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7.xml" ContentType="application/vnd.openxmlformats-officedocument.presentationml.tags+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2.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3.xml" ContentType="application/vnd.openxmlformats-officedocument.presentationml.tags+xml"/>
  <Override PartName="/ppt/tags/tag14.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40.xml" ContentType="application/vnd.openxmlformats-officedocument.presentationml.tags+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47.xml" ContentType="application/vnd.openxmlformats-officedocument.presentationml.tags+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48.xml" ContentType="application/vnd.openxmlformats-officedocument.presentationml.tags+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56.xml" ContentType="application/vnd.openxmlformats-officedocument.presentationml.tags+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65"/>
  </p:notesMasterIdLst>
  <p:sldIdLst>
    <p:sldId id="545" r:id="rId2"/>
    <p:sldId id="477" r:id="rId3"/>
    <p:sldId id="478" r:id="rId4"/>
    <p:sldId id="489" r:id="rId5"/>
    <p:sldId id="508" r:id="rId6"/>
    <p:sldId id="509" r:id="rId7"/>
    <p:sldId id="479" r:id="rId8"/>
    <p:sldId id="510" r:id="rId9"/>
    <p:sldId id="544" r:id="rId10"/>
    <p:sldId id="490" r:id="rId11"/>
    <p:sldId id="511" r:id="rId12"/>
    <p:sldId id="512" r:id="rId13"/>
    <p:sldId id="491" r:id="rId14"/>
    <p:sldId id="492" r:id="rId15"/>
    <p:sldId id="493" r:id="rId16"/>
    <p:sldId id="517" r:id="rId17"/>
    <p:sldId id="494" r:id="rId18"/>
    <p:sldId id="518" r:id="rId19"/>
    <p:sldId id="543" r:id="rId20"/>
    <p:sldId id="495" r:id="rId21"/>
    <p:sldId id="519" r:id="rId22"/>
    <p:sldId id="496" r:id="rId23"/>
    <p:sldId id="497" r:id="rId24"/>
    <p:sldId id="520" r:id="rId25"/>
    <p:sldId id="498" r:id="rId26"/>
    <p:sldId id="521" r:id="rId27"/>
    <p:sldId id="513" r:id="rId28"/>
    <p:sldId id="541" r:id="rId29"/>
    <p:sldId id="514" r:id="rId30"/>
    <p:sldId id="515" r:id="rId31"/>
    <p:sldId id="522" r:id="rId32"/>
    <p:sldId id="523" r:id="rId33"/>
    <p:sldId id="542" r:id="rId34"/>
    <p:sldId id="524" r:id="rId35"/>
    <p:sldId id="486" r:id="rId36"/>
    <p:sldId id="526" r:id="rId37"/>
    <p:sldId id="487" r:id="rId38"/>
    <p:sldId id="488" r:id="rId39"/>
    <p:sldId id="540" r:id="rId40"/>
    <p:sldId id="499" r:id="rId41"/>
    <p:sldId id="539" r:id="rId42"/>
    <p:sldId id="500" r:id="rId43"/>
    <p:sldId id="501" r:id="rId44"/>
    <p:sldId id="527" r:id="rId45"/>
    <p:sldId id="502" r:id="rId46"/>
    <p:sldId id="528" r:id="rId47"/>
    <p:sldId id="538" r:id="rId48"/>
    <p:sldId id="503" r:id="rId49"/>
    <p:sldId id="504" r:id="rId50"/>
    <p:sldId id="505" r:id="rId51"/>
    <p:sldId id="537" r:id="rId52"/>
    <p:sldId id="506" r:id="rId53"/>
    <p:sldId id="531" r:id="rId54"/>
    <p:sldId id="532" r:id="rId55"/>
    <p:sldId id="481" r:id="rId56"/>
    <p:sldId id="482" r:id="rId57"/>
    <p:sldId id="507" r:id="rId58"/>
    <p:sldId id="529" r:id="rId59"/>
    <p:sldId id="483" r:id="rId60"/>
    <p:sldId id="534" r:id="rId61"/>
    <p:sldId id="533" r:id="rId62"/>
    <p:sldId id="535" r:id="rId63"/>
    <p:sldId id="536" r:id="rId64"/>
  </p:sldIdLst>
  <p:sldSz cx="12192000" cy="6858000"/>
  <p:notesSz cx="6858000" cy="9144000"/>
  <p:custDataLst>
    <p:tags r:id="rId6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60"/>
  </p:normalViewPr>
  <p:slideViewPr>
    <p:cSldViewPr snapToGrid="0">
      <p:cViewPr>
        <p:scale>
          <a:sx n="76" d="100"/>
          <a:sy n="76" d="100"/>
        </p:scale>
        <p:origin x="-486" y="18"/>
      </p:cViewPr>
      <p:guideLst>
        <p:guide orient="horz" pos="2160"/>
        <p:guide pos="3840"/>
      </p:guideLst>
    </p:cSldViewPr>
  </p:slideViewPr>
  <p:notesTextViewPr>
    <p:cViewPr>
      <p:scale>
        <a:sx n="1" d="1"/>
        <a:sy n="1" d="1"/>
      </p:scale>
      <p:origin x="0" y="0"/>
    </p:cViewPr>
  </p:notesTextViewPr>
  <p:sorterViewPr>
    <p:cViewPr>
      <p:scale>
        <a:sx n="100" d="100"/>
        <a:sy n="100" d="100"/>
      </p:scale>
      <p:origin x="0" y="-796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9A341F-5F07-4DD6-B4F9-FDA1DFC2E98B}"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IN"/>
        </a:p>
      </dgm:t>
    </dgm:pt>
    <dgm:pt modelId="{4786D1E8-5D3B-49B9-8272-98E8AA9A1F9A}">
      <dgm:prSet phldrT="[Text]"/>
      <dgm:spPr/>
      <dgm:t>
        <a:bodyPr/>
        <a:lstStyle/>
        <a:p>
          <a:r>
            <a:rPr lang="en-IN" dirty="0"/>
            <a:t>Administration of Bankruptcy estate</a:t>
          </a:r>
        </a:p>
      </dgm:t>
    </dgm:pt>
    <dgm:pt modelId="{6717FD45-AC12-49AF-9CDC-E83BA8109D58}" type="parTrans" cxnId="{27E6FE0F-E1A3-423E-B951-AACF56304A3A}">
      <dgm:prSet/>
      <dgm:spPr/>
      <dgm:t>
        <a:bodyPr/>
        <a:lstStyle/>
        <a:p>
          <a:endParaRPr lang="en-IN"/>
        </a:p>
      </dgm:t>
    </dgm:pt>
    <dgm:pt modelId="{C289B9F6-C5D6-4865-B408-1880A3B68928}" type="sibTrans" cxnId="{27E6FE0F-E1A3-423E-B951-AACF56304A3A}">
      <dgm:prSet/>
      <dgm:spPr/>
      <dgm:t>
        <a:bodyPr/>
        <a:lstStyle/>
        <a:p>
          <a:endParaRPr lang="en-IN"/>
        </a:p>
      </dgm:t>
    </dgm:pt>
    <dgm:pt modelId="{691FDB52-1D7A-46E7-88C0-67E2F94C81B0}">
      <dgm:prSet phldrT="[Text]"/>
      <dgm:spPr/>
      <dgm:t>
        <a:bodyPr/>
        <a:lstStyle/>
        <a:p>
          <a:r>
            <a:rPr lang="en-IN" dirty="0"/>
            <a:t>Bankruptcy trustee – Rights and Powers</a:t>
          </a:r>
        </a:p>
      </dgm:t>
    </dgm:pt>
    <dgm:pt modelId="{AE218F2F-5913-427B-B280-8F28D555AD7B}" type="parTrans" cxnId="{FD4F0134-C490-4F74-B8AF-3E58272E8C7C}">
      <dgm:prSet/>
      <dgm:spPr/>
      <dgm:t>
        <a:bodyPr/>
        <a:lstStyle/>
        <a:p>
          <a:endParaRPr lang="en-IN"/>
        </a:p>
      </dgm:t>
    </dgm:pt>
    <dgm:pt modelId="{1E158421-2FB5-413A-BFBC-6F89FD2DC7D9}" type="sibTrans" cxnId="{FD4F0134-C490-4F74-B8AF-3E58272E8C7C}">
      <dgm:prSet/>
      <dgm:spPr/>
      <dgm:t>
        <a:bodyPr/>
        <a:lstStyle/>
        <a:p>
          <a:endParaRPr lang="en-IN"/>
        </a:p>
      </dgm:t>
    </dgm:pt>
    <dgm:pt modelId="{5B5C387F-78EF-4079-9C1A-0BC81E2763B4}">
      <dgm:prSet phldrT="[Text]"/>
      <dgm:spPr/>
      <dgm:t>
        <a:bodyPr/>
        <a:lstStyle/>
        <a:p>
          <a:r>
            <a:rPr lang="en-IN" dirty="0"/>
            <a:t>Dealing with specific types of transactions </a:t>
          </a:r>
        </a:p>
      </dgm:t>
    </dgm:pt>
    <dgm:pt modelId="{9C6AAD6A-4458-47A9-924D-A405260D78A8}" type="parTrans" cxnId="{DA8CE738-5541-4DE5-BC69-A7272867A804}">
      <dgm:prSet/>
      <dgm:spPr/>
      <dgm:t>
        <a:bodyPr/>
        <a:lstStyle/>
        <a:p>
          <a:endParaRPr lang="en-IN"/>
        </a:p>
      </dgm:t>
    </dgm:pt>
    <dgm:pt modelId="{C59C452A-E7A7-401C-936D-85D9EBB2BB88}" type="sibTrans" cxnId="{DA8CE738-5541-4DE5-BC69-A7272867A804}">
      <dgm:prSet/>
      <dgm:spPr/>
      <dgm:t>
        <a:bodyPr/>
        <a:lstStyle/>
        <a:p>
          <a:endParaRPr lang="en-IN"/>
        </a:p>
      </dgm:t>
    </dgm:pt>
    <dgm:pt modelId="{16579CEE-8F55-410B-8A62-5501349CD7BE}">
      <dgm:prSet phldrT="[Text]"/>
      <dgm:spPr/>
      <dgm:t>
        <a:bodyPr/>
        <a:lstStyle/>
        <a:p>
          <a:r>
            <a:rPr lang="en-IN" dirty="0"/>
            <a:t>Creditor Approvals for certain acts </a:t>
          </a:r>
        </a:p>
      </dgm:t>
    </dgm:pt>
    <dgm:pt modelId="{EE7AC960-BE47-449D-9BBE-96F810A35E8D}" type="parTrans" cxnId="{A6251462-CC49-4916-885F-A0244CCB4ABC}">
      <dgm:prSet/>
      <dgm:spPr/>
      <dgm:t>
        <a:bodyPr/>
        <a:lstStyle/>
        <a:p>
          <a:endParaRPr lang="en-IN"/>
        </a:p>
      </dgm:t>
    </dgm:pt>
    <dgm:pt modelId="{113B8C3D-5FEE-4531-BD91-C65510FD0D4A}" type="sibTrans" cxnId="{A6251462-CC49-4916-885F-A0244CCB4ABC}">
      <dgm:prSet/>
      <dgm:spPr/>
      <dgm:t>
        <a:bodyPr/>
        <a:lstStyle/>
        <a:p>
          <a:endParaRPr lang="en-IN"/>
        </a:p>
      </dgm:t>
    </dgm:pt>
    <dgm:pt modelId="{14EA9FAC-444D-4BEA-AC7A-06B2770150E4}">
      <dgm:prSet phldrT="[Text]"/>
      <dgm:spPr/>
      <dgm:t>
        <a:bodyPr/>
        <a:lstStyle/>
        <a:p>
          <a:r>
            <a:rPr lang="en-IN" dirty="0"/>
            <a:t>Final dividend and priority of distribution </a:t>
          </a:r>
        </a:p>
      </dgm:t>
    </dgm:pt>
    <dgm:pt modelId="{F87FABE8-E558-4A71-BF69-B3DC95C42821}" type="parTrans" cxnId="{45D51151-4F71-4210-A873-52CA961696C2}">
      <dgm:prSet/>
      <dgm:spPr/>
      <dgm:t>
        <a:bodyPr/>
        <a:lstStyle/>
        <a:p>
          <a:endParaRPr lang="en-IN"/>
        </a:p>
      </dgm:t>
    </dgm:pt>
    <dgm:pt modelId="{797F43F6-4FA0-4C8B-A4E7-B51438D88738}" type="sibTrans" cxnId="{45D51151-4F71-4210-A873-52CA961696C2}">
      <dgm:prSet/>
      <dgm:spPr/>
      <dgm:t>
        <a:bodyPr/>
        <a:lstStyle/>
        <a:p>
          <a:endParaRPr lang="en-IN"/>
        </a:p>
      </dgm:t>
    </dgm:pt>
    <dgm:pt modelId="{FD59AC4A-55E4-46EB-90A3-A069DF2F6BA2}" type="pres">
      <dgm:prSet presAssocID="{FC9A341F-5F07-4DD6-B4F9-FDA1DFC2E98B}" presName="diagram" presStyleCnt="0">
        <dgm:presLayoutVars>
          <dgm:chMax val="1"/>
          <dgm:dir/>
          <dgm:animLvl val="ctr"/>
          <dgm:resizeHandles val="exact"/>
        </dgm:presLayoutVars>
      </dgm:prSet>
      <dgm:spPr/>
      <dgm:t>
        <a:bodyPr/>
        <a:lstStyle/>
        <a:p>
          <a:endParaRPr lang="en-US"/>
        </a:p>
      </dgm:t>
    </dgm:pt>
    <dgm:pt modelId="{4B5CD79F-6F16-4192-88F5-6DB2018F98A5}" type="pres">
      <dgm:prSet presAssocID="{FC9A341F-5F07-4DD6-B4F9-FDA1DFC2E98B}" presName="matrix" presStyleCnt="0"/>
      <dgm:spPr/>
    </dgm:pt>
    <dgm:pt modelId="{653364D3-588D-438B-A13E-8BFDDA595C55}" type="pres">
      <dgm:prSet presAssocID="{FC9A341F-5F07-4DD6-B4F9-FDA1DFC2E98B}" presName="tile1" presStyleLbl="node1" presStyleIdx="0" presStyleCnt="4" custLinFactNeighborX="0"/>
      <dgm:spPr/>
      <dgm:t>
        <a:bodyPr/>
        <a:lstStyle/>
        <a:p>
          <a:endParaRPr lang="en-US"/>
        </a:p>
      </dgm:t>
    </dgm:pt>
    <dgm:pt modelId="{84B3C39B-A1E5-487E-9388-E7A297195028}" type="pres">
      <dgm:prSet presAssocID="{FC9A341F-5F07-4DD6-B4F9-FDA1DFC2E98B}" presName="tile1text" presStyleLbl="node1" presStyleIdx="0" presStyleCnt="4">
        <dgm:presLayoutVars>
          <dgm:chMax val="0"/>
          <dgm:chPref val="0"/>
          <dgm:bulletEnabled val="1"/>
        </dgm:presLayoutVars>
      </dgm:prSet>
      <dgm:spPr/>
      <dgm:t>
        <a:bodyPr/>
        <a:lstStyle/>
        <a:p>
          <a:endParaRPr lang="en-US"/>
        </a:p>
      </dgm:t>
    </dgm:pt>
    <dgm:pt modelId="{7623F700-0637-4903-99E0-E2D9A536B980}" type="pres">
      <dgm:prSet presAssocID="{FC9A341F-5F07-4DD6-B4F9-FDA1DFC2E98B}" presName="tile2" presStyleLbl="node1" presStyleIdx="1" presStyleCnt="4" custLinFactNeighborX="0"/>
      <dgm:spPr/>
      <dgm:t>
        <a:bodyPr/>
        <a:lstStyle/>
        <a:p>
          <a:endParaRPr lang="en-US"/>
        </a:p>
      </dgm:t>
    </dgm:pt>
    <dgm:pt modelId="{376FEC3F-8590-48B8-9D75-D24B745AF7FE}" type="pres">
      <dgm:prSet presAssocID="{FC9A341F-5F07-4DD6-B4F9-FDA1DFC2E98B}" presName="tile2text" presStyleLbl="node1" presStyleIdx="1" presStyleCnt="4">
        <dgm:presLayoutVars>
          <dgm:chMax val="0"/>
          <dgm:chPref val="0"/>
          <dgm:bulletEnabled val="1"/>
        </dgm:presLayoutVars>
      </dgm:prSet>
      <dgm:spPr/>
      <dgm:t>
        <a:bodyPr/>
        <a:lstStyle/>
        <a:p>
          <a:endParaRPr lang="en-US"/>
        </a:p>
      </dgm:t>
    </dgm:pt>
    <dgm:pt modelId="{09495624-4342-44F2-8F8A-FF8040DF6534}" type="pres">
      <dgm:prSet presAssocID="{FC9A341F-5F07-4DD6-B4F9-FDA1DFC2E98B}" presName="tile3" presStyleLbl="node1" presStyleIdx="2" presStyleCnt="4"/>
      <dgm:spPr/>
      <dgm:t>
        <a:bodyPr/>
        <a:lstStyle/>
        <a:p>
          <a:endParaRPr lang="en-US"/>
        </a:p>
      </dgm:t>
    </dgm:pt>
    <dgm:pt modelId="{72C2677F-A744-42E2-93B3-293BB0CB6772}" type="pres">
      <dgm:prSet presAssocID="{FC9A341F-5F07-4DD6-B4F9-FDA1DFC2E98B}" presName="tile3text" presStyleLbl="node1" presStyleIdx="2" presStyleCnt="4">
        <dgm:presLayoutVars>
          <dgm:chMax val="0"/>
          <dgm:chPref val="0"/>
          <dgm:bulletEnabled val="1"/>
        </dgm:presLayoutVars>
      </dgm:prSet>
      <dgm:spPr/>
      <dgm:t>
        <a:bodyPr/>
        <a:lstStyle/>
        <a:p>
          <a:endParaRPr lang="en-US"/>
        </a:p>
      </dgm:t>
    </dgm:pt>
    <dgm:pt modelId="{7164D2D5-3FBB-4AC6-883C-F65482F58B71}" type="pres">
      <dgm:prSet presAssocID="{FC9A341F-5F07-4DD6-B4F9-FDA1DFC2E98B}" presName="tile4" presStyleLbl="node1" presStyleIdx="3" presStyleCnt="4"/>
      <dgm:spPr/>
      <dgm:t>
        <a:bodyPr/>
        <a:lstStyle/>
        <a:p>
          <a:endParaRPr lang="en-US"/>
        </a:p>
      </dgm:t>
    </dgm:pt>
    <dgm:pt modelId="{285C397A-7CD7-4C3C-AFF0-C560309A2E91}" type="pres">
      <dgm:prSet presAssocID="{FC9A341F-5F07-4DD6-B4F9-FDA1DFC2E98B}" presName="tile4text" presStyleLbl="node1" presStyleIdx="3" presStyleCnt="4">
        <dgm:presLayoutVars>
          <dgm:chMax val="0"/>
          <dgm:chPref val="0"/>
          <dgm:bulletEnabled val="1"/>
        </dgm:presLayoutVars>
      </dgm:prSet>
      <dgm:spPr/>
      <dgm:t>
        <a:bodyPr/>
        <a:lstStyle/>
        <a:p>
          <a:endParaRPr lang="en-US"/>
        </a:p>
      </dgm:t>
    </dgm:pt>
    <dgm:pt modelId="{FBEC902D-58FC-45D4-94A8-EB0C5FB84583}" type="pres">
      <dgm:prSet presAssocID="{FC9A341F-5F07-4DD6-B4F9-FDA1DFC2E98B}" presName="centerTile" presStyleLbl="fgShp" presStyleIdx="0" presStyleCnt="1">
        <dgm:presLayoutVars>
          <dgm:chMax val="0"/>
          <dgm:chPref val="0"/>
        </dgm:presLayoutVars>
      </dgm:prSet>
      <dgm:spPr/>
      <dgm:t>
        <a:bodyPr/>
        <a:lstStyle/>
        <a:p>
          <a:endParaRPr lang="en-US"/>
        </a:p>
      </dgm:t>
    </dgm:pt>
  </dgm:ptLst>
  <dgm:cxnLst>
    <dgm:cxn modelId="{4D3BAD7C-F6A6-4978-AB54-69C81BE0EC86}" type="presOf" srcId="{16579CEE-8F55-410B-8A62-5501349CD7BE}" destId="{72C2677F-A744-42E2-93B3-293BB0CB6772}" srcOrd="1" destOrd="0" presId="urn:microsoft.com/office/officeart/2005/8/layout/matrix1"/>
    <dgm:cxn modelId="{DA8CE738-5541-4DE5-BC69-A7272867A804}" srcId="{4786D1E8-5D3B-49B9-8272-98E8AA9A1F9A}" destId="{5B5C387F-78EF-4079-9C1A-0BC81E2763B4}" srcOrd="1" destOrd="0" parTransId="{9C6AAD6A-4458-47A9-924D-A405260D78A8}" sibTransId="{C59C452A-E7A7-401C-936D-85D9EBB2BB88}"/>
    <dgm:cxn modelId="{310589DB-51DA-40A7-9115-EF2C74EE5EF7}" type="presOf" srcId="{691FDB52-1D7A-46E7-88C0-67E2F94C81B0}" destId="{84B3C39B-A1E5-487E-9388-E7A297195028}" srcOrd="1" destOrd="0" presId="urn:microsoft.com/office/officeart/2005/8/layout/matrix1"/>
    <dgm:cxn modelId="{45D51151-4F71-4210-A873-52CA961696C2}" srcId="{4786D1E8-5D3B-49B9-8272-98E8AA9A1F9A}" destId="{14EA9FAC-444D-4BEA-AC7A-06B2770150E4}" srcOrd="3" destOrd="0" parTransId="{F87FABE8-E558-4A71-BF69-B3DC95C42821}" sibTransId="{797F43F6-4FA0-4C8B-A4E7-B51438D88738}"/>
    <dgm:cxn modelId="{F4F3708F-D96C-4846-8726-5A3A822D5652}" type="presOf" srcId="{16579CEE-8F55-410B-8A62-5501349CD7BE}" destId="{09495624-4342-44F2-8F8A-FF8040DF6534}" srcOrd="0" destOrd="0" presId="urn:microsoft.com/office/officeart/2005/8/layout/matrix1"/>
    <dgm:cxn modelId="{EFEC6443-3081-40B2-AE09-76122FF955DB}" type="presOf" srcId="{5B5C387F-78EF-4079-9C1A-0BC81E2763B4}" destId="{7623F700-0637-4903-99E0-E2D9A536B980}" srcOrd="0" destOrd="0" presId="urn:microsoft.com/office/officeart/2005/8/layout/matrix1"/>
    <dgm:cxn modelId="{FD4F0134-C490-4F74-B8AF-3E58272E8C7C}" srcId="{4786D1E8-5D3B-49B9-8272-98E8AA9A1F9A}" destId="{691FDB52-1D7A-46E7-88C0-67E2F94C81B0}" srcOrd="0" destOrd="0" parTransId="{AE218F2F-5913-427B-B280-8F28D555AD7B}" sibTransId="{1E158421-2FB5-413A-BFBC-6F89FD2DC7D9}"/>
    <dgm:cxn modelId="{D88660C8-1D37-4B5C-8E3A-80584E19BED3}" type="presOf" srcId="{4786D1E8-5D3B-49B9-8272-98E8AA9A1F9A}" destId="{FBEC902D-58FC-45D4-94A8-EB0C5FB84583}" srcOrd="0" destOrd="0" presId="urn:microsoft.com/office/officeart/2005/8/layout/matrix1"/>
    <dgm:cxn modelId="{F04D7CCF-FB09-4DCF-9128-878BF851645B}" type="presOf" srcId="{691FDB52-1D7A-46E7-88C0-67E2F94C81B0}" destId="{653364D3-588D-438B-A13E-8BFDDA595C55}" srcOrd="0" destOrd="0" presId="urn:microsoft.com/office/officeart/2005/8/layout/matrix1"/>
    <dgm:cxn modelId="{9AF3A9C1-BF1F-4AC6-9ADF-1E2C954971FF}" type="presOf" srcId="{14EA9FAC-444D-4BEA-AC7A-06B2770150E4}" destId="{285C397A-7CD7-4C3C-AFF0-C560309A2E91}" srcOrd="1" destOrd="0" presId="urn:microsoft.com/office/officeart/2005/8/layout/matrix1"/>
    <dgm:cxn modelId="{0945271C-4054-4186-B211-574C463F0F42}" type="presOf" srcId="{14EA9FAC-444D-4BEA-AC7A-06B2770150E4}" destId="{7164D2D5-3FBB-4AC6-883C-F65482F58B71}" srcOrd="0" destOrd="0" presId="urn:microsoft.com/office/officeart/2005/8/layout/matrix1"/>
    <dgm:cxn modelId="{27E6FE0F-E1A3-423E-B951-AACF56304A3A}" srcId="{FC9A341F-5F07-4DD6-B4F9-FDA1DFC2E98B}" destId="{4786D1E8-5D3B-49B9-8272-98E8AA9A1F9A}" srcOrd="0" destOrd="0" parTransId="{6717FD45-AC12-49AF-9CDC-E83BA8109D58}" sibTransId="{C289B9F6-C5D6-4865-B408-1880A3B68928}"/>
    <dgm:cxn modelId="{A6251462-CC49-4916-885F-A0244CCB4ABC}" srcId="{4786D1E8-5D3B-49B9-8272-98E8AA9A1F9A}" destId="{16579CEE-8F55-410B-8A62-5501349CD7BE}" srcOrd="2" destOrd="0" parTransId="{EE7AC960-BE47-449D-9BBE-96F810A35E8D}" sibTransId="{113B8C3D-5FEE-4531-BD91-C65510FD0D4A}"/>
    <dgm:cxn modelId="{FC1D8DA0-DB17-4637-A3C2-7774D2D3F9E6}" type="presOf" srcId="{FC9A341F-5F07-4DD6-B4F9-FDA1DFC2E98B}" destId="{FD59AC4A-55E4-46EB-90A3-A069DF2F6BA2}" srcOrd="0" destOrd="0" presId="urn:microsoft.com/office/officeart/2005/8/layout/matrix1"/>
    <dgm:cxn modelId="{04F7E363-E570-41FB-AA61-9E780D6A6B6B}" type="presOf" srcId="{5B5C387F-78EF-4079-9C1A-0BC81E2763B4}" destId="{376FEC3F-8590-48B8-9D75-D24B745AF7FE}" srcOrd="1" destOrd="0" presId="urn:microsoft.com/office/officeart/2005/8/layout/matrix1"/>
    <dgm:cxn modelId="{2ADB8C71-2092-48BD-9227-7DE8E22285B7}" type="presParOf" srcId="{FD59AC4A-55E4-46EB-90A3-A069DF2F6BA2}" destId="{4B5CD79F-6F16-4192-88F5-6DB2018F98A5}" srcOrd="0" destOrd="0" presId="urn:microsoft.com/office/officeart/2005/8/layout/matrix1"/>
    <dgm:cxn modelId="{84BEB1FD-F2AD-46F2-A08A-7FC03F6A3A31}" type="presParOf" srcId="{4B5CD79F-6F16-4192-88F5-6DB2018F98A5}" destId="{653364D3-588D-438B-A13E-8BFDDA595C55}" srcOrd="0" destOrd="0" presId="urn:microsoft.com/office/officeart/2005/8/layout/matrix1"/>
    <dgm:cxn modelId="{538EB94A-CCEB-460E-90CA-263CF70CD7C3}" type="presParOf" srcId="{4B5CD79F-6F16-4192-88F5-6DB2018F98A5}" destId="{84B3C39B-A1E5-487E-9388-E7A297195028}" srcOrd="1" destOrd="0" presId="urn:microsoft.com/office/officeart/2005/8/layout/matrix1"/>
    <dgm:cxn modelId="{2CDC82C2-449A-4C0E-9A93-BAC8C060B90F}" type="presParOf" srcId="{4B5CD79F-6F16-4192-88F5-6DB2018F98A5}" destId="{7623F700-0637-4903-99E0-E2D9A536B980}" srcOrd="2" destOrd="0" presId="urn:microsoft.com/office/officeart/2005/8/layout/matrix1"/>
    <dgm:cxn modelId="{B848C0EC-F54D-414E-8C42-F3BA85A6F549}" type="presParOf" srcId="{4B5CD79F-6F16-4192-88F5-6DB2018F98A5}" destId="{376FEC3F-8590-48B8-9D75-D24B745AF7FE}" srcOrd="3" destOrd="0" presId="urn:microsoft.com/office/officeart/2005/8/layout/matrix1"/>
    <dgm:cxn modelId="{0C532D73-2538-4237-B237-DBD193FA0319}" type="presParOf" srcId="{4B5CD79F-6F16-4192-88F5-6DB2018F98A5}" destId="{09495624-4342-44F2-8F8A-FF8040DF6534}" srcOrd="4" destOrd="0" presId="urn:microsoft.com/office/officeart/2005/8/layout/matrix1"/>
    <dgm:cxn modelId="{D3D32E89-410C-4246-BD4E-53320A09F9EF}" type="presParOf" srcId="{4B5CD79F-6F16-4192-88F5-6DB2018F98A5}" destId="{72C2677F-A744-42E2-93B3-293BB0CB6772}" srcOrd="5" destOrd="0" presId="urn:microsoft.com/office/officeart/2005/8/layout/matrix1"/>
    <dgm:cxn modelId="{6E1DBD21-BADC-4061-BDCC-2B89B19B9FEE}" type="presParOf" srcId="{4B5CD79F-6F16-4192-88F5-6DB2018F98A5}" destId="{7164D2D5-3FBB-4AC6-883C-F65482F58B71}" srcOrd="6" destOrd="0" presId="urn:microsoft.com/office/officeart/2005/8/layout/matrix1"/>
    <dgm:cxn modelId="{21BAA254-85A8-43E9-A378-433D7144EA01}" type="presParOf" srcId="{4B5CD79F-6F16-4192-88F5-6DB2018F98A5}" destId="{285C397A-7CD7-4C3C-AFF0-C560309A2E91}" srcOrd="7" destOrd="0" presId="urn:microsoft.com/office/officeart/2005/8/layout/matrix1"/>
    <dgm:cxn modelId="{3D6C3D83-A448-4BBA-A568-0AC93372D051}" type="presParOf" srcId="{FD59AC4A-55E4-46EB-90A3-A069DF2F6BA2}" destId="{FBEC902D-58FC-45D4-94A8-EB0C5FB84583}"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CF8C1CD-EE9B-42AA-9875-EB4B17CBD6D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6CC6905-F749-44FD-AAA1-52C7F40AFA49}">
      <dgm:prSet phldrT="[Text]"/>
      <dgm:spPr/>
      <dgm:t>
        <a:bodyPr/>
        <a:lstStyle/>
        <a:p>
          <a:r>
            <a:rPr lang="en-US" dirty="0"/>
            <a:t>Description</a:t>
          </a:r>
        </a:p>
      </dgm:t>
    </dgm:pt>
    <dgm:pt modelId="{1385B387-D8E9-45B4-A728-8F862EC429C3}" type="parTrans" cxnId="{E3B38FEA-71D0-448B-8F75-718BCEB18F02}">
      <dgm:prSet/>
      <dgm:spPr/>
      <dgm:t>
        <a:bodyPr/>
        <a:lstStyle/>
        <a:p>
          <a:endParaRPr lang="en-US"/>
        </a:p>
      </dgm:t>
    </dgm:pt>
    <dgm:pt modelId="{AA19D98B-F2EE-4E02-B374-D255CF88C590}" type="sibTrans" cxnId="{E3B38FEA-71D0-448B-8F75-718BCEB18F02}">
      <dgm:prSet/>
      <dgm:spPr/>
      <dgm:t>
        <a:bodyPr/>
        <a:lstStyle/>
        <a:p>
          <a:endParaRPr lang="en-US"/>
        </a:p>
      </dgm:t>
    </dgm:pt>
    <dgm:pt modelId="{D45CC9DD-604E-4E11-A4CD-A23DB130D21C}">
      <dgm:prSet phldrT="[Text]"/>
      <dgm:spPr/>
      <dgm:t>
        <a:bodyPr/>
        <a:lstStyle/>
        <a:p>
          <a:pPr>
            <a:buFont typeface="Arial" panose="020B0604020202020204" pitchFamily="34" charset="0"/>
            <a:buChar char="•"/>
          </a:pPr>
          <a:r>
            <a:rPr lang="en-IN" dirty="0"/>
            <a:t> The bankruptcy trustee shall give notice to each of the creditors to submit proof of debt within fourteen days of preparing the list of creditors under section 132</a:t>
          </a:r>
          <a:endParaRPr lang="en-US" dirty="0"/>
        </a:p>
      </dgm:t>
    </dgm:pt>
    <dgm:pt modelId="{627D528F-2A0A-4B7D-9C1D-7F2B467B9E5D}" type="parTrans" cxnId="{1AB0246B-896E-4424-9D33-5F7C9298E21F}">
      <dgm:prSet/>
      <dgm:spPr/>
      <dgm:t>
        <a:bodyPr/>
        <a:lstStyle/>
        <a:p>
          <a:endParaRPr lang="en-US"/>
        </a:p>
      </dgm:t>
    </dgm:pt>
    <dgm:pt modelId="{26B0846B-996E-4294-98B7-6A35C9C7C978}" type="sibTrans" cxnId="{1AB0246B-896E-4424-9D33-5F7C9298E21F}">
      <dgm:prSet/>
      <dgm:spPr/>
      <dgm:t>
        <a:bodyPr/>
        <a:lstStyle/>
        <a:p>
          <a:endParaRPr lang="en-US"/>
        </a:p>
      </dgm:t>
    </dgm:pt>
    <dgm:pt modelId="{EFF93A34-9DC3-4CAE-8669-09A1AEF1FC13}">
      <dgm:prSet phldrT="[Text]"/>
      <dgm:spPr/>
      <dgm:t>
        <a:bodyPr/>
        <a:lstStyle/>
        <a:p>
          <a:pPr>
            <a:buFont typeface="Arial" panose="020B0604020202020204" pitchFamily="34" charset="0"/>
            <a:buChar char="•"/>
          </a:pPr>
          <a:r>
            <a:rPr lang="en-IN" dirty="0"/>
            <a:t> The proof of debt </a:t>
          </a:r>
          <a:r>
            <a:rPr lang="en-IN" dirty="0" smtClean="0"/>
            <a:t>shall								(a) require the creditor to give full particulars of debt, including the date on which the debt  contracted and the value at which that person assesses it	(b) require the creditor to give full particulars of the security, including the date on which the security was given and the value at which that person assesses it									 (c) be in such form and manner as may be prescribed</a:t>
          </a:r>
          <a:endParaRPr lang="en-US" dirty="0"/>
        </a:p>
      </dgm:t>
    </dgm:pt>
    <dgm:pt modelId="{D30EEC96-0F8D-4DB4-9A6D-D738560320B2}" type="parTrans" cxnId="{6514F8DA-5887-4D78-84B5-045DDE188F0E}">
      <dgm:prSet/>
      <dgm:spPr/>
      <dgm:t>
        <a:bodyPr/>
        <a:lstStyle/>
        <a:p>
          <a:endParaRPr lang="en-US"/>
        </a:p>
      </dgm:t>
    </dgm:pt>
    <dgm:pt modelId="{3B688130-FD24-4DE8-B048-360DEB509310}" type="sibTrans" cxnId="{6514F8DA-5887-4D78-84B5-045DDE188F0E}">
      <dgm:prSet/>
      <dgm:spPr/>
      <dgm:t>
        <a:bodyPr/>
        <a:lstStyle/>
        <a:p>
          <a:endParaRPr lang="en-US"/>
        </a:p>
      </dgm:t>
    </dgm:pt>
    <dgm:pt modelId="{3B5638CA-171B-4D86-A672-EC7D5B04E8EE}" type="pres">
      <dgm:prSet presAssocID="{DCF8C1CD-EE9B-42AA-9875-EB4B17CBD6DD}" presName="Name0" presStyleCnt="0">
        <dgm:presLayoutVars>
          <dgm:dir/>
          <dgm:animLvl val="lvl"/>
          <dgm:resizeHandles val="exact"/>
        </dgm:presLayoutVars>
      </dgm:prSet>
      <dgm:spPr/>
      <dgm:t>
        <a:bodyPr/>
        <a:lstStyle/>
        <a:p>
          <a:endParaRPr lang="en-US"/>
        </a:p>
      </dgm:t>
    </dgm:pt>
    <dgm:pt modelId="{A09CC729-6E28-4E82-96AB-B372E5404789}" type="pres">
      <dgm:prSet presAssocID="{B6CC6905-F749-44FD-AAA1-52C7F40AFA49}" presName="composite" presStyleCnt="0"/>
      <dgm:spPr/>
    </dgm:pt>
    <dgm:pt modelId="{426A6477-7FCF-43A7-82BC-31202C896652}" type="pres">
      <dgm:prSet presAssocID="{B6CC6905-F749-44FD-AAA1-52C7F40AFA49}" presName="parTx" presStyleLbl="alignNode1" presStyleIdx="0" presStyleCnt="1">
        <dgm:presLayoutVars>
          <dgm:chMax val="0"/>
          <dgm:chPref val="0"/>
          <dgm:bulletEnabled val="1"/>
        </dgm:presLayoutVars>
      </dgm:prSet>
      <dgm:spPr/>
      <dgm:t>
        <a:bodyPr/>
        <a:lstStyle/>
        <a:p>
          <a:endParaRPr lang="en-US"/>
        </a:p>
      </dgm:t>
    </dgm:pt>
    <dgm:pt modelId="{A3FC6C9A-0159-4F12-98BD-4F734CB83616}" type="pres">
      <dgm:prSet presAssocID="{B6CC6905-F749-44FD-AAA1-52C7F40AFA49}" presName="desTx" presStyleLbl="alignAccFollowNode1" presStyleIdx="0" presStyleCnt="1">
        <dgm:presLayoutVars>
          <dgm:bulletEnabled val="1"/>
        </dgm:presLayoutVars>
      </dgm:prSet>
      <dgm:spPr/>
      <dgm:t>
        <a:bodyPr/>
        <a:lstStyle/>
        <a:p>
          <a:endParaRPr lang="en-US"/>
        </a:p>
      </dgm:t>
    </dgm:pt>
  </dgm:ptLst>
  <dgm:cxnLst>
    <dgm:cxn modelId="{6514F8DA-5887-4D78-84B5-045DDE188F0E}" srcId="{B6CC6905-F749-44FD-AAA1-52C7F40AFA49}" destId="{EFF93A34-9DC3-4CAE-8669-09A1AEF1FC13}" srcOrd="1" destOrd="0" parTransId="{D30EEC96-0F8D-4DB4-9A6D-D738560320B2}" sibTransId="{3B688130-FD24-4DE8-B048-360DEB509310}"/>
    <dgm:cxn modelId="{866DB423-FFC9-4AB2-9B0D-D3937C3AA939}" type="presOf" srcId="{D45CC9DD-604E-4E11-A4CD-A23DB130D21C}" destId="{A3FC6C9A-0159-4F12-98BD-4F734CB83616}" srcOrd="0" destOrd="0" presId="urn:microsoft.com/office/officeart/2005/8/layout/hList1"/>
    <dgm:cxn modelId="{73A65F39-435A-4393-A411-F87CE22E31D2}" type="presOf" srcId="{EFF93A34-9DC3-4CAE-8669-09A1AEF1FC13}" destId="{A3FC6C9A-0159-4F12-98BD-4F734CB83616}" srcOrd="0" destOrd="1" presId="urn:microsoft.com/office/officeart/2005/8/layout/hList1"/>
    <dgm:cxn modelId="{D85DA147-2B4E-41F4-AD02-9E3C81D38D3F}" type="presOf" srcId="{DCF8C1CD-EE9B-42AA-9875-EB4B17CBD6DD}" destId="{3B5638CA-171B-4D86-A672-EC7D5B04E8EE}" srcOrd="0" destOrd="0" presId="urn:microsoft.com/office/officeart/2005/8/layout/hList1"/>
    <dgm:cxn modelId="{E3B38FEA-71D0-448B-8F75-718BCEB18F02}" srcId="{DCF8C1CD-EE9B-42AA-9875-EB4B17CBD6DD}" destId="{B6CC6905-F749-44FD-AAA1-52C7F40AFA49}" srcOrd="0" destOrd="0" parTransId="{1385B387-D8E9-45B4-A728-8F862EC429C3}" sibTransId="{AA19D98B-F2EE-4E02-B374-D255CF88C590}"/>
    <dgm:cxn modelId="{2064821E-E919-4ED3-AD0C-85ABE44F3B0B}" type="presOf" srcId="{B6CC6905-F749-44FD-AAA1-52C7F40AFA49}" destId="{426A6477-7FCF-43A7-82BC-31202C896652}" srcOrd="0" destOrd="0" presId="urn:microsoft.com/office/officeart/2005/8/layout/hList1"/>
    <dgm:cxn modelId="{1AB0246B-896E-4424-9D33-5F7C9298E21F}" srcId="{B6CC6905-F749-44FD-AAA1-52C7F40AFA49}" destId="{D45CC9DD-604E-4E11-A4CD-A23DB130D21C}" srcOrd="0" destOrd="0" parTransId="{627D528F-2A0A-4B7D-9C1D-7F2B467B9E5D}" sibTransId="{26B0846B-996E-4294-98B7-6A35C9C7C978}"/>
    <dgm:cxn modelId="{D135EEC6-111D-43C0-8A94-03047D3A3F40}" type="presParOf" srcId="{3B5638CA-171B-4D86-A672-EC7D5B04E8EE}" destId="{A09CC729-6E28-4E82-96AB-B372E5404789}" srcOrd="0" destOrd="0" presId="urn:microsoft.com/office/officeart/2005/8/layout/hList1"/>
    <dgm:cxn modelId="{B927FC48-8812-4CCB-8BBF-82232BBD56C2}" type="presParOf" srcId="{A09CC729-6E28-4E82-96AB-B372E5404789}" destId="{426A6477-7FCF-43A7-82BC-31202C896652}" srcOrd="0" destOrd="0" presId="urn:microsoft.com/office/officeart/2005/8/layout/hList1"/>
    <dgm:cxn modelId="{02367E13-4486-46BD-A1D3-61A1CD130C17}" type="presParOf" srcId="{A09CC729-6E28-4E82-96AB-B372E5404789}" destId="{A3FC6C9A-0159-4F12-98BD-4F734CB83616}"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CF8C1CD-EE9B-42AA-9875-EB4B17CBD6D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99C84F4-AA64-4F0F-AFB6-4918B2319859}">
      <dgm:prSet phldrT="[Text]" custT="1"/>
      <dgm:spPr/>
      <dgm:t>
        <a:bodyPr/>
        <a:lstStyle/>
        <a:p>
          <a:pPr>
            <a:buFont typeface="Arial" panose="020B0604020202020204" pitchFamily="34" charset="0"/>
            <a:buChar char="•"/>
          </a:pPr>
          <a:r>
            <a:rPr lang="en-IN" sz="2400" dirty="0"/>
            <a:t>   In case the creditor is a decree holder against the bankrupt, a copy of the decree shall be a valid proof of debt</a:t>
          </a:r>
          <a:endParaRPr lang="en-US" sz="2400" dirty="0"/>
        </a:p>
      </dgm:t>
    </dgm:pt>
    <dgm:pt modelId="{21B309BA-0E4C-4082-A363-9B063565BB70}" type="parTrans" cxnId="{EB3D9E73-8176-4E65-88ED-79C937780EB0}">
      <dgm:prSet/>
      <dgm:spPr/>
      <dgm:t>
        <a:bodyPr/>
        <a:lstStyle/>
        <a:p>
          <a:endParaRPr lang="en-US"/>
        </a:p>
      </dgm:t>
    </dgm:pt>
    <dgm:pt modelId="{C7A1A46E-6552-45A0-B624-54D570FA123D}" type="sibTrans" cxnId="{EB3D9E73-8176-4E65-88ED-79C937780EB0}">
      <dgm:prSet/>
      <dgm:spPr/>
      <dgm:t>
        <a:bodyPr/>
        <a:lstStyle/>
        <a:p>
          <a:endParaRPr lang="en-US"/>
        </a:p>
      </dgm:t>
    </dgm:pt>
    <dgm:pt modelId="{3C2A118C-DD26-4D7C-88EE-AC14AE9A4F23}">
      <dgm:prSet phldrT="[Text]" custT="1"/>
      <dgm:spPr/>
      <dgm:t>
        <a:bodyPr/>
        <a:lstStyle/>
        <a:p>
          <a:pPr>
            <a:buFont typeface="Arial" panose="020B0604020202020204" pitchFamily="34" charset="0"/>
            <a:buChar char="•"/>
          </a:pPr>
          <a:r>
            <a:rPr lang="en-IN" sz="2400" dirty="0"/>
            <a:t>  Where a debt bears interest, that interest shall be provable as part of the debt except in so far as it is owed in respect of any period after the bankruptcy commencement </a:t>
          </a:r>
          <a:r>
            <a:rPr lang="en-US" sz="2400" dirty="0"/>
            <a:t>date</a:t>
          </a:r>
        </a:p>
      </dgm:t>
    </dgm:pt>
    <dgm:pt modelId="{F622B862-62C0-4091-90C7-45E6F8391168}" type="parTrans" cxnId="{7FC201F5-F39E-4EF5-B988-400B74656472}">
      <dgm:prSet/>
      <dgm:spPr/>
      <dgm:t>
        <a:bodyPr/>
        <a:lstStyle/>
        <a:p>
          <a:endParaRPr lang="en-US"/>
        </a:p>
      </dgm:t>
    </dgm:pt>
    <dgm:pt modelId="{8998D516-A530-42C3-9ED4-F9700ED31FF2}" type="sibTrans" cxnId="{7FC201F5-F39E-4EF5-B988-400B74656472}">
      <dgm:prSet/>
      <dgm:spPr/>
      <dgm:t>
        <a:bodyPr/>
        <a:lstStyle/>
        <a:p>
          <a:endParaRPr lang="en-US"/>
        </a:p>
      </dgm:t>
    </dgm:pt>
    <dgm:pt modelId="{09D9AB9A-32BD-4A3C-982F-BEDFF393B662}">
      <dgm:prSet phldrT="[Text]" custT="1"/>
      <dgm:spPr/>
      <dgm:t>
        <a:bodyPr/>
        <a:lstStyle/>
        <a:p>
          <a:pPr>
            <a:buFont typeface="Arial" panose="020B0604020202020204" pitchFamily="34" charset="0"/>
            <a:buChar char="•"/>
          </a:pPr>
          <a:r>
            <a:rPr lang="en-IN" sz="2400" dirty="0"/>
            <a:t> The bankruptcy trustee shall estimate the value of any bankruptcy debt which does not have a specific value.</a:t>
          </a:r>
          <a:endParaRPr lang="en-US" sz="2400" dirty="0"/>
        </a:p>
      </dgm:t>
    </dgm:pt>
    <dgm:pt modelId="{4A7DC20C-6717-4414-8A75-40D434E1AC76}" type="parTrans" cxnId="{E50F0C46-9911-4B38-9FF8-E1D295EC392D}">
      <dgm:prSet/>
      <dgm:spPr/>
      <dgm:t>
        <a:bodyPr/>
        <a:lstStyle/>
        <a:p>
          <a:endParaRPr lang="en-US"/>
        </a:p>
      </dgm:t>
    </dgm:pt>
    <dgm:pt modelId="{6B4F4CA3-BB4D-430E-8209-80BFB8C8E58C}" type="sibTrans" cxnId="{E50F0C46-9911-4B38-9FF8-E1D295EC392D}">
      <dgm:prSet/>
      <dgm:spPr/>
      <dgm:t>
        <a:bodyPr/>
        <a:lstStyle/>
        <a:p>
          <a:endParaRPr lang="en-US"/>
        </a:p>
      </dgm:t>
    </dgm:pt>
    <dgm:pt modelId="{FE15063B-E51B-454E-8CD7-0F8ECBAC5C69}">
      <dgm:prSet custT="1"/>
      <dgm:spPr/>
      <dgm:t>
        <a:bodyPr/>
        <a:lstStyle/>
        <a:p>
          <a:pPr>
            <a:buFont typeface="Arial" panose="020B0604020202020204" pitchFamily="34" charset="0"/>
            <a:buChar char="•"/>
          </a:pPr>
          <a:r>
            <a:rPr lang="en-IN" sz="2400" dirty="0"/>
            <a:t>  The value assigned by the bankruptcy trustee under above section </a:t>
          </a:r>
          <a:r>
            <a:rPr lang="en-US" sz="2400" dirty="0"/>
            <a:t>shall be the </a:t>
          </a:r>
          <a:r>
            <a:rPr lang="en-IN" sz="2400" dirty="0"/>
            <a:t>amount provable by the concerned creditor.</a:t>
          </a:r>
          <a:endParaRPr lang="en-US" sz="2400" dirty="0"/>
        </a:p>
      </dgm:t>
    </dgm:pt>
    <dgm:pt modelId="{684BE410-9FA4-468F-889A-F0862CA9F3E6}" type="parTrans" cxnId="{BAA484AA-1766-4F41-849A-2225FDBA8A0E}">
      <dgm:prSet/>
      <dgm:spPr/>
      <dgm:t>
        <a:bodyPr/>
        <a:lstStyle/>
        <a:p>
          <a:endParaRPr lang="en-US"/>
        </a:p>
      </dgm:t>
    </dgm:pt>
    <dgm:pt modelId="{497AE578-AA85-4664-B7F6-2742D6C05FC4}" type="sibTrans" cxnId="{BAA484AA-1766-4F41-849A-2225FDBA8A0E}">
      <dgm:prSet/>
      <dgm:spPr/>
      <dgm:t>
        <a:bodyPr/>
        <a:lstStyle/>
        <a:p>
          <a:endParaRPr lang="en-US"/>
        </a:p>
      </dgm:t>
    </dgm:pt>
    <dgm:pt modelId="{49FDF631-00E8-4B62-A8FB-07EA1C4889E6}">
      <dgm:prSet phldrT="[Text]"/>
      <dgm:spPr/>
      <dgm:t>
        <a:bodyPr/>
        <a:lstStyle/>
        <a:p>
          <a:r>
            <a:rPr lang="en-US" dirty="0"/>
            <a:t>Description </a:t>
          </a:r>
        </a:p>
      </dgm:t>
    </dgm:pt>
    <dgm:pt modelId="{42021964-BB49-4708-8D33-F99D1873B9D7}" type="sibTrans" cxnId="{0C3B3817-D07E-454C-8DC1-D5489AEC92DE}">
      <dgm:prSet/>
      <dgm:spPr/>
      <dgm:t>
        <a:bodyPr/>
        <a:lstStyle/>
        <a:p>
          <a:endParaRPr lang="en-US"/>
        </a:p>
      </dgm:t>
    </dgm:pt>
    <dgm:pt modelId="{D99792D2-1C1E-41BC-898C-474D3B088B3B}" type="parTrans" cxnId="{0C3B3817-D07E-454C-8DC1-D5489AEC92DE}">
      <dgm:prSet/>
      <dgm:spPr/>
      <dgm:t>
        <a:bodyPr/>
        <a:lstStyle/>
        <a:p>
          <a:endParaRPr lang="en-US"/>
        </a:p>
      </dgm:t>
    </dgm:pt>
    <dgm:pt modelId="{3B5638CA-171B-4D86-A672-EC7D5B04E8EE}" type="pres">
      <dgm:prSet presAssocID="{DCF8C1CD-EE9B-42AA-9875-EB4B17CBD6DD}" presName="Name0" presStyleCnt="0">
        <dgm:presLayoutVars>
          <dgm:dir/>
          <dgm:animLvl val="lvl"/>
          <dgm:resizeHandles val="exact"/>
        </dgm:presLayoutVars>
      </dgm:prSet>
      <dgm:spPr/>
      <dgm:t>
        <a:bodyPr/>
        <a:lstStyle/>
        <a:p>
          <a:endParaRPr lang="en-US"/>
        </a:p>
      </dgm:t>
    </dgm:pt>
    <dgm:pt modelId="{847ADE9C-06A1-4038-82FF-9BEBC055B7DE}" type="pres">
      <dgm:prSet presAssocID="{49FDF631-00E8-4B62-A8FB-07EA1C4889E6}" presName="composite" presStyleCnt="0"/>
      <dgm:spPr/>
    </dgm:pt>
    <dgm:pt modelId="{42664415-E9AB-4CEC-97C7-A81ADADC3A83}" type="pres">
      <dgm:prSet presAssocID="{49FDF631-00E8-4B62-A8FB-07EA1C4889E6}" presName="parTx" presStyleLbl="alignNode1" presStyleIdx="0" presStyleCnt="1">
        <dgm:presLayoutVars>
          <dgm:chMax val="0"/>
          <dgm:chPref val="0"/>
          <dgm:bulletEnabled val="1"/>
        </dgm:presLayoutVars>
      </dgm:prSet>
      <dgm:spPr/>
      <dgm:t>
        <a:bodyPr/>
        <a:lstStyle/>
        <a:p>
          <a:endParaRPr lang="en-US"/>
        </a:p>
      </dgm:t>
    </dgm:pt>
    <dgm:pt modelId="{9DC9F4F1-3D45-4232-B987-74A9AB280F6A}" type="pres">
      <dgm:prSet presAssocID="{49FDF631-00E8-4B62-A8FB-07EA1C4889E6}" presName="desTx" presStyleLbl="alignAccFollowNode1" presStyleIdx="0" presStyleCnt="1">
        <dgm:presLayoutVars>
          <dgm:bulletEnabled val="1"/>
        </dgm:presLayoutVars>
      </dgm:prSet>
      <dgm:spPr/>
      <dgm:t>
        <a:bodyPr/>
        <a:lstStyle/>
        <a:p>
          <a:endParaRPr lang="en-US"/>
        </a:p>
      </dgm:t>
    </dgm:pt>
  </dgm:ptLst>
  <dgm:cxnLst>
    <dgm:cxn modelId="{344BBF2A-493F-4AAE-B57E-CEDC5A1CF511}" type="presOf" srcId="{399C84F4-AA64-4F0F-AFB6-4918B2319859}" destId="{9DC9F4F1-3D45-4232-B987-74A9AB280F6A}" srcOrd="0" destOrd="0" presId="urn:microsoft.com/office/officeart/2005/8/layout/hList1"/>
    <dgm:cxn modelId="{61793C7A-AD6B-465A-97E7-45B8F74B0FE5}" type="presOf" srcId="{49FDF631-00E8-4B62-A8FB-07EA1C4889E6}" destId="{42664415-E9AB-4CEC-97C7-A81ADADC3A83}" srcOrd="0" destOrd="0" presId="urn:microsoft.com/office/officeart/2005/8/layout/hList1"/>
    <dgm:cxn modelId="{7FC201F5-F39E-4EF5-B988-400B74656472}" srcId="{49FDF631-00E8-4B62-A8FB-07EA1C4889E6}" destId="{3C2A118C-DD26-4D7C-88EE-AC14AE9A4F23}" srcOrd="1" destOrd="0" parTransId="{F622B862-62C0-4091-90C7-45E6F8391168}" sibTransId="{8998D516-A530-42C3-9ED4-F9700ED31FF2}"/>
    <dgm:cxn modelId="{BC86AC69-37FA-41F8-B7DE-99424014A3A2}" type="presOf" srcId="{09D9AB9A-32BD-4A3C-982F-BEDFF393B662}" destId="{9DC9F4F1-3D45-4232-B987-74A9AB280F6A}" srcOrd="0" destOrd="2" presId="urn:microsoft.com/office/officeart/2005/8/layout/hList1"/>
    <dgm:cxn modelId="{E50F0C46-9911-4B38-9FF8-E1D295EC392D}" srcId="{49FDF631-00E8-4B62-A8FB-07EA1C4889E6}" destId="{09D9AB9A-32BD-4A3C-982F-BEDFF393B662}" srcOrd="2" destOrd="0" parTransId="{4A7DC20C-6717-4414-8A75-40D434E1AC76}" sibTransId="{6B4F4CA3-BB4D-430E-8209-80BFB8C8E58C}"/>
    <dgm:cxn modelId="{0C3B3817-D07E-454C-8DC1-D5489AEC92DE}" srcId="{DCF8C1CD-EE9B-42AA-9875-EB4B17CBD6DD}" destId="{49FDF631-00E8-4B62-A8FB-07EA1C4889E6}" srcOrd="0" destOrd="0" parTransId="{D99792D2-1C1E-41BC-898C-474D3B088B3B}" sibTransId="{42021964-BB49-4708-8D33-F99D1873B9D7}"/>
    <dgm:cxn modelId="{EB3D9E73-8176-4E65-88ED-79C937780EB0}" srcId="{49FDF631-00E8-4B62-A8FB-07EA1C4889E6}" destId="{399C84F4-AA64-4F0F-AFB6-4918B2319859}" srcOrd="0" destOrd="0" parTransId="{21B309BA-0E4C-4082-A363-9B063565BB70}" sibTransId="{C7A1A46E-6552-45A0-B624-54D570FA123D}"/>
    <dgm:cxn modelId="{BAA484AA-1766-4F41-849A-2225FDBA8A0E}" srcId="{49FDF631-00E8-4B62-A8FB-07EA1C4889E6}" destId="{FE15063B-E51B-454E-8CD7-0F8ECBAC5C69}" srcOrd="3" destOrd="0" parTransId="{684BE410-9FA4-468F-889A-F0862CA9F3E6}" sibTransId="{497AE578-AA85-4664-B7F6-2742D6C05FC4}"/>
    <dgm:cxn modelId="{85ABEC9A-814A-468A-A4C4-93BC1ADDCA46}" type="presOf" srcId="{FE15063B-E51B-454E-8CD7-0F8ECBAC5C69}" destId="{9DC9F4F1-3D45-4232-B987-74A9AB280F6A}" srcOrd="0" destOrd="3" presId="urn:microsoft.com/office/officeart/2005/8/layout/hList1"/>
    <dgm:cxn modelId="{D85DA147-2B4E-41F4-AD02-9E3C81D38D3F}" type="presOf" srcId="{DCF8C1CD-EE9B-42AA-9875-EB4B17CBD6DD}" destId="{3B5638CA-171B-4D86-A672-EC7D5B04E8EE}" srcOrd="0" destOrd="0" presId="urn:microsoft.com/office/officeart/2005/8/layout/hList1"/>
    <dgm:cxn modelId="{AE9D1BD0-1331-4C15-B116-047696DAF9F4}" type="presOf" srcId="{3C2A118C-DD26-4D7C-88EE-AC14AE9A4F23}" destId="{9DC9F4F1-3D45-4232-B987-74A9AB280F6A}" srcOrd="0" destOrd="1" presId="urn:microsoft.com/office/officeart/2005/8/layout/hList1"/>
    <dgm:cxn modelId="{7CA2F6E7-5C2F-47A5-BB3A-99E61D8831D2}" type="presParOf" srcId="{3B5638CA-171B-4D86-A672-EC7D5B04E8EE}" destId="{847ADE9C-06A1-4038-82FF-9BEBC055B7DE}" srcOrd="0" destOrd="0" presId="urn:microsoft.com/office/officeart/2005/8/layout/hList1"/>
    <dgm:cxn modelId="{CD824CE9-5080-419E-840D-207A5EB3C1AA}" type="presParOf" srcId="{847ADE9C-06A1-4038-82FF-9BEBC055B7DE}" destId="{42664415-E9AB-4CEC-97C7-A81ADADC3A83}" srcOrd="0" destOrd="0" presId="urn:microsoft.com/office/officeart/2005/8/layout/hList1"/>
    <dgm:cxn modelId="{99A3233B-338C-4DFF-90F3-7B12234378DE}" type="presParOf" srcId="{847ADE9C-06A1-4038-82FF-9BEBC055B7DE}" destId="{9DC9F4F1-3D45-4232-B987-74A9AB280F6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CF8C1CD-EE9B-42AA-9875-EB4B17CBD6D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49FDF631-00E8-4B62-A8FB-07EA1C4889E6}">
      <dgm:prSet phldrT="[Text]"/>
      <dgm:spPr/>
      <dgm:t>
        <a:bodyPr/>
        <a:lstStyle/>
        <a:p>
          <a:r>
            <a:rPr lang="en-US" dirty="0"/>
            <a:t>Description </a:t>
          </a:r>
        </a:p>
      </dgm:t>
    </dgm:pt>
    <dgm:pt modelId="{42021964-BB49-4708-8D33-F99D1873B9D7}" type="sibTrans" cxnId="{0C3B3817-D07E-454C-8DC1-D5489AEC92DE}">
      <dgm:prSet/>
      <dgm:spPr/>
      <dgm:t>
        <a:bodyPr/>
        <a:lstStyle/>
        <a:p>
          <a:endParaRPr lang="en-US"/>
        </a:p>
      </dgm:t>
    </dgm:pt>
    <dgm:pt modelId="{D99792D2-1C1E-41BC-898C-474D3B088B3B}" type="parTrans" cxnId="{0C3B3817-D07E-454C-8DC1-D5489AEC92DE}">
      <dgm:prSet/>
      <dgm:spPr/>
      <dgm:t>
        <a:bodyPr/>
        <a:lstStyle/>
        <a:p>
          <a:endParaRPr lang="en-US"/>
        </a:p>
      </dgm:t>
    </dgm:pt>
    <dgm:pt modelId="{1CE268E5-BF1C-4F74-8A0E-8CB49E624C87}">
      <dgm:prSet/>
      <dgm:spPr/>
      <dgm:t>
        <a:bodyPr/>
        <a:lstStyle/>
        <a:p>
          <a:r>
            <a:rPr lang="en-US" dirty="0" smtClean="0"/>
            <a:t>A creditor may prove for a debt where payment would have become due at a date  later than the bankruptcy commencement date as if it were owed presently and may receive dividends in a manner as may be prescribed</a:t>
          </a:r>
          <a:endParaRPr lang="en-US" dirty="0"/>
        </a:p>
      </dgm:t>
    </dgm:pt>
    <dgm:pt modelId="{16B9FCEC-29A0-4CD9-ABC6-D0756E9D272B}" type="parTrans" cxnId="{B3701AD3-C11D-4B47-B11C-A7A9A1BED9C7}">
      <dgm:prSet/>
      <dgm:spPr/>
      <dgm:t>
        <a:bodyPr/>
        <a:lstStyle/>
        <a:p>
          <a:endParaRPr lang="en-US"/>
        </a:p>
      </dgm:t>
    </dgm:pt>
    <dgm:pt modelId="{AA8C7579-6719-4F42-88F5-2C47D957F7A0}" type="sibTrans" cxnId="{B3701AD3-C11D-4B47-B11C-A7A9A1BED9C7}">
      <dgm:prSet/>
      <dgm:spPr/>
      <dgm:t>
        <a:bodyPr/>
        <a:lstStyle/>
        <a:p>
          <a:endParaRPr lang="en-US"/>
        </a:p>
      </dgm:t>
    </dgm:pt>
    <dgm:pt modelId="{423DB0FC-6DDB-48D0-8AE1-C592EE9419C3}">
      <dgm:prSet/>
      <dgm:spPr/>
      <dgm:t>
        <a:bodyPr/>
        <a:lstStyle/>
        <a:p>
          <a:r>
            <a:rPr lang="en-US" dirty="0" smtClean="0"/>
            <a:t>Where the bankruptcy trustee serves a notice and the person on whom the notice is served does not file a proof of security within thirty days after the date of service of the notice, the bankruptcy trustee may, with leave of the AA sell or dispose of any property that was subject to the security, free of that security</a:t>
          </a:r>
          <a:endParaRPr lang="en-US" dirty="0"/>
        </a:p>
      </dgm:t>
    </dgm:pt>
    <dgm:pt modelId="{F844B465-4F59-4797-BB04-2EDED5D7049D}" type="parTrans" cxnId="{2A179C4D-5CB1-435C-9205-E8149B417BFC}">
      <dgm:prSet/>
      <dgm:spPr/>
      <dgm:t>
        <a:bodyPr/>
        <a:lstStyle/>
        <a:p>
          <a:endParaRPr lang="en-US"/>
        </a:p>
      </dgm:t>
    </dgm:pt>
    <dgm:pt modelId="{7D3E26E4-ADE1-4911-AC56-AD538921A572}" type="sibTrans" cxnId="{2A179C4D-5CB1-435C-9205-E8149B417BFC}">
      <dgm:prSet/>
      <dgm:spPr/>
      <dgm:t>
        <a:bodyPr/>
        <a:lstStyle/>
        <a:p>
          <a:endParaRPr lang="en-US"/>
        </a:p>
      </dgm:t>
    </dgm:pt>
    <dgm:pt modelId="{3B5638CA-171B-4D86-A672-EC7D5B04E8EE}" type="pres">
      <dgm:prSet presAssocID="{DCF8C1CD-EE9B-42AA-9875-EB4B17CBD6DD}" presName="Name0" presStyleCnt="0">
        <dgm:presLayoutVars>
          <dgm:dir/>
          <dgm:animLvl val="lvl"/>
          <dgm:resizeHandles val="exact"/>
        </dgm:presLayoutVars>
      </dgm:prSet>
      <dgm:spPr/>
      <dgm:t>
        <a:bodyPr/>
        <a:lstStyle/>
        <a:p>
          <a:endParaRPr lang="en-US"/>
        </a:p>
      </dgm:t>
    </dgm:pt>
    <dgm:pt modelId="{847ADE9C-06A1-4038-82FF-9BEBC055B7DE}" type="pres">
      <dgm:prSet presAssocID="{49FDF631-00E8-4B62-A8FB-07EA1C4889E6}" presName="composite" presStyleCnt="0"/>
      <dgm:spPr/>
    </dgm:pt>
    <dgm:pt modelId="{42664415-E9AB-4CEC-97C7-A81ADADC3A83}" type="pres">
      <dgm:prSet presAssocID="{49FDF631-00E8-4B62-A8FB-07EA1C4889E6}" presName="parTx" presStyleLbl="alignNode1" presStyleIdx="0" presStyleCnt="1">
        <dgm:presLayoutVars>
          <dgm:chMax val="0"/>
          <dgm:chPref val="0"/>
          <dgm:bulletEnabled val="1"/>
        </dgm:presLayoutVars>
      </dgm:prSet>
      <dgm:spPr/>
      <dgm:t>
        <a:bodyPr/>
        <a:lstStyle/>
        <a:p>
          <a:endParaRPr lang="en-US"/>
        </a:p>
      </dgm:t>
    </dgm:pt>
    <dgm:pt modelId="{9DC9F4F1-3D45-4232-B987-74A9AB280F6A}" type="pres">
      <dgm:prSet presAssocID="{49FDF631-00E8-4B62-A8FB-07EA1C4889E6}" presName="desTx" presStyleLbl="alignAccFollowNode1" presStyleIdx="0" presStyleCnt="1">
        <dgm:presLayoutVars>
          <dgm:bulletEnabled val="1"/>
        </dgm:presLayoutVars>
      </dgm:prSet>
      <dgm:spPr/>
      <dgm:t>
        <a:bodyPr/>
        <a:lstStyle/>
        <a:p>
          <a:endParaRPr lang="en-US"/>
        </a:p>
      </dgm:t>
    </dgm:pt>
  </dgm:ptLst>
  <dgm:cxnLst>
    <dgm:cxn modelId="{51B22243-6327-44B7-8379-C1DBCA4F796D}" type="presOf" srcId="{49FDF631-00E8-4B62-A8FB-07EA1C4889E6}" destId="{42664415-E9AB-4CEC-97C7-A81ADADC3A83}" srcOrd="0" destOrd="0" presId="urn:microsoft.com/office/officeart/2005/8/layout/hList1"/>
    <dgm:cxn modelId="{A0F5AF8A-ADB1-42C8-9FFD-64564FBC0C84}" type="presOf" srcId="{1CE268E5-BF1C-4F74-8A0E-8CB49E624C87}" destId="{9DC9F4F1-3D45-4232-B987-74A9AB280F6A}" srcOrd="0" destOrd="0" presId="urn:microsoft.com/office/officeart/2005/8/layout/hList1"/>
    <dgm:cxn modelId="{B3701AD3-C11D-4B47-B11C-A7A9A1BED9C7}" srcId="{49FDF631-00E8-4B62-A8FB-07EA1C4889E6}" destId="{1CE268E5-BF1C-4F74-8A0E-8CB49E624C87}" srcOrd="0" destOrd="0" parTransId="{16B9FCEC-29A0-4CD9-ABC6-D0756E9D272B}" sibTransId="{AA8C7579-6719-4F42-88F5-2C47D957F7A0}"/>
    <dgm:cxn modelId="{2A179C4D-5CB1-435C-9205-E8149B417BFC}" srcId="{49FDF631-00E8-4B62-A8FB-07EA1C4889E6}" destId="{423DB0FC-6DDB-48D0-8AE1-C592EE9419C3}" srcOrd="1" destOrd="0" parTransId="{F844B465-4F59-4797-BB04-2EDED5D7049D}" sibTransId="{7D3E26E4-ADE1-4911-AC56-AD538921A572}"/>
    <dgm:cxn modelId="{A610EC3C-A40D-4C6D-9B90-46BB56F8334C}" type="presOf" srcId="{DCF8C1CD-EE9B-42AA-9875-EB4B17CBD6DD}" destId="{3B5638CA-171B-4D86-A672-EC7D5B04E8EE}" srcOrd="0" destOrd="0" presId="urn:microsoft.com/office/officeart/2005/8/layout/hList1"/>
    <dgm:cxn modelId="{0C047936-9188-474F-901A-E948BCEC59BF}" type="presOf" srcId="{423DB0FC-6DDB-48D0-8AE1-C592EE9419C3}" destId="{9DC9F4F1-3D45-4232-B987-74A9AB280F6A}" srcOrd="0" destOrd="1" presId="urn:microsoft.com/office/officeart/2005/8/layout/hList1"/>
    <dgm:cxn modelId="{0C3B3817-D07E-454C-8DC1-D5489AEC92DE}" srcId="{DCF8C1CD-EE9B-42AA-9875-EB4B17CBD6DD}" destId="{49FDF631-00E8-4B62-A8FB-07EA1C4889E6}" srcOrd="0" destOrd="0" parTransId="{D99792D2-1C1E-41BC-898C-474D3B088B3B}" sibTransId="{42021964-BB49-4708-8D33-F99D1873B9D7}"/>
    <dgm:cxn modelId="{D7EB121E-5A31-415C-BDBB-777E83E34263}" type="presParOf" srcId="{3B5638CA-171B-4D86-A672-EC7D5B04E8EE}" destId="{847ADE9C-06A1-4038-82FF-9BEBC055B7DE}" srcOrd="0" destOrd="0" presId="urn:microsoft.com/office/officeart/2005/8/layout/hList1"/>
    <dgm:cxn modelId="{381581B4-FB60-4B36-92DC-00229C38F71C}" type="presParOf" srcId="{847ADE9C-06A1-4038-82FF-9BEBC055B7DE}" destId="{42664415-E9AB-4CEC-97C7-A81ADADC3A83}" srcOrd="0" destOrd="0" presId="urn:microsoft.com/office/officeart/2005/8/layout/hList1"/>
    <dgm:cxn modelId="{318FC831-90F8-49B3-9046-CB931FD1EA22}" type="presParOf" srcId="{847ADE9C-06A1-4038-82FF-9BEBC055B7DE}" destId="{9DC9F4F1-3D45-4232-B987-74A9AB280F6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996DB02-08BB-4B3D-95BE-F9025DD7E473}"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9876A19F-EDC4-4470-91CA-9388F87C11B6}" type="pres">
      <dgm:prSet presAssocID="{E996DB02-08BB-4B3D-95BE-F9025DD7E473}" presName="Name0" presStyleCnt="0">
        <dgm:presLayoutVars>
          <dgm:dir/>
          <dgm:resizeHandles val="exact"/>
        </dgm:presLayoutVars>
      </dgm:prSet>
      <dgm:spPr/>
      <dgm:t>
        <a:bodyPr/>
        <a:lstStyle/>
        <a:p>
          <a:endParaRPr lang="en-US"/>
        </a:p>
      </dgm:t>
    </dgm:pt>
  </dgm:ptLst>
  <dgm:cxnLst>
    <dgm:cxn modelId="{870D2414-3412-495D-A460-00BEDA22326B}" type="presOf" srcId="{E996DB02-08BB-4B3D-95BE-F9025DD7E473}" destId="{9876A19F-EDC4-4470-91CA-9388F87C11B6}" srcOrd="0"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996DB02-08BB-4B3D-95BE-F9025DD7E473}"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9876A19F-EDC4-4470-91CA-9388F87C11B6}" type="pres">
      <dgm:prSet presAssocID="{E996DB02-08BB-4B3D-95BE-F9025DD7E473}" presName="Name0" presStyleCnt="0">
        <dgm:presLayoutVars>
          <dgm:dir/>
          <dgm:resizeHandles val="exact"/>
        </dgm:presLayoutVars>
      </dgm:prSet>
      <dgm:spPr/>
      <dgm:t>
        <a:bodyPr/>
        <a:lstStyle/>
        <a:p>
          <a:endParaRPr lang="en-US"/>
        </a:p>
      </dgm:t>
    </dgm:pt>
  </dgm:ptLst>
  <dgm:cxnLst>
    <dgm:cxn modelId="{8E2E25D7-9773-42DA-9439-7C931A7A777F}" type="presOf" srcId="{E996DB02-08BB-4B3D-95BE-F9025DD7E473}" destId="{9876A19F-EDC4-4470-91CA-9388F87C11B6}" srcOrd="0"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F82012-B19E-4BC5-B30A-BD4AAD0DB11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D699D11-F42B-429E-AD68-9F9EF27BD4CE}">
      <dgm:prSet phldrT="[Text]" custT="1"/>
      <dgm:spPr/>
      <dgm:t>
        <a:bodyPr/>
        <a:lstStyle/>
        <a:p>
          <a:r>
            <a:rPr lang="en-US" sz="5400" dirty="0"/>
            <a:t>Functions</a:t>
          </a:r>
        </a:p>
      </dgm:t>
    </dgm:pt>
    <dgm:pt modelId="{B77354A5-37B3-4B8B-9A3D-5C46F096363B}" type="parTrans" cxnId="{8F90C996-CF8B-4FC8-A61A-F5134FFD36D1}">
      <dgm:prSet/>
      <dgm:spPr/>
      <dgm:t>
        <a:bodyPr/>
        <a:lstStyle/>
        <a:p>
          <a:endParaRPr lang="en-US"/>
        </a:p>
      </dgm:t>
    </dgm:pt>
    <dgm:pt modelId="{B3216F75-6A53-4882-9731-5BCB6FF6DFFC}" type="sibTrans" cxnId="{8F90C996-CF8B-4FC8-A61A-F5134FFD36D1}">
      <dgm:prSet/>
      <dgm:spPr/>
      <dgm:t>
        <a:bodyPr/>
        <a:lstStyle/>
        <a:p>
          <a:endParaRPr lang="en-US"/>
        </a:p>
      </dgm:t>
    </dgm:pt>
    <dgm:pt modelId="{E905BE03-59EB-4811-8F1C-0B756DD47618}">
      <dgm:prSet phldrT="[Text]" custT="1"/>
      <dgm:spPr/>
      <dgm:t>
        <a:bodyPr/>
        <a:lstStyle/>
        <a:p>
          <a:r>
            <a:rPr lang="en-US" sz="2800" dirty="0"/>
            <a:t>Distribute the estate of estate</a:t>
          </a:r>
        </a:p>
      </dgm:t>
    </dgm:pt>
    <dgm:pt modelId="{7B99333C-87D6-4B58-B3D0-1B3059DF1D55}" type="sibTrans" cxnId="{EF513A22-A612-4023-BBA6-4B4EE3F3110A}">
      <dgm:prSet/>
      <dgm:spPr/>
      <dgm:t>
        <a:bodyPr/>
        <a:lstStyle/>
        <a:p>
          <a:endParaRPr lang="en-US"/>
        </a:p>
      </dgm:t>
    </dgm:pt>
    <dgm:pt modelId="{3A492C86-5D6F-41B2-B7CC-DBE2F40556F0}" type="parTrans" cxnId="{EF513A22-A612-4023-BBA6-4B4EE3F3110A}">
      <dgm:prSet/>
      <dgm:spPr/>
      <dgm:t>
        <a:bodyPr/>
        <a:lstStyle/>
        <a:p>
          <a:endParaRPr lang="en-US"/>
        </a:p>
      </dgm:t>
    </dgm:pt>
    <dgm:pt modelId="{157FF23D-2AD8-401B-A069-E5A92659DF5F}">
      <dgm:prSet phldrT="[Text]" custT="1"/>
      <dgm:spPr/>
      <dgm:t>
        <a:bodyPr/>
        <a:lstStyle/>
        <a:p>
          <a:r>
            <a:rPr lang="en-US" sz="2800" dirty="0"/>
            <a:t>Realize the estate of bankrupt</a:t>
          </a:r>
        </a:p>
      </dgm:t>
    </dgm:pt>
    <dgm:pt modelId="{D799A19B-C2C9-44E7-83B7-9DDDAF9AB7C1}" type="sibTrans" cxnId="{96473BB2-D5F7-4CF7-A814-4C9411582614}">
      <dgm:prSet/>
      <dgm:spPr/>
      <dgm:t>
        <a:bodyPr/>
        <a:lstStyle/>
        <a:p>
          <a:endParaRPr lang="en-US"/>
        </a:p>
      </dgm:t>
    </dgm:pt>
    <dgm:pt modelId="{26128011-E19F-4641-89AC-B004167D4E49}" type="parTrans" cxnId="{96473BB2-D5F7-4CF7-A814-4C9411582614}">
      <dgm:prSet/>
      <dgm:spPr/>
      <dgm:t>
        <a:bodyPr/>
        <a:lstStyle/>
        <a:p>
          <a:endParaRPr lang="en-US"/>
        </a:p>
      </dgm:t>
    </dgm:pt>
    <dgm:pt modelId="{423950C4-AF64-410F-A356-F26781E38DC8}">
      <dgm:prSet phldrT="[Text]" custT="1"/>
      <dgm:spPr/>
      <dgm:t>
        <a:bodyPr/>
        <a:lstStyle/>
        <a:p>
          <a:r>
            <a:rPr lang="en-US" sz="2800" dirty="0"/>
            <a:t>Investigate affairs of bankrupt</a:t>
          </a:r>
        </a:p>
      </dgm:t>
    </dgm:pt>
    <dgm:pt modelId="{D116E8FC-2BF3-43F6-B83C-82C72E7D0A94}" type="sibTrans" cxnId="{195E24F8-12E4-48A2-BDDD-34935F58F72E}">
      <dgm:prSet/>
      <dgm:spPr/>
      <dgm:t>
        <a:bodyPr/>
        <a:lstStyle/>
        <a:p>
          <a:endParaRPr lang="en-US"/>
        </a:p>
      </dgm:t>
    </dgm:pt>
    <dgm:pt modelId="{7FB8EBCC-1C5A-48F0-8758-C77B18A4B7AF}" type="parTrans" cxnId="{195E24F8-12E4-48A2-BDDD-34935F58F72E}">
      <dgm:prSet/>
      <dgm:spPr/>
      <dgm:t>
        <a:bodyPr/>
        <a:lstStyle/>
        <a:p>
          <a:endParaRPr lang="en-US"/>
        </a:p>
      </dgm:t>
    </dgm:pt>
    <dgm:pt modelId="{0C348471-B801-4218-9418-DA3777270033}" type="pres">
      <dgm:prSet presAssocID="{9BF82012-B19E-4BC5-B30A-BD4AAD0DB117}" presName="Name0" presStyleCnt="0">
        <dgm:presLayoutVars>
          <dgm:dir/>
          <dgm:animLvl val="lvl"/>
          <dgm:resizeHandles val="exact"/>
        </dgm:presLayoutVars>
      </dgm:prSet>
      <dgm:spPr/>
      <dgm:t>
        <a:bodyPr/>
        <a:lstStyle/>
        <a:p>
          <a:endParaRPr lang="en-US"/>
        </a:p>
      </dgm:t>
    </dgm:pt>
    <dgm:pt modelId="{986582E3-DD7A-400D-AD95-5853336E57FB}" type="pres">
      <dgm:prSet presAssocID="{3D699D11-F42B-429E-AD68-9F9EF27BD4CE}" presName="composite" presStyleCnt="0"/>
      <dgm:spPr/>
    </dgm:pt>
    <dgm:pt modelId="{C53F965E-D812-4444-A610-8E2DC004E3D1}" type="pres">
      <dgm:prSet presAssocID="{3D699D11-F42B-429E-AD68-9F9EF27BD4CE}" presName="parTx" presStyleLbl="alignNode1" presStyleIdx="0" presStyleCnt="1" custScaleY="87694" custLinFactNeighborY="-5077">
        <dgm:presLayoutVars>
          <dgm:chMax val="0"/>
          <dgm:chPref val="0"/>
          <dgm:bulletEnabled val="1"/>
        </dgm:presLayoutVars>
      </dgm:prSet>
      <dgm:spPr/>
      <dgm:t>
        <a:bodyPr/>
        <a:lstStyle/>
        <a:p>
          <a:endParaRPr lang="en-US"/>
        </a:p>
      </dgm:t>
    </dgm:pt>
    <dgm:pt modelId="{90D62E3B-859D-41ED-B3C4-B074EBB35452}" type="pres">
      <dgm:prSet presAssocID="{3D699D11-F42B-429E-AD68-9F9EF27BD4CE}" presName="desTx" presStyleLbl="alignAccFollowNode1" presStyleIdx="0" presStyleCnt="1">
        <dgm:presLayoutVars>
          <dgm:bulletEnabled val="1"/>
        </dgm:presLayoutVars>
      </dgm:prSet>
      <dgm:spPr/>
      <dgm:t>
        <a:bodyPr/>
        <a:lstStyle/>
        <a:p>
          <a:endParaRPr lang="en-US"/>
        </a:p>
      </dgm:t>
    </dgm:pt>
  </dgm:ptLst>
  <dgm:cxnLst>
    <dgm:cxn modelId="{8F90C996-CF8B-4FC8-A61A-F5134FFD36D1}" srcId="{9BF82012-B19E-4BC5-B30A-BD4AAD0DB117}" destId="{3D699D11-F42B-429E-AD68-9F9EF27BD4CE}" srcOrd="0" destOrd="0" parTransId="{B77354A5-37B3-4B8B-9A3D-5C46F096363B}" sibTransId="{B3216F75-6A53-4882-9731-5BCB6FF6DFFC}"/>
    <dgm:cxn modelId="{48DEF192-C725-465C-9723-6BBBD0CCBEF5}" type="presOf" srcId="{E905BE03-59EB-4811-8F1C-0B756DD47618}" destId="{90D62E3B-859D-41ED-B3C4-B074EBB35452}" srcOrd="0" destOrd="2" presId="urn:microsoft.com/office/officeart/2005/8/layout/hList1"/>
    <dgm:cxn modelId="{EB1F2C44-7446-455C-B319-69566908F3E3}" type="presOf" srcId="{3D699D11-F42B-429E-AD68-9F9EF27BD4CE}" destId="{C53F965E-D812-4444-A610-8E2DC004E3D1}" srcOrd="0" destOrd="0" presId="urn:microsoft.com/office/officeart/2005/8/layout/hList1"/>
    <dgm:cxn modelId="{195E24F8-12E4-48A2-BDDD-34935F58F72E}" srcId="{3D699D11-F42B-429E-AD68-9F9EF27BD4CE}" destId="{423950C4-AF64-410F-A356-F26781E38DC8}" srcOrd="0" destOrd="0" parTransId="{7FB8EBCC-1C5A-48F0-8758-C77B18A4B7AF}" sibTransId="{D116E8FC-2BF3-43F6-B83C-82C72E7D0A94}"/>
    <dgm:cxn modelId="{96473BB2-D5F7-4CF7-A814-4C9411582614}" srcId="{3D699D11-F42B-429E-AD68-9F9EF27BD4CE}" destId="{157FF23D-2AD8-401B-A069-E5A92659DF5F}" srcOrd="1" destOrd="0" parTransId="{26128011-E19F-4641-89AC-B004167D4E49}" sibTransId="{D799A19B-C2C9-44E7-83B7-9DDDAF9AB7C1}"/>
    <dgm:cxn modelId="{EF513A22-A612-4023-BBA6-4B4EE3F3110A}" srcId="{3D699D11-F42B-429E-AD68-9F9EF27BD4CE}" destId="{E905BE03-59EB-4811-8F1C-0B756DD47618}" srcOrd="2" destOrd="0" parTransId="{3A492C86-5D6F-41B2-B7CC-DBE2F40556F0}" sibTransId="{7B99333C-87D6-4B58-B3D0-1B3059DF1D55}"/>
    <dgm:cxn modelId="{6106AA3D-1B57-4AD7-84BD-8E73018B8E13}" type="presOf" srcId="{423950C4-AF64-410F-A356-F26781E38DC8}" destId="{90D62E3B-859D-41ED-B3C4-B074EBB35452}" srcOrd="0" destOrd="0" presId="urn:microsoft.com/office/officeart/2005/8/layout/hList1"/>
    <dgm:cxn modelId="{97C8CC10-E8AB-4390-B1DA-AC2AFCCBB18E}" type="presOf" srcId="{157FF23D-2AD8-401B-A069-E5A92659DF5F}" destId="{90D62E3B-859D-41ED-B3C4-B074EBB35452}" srcOrd="0" destOrd="1" presId="urn:microsoft.com/office/officeart/2005/8/layout/hList1"/>
    <dgm:cxn modelId="{44BED80F-4E82-44CC-96BC-5FA3CEA159B1}" type="presOf" srcId="{9BF82012-B19E-4BC5-B30A-BD4AAD0DB117}" destId="{0C348471-B801-4218-9418-DA3777270033}" srcOrd="0" destOrd="0" presId="urn:microsoft.com/office/officeart/2005/8/layout/hList1"/>
    <dgm:cxn modelId="{8447A204-CA6A-4819-8989-FBFF1CF5D707}" type="presParOf" srcId="{0C348471-B801-4218-9418-DA3777270033}" destId="{986582E3-DD7A-400D-AD95-5853336E57FB}" srcOrd="0" destOrd="0" presId="urn:microsoft.com/office/officeart/2005/8/layout/hList1"/>
    <dgm:cxn modelId="{B6B888E8-5F17-4597-91AC-21DDD83D4CD4}" type="presParOf" srcId="{986582E3-DD7A-400D-AD95-5853336E57FB}" destId="{C53F965E-D812-4444-A610-8E2DC004E3D1}" srcOrd="0" destOrd="0" presId="urn:microsoft.com/office/officeart/2005/8/layout/hList1"/>
    <dgm:cxn modelId="{0591C3C0-A407-46F0-B313-DFC51D3DB758}" type="presParOf" srcId="{986582E3-DD7A-400D-AD95-5853336E57FB}" destId="{90D62E3B-859D-41ED-B3C4-B074EBB35452}"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F82012-B19E-4BC5-B30A-BD4AAD0DB11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D290A590-442C-4113-931E-C7DCF5AF7232}">
      <dgm:prSet phldrT="[Text]"/>
      <dgm:spPr/>
      <dgm:t>
        <a:bodyPr/>
        <a:lstStyle/>
        <a:p>
          <a:r>
            <a:rPr lang="en-US" dirty="0" smtClean="0"/>
            <a:t>The bankruptcy trustee in his official name</a:t>
          </a:r>
          <a:endParaRPr lang="en-US" dirty="0"/>
        </a:p>
      </dgm:t>
    </dgm:pt>
    <dgm:pt modelId="{A1095945-05AF-4FF7-B4C4-750819BA4C11}" type="parTrans" cxnId="{DAEBF9EB-E00C-4497-B502-389EA3D05BDF}">
      <dgm:prSet/>
      <dgm:spPr/>
      <dgm:t>
        <a:bodyPr/>
        <a:lstStyle/>
        <a:p>
          <a:endParaRPr lang="en-US"/>
        </a:p>
      </dgm:t>
    </dgm:pt>
    <dgm:pt modelId="{3D663275-1C72-4230-8934-A5AA4ADDC5B5}" type="sibTrans" cxnId="{DAEBF9EB-E00C-4497-B502-389EA3D05BDF}">
      <dgm:prSet/>
      <dgm:spPr/>
      <dgm:t>
        <a:bodyPr/>
        <a:lstStyle/>
        <a:p>
          <a:endParaRPr lang="en-US"/>
        </a:p>
      </dgm:t>
    </dgm:pt>
    <dgm:pt modelId="{13A2149A-93E9-42BF-A0F5-737F8F7E6C00}">
      <dgm:prSet phldrT="[Text]"/>
      <dgm:spPr/>
      <dgm:t>
        <a:bodyPr/>
        <a:lstStyle/>
        <a:p>
          <a:r>
            <a:rPr lang="en-US" dirty="0"/>
            <a:t>Hold property of every description</a:t>
          </a:r>
        </a:p>
      </dgm:t>
    </dgm:pt>
    <dgm:pt modelId="{660C6C07-18CE-4163-B17B-E7E253D0906C}" type="parTrans" cxnId="{DFBD5490-75CD-4197-9BAC-4FB06D70B76E}">
      <dgm:prSet/>
      <dgm:spPr/>
      <dgm:t>
        <a:bodyPr/>
        <a:lstStyle/>
        <a:p>
          <a:endParaRPr lang="en-US"/>
        </a:p>
      </dgm:t>
    </dgm:pt>
    <dgm:pt modelId="{A7EC8417-13D3-40EC-9AB4-90C29F776206}" type="sibTrans" cxnId="{DFBD5490-75CD-4197-9BAC-4FB06D70B76E}">
      <dgm:prSet/>
      <dgm:spPr/>
      <dgm:t>
        <a:bodyPr/>
        <a:lstStyle/>
        <a:p>
          <a:endParaRPr lang="en-US"/>
        </a:p>
      </dgm:t>
    </dgm:pt>
    <dgm:pt modelId="{86DFCA38-9A0C-46EF-9735-29AE854BBA0C}">
      <dgm:prSet phldrT="[Text]"/>
      <dgm:spPr/>
      <dgm:t>
        <a:bodyPr/>
        <a:lstStyle/>
        <a:p>
          <a:r>
            <a:rPr lang="en-US" dirty="0"/>
            <a:t>Make contracts</a:t>
          </a:r>
        </a:p>
      </dgm:t>
    </dgm:pt>
    <dgm:pt modelId="{C9AF668C-630F-4094-8BA0-519F89078382}" type="parTrans" cxnId="{2472DFC1-14D9-458A-A008-F874ECFA5E7C}">
      <dgm:prSet/>
      <dgm:spPr/>
      <dgm:t>
        <a:bodyPr/>
        <a:lstStyle/>
        <a:p>
          <a:endParaRPr lang="en-US"/>
        </a:p>
      </dgm:t>
    </dgm:pt>
    <dgm:pt modelId="{B87149F4-4838-48EB-A521-455DC91F384D}" type="sibTrans" cxnId="{2472DFC1-14D9-458A-A008-F874ECFA5E7C}">
      <dgm:prSet/>
      <dgm:spPr/>
      <dgm:t>
        <a:bodyPr/>
        <a:lstStyle/>
        <a:p>
          <a:endParaRPr lang="en-US"/>
        </a:p>
      </dgm:t>
    </dgm:pt>
    <dgm:pt modelId="{0EC807ED-26CA-4958-B06B-75B1E5A14D84}">
      <dgm:prSet phldrT="[Text]"/>
      <dgm:spPr/>
      <dgm:t>
        <a:bodyPr/>
        <a:lstStyle/>
        <a:p>
          <a:r>
            <a:rPr lang="en-US" dirty="0"/>
            <a:t>Sue and be sued</a:t>
          </a:r>
        </a:p>
      </dgm:t>
    </dgm:pt>
    <dgm:pt modelId="{FDE62BA3-805F-47C3-8EA9-8C2967AA295A}" type="parTrans" cxnId="{BD118794-662E-4BFA-B4CF-DF00C5E215AD}">
      <dgm:prSet/>
      <dgm:spPr/>
      <dgm:t>
        <a:bodyPr/>
        <a:lstStyle/>
        <a:p>
          <a:endParaRPr lang="en-US"/>
        </a:p>
      </dgm:t>
    </dgm:pt>
    <dgm:pt modelId="{202575E9-72C7-4992-943E-C1E05A4467DE}" type="sibTrans" cxnId="{BD118794-662E-4BFA-B4CF-DF00C5E215AD}">
      <dgm:prSet/>
      <dgm:spPr/>
      <dgm:t>
        <a:bodyPr/>
        <a:lstStyle/>
        <a:p>
          <a:endParaRPr lang="en-US"/>
        </a:p>
      </dgm:t>
    </dgm:pt>
    <dgm:pt modelId="{31C25A4D-1DCE-4ED0-86C1-76A1AD2752AF}">
      <dgm:prSet phldrT="[Text]"/>
      <dgm:spPr/>
      <dgm:t>
        <a:bodyPr/>
        <a:lstStyle/>
        <a:p>
          <a:r>
            <a:rPr lang="en-US" dirty="0"/>
            <a:t>Enter into engagements</a:t>
          </a:r>
        </a:p>
      </dgm:t>
    </dgm:pt>
    <dgm:pt modelId="{BB5F8CE0-52C3-4465-9751-0505E5574A32}" type="parTrans" cxnId="{06E08B0C-D781-4FC1-AE70-46FEF89E7F2A}">
      <dgm:prSet/>
      <dgm:spPr/>
      <dgm:t>
        <a:bodyPr/>
        <a:lstStyle/>
        <a:p>
          <a:endParaRPr lang="en-US"/>
        </a:p>
      </dgm:t>
    </dgm:pt>
    <dgm:pt modelId="{A3568A2D-BB59-4ECF-B16E-9FB1D25FB818}" type="sibTrans" cxnId="{06E08B0C-D781-4FC1-AE70-46FEF89E7F2A}">
      <dgm:prSet/>
      <dgm:spPr/>
      <dgm:t>
        <a:bodyPr/>
        <a:lstStyle/>
        <a:p>
          <a:endParaRPr lang="en-US"/>
        </a:p>
      </dgm:t>
    </dgm:pt>
    <dgm:pt modelId="{6488092E-68A2-4047-9623-13AE6F9342F1}">
      <dgm:prSet phldrT="[Text]"/>
      <dgm:spPr/>
      <dgm:t>
        <a:bodyPr/>
        <a:lstStyle/>
        <a:p>
          <a:r>
            <a:rPr lang="en-US" dirty="0"/>
            <a:t>Employ people</a:t>
          </a:r>
        </a:p>
      </dgm:t>
    </dgm:pt>
    <dgm:pt modelId="{E7CD9E74-59D8-4D05-AECE-CEE0B0D584C1}" type="parTrans" cxnId="{E53C4B1E-6C4C-4CC8-A30C-394EB08128BE}">
      <dgm:prSet/>
      <dgm:spPr/>
      <dgm:t>
        <a:bodyPr/>
        <a:lstStyle/>
        <a:p>
          <a:endParaRPr lang="en-US"/>
        </a:p>
      </dgm:t>
    </dgm:pt>
    <dgm:pt modelId="{E8C83C63-37BE-4865-BE8C-1A0F4A845C2A}" type="sibTrans" cxnId="{E53C4B1E-6C4C-4CC8-A30C-394EB08128BE}">
      <dgm:prSet/>
      <dgm:spPr/>
      <dgm:t>
        <a:bodyPr/>
        <a:lstStyle/>
        <a:p>
          <a:endParaRPr lang="en-US"/>
        </a:p>
      </dgm:t>
    </dgm:pt>
    <dgm:pt modelId="{4E28BD75-986F-4C58-8046-33E77290C8D7}">
      <dgm:prSet phldrT="[Text]"/>
      <dgm:spPr/>
      <dgm:t>
        <a:bodyPr/>
        <a:lstStyle/>
        <a:p>
          <a:r>
            <a:rPr lang="en-US" dirty="0"/>
            <a:t>Execute any power of attorney</a:t>
          </a:r>
        </a:p>
      </dgm:t>
    </dgm:pt>
    <dgm:pt modelId="{74084FEB-7083-4A10-8AE2-6426DAF6F9E0}" type="parTrans" cxnId="{0F4C1AFF-9AE4-405A-916F-FF85839B4639}">
      <dgm:prSet/>
      <dgm:spPr/>
      <dgm:t>
        <a:bodyPr/>
        <a:lstStyle/>
        <a:p>
          <a:endParaRPr lang="en-US"/>
        </a:p>
      </dgm:t>
    </dgm:pt>
    <dgm:pt modelId="{7C3B4FD5-FCC7-445C-8547-26FB9C1E32B1}" type="sibTrans" cxnId="{0F4C1AFF-9AE4-405A-916F-FF85839B4639}">
      <dgm:prSet/>
      <dgm:spPr/>
      <dgm:t>
        <a:bodyPr/>
        <a:lstStyle/>
        <a:p>
          <a:endParaRPr lang="en-US"/>
        </a:p>
      </dgm:t>
    </dgm:pt>
    <dgm:pt modelId="{7A9112B6-A4D0-4F3C-B2BB-668F8E062975}">
      <dgm:prSet phldrT="[Text]"/>
      <dgm:spPr/>
      <dgm:t>
        <a:bodyPr/>
        <a:lstStyle/>
        <a:p>
          <a:r>
            <a:rPr lang="en-US" dirty="0"/>
            <a:t>Do any other act that is necessary for exercising his rights</a:t>
          </a:r>
        </a:p>
      </dgm:t>
    </dgm:pt>
    <dgm:pt modelId="{FC3E0E12-B211-4C94-AB0A-14A4FCF48E20}" type="parTrans" cxnId="{0CFD3AC4-A886-4304-BC3A-A75E1FA2078E}">
      <dgm:prSet/>
      <dgm:spPr/>
      <dgm:t>
        <a:bodyPr/>
        <a:lstStyle/>
        <a:p>
          <a:endParaRPr lang="en-US"/>
        </a:p>
      </dgm:t>
    </dgm:pt>
    <dgm:pt modelId="{2E657874-0CA0-45F8-BC8A-FB78484F6504}" type="sibTrans" cxnId="{0CFD3AC4-A886-4304-BC3A-A75E1FA2078E}">
      <dgm:prSet/>
      <dgm:spPr/>
      <dgm:t>
        <a:bodyPr/>
        <a:lstStyle/>
        <a:p>
          <a:endParaRPr lang="en-US"/>
        </a:p>
      </dgm:t>
    </dgm:pt>
    <dgm:pt modelId="{0C348471-B801-4218-9418-DA3777270033}" type="pres">
      <dgm:prSet presAssocID="{9BF82012-B19E-4BC5-B30A-BD4AAD0DB117}" presName="Name0" presStyleCnt="0">
        <dgm:presLayoutVars>
          <dgm:dir/>
          <dgm:animLvl val="lvl"/>
          <dgm:resizeHandles val="exact"/>
        </dgm:presLayoutVars>
      </dgm:prSet>
      <dgm:spPr/>
      <dgm:t>
        <a:bodyPr/>
        <a:lstStyle/>
        <a:p>
          <a:endParaRPr lang="en-US"/>
        </a:p>
      </dgm:t>
    </dgm:pt>
    <dgm:pt modelId="{F79D7F65-CB0C-456B-BC63-F8781BBCF3DD}" type="pres">
      <dgm:prSet presAssocID="{D290A590-442C-4113-931E-C7DCF5AF7232}" presName="composite" presStyleCnt="0"/>
      <dgm:spPr/>
    </dgm:pt>
    <dgm:pt modelId="{CC1B62EF-463C-4EF8-B7F2-5277210F8768}" type="pres">
      <dgm:prSet presAssocID="{D290A590-442C-4113-931E-C7DCF5AF7232}" presName="parTx" presStyleLbl="alignNode1" presStyleIdx="0" presStyleCnt="1">
        <dgm:presLayoutVars>
          <dgm:chMax val="0"/>
          <dgm:chPref val="0"/>
          <dgm:bulletEnabled val="1"/>
        </dgm:presLayoutVars>
      </dgm:prSet>
      <dgm:spPr/>
      <dgm:t>
        <a:bodyPr/>
        <a:lstStyle/>
        <a:p>
          <a:endParaRPr lang="en-US"/>
        </a:p>
      </dgm:t>
    </dgm:pt>
    <dgm:pt modelId="{66B560A7-CA7A-457F-9AB5-DDA5DCFCB9E6}" type="pres">
      <dgm:prSet presAssocID="{D290A590-442C-4113-931E-C7DCF5AF7232}" presName="desTx" presStyleLbl="alignAccFollowNode1" presStyleIdx="0" presStyleCnt="1">
        <dgm:presLayoutVars>
          <dgm:bulletEnabled val="1"/>
        </dgm:presLayoutVars>
      </dgm:prSet>
      <dgm:spPr/>
      <dgm:t>
        <a:bodyPr/>
        <a:lstStyle/>
        <a:p>
          <a:endParaRPr lang="en-US"/>
        </a:p>
      </dgm:t>
    </dgm:pt>
  </dgm:ptLst>
  <dgm:cxnLst>
    <dgm:cxn modelId="{0F4C1AFF-9AE4-405A-916F-FF85839B4639}" srcId="{D290A590-442C-4113-931E-C7DCF5AF7232}" destId="{4E28BD75-986F-4C58-8046-33E77290C8D7}" srcOrd="5" destOrd="0" parTransId="{74084FEB-7083-4A10-8AE2-6426DAF6F9E0}" sibTransId="{7C3B4FD5-FCC7-445C-8547-26FB9C1E32B1}"/>
    <dgm:cxn modelId="{2472DFC1-14D9-458A-A008-F874ECFA5E7C}" srcId="{D290A590-442C-4113-931E-C7DCF5AF7232}" destId="{86DFCA38-9A0C-46EF-9735-29AE854BBA0C}" srcOrd="1" destOrd="0" parTransId="{C9AF668C-630F-4094-8BA0-519F89078382}" sibTransId="{B87149F4-4838-48EB-A521-455DC91F384D}"/>
    <dgm:cxn modelId="{7B499329-D907-4BB6-AEF3-F750A4F49731}" type="presOf" srcId="{86DFCA38-9A0C-46EF-9735-29AE854BBA0C}" destId="{66B560A7-CA7A-457F-9AB5-DDA5DCFCB9E6}" srcOrd="0" destOrd="1" presId="urn:microsoft.com/office/officeart/2005/8/layout/hList1"/>
    <dgm:cxn modelId="{0CFD3AC4-A886-4304-BC3A-A75E1FA2078E}" srcId="{D290A590-442C-4113-931E-C7DCF5AF7232}" destId="{7A9112B6-A4D0-4F3C-B2BB-668F8E062975}" srcOrd="6" destOrd="0" parTransId="{FC3E0E12-B211-4C94-AB0A-14A4FCF48E20}" sibTransId="{2E657874-0CA0-45F8-BC8A-FB78484F6504}"/>
    <dgm:cxn modelId="{7724C632-5427-4B7E-ACDF-FA355E6FBAF8}" type="presOf" srcId="{0EC807ED-26CA-4958-B06B-75B1E5A14D84}" destId="{66B560A7-CA7A-457F-9AB5-DDA5DCFCB9E6}" srcOrd="0" destOrd="2" presId="urn:microsoft.com/office/officeart/2005/8/layout/hList1"/>
    <dgm:cxn modelId="{DAEBF9EB-E00C-4497-B502-389EA3D05BDF}" srcId="{9BF82012-B19E-4BC5-B30A-BD4AAD0DB117}" destId="{D290A590-442C-4113-931E-C7DCF5AF7232}" srcOrd="0" destOrd="0" parTransId="{A1095945-05AF-4FF7-B4C4-750819BA4C11}" sibTransId="{3D663275-1C72-4230-8934-A5AA4ADDC5B5}"/>
    <dgm:cxn modelId="{E53C4B1E-6C4C-4CC8-A30C-394EB08128BE}" srcId="{D290A590-442C-4113-931E-C7DCF5AF7232}" destId="{6488092E-68A2-4047-9623-13AE6F9342F1}" srcOrd="4" destOrd="0" parTransId="{E7CD9E74-59D8-4D05-AECE-CEE0B0D584C1}" sibTransId="{E8C83C63-37BE-4865-BE8C-1A0F4A845C2A}"/>
    <dgm:cxn modelId="{2B9E19D3-ED32-4BA6-9E28-DBB3343D5F30}" type="presOf" srcId="{7A9112B6-A4D0-4F3C-B2BB-668F8E062975}" destId="{66B560A7-CA7A-457F-9AB5-DDA5DCFCB9E6}" srcOrd="0" destOrd="6" presId="urn:microsoft.com/office/officeart/2005/8/layout/hList1"/>
    <dgm:cxn modelId="{927306E0-5D0B-4B57-A3F4-F62760D4EECC}" type="presOf" srcId="{6488092E-68A2-4047-9623-13AE6F9342F1}" destId="{66B560A7-CA7A-457F-9AB5-DDA5DCFCB9E6}" srcOrd="0" destOrd="4" presId="urn:microsoft.com/office/officeart/2005/8/layout/hList1"/>
    <dgm:cxn modelId="{DFBD5490-75CD-4197-9BAC-4FB06D70B76E}" srcId="{D290A590-442C-4113-931E-C7DCF5AF7232}" destId="{13A2149A-93E9-42BF-A0F5-737F8F7E6C00}" srcOrd="0" destOrd="0" parTransId="{660C6C07-18CE-4163-B17B-E7E253D0906C}" sibTransId="{A7EC8417-13D3-40EC-9AB4-90C29F776206}"/>
    <dgm:cxn modelId="{06E08B0C-D781-4FC1-AE70-46FEF89E7F2A}" srcId="{D290A590-442C-4113-931E-C7DCF5AF7232}" destId="{31C25A4D-1DCE-4ED0-86C1-76A1AD2752AF}" srcOrd="3" destOrd="0" parTransId="{BB5F8CE0-52C3-4465-9751-0505E5574A32}" sibTransId="{A3568A2D-BB59-4ECF-B16E-9FB1D25FB818}"/>
    <dgm:cxn modelId="{BD118794-662E-4BFA-B4CF-DF00C5E215AD}" srcId="{D290A590-442C-4113-931E-C7DCF5AF7232}" destId="{0EC807ED-26CA-4958-B06B-75B1E5A14D84}" srcOrd="2" destOrd="0" parTransId="{FDE62BA3-805F-47C3-8EA9-8C2967AA295A}" sibTransId="{202575E9-72C7-4992-943E-C1E05A4467DE}"/>
    <dgm:cxn modelId="{F83E6F07-F29B-45E5-BC3A-99DBB4C13C57}" type="presOf" srcId="{31C25A4D-1DCE-4ED0-86C1-76A1AD2752AF}" destId="{66B560A7-CA7A-457F-9AB5-DDA5DCFCB9E6}" srcOrd="0" destOrd="3" presId="urn:microsoft.com/office/officeart/2005/8/layout/hList1"/>
    <dgm:cxn modelId="{D3DEAA8B-184C-4DBB-B56E-FC64D1E994E7}" type="presOf" srcId="{9BF82012-B19E-4BC5-B30A-BD4AAD0DB117}" destId="{0C348471-B801-4218-9418-DA3777270033}" srcOrd="0" destOrd="0" presId="urn:microsoft.com/office/officeart/2005/8/layout/hList1"/>
    <dgm:cxn modelId="{EBC3130A-008D-4584-80ED-1BF4D45F32BE}" type="presOf" srcId="{13A2149A-93E9-42BF-A0F5-737F8F7E6C00}" destId="{66B560A7-CA7A-457F-9AB5-DDA5DCFCB9E6}" srcOrd="0" destOrd="0" presId="urn:microsoft.com/office/officeart/2005/8/layout/hList1"/>
    <dgm:cxn modelId="{CAB011A2-6D29-4CB4-9C28-BBEDB2D7A963}" type="presOf" srcId="{D290A590-442C-4113-931E-C7DCF5AF7232}" destId="{CC1B62EF-463C-4EF8-B7F2-5277210F8768}" srcOrd="0" destOrd="0" presId="urn:microsoft.com/office/officeart/2005/8/layout/hList1"/>
    <dgm:cxn modelId="{3C7F736F-43BB-499E-85E3-518C271A4D2B}" type="presOf" srcId="{4E28BD75-986F-4C58-8046-33E77290C8D7}" destId="{66B560A7-CA7A-457F-9AB5-DDA5DCFCB9E6}" srcOrd="0" destOrd="5" presId="urn:microsoft.com/office/officeart/2005/8/layout/hList1"/>
    <dgm:cxn modelId="{01ED7048-4B8B-4F56-AEBD-BCA3EBD5E39D}" type="presParOf" srcId="{0C348471-B801-4218-9418-DA3777270033}" destId="{F79D7F65-CB0C-456B-BC63-F8781BBCF3DD}" srcOrd="0" destOrd="0" presId="urn:microsoft.com/office/officeart/2005/8/layout/hList1"/>
    <dgm:cxn modelId="{4FF5BA81-DB24-455E-9811-853F5C2FB36D}" type="presParOf" srcId="{F79D7F65-CB0C-456B-BC63-F8781BBCF3DD}" destId="{CC1B62EF-463C-4EF8-B7F2-5277210F8768}" srcOrd="0" destOrd="0" presId="urn:microsoft.com/office/officeart/2005/8/layout/hList1"/>
    <dgm:cxn modelId="{A03DB150-6E17-4C26-BA48-8016275C0786}" type="presParOf" srcId="{F79D7F65-CB0C-456B-BC63-F8781BBCF3DD}" destId="{66B560A7-CA7A-457F-9AB5-DDA5DCFCB9E6}"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BF82012-B19E-4BC5-B30A-BD4AAD0DB11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5AD211C2-ACB0-41E5-BBF9-101141626F9C}">
      <dgm:prSet phldrT="[Text]" custT="1"/>
      <dgm:spPr/>
      <dgm:t>
        <a:bodyPr/>
        <a:lstStyle/>
        <a:p>
          <a:r>
            <a:rPr lang="en-US" sz="2800" dirty="0"/>
            <a:t>General powers of bankruptcy trustee</a:t>
          </a:r>
        </a:p>
      </dgm:t>
    </dgm:pt>
    <dgm:pt modelId="{9CA8ECAD-D1D9-439B-8D1B-C204FE268BE0}" type="parTrans" cxnId="{00976C53-EB1F-4235-BD12-013DE801ACE8}">
      <dgm:prSet/>
      <dgm:spPr/>
      <dgm:t>
        <a:bodyPr/>
        <a:lstStyle/>
        <a:p>
          <a:endParaRPr lang="en-US"/>
        </a:p>
      </dgm:t>
    </dgm:pt>
    <dgm:pt modelId="{A3A8023A-4FD5-43E6-A4EF-913A9DE54D76}" type="sibTrans" cxnId="{00976C53-EB1F-4235-BD12-013DE801ACE8}">
      <dgm:prSet/>
      <dgm:spPr/>
      <dgm:t>
        <a:bodyPr/>
        <a:lstStyle/>
        <a:p>
          <a:endParaRPr lang="en-US"/>
        </a:p>
      </dgm:t>
    </dgm:pt>
    <dgm:pt modelId="{B4BFD2B8-ACD7-410B-9134-95EDC097A824}">
      <dgm:prSet phldrT="[Text]"/>
      <dgm:spPr/>
      <dgm:t>
        <a:bodyPr/>
        <a:lstStyle/>
        <a:p>
          <a:r>
            <a:rPr lang="en-US" dirty="0"/>
            <a:t>Sell any part of estate of bankrupt</a:t>
          </a:r>
        </a:p>
      </dgm:t>
    </dgm:pt>
    <dgm:pt modelId="{FF9B4D25-3BBF-4B90-9C14-72EF8C7E3F9F}" type="parTrans" cxnId="{6A091945-7A52-47B0-9875-30D89E6C1AB8}">
      <dgm:prSet/>
      <dgm:spPr/>
      <dgm:t>
        <a:bodyPr/>
        <a:lstStyle/>
        <a:p>
          <a:endParaRPr lang="en-US"/>
        </a:p>
      </dgm:t>
    </dgm:pt>
    <dgm:pt modelId="{2E70BA9D-9EFE-4463-9DD0-2E28F8EDF266}" type="sibTrans" cxnId="{6A091945-7A52-47B0-9875-30D89E6C1AB8}">
      <dgm:prSet/>
      <dgm:spPr/>
      <dgm:t>
        <a:bodyPr/>
        <a:lstStyle/>
        <a:p>
          <a:endParaRPr lang="en-US"/>
        </a:p>
      </dgm:t>
    </dgm:pt>
    <dgm:pt modelId="{124AFED1-614A-44BC-9DF4-66D891357B1A}">
      <dgm:prSet phldrT="[Text]"/>
      <dgm:spPr/>
      <dgm:t>
        <a:bodyPr/>
        <a:lstStyle/>
        <a:p>
          <a:r>
            <a:rPr lang="en-US" dirty="0"/>
            <a:t>Give receipts for any money received by him</a:t>
          </a:r>
        </a:p>
      </dgm:t>
    </dgm:pt>
    <dgm:pt modelId="{E43B60E6-00B9-4341-8B57-A3720C11BC95}" type="parTrans" cxnId="{596EA6D8-33C8-4999-AE43-DB49F6D7D99D}">
      <dgm:prSet/>
      <dgm:spPr/>
      <dgm:t>
        <a:bodyPr/>
        <a:lstStyle/>
        <a:p>
          <a:endParaRPr lang="en-US"/>
        </a:p>
      </dgm:t>
    </dgm:pt>
    <dgm:pt modelId="{48D6C3FC-6CEA-4122-ADB7-455444F24E11}" type="sibTrans" cxnId="{596EA6D8-33C8-4999-AE43-DB49F6D7D99D}">
      <dgm:prSet/>
      <dgm:spPr/>
      <dgm:t>
        <a:bodyPr/>
        <a:lstStyle/>
        <a:p>
          <a:endParaRPr lang="en-US"/>
        </a:p>
      </dgm:t>
    </dgm:pt>
    <dgm:pt modelId="{45740F71-64D0-4965-87F7-2210A9C14E86}">
      <dgm:prSet phldrT="[Text]"/>
      <dgm:spPr/>
      <dgm:t>
        <a:bodyPr/>
        <a:lstStyle/>
        <a:p>
          <a:r>
            <a:rPr lang="en-US" dirty="0"/>
            <a:t>Prove ,rank , claim , draw a dividend in respect of such debts due to bankrupt</a:t>
          </a:r>
        </a:p>
      </dgm:t>
    </dgm:pt>
    <dgm:pt modelId="{D85F5AED-F76C-48F8-AB6F-2EC13D1F1915}" type="parTrans" cxnId="{8A600BD2-4A80-4BA2-9031-8EC5AC3B9C0B}">
      <dgm:prSet/>
      <dgm:spPr/>
      <dgm:t>
        <a:bodyPr/>
        <a:lstStyle/>
        <a:p>
          <a:endParaRPr lang="en-US"/>
        </a:p>
      </dgm:t>
    </dgm:pt>
    <dgm:pt modelId="{C592DE5B-2840-4978-A765-DC2BFCDD6383}" type="sibTrans" cxnId="{8A600BD2-4A80-4BA2-9031-8EC5AC3B9C0B}">
      <dgm:prSet/>
      <dgm:spPr/>
      <dgm:t>
        <a:bodyPr/>
        <a:lstStyle/>
        <a:p>
          <a:endParaRPr lang="en-US"/>
        </a:p>
      </dgm:t>
    </dgm:pt>
    <dgm:pt modelId="{A1F15EB6-81B5-4306-93DC-A76823649A1E}">
      <dgm:prSet phldrT="[Text]"/>
      <dgm:spPr/>
      <dgm:t>
        <a:bodyPr/>
        <a:lstStyle/>
        <a:p>
          <a:r>
            <a:rPr lang="en-US" dirty="0"/>
            <a:t>Any property pledged or hypothecated can be redeemed by sending a notice to said person</a:t>
          </a:r>
        </a:p>
      </dgm:t>
    </dgm:pt>
    <dgm:pt modelId="{C70DB651-9E96-4248-8A34-FD0866CD2CB7}" type="parTrans" cxnId="{105730F9-BEC0-4CE7-B7A8-8467C3123D59}">
      <dgm:prSet/>
      <dgm:spPr/>
      <dgm:t>
        <a:bodyPr/>
        <a:lstStyle/>
        <a:p>
          <a:endParaRPr lang="en-US"/>
        </a:p>
      </dgm:t>
    </dgm:pt>
    <dgm:pt modelId="{31B894F2-7E91-4A57-98C4-BFB25FABD978}" type="sibTrans" cxnId="{105730F9-BEC0-4CE7-B7A8-8467C3123D59}">
      <dgm:prSet/>
      <dgm:spPr/>
      <dgm:t>
        <a:bodyPr/>
        <a:lstStyle/>
        <a:p>
          <a:endParaRPr lang="en-US"/>
        </a:p>
      </dgm:t>
    </dgm:pt>
    <dgm:pt modelId="{E03DBC01-DE76-49C0-B3BC-3A3C6973F3C6}">
      <dgm:prSet phldrT="[Text]"/>
      <dgm:spPr/>
      <dgm:t>
        <a:bodyPr/>
        <a:lstStyle/>
        <a:p>
          <a:r>
            <a:rPr lang="en-US" dirty="0"/>
            <a:t>Right to transfer the property </a:t>
          </a:r>
          <a:r>
            <a:rPr lang="en-US" dirty="0" smtClean="0"/>
            <a:t>which are transferable in the books of a person</a:t>
          </a:r>
          <a:endParaRPr lang="en-US" dirty="0"/>
        </a:p>
      </dgm:t>
    </dgm:pt>
    <dgm:pt modelId="{D8F6DB6E-EE27-41EA-A6CE-698DE1784304}" type="parTrans" cxnId="{2A3C563D-0BE1-46F8-B5CE-0AF30A3C70A9}">
      <dgm:prSet/>
      <dgm:spPr/>
      <dgm:t>
        <a:bodyPr/>
        <a:lstStyle/>
        <a:p>
          <a:endParaRPr lang="en-US"/>
        </a:p>
      </dgm:t>
    </dgm:pt>
    <dgm:pt modelId="{0641DB6B-5D3B-4235-A6D2-CA461DA04386}" type="sibTrans" cxnId="{2A3C563D-0BE1-46F8-B5CE-0AF30A3C70A9}">
      <dgm:prSet/>
      <dgm:spPr/>
      <dgm:t>
        <a:bodyPr/>
        <a:lstStyle/>
        <a:p>
          <a:endParaRPr lang="en-US"/>
        </a:p>
      </dgm:t>
    </dgm:pt>
    <dgm:pt modelId="{D14D98E6-D9BD-47AA-B31B-5EEE04A15E30}">
      <dgm:prSet phldrT="[Text]"/>
      <dgm:spPr/>
      <dgm:t>
        <a:bodyPr/>
        <a:lstStyle/>
        <a:p>
          <a:r>
            <a:rPr lang="en-US" dirty="0"/>
            <a:t>Deal with any property comprised with estate of </a:t>
          </a:r>
          <a:r>
            <a:rPr lang="en-US" dirty="0" smtClean="0"/>
            <a:t>bankrupt o which the</a:t>
          </a:r>
          <a:endParaRPr lang="en-US" dirty="0"/>
        </a:p>
      </dgm:t>
    </dgm:pt>
    <dgm:pt modelId="{409D3084-18D3-43B0-9249-38364F38989E}" type="parTrans" cxnId="{E66F40A1-F4B1-4889-8FDF-2A444FA86ECB}">
      <dgm:prSet/>
      <dgm:spPr/>
      <dgm:t>
        <a:bodyPr/>
        <a:lstStyle/>
        <a:p>
          <a:endParaRPr lang="en-US"/>
        </a:p>
      </dgm:t>
    </dgm:pt>
    <dgm:pt modelId="{51304684-16D6-42D1-B58F-7ABA64ED4DD6}" type="sibTrans" cxnId="{E66F40A1-F4B1-4889-8FDF-2A444FA86ECB}">
      <dgm:prSet/>
      <dgm:spPr/>
      <dgm:t>
        <a:bodyPr/>
        <a:lstStyle/>
        <a:p>
          <a:endParaRPr lang="en-US"/>
        </a:p>
      </dgm:t>
    </dgm:pt>
    <dgm:pt modelId="{51BDBB88-70F0-48DC-BC95-E62F5A54D51A}">
      <dgm:prSet/>
      <dgm:spPr/>
      <dgm:t>
        <a:bodyPr/>
        <a:lstStyle/>
        <a:p>
          <a:r>
            <a:rPr lang="en-US" dirty="0" smtClean="0"/>
            <a:t>bankrupt is beneficially entitled in the same manner as he might have dealt with it</a:t>
          </a:r>
        </a:p>
      </dgm:t>
    </dgm:pt>
    <dgm:pt modelId="{6A93B5A0-1285-437A-8B82-8399DA25E109}" type="parTrans" cxnId="{80E7E535-0C8B-4470-B750-79616CD3C109}">
      <dgm:prSet/>
      <dgm:spPr/>
      <dgm:t>
        <a:bodyPr/>
        <a:lstStyle/>
        <a:p>
          <a:endParaRPr lang="en-US"/>
        </a:p>
      </dgm:t>
    </dgm:pt>
    <dgm:pt modelId="{05852D67-C450-4AD2-BE92-5848FA48F79A}" type="sibTrans" cxnId="{80E7E535-0C8B-4470-B750-79616CD3C109}">
      <dgm:prSet/>
      <dgm:spPr/>
      <dgm:t>
        <a:bodyPr/>
        <a:lstStyle/>
        <a:p>
          <a:endParaRPr lang="en-US"/>
        </a:p>
      </dgm:t>
    </dgm:pt>
    <dgm:pt modelId="{0C348471-B801-4218-9418-DA3777270033}" type="pres">
      <dgm:prSet presAssocID="{9BF82012-B19E-4BC5-B30A-BD4AAD0DB117}" presName="Name0" presStyleCnt="0">
        <dgm:presLayoutVars>
          <dgm:dir/>
          <dgm:animLvl val="lvl"/>
          <dgm:resizeHandles val="exact"/>
        </dgm:presLayoutVars>
      </dgm:prSet>
      <dgm:spPr/>
      <dgm:t>
        <a:bodyPr/>
        <a:lstStyle/>
        <a:p>
          <a:endParaRPr lang="en-US"/>
        </a:p>
      </dgm:t>
    </dgm:pt>
    <dgm:pt modelId="{443182FE-F3EB-439C-BB1A-6B868808DBC8}" type="pres">
      <dgm:prSet presAssocID="{5AD211C2-ACB0-41E5-BBF9-101141626F9C}" presName="composite" presStyleCnt="0"/>
      <dgm:spPr/>
    </dgm:pt>
    <dgm:pt modelId="{639655C5-0AB8-4964-9552-69942AB11855}" type="pres">
      <dgm:prSet presAssocID="{5AD211C2-ACB0-41E5-BBF9-101141626F9C}" presName="parTx" presStyleLbl="alignNode1" presStyleIdx="0" presStyleCnt="1">
        <dgm:presLayoutVars>
          <dgm:chMax val="0"/>
          <dgm:chPref val="0"/>
          <dgm:bulletEnabled val="1"/>
        </dgm:presLayoutVars>
      </dgm:prSet>
      <dgm:spPr/>
      <dgm:t>
        <a:bodyPr/>
        <a:lstStyle/>
        <a:p>
          <a:endParaRPr lang="en-US"/>
        </a:p>
      </dgm:t>
    </dgm:pt>
    <dgm:pt modelId="{CD2AA279-98BD-46D8-BA79-642D7B6ED19A}" type="pres">
      <dgm:prSet presAssocID="{5AD211C2-ACB0-41E5-BBF9-101141626F9C}" presName="desTx" presStyleLbl="alignAccFollowNode1" presStyleIdx="0" presStyleCnt="1" custLinFactNeighborX="103" custLinFactNeighborY="1953">
        <dgm:presLayoutVars>
          <dgm:bulletEnabled val="1"/>
        </dgm:presLayoutVars>
      </dgm:prSet>
      <dgm:spPr/>
      <dgm:t>
        <a:bodyPr/>
        <a:lstStyle/>
        <a:p>
          <a:endParaRPr lang="en-US"/>
        </a:p>
      </dgm:t>
    </dgm:pt>
  </dgm:ptLst>
  <dgm:cxnLst>
    <dgm:cxn modelId="{2A3C563D-0BE1-46F8-B5CE-0AF30A3C70A9}" srcId="{5AD211C2-ACB0-41E5-BBF9-101141626F9C}" destId="{E03DBC01-DE76-49C0-B3BC-3A3C6973F3C6}" srcOrd="4" destOrd="0" parTransId="{D8F6DB6E-EE27-41EA-A6CE-698DE1784304}" sibTransId="{0641DB6B-5D3B-4235-A6D2-CA461DA04386}"/>
    <dgm:cxn modelId="{23B9EE9B-7174-425A-AA32-B84C2AFD4952}" type="presOf" srcId="{E03DBC01-DE76-49C0-B3BC-3A3C6973F3C6}" destId="{CD2AA279-98BD-46D8-BA79-642D7B6ED19A}" srcOrd="0" destOrd="4" presId="urn:microsoft.com/office/officeart/2005/8/layout/hList1"/>
    <dgm:cxn modelId="{80E7E535-0C8B-4470-B750-79616CD3C109}" srcId="{5AD211C2-ACB0-41E5-BBF9-101141626F9C}" destId="{51BDBB88-70F0-48DC-BC95-E62F5A54D51A}" srcOrd="6" destOrd="0" parTransId="{6A93B5A0-1285-437A-8B82-8399DA25E109}" sibTransId="{05852D67-C450-4AD2-BE92-5848FA48F79A}"/>
    <dgm:cxn modelId="{E66F40A1-F4B1-4889-8FDF-2A444FA86ECB}" srcId="{5AD211C2-ACB0-41E5-BBF9-101141626F9C}" destId="{D14D98E6-D9BD-47AA-B31B-5EEE04A15E30}" srcOrd="5" destOrd="0" parTransId="{409D3084-18D3-43B0-9249-38364F38989E}" sibTransId="{51304684-16D6-42D1-B58F-7ABA64ED4DD6}"/>
    <dgm:cxn modelId="{197F47ED-637C-4492-BDDB-135EB8845333}" type="presOf" srcId="{124AFED1-614A-44BC-9DF4-66D891357B1A}" destId="{CD2AA279-98BD-46D8-BA79-642D7B6ED19A}" srcOrd="0" destOrd="1" presId="urn:microsoft.com/office/officeart/2005/8/layout/hList1"/>
    <dgm:cxn modelId="{7CF3F233-0C5E-4F24-ACDB-83B75ACC5043}" type="presOf" srcId="{9BF82012-B19E-4BC5-B30A-BD4AAD0DB117}" destId="{0C348471-B801-4218-9418-DA3777270033}" srcOrd="0" destOrd="0" presId="urn:microsoft.com/office/officeart/2005/8/layout/hList1"/>
    <dgm:cxn modelId="{D6083400-4BC7-49B9-9F3E-64FD36EC5773}" type="presOf" srcId="{5AD211C2-ACB0-41E5-BBF9-101141626F9C}" destId="{639655C5-0AB8-4964-9552-69942AB11855}" srcOrd="0" destOrd="0" presId="urn:microsoft.com/office/officeart/2005/8/layout/hList1"/>
    <dgm:cxn modelId="{028BFB1B-6B99-4B5D-9DDF-C46C9E3C4DD8}" type="presOf" srcId="{B4BFD2B8-ACD7-410B-9134-95EDC097A824}" destId="{CD2AA279-98BD-46D8-BA79-642D7B6ED19A}" srcOrd="0" destOrd="0" presId="urn:microsoft.com/office/officeart/2005/8/layout/hList1"/>
    <dgm:cxn modelId="{6A091945-7A52-47B0-9875-30D89E6C1AB8}" srcId="{5AD211C2-ACB0-41E5-BBF9-101141626F9C}" destId="{B4BFD2B8-ACD7-410B-9134-95EDC097A824}" srcOrd="0" destOrd="0" parTransId="{FF9B4D25-3BBF-4B90-9C14-72EF8C7E3F9F}" sibTransId="{2E70BA9D-9EFE-4463-9DD0-2E28F8EDF266}"/>
    <dgm:cxn modelId="{8A600BD2-4A80-4BA2-9031-8EC5AC3B9C0B}" srcId="{5AD211C2-ACB0-41E5-BBF9-101141626F9C}" destId="{45740F71-64D0-4965-87F7-2210A9C14E86}" srcOrd="2" destOrd="0" parTransId="{D85F5AED-F76C-48F8-AB6F-2EC13D1F1915}" sibTransId="{C592DE5B-2840-4978-A765-DC2BFCDD6383}"/>
    <dgm:cxn modelId="{ADB8A614-6862-4BB3-9424-363A5DFAD200}" type="presOf" srcId="{D14D98E6-D9BD-47AA-B31B-5EEE04A15E30}" destId="{CD2AA279-98BD-46D8-BA79-642D7B6ED19A}" srcOrd="0" destOrd="5" presId="urn:microsoft.com/office/officeart/2005/8/layout/hList1"/>
    <dgm:cxn modelId="{503F3EC5-0B52-417F-BFD7-20C5F50AA2D9}" type="presOf" srcId="{A1F15EB6-81B5-4306-93DC-A76823649A1E}" destId="{CD2AA279-98BD-46D8-BA79-642D7B6ED19A}" srcOrd="0" destOrd="3" presId="urn:microsoft.com/office/officeart/2005/8/layout/hList1"/>
    <dgm:cxn modelId="{105730F9-BEC0-4CE7-B7A8-8467C3123D59}" srcId="{5AD211C2-ACB0-41E5-BBF9-101141626F9C}" destId="{A1F15EB6-81B5-4306-93DC-A76823649A1E}" srcOrd="3" destOrd="0" parTransId="{C70DB651-9E96-4248-8A34-FD0866CD2CB7}" sibTransId="{31B894F2-7E91-4A57-98C4-BFB25FABD978}"/>
    <dgm:cxn modelId="{8765ABE9-2C2E-4E60-8CF5-7BBD2E015E3B}" type="presOf" srcId="{45740F71-64D0-4965-87F7-2210A9C14E86}" destId="{CD2AA279-98BD-46D8-BA79-642D7B6ED19A}" srcOrd="0" destOrd="2" presId="urn:microsoft.com/office/officeart/2005/8/layout/hList1"/>
    <dgm:cxn modelId="{D0DE2D59-B511-4522-B163-F79FCD931889}" type="presOf" srcId="{51BDBB88-70F0-48DC-BC95-E62F5A54D51A}" destId="{CD2AA279-98BD-46D8-BA79-642D7B6ED19A}" srcOrd="0" destOrd="6" presId="urn:microsoft.com/office/officeart/2005/8/layout/hList1"/>
    <dgm:cxn modelId="{00976C53-EB1F-4235-BD12-013DE801ACE8}" srcId="{9BF82012-B19E-4BC5-B30A-BD4AAD0DB117}" destId="{5AD211C2-ACB0-41E5-BBF9-101141626F9C}" srcOrd="0" destOrd="0" parTransId="{9CA8ECAD-D1D9-439B-8D1B-C204FE268BE0}" sibTransId="{A3A8023A-4FD5-43E6-A4EF-913A9DE54D76}"/>
    <dgm:cxn modelId="{596EA6D8-33C8-4999-AE43-DB49F6D7D99D}" srcId="{5AD211C2-ACB0-41E5-BBF9-101141626F9C}" destId="{124AFED1-614A-44BC-9DF4-66D891357B1A}" srcOrd="1" destOrd="0" parTransId="{E43B60E6-00B9-4341-8B57-A3720C11BC95}" sibTransId="{48D6C3FC-6CEA-4122-ADB7-455444F24E11}"/>
    <dgm:cxn modelId="{9FBBC9A0-56FF-4982-B433-3CE997C60C8A}" type="presParOf" srcId="{0C348471-B801-4218-9418-DA3777270033}" destId="{443182FE-F3EB-439C-BB1A-6B868808DBC8}" srcOrd="0" destOrd="0" presId="urn:microsoft.com/office/officeart/2005/8/layout/hList1"/>
    <dgm:cxn modelId="{1F8119B0-0560-4FC9-BD1D-88011A6AE84E}" type="presParOf" srcId="{443182FE-F3EB-439C-BB1A-6B868808DBC8}" destId="{639655C5-0AB8-4964-9552-69942AB11855}" srcOrd="0" destOrd="0" presId="urn:microsoft.com/office/officeart/2005/8/layout/hList1"/>
    <dgm:cxn modelId="{2AA76290-F427-474C-9542-C9CF92C1DF8F}" type="presParOf" srcId="{443182FE-F3EB-439C-BB1A-6B868808DBC8}" destId="{CD2AA279-98BD-46D8-BA79-642D7B6ED19A}"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A8E508C-022C-4003-B769-C0C9D89BAD8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A18481BC-0FB1-4818-9425-75ADF6FB36CA}">
      <dgm:prSet phldrT="[Text]" custT="1"/>
      <dgm:spPr/>
      <dgm:t>
        <a:bodyPr/>
        <a:lstStyle/>
        <a:p>
          <a:r>
            <a:rPr lang="en-US" sz="2800" dirty="0"/>
            <a:t>Vesting of estate of bankrupt </a:t>
          </a:r>
          <a:endParaRPr lang="en-US" sz="2300" dirty="0"/>
        </a:p>
      </dgm:t>
    </dgm:pt>
    <dgm:pt modelId="{5206748D-5BCA-4C96-9136-0FBF693ABE0E}" type="parTrans" cxnId="{AAE7FE75-F109-44EB-A98B-A2F067583E8E}">
      <dgm:prSet/>
      <dgm:spPr/>
      <dgm:t>
        <a:bodyPr/>
        <a:lstStyle/>
        <a:p>
          <a:endParaRPr lang="en-US"/>
        </a:p>
      </dgm:t>
    </dgm:pt>
    <dgm:pt modelId="{B42A12A2-5B80-447B-AC1C-4779BEB01544}" type="sibTrans" cxnId="{AAE7FE75-F109-44EB-A98B-A2F067583E8E}">
      <dgm:prSet/>
      <dgm:spPr/>
      <dgm:t>
        <a:bodyPr/>
        <a:lstStyle/>
        <a:p>
          <a:endParaRPr lang="en-US"/>
        </a:p>
      </dgm:t>
    </dgm:pt>
    <dgm:pt modelId="{CD448F49-92EE-4BE3-9A2D-C5E3C95C58D3}">
      <dgm:prSet phldrT="[Text]" custT="1"/>
      <dgm:spPr/>
      <dgm:t>
        <a:bodyPr/>
        <a:lstStyle/>
        <a:p>
          <a:r>
            <a:rPr lang="en-US" sz="2800" dirty="0"/>
            <a:t>The estate of bankrupt shall vest immediately after the commencement date</a:t>
          </a:r>
        </a:p>
      </dgm:t>
    </dgm:pt>
    <dgm:pt modelId="{A6A8227C-3587-4530-8FE7-07B68EE3083F}" type="parTrans" cxnId="{B6FFA975-34FC-4D27-A94A-BDBFCC75A2FE}">
      <dgm:prSet/>
      <dgm:spPr/>
      <dgm:t>
        <a:bodyPr/>
        <a:lstStyle/>
        <a:p>
          <a:endParaRPr lang="en-US"/>
        </a:p>
      </dgm:t>
    </dgm:pt>
    <dgm:pt modelId="{C613E58E-D430-462A-B78C-ECEFE8626994}" type="sibTrans" cxnId="{B6FFA975-34FC-4D27-A94A-BDBFCC75A2FE}">
      <dgm:prSet/>
      <dgm:spPr/>
      <dgm:t>
        <a:bodyPr/>
        <a:lstStyle/>
        <a:p>
          <a:endParaRPr lang="en-US"/>
        </a:p>
      </dgm:t>
    </dgm:pt>
    <dgm:pt modelId="{4C5C3B23-59A6-496D-BFBF-035B72B3EECD}">
      <dgm:prSet phldrT="[Text]" custT="1"/>
      <dgm:spPr/>
      <dgm:t>
        <a:bodyPr/>
        <a:lstStyle/>
        <a:p>
          <a:r>
            <a:rPr lang="en-US" sz="2800" dirty="0"/>
            <a:t>The vesting shall take effect without any conveyance assignment or transfer </a:t>
          </a:r>
        </a:p>
      </dgm:t>
    </dgm:pt>
    <dgm:pt modelId="{F0249213-790C-46EA-B4A3-FF3CF08608C6}" type="parTrans" cxnId="{3E4689A9-9CEF-4F37-B214-B7564F986EED}">
      <dgm:prSet/>
      <dgm:spPr/>
      <dgm:t>
        <a:bodyPr/>
        <a:lstStyle/>
        <a:p>
          <a:endParaRPr lang="en-US"/>
        </a:p>
      </dgm:t>
    </dgm:pt>
    <dgm:pt modelId="{D29DE0F5-7948-4F5A-982A-04DF90770BC4}" type="sibTrans" cxnId="{3E4689A9-9CEF-4F37-B214-B7564F986EED}">
      <dgm:prSet/>
      <dgm:spPr/>
      <dgm:t>
        <a:bodyPr/>
        <a:lstStyle/>
        <a:p>
          <a:endParaRPr lang="en-US"/>
        </a:p>
      </dgm:t>
    </dgm:pt>
    <dgm:pt modelId="{D729F3C8-A90C-415F-A2D5-340333356EFB}" type="pres">
      <dgm:prSet presAssocID="{1A8E508C-022C-4003-B769-C0C9D89BAD86}" presName="Name0" presStyleCnt="0">
        <dgm:presLayoutVars>
          <dgm:dir/>
          <dgm:animLvl val="lvl"/>
          <dgm:resizeHandles val="exact"/>
        </dgm:presLayoutVars>
      </dgm:prSet>
      <dgm:spPr/>
      <dgm:t>
        <a:bodyPr/>
        <a:lstStyle/>
        <a:p>
          <a:endParaRPr lang="en-US"/>
        </a:p>
      </dgm:t>
    </dgm:pt>
    <dgm:pt modelId="{A4E8828E-4819-4C9C-B037-1CAB9877A189}" type="pres">
      <dgm:prSet presAssocID="{A18481BC-0FB1-4818-9425-75ADF6FB36CA}" presName="composite" presStyleCnt="0"/>
      <dgm:spPr/>
    </dgm:pt>
    <dgm:pt modelId="{624A5B4A-2C4C-4993-90F6-7519AEE75F47}" type="pres">
      <dgm:prSet presAssocID="{A18481BC-0FB1-4818-9425-75ADF6FB36CA}" presName="parTx" presStyleLbl="alignNode1" presStyleIdx="0" presStyleCnt="1" custLinFactNeighborY="5468">
        <dgm:presLayoutVars>
          <dgm:chMax val="0"/>
          <dgm:chPref val="0"/>
          <dgm:bulletEnabled val="1"/>
        </dgm:presLayoutVars>
      </dgm:prSet>
      <dgm:spPr/>
      <dgm:t>
        <a:bodyPr/>
        <a:lstStyle/>
        <a:p>
          <a:endParaRPr lang="en-US"/>
        </a:p>
      </dgm:t>
    </dgm:pt>
    <dgm:pt modelId="{79518881-11F2-4136-9F05-3C7AFAF0AC62}" type="pres">
      <dgm:prSet presAssocID="{A18481BC-0FB1-4818-9425-75ADF6FB36CA}" presName="desTx" presStyleLbl="alignAccFollowNode1" presStyleIdx="0" presStyleCnt="1">
        <dgm:presLayoutVars>
          <dgm:bulletEnabled val="1"/>
        </dgm:presLayoutVars>
      </dgm:prSet>
      <dgm:spPr/>
      <dgm:t>
        <a:bodyPr/>
        <a:lstStyle/>
        <a:p>
          <a:endParaRPr lang="en-US"/>
        </a:p>
      </dgm:t>
    </dgm:pt>
  </dgm:ptLst>
  <dgm:cxnLst>
    <dgm:cxn modelId="{AAE7FE75-F109-44EB-A98B-A2F067583E8E}" srcId="{1A8E508C-022C-4003-B769-C0C9D89BAD86}" destId="{A18481BC-0FB1-4818-9425-75ADF6FB36CA}" srcOrd="0" destOrd="0" parTransId="{5206748D-5BCA-4C96-9136-0FBF693ABE0E}" sibTransId="{B42A12A2-5B80-447B-AC1C-4779BEB01544}"/>
    <dgm:cxn modelId="{B6FFA975-34FC-4D27-A94A-BDBFCC75A2FE}" srcId="{A18481BC-0FB1-4818-9425-75ADF6FB36CA}" destId="{CD448F49-92EE-4BE3-9A2D-C5E3C95C58D3}" srcOrd="0" destOrd="0" parTransId="{A6A8227C-3587-4530-8FE7-07B68EE3083F}" sibTransId="{C613E58E-D430-462A-B78C-ECEFE8626994}"/>
    <dgm:cxn modelId="{84C3A5AB-767F-4B34-9F86-DF8AB1674B80}" type="presOf" srcId="{4C5C3B23-59A6-496D-BFBF-035B72B3EECD}" destId="{79518881-11F2-4136-9F05-3C7AFAF0AC62}" srcOrd="0" destOrd="1" presId="urn:microsoft.com/office/officeart/2005/8/layout/hList1"/>
    <dgm:cxn modelId="{3E4689A9-9CEF-4F37-B214-B7564F986EED}" srcId="{A18481BC-0FB1-4818-9425-75ADF6FB36CA}" destId="{4C5C3B23-59A6-496D-BFBF-035B72B3EECD}" srcOrd="1" destOrd="0" parTransId="{F0249213-790C-46EA-B4A3-FF3CF08608C6}" sibTransId="{D29DE0F5-7948-4F5A-982A-04DF90770BC4}"/>
    <dgm:cxn modelId="{F6FB696D-AF56-4CCC-BC49-02EF9978F5B0}" type="presOf" srcId="{A18481BC-0FB1-4818-9425-75ADF6FB36CA}" destId="{624A5B4A-2C4C-4993-90F6-7519AEE75F47}" srcOrd="0" destOrd="0" presId="urn:microsoft.com/office/officeart/2005/8/layout/hList1"/>
    <dgm:cxn modelId="{00AD756A-FE91-4759-AA6E-C4CBE5002F2D}" type="presOf" srcId="{CD448F49-92EE-4BE3-9A2D-C5E3C95C58D3}" destId="{79518881-11F2-4136-9F05-3C7AFAF0AC62}" srcOrd="0" destOrd="0" presId="urn:microsoft.com/office/officeart/2005/8/layout/hList1"/>
    <dgm:cxn modelId="{18ABC482-015D-45FF-B914-DF18D81CCBBA}" type="presOf" srcId="{1A8E508C-022C-4003-B769-C0C9D89BAD86}" destId="{D729F3C8-A90C-415F-A2D5-340333356EFB}" srcOrd="0" destOrd="0" presId="urn:microsoft.com/office/officeart/2005/8/layout/hList1"/>
    <dgm:cxn modelId="{E4243A1C-BAEB-4639-AB87-9431110C63B4}" type="presParOf" srcId="{D729F3C8-A90C-415F-A2D5-340333356EFB}" destId="{A4E8828E-4819-4C9C-B037-1CAB9877A189}" srcOrd="0" destOrd="0" presId="urn:microsoft.com/office/officeart/2005/8/layout/hList1"/>
    <dgm:cxn modelId="{2C84A978-7F59-4D36-8568-B77B1457DC97}" type="presParOf" srcId="{A4E8828E-4819-4C9C-B037-1CAB9877A189}" destId="{624A5B4A-2C4C-4993-90F6-7519AEE75F47}" srcOrd="0" destOrd="0" presId="urn:microsoft.com/office/officeart/2005/8/layout/hList1"/>
    <dgm:cxn modelId="{256B3E2D-91FB-44FC-8A49-72DC581BE2A2}" type="presParOf" srcId="{A4E8828E-4819-4C9C-B037-1CAB9877A189}" destId="{79518881-11F2-4136-9F05-3C7AFAF0AC62}"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A8E508C-022C-4003-B769-C0C9D89BAD8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E4B97B22-A5A9-4F97-8DAE-0A368D71CC88}">
      <dgm:prSet phldrT="[Text]" custT="1"/>
      <dgm:spPr/>
      <dgm:t>
        <a:bodyPr/>
        <a:lstStyle/>
        <a:p>
          <a:r>
            <a:rPr lang="en-US" sz="3600" dirty="0"/>
            <a:t>The estate of bankrupt shall include</a:t>
          </a:r>
          <a:endParaRPr lang="en-US" sz="2800" dirty="0"/>
        </a:p>
      </dgm:t>
    </dgm:pt>
    <dgm:pt modelId="{52C64EC2-F913-45CD-A811-4924E63D1A9A}" type="parTrans" cxnId="{13DA37BC-8FC9-48CA-A4B3-8CD4E5CAC9A7}">
      <dgm:prSet/>
      <dgm:spPr/>
      <dgm:t>
        <a:bodyPr/>
        <a:lstStyle/>
        <a:p>
          <a:endParaRPr lang="en-US"/>
        </a:p>
      </dgm:t>
    </dgm:pt>
    <dgm:pt modelId="{A269216A-CE8A-43C3-B9D5-ABCFE0BE1ED5}" type="sibTrans" cxnId="{13DA37BC-8FC9-48CA-A4B3-8CD4E5CAC9A7}">
      <dgm:prSet/>
      <dgm:spPr/>
      <dgm:t>
        <a:bodyPr/>
        <a:lstStyle/>
        <a:p>
          <a:endParaRPr lang="en-US"/>
        </a:p>
      </dgm:t>
    </dgm:pt>
    <dgm:pt modelId="{BBE881DF-A48D-47A4-A65E-177A91A769D8}">
      <dgm:prSet phldrT="[Text]"/>
      <dgm:spPr/>
      <dgm:t>
        <a:bodyPr/>
        <a:lstStyle/>
        <a:p>
          <a:r>
            <a:rPr lang="en-US" dirty="0"/>
            <a:t>All property belonging to or vested in the bankrupt at the bankruptcy commencement date</a:t>
          </a:r>
        </a:p>
      </dgm:t>
    </dgm:pt>
    <dgm:pt modelId="{4BDD2A76-B259-4FF7-BECF-A88AD91C4519}" type="parTrans" cxnId="{4E747D32-B37E-47EE-843B-2BC989803DB3}">
      <dgm:prSet/>
      <dgm:spPr/>
      <dgm:t>
        <a:bodyPr/>
        <a:lstStyle/>
        <a:p>
          <a:endParaRPr lang="en-US"/>
        </a:p>
      </dgm:t>
    </dgm:pt>
    <dgm:pt modelId="{E78214A8-6B8F-4ECC-BFE8-2D7A77B244D7}" type="sibTrans" cxnId="{4E747D32-B37E-47EE-843B-2BC989803DB3}">
      <dgm:prSet/>
      <dgm:spPr/>
      <dgm:t>
        <a:bodyPr/>
        <a:lstStyle/>
        <a:p>
          <a:endParaRPr lang="en-US"/>
        </a:p>
      </dgm:t>
    </dgm:pt>
    <dgm:pt modelId="{594B19E2-D529-4D01-A44D-2B15B45CC772}">
      <dgm:prSet phldrT="[Text]"/>
      <dgm:spPr/>
      <dgm:t>
        <a:bodyPr/>
        <a:lstStyle/>
        <a:p>
          <a:r>
            <a:rPr lang="en-US" dirty="0"/>
            <a:t>All property which by virtue of any of the provisions of this chapter is comprised in the estate</a:t>
          </a:r>
        </a:p>
      </dgm:t>
    </dgm:pt>
    <dgm:pt modelId="{6EEC1ED5-FDCE-4B38-8DF0-5A8C113E60A6}" type="parTrans" cxnId="{97F788B6-C1E8-4247-884E-BB682CEE5FA4}">
      <dgm:prSet/>
      <dgm:spPr/>
      <dgm:t>
        <a:bodyPr/>
        <a:lstStyle/>
        <a:p>
          <a:endParaRPr lang="en-US"/>
        </a:p>
      </dgm:t>
    </dgm:pt>
    <dgm:pt modelId="{7B6BFA50-728E-4462-80D3-64F9BD69047B}" type="sibTrans" cxnId="{97F788B6-C1E8-4247-884E-BB682CEE5FA4}">
      <dgm:prSet/>
      <dgm:spPr/>
      <dgm:t>
        <a:bodyPr/>
        <a:lstStyle/>
        <a:p>
          <a:endParaRPr lang="en-US"/>
        </a:p>
      </dgm:t>
    </dgm:pt>
    <dgm:pt modelId="{83AAFCF0-0394-407C-9A8A-0AD873831D2F}">
      <dgm:prSet phldrT="[Text]"/>
      <dgm:spPr/>
      <dgm:t>
        <a:bodyPr/>
        <a:lstStyle/>
        <a:p>
          <a:r>
            <a:rPr lang="en-US" dirty="0"/>
            <a:t>The capacity to exercise and to initiate proceedings for exercising all such powers in or over the property </a:t>
          </a:r>
        </a:p>
      </dgm:t>
    </dgm:pt>
    <dgm:pt modelId="{2B51E070-DA62-4F4C-B266-504A49ABC8F1}" type="parTrans" cxnId="{FA2138EA-C61F-4ACD-B26E-E97ED8AAE87C}">
      <dgm:prSet/>
      <dgm:spPr/>
      <dgm:t>
        <a:bodyPr/>
        <a:lstStyle/>
        <a:p>
          <a:endParaRPr lang="en-US"/>
        </a:p>
      </dgm:t>
    </dgm:pt>
    <dgm:pt modelId="{68F16F15-1943-4DF5-A777-266A6CA577B9}" type="sibTrans" cxnId="{FA2138EA-C61F-4ACD-B26E-E97ED8AAE87C}">
      <dgm:prSet/>
      <dgm:spPr/>
      <dgm:t>
        <a:bodyPr/>
        <a:lstStyle/>
        <a:p>
          <a:endParaRPr lang="en-US"/>
        </a:p>
      </dgm:t>
    </dgm:pt>
    <dgm:pt modelId="{D729F3C8-A90C-415F-A2D5-340333356EFB}" type="pres">
      <dgm:prSet presAssocID="{1A8E508C-022C-4003-B769-C0C9D89BAD86}" presName="Name0" presStyleCnt="0">
        <dgm:presLayoutVars>
          <dgm:dir/>
          <dgm:animLvl val="lvl"/>
          <dgm:resizeHandles val="exact"/>
        </dgm:presLayoutVars>
      </dgm:prSet>
      <dgm:spPr/>
      <dgm:t>
        <a:bodyPr/>
        <a:lstStyle/>
        <a:p>
          <a:endParaRPr lang="en-US"/>
        </a:p>
      </dgm:t>
    </dgm:pt>
    <dgm:pt modelId="{483D6312-D012-400A-90DC-43D9F679675C}" type="pres">
      <dgm:prSet presAssocID="{E4B97B22-A5A9-4F97-8DAE-0A368D71CC88}" presName="composite" presStyleCnt="0"/>
      <dgm:spPr/>
    </dgm:pt>
    <dgm:pt modelId="{F49600C1-A5B6-4848-91CF-808F1FF70A79}" type="pres">
      <dgm:prSet presAssocID="{E4B97B22-A5A9-4F97-8DAE-0A368D71CC88}" presName="parTx" presStyleLbl="alignNode1" presStyleIdx="0" presStyleCnt="1">
        <dgm:presLayoutVars>
          <dgm:chMax val="0"/>
          <dgm:chPref val="0"/>
          <dgm:bulletEnabled val="1"/>
        </dgm:presLayoutVars>
      </dgm:prSet>
      <dgm:spPr/>
      <dgm:t>
        <a:bodyPr/>
        <a:lstStyle/>
        <a:p>
          <a:endParaRPr lang="en-US"/>
        </a:p>
      </dgm:t>
    </dgm:pt>
    <dgm:pt modelId="{6B209209-85BE-4784-B397-79FCA6A0CF71}" type="pres">
      <dgm:prSet presAssocID="{E4B97B22-A5A9-4F97-8DAE-0A368D71CC88}" presName="desTx" presStyleLbl="alignAccFollowNode1" presStyleIdx="0" presStyleCnt="1">
        <dgm:presLayoutVars>
          <dgm:bulletEnabled val="1"/>
        </dgm:presLayoutVars>
      </dgm:prSet>
      <dgm:spPr/>
      <dgm:t>
        <a:bodyPr/>
        <a:lstStyle/>
        <a:p>
          <a:endParaRPr lang="en-US"/>
        </a:p>
      </dgm:t>
    </dgm:pt>
  </dgm:ptLst>
  <dgm:cxnLst>
    <dgm:cxn modelId="{13DA37BC-8FC9-48CA-A4B3-8CD4E5CAC9A7}" srcId="{1A8E508C-022C-4003-B769-C0C9D89BAD86}" destId="{E4B97B22-A5A9-4F97-8DAE-0A368D71CC88}" srcOrd="0" destOrd="0" parTransId="{52C64EC2-F913-45CD-A811-4924E63D1A9A}" sibTransId="{A269216A-CE8A-43C3-B9D5-ABCFE0BE1ED5}"/>
    <dgm:cxn modelId="{9EB6295F-924A-4D5C-83E9-F278D78C578A}" type="presOf" srcId="{83AAFCF0-0394-407C-9A8A-0AD873831D2F}" destId="{6B209209-85BE-4784-B397-79FCA6A0CF71}" srcOrd="0" destOrd="1" presId="urn:microsoft.com/office/officeart/2005/8/layout/hList1"/>
    <dgm:cxn modelId="{5A211C29-E2A6-433D-A44F-BF44B8A5B9E1}" type="presOf" srcId="{594B19E2-D529-4D01-A44D-2B15B45CC772}" destId="{6B209209-85BE-4784-B397-79FCA6A0CF71}" srcOrd="0" destOrd="2" presId="urn:microsoft.com/office/officeart/2005/8/layout/hList1"/>
    <dgm:cxn modelId="{FA2138EA-C61F-4ACD-B26E-E97ED8AAE87C}" srcId="{E4B97B22-A5A9-4F97-8DAE-0A368D71CC88}" destId="{83AAFCF0-0394-407C-9A8A-0AD873831D2F}" srcOrd="1" destOrd="0" parTransId="{2B51E070-DA62-4F4C-B266-504A49ABC8F1}" sibTransId="{68F16F15-1943-4DF5-A777-266A6CA577B9}"/>
    <dgm:cxn modelId="{66695C0D-E03F-46FA-93D3-F2459658E9F8}" type="presOf" srcId="{1A8E508C-022C-4003-B769-C0C9D89BAD86}" destId="{D729F3C8-A90C-415F-A2D5-340333356EFB}" srcOrd="0" destOrd="0" presId="urn:microsoft.com/office/officeart/2005/8/layout/hList1"/>
    <dgm:cxn modelId="{90DB73D8-CCFD-402B-A870-3C73FE9FD658}" type="presOf" srcId="{BBE881DF-A48D-47A4-A65E-177A91A769D8}" destId="{6B209209-85BE-4784-B397-79FCA6A0CF71}" srcOrd="0" destOrd="0" presId="urn:microsoft.com/office/officeart/2005/8/layout/hList1"/>
    <dgm:cxn modelId="{97F788B6-C1E8-4247-884E-BB682CEE5FA4}" srcId="{E4B97B22-A5A9-4F97-8DAE-0A368D71CC88}" destId="{594B19E2-D529-4D01-A44D-2B15B45CC772}" srcOrd="2" destOrd="0" parTransId="{6EEC1ED5-FDCE-4B38-8DF0-5A8C113E60A6}" sibTransId="{7B6BFA50-728E-4462-80D3-64F9BD69047B}"/>
    <dgm:cxn modelId="{340624B1-1226-4B5F-AB23-80D90620B155}" type="presOf" srcId="{E4B97B22-A5A9-4F97-8DAE-0A368D71CC88}" destId="{F49600C1-A5B6-4848-91CF-808F1FF70A79}" srcOrd="0" destOrd="0" presId="urn:microsoft.com/office/officeart/2005/8/layout/hList1"/>
    <dgm:cxn modelId="{4E747D32-B37E-47EE-843B-2BC989803DB3}" srcId="{E4B97B22-A5A9-4F97-8DAE-0A368D71CC88}" destId="{BBE881DF-A48D-47A4-A65E-177A91A769D8}" srcOrd="0" destOrd="0" parTransId="{4BDD2A76-B259-4FF7-BECF-A88AD91C4519}" sibTransId="{E78214A8-6B8F-4ECC-BFE8-2D7A77B244D7}"/>
    <dgm:cxn modelId="{5527E061-7AFE-48AD-89A3-0AD7BA5A85CA}" type="presParOf" srcId="{D729F3C8-A90C-415F-A2D5-340333356EFB}" destId="{483D6312-D012-400A-90DC-43D9F679675C}" srcOrd="0" destOrd="0" presId="urn:microsoft.com/office/officeart/2005/8/layout/hList1"/>
    <dgm:cxn modelId="{88E6D62C-C035-4269-8650-D72C0A81CD11}" type="presParOf" srcId="{483D6312-D012-400A-90DC-43D9F679675C}" destId="{F49600C1-A5B6-4848-91CF-808F1FF70A79}" srcOrd="0" destOrd="0" presId="urn:microsoft.com/office/officeart/2005/8/layout/hList1"/>
    <dgm:cxn modelId="{4AE19634-AFDE-44BE-8382-9337B0D10725}" type="presParOf" srcId="{483D6312-D012-400A-90DC-43D9F679675C}" destId="{6B209209-85BE-4784-B397-79FCA6A0CF71}"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1FD4D46-D24D-4E7C-A50E-4A62C652845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C2E915E5-E315-4032-A137-4A3966C39E5A}" type="pres">
      <dgm:prSet presAssocID="{D1FD4D46-D24D-4E7C-A50E-4A62C6528453}" presName="Name0" presStyleCnt="0">
        <dgm:presLayoutVars>
          <dgm:dir/>
          <dgm:animLvl val="lvl"/>
          <dgm:resizeHandles val="exact"/>
        </dgm:presLayoutVars>
      </dgm:prSet>
      <dgm:spPr/>
      <dgm:t>
        <a:bodyPr/>
        <a:lstStyle/>
        <a:p>
          <a:endParaRPr lang="en-US"/>
        </a:p>
      </dgm:t>
    </dgm:pt>
  </dgm:ptLst>
  <dgm:cxnLst>
    <dgm:cxn modelId="{FA40A6C2-14B9-45BC-8FF1-30D5D4C01BCC}" type="presOf" srcId="{D1FD4D46-D24D-4E7C-A50E-4A62C6528453}" destId="{C2E915E5-E315-4032-A137-4A3966C39E5A}" srcOrd="0"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63CDBC9-7738-4B85-A7AF-C62CEDF96367}" type="doc">
      <dgm:prSet loTypeId="urn:microsoft.com/office/officeart/2005/8/layout/process2" loCatId="process" qsTypeId="urn:microsoft.com/office/officeart/2005/8/quickstyle/simple1" qsCatId="simple" csTypeId="urn:microsoft.com/office/officeart/2005/8/colors/accent1_2" csCatId="accent1" phldr="1"/>
      <dgm:spPr/>
    </dgm:pt>
    <dgm:pt modelId="{66C07958-330D-4652-81F4-BD6A9CECAEEF}" type="pres">
      <dgm:prSet presAssocID="{F63CDBC9-7738-4B85-A7AF-C62CEDF96367}" presName="linearFlow" presStyleCnt="0">
        <dgm:presLayoutVars>
          <dgm:resizeHandles val="exact"/>
        </dgm:presLayoutVars>
      </dgm:prSet>
      <dgm:spPr/>
    </dgm:pt>
  </dgm:ptLst>
  <dgm:cxnLst>
    <dgm:cxn modelId="{ACEBC63C-E503-4870-B1EF-76AE1EFFAD17}" type="presOf" srcId="{F63CDBC9-7738-4B85-A7AF-C62CEDF96367}" destId="{66C07958-330D-4652-81F4-BD6A9CECAEEF}"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63CDBC9-7738-4B85-A7AF-C62CEDF96367}" type="doc">
      <dgm:prSet loTypeId="urn:microsoft.com/office/officeart/2005/8/layout/process2" loCatId="process" qsTypeId="urn:microsoft.com/office/officeart/2005/8/quickstyle/simple1" qsCatId="simple" csTypeId="urn:microsoft.com/office/officeart/2005/8/colors/accent1_2" csCatId="accent1" phldr="1"/>
      <dgm:spPr/>
    </dgm:pt>
    <dgm:pt modelId="{66C07958-330D-4652-81F4-BD6A9CECAEEF}" type="pres">
      <dgm:prSet presAssocID="{F63CDBC9-7738-4B85-A7AF-C62CEDF96367}" presName="linearFlow" presStyleCnt="0">
        <dgm:presLayoutVars>
          <dgm:resizeHandles val="exact"/>
        </dgm:presLayoutVars>
      </dgm:prSet>
      <dgm:spPr/>
    </dgm:pt>
  </dgm:ptLst>
  <dgm:cxnLst>
    <dgm:cxn modelId="{3C31773B-AB4D-4BF9-88FE-CF0ADB04A9DD}" type="presOf" srcId="{F63CDBC9-7738-4B85-A7AF-C62CEDF96367}" destId="{66C07958-330D-4652-81F4-BD6A9CECAEEF}" srcOrd="0"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364D3-588D-438B-A13E-8BFDDA595C55}">
      <dsp:nvSpPr>
        <dsp:cNvPr id="0" name=""/>
        <dsp:cNvSpPr/>
      </dsp:nvSpPr>
      <dsp:spPr>
        <a:xfrm rot="16200000">
          <a:off x="592163" y="-592163"/>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IN" sz="2000" kern="1200" dirty="0"/>
            <a:t>Bankruptcy trustee – Rights and Powers</a:t>
          </a:r>
        </a:p>
      </dsp:txBody>
      <dsp:txXfrm rot="5400000">
        <a:off x="0" y="0"/>
        <a:ext cx="3408149" cy="1667866"/>
      </dsp:txXfrm>
    </dsp:sp>
    <dsp:sp modelId="{7623F700-0637-4903-99E0-E2D9A536B980}">
      <dsp:nvSpPr>
        <dsp:cNvPr id="0" name=""/>
        <dsp:cNvSpPr/>
      </dsp:nvSpPr>
      <dsp:spPr>
        <a:xfrm>
          <a:off x="3408149" y="0"/>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IN" sz="2000" kern="1200" dirty="0"/>
            <a:t>Dealing with specific types of transactions </a:t>
          </a:r>
        </a:p>
      </dsp:txBody>
      <dsp:txXfrm>
        <a:off x="3408149" y="0"/>
        <a:ext cx="3408149" cy="1667866"/>
      </dsp:txXfrm>
    </dsp:sp>
    <dsp:sp modelId="{09495624-4342-44F2-8F8A-FF8040DF6534}">
      <dsp:nvSpPr>
        <dsp:cNvPr id="0" name=""/>
        <dsp:cNvSpPr/>
      </dsp:nvSpPr>
      <dsp:spPr>
        <a:xfrm rot="10800000">
          <a:off x="0" y="2223822"/>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IN" sz="2000" kern="1200" dirty="0"/>
            <a:t>Creditor Approvals for certain acts </a:t>
          </a:r>
        </a:p>
      </dsp:txBody>
      <dsp:txXfrm rot="10800000">
        <a:off x="0" y="2779778"/>
        <a:ext cx="3408149" cy="1667866"/>
      </dsp:txXfrm>
    </dsp:sp>
    <dsp:sp modelId="{7164D2D5-3FBB-4AC6-883C-F65482F58B71}">
      <dsp:nvSpPr>
        <dsp:cNvPr id="0" name=""/>
        <dsp:cNvSpPr/>
      </dsp:nvSpPr>
      <dsp:spPr>
        <a:xfrm rot="5400000">
          <a:off x="4000313" y="1631659"/>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IN" sz="2000" kern="1200" dirty="0"/>
            <a:t>Final dividend and priority of distribution </a:t>
          </a:r>
        </a:p>
      </dsp:txBody>
      <dsp:txXfrm rot="-5400000">
        <a:off x="3408149" y="2779777"/>
        <a:ext cx="3408149" cy="1667866"/>
      </dsp:txXfrm>
    </dsp:sp>
    <dsp:sp modelId="{FBEC902D-58FC-45D4-94A8-EB0C5FB84583}">
      <dsp:nvSpPr>
        <dsp:cNvPr id="0" name=""/>
        <dsp:cNvSpPr/>
      </dsp:nvSpPr>
      <dsp:spPr>
        <a:xfrm>
          <a:off x="2385704" y="1667866"/>
          <a:ext cx="2044889" cy="1111911"/>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IN" sz="2000" kern="1200" dirty="0"/>
            <a:t>Administration of Bankruptcy estate</a:t>
          </a:r>
        </a:p>
      </dsp:txBody>
      <dsp:txXfrm>
        <a:off x="2439983" y="1722145"/>
        <a:ext cx="1936331" cy="100335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F965E-D812-4444-A610-8E2DC004E3D1}">
      <dsp:nvSpPr>
        <dsp:cNvPr id="0" name=""/>
        <dsp:cNvSpPr/>
      </dsp:nvSpPr>
      <dsp:spPr>
        <a:xfrm>
          <a:off x="0" y="42744"/>
          <a:ext cx="8742528" cy="1111258"/>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219456" rIns="384048" bIns="219456" numCol="1" spcCol="1270" anchor="ctr" anchorCtr="0">
          <a:noAutofit/>
        </a:bodyPr>
        <a:lstStyle/>
        <a:p>
          <a:pPr lvl="0" algn="ctr" defTabSz="2400300">
            <a:lnSpc>
              <a:spcPct val="90000"/>
            </a:lnSpc>
            <a:spcBef>
              <a:spcPct val="0"/>
            </a:spcBef>
            <a:spcAft>
              <a:spcPct val="35000"/>
            </a:spcAft>
          </a:pPr>
          <a:r>
            <a:rPr lang="en-US" sz="5400" kern="1200" dirty="0"/>
            <a:t>Functions</a:t>
          </a:r>
        </a:p>
      </dsp:txBody>
      <dsp:txXfrm>
        <a:off x="0" y="42744"/>
        <a:ext cx="8742528" cy="1111258"/>
      </dsp:txXfrm>
    </dsp:sp>
    <dsp:sp modelId="{90D62E3B-859D-41ED-B3C4-B074EBB35452}">
      <dsp:nvSpPr>
        <dsp:cNvPr id="0" name=""/>
        <dsp:cNvSpPr/>
      </dsp:nvSpPr>
      <dsp:spPr>
        <a:xfrm>
          <a:off x="0" y="1140367"/>
          <a:ext cx="8742528" cy="193248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Investigate affairs of bankrupt</a:t>
          </a:r>
        </a:p>
        <a:p>
          <a:pPr marL="285750" lvl="1" indent="-285750" algn="l" defTabSz="1244600">
            <a:lnSpc>
              <a:spcPct val="90000"/>
            </a:lnSpc>
            <a:spcBef>
              <a:spcPct val="0"/>
            </a:spcBef>
            <a:spcAft>
              <a:spcPct val="15000"/>
            </a:spcAft>
            <a:buChar char="••"/>
          </a:pPr>
          <a:r>
            <a:rPr lang="en-US" sz="2800" kern="1200" dirty="0"/>
            <a:t>Realize the estate of bankrupt</a:t>
          </a:r>
        </a:p>
        <a:p>
          <a:pPr marL="285750" lvl="1" indent="-285750" algn="l" defTabSz="1244600">
            <a:lnSpc>
              <a:spcPct val="90000"/>
            </a:lnSpc>
            <a:spcBef>
              <a:spcPct val="0"/>
            </a:spcBef>
            <a:spcAft>
              <a:spcPct val="15000"/>
            </a:spcAft>
            <a:buChar char="••"/>
          </a:pPr>
          <a:r>
            <a:rPr lang="en-US" sz="2800" kern="1200" dirty="0"/>
            <a:t>Distribute the estate of estate</a:t>
          </a:r>
        </a:p>
      </dsp:txBody>
      <dsp:txXfrm>
        <a:off x="0" y="1140367"/>
        <a:ext cx="8742528" cy="19324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1B62EF-463C-4EF8-B7F2-5277210F8768}">
      <dsp:nvSpPr>
        <dsp:cNvPr id="0" name=""/>
        <dsp:cNvSpPr/>
      </dsp:nvSpPr>
      <dsp:spPr>
        <a:xfrm>
          <a:off x="0" y="4689"/>
          <a:ext cx="10515600" cy="806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smtClean="0"/>
            <a:t>The bankruptcy trustee in his official name</a:t>
          </a:r>
          <a:endParaRPr lang="en-US" sz="2800" kern="1200" dirty="0"/>
        </a:p>
      </dsp:txBody>
      <dsp:txXfrm>
        <a:off x="0" y="4689"/>
        <a:ext cx="10515600" cy="806400"/>
      </dsp:txXfrm>
    </dsp:sp>
    <dsp:sp modelId="{66B560A7-CA7A-457F-9AB5-DDA5DCFCB9E6}">
      <dsp:nvSpPr>
        <dsp:cNvPr id="0" name=""/>
        <dsp:cNvSpPr/>
      </dsp:nvSpPr>
      <dsp:spPr>
        <a:xfrm>
          <a:off x="0" y="811089"/>
          <a:ext cx="10515600" cy="353556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Hold property of every description</a:t>
          </a:r>
        </a:p>
        <a:p>
          <a:pPr marL="285750" lvl="1" indent="-285750" algn="l" defTabSz="1244600">
            <a:lnSpc>
              <a:spcPct val="90000"/>
            </a:lnSpc>
            <a:spcBef>
              <a:spcPct val="0"/>
            </a:spcBef>
            <a:spcAft>
              <a:spcPct val="15000"/>
            </a:spcAft>
            <a:buChar char="••"/>
          </a:pPr>
          <a:r>
            <a:rPr lang="en-US" sz="2800" kern="1200" dirty="0"/>
            <a:t>Make contracts</a:t>
          </a:r>
        </a:p>
        <a:p>
          <a:pPr marL="285750" lvl="1" indent="-285750" algn="l" defTabSz="1244600">
            <a:lnSpc>
              <a:spcPct val="90000"/>
            </a:lnSpc>
            <a:spcBef>
              <a:spcPct val="0"/>
            </a:spcBef>
            <a:spcAft>
              <a:spcPct val="15000"/>
            </a:spcAft>
            <a:buChar char="••"/>
          </a:pPr>
          <a:r>
            <a:rPr lang="en-US" sz="2800" kern="1200" dirty="0"/>
            <a:t>Sue and be sued</a:t>
          </a:r>
        </a:p>
        <a:p>
          <a:pPr marL="285750" lvl="1" indent="-285750" algn="l" defTabSz="1244600">
            <a:lnSpc>
              <a:spcPct val="90000"/>
            </a:lnSpc>
            <a:spcBef>
              <a:spcPct val="0"/>
            </a:spcBef>
            <a:spcAft>
              <a:spcPct val="15000"/>
            </a:spcAft>
            <a:buChar char="••"/>
          </a:pPr>
          <a:r>
            <a:rPr lang="en-US" sz="2800" kern="1200" dirty="0"/>
            <a:t>Enter into engagements</a:t>
          </a:r>
        </a:p>
        <a:p>
          <a:pPr marL="285750" lvl="1" indent="-285750" algn="l" defTabSz="1244600">
            <a:lnSpc>
              <a:spcPct val="90000"/>
            </a:lnSpc>
            <a:spcBef>
              <a:spcPct val="0"/>
            </a:spcBef>
            <a:spcAft>
              <a:spcPct val="15000"/>
            </a:spcAft>
            <a:buChar char="••"/>
          </a:pPr>
          <a:r>
            <a:rPr lang="en-US" sz="2800" kern="1200" dirty="0"/>
            <a:t>Employ people</a:t>
          </a:r>
        </a:p>
        <a:p>
          <a:pPr marL="285750" lvl="1" indent="-285750" algn="l" defTabSz="1244600">
            <a:lnSpc>
              <a:spcPct val="90000"/>
            </a:lnSpc>
            <a:spcBef>
              <a:spcPct val="0"/>
            </a:spcBef>
            <a:spcAft>
              <a:spcPct val="15000"/>
            </a:spcAft>
            <a:buChar char="••"/>
          </a:pPr>
          <a:r>
            <a:rPr lang="en-US" sz="2800" kern="1200" dirty="0"/>
            <a:t>Execute any power of attorney</a:t>
          </a:r>
        </a:p>
        <a:p>
          <a:pPr marL="285750" lvl="1" indent="-285750" algn="l" defTabSz="1244600">
            <a:lnSpc>
              <a:spcPct val="90000"/>
            </a:lnSpc>
            <a:spcBef>
              <a:spcPct val="0"/>
            </a:spcBef>
            <a:spcAft>
              <a:spcPct val="15000"/>
            </a:spcAft>
            <a:buChar char="••"/>
          </a:pPr>
          <a:r>
            <a:rPr lang="en-US" sz="2800" kern="1200" dirty="0"/>
            <a:t>Do any other act that is necessary for exercising his rights</a:t>
          </a:r>
        </a:p>
      </dsp:txBody>
      <dsp:txXfrm>
        <a:off x="0" y="811089"/>
        <a:ext cx="10515600" cy="35355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9655C5-0AB8-4964-9552-69942AB11855}">
      <dsp:nvSpPr>
        <dsp:cNvPr id="0" name=""/>
        <dsp:cNvSpPr/>
      </dsp:nvSpPr>
      <dsp:spPr>
        <a:xfrm>
          <a:off x="0" y="234526"/>
          <a:ext cx="10515600" cy="662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a:t>General powers of bankruptcy trustee</a:t>
          </a:r>
        </a:p>
      </dsp:txBody>
      <dsp:txXfrm>
        <a:off x="0" y="234526"/>
        <a:ext cx="10515600" cy="662400"/>
      </dsp:txXfrm>
    </dsp:sp>
    <dsp:sp modelId="{CD2AA279-98BD-46D8-BA79-642D7B6ED19A}">
      <dsp:nvSpPr>
        <dsp:cNvPr id="0" name=""/>
        <dsp:cNvSpPr/>
      </dsp:nvSpPr>
      <dsp:spPr>
        <a:xfrm>
          <a:off x="0" y="959810"/>
          <a:ext cx="10515600" cy="321988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US" sz="2300" kern="1200" dirty="0"/>
            <a:t>Sell any part of estate of bankrupt</a:t>
          </a:r>
        </a:p>
        <a:p>
          <a:pPr marL="228600" lvl="1" indent="-228600" algn="l" defTabSz="1022350">
            <a:lnSpc>
              <a:spcPct val="90000"/>
            </a:lnSpc>
            <a:spcBef>
              <a:spcPct val="0"/>
            </a:spcBef>
            <a:spcAft>
              <a:spcPct val="15000"/>
            </a:spcAft>
            <a:buChar char="••"/>
          </a:pPr>
          <a:r>
            <a:rPr lang="en-US" sz="2300" kern="1200" dirty="0"/>
            <a:t>Give receipts for any money received by him</a:t>
          </a:r>
        </a:p>
        <a:p>
          <a:pPr marL="228600" lvl="1" indent="-228600" algn="l" defTabSz="1022350">
            <a:lnSpc>
              <a:spcPct val="90000"/>
            </a:lnSpc>
            <a:spcBef>
              <a:spcPct val="0"/>
            </a:spcBef>
            <a:spcAft>
              <a:spcPct val="15000"/>
            </a:spcAft>
            <a:buChar char="••"/>
          </a:pPr>
          <a:r>
            <a:rPr lang="en-US" sz="2300" kern="1200" dirty="0"/>
            <a:t>Prove ,rank , claim , draw a dividend in respect of such debts due to bankrupt</a:t>
          </a:r>
        </a:p>
        <a:p>
          <a:pPr marL="228600" lvl="1" indent="-228600" algn="l" defTabSz="1022350">
            <a:lnSpc>
              <a:spcPct val="90000"/>
            </a:lnSpc>
            <a:spcBef>
              <a:spcPct val="0"/>
            </a:spcBef>
            <a:spcAft>
              <a:spcPct val="15000"/>
            </a:spcAft>
            <a:buChar char="••"/>
          </a:pPr>
          <a:r>
            <a:rPr lang="en-US" sz="2300" kern="1200" dirty="0"/>
            <a:t>Any property pledged or hypothecated can be redeemed by sending a notice to said person</a:t>
          </a:r>
        </a:p>
        <a:p>
          <a:pPr marL="228600" lvl="1" indent="-228600" algn="l" defTabSz="1022350">
            <a:lnSpc>
              <a:spcPct val="90000"/>
            </a:lnSpc>
            <a:spcBef>
              <a:spcPct val="0"/>
            </a:spcBef>
            <a:spcAft>
              <a:spcPct val="15000"/>
            </a:spcAft>
            <a:buChar char="••"/>
          </a:pPr>
          <a:r>
            <a:rPr lang="en-US" sz="2300" kern="1200" dirty="0"/>
            <a:t>Right to transfer the property </a:t>
          </a:r>
          <a:r>
            <a:rPr lang="en-US" sz="2300" kern="1200" dirty="0" smtClean="0"/>
            <a:t>which are transferable in the books of a person</a:t>
          </a:r>
          <a:endParaRPr lang="en-US" sz="2300" kern="1200" dirty="0"/>
        </a:p>
        <a:p>
          <a:pPr marL="228600" lvl="1" indent="-228600" algn="l" defTabSz="1022350">
            <a:lnSpc>
              <a:spcPct val="90000"/>
            </a:lnSpc>
            <a:spcBef>
              <a:spcPct val="0"/>
            </a:spcBef>
            <a:spcAft>
              <a:spcPct val="15000"/>
            </a:spcAft>
            <a:buChar char="••"/>
          </a:pPr>
          <a:r>
            <a:rPr lang="en-US" sz="2300" kern="1200" dirty="0"/>
            <a:t>Deal with any property comprised with estate of </a:t>
          </a:r>
          <a:r>
            <a:rPr lang="en-US" sz="2300" kern="1200" dirty="0" smtClean="0"/>
            <a:t>bankrupt o which the</a:t>
          </a:r>
          <a:endParaRPr lang="en-US" sz="2300" kern="1200" dirty="0"/>
        </a:p>
        <a:p>
          <a:pPr marL="228600" lvl="1" indent="-228600" algn="l" defTabSz="1022350">
            <a:lnSpc>
              <a:spcPct val="90000"/>
            </a:lnSpc>
            <a:spcBef>
              <a:spcPct val="0"/>
            </a:spcBef>
            <a:spcAft>
              <a:spcPct val="15000"/>
            </a:spcAft>
            <a:buChar char="••"/>
          </a:pPr>
          <a:r>
            <a:rPr lang="en-US" sz="2300" kern="1200" dirty="0" smtClean="0"/>
            <a:t>bankrupt is beneficially entitled in the same manner as he might have dealt with it</a:t>
          </a:r>
        </a:p>
      </dsp:txBody>
      <dsp:txXfrm>
        <a:off x="0" y="959810"/>
        <a:ext cx="10515600" cy="32198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4A5B4A-2C4C-4993-90F6-7519AEE75F47}">
      <dsp:nvSpPr>
        <dsp:cNvPr id="0" name=""/>
        <dsp:cNvSpPr/>
      </dsp:nvSpPr>
      <dsp:spPr>
        <a:xfrm>
          <a:off x="0" y="46825"/>
          <a:ext cx="10515600" cy="777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kern="1200" dirty="0"/>
            <a:t>Vesting of estate of bankrupt </a:t>
          </a:r>
          <a:endParaRPr lang="en-US" sz="2300" kern="1200" dirty="0"/>
        </a:p>
      </dsp:txBody>
      <dsp:txXfrm>
        <a:off x="0" y="46825"/>
        <a:ext cx="10515600" cy="777600"/>
      </dsp:txXfrm>
    </dsp:sp>
    <dsp:sp modelId="{79518881-11F2-4136-9F05-3C7AFAF0AC62}">
      <dsp:nvSpPr>
        <dsp:cNvPr id="0" name=""/>
        <dsp:cNvSpPr/>
      </dsp:nvSpPr>
      <dsp:spPr>
        <a:xfrm>
          <a:off x="0" y="781906"/>
          <a:ext cx="10515600" cy="200110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The estate of bankrupt shall vest immediately after the commencement date</a:t>
          </a:r>
        </a:p>
        <a:p>
          <a:pPr marL="285750" lvl="1" indent="-285750" algn="l" defTabSz="1244600">
            <a:lnSpc>
              <a:spcPct val="90000"/>
            </a:lnSpc>
            <a:spcBef>
              <a:spcPct val="0"/>
            </a:spcBef>
            <a:spcAft>
              <a:spcPct val="15000"/>
            </a:spcAft>
            <a:buChar char="••"/>
          </a:pPr>
          <a:r>
            <a:rPr lang="en-US" sz="2800" kern="1200" dirty="0"/>
            <a:t>The vesting shall take effect without any conveyance assignment or transfer </a:t>
          </a:r>
        </a:p>
      </dsp:txBody>
      <dsp:txXfrm>
        <a:off x="0" y="781906"/>
        <a:ext cx="10515600" cy="200110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4BF127-DD41-4D98-8FF3-CABBA062E1E6}" type="datetimeFigureOut">
              <a:rPr lang="en-IN" smtClean="0"/>
              <a:pPr/>
              <a:t>09-03-2018</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AD9CB6-784B-404C-A8D8-9E4895FBAA5A}" type="slidenum">
              <a:rPr lang="en-IN" smtClean="0"/>
              <a:pPr/>
              <a:t>‹#›</a:t>
            </a:fld>
            <a:endParaRPr lang="en-IN"/>
          </a:p>
        </p:txBody>
      </p:sp>
    </p:spTree>
    <p:extLst>
      <p:ext uri="{BB962C8B-B14F-4D97-AF65-F5344CB8AC3E}">
        <p14:creationId xmlns:p14="http://schemas.microsoft.com/office/powerpoint/2010/main" val="1062725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4EAD9CB6-784B-404C-A8D8-9E4895FBAA5A}" type="slidenum">
              <a:rPr lang="en-IN" smtClean="0"/>
              <a:pPr/>
              <a:t>3</a:t>
            </a:fld>
            <a:endParaRPr lang="en-IN"/>
          </a:p>
        </p:txBody>
      </p:sp>
    </p:spTree>
    <p:extLst>
      <p:ext uri="{BB962C8B-B14F-4D97-AF65-F5344CB8AC3E}">
        <p14:creationId xmlns:p14="http://schemas.microsoft.com/office/powerpoint/2010/main" val="2372584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4EAD9CB6-784B-404C-A8D8-9E4895FBAA5A}" type="slidenum">
              <a:rPr lang="en-IN" smtClean="0"/>
              <a:pPr/>
              <a:t>5</a:t>
            </a:fld>
            <a:endParaRPr lang="en-IN"/>
          </a:p>
        </p:txBody>
      </p:sp>
    </p:spTree>
    <p:extLst>
      <p:ext uri="{BB962C8B-B14F-4D97-AF65-F5344CB8AC3E}">
        <p14:creationId xmlns:p14="http://schemas.microsoft.com/office/powerpoint/2010/main" val="1363050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4EAD9CB6-784B-404C-A8D8-9E4895FBAA5A}" type="slidenum">
              <a:rPr lang="en-IN" smtClean="0"/>
              <a:pPr/>
              <a:t>6</a:t>
            </a:fld>
            <a:endParaRPr lang="en-IN"/>
          </a:p>
        </p:txBody>
      </p:sp>
    </p:spTree>
    <p:extLst>
      <p:ext uri="{BB962C8B-B14F-4D97-AF65-F5344CB8AC3E}">
        <p14:creationId xmlns:p14="http://schemas.microsoft.com/office/powerpoint/2010/main" val="2044084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endParaRPr lang="en-IN"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7474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766141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729985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r>
              <a:rPr lang="en-US" dirty="0"/>
              <a:t>Indian  Institute of Insolvency Professionals of ICAI, </a:t>
            </a:r>
          </a:p>
          <a:p>
            <a:pPr algn="l"/>
            <a:r>
              <a:rPr lang="en-US" dirty="0"/>
              <a:t>A Section 8 Company of the Institute of Chartered Accountants of India </a:t>
            </a:r>
            <a:endParaRPr lang="en-IN" dirty="0"/>
          </a:p>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1029494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4046871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136623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605881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469770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8760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943554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218733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84150848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1.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slideLayout" Target="../slideLayouts/slideLayout2.xml"/><Relationship Id="rId1" Type="http://schemas.openxmlformats.org/officeDocument/2006/relationships/tags" Target="../tags/tag3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slideLayout" Target="../slideLayouts/slideLayout2.xml"/><Relationship Id="rId1" Type="http://schemas.openxmlformats.org/officeDocument/2006/relationships/tags" Target="../tags/tag40.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slideLayout" Target="../slideLayouts/slideLayout2.xml"/><Relationship Id="rId1" Type="http://schemas.openxmlformats.org/officeDocument/2006/relationships/tags" Target="../tags/tag46.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6.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slideLayout" Target="../slideLayouts/slideLayout2.xml"/><Relationship Id="rId1" Type="http://schemas.openxmlformats.org/officeDocument/2006/relationships/tags" Target="../tags/tag4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4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slideLayout" Target="../slideLayouts/slideLayout2.xml"/><Relationship Id="rId1" Type="http://schemas.openxmlformats.org/officeDocument/2006/relationships/tags" Target="../tags/tag48.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2.xml"/><Relationship Id="rId7" Type="http://schemas.openxmlformats.org/officeDocument/2006/relationships/diagramColors" Target="../diagrams/colors3.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1.jpeg"/></Relationships>
</file>

<file path=ppt/slides/_rels/slide5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2.xml"/></Relationships>
</file>

<file path=ppt/slides/_rels/slide5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slideLayout" Target="../slideLayouts/slideLayout2.xml"/><Relationship Id="rId1" Type="http://schemas.openxmlformats.org/officeDocument/2006/relationships/tags" Target="../tags/tag55.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5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slideLayout" Target="../slideLayouts/slideLayout2.xml"/><Relationship Id="rId1" Type="http://schemas.openxmlformats.org/officeDocument/2006/relationships/tags" Target="../tags/tag56.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8.xml"/></Relationships>
</file>

<file path=ppt/slides/_rels/slide5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9.xml"/></Relationships>
</file>

<file path=ppt/slides/_rels/slide5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0.xml"/></Relationships>
</file>

<file path=ppt/slides/_rels/slide6.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3.xml"/><Relationship Id="rId7" Type="http://schemas.openxmlformats.org/officeDocument/2006/relationships/diagramColors" Target="../diagrams/colors4.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1.jpeg"/></Relationships>
</file>

<file path=ppt/slides/_rels/slide6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1.xml"/></Relationships>
</file>

<file path=ppt/slides/_rels/slide6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2.xml"/></Relationships>
</file>

<file path=ppt/slides/_rels/slide6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3.xml"/></Relationships>
</file>

<file path=ppt/slides/_rels/slide6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4.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23118"/>
            <a:ext cx="9054905" cy="1668390"/>
          </a:xfrm>
        </p:spPr>
        <p:txBody>
          <a:bodyPr>
            <a:normAutofit fontScale="90000"/>
          </a:bodyPr>
          <a:lstStyle/>
          <a:p>
            <a:pPr lvl="0"/>
            <a:r>
              <a:rPr lang="en-IN" sz="4400" b="1" dirty="0" smtClean="0">
                <a:latin typeface="Agency FB" pitchFamily="34" charset="0"/>
              </a:rPr>
              <a:t>Limited Insolvency Examination </a:t>
            </a:r>
            <a:br>
              <a:rPr lang="en-IN" sz="4400" b="1" dirty="0" smtClean="0">
                <a:latin typeface="Agency FB" pitchFamily="34" charset="0"/>
              </a:rPr>
            </a:br>
            <a:r>
              <a:rPr lang="en-US" sz="4400" dirty="0" smtClean="0"/>
              <a:t>The Insolvency and Bankruptcy Code, 2016</a:t>
            </a:r>
            <a:r>
              <a:rPr lang="en-IN" sz="4400" dirty="0" smtClean="0"/>
              <a:t/>
            </a:r>
            <a:br>
              <a:rPr lang="en-IN" sz="4400" dirty="0" smtClean="0"/>
            </a:br>
            <a:endParaRPr lang="en-IN" sz="4400" dirty="0"/>
          </a:p>
        </p:txBody>
      </p:sp>
      <p:sp>
        <p:nvSpPr>
          <p:cNvPr id="3" name="Subtitle 2"/>
          <p:cNvSpPr>
            <a:spLocks noGrp="1"/>
          </p:cNvSpPr>
          <p:nvPr>
            <p:ph type="subTitle" idx="1"/>
          </p:nvPr>
        </p:nvSpPr>
        <p:spPr>
          <a:xfrm>
            <a:off x="1130104" y="2172658"/>
            <a:ext cx="9144000" cy="2672118"/>
          </a:xfrm>
        </p:spPr>
        <p:txBody>
          <a:bodyPr>
            <a:noAutofit/>
          </a:bodyPr>
          <a:lstStyle/>
          <a:p>
            <a:r>
              <a:rPr lang="en-US" sz="3200" dirty="0" smtClean="0"/>
              <a:t>Module: </a:t>
            </a:r>
            <a:r>
              <a:rPr lang="en-IN" sz="3200" b="1" dirty="0" smtClean="0"/>
              <a:t>ADMINISTRATION AND DISTRIBUTION OF THE ESTATE OF THE BANKRUPT </a:t>
            </a:r>
            <a:endParaRPr lang="en-US" sz="3200" dirty="0" smtClean="0"/>
          </a:p>
          <a:p>
            <a:r>
              <a:rPr lang="en-US" sz="3200" dirty="0" smtClean="0"/>
              <a:t>Section 149 to 178</a:t>
            </a:r>
            <a:endParaRPr lang="en-US" sz="3200" dirty="0"/>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5130017" y="3983315"/>
            <a:ext cx="1144173" cy="1144173"/>
          </a:xfrm>
          <a:prstGeom prst="rect">
            <a:avLst/>
          </a:prstGeom>
          <a:noFill/>
          <a:ln w="9525">
            <a:noFill/>
            <a:miter lim="800000"/>
            <a:headEnd/>
            <a:tailEnd/>
          </a:ln>
        </p:spPr>
      </p:pic>
      <p:sp>
        <p:nvSpPr>
          <p:cNvPr id="5" name="Rectangle 4"/>
          <p:cNvSpPr>
            <a:spLocks noChangeArrowheads="1"/>
          </p:cNvSpPr>
          <p:nvPr/>
        </p:nvSpPr>
        <p:spPr bwMode="auto">
          <a:xfrm>
            <a:off x="1101967" y="5420583"/>
            <a:ext cx="9200271" cy="1016000"/>
          </a:xfrm>
          <a:prstGeom prst="rect">
            <a:avLst/>
          </a:prstGeom>
          <a:noFill/>
          <a:ln w="9525">
            <a:noFill/>
            <a:miter lim="800000"/>
            <a:headEnd/>
            <a:tailEnd/>
          </a:ln>
        </p:spPr>
        <p:txBody>
          <a:bodyPr wrap="square">
            <a:spAutoFit/>
          </a:bodyPr>
          <a:lstStyle/>
          <a:p>
            <a:pPr algn="ctr"/>
            <a:r>
              <a:rPr lang="en-IN" sz="2000" b="1" dirty="0">
                <a:solidFill>
                  <a:srgbClr val="000099"/>
                </a:solidFill>
                <a:latin typeface="Agency FB" pitchFamily="34" charset="0"/>
              </a:rPr>
              <a:t>Indian Institute of Insolvency Professionals of ICAI</a:t>
            </a:r>
          </a:p>
          <a:p>
            <a:pPr algn="ctr"/>
            <a:r>
              <a:rPr lang="en-IN" sz="2000" b="1" dirty="0">
                <a:solidFill>
                  <a:srgbClr val="000099"/>
                </a:solidFill>
                <a:latin typeface="Agency FB" pitchFamily="34" charset="0"/>
              </a:rPr>
              <a:t>&amp; </a:t>
            </a:r>
          </a:p>
          <a:p>
            <a:pPr algn="ctr"/>
            <a:r>
              <a:rPr lang="en-IN" sz="2000" b="1" dirty="0">
                <a:solidFill>
                  <a:srgbClr val="000099"/>
                </a:solidFill>
                <a:latin typeface="Agency FB" pitchFamily="34" charset="0"/>
              </a:rPr>
              <a:t>The Institute of Chartered Accountants of India</a:t>
            </a:r>
          </a:p>
        </p:txBody>
      </p:sp>
    </p:spTree>
    <p:custDataLst>
      <p:tags r:id="rId1"/>
    </p:custDataLst>
    <p:extLst>
      <p:ext uri="{BB962C8B-B14F-4D97-AF65-F5344CB8AC3E}">
        <p14:creationId xmlns:p14="http://schemas.microsoft.com/office/powerpoint/2010/main" val="750214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When is vesting </a:t>
            </a:r>
            <a:r>
              <a:rPr lang="en-IN" dirty="0"/>
              <a:t>of estate of bankrupt in bankrupt trustee </a:t>
            </a:r>
            <a:r>
              <a:rPr lang="en-IN" dirty="0" smtClean="0"/>
              <a:t>done </a:t>
            </a:r>
            <a:r>
              <a:rPr lang="en-IN" dirty="0"/>
              <a:t>– </a:t>
            </a:r>
            <a:r>
              <a:rPr lang="en-IN" dirty="0" smtClean="0"/>
              <a:t>Section </a:t>
            </a:r>
            <a:r>
              <a:rPr lang="en-IN" dirty="0"/>
              <a:t>154 </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196098531"/>
              </p:ext>
            </p:extLst>
          </p:nvPr>
        </p:nvGraphicFramePr>
        <p:xfrm>
          <a:off x="838200" y="2235058"/>
          <a:ext cx="10515600" cy="27873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062579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What is an Estate </a:t>
            </a:r>
            <a:r>
              <a:rPr lang="en-IN" dirty="0"/>
              <a:t>of bankrupt – Section 155</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55244635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584239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What is an Estate of bankrupt – Section 155</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75716593"/>
              </p:ext>
            </p:extLst>
          </p:nvPr>
        </p:nvGraphicFramePr>
        <p:xfrm>
          <a:off x="838200" y="1825624"/>
          <a:ext cx="10515600" cy="3660776"/>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1443920651"/>
                    </a:ext>
                  </a:extLst>
                </a:gridCol>
              </a:tblGrid>
              <a:tr h="799906">
                <a:tc>
                  <a:txBody>
                    <a:bodyPr/>
                    <a:lstStyle/>
                    <a:p>
                      <a:r>
                        <a:rPr lang="en-IN" sz="3200" dirty="0"/>
                        <a:t>                                           Description</a:t>
                      </a:r>
                    </a:p>
                  </a:txBody>
                  <a:tcPr/>
                </a:tc>
                <a:extLst>
                  <a:ext uri="{0D108BD9-81ED-4DB2-BD59-A6C34878D82A}">
                    <a16:rowId xmlns="" xmlns:a16="http://schemas.microsoft.com/office/drawing/2014/main" val="2591192632"/>
                  </a:ext>
                </a:extLst>
              </a:tr>
              <a:tr h="2860870">
                <a:tc>
                  <a:txBody>
                    <a:bodyPr/>
                    <a:lstStyle/>
                    <a:p>
                      <a:pPr marL="342900" indent="-342900">
                        <a:buFont typeface="Arial" panose="020B0604020202020204" pitchFamily="34" charset="0"/>
                        <a:buChar char="•"/>
                      </a:pPr>
                      <a:r>
                        <a:rPr lang="en-IN" sz="2400" dirty="0"/>
                        <a:t> The estate of the bankrupt shall not include </a:t>
                      </a:r>
                    </a:p>
                    <a:p>
                      <a:pPr marL="0" indent="0">
                        <a:buFont typeface="Arial" panose="020B0604020202020204" pitchFamily="34" charset="0"/>
                        <a:buNone/>
                      </a:pPr>
                      <a:r>
                        <a:rPr lang="en-IN" sz="2400" dirty="0"/>
                        <a:t>          (a) excluded assets</a:t>
                      </a:r>
                    </a:p>
                    <a:p>
                      <a:pPr marL="0" indent="0">
                        <a:buFont typeface="Arial" panose="020B0604020202020204" pitchFamily="34" charset="0"/>
                        <a:buNone/>
                      </a:pPr>
                      <a:r>
                        <a:rPr lang="en-IN" sz="2400" dirty="0"/>
                        <a:t>          (b) property held by the bankrupt on trust for any other person</a:t>
                      </a:r>
                    </a:p>
                    <a:p>
                      <a:pPr marL="0" indent="0">
                        <a:buFont typeface="Arial" panose="020B0604020202020204" pitchFamily="34" charset="0"/>
                        <a:buNone/>
                      </a:pPr>
                      <a:r>
                        <a:rPr lang="en-IN" sz="2400" dirty="0"/>
                        <a:t>          (c) all sums due to any workman or employee from the provident fund, the </a:t>
                      </a:r>
                      <a:r>
                        <a:rPr lang="en-IN" sz="2400" baseline="0" dirty="0" smtClean="0"/>
                        <a:t>       </a:t>
                      </a:r>
                    </a:p>
                    <a:p>
                      <a:pPr marL="0" indent="0">
                        <a:buFont typeface="Arial" panose="020B0604020202020204" pitchFamily="34" charset="0"/>
                        <a:buNone/>
                      </a:pPr>
                      <a:r>
                        <a:rPr lang="en-IN" sz="2400" baseline="0" dirty="0" smtClean="0"/>
                        <a:t>             </a:t>
                      </a:r>
                      <a:r>
                        <a:rPr lang="en-IN" sz="2400" dirty="0" smtClean="0"/>
                        <a:t>pension </a:t>
                      </a:r>
                      <a:r>
                        <a:rPr lang="en-IN" sz="2400" dirty="0"/>
                        <a:t>fund and the gratuity fund and </a:t>
                      </a:r>
                    </a:p>
                    <a:p>
                      <a:pPr marL="0" indent="0">
                        <a:buFont typeface="Arial" panose="020B0604020202020204" pitchFamily="34" charset="0"/>
                        <a:buNone/>
                      </a:pPr>
                      <a:r>
                        <a:rPr lang="en-IN" sz="2400" dirty="0"/>
                        <a:t>         (d) such assets as may be notified by the Central Government in </a:t>
                      </a:r>
                      <a:r>
                        <a:rPr lang="en-IN" sz="2400" dirty="0" smtClean="0"/>
                        <a:t>consultation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2400" dirty="0" smtClean="0"/>
                        <a:t>               with any financial sector regulator. </a:t>
                      </a:r>
                    </a:p>
                  </a:txBody>
                  <a:tcPr/>
                </a:tc>
                <a:extLst>
                  <a:ext uri="{0D108BD9-81ED-4DB2-BD59-A6C34878D82A}">
                    <a16:rowId xmlns="" xmlns:a16="http://schemas.microsoft.com/office/drawing/2014/main" val="1458601140"/>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70900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How is Delivery </a:t>
            </a:r>
            <a:r>
              <a:rPr lang="en-IN" dirty="0"/>
              <a:t>of property and documents to bankruptcy </a:t>
            </a:r>
            <a:r>
              <a:rPr lang="en-IN" dirty="0" smtClean="0"/>
              <a:t>trustee take place – Section </a:t>
            </a:r>
            <a:r>
              <a:rPr lang="en-IN" dirty="0"/>
              <a:t>156</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69541654"/>
              </p:ext>
            </p:extLst>
          </p:nvPr>
        </p:nvGraphicFramePr>
        <p:xfrm>
          <a:off x="1725702" y="1613645"/>
          <a:ext cx="8520953" cy="38055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734317749"/>
              </p:ext>
            </p:extLst>
          </p:nvPr>
        </p:nvGraphicFramePr>
        <p:xfrm>
          <a:off x="928545" y="2310025"/>
          <a:ext cx="10515600" cy="2275623"/>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2714034331"/>
                    </a:ext>
                  </a:extLst>
                </a:gridCol>
              </a:tblGrid>
              <a:tr h="524298">
                <a:tc>
                  <a:txBody>
                    <a:bodyPr/>
                    <a:lstStyle/>
                    <a:p>
                      <a:r>
                        <a:rPr lang="en-IN" sz="3200" dirty="0"/>
                        <a:t>                                          Description</a:t>
                      </a:r>
                    </a:p>
                  </a:txBody>
                  <a:tcPr/>
                </a:tc>
                <a:extLst>
                  <a:ext uri="{0D108BD9-81ED-4DB2-BD59-A6C34878D82A}">
                    <a16:rowId xmlns="" xmlns:a16="http://schemas.microsoft.com/office/drawing/2014/main" val="2909744013"/>
                  </a:ext>
                </a:extLst>
              </a:tr>
              <a:tr h="1696503">
                <a:tc>
                  <a:txBody>
                    <a:bodyPr/>
                    <a:lstStyle/>
                    <a:p>
                      <a:pPr marL="342900" indent="-342900">
                        <a:buFont typeface="Arial" panose="020B0604020202020204" pitchFamily="34" charset="0"/>
                        <a:buChar char="•"/>
                      </a:pPr>
                      <a:r>
                        <a:rPr lang="en-IN" sz="2400" dirty="0"/>
                        <a:t>If the  bankruptcy trustee ,his agent or any other person is in possession of any  property ,books , papers  or other records of which the bankruptcy trustee is to take possession of ,then, for the purpose of bankruptcy process shall deliver the said property documents to the bankruptcy trustee</a:t>
                      </a:r>
                    </a:p>
                  </a:txBody>
                  <a:tcPr/>
                </a:tc>
                <a:extLst>
                  <a:ext uri="{0D108BD9-81ED-4DB2-BD59-A6C34878D82A}">
                    <a16:rowId xmlns="" xmlns:a16="http://schemas.microsoft.com/office/drawing/2014/main" val="1578632660"/>
                  </a:ext>
                </a:extLst>
              </a:tr>
            </a:tbl>
          </a:graphicData>
        </a:graphic>
      </p:graphicFrame>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047802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How does bankruptcy trustee undertake Acquisition </a:t>
            </a:r>
            <a:r>
              <a:rPr lang="en-IN" dirty="0"/>
              <a:t>of </a:t>
            </a:r>
            <a:r>
              <a:rPr lang="en-IN" dirty="0" smtClean="0"/>
              <a:t>control</a:t>
            </a:r>
            <a:r>
              <a:rPr lang="en-IN" dirty="0"/>
              <a:t/>
            </a:r>
            <a:br>
              <a:rPr lang="en-IN" dirty="0"/>
            </a:br>
            <a:r>
              <a:rPr lang="en-IN" dirty="0"/>
              <a:t>S</a:t>
            </a:r>
            <a:r>
              <a:rPr lang="en-IN" dirty="0" smtClean="0"/>
              <a:t>ection 157</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25408890"/>
              </p:ext>
            </p:extLst>
          </p:nvPr>
        </p:nvGraphicFramePr>
        <p:xfrm>
          <a:off x="838200" y="2316944"/>
          <a:ext cx="10515600" cy="326499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2929823727"/>
                    </a:ext>
                  </a:extLst>
                </a:gridCol>
              </a:tblGrid>
              <a:tr h="513012">
                <a:tc>
                  <a:txBody>
                    <a:bodyPr/>
                    <a:lstStyle/>
                    <a:p>
                      <a:r>
                        <a:rPr lang="en-IN" sz="2800" dirty="0"/>
                        <a:t>                                                   </a:t>
                      </a:r>
                      <a:r>
                        <a:rPr lang="en-IN" sz="2800" dirty="0" smtClean="0"/>
                        <a:t>  </a:t>
                      </a:r>
                      <a:r>
                        <a:rPr lang="en-IN" sz="2800" dirty="0"/>
                        <a:t>Description</a:t>
                      </a:r>
                      <a:endParaRPr lang="en-IN" dirty="0"/>
                    </a:p>
                  </a:txBody>
                  <a:tcPr/>
                </a:tc>
                <a:extLst>
                  <a:ext uri="{0D108BD9-81ED-4DB2-BD59-A6C34878D82A}">
                    <a16:rowId xmlns="" xmlns:a16="http://schemas.microsoft.com/office/drawing/2014/main" val="1773520375"/>
                  </a:ext>
                </a:extLst>
              </a:tr>
              <a:tr h="1395703">
                <a:tc>
                  <a:txBody>
                    <a:bodyPr/>
                    <a:lstStyle/>
                    <a:p>
                      <a:pPr marL="342900" indent="-342900">
                        <a:buFont typeface="Arial" panose="020B0604020202020204" pitchFamily="34" charset="0"/>
                        <a:buChar char="•"/>
                      </a:pPr>
                      <a:r>
                        <a:rPr lang="en-IN" sz="2400" dirty="0"/>
                        <a:t>  The bankruptcy trustee shall take possession and control of all property,</a:t>
                      </a:r>
                    </a:p>
                    <a:p>
                      <a:r>
                        <a:rPr lang="en-IN" sz="2400" dirty="0"/>
                        <a:t>books, papers and other records relating to the estate of the bankrupt or affairs of the </a:t>
                      </a:r>
                      <a:r>
                        <a:rPr lang="en-IN" sz="2400" dirty="0" smtClean="0"/>
                        <a:t>bankrupt</a:t>
                      </a:r>
                      <a:r>
                        <a:rPr lang="en-IN" sz="2400" baseline="0" dirty="0" smtClean="0"/>
                        <a:t> </a:t>
                      </a:r>
                      <a:r>
                        <a:rPr lang="en-IN" sz="2400" dirty="0" smtClean="0"/>
                        <a:t>which </a:t>
                      </a:r>
                      <a:r>
                        <a:rPr lang="en-IN" sz="2400" dirty="0"/>
                        <a:t>belong to him or are in his possession or under his control</a:t>
                      </a:r>
                    </a:p>
                  </a:txBody>
                  <a:tcPr/>
                </a:tc>
                <a:extLst>
                  <a:ext uri="{0D108BD9-81ED-4DB2-BD59-A6C34878D82A}">
                    <a16:rowId xmlns="" xmlns:a16="http://schemas.microsoft.com/office/drawing/2014/main" val="1373566811"/>
                  </a:ext>
                </a:extLst>
              </a:tr>
              <a:tr h="1351127">
                <a:tc>
                  <a:txBody>
                    <a:bodyPr/>
                    <a:lstStyle/>
                    <a:p>
                      <a:pPr marL="342900" indent="-342900">
                        <a:buFont typeface="Arial" panose="020B0604020202020204" pitchFamily="34" charset="0"/>
                        <a:buChar char="•"/>
                      </a:pPr>
                      <a:r>
                        <a:rPr lang="en-IN" sz="2400" dirty="0"/>
                        <a:t> Where any part of the estate of the bankrupt consists of things in actionable claims, they shall be deemed to have been assigned to the bankruptcy trustee without any notice of the assignment</a:t>
                      </a:r>
                    </a:p>
                  </a:txBody>
                  <a:tcPr/>
                </a:tc>
                <a:extLst>
                  <a:ext uri="{0D108BD9-81ED-4DB2-BD59-A6C34878D82A}">
                    <a16:rowId xmlns="" xmlns:a16="http://schemas.microsoft.com/office/drawing/2014/main" val="3524797697"/>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320924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What are the Restrictions </a:t>
            </a:r>
            <a:r>
              <a:rPr lang="en-IN" dirty="0"/>
              <a:t>on disposition of property </a:t>
            </a:r>
            <a:r>
              <a:rPr lang="en-IN" dirty="0" smtClean="0"/>
              <a:t>–Section </a:t>
            </a:r>
            <a:r>
              <a:rPr lang="en-IN" dirty="0"/>
              <a:t>158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35429754"/>
              </p:ext>
            </p:extLst>
          </p:nvPr>
        </p:nvGraphicFramePr>
        <p:xfrm>
          <a:off x="838200" y="1914021"/>
          <a:ext cx="10515600" cy="399288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484513969"/>
                    </a:ext>
                  </a:extLst>
                </a:gridCol>
              </a:tblGrid>
              <a:tr h="370840">
                <a:tc>
                  <a:txBody>
                    <a:bodyPr/>
                    <a:lstStyle/>
                    <a:p>
                      <a:pPr algn="ctr"/>
                      <a:r>
                        <a:rPr lang="en-IN" sz="2800" dirty="0" smtClean="0"/>
                        <a:t>Descriptions </a:t>
                      </a:r>
                      <a:endParaRPr lang="en-IN" sz="2800" dirty="0"/>
                    </a:p>
                  </a:txBody>
                  <a:tcPr/>
                </a:tc>
                <a:extLst>
                  <a:ext uri="{0D108BD9-81ED-4DB2-BD59-A6C34878D82A}">
                    <a16:rowId xmlns="" xmlns:a16="http://schemas.microsoft.com/office/drawing/2014/main" val="3563051289"/>
                  </a:ext>
                </a:extLst>
              </a:tr>
              <a:tr h="370840">
                <a:tc>
                  <a:txBody>
                    <a:bodyPr/>
                    <a:lstStyle/>
                    <a:p>
                      <a:pPr marL="342900" indent="-342900">
                        <a:buFont typeface="Arial" panose="020B0604020202020204" pitchFamily="34" charset="0"/>
                        <a:buChar char="•"/>
                      </a:pPr>
                      <a:r>
                        <a:rPr lang="en-IN" sz="2400" dirty="0"/>
                        <a:t> Any disposition of property made by the debtor, during the period </a:t>
                      </a:r>
                      <a:r>
                        <a:rPr lang="en-IN" sz="2400" dirty="0" smtClean="0"/>
                        <a:t>between</a:t>
                      </a:r>
                    </a:p>
                    <a:p>
                      <a:pPr marL="0" indent="0">
                        <a:buFont typeface="Arial" panose="020B0604020202020204" pitchFamily="34" charset="0"/>
                        <a:buNone/>
                      </a:pPr>
                      <a:r>
                        <a:rPr lang="en-IN" sz="2400" baseline="0" dirty="0" smtClean="0"/>
                        <a:t>      </a:t>
                      </a:r>
                      <a:r>
                        <a:rPr lang="en-IN" sz="2400" dirty="0" smtClean="0"/>
                        <a:t>the </a:t>
                      </a:r>
                      <a:r>
                        <a:rPr lang="en-IN" sz="2400" dirty="0"/>
                        <a:t>date of filing of the application for bankruptcy and the bankruptcy </a:t>
                      </a:r>
                      <a:r>
                        <a:rPr lang="en-IN" sz="2400" dirty="0" smtClean="0"/>
                        <a: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2400" dirty="0" smtClean="0"/>
                        <a:t>       commencement date shall be void.</a:t>
                      </a:r>
                    </a:p>
                  </a:txBody>
                  <a:tcPr/>
                </a:tc>
                <a:extLst>
                  <a:ext uri="{0D108BD9-81ED-4DB2-BD59-A6C34878D82A}">
                    <a16:rowId xmlns="" xmlns:a16="http://schemas.microsoft.com/office/drawing/2014/main" val="3451850236"/>
                  </a:ext>
                </a:extLst>
              </a:tr>
              <a:tr h="370840">
                <a:tc>
                  <a:txBody>
                    <a:bodyPr/>
                    <a:lstStyle/>
                    <a:p>
                      <a:pPr marL="342900" indent="-342900">
                        <a:buFont typeface="Arial" panose="020B0604020202020204" pitchFamily="34" charset="0"/>
                        <a:buChar char="•"/>
                      </a:pPr>
                      <a:r>
                        <a:rPr lang="en-IN" sz="2400" dirty="0"/>
                        <a:t> Any disposition of property </a:t>
                      </a:r>
                      <a:r>
                        <a:rPr lang="en-IN" sz="2400" dirty="0" smtClean="0"/>
                        <a:t>made</a:t>
                      </a:r>
                      <a:r>
                        <a:rPr lang="en-IN" sz="2400" baseline="0" dirty="0" smtClean="0"/>
                        <a:t> </a:t>
                      </a:r>
                      <a:r>
                        <a:rPr lang="en-IN" sz="2400" dirty="0" smtClean="0"/>
                        <a:t>shall </a:t>
                      </a:r>
                      <a:r>
                        <a:rPr lang="en-IN" sz="2400" dirty="0"/>
                        <a:t>not give rise to </a:t>
                      </a:r>
                      <a:r>
                        <a:rPr lang="en-IN" sz="2400" dirty="0" smtClean="0"/>
                        <a:t>any</a:t>
                      </a:r>
                      <a:r>
                        <a:rPr lang="en-IN" sz="2400" baseline="0" dirty="0" smtClean="0"/>
                        <a:t>   </a:t>
                      </a:r>
                      <a:r>
                        <a:rPr lang="en-IN" sz="2400" dirty="0" smtClean="0"/>
                        <a:t>right </a:t>
                      </a:r>
                      <a:r>
                        <a:rPr lang="en-IN" sz="2400" dirty="0"/>
                        <a:t>against any person, in respect of such property, even if he has received such </a:t>
                      </a:r>
                      <a:r>
                        <a:rPr lang="en-IN" sz="2400" dirty="0" smtClean="0"/>
                        <a:t>property</a:t>
                      </a:r>
                      <a:r>
                        <a:rPr lang="en-IN" sz="2400" baseline="0" dirty="0" smtClean="0"/>
                        <a:t>  </a:t>
                      </a:r>
                      <a:r>
                        <a:rPr lang="en-IN" sz="2400" dirty="0" smtClean="0"/>
                        <a:t>before </a:t>
                      </a:r>
                      <a:r>
                        <a:rPr lang="en-IN" sz="2400" dirty="0"/>
                        <a:t>the bankruptcy commencement date in —</a:t>
                      </a:r>
                    </a:p>
                    <a:p>
                      <a:r>
                        <a:rPr lang="en-IN" sz="2400" dirty="0"/>
                        <a:t>      (a) good faith</a:t>
                      </a:r>
                    </a:p>
                    <a:p>
                      <a:r>
                        <a:rPr lang="en-IN" sz="2400" dirty="0"/>
                        <a:t>      (b) for value; and</a:t>
                      </a:r>
                    </a:p>
                    <a:p>
                      <a:r>
                        <a:rPr lang="en-IN" sz="2400" dirty="0"/>
                        <a:t>      (c) without notice of the filing of the application for bankruptcy</a:t>
                      </a:r>
                    </a:p>
                  </a:txBody>
                  <a:tcPr/>
                </a:tc>
                <a:extLst>
                  <a:ext uri="{0D108BD9-81ED-4DB2-BD59-A6C34878D82A}">
                    <a16:rowId xmlns="" xmlns:a16="http://schemas.microsoft.com/office/drawing/2014/main" val="3486736840"/>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8907563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What are the Restrictions </a:t>
            </a:r>
            <a:r>
              <a:rPr lang="en-IN" dirty="0"/>
              <a:t>on disposition of property </a:t>
            </a:r>
            <a:r>
              <a:rPr lang="en-IN" dirty="0" smtClean="0"/>
              <a:t>–Section </a:t>
            </a:r>
            <a:r>
              <a:rPr lang="en-IN" dirty="0"/>
              <a:t>158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6738944"/>
              </p:ext>
            </p:extLst>
          </p:nvPr>
        </p:nvGraphicFramePr>
        <p:xfrm>
          <a:off x="988326" y="2426126"/>
          <a:ext cx="10515600" cy="2226697"/>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2620783185"/>
                    </a:ext>
                  </a:extLst>
                </a:gridCol>
              </a:tblGrid>
              <a:tr h="685564">
                <a:tc>
                  <a:txBody>
                    <a:bodyPr/>
                    <a:lstStyle/>
                    <a:p>
                      <a:r>
                        <a:rPr lang="en-IN" sz="3200" dirty="0"/>
                        <a:t>                                       Description</a:t>
                      </a:r>
                    </a:p>
                  </a:txBody>
                  <a:tcPr/>
                </a:tc>
                <a:extLst>
                  <a:ext uri="{0D108BD9-81ED-4DB2-BD59-A6C34878D82A}">
                    <a16:rowId xmlns="" xmlns:a16="http://schemas.microsoft.com/office/drawing/2014/main" val="3550363075"/>
                  </a:ext>
                </a:extLst>
              </a:tr>
              <a:tr h="1541133">
                <a:tc>
                  <a:txBody>
                    <a:bodyPr/>
                    <a:lstStyle/>
                    <a:p>
                      <a:pPr marL="342900" indent="-342900">
                        <a:buFont typeface="Arial" panose="020B0604020202020204" pitchFamily="34" charset="0"/>
                        <a:buChar char="•"/>
                      </a:pPr>
                      <a:r>
                        <a:rPr lang="en-IN" sz="2400" dirty="0"/>
                        <a:t> For the purposes of this section, the term "property" means all the property of the debtor, whether or not it is comprised in the estate of the bankrupt, but shall not include property held by the debtor in trust for any other person. </a:t>
                      </a:r>
                    </a:p>
                  </a:txBody>
                  <a:tcPr/>
                </a:tc>
                <a:extLst>
                  <a:ext uri="{0D108BD9-81ED-4DB2-BD59-A6C34878D82A}">
                    <a16:rowId xmlns="" xmlns:a16="http://schemas.microsoft.com/office/drawing/2014/main" val="2322318206"/>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41711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What happens to the After-acquired </a:t>
            </a:r>
            <a:r>
              <a:rPr lang="en-IN" dirty="0"/>
              <a:t>property of bankrupt </a:t>
            </a:r>
            <a:r>
              <a:rPr lang="en-IN" dirty="0" smtClean="0"/>
              <a:t>- Section </a:t>
            </a:r>
            <a:r>
              <a:rPr lang="en-IN" dirty="0"/>
              <a:t>159</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87605883"/>
              </p:ext>
            </p:extLst>
          </p:nvPr>
        </p:nvGraphicFramePr>
        <p:xfrm>
          <a:off x="838200" y="1704602"/>
          <a:ext cx="10515600" cy="393700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385186738"/>
                    </a:ext>
                  </a:extLst>
                </a:gridCol>
              </a:tblGrid>
              <a:tr h="370840">
                <a:tc>
                  <a:txBody>
                    <a:bodyPr/>
                    <a:lstStyle/>
                    <a:p>
                      <a:endParaRPr lang="en-IN" dirty="0"/>
                    </a:p>
                  </a:txBody>
                  <a:tcPr/>
                </a:tc>
                <a:extLst>
                  <a:ext uri="{0D108BD9-81ED-4DB2-BD59-A6C34878D82A}">
                    <a16:rowId xmlns="" xmlns:a16="http://schemas.microsoft.com/office/drawing/2014/main" val="3425715481"/>
                  </a:ext>
                </a:extLst>
              </a:tr>
              <a:tr h="370840">
                <a:tc>
                  <a:txBody>
                    <a:bodyPr/>
                    <a:lstStyle/>
                    <a:p>
                      <a:pPr marL="342900" indent="-342900">
                        <a:buFont typeface="Arial" panose="020B0604020202020204" pitchFamily="34" charset="0"/>
                        <a:buChar char="•"/>
                      </a:pPr>
                      <a:r>
                        <a:rPr lang="en-IN" sz="2400" dirty="0"/>
                        <a:t> The bankruptcy trustee shall be entitled to claim for the estate of the bankrupt,</a:t>
                      </a:r>
                    </a:p>
                    <a:p>
                      <a:pPr marL="0" indent="0">
                        <a:buFont typeface="Arial" panose="020B0604020202020204" pitchFamily="34" charset="0"/>
                        <a:buNone/>
                      </a:pPr>
                      <a:r>
                        <a:rPr lang="en-IN" sz="2400" dirty="0" smtClean="0"/>
                        <a:t>      any </a:t>
                      </a:r>
                      <a:r>
                        <a:rPr lang="en-IN" sz="2400" dirty="0"/>
                        <a:t>after-acquired property by giving a notice to the bankrupt </a:t>
                      </a:r>
                    </a:p>
                  </a:txBody>
                  <a:tcPr/>
                </a:tc>
                <a:extLst>
                  <a:ext uri="{0D108BD9-81ED-4DB2-BD59-A6C34878D82A}">
                    <a16:rowId xmlns="" xmlns:a16="http://schemas.microsoft.com/office/drawing/2014/main" val="4211484145"/>
                  </a:ext>
                </a:extLst>
              </a:tr>
              <a:tr h="370840">
                <a:tc>
                  <a:txBody>
                    <a:bodyPr/>
                    <a:lstStyle/>
                    <a:p>
                      <a:pPr marL="342900" indent="-342900">
                        <a:buFont typeface="Arial" panose="020B0604020202020204" pitchFamily="34" charset="0"/>
                        <a:buChar char="•"/>
                      </a:pPr>
                      <a:r>
                        <a:rPr lang="en-IN" sz="2400" dirty="0"/>
                        <a:t> A notice under above section shall not be served in respect of —</a:t>
                      </a:r>
                    </a:p>
                    <a:p>
                      <a:pPr marL="0" indent="0">
                        <a:buFont typeface="Arial" panose="020B0604020202020204" pitchFamily="34" charset="0"/>
                        <a:buNone/>
                      </a:pPr>
                      <a:r>
                        <a:rPr lang="en-IN" sz="2400" dirty="0"/>
                        <a:t>        (a) excluded assets; or</a:t>
                      </a:r>
                    </a:p>
                    <a:p>
                      <a:pPr marL="0" indent="0">
                        <a:buFont typeface="Arial" panose="020B0604020202020204" pitchFamily="34" charset="0"/>
                        <a:buNone/>
                      </a:pPr>
                      <a:r>
                        <a:rPr lang="en-IN" sz="2400" dirty="0"/>
                        <a:t>        (b) any property which is acquired by or devolves upon the bankrupt after a discharge order is passed under section 138</a:t>
                      </a:r>
                    </a:p>
                  </a:txBody>
                  <a:tcPr/>
                </a:tc>
                <a:extLst>
                  <a:ext uri="{0D108BD9-81ED-4DB2-BD59-A6C34878D82A}">
                    <a16:rowId xmlns="" xmlns:a16="http://schemas.microsoft.com/office/drawing/2014/main" val="880467010"/>
                  </a:ext>
                </a:extLst>
              </a:tr>
              <a:tr h="370840">
                <a:tc>
                  <a:txBody>
                    <a:bodyPr/>
                    <a:lstStyle/>
                    <a:p>
                      <a:pPr marL="342900" indent="-342900">
                        <a:buFont typeface="Arial" panose="020B0604020202020204" pitchFamily="34" charset="0"/>
                        <a:buChar char="•"/>
                      </a:pPr>
                      <a:r>
                        <a:rPr lang="en-IN" sz="2400" dirty="0"/>
                        <a:t> The notice under above section  shall be given within fifteen days from the day on which the acquisition or devolution of the after-acquired property come to the knowledge of the bankruptcy trustee</a:t>
                      </a:r>
                    </a:p>
                  </a:txBody>
                  <a:tcPr/>
                </a:tc>
                <a:extLst>
                  <a:ext uri="{0D108BD9-81ED-4DB2-BD59-A6C34878D82A}">
                    <a16:rowId xmlns="" xmlns:a16="http://schemas.microsoft.com/office/drawing/2014/main" val="3184283078"/>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26596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What happens to the After-acquired </a:t>
            </a:r>
            <a:r>
              <a:rPr lang="en-IN" dirty="0"/>
              <a:t>property of bankrupt </a:t>
            </a:r>
            <a:r>
              <a:rPr lang="en-IN" dirty="0" smtClean="0"/>
              <a:t>- Section </a:t>
            </a:r>
            <a:r>
              <a:rPr lang="en-IN" dirty="0"/>
              <a:t>159</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86331487"/>
              </p:ext>
            </p:extLst>
          </p:nvPr>
        </p:nvGraphicFramePr>
        <p:xfrm>
          <a:off x="838200" y="1825625"/>
          <a:ext cx="10515600" cy="350520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648859976"/>
                    </a:ext>
                  </a:extLst>
                </a:gridCol>
              </a:tblGrid>
              <a:tr h="370840">
                <a:tc>
                  <a:txBody>
                    <a:bodyPr/>
                    <a:lstStyle/>
                    <a:p>
                      <a:r>
                        <a:rPr lang="en-IN" dirty="0"/>
                        <a:t>                                                                          </a:t>
                      </a:r>
                      <a:r>
                        <a:rPr lang="en-IN" sz="3200" dirty="0"/>
                        <a:t>Description</a:t>
                      </a:r>
                    </a:p>
                  </a:txBody>
                  <a:tcPr/>
                </a:tc>
                <a:extLst>
                  <a:ext uri="{0D108BD9-81ED-4DB2-BD59-A6C34878D82A}">
                    <a16:rowId xmlns="" xmlns:a16="http://schemas.microsoft.com/office/drawing/2014/main" val="613308419"/>
                  </a:ext>
                </a:extLst>
              </a:tr>
              <a:tr h="370840">
                <a:tc>
                  <a:txBody>
                    <a:bodyPr/>
                    <a:lstStyle/>
                    <a:p>
                      <a:pPr marL="342900" indent="-342900">
                        <a:buFont typeface="Arial" panose="020B0604020202020204" pitchFamily="34" charset="0"/>
                        <a:buChar char="•"/>
                      </a:pPr>
                      <a:r>
                        <a:rPr lang="en-IN" sz="2400" dirty="0"/>
                        <a:t>For the purposes of </a:t>
                      </a:r>
                      <a:r>
                        <a:rPr lang="en-IN" sz="2400" dirty="0" smtClean="0"/>
                        <a:t>this</a:t>
                      </a:r>
                      <a:r>
                        <a:rPr lang="en-IN" sz="2400" baseline="0" dirty="0" smtClean="0"/>
                        <a:t> </a:t>
                      </a:r>
                      <a:r>
                        <a:rPr lang="en-IN" sz="2400" dirty="0" smtClean="0"/>
                        <a:t> </a:t>
                      </a:r>
                      <a:r>
                        <a:rPr lang="en-IN" sz="2400" dirty="0"/>
                        <a:t>section —</a:t>
                      </a:r>
                    </a:p>
                    <a:p>
                      <a:r>
                        <a:rPr lang="en-IN" sz="2400" dirty="0"/>
                        <a:t>         (a) anything which comes to the knowledge of the bankruptcy trustee shall be</a:t>
                      </a:r>
                    </a:p>
                    <a:p>
                      <a:r>
                        <a:rPr lang="en-IN" sz="2400" dirty="0"/>
                        <a:t>              deemed to have come to the knowledge of the successor of the </a:t>
                      </a:r>
                      <a:r>
                        <a:rPr lang="en-IN" sz="2400" dirty="0" smtClean="0"/>
                        <a:t>bankruptcy</a:t>
                      </a:r>
                    </a:p>
                    <a:p>
                      <a:r>
                        <a:rPr lang="en-IN" sz="2400" baseline="0" dirty="0" smtClean="0"/>
                        <a:t>              </a:t>
                      </a:r>
                      <a:r>
                        <a:rPr lang="en-IN" sz="2400" dirty="0" smtClean="0"/>
                        <a:t>trustee at </a:t>
                      </a:r>
                      <a:r>
                        <a:rPr lang="en-IN" sz="2400" dirty="0"/>
                        <a:t>the same time; and</a:t>
                      </a:r>
                    </a:p>
                    <a:p>
                      <a:r>
                        <a:rPr lang="en-IN" sz="2400" dirty="0"/>
                        <a:t>         (b) anything which comes to the knowledge of a person before he is appointed</a:t>
                      </a:r>
                    </a:p>
                    <a:p>
                      <a:r>
                        <a:rPr lang="en-IN" sz="2400" dirty="0"/>
                        <a:t>               as a bankruptcy trustee shall be deemed to have come to his knowledge </a:t>
                      </a:r>
                      <a:r>
                        <a:rPr lang="en-IN" sz="2400" dirty="0" smtClean="0"/>
                        <a:t>on</a:t>
                      </a:r>
                    </a:p>
                    <a:p>
                      <a:r>
                        <a:rPr lang="en-IN" sz="2400" baseline="0" dirty="0" smtClean="0"/>
                        <a:t>               </a:t>
                      </a:r>
                      <a:r>
                        <a:rPr lang="en-IN" sz="2400" dirty="0" smtClean="0"/>
                        <a:t>the </a:t>
                      </a:r>
                      <a:r>
                        <a:rPr lang="en-IN" sz="2400" dirty="0"/>
                        <a:t>date </a:t>
                      </a:r>
                      <a:r>
                        <a:rPr lang="en-IN" sz="2400" dirty="0" smtClean="0"/>
                        <a:t>of</a:t>
                      </a:r>
                      <a:r>
                        <a:rPr lang="en-IN" sz="2400" baseline="0" dirty="0" smtClean="0"/>
                        <a:t> </a:t>
                      </a:r>
                      <a:r>
                        <a:rPr lang="en-IN" sz="2400" dirty="0" smtClean="0"/>
                        <a:t>his </a:t>
                      </a:r>
                      <a:r>
                        <a:rPr lang="en-IN" sz="2400" dirty="0"/>
                        <a:t>appointment as bankruptcy trustee</a:t>
                      </a:r>
                    </a:p>
                    <a:p>
                      <a:endParaRPr lang="en-IN" dirty="0"/>
                    </a:p>
                  </a:txBody>
                  <a:tcPr/>
                </a:tc>
                <a:extLst>
                  <a:ext uri="{0D108BD9-81ED-4DB2-BD59-A6C34878D82A}">
                    <a16:rowId xmlns="" xmlns:a16="http://schemas.microsoft.com/office/drawing/2014/main" val="103938222"/>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756754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What happens to the After-acquired </a:t>
            </a:r>
            <a:r>
              <a:rPr lang="en-IN" dirty="0"/>
              <a:t>property of bankrupt </a:t>
            </a:r>
            <a:r>
              <a:rPr lang="en-IN" dirty="0" smtClean="0"/>
              <a:t>-</a:t>
            </a:r>
            <a:r>
              <a:rPr lang="en-IN" dirty="0"/>
              <a:t> </a:t>
            </a:r>
            <a:r>
              <a:rPr lang="en-IN" dirty="0" smtClean="0"/>
              <a:t>Section </a:t>
            </a:r>
            <a:r>
              <a:rPr lang="en-IN" dirty="0"/>
              <a:t>159</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0417934"/>
              </p:ext>
            </p:extLst>
          </p:nvPr>
        </p:nvGraphicFramePr>
        <p:xfrm>
          <a:off x="933734" y="2180467"/>
          <a:ext cx="10515600" cy="259080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648859976"/>
                    </a:ext>
                  </a:extLst>
                </a:gridCol>
              </a:tblGrid>
              <a:tr h="370840">
                <a:tc>
                  <a:txBody>
                    <a:bodyPr/>
                    <a:lstStyle/>
                    <a:p>
                      <a:r>
                        <a:rPr lang="en-IN" dirty="0"/>
                        <a:t>                                                                          </a:t>
                      </a:r>
                      <a:r>
                        <a:rPr lang="en-IN" sz="3200" dirty="0"/>
                        <a:t>Description</a:t>
                      </a:r>
                    </a:p>
                  </a:txBody>
                  <a:tcPr/>
                </a:tc>
                <a:extLst>
                  <a:ext uri="{0D108BD9-81ED-4DB2-BD59-A6C34878D82A}">
                    <a16:rowId xmlns="" xmlns:a16="http://schemas.microsoft.com/office/drawing/2014/main" val="613308419"/>
                  </a:ext>
                </a:extLst>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bankruptcy trustee shall not be entitled, by virtue of this section, to claim from any person who has acquired any right over after-acquired property, in good faith, for value and without notice of the bankruptcy</a:t>
                      </a:r>
                      <a:endParaRPr lang="en-IN" dirty="0"/>
                    </a:p>
                  </a:txBody>
                  <a:tcPr/>
                </a:tc>
                <a:extLst>
                  <a:ext uri="{0D108BD9-81ED-4DB2-BD59-A6C34878D82A}">
                    <a16:rowId xmlns="" xmlns:a16="http://schemas.microsoft.com/office/drawing/2014/main" val="103938222"/>
                  </a:ext>
                </a:extLst>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notice may be served after the expiry of the period  only with the approval of the Adjudicating Authority</a:t>
                      </a:r>
                      <a:endParaRPr lang="en-IN" sz="2400" dirty="0"/>
                    </a:p>
                  </a:txBody>
                  <a:tcPr/>
                </a:tc>
              </a:tr>
            </a:tbl>
          </a:graphicData>
        </a:graphic>
      </p:graphicFrame>
      <p:sp>
        <p:nvSpPr>
          <p:cNvPr id="3" name="TextBox 2"/>
          <p:cNvSpPr txBox="1"/>
          <p:nvPr/>
        </p:nvSpPr>
        <p:spPr>
          <a:xfrm>
            <a:off x="838201" y="5459104"/>
            <a:ext cx="10515600" cy="707886"/>
          </a:xfrm>
          <a:prstGeom prst="rect">
            <a:avLst/>
          </a:prstGeom>
          <a:noFill/>
        </p:spPr>
        <p:txBody>
          <a:bodyPr wrap="square" rtlCol="0">
            <a:spAutoFit/>
          </a:bodyPr>
          <a:lstStyle/>
          <a:p>
            <a:r>
              <a:rPr lang="en-US" sz="2000" dirty="0" smtClean="0"/>
              <a:t>After acquired property means </a:t>
            </a:r>
            <a:r>
              <a:rPr lang="en-US" sz="2000" dirty="0"/>
              <a:t>any property which has been acquired by or has devolved upon the bankrupt after </a:t>
            </a:r>
            <a:r>
              <a:rPr lang="en-US" sz="2000" dirty="0" smtClean="0"/>
              <a:t>the bankruptcy </a:t>
            </a:r>
            <a:r>
              <a:rPr lang="en-US" sz="2000" dirty="0"/>
              <a:t>commencement date</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233997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Estate of the bankrupt</a:t>
            </a:r>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Diagram 3"/>
          <p:cNvGraphicFramePr/>
          <p:nvPr>
            <p:extLst>
              <p:ext uri="{D42A27DB-BD31-4B8C-83A1-F6EECF244321}">
                <p14:modId xmlns:p14="http://schemas.microsoft.com/office/powerpoint/2010/main" val="3104266651"/>
              </p:ext>
            </p:extLst>
          </p:nvPr>
        </p:nvGraphicFramePr>
        <p:xfrm>
          <a:off x="2360304" y="1690688"/>
          <a:ext cx="6816299" cy="4447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219281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5861"/>
            <a:ext cx="10515600" cy="1325563"/>
          </a:xfrm>
        </p:spPr>
        <p:txBody>
          <a:bodyPr>
            <a:normAutofit/>
          </a:bodyPr>
          <a:lstStyle/>
          <a:p>
            <a:r>
              <a:rPr lang="en-IN" dirty="0" smtClean="0"/>
              <a:t>What is an Onerous </a:t>
            </a:r>
            <a:r>
              <a:rPr lang="en-IN" dirty="0"/>
              <a:t>property of bankrupt – </a:t>
            </a:r>
            <a:r>
              <a:rPr lang="en-IN" dirty="0" smtClean="0"/>
              <a:t>section </a:t>
            </a:r>
            <a:r>
              <a:rPr lang="en-IN" dirty="0"/>
              <a:t>160</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38538569"/>
              </p:ext>
            </p:extLst>
          </p:nvPr>
        </p:nvGraphicFramePr>
        <p:xfrm>
          <a:off x="838200" y="1179702"/>
          <a:ext cx="10515600" cy="487680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778392314"/>
                    </a:ext>
                  </a:extLst>
                </a:gridCol>
              </a:tblGrid>
              <a:tr h="370840">
                <a:tc>
                  <a:txBody>
                    <a:bodyPr/>
                    <a:lstStyle/>
                    <a:p>
                      <a:r>
                        <a:rPr lang="en-IN" sz="3200" dirty="0"/>
                        <a:t>                                       Description</a:t>
                      </a:r>
                    </a:p>
                  </a:txBody>
                  <a:tcPr/>
                </a:tc>
                <a:extLst>
                  <a:ext uri="{0D108BD9-81ED-4DB2-BD59-A6C34878D82A}">
                    <a16:rowId xmlns="" xmlns:a16="http://schemas.microsoft.com/office/drawing/2014/main" val="1420771596"/>
                  </a:ext>
                </a:extLst>
              </a:tr>
              <a:tr h="370840">
                <a:tc>
                  <a:txBody>
                    <a:bodyPr/>
                    <a:lstStyle/>
                    <a:p>
                      <a:r>
                        <a:rPr lang="en-IN" sz="2400" dirty="0" smtClean="0"/>
                        <a:t>(1) The </a:t>
                      </a:r>
                      <a:r>
                        <a:rPr lang="en-IN" sz="2400" dirty="0"/>
                        <a:t>bankruptcy trustee may, by giving notice to the bankrupt or any </a:t>
                      </a:r>
                      <a:r>
                        <a:rPr lang="en-IN" sz="2400" dirty="0" smtClean="0"/>
                        <a:t>person</a:t>
                      </a:r>
                    </a:p>
                    <a:p>
                      <a:r>
                        <a:rPr lang="en-IN" sz="2400" dirty="0" smtClean="0"/>
                        <a:t>      interested </a:t>
                      </a:r>
                      <a:r>
                        <a:rPr lang="en-IN" sz="2400" dirty="0"/>
                        <a:t>in the onerous property, disclaim any onerous property which forms </a:t>
                      </a:r>
                      <a:r>
                        <a:rPr lang="en-IN" sz="2400" dirty="0" smtClean="0"/>
                        <a:t> </a:t>
                      </a:r>
                      <a:r>
                        <a:rPr lang="en-IN" sz="2400" baseline="0" dirty="0" smtClean="0"/>
                        <a:t>      </a:t>
                      </a:r>
                    </a:p>
                    <a:p>
                      <a:r>
                        <a:rPr lang="en-IN" sz="2400" baseline="0" dirty="0" smtClean="0"/>
                        <a:t>      a </a:t>
                      </a:r>
                      <a:r>
                        <a:rPr lang="en-IN" sz="2400" dirty="0" smtClean="0"/>
                        <a:t>part </a:t>
                      </a:r>
                      <a:r>
                        <a:rPr lang="en-IN" sz="2400" dirty="0"/>
                        <a:t>of </a:t>
                      </a:r>
                      <a:r>
                        <a:rPr lang="en-IN" sz="2400" dirty="0" smtClean="0"/>
                        <a:t>the</a:t>
                      </a:r>
                      <a:r>
                        <a:rPr lang="en-IN" sz="2400" baseline="0" dirty="0" smtClean="0"/>
                        <a:t> </a:t>
                      </a:r>
                      <a:r>
                        <a:rPr lang="en-IN" sz="2400" dirty="0" smtClean="0"/>
                        <a:t>estate </a:t>
                      </a:r>
                      <a:r>
                        <a:rPr lang="en-IN" sz="2400" dirty="0"/>
                        <a:t>of the bankrupt</a:t>
                      </a:r>
                      <a:r>
                        <a:rPr lang="en-IN" sz="2400" dirty="0" smtClean="0"/>
                        <a:t>.</a:t>
                      </a:r>
                      <a:endParaRPr lang="en-IN" sz="2400" dirty="0"/>
                    </a:p>
                  </a:txBody>
                  <a:tcPr/>
                </a:tc>
                <a:extLst>
                  <a:ext uri="{0D108BD9-81ED-4DB2-BD59-A6C34878D82A}">
                    <a16:rowId xmlns="" xmlns:a16="http://schemas.microsoft.com/office/drawing/2014/main" val="3059647953"/>
                  </a:ext>
                </a:extLst>
              </a:tr>
              <a:tr h="370840">
                <a:tc>
                  <a:txBody>
                    <a:bodyPr/>
                    <a:lstStyle/>
                    <a:p>
                      <a:r>
                        <a:rPr lang="en-IN" sz="2400" dirty="0"/>
                        <a:t>(2) The bankruptcy trustee may give the </a:t>
                      </a:r>
                      <a:r>
                        <a:rPr lang="en-IN" sz="2400" dirty="0" smtClean="0"/>
                        <a:t>notice</a:t>
                      </a:r>
                      <a:r>
                        <a:rPr lang="en-IN" sz="2400" baseline="0" dirty="0" smtClean="0"/>
                        <a:t>  not  withstanding </a:t>
                      </a:r>
                      <a:r>
                        <a:rPr lang="en-IN" sz="2400" dirty="0" smtClean="0"/>
                        <a:t>that </a:t>
                      </a:r>
                      <a:r>
                        <a:rPr lang="en-IN" sz="2400" dirty="0"/>
                        <a:t>he has </a:t>
                      </a:r>
                      <a:r>
                        <a:rPr lang="en-IN" sz="2400" dirty="0" smtClean="0"/>
                        <a:t>taken</a:t>
                      </a:r>
                      <a:endParaRPr lang="en-IN" sz="2400" baseline="0" dirty="0" smtClean="0"/>
                    </a:p>
                    <a:p>
                      <a:r>
                        <a:rPr lang="en-IN" sz="2400" baseline="0" dirty="0" smtClean="0"/>
                        <a:t>       </a:t>
                      </a:r>
                      <a:r>
                        <a:rPr lang="en-IN" sz="2400" dirty="0" smtClean="0"/>
                        <a:t>possession of </a:t>
                      </a:r>
                      <a:r>
                        <a:rPr lang="en-IN" sz="2400" dirty="0"/>
                        <a:t>the onerous property, endeavoured to sell it or has </a:t>
                      </a:r>
                      <a:r>
                        <a:rPr lang="en-IN" sz="2400" dirty="0" smtClean="0"/>
                        <a:t>exercised</a:t>
                      </a:r>
                      <a:endParaRPr lang="en-IN" sz="2400" baseline="0" dirty="0" smtClean="0"/>
                    </a:p>
                    <a:p>
                      <a:r>
                        <a:rPr lang="en-IN" sz="2400" baseline="0" dirty="0" smtClean="0"/>
                        <a:t>       </a:t>
                      </a:r>
                      <a:r>
                        <a:rPr lang="en-IN" sz="2400" dirty="0" smtClean="0"/>
                        <a:t>rights </a:t>
                      </a:r>
                      <a:r>
                        <a:rPr lang="en-IN" sz="2400" dirty="0"/>
                        <a:t>of </a:t>
                      </a:r>
                      <a:r>
                        <a:rPr lang="en-IN" sz="2400" dirty="0" smtClean="0"/>
                        <a:t>ownership </a:t>
                      </a:r>
                      <a:r>
                        <a:rPr lang="en-IN" sz="2400" dirty="0"/>
                        <a:t>in relation to it</a:t>
                      </a:r>
                    </a:p>
                  </a:txBody>
                  <a:tcPr/>
                </a:tc>
                <a:extLst>
                  <a:ext uri="{0D108BD9-81ED-4DB2-BD59-A6C34878D82A}">
                    <a16:rowId xmlns="" xmlns:a16="http://schemas.microsoft.com/office/drawing/2014/main" val="49173516"/>
                  </a:ext>
                </a:extLst>
              </a:tr>
              <a:tr h="370840">
                <a:tc>
                  <a:txBody>
                    <a:bodyPr/>
                    <a:lstStyle/>
                    <a:p>
                      <a:r>
                        <a:rPr lang="en-IN" sz="2400" dirty="0"/>
                        <a:t>(3) A notice of disclaimer under above section  shall—</a:t>
                      </a:r>
                    </a:p>
                    <a:p>
                      <a:r>
                        <a:rPr lang="en-IN" sz="2400" dirty="0"/>
                        <a:t>     (a) determine, as from the date of such notice, the rights, interests and liabilities</a:t>
                      </a:r>
                    </a:p>
                    <a:p>
                      <a:r>
                        <a:rPr lang="en-IN" sz="2400" dirty="0"/>
                        <a:t>      of the bankrupt in respect of the onerous property disclaimed;</a:t>
                      </a:r>
                    </a:p>
                    <a:p>
                      <a:r>
                        <a:rPr lang="en-IN" sz="2400" dirty="0"/>
                        <a:t>      (b) discharge the bankruptcy trustee from all personal liability in respect of the</a:t>
                      </a:r>
                    </a:p>
                    <a:p>
                      <a:r>
                        <a:rPr lang="en-IN" sz="2400" dirty="0"/>
                        <a:t>      onerous property as from the date of appointment of the bankruptcy trustee</a:t>
                      </a:r>
                    </a:p>
                  </a:txBody>
                  <a:tcPr/>
                </a:tc>
                <a:extLst>
                  <a:ext uri="{0D108BD9-81ED-4DB2-BD59-A6C34878D82A}">
                    <a16:rowId xmlns="" xmlns:a16="http://schemas.microsoft.com/office/drawing/2014/main" val="610192011"/>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6805476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What is an Onerous property of bankrupt – </a:t>
            </a:r>
            <a:r>
              <a:rPr lang="en-IN" dirty="0" smtClean="0"/>
              <a:t>Section </a:t>
            </a:r>
            <a:r>
              <a:rPr lang="en-IN" dirty="0"/>
              <a:t>160</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606613"/>
              </p:ext>
            </p:extLst>
          </p:nvPr>
        </p:nvGraphicFramePr>
        <p:xfrm>
          <a:off x="838200" y="1825625"/>
          <a:ext cx="10515600" cy="332232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2665240548"/>
                    </a:ext>
                  </a:extLst>
                </a:gridCol>
              </a:tblGrid>
              <a:tr h="370840">
                <a:tc>
                  <a:txBody>
                    <a:bodyPr/>
                    <a:lstStyle/>
                    <a:p>
                      <a:r>
                        <a:rPr lang="en-IN" sz="3200" dirty="0"/>
                        <a:t>                                         Description</a:t>
                      </a:r>
                    </a:p>
                  </a:txBody>
                  <a:tcPr/>
                </a:tc>
                <a:extLst>
                  <a:ext uri="{0D108BD9-81ED-4DB2-BD59-A6C34878D82A}">
                    <a16:rowId xmlns="" xmlns:a16="http://schemas.microsoft.com/office/drawing/2014/main" val="4164168841"/>
                  </a:ext>
                </a:extLst>
              </a:tr>
              <a:tr h="370840">
                <a:tc>
                  <a:txBody>
                    <a:bodyPr/>
                    <a:lstStyle/>
                    <a:p>
                      <a:pPr marL="342900" indent="-342900">
                        <a:buFont typeface="Arial" panose="020B0604020202020204" pitchFamily="34" charset="0"/>
                        <a:buChar char="•"/>
                      </a:pPr>
                      <a:r>
                        <a:rPr lang="en-IN" sz="2400" dirty="0"/>
                        <a:t> A notice of disclaimer under above section  shall not be given in respect of the property which has been claimed for the estate of the bankrupt under section 155 without the permission of the committee of creditors.</a:t>
                      </a:r>
                    </a:p>
                  </a:txBody>
                  <a:tcPr/>
                </a:tc>
                <a:extLst>
                  <a:ext uri="{0D108BD9-81ED-4DB2-BD59-A6C34878D82A}">
                    <a16:rowId xmlns="" xmlns:a16="http://schemas.microsoft.com/office/drawing/2014/main" val="1753758242"/>
                  </a:ext>
                </a:extLst>
              </a:tr>
              <a:tr h="370840">
                <a:tc>
                  <a:txBody>
                    <a:bodyPr/>
                    <a:lstStyle/>
                    <a:p>
                      <a:pPr marL="342900" indent="-342900">
                        <a:buFont typeface="Arial" panose="020B0604020202020204" pitchFamily="34" charset="0"/>
                        <a:buChar char="•"/>
                      </a:pPr>
                      <a:r>
                        <a:rPr lang="en-IN" sz="2400" dirty="0"/>
                        <a:t> A notice of disclaimer under above section shall not affect the rights or liabilities of any other person, and any person who sustains a loss or damage in consequence of the operation of a disclaimer under this section shall be deemed to be a creditor of the bankrupt to the extent of the loss or damage.</a:t>
                      </a:r>
                    </a:p>
                  </a:txBody>
                  <a:tcPr/>
                </a:tc>
                <a:extLst>
                  <a:ext uri="{0D108BD9-81ED-4DB2-BD59-A6C34878D82A}">
                    <a16:rowId xmlns="" xmlns:a16="http://schemas.microsoft.com/office/drawing/2014/main" val="1250252733"/>
                  </a:ext>
                </a:extLst>
              </a:tr>
            </a:tbl>
          </a:graphicData>
        </a:graphic>
      </p:graphicFrame>
      <p:sp>
        <p:nvSpPr>
          <p:cNvPr id="3" name="TextBox 2"/>
          <p:cNvSpPr txBox="1"/>
          <p:nvPr/>
        </p:nvSpPr>
        <p:spPr>
          <a:xfrm>
            <a:off x="1201003" y="5718412"/>
            <a:ext cx="10044752" cy="646331"/>
          </a:xfrm>
          <a:prstGeom prst="rect">
            <a:avLst/>
          </a:prstGeom>
          <a:noFill/>
        </p:spPr>
        <p:txBody>
          <a:bodyPr wrap="square" rtlCol="0">
            <a:spAutoFit/>
          </a:bodyPr>
          <a:lstStyle/>
          <a:p>
            <a:r>
              <a:rPr lang="en-US" dirty="0" smtClean="0"/>
              <a:t>Onerous property means any profitable contract and </a:t>
            </a:r>
            <a:r>
              <a:rPr lang="en-US" dirty="0"/>
              <a:t>any other property comprised in the estate of the bankrupt which is </a:t>
            </a:r>
            <a:r>
              <a:rPr lang="en-US" dirty="0" smtClean="0"/>
              <a:t>unsaleable or </a:t>
            </a:r>
            <a:r>
              <a:rPr lang="en-US" dirty="0"/>
              <a:t>not readily saleable, or is such that it may give </a:t>
            </a:r>
            <a:r>
              <a:rPr lang="en-US" dirty="0" smtClean="0"/>
              <a:t>rise to </a:t>
            </a:r>
            <a:r>
              <a:rPr lang="en-US" dirty="0"/>
              <a:t>a claim</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9612171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When does Notice </a:t>
            </a:r>
            <a:r>
              <a:rPr lang="en-IN" dirty="0"/>
              <a:t>to disclaim onerous </a:t>
            </a:r>
            <a:r>
              <a:rPr lang="en-IN" dirty="0" smtClean="0"/>
              <a:t>property can take place - Section </a:t>
            </a:r>
            <a:r>
              <a:rPr lang="en-IN" dirty="0"/>
              <a:t>161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99415130"/>
              </p:ext>
            </p:extLst>
          </p:nvPr>
        </p:nvGraphicFramePr>
        <p:xfrm>
          <a:off x="838200" y="1825625"/>
          <a:ext cx="10515600" cy="368808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1027635101"/>
                    </a:ext>
                  </a:extLst>
                </a:gridCol>
              </a:tblGrid>
              <a:tr h="370840">
                <a:tc>
                  <a:txBody>
                    <a:bodyPr/>
                    <a:lstStyle/>
                    <a:p>
                      <a:r>
                        <a:rPr lang="en-IN" sz="3200" dirty="0"/>
                        <a:t>                                         Description</a:t>
                      </a:r>
                    </a:p>
                  </a:txBody>
                  <a:tcPr/>
                </a:tc>
                <a:extLst>
                  <a:ext uri="{0D108BD9-81ED-4DB2-BD59-A6C34878D82A}">
                    <a16:rowId xmlns="" xmlns:a16="http://schemas.microsoft.com/office/drawing/2014/main" val="1320495035"/>
                  </a:ext>
                </a:extLst>
              </a:tr>
              <a:tr h="370840">
                <a:tc>
                  <a:txBody>
                    <a:bodyPr/>
                    <a:lstStyle/>
                    <a:p>
                      <a:pPr marL="342900" indent="-342900">
                        <a:buFont typeface="Arial" panose="020B0604020202020204" pitchFamily="34" charset="0"/>
                        <a:buChar char="•"/>
                      </a:pPr>
                      <a:r>
                        <a:rPr lang="en-IN" sz="2400" dirty="0"/>
                        <a:t>  No notice of disclaimer under section 160 shall be necessary if—</a:t>
                      </a:r>
                    </a:p>
                    <a:p>
                      <a:r>
                        <a:rPr lang="en-IN" sz="2400" dirty="0"/>
                        <a:t>        (a) a person interested in the onerous property has applied in writing to the </a:t>
                      </a:r>
                      <a:endParaRPr lang="en-IN" sz="2400" dirty="0" smtClean="0"/>
                    </a:p>
                    <a:p>
                      <a:r>
                        <a:rPr lang="en-IN" sz="2400" dirty="0" smtClean="0"/>
                        <a:t>             bankruptcy </a:t>
                      </a:r>
                      <a:r>
                        <a:rPr lang="en-IN" sz="2400" dirty="0"/>
                        <a:t>trustee or his predecessor requiring him to decide whether the </a:t>
                      </a:r>
                      <a:endParaRPr lang="en-IN" sz="2400" dirty="0" smtClean="0"/>
                    </a:p>
                    <a:p>
                      <a:r>
                        <a:rPr lang="en-IN" sz="2400" dirty="0" smtClean="0"/>
                        <a:t>             onerous property </a:t>
                      </a:r>
                      <a:r>
                        <a:rPr lang="en-IN" sz="2400" dirty="0"/>
                        <a:t>should be disclaimed or not </a:t>
                      </a:r>
                      <a:r>
                        <a:rPr lang="en-IN" sz="2400" dirty="0" smtClean="0"/>
                        <a:t>and</a:t>
                      </a:r>
                      <a:endParaRPr lang="en-IN" sz="2400" dirty="0"/>
                    </a:p>
                    <a:p>
                      <a:r>
                        <a:rPr lang="en-IN" sz="2400" dirty="0"/>
                        <a:t>         (b) a </a:t>
                      </a:r>
                      <a:r>
                        <a:rPr lang="en-IN" sz="2400" dirty="0" smtClean="0"/>
                        <a:t>decision </a:t>
                      </a:r>
                      <a:r>
                        <a:rPr lang="en-IN" sz="2400" dirty="0"/>
                        <a:t>has not been taken by the bankruptcy trustee</a:t>
                      </a:r>
                    </a:p>
                    <a:p>
                      <a:r>
                        <a:rPr lang="en-IN" sz="2400" dirty="0"/>
                        <a:t>          within seven days of receipt of the notice.</a:t>
                      </a:r>
                    </a:p>
                  </a:txBody>
                  <a:tcPr/>
                </a:tc>
                <a:extLst>
                  <a:ext uri="{0D108BD9-81ED-4DB2-BD59-A6C34878D82A}">
                    <a16:rowId xmlns="" xmlns:a16="http://schemas.microsoft.com/office/drawing/2014/main" val="2654542093"/>
                  </a:ext>
                </a:extLst>
              </a:tr>
              <a:tr h="370840">
                <a:tc>
                  <a:txBody>
                    <a:bodyPr/>
                    <a:lstStyle/>
                    <a:p>
                      <a:pPr marL="342900" indent="-342900">
                        <a:buFont typeface="Arial" panose="020B0604020202020204" pitchFamily="34" charset="0"/>
                        <a:buChar char="•"/>
                      </a:pPr>
                      <a:r>
                        <a:rPr lang="en-IN" sz="2400" dirty="0"/>
                        <a:t> Any onerous property which cannot be disclaimed under sub-section (1) shall be</a:t>
                      </a:r>
                    </a:p>
                    <a:p>
                      <a:r>
                        <a:rPr lang="en-IN" sz="2400" dirty="0"/>
                        <a:t>deemed to be part of the estate of the bankrupt</a:t>
                      </a:r>
                    </a:p>
                  </a:txBody>
                  <a:tcPr/>
                </a:tc>
                <a:extLst>
                  <a:ext uri="{0D108BD9-81ED-4DB2-BD59-A6C34878D82A}">
                    <a16:rowId xmlns="" xmlns:a16="http://schemas.microsoft.com/office/drawing/2014/main" val="3902520995"/>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9589827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What are the Disclaimer </a:t>
            </a:r>
            <a:r>
              <a:rPr lang="en-IN" dirty="0"/>
              <a:t>of leaseholds </a:t>
            </a:r>
            <a:r>
              <a:rPr lang="en-IN" dirty="0" smtClean="0"/>
              <a:t>– Section </a:t>
            </a:r>
            <a:r>
              <a:rPr lang="en-IN" dirty="0"/>
              <a:t>162</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728192"/>
              </p:ext>
            </p:extLst>
          </p:nvPr>
        </p:nvGraphicFramePr>
        <p:xfrm>
          <a:off x="933734" y="1965278"/>
          <a:ext cx="10515600" cy="3768081"/>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2704666887"/>
                    </a:ext>
                  </a:extLst>
                </a:gridCol>
              </a:tblGrid>
              <a:tr h="399401">
                <a:tc>
                  <a:txBody>
                    <a:bodyPr/>
                    <a:lstStyle/>
                    <a:p>
                      <a:pPr algn="ctr"/>
                      <a:r>
                        <a:rPr lang="en-IN" sz="2800" dirty="0" smtClean="0"/>
                        <a:t>Descriptions</a:t>
                      </a:r>
                      <a:endParaRPr lang="en-IN" sz="2800" dirty="0"/>
                    </a:p>
                  </a:txBody>
                  <a:tcPr/>
                </a:tc>
                <a:extLst>
                  <a:ext uri="{0D108BD9-81ED-4DB2-BD59-A6C34878D82A}">
                    <a16:rowId xmlns="" xmlns:a16="http://schemas.microsoft.com/office/drawing/2014/main" val="36115328"/>
                  </a:ext>
                </a:extLst>
              </a:tr>
              <a:tr h="3249921">
                <a:tc>
                  <a:txBody>
                    <a:bodyPr/>
                    <a:lstStyle/>
                    <a:p>
                      <a:pPr marL="342900" indent="-342900">
                        <a:buFont typeface="Arial" panose="020B0604020202020204" pitchFamily="34" charset="0"/>
                        <a:buChar char="•"/>
                      </a:pPr>
                      <a:r>
                        <a:rPr lang="en-IN" sz="2400" dirty="0"/>
                        <a:t>The bankruptcy trustee shall not be entitled to disclaim any leasehold interest,</a:t>
                      </a:r>
                    </a:p>
                    <a:p>
                      <a:r>
                        <a:rPr lang="en-IN" sz="2400" dirty="0"/>
                        <a:t>unless a notice of disclaimer has been served on every interested person and—</a:t>
                      </a:r>
                    </a:p>
                    <a:p>
                      <a:r>
                        <a:rPr lang="en-IN" sz="2400" dirty="0"/>
                        <a:t>        (a) no application objecting to the disclaimer by the interested person, </a:t>
                      </a:r>
                      <a:r>
                        <a:rPr lang="en-IN" sz="2400" dirty="0" smtClean="0"/>
                        <a:t>has</a:t>
                      </a:r>
                    </a:p>
                    <a:p>
                      <a:r>
                        <a:rPr lang="en-IN" sz="2400" baseline="0" dirty="0" smtClean="0"/>
                        <a:t>             </a:t>
                      </a:r>
                      <a:r>
                        <a:rPr lang="en-IN" sz="2400" dirty="0" smtClean="0"/>
                        <a:t>been</a:t>
                      </a:r>
                      <a:r>
                        <a:rPr lang="en-IN" sz="2400" baseline="0" dirty="0" smtClean="0"/>
                        <a:t> </a:t>
                      </a:r>
                      <a:r>
                        <a:rPr lang="en-IN" sz="2400" dirty="0" smtClean="0"/>
                        <a:t>filed </a:t>
                      </a:r>
                      <a:r>
                        <a:rPr lang="en-IN" sz="2400" dirty="0"/>
                        <a:t>with respect to the leasehold interest, within fourteen days of </a:t>
                      </a:r>
                      <a:r>
                        <a:rPr lang="en-IN" sz="2400" dirty="0" smtClean="0"/>
                        <a:t>the   </a:t>
                      </a:r>
                      <a:r>
                        <a:rPr lang="en-IN" sz="2400" baseline="0" dirty="0" smtClean="0"/>
                        <a:t>     </a:t>
                      </a:r>
                    </a:p>
                    <a:p>
                      <a:r>
                        <a:rPr lang="en-IN" sz="2400" baseline="0" dirty="0" smtClean="0"/>
                        <a:t>             date</a:t>
                      </a:r>
                      <a:r>
                        <a:rPr lang="en-IN" sz="2400" dirty="0" smtClean="0"/>
                        <a:t> on</a:t>
                      </a:r>
                      <a:r>
                        <a:rPr lang="en-IN" sz="2400" baseline="0" dirty="0" smtClean="0"/>
                        <a:t> </a:t>
                      </a:r>
                      <a:r>
                        <a:rPr lang="en-IN" sz="2400" dirty="0" smtClean="0"/>
                        <a:t>which</a:t>
                      </a:r>
                      <a:r>
                        <a:rPr lang="en-IN" sz="2400" baseline="0" dirty="0" smtClean="0"/>
                        <a:t> </a:t>
                      </a:r>
                      <a:r>
                        <a:rPr lang="en-IN" sz="2400" dirty="0" smtClean="0"/>
                        <a:t>notice </a:t>
                      </a:r>
                      <a:r>
                        <a:rPr lang="en-IN" sz="2400" dirty="0"/>
                        <a:t>was </a:t>
                      </a:r>
                      <a:r>
                        <a:rPr lang="en-IN" sz="2400" dirty="0" smtClean="0"/>
                        <a:t>served </a:t>
                      </a:r>
                      <a:r>
                        <a:rPr lang="en-IN" sz="2400" dirty="0"/>
                        <a:t>and</a:t>
                      </a:r>
                    </a:p>
                    <a:p>
                      <a:r>
                        <a:rPr lang="en-IN" sz="2400" dirty="0"/>
                        <a:t>         (b) where the application objecting to the disclaimer has been filed by </a:t>
                      </a:r>
                      <a:r>
                        <a:rPr lang="en-IN" sz="2400" dirty="0" smtClean="0"/>
                        <a:t>the</a:t>
                      </a:r>
                    </a:p>
                    <a:p>
                      <a:r>
                        <a:rPr lang="en-IN" sz="2400" baseline="0" dirty="0" smtClean="0"/>
                        <a:t>               </a:t>
                      </a:r>
                      <a:r>
                        <a:rPr lang="en-IN" sz="2400" dirty="0" smtClean="0"/>
                        <a:t>interested </a:t>
                      </a:r>
                      <a:r>
                        <a:rPr lang="en-IN" sz="2400" dirty="0"/>
                        <a:t>person, the Adjudicating Authority has directed under </a:t>
                      </a:r>
                      <a:r>
                        <a:rPr lang="en-IN" sz="2400" dirty="0" smtClean="0"/>
                        <a:t>section</a:t>
                      </a:r>
                    </a:p>
                    <a:p>
                      <a:r>
                        <a:rPr lang="en-IN" sz="2400" baseline="0" dirty="0" smtClean="0"/>
                        <a:t>               </a:t>
                      </a:r>
                      <a:r>
                        <a:rPr lang="en-IN" sz="2400" dirty="0" smtClean="0"/>
                        <a:t>163 that</a:t>
                      </a:r>
                      <a:r>
                        <a:rPr lang="en-IN" sz="2400" baseline="0" dirty="0" smtClean="0"/>
                        <a:t>  </a:t>
                      </a:r>
                      <a:r>
                        <a:rPr lang="en-IN" sz="2400" dirty="0" smtClean="0"/>
                        <a:t>the</a:t>
                      </a:r>
                      <a:r>
                        <a:rPr lang="en-IN" sz="2400" baseline="0" dirty="0" smtClean="0"/>
                        <a:t> </a:t>
                      </a:r>
                      <a:r>
                        <a:rPr lang="en-IN" sz="2400" dirty="0" smtClean="0"/>
                        <a:t>disclaimer </a:t>
                      </a:r>
                      <a:r>
                        <a:rPr lang="en-IN" sz="2400" dirty="0"/>
                        <a:t>shall take effect</a:t>
                      </a:r>
                    </a:p>
                  </a:txBody>
                  <a:tcPr/>
                </a:tc>
                <a:extLst>
                  <a:ext uri="{0D108BD9-81ED-4DB2-BD59-A6C34878D82A}">
                    <a16:rowId xmlns="" xmlns:a16="http://schemas.microsoft.com/office/drawing/2014/main" val="2931402088"/>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9840245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What are the Disclaimer </a:t>
            </a:r>
            <a:r>
              <a:rPr lang="en-IN" dirty="0"/>
              <a:t>of leaseholds </a:t>
            </a:r>
            <a:r>
              <a:rPr lang="en-IN" dirty="0" smtClean="0"/>
              <a:t>– Section </a:t>
            </a:r>
            <a:r>
              <a:rPr lang="en-IN" dirty="0"/>
              <a:t>162</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04155631"/>
              </p:ext>
            </p:extLst>
          </p:nvPr>
        </p:nvGraphicFramePr>
        <p:xfrm>
          <a:off x="838200" y="2589900"/>
          <a:ext cx="10515600" cy="204216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251639478"/>
                    </a:ext>
                  </a:extLst>
                </a:gridCol>
              </a:tblGrid>
              <a:tr h="370840">
                <a:tc>
                  <a:txBody>
                    <a:bodyPr/>
                    <a:lstStyle/>
                    <a:p>
                      <a:r>
                        <a:rPr lang="en-IN" sz="3200" dirty="0"/>
                        <a:t>                                            Description</a:t>
                      </a:r>
                    </a:p>
                  </a:txBody>
                  <a:tcPr/>
                </a:tc>
                <a:extLst>
                  <a:ext uri="{0D108BD9-81ED-4DB2-BD59-A6C34878D82A}">
                    <a16:rowId xmlns="" xmlns:a16="http://schemas.microsoft.com/office/drawing/2014/main" val="1769755377"/>
                  </a:ext>
                </a:extLst>
              </a:tr>
              <a:tr h="370840">
                <a:tc>
                  <a:txBody>
                    <a:bodyPr/>
                    <a:lstStyle/>
                    <a:p>
                      <a:pPr marL="285750" indent="-285750">
                        <a:buFont typeface="Arial" panose="020B0604020202020204" pitchFamily="34" charset="0"/>
                        <a:buChar char="•"/>
                      </a:pPr>
                      <a:r>
                        <a:rPr lang="en-IN" sz="1800" dirty="0"/>
                        <a:t> </a:t>
                      </a:r>
                      <a:r>
                        <a:rPr lang="en-IN" sz="2400" dirty="0"/>
                        <a:t>Where the Adjudicating Authority gives a direction </a:t>
                      </a:r>
                      <a:r>
                        <a:rPr lang="en-IN" sz="2400" dirty="0" smtClean="0"/>
                        <a:t> </a:t>
                      </a:r>
                      <a:r>
                        <a:rPr lang="en-IN" sz="2400" dirty="0"/>
                        <a:t>it may also make order with respect to fixtures, improvements by tenant and other  matters arising out of the lease as it may think fit</a:t>
                      </a:r>
                    </a:p>
                    <a:p>
                      <a:endParaRPr lang="en-IN" dirty="0"/>
                    </a:p>
                  </a:txBody>
                  <a:tcPr/>
                </a:tc>
                <a:extLst>
                  <a:ext uri="{0D108BD9-81ED-4DB2-BD59-A6C34878D82A}">
                    <a16:rowId xmlns="" xmlns:a16="http://schemas.microsoft.com/office/drawing/2014/main" val="58689584"/>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6401133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What is the Challenge </a:t>
            </a:r>
            <a:r>
              <a:rPr lang="en-IN" dirty="0"/>
              <a:t>against disclaimed property</a:t>
            </a:r>
            <a:br>
              <a:rPr lang="en-IN" dirty="0"/>
            </a:br>
            <a:r>
              <a:rPr lang="en-IN" dirty="0"/>
              <a:t>- </a:t>
            </a:r>
            <a:r>
              <a:rPr lang="en-IN" dirty="0" smtClean="0"/>
              <a:t>Section </a:t>
            </a:r>
            <a:r>
              <a:rPr lang="en-IN" dirty="0"/>
              <a:t>163</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24914369"/>
              </p:ext>
            </p:extLst>
          </p:nvPr>
        </p:nvGraphicFramePr>
        <p:xfrm>
          <a:off x="838200" y="1839693"/>
          <a:ext cx="10515600" cy="441960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1349396659"/>
                    </a:ext>
                  </a:extLst>
                </a:gridCol>
              </a:tblGrid>
              <a:tr h="370840">
                <a:tc>
                  <a:txBody>
                    <a:bodyPr/>
                    <a:lstStyle/>
                    <a:p>
                      <a:r>
                        <a:rPr lang="en-IN" sz="3200" dirty="0"/>
                        <a:t>                                        Description</a:t>
                      </a:r>
                    </a:p>
                  </a:txBody>
                  <a:tcPr/>
                </a:tc>
                <a:extLst>
                  <a:ext uri="{0D108BD9-81ED-4DB2-BD59-A6C34878D82A}">
                    <a16:rowId xmlns="" xmlns:a16="http://schemas.microsoft.com/office/drawing/2014/main" val="2279374126"/>
                  </a:ext>
                </a:extLst>
              </a:tr>
              <a:tr h="370840">
                <a:tc>
                  <a:txBody>
                    <a:bodyPr/>
                    <a:lstStyle/>
                    <a:p>
                      <a:pPr marL="342900" indent="-342900">
                        <a:buFont typeface="Arial" panose="020B0604020202020204" pitchFamily="34" charset="0"/>
                        <a:buChar char="•"/>
                      </a:pPr>
                      <a:r>
                        <a:rPr lang="en-IN" sz="2400" dirty="0"/>
                        <a:t> An application challenging the disclaimer may be made by the </a:t>
                      </a:r>
                      <a:r>
                        <a:rPr lang="en-IN" sz="2400" dirty="0" smtClean="0"/>
                        <a:t>following</a:t>
                      </a:r>
                    </a:p>
                    <a:p>
                      <a:pPr marL="0" indent="0">
                        <a:buFont typeface="Arial" panose="020B0604020202020204" pitchFamily="34" charset="0"/>
                        <a:buNone/>
                      </a:pPr>
                      <a:r>
                        <a:rPr lang="en-IN" sz="2400" baseline="0" dirty="0" smtClean="0"/>
                        <a:t>      </a:t>
                      </a:r>
                      <a:r>
                        <a:rPr lang="en-IN" sz="2400" dirty="0" smtClean="0"/>
                        <a:t>persons </a:t>
                      </a:r>
                      <a:r>
                        <a:rPr lang="en-IN" sz="2400" dirty="0"/>
                        <a:t>under this section to the Adjudicating </a:t>
                      </a:r>
                      <a:r>
                        <a:rPr lang="en-IN" sz="2400" dirty="0" smtClean="0"/>
                        <a:t>Authority</a:t>
                      </a:r>
                      <a:endParaRPr lang="en-IN" sz="2400" dirty="0"/>
                    </a:p>
                    <a:p>
                      <a:r>
                        <a:rPr lang="en-IN" sz="2400" dirty="0"/>
                        <a:t>      (a) any person who claims an interest in the disclaimed property; or</a:t>
                      </a:r>
                    </a:p>
                    <a:p>
                      <a:r>
                        <a:rPr lang="en-IN" sz="2400" dirty="0"/>
                        <a:t>      (b) any person who is under any liability in respect of the disclaimed property</a:t>
                      </a:r>
                    </a:p>
                    <a:p>
                      <a:r>
                        <a:rPr lang="en-IN" sz="2400" dirty="0"/>
                        <a:t>      (c) where the disclaimed property is a dwelling house, any person who on </a:t>
                      </a:r>
                      <a:r>
                        <a:rPr lang="en-IN" sz="2400" dirty="0" smtClean="0"/>
                        <a:t>the</a:t>
                      </a:r>
                    </a:p>
                    <a:p>
                      <a:r>
                        <a:rPr lang="en-IN" sz="2400" dirty="0" smtClean="0"/>
                        <a:t>           date </a:t>
                      </a:r>
                      <a:r>
                        <a:rPr lang="en-IN" sz="2400" dirty="0"/>
                        <a:t>of application for bankruptcy was in occupation of or entitled to </a:t>
                      </a:r>
                      <a:r>
                        <a:rPr lang="en-IN" sz="2400" dirty="0" smtClean="0"/>
                        <a:t>occupy</a:t>
                      </a:r>
                    </a:p>
                    <a:p>
                      <a:r>
                        <a:rPr lang="en-IN" sz="2400" baseline="0" dirty="0" smtClean="0"/>
                        <a:t>           </a:t>
                      </a:r>
                      <a:r>
                        <a:rPr lang="en-IN" sz="2400" dirty="0" smtClean="0"/>
                        <a:t>that </a:t>
                      </a:r>
                      <a:r>
                        <a:rPr lang="en-IN" sz="2400" dirty="0"/>
                        <a:t>dwelling house</a:t>
                      </a:r>
                    </a:p>
                  </a:txBody>
                  <a:tcPr/>
                </a:tc>
                <a:extLst>
                  <a:ext uri="{0D108BD9-81ED-4DB2-BD59-A6C34878D82A}">
                    <a16:rowId xmlns="" xmlns:a16="http://schemas.microsoft.com/office/drawing/2014/main" val="721807025"/>
                  </a:ext>
                </a:extLst>
              </a:tr>
              <a:tr h="370840">
                <a:tc>
                  <a:txBody>
                    <a:bodyPr/>
                    <a:lstStyle/>
                    <a:p>
                      <a:pPr marL="342900" indent="-342900">
                        <a:buFont typeface="Arial" panose="020B0604020202020204" pitchFamily="34" charset="0"/>
                        <a:buChar char="•"/>
                      </a:pPr>
                      <a:r>
                        <a:rPr lang="en-IN" sz="2400" dirty="0"/>
                        <a:t>The Adjudicating Authority may on an application under above section make </a:t>
                      </a:r>
                      <a:r>
                        <a:rPr lang="en-IN" sz="2400" dirty="0" smtClean="0"/>
                        <a:t>an</a:t>
                      </a:r>
                    </a:p>
                    <a:p>
                      <a:pPr marL="0" indent="0">
                        <a:buFont typeface="Arial" panose="020B0604020202020204" pitchFamily="34" charset="0"/>
                        <a:buNone/>
                      </a:pPr>
                      <a:r>
                        <a:rPr lang="en-IN" sz="2400" baseline="0" dirty="0" smtClean="0"/>
                        <a:t>     </a:t>
                      </a:r>
                      <a:r>
                        <a:rPr lang="en-IN" sz="2400" dirty="0" smtClean="0"/>
                        <a:t>order </a:t>
                      </a:r>
                      <a:r>
                        <a:rPr lang="en-IN" sz="2400" dirty="0"/>
                        <a:t>for the vesting of the disclaimed property in, or for its delivery to any </a:t>
                      </a:r>
                      <a:r>
                        <a:rPr lang="en-IN" sz="2400" dirty="0" smtClean="0"/>
                        <a:t>of</a:t>
                      </a:r>
                    </a:p>
                    <a:p>
                      <a:pPr marL="0" indent="0">
                        <a:buFont typeface="Arial" panose="020B0604020202020204" pitchFamily="34" charset="0"/>
                        <a:buNone/>
                      </a:pPr>
                      <a:r>
                        <a:rPr lang="en-IN" sz="2400" baseline="0" dirty="0" smtClean="0"/>
                        <a:t>     </a:t>
                      </a:r>
                      <a:r>
                        <a:rPr lang="en-IN" sz="2400" dirty="0" smtClean="0"/>
                        <a:t>the </a:t>
                      </a:r>
                      <a:r>
                        <a:rPr lang="en-IN" sz="2400" dirty="0"/>
                        <a:t>persons mentioned</a:t>
                      </a:r>
                    </a:p>
                  </a:txBody>
                  <a:tcPr/>
                </a:tc>
                <a:extLst>
                  <a:ext uri="{0D108BD9-81ED-4DB2-BD59-A6C34878D82A}">
                    <a16:rowId xmlns="" xmlns:a16="http://schemas.microsoft.com/office/drawing/2014/main" val="2904902026"/>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912708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What is the Challenge </a:t>
            </a:r>
            <a:r>
              <a:rPr lang="en-IN" dirty="0"/>
              <a:t>against disclaimed property</a:t>
            </a:r>
            <a:br>
              <a:rPr lang="en-IN" dirty="0"/>
            </a:br>
            <a:r>
              <a:rPr lang="en-IN" dirty="0"/>
              <a:t>- S</a:t>
            </a:r>
            <a:r>
              <a:rPr lang="en-IN" dirty="0" smtClean="0"/>
              <a:t>ection </a:t>
            </a:r>
            <a:r>
              <a:rPr lang="en-IN" dirty="0"/>
              <a:t>163</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06984469"/>
              </p:ext>
            </p:extLst>
          </p:nvPr>
        </p:nvGraphicFramePr>
        <p:xfrm>
          <a:off x="1097280" y="1839273"/>
          <a:ext cx="10256520" cy="4145280"/>
        </p:xfrm>
        <a:graphic>
          <a:graphicData uri="http://schemas.openxmlformats.org/drawingml/2006/table">
            <a:tbl>
              <a:tblPr firstRow="1" bandRow="1">
                <a:tableStyleId>{5C22544A-7EE6-4342-B048-85BDC9FD1C3A}</a:tableStyleId>
              </a:tblPr>
              <a:tblGrid>
                <a:gridCol w="10256520">
                  <a:extLst>
                    <a:ext uri="{9D8B030D-6E8A-4147-A177-3AD203B41FA5}">
                      <a16:colId xmlns="" xmlns:a16="http://schemas.microsoft.com/office/drawing/2014/main" val="1823388059"/>
                    </a:ext>
                  </a:extLst>
                </a:gridCol>
              </a:tblGrid>
              <a:tr h="370840">
                <a:tc>
                  <a:txBody>
                    <a:bodyPr/>
                    <a:lstStyle/>
                    <a:p>
                      <a:r>
                        <a:rPr lang="en-IN" sz="3200" dirty="0"/>
                        <a:t>                                         Description</a:t>
                      </a:r>
                    </a:p>
                  </a:txBody>
                  <a:tcPr/>
                </a:tc>
                <a:extLst>
                  <a:ext uri="{0D108BD9-81ED-4DB2-BD59-A6C34878D82A}">
                    <a16:rowId xmlns="" xmlns:a16="http://schemas.microsoft.com/office/drawing/2014/main" val="394121535"/>
                  </a:ext>
                </a:extLst>
              </a:tr>
              <a:tr h="370840">
                <a:tc>
                  <a:txBody>
                    <a:bodyPr/>
                    <a:lstStyle/>
                    <a:p>
                      <a:pPr marL="285750" indent="-285750">
                        <a:buFont typeface="Arial" panose="020B0604020202020204" pitchFamily="34" charset="0"/>
                        <a:buChar char="•"/>
                      </a:pPr>
                      <a:r>
                        <a:rPr lang="en-IN" sz="2400" dirty="0"/>
                        <a:t> The Adjudicating Authority shall not make an order in favour of a person who has made an application </a:t>
                      </a:r>
                      <a:r>
                        <a:rPr lang="en-IN" sz="2400" dirty="0" smtClean="0"/>
                        <a:t>  </a:t>
                      </a:r>
                      <a:r>
                        <a:rPr lang="en-IN" sz="2400" dirty="0"/>
                        <a:t>except where it appears to the Adjudicating Authority that it would be just to do so for the purpose of compensating the person </a:t>
                      </a:r>
                    </a:p>
                  </a:txBody>
                  <a:tcPr/>
                </a:tc>
                <a:extLst>
                  <a:ext uri="{0D108BD9-81ED-4DB2-BD59-A6C34878D82A}">
                    <a16:rowId xmlns="" xmlns:a16="http://schemas.microsoft.com/office/drawing/2014/main" val="2783378997"/>
                  </a:ext>
                </a:extLst>
              </a:tr>
              <a:tr h="370840">
                <a:tc>
                  <a:txBody>
                    <a:bodyPr/>
                    <a:lstStyle/>
                    <a:p>
                      <a:pPr marL="285750" indent="-285750">
                        <a:buFont typeface="Arial" panose="020B0604020202020204" pitchFamily="34" charset="0"/>
                        <a:buChar char="•"/>
                      </a:pPr>
                      <a:r>
                        <a:rPr lang="en-IN" sz="2400" dirty="0"/>
                        <a:t> The effect of an order under this section shall be taken into account while assessing loss or damage sustained by any person in consequence of the disclaimer under above section </a:t>
                      </a:r>
                    </a:p>
                  </a:txBody>
                  <a:tcPr/>
                </a:tc>
                <a:extLst>
                  <a:ext uri="{0D108BD9-81ED-4DB2-BD59-A6C34878D82A}">
                    <a16:rowId xmlns="" xmlns:a16="http://schemas.microsoft.com/office/drawing/2014/main" val="3466733208"/>
                  </a:ext>
                </a:extLst>
              </a:tr>
              <a:tr h="370840">
                <a:tc>
                  <a:txBody>
                    <a:bodyPr/>
                    <a:lstStyle/>
                    <a:p>
                      <a:pPr marL="285750" indent="-285750">
                        <a:buFont typeface="Arial" panose="020B0604020202020204" pitchFamily="34" charset="0"/>
                        <a:buChar char="•"/>
                      </a:pPr>
                      <a:r>
                        <a:rPr lang="en-IN" sz="2400" dirty="0"/>
                        <a:t> An order under above section vesting property in any person need not be completed by any consequence, assignment or transfer</a:t>
                      </a:r>
                    </a:p>
                  </a:txBody>
                  <a:tcPr/>
                </a:tc>
                <a:extLst>
                  <a:ext uri="{0D108BD9-81ED-4DB2-BD59-A6C34878D82A}">
                    <a16:rowId xmlns="" xmlns:a16="http://schemas.microsoft.com/office/drawing/2014/main" val="118016239"/>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8582405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Undervalued </a:t>
            </a:r>
            <a:r>
              <a:rPr lang="en-US" dirty="0"/>
              <a:t>Transactions - Section 164</a:t>
            </a:r>
            <a:br>
              <a:rPr lang="en-US" dirty="0"/>
            </a:br>
            <a:endParaRPr lang="en-IN"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99434264"/>
              </p:ext>
            </p:extLst>
          </p:nvPr>
        </p:nvGraphicFramePr>
        <p:xfrm>
          <a:off x="838200" y="1558333"/>
          <a:ext cx="10515600" cy="478536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2580922763"/>
                    </a:ext>
                  </a:extLst>
                </a:gridCol>
              </a:tblGrid>
              <a:tr h="370840">
                <a:tc>
                  <a:txBody>
                    <a:bodyPr/>
                    <a:lstStyle/>
                    <a:p>
                      <a:r>
                        <a:rPr lang="en-IN" sz="3200" dirty="0"/>
                        <a:t>                                         Description</a:t>
                      </a:r>
                    </a:p>
                  </a:txBody>
                  <a:tcPr/>
                </a:tc>
                <a:extLst>
                  <a:ext uri="{0D108BD9-81ED-4DB2-BD59-A6C34878D82A}">
                    <a16:rowId xmlns="" xmlns:a16="http://schemas.microsoft.com/office/drawing/2014/main" val="1896230762"/>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dirty="0"/>
                        <a:t>The bankruptcy trustee may apply to adjudicating authority in respect of an undervalued transaction between a bankrupt and any person </a:t>
                      </a:r>
                      <a:endParaRPr lang="en-IN" sz="1800" dirty="0" smtClean="0"/>
                    </a:p>
                  </a:txBody>
                  <a:tcPr/>
                </a:tc>
                <a:extLst>
                  <a:ext uri="{0D108BD9-81ED-4DB2-BD59-A6C34878D82A}">
                    <a16:rowId xmlns="" xmlns:a16="http://schemas.microsoft.com/office/drawing/2014/main" val="330758404"/>
                  </a:ext>
                </a:extLst>
              </a:tr>
              <a:tr h="370840">
                <a:tc>
                  <a:txBody>
                    <a:bodyPr/>
                    <a:lstStyle/>
                    <a:p>
                      <a:pPr marL="342900" lvl="0" indent="-342900">
                        <a:buFont typeface="Arial" panose="020B0604020202020204" pitchFamily="34" charset="0"/>
                        <a:buChar char="•"/>
                      </a:pPr>
                      <a:r>
                        <a:rPr lang="en-US" sz="2400" dirty="0"/>
                        <a:t>T</a:t>
                      </a:r>
                      <a:r>
                        <a:rPr lang="en-US" sz="2400" dirty="0" smtClean="0"/>
                        <a:t>he </a:t>
                      </a:r>
                      <a:r>
                        <a:rPr lang="en-US" sz="2400" dirty="0"/>
                        <a:t>undervalued transaction should have </a:t>
                      </a:r>
                    </a:p>
                    <a:p>
                      <a:pPr marL="0" lvl="0" indent="0">
                        <a:buFont typeface="Arial" panose="020B0604020202020204" pitchFamily="34" charset="0"/>
                        <a:buNone/>
                      </a:pPr>
                      <a:r>
                        <a:rPr lang="en-US" sz="2400" dirty="0"/>
                        <a:t>       (i) Been entered into during the period of two years ending on the filing of the  </a:t>
                      </a:r>
                      <a:endParaRPr lang="en-US" sz="2400" dirty="0" smtClean="0"/>
                    </a:p>
                    <a:p>
                      <a:pPr marL="0" lvl="0" indent="0">
                        <a:buFont typeface="Arial" panose="020B0604020202020204" pitchFamily="34" charset="0"/>
                        <a:buNone/>
                      </a:pPr>
                      <a:r>
                        <a:rPr lang="en-US" sz="2400" baseline="0" dirty="0" smtClean="0"/>
                        <a:t>            </a:t>
                      </a:r>
                      <a:r>
                        <a:rPr lang="en-US" sz="2400" dirty="0" smtClean="0"/>
                        <a:t>application </a:t>
                      </a:r>
                      <a:r>
                        <a:rPr lang="en-US" sz="2400" dirty="0"/>
                        <a:t>for bankruptcy </a:t>
                      </a:r>
                      <a:r>
                        <a:rPr lang="en-US" sz="2400" dirty="0" smtClean="0"/>
                        <a:t>and</a:t>
                      </a:r>
                      <a:endParaRPr lang="en-US" sz="2400" dirty="0"/>
                    </a:p>
                    <a:p>
                      <a:pPr marL="0" lvl="0" indent="0">
                        <a:buFont typeface="Arial" panose="020B0604020202020204" pitchFamily="34" charset="0"/>
                        <a:buNone/>
                      </a:pPr>
                      <a:r>
                        <a:rPr lang="en-US" sz="2400" dirty="0"/>
                        <a:t>      (ii) Caused bankruptcy process to be triggered </a:t>
                      </a:r>
                    </a:p>
                    <a:p>
                      <a:endParaRPr lang="en-IN" dirty="0"/>
                    </a:p>
                  </a:txBody>
                  <a:tcPr/>
                </a:tc>
                <a:extLst>
                  <a:ext uri="{0D108BD9-81ED-4DB2-BD59-A6C34878D82A}">
                    <a16:rowId xmlns="" xmlns:a16="http://schemas.microsoft.com/office/drawing/2014/main" val="1937589571"/>
                  </a:ext>
                </a:extLst>
              </a:tr>
              <a:tr h="370840">
                <a:tc>
                  <a:txBody>
                    <a:bodyPr/>
                    <a:lstStyle/>
                    <a:p>
                      <a:pPr marL="342900" indent="-342900">
                        <a:buFont typeface="Arial" panose="020B0604020202020204" pitchFamily="34" charset="0"/>
                        <a:buChar char="•"/>
                      </a:pPr>
                      <a:r>
                        <a:rPr lang="en-IN" sz="2400" dirty="0"/>
                        <a:t>A transaction between a bankrupt and his associate entered into during the period of two years preceding the date of making of the application for bankruptcy shall be deemed to be an undervalued transaction  under this section</a:t>
                      </a:r>
                    </a:p>
                  </a:txBody>
                  <a:tcPr/>
                </a:tc>
                <a:extLst>
                  <a:ext uri="{0D108BD9-81ED-4DB2-BD59-A6C34878D82A}">
                    <a16:rowId xmlns="" xmlns:a16="http://schemas.microsoft.com/office/drawing/2014/main" val="4104378880"/>
                  </a:ext>
                </a:extLst>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3350445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Undervalued </a:t>
            </a:r>
            <a:r>
              <a:rPr lang="en-US" dirty="0"/>
              <a:t>Transactions - Section 164</a:t>
            </a:r>
            <a:br>
              <a:rPr lang="en-US" dirty="0"/>
            </a:b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05525984"/>
              </p:ext>
            </p:extLst>
          </p:nvPr>
        </p:nvGraphicFramePr>
        <p:xfrm>
          <a:off x="838200" y="1690688"/>
          <a:ext cx="10243782" cy="3962400"/>
        </p:xfrm>
        <a:graphic>
          <a:graphicData uri="http://schemas.openxmlformats.org/drawingml/2006/table">
            <a:tbl>
              <a:tblPr firstRow="1" bandRow="1">
                <a:tableStyleId>{5C22544A-7EE6-4342-B048-85BDC9FD1C3A}</a:tableStyleId>
              </a:tblPr>
              <a:tblGrid>
                <a:gridCol w="10243782">
                  <a:extLst>
                    <a:ext uri="{9D8B030D-6E8A-4147-A177-3AD203B41FA5}">
                      <a16:colId xmlns="" xmlns:a16="http://schemas.microsoft.com/office/drawing/2014/main" val="1101465874"/>
                    </a:ext>
                  </a:extLst>
                </a:gridCol>
              </a:tblGrid>
              <a:tr h="370840">
                <a:tc>
                  <a:txBody>
                    <a:bodyPr/>
                    <a:lstStyle/>
                    <a:p>
                      <a:r>
                        <a:rPr lang="en-IN" sz="3200" dirty="0"/>
                        <a:t>                                         Description</a:t>
                      </a:r>
                    </a:p>
                  </a:txBody>
                  <a:tcPr/>
                </a:tc>
                <a:extLst>
                  <a:ext uri="{0D108BD9-81ED-4DB2-BD59-A6C34878D82A}">
                    <a16:rowId xmlns="" xmlns:a16="http://schemas.microsoft.com/office/drawing/2014/main" val="129861961"/>
                  </a:ext>
                </a:extLst>
              </a:tr>
              <a:tr h="370840">
                <a:tc>
                  <a:txBody>
                    <a:bodyPr/>
                    <a:lstStyle/>
                    <a:p>
                      <a:pPr marL="342900" indent="-342900">
                        <a:buFont typeface="Arial" panose="020B0604020202020204" pitchFamily="34" charset="0"/>
                        <a:buChar char="•"/>
                      </a:pPr>
                      <a:r>
                        <a:rPr lang="en-IN" sz="2400" dirty="0"/>
                        <a:t> On the application of the bankruptcy trustee under above section , the Adjudicating Authority may — </a:t>
                      </a:r>
                    </a:p>
                    <a:p>
                      <a:r>
                        <a:rPr lang="en-IN" sz="2400" dirty="0"/>
                        <a:t>            (a) pass an order declaring an undervalued transaction void</a:t>
                      </a:r>
                    </a:p>
                    <a:p>
                      <a:r>
                        <a:rPr lang="en-IN" sz="2400" dirty="0"/>
                        <a:t>            (b) pass an order requiring any property transferred as a part of </a:t>
                      </a:r>
                      <a:r>
                        <a:rPr lang="en-IN" sz="2400" dirty="0" smtClean="0"/>
                        <a:t>an</a:t>
                      </a:r>
                    </a:p>
                    <a:p>
                      <a:r>
                        <a:rPr lang="en-IN" sz="2400" baseline="0" dirty="0" smtClean="0"/>
                        <a:t>                  </a:t>
                      </a:r>
                      <a:r>
                        <a:rPr lang="en-IN" sz="2400" dirty="0" smtClean="0"/>
                        <a:t>undervalued </a:t>
                      </a:r>
                      <a:r>
                        <a:rPr lang="en-IN" sz="2400" dirty="0"/>
                        <a:t>transaction to be vested with the bankruptcy trustee as </a:t>
                      </a:r>
                      <a:r>
                        <a:rPr lang="en-IN" sz="2400" dirty="0" smtClean="0"/>
                        <a:t>a          </a:t>
                      </a:r>
                    </a:p>
                    <a:p>
                      <a:r>
                        <a:rPr lang="en-IN" sz="2400" baseline="0" dirty="0" smtClean="0"/>
                        <a:t>                  </a:t>
                      </a:r>
                      <a:r>
                        <a:rPr lang="en-IN" sz="2400" dirty="0" smtClean="0"/>
                        <a:t>part </a:t>
                      </a:r>
                      <a:r>
                        <a:rPr lang="en-IN" sz="2400" dirty="0"/>
                        <a:t>of the estate of the bankrupt  and</a:t>
                      </a:r>
                    </a:p>
                    <a:p>
                      <a:r>
                        <a:rPr lang="en-IN" sz="2400" dirty="0"/>
                        <a:t>            (c) pass any other order it thinks fit for restoring the position to what </a:t>
                      </a:r>
                      <a:r>
                        <a:rPr lang="en-IN" sz="2400" dirty="0" smtClean="0"/>
                        <a:t>it</a:t>
                      </a:r>
                    </a:p>
                    <a:p>
                      <a:r>
                        <a:rPr lang="en-IN" sz="2400" baseline="0" dirty="0" smtClean="0"/>
                        <a:t>                 </a:t>
                      </a:r>
                      <a:r>
                        <a:rPr lang="en-IN" sz="2400" dirty="0" smtClean="0"/>
                        <a:t>would </a:t>
                      </a:r>
                      <a:r>
                        <a:rPr lang="en-IN" sz="2400" dirty="0"/>
                        <a:t>have been if the bankrupt had not entered into the </a:t>
                      </a:r>
                      <a:r>
                        <a:rPr lang="en-IN" sz="2400" dirty="0" smtClean="0"/>
                        <a:t>undervalued</a:t>
                      </a:r>
                    </a:p>
                    <a:p>
                      <a:r>
                        <a:rPr lang="en-IN" sz="2400" baseline="0" dirty="0" smtClean="0"/>
                        <a:t>                </a:t>
                      </a:r>
                      <a:r>
                        <a:rPr lang="en-IN" sz="2400" dirty="0" smtClean="0"/>
                        <a:t>transaction</a:t>
                      </a:r>
                      <a:endParaRPr lang="en-IN" sz="2400" dirty="0"/>
                    </a:p>
                  </a:txBody>
                  <a:tcPr/>
                </a:tc>
                <a:extLst>
                  <a:ext uri="{0D108BD9-81ED-4DB2-BD59-A6C34878D82A}">
                    <a16:rowId xmlns="" xmlns:a16="http://schemas.microsoft.com/office/drawing/2014/main" val="3742355711"/>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236206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Undervalued </a:t>
            </a:r>
            <a:r>
              <a:rPr lang="en-US" dirty="0"/>
              <a:t>Transactions - Section 164</a:t>
            </a:r>
            <a:br>
              <a:rPr lang="en-US" dirty="0"/>
            </a:b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79492289"/>
              </p:ext>
            </p:extLst>
          </p:nvPr>
        </p:nvGraphicFramePr>
        <p:xfrm>
          <a:off x="838200" y="2116424"/>
          <a:ext cx="10515600" cy="249936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1101465874"/>
                    </a:ext>
                  </a:extLst>
                </a:gridCol>
              </a:tblGrid>
              <a:tr h="370840">
                <a:tc>
                  <a:txBody>
                    <a:bodyPr/>
                    <a:lstStyle/>
                    <a:p>
                      <a:r>
                        <a:rPr lang="en-IN" sz="3200" dirty="0"/>
                        <a:t>                                         Description</a:t>
                      </a:r>
                    </a:p>
                  </a:txBody>
                  <a:tcPr/>
                </a:tc>
                <a:extLst>
                  <a:ext uri="{0D108BD9-81ED-4DB2-BD59-A6C34878D82A}">
                    <a16:rowId xmlns="" xmlns:a16="http://schemas.microsoft.com/office/drawing/2014/main" val="129861961"/>
                  </a:ext>
                </a:extLst>
              </a:tr>
              <a:tr h="370840">
                <a:tc>
                  <a:txBody>
                    <a:bodyPr/>
                    <a:lstStyle/>
                    <a:p>
                      <a:pPr marL="342900" indent="-342900">
                        <a:buFont typeface="Arial" panose="020B0604020202020204" pitchFamily="34" charset="0"/>
                        <a:buChar char="•"/>
                      </a:pPr>
                      <a:r>
                        <a:rPr lang="en-IN" sz="2400" dirty="0"/>
                        <a:t> The </a:t>
                      </a:r>
                      <a:r>
                        <a:rPr lang="en-IN" sz="2400" dirty="0" smtClean="0"/>
                        <a:t>order shall </a:t>
                      </a:r>
                      <a:r>
                        <a:rPr lang="en-IN" sz="2400" dirty="0"/>
                        <a:t>not be passed if it is proved by the bankrupt that the transaction was undertaken in the ordinary course of business of the </a:t>
                      </a:r>
                      <a:r>
                        <a:rPr lang="en-IN" sz="2400" dirty="0" smtClean="0"/>
                        <a:t>bankrupt</a:t>
                      </a:r>
                    </a:p>
                    <a:p>
                      <a:pPr marL="0" indent="0">
                        <a:buFont typeface="Arial" panose="020B0604020202020204" pitchFamily="34" charset="0"/>
                        <a:buNone/>
                      </a:pPr>
                      <a:r>
                        <a:rPr lang="en-IN" sz="2400" dirty="0" smtClean="0"/>
                        <a:t>              </a:t>
                      </a:r>
                      <a:r>
                        <a:rPr lang="en-IN" sz="2400" dirty="0"/>
                        <a:t>Provided that the </a:t>
                      </a:r>
                      <a:r>
                        <a:rPr lang="en-IN" sz="2400" dirty="0" smtClean="0"/>
                        <a:t>provisions </a:t>
                      </a:r>
                      <a:r>
                        <a:rPr lang="en-IN" sz="2400" dirty="0"/>
                        <a:t>shall not be applicable </a:t>
                      </a:r>
                      <a:r>
                        <a:rPr lang="en-IN" sz="2400" dirty="0" smtClean="0"/>
                        <a:t>to</a:t>
                      </a:r>
                    </a:p>
                    <a:p>
                      <a:pPr marL="0" indent="0">
                        <a:buFont typeface="Arial" panose="020B0604020202020204" pitchFamily="34" charset="0"/>
                        <a:buNone/>
                      </a:pPr>
                      <a:r>
                        <a:rPr lang="en-IN" sz="2400" baseline="0" dirty="0" smtClean="0"/>
                        <a:t>     </a:t>
                      </a:r>
                      <a:r>
                        <a:rPr lang="en-IN" sz="2400" dirty="0" smtClean="0"/>
                        <a:t>undervalued </a:t>
                      </a:r>
                      <a:r>
                        <a:rPr lang="en-IN" sz="2400" dirty="0"/>
                        <a:t>transaction entered into between a bankrupt and his </a:t>
                      </a:r>
                      <a:r>
                        <a:rPr lang="en-IN" sz="2400" dirty="0" smtClean="0"/>
                        <a:t>associate</a:t>
                      </a:r>
                    </a:p>
                    <a:p>
                      <a:pPr marL="0" indent="0">
                        <a:buFont typeface="Arial" panose="020B0604020202020204" pitchFamily="34" charset="0"/>
                        <a:buNone/>
                      </a:pPr>
                      <a:r>
                        <a:rPr lang="en-IN" sz="2400" baseline="0" dirty="0" smtClean="0"/>
                        <a:t>       </a:t>
                      </a:r>
                      <a:endParaRPr lang="en-IN" sz="2400" dirty="0"/>
                    </a:p>
                  </a:txBody>
                  <a:tcPr/>
                </a:tc>
                <a:extLst>
                  <a:ext uri="{0D108BD9-81ED-4DB2-BD59-A6C34878D82A}">
                    <a16:rowId xmlns="" xmlns:a16="http://schemas.microsoft.com/office/drawing/2014/main" val="3231610079"/>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938808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Functions </a:t>
            </a:r>
            <a:r>
              <a:rPr lang="en-US" dirty="0"/>
              <a:t>of bankruptcy trustee - Section 149</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89037049"/>
              </p:ext>
            </p:extLst>
          </p:nvPr>
        </p:nvGraphicFramePr>
        <p:xfrm>
          <a:off x="1384111" y="2060812"/>
          <a:ext cx="8742528" cy="31799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11" descr="C:\Documents and Settings\Dip\Desktop\clip_image002.jpg"/>
          <p:cNvPicPr>
            <a:picLocks noChangeAspect="1" noChangeArrowheads="1"/>
          </p:cNvPicPr>
          <p:nvPr/>
        </p:nvPicPr>
        <p:blipFill>
          <a:blip r:embed="rId9"/>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1837894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Undervalued </a:t>
            </a:r>
            <a:r>
              <a:rPr lang="en-US" dirty="0"/>
              <a:t>Transactions - Section 164</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84611807"/>
              </p:ext>
            </p:extLst>
          </p:nvPr>
        </p:nvGraphicFramePr>
        <p:xfrm>
          <a:off x="838200" y="1825625"/>
          <a:ext cx="10515600" cy="359664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807959139"/>
                    </a:ext>
                  </a:extLst>
                </a:gridCol>
              </a:tblGrid>
              <a:tr h="370840">
                <a:tc>
                  <a:txBody>
                    <a:bodyPr/>
                    <a:lstStyle/>
                    <a:p>
                      <a:r>
                        <a:rPr lang="en-IN" sz="3200" dirty="0"/>
                        <a:t>                                       Description</a:t>
                      </a:r>
                    </a:p>
                  </a:txBody>
                  <a:tcPr/>
                </a:tc>
                <a:extLst>
                  <a:ext uri="{0D108BD9-81ED-4DB2-BD59-A6C34878D82A}">
                    <a16:rowId xmlns="" xmlns:a16="http://schemas.microsoft.com/office/drawing/2014/main" val="2496247230"/>
                  </a:ext>
                </a:extLst>
              </a:tr>
              <a:tr h="370840">
                <a:tc>
                  <a:txBody>
                    <a:bodyPr/>
                    <a:lstStyle/>
                    <a:p>
                      <a:pPr marL="285750" indent="-285750">
                        <a:buFont typeface="Arial" panose="020B0604020202020204" pitchFamily="34" charset="0"/>
                        <a:buChar char="•"/>
                      </a:pPr>
                      <a:r>
                        <a:rPr lang="en-IN" dirty="0"/>
                        <a:t> </a:t>
                      </a:r>
                      <a:r>
                        <a:rPr lang="en-IN" sz="2400" dirty="0"/>
                        <a:t>For the purposes of this section, a bankrupt enters into an undervalued transaction with any person if — </a:t>
                      </a:r>
                    </a:p>
                    <a:p>
                      <a:pPr marL="0" indent="0">
                        <a:buFont typeface="Arial" panose="020B0604020202020204" pitchFamily="34" charset="0"/>
                        <a:buNone/>
                      </a:pPr>
                      <a:r>
                        <a:rPr lang="en-IN" sz="2400" dirty="0"/>
                        <a:t>       (a) he makes a gift to that person</a:t>
                      </a:r>
                    </a:p>
                    <a:p>
                      <a:pPr marL="0" indent="0">
                        <a:buFont typeface="Arial" panose="020B0604020202020204" pitchFamily="34" charset="0"/>
                        <a:buNone/>
                      </a:pPr>
                      <a:r>
                        <a:rPr lang="en-IN" sz="2400" dirty="0"/>
                        <a:t>       (b) no consideration has been received by that person from the bankrupt</a:t>
                      </a:r>
                    </a:p>
                    <a:p>
                      <a:pPr marL="0" indent="0">
                        <a:buFont typeface="Arial" panose="020B0604020202020204" pitchFamily="34" charset="0"/>
                        <a:buNone/>
                      </a:pPr>
                      <a:r>
                        <a:rPr lang="en-IN" sz="2400" dirty="0"/>
                        <a:t>       (c) it is in consideration of marriage or</a:t>
                      </a:r>
                    </a:p>
                    <a:p>
                      <a:pPr marL="0" indent="0">
                        <a:buFont typeface="Arial" panose="020B0604020202020204" pitchFamily="34" charset="0"/>
                        <a:buNone/>
                      </a:pPr>
                      <a:r>
                        <a:rPr lang="en-IN" sz="2400" dirty="0"/>
                        <a:t>       (d) it is for a consideration, the value of which in money or money's worth </a:t>
                      </a:r>
                      <a:r>
                        <a:rPr lang="en-IN" sz="2400" dirty="0" smtClean="0"/>
                        <a:t>is</a:t>
                      </a:r>
                    </a:p>
                    <a:p>
                      <a:pPr marL="0" indent="0">
                        <a:buFont typeface="Arial" panose="020B0604020202020204" pitchFamily="34" charset="0"/>
                        <a:buNone/>
                      </a:pPr>
                      <a:r>
                        <a:rPr lang="en-IN" sz="2400" baseline="0" dirty="0" smtClean="0"/>
                        <a:t>             </a:t>
                      </a:r>
                      <a:r>
                        <a:rPr lang="en-IN" sz="2400" dirty="0" smtClean="0"/>
                        <a:t>significantly </a:t>
                      </a:r>
                      <a:r>
                        <a:rPr lang="en-IN" sz="2400" dirty="0"/>
                        <a:t>less than the value in money or money's worth of </a:t>
                      </a:r>
                      <a:r>
                        <a:rPr lang="en-IN" sz="2400" dirty="0" smtClean="0"/>
                        <a:t>the </a:t>
                      </a:r>
                    </a:p>
                    <a:p>
                      <a:pPr marL="0" indent="0">
                        <a:buFont typeface="Arial" panose="020B0604020202020204" pitchFamily="34" charset="0"/>
                        <a:buNone/>
                      </a:pPr>
                      <a:r>
                        <a:rPr lang="en-IN" sz="2400" dirty="0" smtClean="0"/>
                        <a:t>             consideration </a:t>
                      </a:r>
                      <a:r>
                        <a:rPr lang="en-IN" sz="2400" dirty="0"/>
                        <a:t>provided by the bankrupt. </a:t>
                      </a:r>
                    </a:p>
                  </a:txBody>
                  <a:tcPr/>
                </a:tc>
                <a:extLst>
                  <a:ext uri="{0D108BD9-81ED-4DB2-BD59-A6C34878D82A}">
                    <a16:rowId xmlns="" xmlns:a16="http://schemas.microsoft.com/office/drawing/2014/main" val="1090690638"/>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6801696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Preference </a:t>
            </a:r>
            <a:r>
              <a:rPr lang="en-US" dirty="0"/>
              <a:t>transactions – </a:t>
            </a:r>
            <a:r>
              <a:rPr lang="en-US" dirty="0" smtClean="0"/>
              <a:t>Section </a:t>
            </a:r>
            <a:r>
              <a:rPr lang="en-US" dirty="0"/>
              <a:t>165</a:t>
            </a:r>
            <a:br>
              <a:rPr lang="en-US" dirty="0"/>
            </a:b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53743275"/>
              </p:ext>
            </p:extLst>
          </p:nvPr>
        </p:nvGraphicFramePr>
        <p:xfrm>
          <a:off x="824132" y="1825625"/>
          <a:ext cx="10515600" cy="405384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858549915"/>
                    </a:ext>
                  </a:extLst>
                </a:gridCol>
              </a:tblGrid>
              <a:tr h="370840">
                <a:tc>
                  <a:txBody>
                    <a:bodyPr/>
                    <a:lstStyle/>
                    <a:p>
                      <a:r>
                        <a:rPr lang="en-IN" sz="3200" dirty="0"/>
                        <a:t>                                         Description</a:t>
                      </a:r>
                    </a:p>
                  </a:txBody>
                  <a:tcPr/>
                </a:tc>
                <a:extLst>
                  <a:ext uri="{0D108BD9-81ED-4DB2-BD59-A6C34878D82A}">
                    <a16:rowId xmlns="" xmlns:a16="http://schemas.microsoft.com/office/drawing/2014/main" val="1926819421"/>
                  </a:ext>
                </a:extLst>
              </a:tr>
              <a:tr h="370840">
                <a:tc>
                  <a:txBody>
                    <a:bodyPr/>
                    <a:lstStyle/>
                    <a:p>
                      <a:pPr marL="342900" lvl="0" indent="-342900">
                        <a:buFont typeface="Arial" panose="020B0604020202020204" pitchFamily="34" charset="0"/>
                        <a:buChar char="•"/>
                      </a:pPr>
                      <a:r>
                        <a:rPr lang="en-US" sz="2400" dirty="0"/>
                        <a:t>The bankruptcy may apply to the adjudicating authority for an order if a bankrupt has given a preference to any person </a:t>
                      </a:r>
                    </a:p>
                    <a:p>
                      <a:pPr lvl="0"/>
                      <a:r>
                        <a:rPr lang="en-US" sz="2400" dirty="0"/>
                        <a:t>          (a)Preference transaction with an associate should have been entered </a:t>
                      </a:r>
                      <a:r>
                        <a:rPr lang="en-US" sz="2400" dirty="0" smtClean="0"/>
                        <a:t>during</a:t>
                      </a:r>
                    </a:p>
                    <a:p>
                      <a:pPr lvl="0"/>
                      <a:r>
                        <a:rPr lang="en-US" sz="2400" baseline="0" dirty="0" smtClean="0"/>
                        <a:t>               </a:t>
                      </a:r>
                      <a:r>
                        <a:rPr lang="en-US" sz="2400" dirty="0" smtClean="0"/>
                        <a:t>the </a:t>
                      </a:r>
                      <a:r>
                        <a:rPr lang="en-US" sz="2400" dirty="0"/>
                        <a:t>period of two years ending on date of application of bankruptcy </a:t>
                      </a:r>
                    </a:p>
                    <a:p>
                      <a:pPr lvl="0"/>
                      <a:r>
                        <a:rPr lang="en-US" sz="2400" dirty="0"/>
                        <a:t>         (b) Preference transaction other than with associate should have </a:t>
                      </a:r>
                      <a:r>
                        <a:rPr lang="en-US" sz="2400" dirty="0" smtClean="0"/>
                        <a:t>been</a:t>
                      </a:r>
                    </a:p>
                    <a:p>
                      <a:pPr lvl="0"/>
                      <a:r>
                        <a:rPr lang="en-US" sz="2400" baseline="0" dirty="0" smtClean="0"/>
                        <a:t>               </a:t>
                      </a:r>
                      <a:r>
                        <a:rPr lang="en-US" sz="2400" dirty="0" smtClean="0"/>
                        <a:t>entered </a:t>
                      </a:r>
                      <a:r>
                        <a:rPr lang="en-US" sz="2400" dirty="0"/>
                        <a:t>during the period of six months ending on date of application </a:t>
                      </a:r>
                      <a:r>
                        <a:rPr lang="en-US" sz="2400" dirty="0" smtClean="0"/>
                        <a:t>of</a:t>
                      </a:r>
                      <a:endParaRPr lang="en-US" sz="2400" baseline="0" dirty="0" smtClean="0"/>
                    </a:p>
                    <a:p>
                      <a:pPr lvl="0"/>
                      <a:r>
                        <a:rPr lang="en-US" sz="2400" baseline="0" dirty="0" smtClean="0"/>
                        <a:t>               </a:t>
                      </a:r>
                      <a:r>
                        <a:rPr lang="en-US" sz="2400" dirty="0" smtClean="0"/>
                        <a:t>bankruptcy</a:t>
                      </a:r>
                      <a:endParaRPr lang="en-US" sz="2400" dirty="0"/>
                    </a:p>
                  </a:txBody>
                  <a:tcPr/>
                </a:tc>
                <a:extLst>
                  <a:ext uri="{0D108BD9-81ED-4DB2-BD59-A6C34878D82A}">
                    <a16:rowId xmlns="" xmlns:a16="http://schemas.microsoft.com/office/drawing/2014/main" val="1098162615"/>
                  </a:ext>
                </a:extLst>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transaction giving preference should have caused the bankruptcy process to be triggered</a:t>
                      </a:r>
                      <a:endParaRPr lang="en-US" sz="320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8810921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Preference </a:t>
            </a:r>
            <a:r>
              <a:rPr lang="en-US" dirty="0"/>
              <a:t>transactions – </a:t>
            </a:r>
            <a:r>
              <a:rPr lang="en-US" dirty="0" smtClean="0"/>
              <a:t>Section </a:t>
            </a:r>
            <a:r>
              <a:rPr lang="en-US" dirty="0"/>
              <a:t>165</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63134654"/>
              </p:ext>
            </p:extLst>
          </p:nvPr>
        </p:nvGraphicFramePr>
        <p:xfrm>
          <a:off x="947382" y="2221410"/>
          <a:ext cx="10515600" cy="313944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1715145305"/>
                    </a:ext>
                  </a:extLst>
                </a:gridCol>
              </a:tblGrid>
              <a:tr h="370840">
                <a:tc>
                  <a:txBody>
                    <a:bodyPr/>
                    <a:lstStyle/>
                    <a:p>
                      <a:r>
                        <a:rPr lang="en-IN" sz="3200" dirty="0"/>
                        <a:t>                                       Description</a:t>
                      </a:r>
                    </a:p>
                  </a:txBody>
                  <a:tcPr/>
                </a:tc>
                <a:extLst>
                  <a:ext uri="{0D108BD9-81ED-4DB2-BD59-A6C34878D82A}">
                    <a16:rowId xmlns="" xmlns:a16="http://schemas.microsoft.com/office/drawing/2014/main" val="379331347"/>
                  </a:ext>
                </a:extLst>
              </a:tr>
              <a:tr h="370840">
                <a:tc>
                  <a:txBody>
                    <a:bodyPr/>
                    <a:lstStyle/>
                    <a:p>
                      <a:pPr marL="342900" lvl="0" indent="-342900">
                        <a:buFont typeface="Arial" panose="020B0604020202020204" pitchFamily="34" charset="0"/>
                        <a:buChar char="•"/>
                      </a:pPr>
                      <a:r>
                        <a:rPr lang="en-US" sz="2400" dirty="0"/>
                        <a:t>On  application received authority may </a:t>
                      </a:r>
                    </a:p>
                    <a:p>
                      <a:pPr marL="0" lvl="0" indent="0">
                        <a:buFont typeface="Arial" panose="020B0604020202020204" pitchFamily="34" charset="0"/>
                        <a:buNone/>
                      </a:pPr>
                      <a:r>
                        <a:rPr lang="en-US" sz="2400" dirty="0"/>
                        <a:t>     (i) Pass an order declaring preference transaction void</a:t>
                      </a:r>
                    </a:p>
                    <a:p>
                      <a:pPr marL="0" lvl="0" indent="0">
                        <a:buFont typeface="Arial" panose="020B0604020202020204" pitchFamily="34" charset="0"/>
                        <a:buNone/>
                      </a:pPr>
                      <a:r>
                        <a:rPr lang="en-US" sz="2400" dirty="0"/>
                        <a:t>    (ii)Pass an order requiring any property transferred in respect of a transaction   </a:t>
                      </a:r>
                      <a:endParaRPr lang="en-US" sz="2400" dirty="0" smtClean="0"/>
                    </a:p>
                    <a:p>
                      <a:pPr marL="0" lvl="0" indent="0">
                        <a:buFont typeface="Arial" panose="020B0604020202020204" pitchFamily="34" charset="0"/>
                        <a:buNone/>
                      </a:pPr>
                      <a:r>
                        <a:rPr lang="en-US" sz="2400" baseline="0" dirty="0" smtClean="0"/>
                        <a:t>         </a:t>
                      </a:r>
                      <a:r>
                        <a:rPr lang="en-US" sz="2400" dirty="0" smtClean="0"/>
                        <a:t>giving </a:t>
                      </a:r>
                      <a:r>
                        <a:rPr lang="en-US" sz="2400" dirty="0"/>
                        <a:t>preference to be vested with the bankruptcy trustee as a part of </a:t>
                      </a:r>
                      <a:r>
                        <a:rPr lang="en-US" sz="2400" dirty="0" smtClean="0"/>
                        <a:t>estate</a:t>
                      </a:r>
                    </a:p>
                    <a:p>
                      <a:pPr marL="0" lvl="0" indent="0">
                        <a:buFont typeface="Arial" panose="020B0604020202020204" pitchFamily="34" charset="0"/>
                        <a:buNone/>
                      </a:pPr>
                      <a:r>
                        <a:rPr lang="en-US" sz="2400" baseline="0" dirty="0" smtClean="0"/>
                        <a:t>         </a:t>
                      </a:r>
                      <a:r>
                        <a:rPr lang="en-US" sz="2400" dirty="0" smtClean="0"/>
                        <a:t>of </a:t>
                      </a:r>
                      <a:r>
                        <a:rPr lang="en-US" sz="2400" dirty="0"/>
                        <a:t>bankrupt </a:t>
                      </a:r>
                    </a:p>
                    <a:p>
                      <a:pPr marL="0" lvl="0" indent="0">
                        <a:buFont typeface="Arial" panose="020B0604020202020204" pitchFamily="34" charset="0"/>
                        <a:buNone/>
                      </a:pPr>
                      <a:r>
                        <a:rPr lang="en-US" sz="2400" dirty="0"/>
                        <a:t>   (iii)Pass any order as it thinks fit for restoring the position  </a:t>
                      </a:r>
                    </a:p>
                    <a:p>
                      <a:endParaRPr lang="en-IN" dirty="0"/>
                    </a:p>
                  </a:txBody>
                  <a:tcPr/>
                </a:tc>
                <a:extLst>
                  <a:ext uri="{0D108BD9-81ED-4DB2-BD59-A6C34878D82A}">
                    <a16:rowId xmlns="" xmlns:a16="http://schemas.microsoft.com/office/drawing/2014/main" val="3271609862"/>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111384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Preference </a:t>
            </a:r>
            <a:r>
              <a:rPr lang="en-US" dirty="0"/>
              <a:t>transactions – </a:t>
            </a:r>
            <a:r>
              <a:rPr lang="en-US" dirty="0" smtClean="0"/>
              <a:t>Section </a:t>
            </a:r>
            <a:r>
              <a:rPr lang="en-US" dirty="0"/>
              <a:t>165</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1417648"/>
              </p:ext>
            </p:extLst>
          </p:nvPr>
        </p:nvGraphicFramePr>
        <p:xfrm>
          <a:off x="947382" y="2221410"/>
          <a:ext cx="10515600" cy="295656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1715145305"/>
                    </a:ext>
                  </a:extLst>
                </a:gridCol>
              </a:tblGrid>
              <a:tr h="370840">
                <a:tc>
                  <a:txBody>
                    <a:bodyPr/>
                    <a:lstStyle/>
                    <a:p>
                      <a:r>
                        <a:rPr lang="en-IN" sz="3200" dirty="0"/>
                        <a:t>                                       Description</a:t>
                      </a:r>
                    </a:p>
                  </a:txBody>
                  <a:tcPr/>
                </a:tc>
                <a:extLst>
                  <a:ext uri="{0D108BD9-81ED-4DB2-BD59-A6C34878D82A}">
                    <a16:rowId xmlns="" xmlns:a16="http://schemas.microsoft.com/office/drawing/2014/main" val="379331347"/>
                  </a:ext>
                </a:extLst>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Adjudicating Authority shall not pass an order  unless the bankrupt was influenced in his decision of giving preference to a person by a desire to produce in relation to that person</a:t>
                      </a:r>
                      <a:endParaRPr lang="en-IN" sz="2400" dirty="0"/>
                    </a:p>
                  </a:txBody>
                  <a:tcPr/>
                </a:tc>
                <a:extLst>
                  <a:ext uri="{0D108BD9-81ED-4DB2-BD59-A6C34878D82A}">
                    <a16:rowId xmlns="" xmlns:a16="http://schemas.microsoft.com/office/drawing/2014/main" val="3271609862"/>
                  </a:ext>
                </a:extLst>
              </a:tr>
              <a:tr h="370840">
                <a:tc>
                  <a:txBody>
                    <a:bodyPr/>
                    <a:lstStyle/>
                    <a:p>
                      <a:pPr marL="285750" indent="-285750">
                        <a:buFont typeface="Arial" panose="020B0604020202020204" pitchFamily="34" charset="0"/>
                        <a:buChar char="•"/>
                      </a:pPr>
                      <a:r>
                        <a:rPr lang="en-IN" sz="2400" dirty="0" smtClean="0"/>
                        <a:t> </a:t>
                      </a:r>
                      <a:r>
                        <a:rPr lang="en-US" sz="2400" b="0" i="0" u="none" strike="noStrike" kern="1200" baseline="0" dirty="0" smtClean="0">
                          <a:solidFill>
                            <a:schemeClr val="dk1"/>
                          </a:solidFill>
                          <a:latin typeface="+mn-lt"/>
                          <a:ea typeface="+mn-ea"/>
                          <a:cs typeface="+mn-cs"/>
                        </a:rPr>
                        <a:t>If the person is an associate of the bankrupt, (otherwise than by reason only of being his employee), at the time when the preference was given, it shall be presumed that the bankrupt was influenced in his decision</a:t>
                      </a:r>
                      <a:endParaRPr lang="en-IN" sz="240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5231474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Preference </a:t>
            </a:r>
            <a:r>
              <a:rPr lang="en-US" dirty="0"/>
              <a:t>transactions – </a:t>
            </a:r>
            <a:r>
              <a:rPr lang="en-US" dirty="0" smtClean="0"/>
              <a:t>Section </a:t>
            </a:r>
            <a:r>
              <a:rPr lang="en-US" dirty="0"/>
              <a:t>165</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27599668"/>
              </p:ext>
            </p:extLst>
          </p:nvPr>
        </p:nvGraphicFramePr>
        <p:xfrm>
          <a:off x="838200" y="1825625"/>
          <a:ext cx="10515600" cy="350520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2461676144"/>
                    </a:ext>
                  </a:extLst>
                </a:gridCol>
              </a:tblGrid>
              <a:tr h="370840">
                <a:tc>
                  <a:txBody>
                    <a:bodyPr/>
                    <a:lstStyle/>
                    <a:p>
                      <a:r>
                        <a:rPr lang="en-IN" sz="3200" dirty="0"/>
                        <a:t>                                       Description</a:t>
                      </a:r>
                    </a:p>
                  </a:txBody>
                  <a:tcPr/>
                </a:tc>
                <a:extLst>
                  <a:ext uri="{0D108BD9-81ED-4DB2-BD59-A6C34878D82A}">
                    <a16:rowId xmlns="" xmlns:a16="http://schemas.microsoft.com/office/drawing/2014/main" val="1871105920"/>
                  </a:ext>
                </a:extLst>
              </a:tr>
              <a:tr h="370840">
                <a:tc>
                  <a:txBody>
                    <a:bodyPr/>
                    <a:lstStyle/>
                    <a:p>
                      <a:pPr marL="342900" lvl="0" indent="-342900">
                        <a:buFont typeface="Arial" panose="020B0604020202020204" pitchFamily="34" charset="0"/>
                        <a:buChar char="•"/>
                      </a:pPr>
                      <a:r>
                        <a:rPr lang="en-US" sz="2400" dirty="0"/>
                        <a:t>Bankrupt will be deemed to have entered with preference transaction with any person if </a:t>
                      </a:r>
                    </a:p>
                    <a:p>
                      <a:pPr lvl="0"/>
                      <a:r>
                        <a:rPr lang="en-US" sz="2400" dirty="0"/>
                        <a:t>        (i) The person is creditor ,surety, guarantor for any debt of the </a:t>
                      </a:r>
                      <a:r>
                        <a:rPr lang="en-US" sz="2400" dirty="0" smtClean="0"/>
                        <a:t>bankrupt</a:t>
                      </a:r>
                      <a:r>
                        <a:rPr lang="en-US" sz="2400" baseline="0" dirty="0" smtClean="0"/>
                        <a:t> and</a:t>
                      </a:r>
                      <a:endParaRPr lang="en-US" sz="2400" dirty="0"/>
                    </a:p>
                    <a:p>
                      <a:pPr lvl="0"/>
                      <a:r>
                        <a:rPr lang="en-US" sz="2400" dirty="0"/>
                        <a:t>        (ii) Bankrupt does anything or suffers anything to be done which has the </a:t>
                      </a:r>
                      <a:r>
                        <a:rPr lang="en-US" sz="2400" dirty="0" smtClean="0"/>
                        <a:t>effect</a:t>
                      </a:r>
                    </a:p>
                    <a:p>
                      <a:pPr lvl="0"/>
                      <a:r>
                        <a:rPr lang="en-US" sz="2400" baseline="0" dirty="0" smtClean="0"/>
                        <a:t>             </a:t>
                      </a:r>
                      <a:r>
                        <a:rPr lang="en-US" sz="2400" dirty="0" smtClean="0"/>
                        <a:t>of </a:t>
                      </a:r>
                      <a:r>
                        <a:rPr lang="en-US" sz="2400" dirty="0"/>
                        <a:t>putting the person into a position which in the event of debtor </a:t>
                      </a:r>
                      <a:r>
                        <a:rPr lang="en-US" sz="2400" dirty="0" smtClean="0"/>
                        <a:t>becoming</a:t>
                      </a:r>
                    </a:p>
                    <a:p>
                      <a:pPr lvl="0"/>
                      <a:r>
                        <a:rPr lang="en-US" sz="2400" baseline="0" dirty="0" smtClean="0"/>
                        <a:t>            </a:t>
                      </a:r>
                      <a:r>
                        <a:rPr lang="en-US" sz="2400" dirty="0" smtClean="0"/>
                        <a:t>bankrupt </a:t>
                      </a:r>
                      <a:r>
                        <a:rPr lang="en-US" sz="2400" dirty="0"/>
                        <a:t>will be better than the position he could have been  in , if </a:t>
                      </a:r>
                      <a:r>
                        <a:rPr lang="en-US" sz="2400" dirty="0" smtClean="0"/>
                        <a:t>that</a:t>
                      </a:r>
                    </a:p>
                    <a:p>
                      <a:pPr lvl="0"/>
                      <a:r>
                        <a:rPr lang="en-US" sz="2400" baseline="0" dirty="0" smtClean="0"/>
                        <a:t>            </a:t>
                      </a:r>
                      <a:r>
                        <a:rPr lang="en-US" sz="2400" dirty="0" smtClean="0"/>
                        <a:t>thing </a:t>
                      </a:r>
                      <a:r>
                        <a:rPr lang="en-US" sz="2400" dirty="0"/>
                        <a:t>have not been done</a:t>
                      </a:r>
                    </a:p>
                    <a:p>
                      <a:endParaRPr lang="en-IN" dirty="0"/>
                    </a:p>
                  </a:txBody>
                  <a:tcPr/>
                </a:tc>
                <a:extLst>
                  <a:ext uri="{0D108BD9-81ED-4DB2-BD59-A6C34878D82A}">
                    <a16:rowId xmlns="" xmlns:a16="http://schemas.microsoft.com/office/drawing/2014/main" val="4290647484"/>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232786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What is the Effect </a:t>
            </a:r>
            <a:r>
              <a:rPr lang="en-IN" dirty="0"/>
              <a:t>of </a:t>
            </a:r>
            <a:r>
              <a:rPr lang="en-IN" dirty="0" smtClean="0"/>
              <a:t>an order passed – Section </a:t>
            </a:r>
            <a:r>
              <a:rPr lang="en-IN" dirty="0"/>
              <a:t>166</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31639137"/>
              </p:ext>
            </p:extLst>
          </p:nvPr>
        </p:nvGraphicFramePr>
        <p:xfrm>
          <a:off x="838200" y="1825625"/>
          <a:ext cx="10515600" cy="432816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1411905116"/>
                    </a:ext>
                  </a:extLst>
                </a:gridCol>
              </a:tblGrid>
              <a:tr h="370840">
                <a:tc>
                  <a:txBody>
                    <a:bodyPr/>
                    <a:lstStyle/>
                    <a:p>
                      <a:r>
                        <a:rPr lang="en-IN" sz="3200" dirty="0"/>
                        <a:t>                                        Description</a:t>
                      </a:r>
                    </a:p>
                  </a:txBody>
                  <a:tcPr/>
                </a:tc>
                <a:extLst>
                  <a:ext uri="{0D108BD9-81ED-4DB2-BD59-A6C34878D82A}">
                    <a16:rowId xmlns="" xmlns:a16="http://schemas.microsoft.com/office/drawing/2014/main" val="3134222249"/>
                  </a:ext>
                </a:extLst>
              </a:tr>
              <a:tr h="370840">
                <a:tc>
                  <a:txBody>
                    <a:bodyPr/>
                    <a:lstStyle/>
                    <a:p>
                      <a:pPr marL="342900" indent="-342900">
                        <a:buFont typeface="Arial" panose="020B0604020202020204" pitchFamily="34" charset="0"/>
                        <a:buChar char="•"/>
                      </a:pPr>
                      <a:r>
                        <a:rPr lang="en-IN" sz="2400" dirty="0"/>
                        <a:t> Subject to the provision of this section , an order passed by the Adjudicating Authority under section 164 or section 165 shall not,— </a:t>
                      </a:r>
                      <a:endParaRPr lang="en-IN" sz="2400" dirty="0" smtClean="0"/>
                    </a:p>
                    <a:p>
                      <a:pPr marL="0" indent="0">
                        <a:buFont typeface="Arial" panose="020B0604020202020204" pitchFamily="34" charset="0"/>
                        <a:buNone/>
                      </a:pPr>
                      <a:r>
                        <a:rPr lang="en-IN" sz="2400" dirty="0" smtClean="0"/>
                        <a:t>       (a)give </a:t>
                      </a:r>
                      <a:r>
                        <a:rPr lang="en-IN" sz="2400" dirty="0"/>
                        <a:t>rise to a right against a person interested in the property which </a:t>
                      </a:r>
                      <a:r>
                        <a:rPr lang="en-IN" sz="2400" dirty="0" smtClean="0"/>
                        <a:t>was</a:t>
                      </a:r>
                    </a:p>
                    <a:p>
                      <a:pPr marL="0" indent="0">
                        <a:buFont typeface="Arial" panose="020B0604020202020204" pitchFamily="34" charset="0"/>
                        <a:buNone/>
                      </a:pPr>
                      <a:r>
                        <a:rPr lang="en-IN" sz="2400" baseline="0" dirty="0" smtClean="0"/>
                        <a:t>           </a:t>
                      </a:r>
                      <a:r>
                        <a:rPr lang="en-IN" sz="2400" dirty="0" smtClean="0"/>
                        <a:t>acquired </a:t>
                      </a:r>
                      <a:r>
                        <a:rPr lang="en-IN" sz="2400" dirty="0"/>
                        <a:t>in an undervalued transaction or a transaction giving </a:t>
                      </a:r>
                      <a:r>
                        <a:rPr lang="en-IN" sz="2400" dirty="0" smtClean="0"/>
                        <a:t>preference,</a:t>
                      </a:r>
                      <a:r>
                        <a:rPr lang="en-IN" sz="2400" baseline="0" dirty="0" smtClean="0"/>
                        <a:t> </a:t>
                      </a:r>
                    </a:p>
                    <a:p>
                      <a:pPr marL="0" indent="0">
                        <a:buFont typeface="Arial" panose="020B0604020202020204" pitchFamily="34" charset="0"/>
                        <a:buNone/>
                      </a:pPr>
                      <a:r>
                        <a:rPr lang="en-IN" sz="2400" baseline="0" dirty="0" smtClean="0"/>
                        <a:t>           </a:t>
                      </a:r>
                      <a:r>
                        <a:rPr lang="en-IN" sz="2400" dirty="0" smtClean="0"/>
                        <a:t>whether </a:t>
                      </a:r>
                      <a:r>
                        <a:rPr lang="en-IN" sz="2400" dirty="0"/>
                        <a:t>or not he is the person with whom the bankrupt entered into </a:t>
                      </a:r>
                      <a:r>
                        <a:rPr lang="en-IN" sz="2400" dirty="0" smtClean="0"/>
                        <a:t>such</a:t>
                      </a:r>
                      <a:r>
                        <a:rPr lang="en-IN" sz="2400" baseline="0" dirty="0" smtClean="0"/>
                        <a:t> </a:t>
                      </a:r>
                    </a:p>
                    <a:p>
                      <a:pPr marL="0" indent="0">
                        <a:buFont typeface="Arial" panose="020B0604020202020204" pitchFamily="34" charset="0"/>
                        <a:buNone/>
                      </a:pPr>
                      <a:r>
                        <a:rPr lang="en-IN" sz="2400" baseline="0" dirty="0" smtClean="0"/>
                        <a:t>           </a:t>
                      </a:r>
                      <a:r>
                        <a:rPr lang="en-IN" sz="2400" dirty="0" smtClean="0"/>
                        <a:t>transaction</a:t>
                      </a:r>
                      <a:r>
                        <a:rPr lang="en-IN" sz="2400" dirty="0"/>
                        <a:t>.</a:t>
                      </a:r>
                    </a:p>
                    <a:p>
                      <a:pPr marL="0" indent="0">
                        <a:buNone/>
                      </a:pPr>
                      <a:r>
                        <a:rPr lang="en-IN" sz="2400" dirty="0" smtClean="0"/>
                        <a:t>        (b)require </a:t>
                      </a:r>
                      <a:r>
                        <a:rPr lang="en-IN" sz="2400" dirty="0"/>
                        <a:t>any person to pay a sum to the bankruptcy trustee in respect of </a:t>
                      </a:r>
                      <a:r>
                        <a:rPr lang="en-IN" sz="2400" dirty="0" smtClean="0"/>
                        <a:t>the</a:t>
                      </a:r>
                    </a:p>
                    <a:p>
                      <a:pPr marL="0" indent="0">
                        <a:buNone/>
                      </a:pPr>
                      <a:r>
                        <a:rPr lang="en-IN" sz="2400" baseline="0" dirty="0" smtClean="0"/>
                        <a:t>             </a:t>
                      </a:r>
                      <a:r>
                        <a:rPr lang="en-IN" sz="2400" dirty="0" smtClean="0"/>
                        <a:t>benefit </a:t>
                      </a:r>
                      <a:r>
                        <a:rPr lang="en-IN" sz="2400" dirty="0"/>
                        <a:t>received from the undervalued transaction or a transaction </a:t>
                      </a:r>
                      <a:r>
                        <a:rPr lang="en-IN" sz="2400" dirty="0" smtClean="0"/>
                        <a:t>giving</a:t>
                      </a:r>
                      <a:r>
                        <a:rPr lang="en-IN" sz="2400" baseline="0" dirty="0" smtClean="0"/>
                        <a:t> </a:t>
                      </a:r>
                    </a:p>
                    <a:p>
                      <a:pPr marL="0" indent="0">
                        <a:buNone/>
                      </a:pPr>
                      <a:r>
                        <a:rPr lang="en-IN" sz="2400" baseline="0" dirty="0" smtClean="0"/>
                        <a:t>              </a:t>
                      </a:r>
                      <a:r>
                        <a:rPr lang="en-IN" sz="2400" dirty="0" smtClean="0"/>
                        <a:t>preference</a:t>
                      </a:r>
                      <a:r>
                        <a:rPr lang="en-IN" sz="2400" dirty="0"/>
                        <a:t>, whether or not he is the person with whom the </a:t>
                      </a:r>
                      <a:r>
                        <a:rPr lang="en-IN" sz="2400" dirty="0" smtClean="0"/>
                        <a:t>bankrupt</a:t>
                      </a:r>
                    </a:p>
                    <a:p>
                      <a:pPr marL="0" indent="0">
                        <a:buNone/>
                      </a:pPr>
                      <a:r>
                        <a:rPr lang="en-IN" sz="2400" baseline="0" dirty="0" smtClean="0"/>
                        <a:t>              </a:t>
                      </a:r>
                      <a:r>
                        <a:rPr lang="en-IN" sz="2400" dirty="0" smtClean="0"/>
                        <a:t>entered </a:t>
                      </a:r>
                      <a:r>
                        <a:rPr lang="en-IN" sz="2400" dirty="0"/>
                        <a:t>into such transaction</a:t>
                      </a:r>
                    </a:p>
                  </a:txBody>
                  <a:tcPr/>
                </a:tc>
                <a:extLst>
                  <a:ext uri="{0D108BD9-81ED-4DB2-BD59-A6C34878D82A}">
                    <a16:rowId xmlns="" xmlns:a16="http://schemas.microsoft.com/office/drawing/2014/main" val="1529729771"/>
                  </a:ext>
                </a:extLst>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991648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030" y="125273"/>
            <a:ext cx="10515600" cy="1325563"/>
          </a:xfrm>
        </p:spPr>
        <p:txBody>
          <a:bodyPr/>
          <a:lstStyle/>
          <a:p>
            <a:r>
              <a:rPr lang="en-IN" dirty="0" smtClean="0"/>
              <a:t>What is the Effect </a:t>
            </a:r>
            <a:r>
              <a:rPr lang="en-IN" dirty="0"/>
              <a:t>of </a:t>
            </a:r>
            <a:r>
              <a:rPr lang="en-IN" dirty="0" smtClean="0"/>
              <a:t>an order passed – Section </a:t>
            </a:r>
            <a:r>
              <a:rPr lang="en-IN" dirty="0"/>
              <a:t>166</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1661850"/>
              </p:ext>
            </p:extLst>
          </p:nvPr>
        </p:nvGraphicFramePr>
        <p:xfrm>
          <a:off x="961030" y="1450836"/>
          <a:ext cx="10515600" cy="515112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458793075"/>
                    </a:ext>
                  </a:extLst>
                </a:gridCol>
              </a:tblGrid>
              <a:tr h="370840">
                <a:tc>
                  <a:txBody>
                    <a:bodyPr/>
                    <a:lstStyle/>
                    <a:p>
                      <a:r>
                        <a:rPr lang="en-IN" sz="3200" dirty="0"/>
                        <a:t>                                        Description</a:t>
                      </a:r>
                    </a:p>
                  </a:txBody>
                  <a:tcPr/>
                </a:tc>
                <a:extLst>
                  <a:ext uri="{0D108BD9-81ED-4DB2-BD59-A6C34878D82A}">
                    <a16:rowId xmlns="" xmlns:a16="http://schemas.microsoft.com/office/drawing/2014/main" val="2784168629"/>
                  </a:ext>
                </a:extLst>
              </a:tr>
              <a:tr h="370840">
                <a:tc>
                  <a:txBody>
                    <a:bodyPr/>
                    <a:lstStyle/>
                    <a:p>
                      <a:pPr marL="342900" indent="-342900">
                        <a:buFont typeface="Arial" panose="020B0604020202020204" pitchFamily="34" charset="0"/>
                        <a:buChar char="•"/>
                      </a:pPr>
                      <a:r>
                        <a:rPr lang="en-IN" sz="2400" dirty="0"/>
                        <a:t> The provision of above section  shall apply only if the interest was acquired or the benefit was received — </a:t>
                      </a:r>
                    </a:p>
                    <a:p>
                      <a:pPr marL="0" indent="0">
                        <a:buNone/>
                      </a:pPr>
                      <a:r>
                        <a:rPr lang="en-IN" sz="2400" dirty="0"/>
                        <a:t> </a:t>
                      </a:r>
                      <a:r>
                        <a:rPr lang="en-IN" sz="2400" dirty="0" smtClean="0"/>
                        <a:t>           (</a:t>
                      </a:r>
                      <a:r>
                        <a:rPr lang="en-IN" sz="2400" dirty="0"/>
                        <a:t>a) in good faith</a:t>
                      </a:r>
                    </a:p>
                    <a:p>
                      <a:pPr marL="0" indent="0">
                        <a:buNone/>
                      </a:pPr>
                      <a:r>
                        <a:rPr lang="en-IN" sz="2400" dirty="0"/>
                        <a:t> </a:t>
                      </a:r>
                      <a:r>
                        <a:rPr lang="en-IN" sz="2400" dirty="0" smtClean="0"/>
                        <a:t>           (</a:t>
                      </a:r>
                      <a:r>
                        <a:rPr lang="en-IN" sz="2400" dirty="0"/>
                        <a:t>b) for value</a:t>
                      </a:r>
                    </a:p>
                    <a:p>
                      <a:pPr marL="0" indent="0">
                        <a:buNone/>
                      </a:pPr>
                      <a:r>
                        <a:rPr lang="en-IN" sz="2400" dirty="0"/>
                        <a:t> </a:t>
                      </a:r>
                      <a:r>
                        <a:rPr lang="en-IN" sz="2400" dirty="0" smtClean="0"/>
                        <a:t>           (</a:t>
                      </a:r>
                      <a:r>
                        <a:rPr lang="en-IN" sz="2400" dirty="0"/>
                        <a:t>c) without notice that the bankrupt entered into the transaction at </a:t>
                      </a:r>
                      <a:r>
                        <a:rPr lang="en-IN" sz="2400" dirty="0" smtClean="0"/>
                        <a:t>an</a:t>
                      </a:r>
                    </a:p>
                    <a:p>
                      <a:pPr marL="0" indent="0">
                        <a:buNone/>
                      </a:pPr>
                      <a:r>
                        <a:rPr lang="en-IN" sz="2400" baseline="0" dirty="0" smtClean="0"/>
                        <a:t>                  </a:t>
                      </a:r>
                      <a:r>
                        <a:rPr lang="en-IN" sz="2400" dirty="0" smtClean="0"/>
                        <a:t>undervalue </a:t>
                      </a:r>
                      <a:r>
                        <a:rPr lang="en-IN" sz="2400" dirty="0"/>
                        <a:t>or for giving preference</a:t>
                      </a:r>
                    </a:p>
                    <a:p>
                      <a:pPr marL="0" indent="0">
                        <a:buNone/>
                      </a:pPr>
                      <a:r>
                        <a:rPr lang="en-IN" sz="2400" dirty="0"/>
                        <a:t> </a:t>
                      </a:r>
                      <a:r>
                        <a:rPr lang="en-IN" sz="2400" dirty="0" smtClean="0"/>
                        <a:t>          (</a:t>
                      </a:r>
                      <a:r>
                        <a:rPr lang="en-IN" sz="2400" dirty="0"/>
                        <a:t>d) without notice that the bankrupt has filed an application for </a:t>
                      </a:r>
                      <a:r>
                        <a:rPr lang="en-IN" sz="2400" dirty="0" smtClean="0"/>
                        <a:t>bankruptcy</a:t>
                      </a:r>
                    </a:p>
                    <a:p>
                      <a:pPr marL="0" indent="0">
                        <a:buNone/>
                      </a:pPr>
                      <a:r>
                        <a:rPr lang="en-IN" sz="2400" baseline="0" dirty="0" smtClean="0"/>
                        <a:t>                </a:t>
                      </a:r>
                      <a:r>
                        <a:rPr lang="en-IN" sz="2400" dirty="0" smtClean="0"/>
                        <a:t>or </a:t>
                      </a:r>
                      <a:r>
                        <a:rPr lang="en-IN" sz="2400" dirty="0"/>
                        <a:t>a bankruptcy order has been passed and</a:t>
                      </a:r>
                    </a:p>
                    <a:p>
                      <a:pPr marL="0" indent="0">
                        <a:buNone/>
                      </a:pPr>
                      <a:r>
                        <a:rPr lang="en-IN" sz="2400" dirty="0"/>
                        <a:t> </a:t>
                      </a:r>
                      <a:r>
                        <a:rPr lang="en-IN" sz="2400" dirty="0" smtClean="0"/>
                        <a:t>          (</a:t>
                      </a:r>
                      <a:r>
                        <a:rPr lang="en-IN" sz="2400" dirty="0"/>
                        <a:t>e) by any person who  at the time of acquiring the interest or receiving </a:t>
                      </a:r>
                      <a:r>
                        <a:rPr lang="en-IN" sz="2400" dirty="0" smtClean="0"/>
                        <a:t>the</a:t>
                      </a:r>
                    </a:p>
                    <a:p>
                      <a:pPr marL="0" indent="0">
                        <a:buNone/>
                      </a:pPr>
                      <a:r>
                        <a:rPr lang="en-IN" sz="2400" baseline="0" dirty="0" smtClean="0"/>
                        <a:t>                 </a:t>
                      </a:r>
                      <a:r>
                        <a:rPr lang="en-IN" sz="2400" dirty="0" smtClean="0"/>
                        <a:t>benefit </a:t>
                      </a:r>
                      <a:r>
                        <a:rPr lang="en-IN" sz="2400" dirty="0"/>
                        <a:t>was not an associate of the bankrupt.  </a:t>
                      </a:r>
                    </a:p>
                  </a:txBody>
                  <a:tcPr/>
                </a:tc>
                <a:extLst>
                  <a:ext uri="{0D108BD9-81ED-4DB2-BD59-A6C34878D82A}">
                    <a16:rowId xmlns="" xmlns:a16="http://schemas.microsoft.com/office/drawing/2014/main" val="3349598810"/>
                  </a:ext>
                </a:extLst>
              </a:tr>
              <a:tr h="370840">
                <a:tc>
                  <a:txBody>
                    <a:bodyPr/>
                    <a:lstStyle/>
                    <a:p>
                      <a:pPr marL="342900" indent="-342900">
                        <a:buFont typeface="Arial" panose="020B0604020202020204" pitchFamily="34" charset="0"/>
                        <a:buChar char="•"/>
                      </a:pPr>
                      <a:r>
                        <a:rPr lang="en-IN" sz="2400" dirty="0"/>
                        <a:t> Any sum required to be paid to the bankruptcy trustee </a:t>
                      </a:r>
                      <a:r>
                        <a:rPr lang="en-IN" sz="2400" dirty="0" smtClean="0"/>
                        <a:t> </a:t>
                      </a:r>
                      <a:r>
                        <a:rPr lang="en-IN" sz="2400" dirty="0"/>
                        <a:t>shall be included in the estate of the bankrupt</a:t>
                      </a:r>
                    </a:p>
                  </a:txBody>
                  <a:tcPr/>
                </a:tc>
                <a:extLst>
                  <a:ext uri="{0D108BD9-81ED-4DB2-BD59-A6C34878D82A}">
                    <a16:rowId xmlns="" xmlns:a16="http://schemas.microsoft.com/office/drawing/2014/main" val="3198802657"/>
                  </a:ext>
                </a:extLst>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7716127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When does an Extortionate </a:t>
            </a:r>
            <a:r>
              <a:rPr lang="en-IN" dirty="0"/>
              <a:t>credit </a:t>
            </a:r>
            <a:r>
              <a:rPr lang="en-IN" dirty="0" smtClean="0"/>
              <a:t>Transaction take place – Section </a:t>
            </a:r>
            <a:r>
              <a:rPr lang="en-IN" dirty="0"/>
              <a:t>167</a:t>
            </a:r>
          </a:p>
        </p:txBody>
      </p:sp>
      <p:graphicFrame>
        <p:nvGraphicFramePr>
          <p:cNvPr id="3" name="Table 2"/>
          <p:cNvGraphicFramePr>
            <a:graphicFrameLocks noGrp="1"/>
          </p:cNvGraphicFramePr>
          <p:nvPr>
            <p:extLst>
              <p:ext uri="{D42A27DB-BD31-4B8C-83A1-F6EECF244321}">
                <p14:modId xmlns:p14="http://schemas.microsoft.com/office/powerpoint/2010/main" val="3812987701"/>
              </p:ext>
            </p:extLst>
          </p:nvPr>
        </p:nvGraphicFramePr>
        <p:xfrm>
          <a:off x="1350499" y="2180492"/>
          <a:ext cx="9594166" cy="2800941"/>
        </p:xfrm>
        <a:graphic>
          <a:graphicData uri="http://schemas.openxmlformats.org/drawingml/2006/table">
            <a:tbl>
              <a:tblPr firstRow="1" bandRow="1">
                <a:tableStyleId>{5C22544A-7EE6-4342-B048-85BDC9FD1C3A}</a:tableStyleId>
              </a:tblPr>
              <a:tblGrid>
                <a:gridCol w="9594166">
                  <a:extLst>
                    <a:ext uri="{9D8B030D-6E8A-4147-A177-3AD203B41FA5}">
                      <a16:colId xmlns="" xmlns:a16="http://schemas.microsoft.com/office/drawing/2014/main" val="1970485226"/>
                    </a:ext>
                  </a:extLst>
                </a:gridCol>
              </a:tblGrid>
              <a:tr h="738482">
                <a:tc>
                  <a:txBody>
                    <a:bodyPr/>
                    <a:lstStyle/>
                    <a:p>
                      <a:r>
                        <a:rPr lang="en-IN" sz="3200" dirty="0"/>
                        <a:t>                               Description</a:t>
                      </a:r>
                    </a:p>
                  </a:txBody>
                  <a:tcPr/>
                </a:tc>
                <a:extLst>
                  <a:ext uri="{0D108BD9-81ED-4DB2-BD59-A6C34878D82A}">
                    <a16:rowId xmlns="" xmlns:a16="http://schemas.microsoft.com/office/drawing/2014/main" val="2169884731"/>
                  </a:ext>
                </a:extLst>
              </a:tr>
              <a:tr h="1216298">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dirty="0"/>
                        <a:t>On an application by bankruptcy trustee, adjudicating authority may order in respect of extortionate credit </a:t>
                      </a:r>
                      <a:r>
                        <a:rPr lang="en-US" sz="2400" dirty="0" smtClean="0"/>
                        <a:t>transactions </a:t>
                      </a:r>
                      <a:r>
                        <a:rPr lang="en-US" sz="2400" b="0" i="0" u="none" strike="noStrike" kern="1200" baseline="0" dirty="0" smtClean="0">
                          <a:solidFill>
                            <a:schemeClr val="dk1"/>
                          </a:solidFill>
                          <a:latin typeface="+mn-lt"/>
                          <a:ea typeface="+mn-ea"/>
                          <a:cs typeface="+mn-cs"/>
                        </a:rPr>
                        <a:t>to which the bankrupt is or has been a party</a:t>
                      </a:r>
                      <a:endParaRPr lang="en-US" sz="2400" dirty="0"/>
                    </a:p>
                  </a:txBody>
                  <a:tcPr/>
                </a:tc>
                <a:extLst>
                  <a:ext uri="{0D108BD9-81ED-4DB2-BD59-A6C34878D82A}">
                    <a16:rowId xmlns="" xmlns:a16="http://schemas.microsoft.com/office/drawing/2014/main" val="2054473560"/>
                  </a:ext>
                </a:extLst>
              </a:tr>
              <a:tr h="846161">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dirty="0"/>
                        <a:t>The transaction should have been entered during the period of two years ending on the commencement </a:t>
                      </a:r>
                      <a:r>
                        <a:rPr lang="en-US" sz="2400" dirty="0" smtClean="0"/>
                        <a:t>date</a:t>
                      </a:r>
                      <a:endParaRPr lang="en-US" sz="2400" dirty="0"/>
                    </a:p>
                  </a:txBody>
                  <a:tcPr/>
                </a:tc>
                <a:extLst>
                  <a:ext uri="{0D108BD9-81ED-4DB2-BD59-A6C34878D82A}">
                    <a16:rowId xmlns="" xmlns:a16="http://schemas.microsoft.com/office/drawing/2014/main" val="3376732427"/>
                  </a:ext>
                </a:extLst>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0050765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980761" cy="1325563"/>
          </a:xfrm>
        </p:spPr>
        <p:txBody>
          <a:bodyPr/>
          <a:lstStyle/>
          <a:p>
            <a:r>
              <a:rPr lang="en-IN" dirty="0"/>
              <a:t> </a:t>
            </a:r>
            <a:r>
              <a:rPr lang="en-IN" dirty="0" smtClean="0"/>
              <a:t>What does an Extortionate </a:t>
            </a:r>
            <a:r>
              <a:rPr lang="en-IN" dirty="0"/>
              <a:t>credit </a:t>
            </a:r>
            <a:r>
              <a:rPr lang="en-IN" dirty="0" smtClean="0"/>
              <a:t>Transaction do </a:t>
            </a:r>
            <a:r>
              <a:rPr lang="en-IN" dirty="0"/>
              <a:t>– </a:t>
            </a:r>
            <a:r>
              <a:rPr lang="en-IN" dirty="0" smtClean="0"/>
              <a:t>Section167</a:t>
            </a:r>
            <a:endParaRPr lang="en-IN" dirty="0"/>
          </a:p>
        </p:txBody>
      </p:sp>
      <p:sp>
        <p:nvSpPr>
          <p:cNvPr id="3" name="Content Placeholder 2"/>
          <p:cNvSpPr>
            <a:spLocks noGrp="1"/>
          </p:cNvSpPr>
          <p:nvPr>
            <p:ph idx="1"/>
          </p:nvPr>
        </p:nvSpPr>
        <p:spPr>
          <a:xfrm>
            <a:off x="838200" y="1825625"/>
            <a:ext cx="10515600" cy="4903288"/>
          </a:xfrm>
        </p:spPr>
        <p:txBody>
          <a:bodyPr/>
          <a:lstStyle/>
          <a:p>
            <a:pPr marL="0" indent="0">
              <a:buNone/>
            </a:pPr>
            <a:endParaRPr lang="en-US" dirty="0"/>
          </a:p>
          <a:p>
            <a:endParaRPr lang="en-IN" dirty="0"/>
          </a:p>
        </p:txBody>
      </p:sp>
      <p:graphicFrame>
        <p:nvGraphicFramePr>
          <p:cNvPr id="4" name="Diagram 3"/>
          <p:cNvGraphicFramePr/>
          <p:nvPr>
            <p:extLst>
              <p:ext uri="{D42A27DB-BD31-4B8C-83A1-F6EECF244321}">
                <p14:modId xmlns:p14="http://schemas.microsoft.com/office/powerpoint/2010/main" val="1472437241"/>
              </p:ext>
            </p:extLst>
          </p:nvPr>
        </p:nvGraphicFramePr>
        <p:xfrm>
          <a:off x="1036319" y="1617429"/>
          <a:ext cx="1092121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Table 4"/>
          <p:cNvGraphicFramePr>
            <a:graphicFrameLocks noGrp="1"/>
          </p:cNvGraphicFramePr>
          <p:nvPr>
            <p:extLst>
              <p:ext uri="{D42A27DB-BD31-4B8C-83A1-F6EECF244321}">
                <p14:modId xmlns:p14="http://schemas.microsoft.com/office/powerpoint/2010/main" val="622323554"/>
              </p:ext>
            </p:extLst>
          </p:nvPr>
        </p:nvGraphicFramePr>
        <p:xfrm>
          <a:off x="1433015" y="1943553"/>
          <a:ext cx="9321421" cy="3962400"/>
        </p:xfrm>
        <a:graphic>
          <a:graphicData uri="http://schemas.openxmlformats.org/drawingml/2006/table">
            <a:tbl>
              <a:tblPr firstRow="1" bandRow="1">
                <a:tableStyleId>{5C22544A-7EE6-4342-B048-85BDC9FD1C3A}</a:tableStyleId>
              </a:tblPr>
              <a:tblGrid>
                <a:gridCol w="9321421">
                  <a:extLst>
                    <a:ext uri="{9D8B030D-6E8A-4147-A177-3AD203B41FA5}">
                      <a16:colId xmlns="" xmlns:a16="http://schemas.microsoft.com/office/drawing/2014/main" val="1363595818"/>
                    </a:ext>
                  </a:extLst>
                </a:gridCol>
              </a:tblGrid>
              <a:tr h="370840">
                <a:tc>
                  <a:txBody>
                    <a:bodyPr/>
                    <a:lstStyle/>
                    <a:p>
                      <a:r>
                        <a:rPr lang="en-IN" sz="3200" dirty="0"/>
                        <a:t>                                 Description</a:t>
                      </a:r>
                    </a:p>
                  </a:txBody>
                  <a:tcPr/>
                </a:tc>
                <a:extLst>
                  <a:ext uri="{0D108BD9-81ED-4DB2-BD59-A6C34878D82A}">
                    <a16:rowId xmlns="" xmlns:a16="http://schemas.microsoft.com/office/drawing/2014/main" val="1554663827"/>
                  </a:ext>
                </a:extLst>
              </a:tr>
              <a:tr h="370840">
                <a:tc>
                  <a:txBody>
                    <a:bodyPr/>
                    <a:lstStyle/>
                    <a:p>
                      <a:pPr marL="342900" lvl="0" indent="-342900">
                        <a:buFont typeface="Arial" panose="020B0604020202020204" pitchFamily="34" charset="0"/>
                        <a:buChar char="•"/>
                      </a:pPr>
                      <a:r>
                        <a:rPr lang="en-US" sz="2400" dirty="0"/>
                        <a:t>Order of adjudicating authority may </a:t>
                      </a:r>
                    </a:p>
                    <a:p>
                      <a:pPr lvl="0"/>
                      <a:r>
                        <a:rPr lang="en-US" sz="2400" dirty="0" smtClean="0"/>
                        <a:t>        (</a:t>
                      </a:r>
                      <a:r>
                        <a:rPr lang="en-US" sz="2400" dirty="0"/>
                        <a:t>a) Set aside the whole or part of any debt created by </a:t>
                      </a:r>
                      <a:r>
                        <a:rPr lang="en-US" sz="2400" dirty="0" smtClean="0"/>
                        <a:t>the</a:t>
                      </a:r>
                      <a:r>
                        <a:rPr lang="en-US" sz="2400" baseline="0" dirty="0" smtClean="0"/>
                        <a:t>           </a:t>
                      </a:r>
                      <a:r>
                        <a:rPr lang="en-US" sz="240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              transaction</a:t>
                      </a:r>
                    </a:p>
                    <a:p>
                      <a:pPr lvl="0"/>
                      <a:r>
                        <a:rPr lang="en-US" sz="2400" dirty="0" smtClean="0"/>
                        <a:t>        (b)Vary the terms of transaction or vary the terms on which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              security for the purpose of transaction is held</a:t>
                      </a:r>
                    </a:p>
                    <a:p>
                      <a:pPr lvl="0"/>
                      <a:r>
                        <a:rPr lang="en-US" sz="2400" dirty="0" smtClean="0"/>
                        <a:t>        (c)Require any person who has been paid by the bankrupt to pay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            </a:t>
                      </a:r>
                      <a:r>
                        <a:rPr lang="en-US" sz="2400" baseline="0" dirty="0" smtClean="0"/>
                        <a:t> </a:t>
                      </a:r>
                      <a:r>
                        <a:rPr lang="en-US" sz="2400" dirty="0" smtClean="0"/>
                        <a:t>a sum to the bankrupt trustee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baseline="0" dirty="0" smtClean="0"/>
                        <a:t>        </a:t>
                      </a:r>
                      <a:r>
                        <a:rPr lang="en-US" sz="2400" dirty="0" smtClean="0"/>
                        <a:t>(d)Require any person to surrender to bankrupt trustee any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             property of the bankrupt held as security </a:t>
                      </a:r>
                    </a:p>
                  </a:txBody>
                  <a:tcPr/>
                </a:tc>
                <a:extLst>
                  <a:ext uri="{0D108BD9-81ED-4DB2-BD59-A6C34878D82A}">
                    <a16:rowId xmlns="" xmlns:a16="http://schemas.microsoft.com/office/drawing/2014/main" val="580084993"/>
                  </a:ext>
                </a:extLst>
              </a:tr>
            </a:tbl>
          </a:graphicData>
        </a:graphic>
      </p:graphicFrame>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1496891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4176"/>
            <a:ext cx="12192000" cy="1325563"/>
          </a:xfrm>
        </p:spPr>
        <p:txBody>
          <a:bodyPr/>
          <a:lstStyle/>
          <a:p>
            <a:r>
              <a:rPr lang="en-IN" dirty="0" smtClean="0"/>
              <a:t>When does an Extortionate </a:t>
            </a:r>
            <a:r>
              <a:rPr lang="en-IN" dirty="0"/>
              <a:t>credit </a:t>
            </a:r>
            <a:r>
              <a:rPr lang="en-IN" dirty="0" smtClean="0"/>
              <a:t>Transaction - Section167</a:t>
            </a:r>
            <a:endParaRPr lang="en-IN" dirty="0"/>
          </a:p>
        </p:txBody>
      </p:sp>
      <p:sp>
        <p:nvSpPr>
          <p:cNvPr id="3" name="Content Placeholder 2"/>
          <p:cNvSpPr>
            <a:spLocks noGrp="1"/>
          </p:cNvSpPr>
          <p:nvPr>
            <p:ph idx="1"/>
          </p:nvPr>
        </p:nvSpPr>
        <p:spPr>
          <a:xfrm>
            <a:off x="838200" y="2132808"/>
            <a:ext cx="10515600" cy="4903288"/>
          </a:xfrm>
        </p:spPr>
        <p:txBody>
          <a:bodyPr/>
          <a:lstStyle/>
          <a:p>
            <a:pPr marL="0" indent="0">
              <a:buNone/>
            </a:pPr>
            <a:endParaRPr lang="en-US" dirty="0"/>
          </a:p>
          <a:p>
            <a:endParaRPr lang="en-IN" dirty="0"/>
          </a:p>
        </p:txBody>
      </p:sp>
      <p:graphicFrame>
        <p:nvGraphicFramePr>
          <p:cNvPr id="4" name="Diagram 3"/>
          <p:cNvGraphicFramePr/>
          <p:nvPr>
            <p:extLst/>
          </p:nvPr>
        </p:nvGraphicFramePr>
        <p:xfrm>
          <a:off x="1036319" y="1617429"/>
          <a:ext cx="1092121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015945840"/>
              </p:ext>
            </p:extLst>
          </p:nvPr>
        </p:nvGraphicFramePr>
        <p:xfrm>
          <a:off x="1516984" y="1617427"/>
          <a:ext cx="9386439" cy="4965682"/>
        </p:xfrm>
        <a:graphic>
          <a:graphicData uri="http://schemas.openxmlformats.org/drawingml/2006/table">
            <a:tbl>
              <a:tblPr firstRow="1" bandRow="1">
                <a:tableStyleId>{5C22544A-7EE6-4342-B048-85BDC9FD1C3A}</a:tableStyleId>
              </a:tblPr>
              <a:tblGrid>
                <a:gridCol w="9386439">
                  <a:extLst>
                    <a:ext uri="{9D8B030D-6E8A-4147-A177-3AD203B41FA5}">
                      <a16:colId xmlns="" xmlns:a16="http://schemas.microsoft.com/office/drawing/2014/main" val="1363595818"/>
                    </a:ext>
                  </a:extLst>
                </a:gridCol>
              </a:tblGrid>
              <a:tr h="589675">
                <a:tc>
                  <a:txBody>
                    <a:bodyPr/>
                    <a:lstStyle/>
                    <a:p>
                      <a:r>
                        <a:rPr lang="en-IN" sz="3200" dirty="0"/>
                        <a:t>                                 Description</a:t>
                      </a:r>
                    </a:p>
                  </a:txBody>
                  <a:tcPr/>
                </a:tc>
                <a:extLst>
                  <a:ext uri="{0D108BD9-81ED-4DB2-BD59-A6C34878D82A}">
                    <a16:rowId xmlns="" xmlns:a16="http://schemas.microsoft.com/office/drawing/2014/main" val="1554663827"/>
                  </a:ext>
                </a:extLst>
              </a:tr>
              <a:tr h="837959">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Any sum paid or any property surrendered to the bankruptcy trustee shall be included in the estate of the bankrupt</a:t>
                      </a:r>
                      <a:endParaRPr lang="en-US" sz="2400" dirty="0" smtClean="0"/>
                    </a:p>
                  </a:txBody>
                  <a:tcPr/>
                </a:tc>
                <a:extLst>
                  <a:ext uri="{0D108BD9-81ED-4DB2-BD59-A6C34878D82A}">
                    <a16:rowId xmlns="" xmlns:a16="http://schemas.microsoft.com/office/drawing/2014/main" val="580084993"/>
                  </a:ext>
                </a:extLst>
              </a:tr>
              <a:tr h="2327663">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An extortionate credit transaction is a transaction for or involving the provision of credit to the bankrupt by any person </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on terms requiring the bankrupt to make exorbitant</a:t>
                      </a:r>
                    </a:p>
                    <a:p>
                      <a:r>
                        <a:rPr lang="en-US" sz="2400" b="0" i="0" u="none" strike="noStrike" kern="1200" baseline="0" dirty="0" smtClean="0">
                          <a:solidFill>
                            <a:schemeClr val="dk1"/>
                          </a:solidFill>
                          <a:latin typeface="+mn-lt"/>
                          <a:ea typeface="+mn-ea"/>
                          <a:cs typeface="+mn-cs"/>
                        </a:rPr>
                        <a:t>                 payments in respect of   the credit provided or</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which is unconscionable under the principles of law</a:t>
                      </a:r>
                    </a:p>
                    <a:p>
                      <a:r>
                        <a:rPr lang="en-US" sz="2400" b="0" i="0" u="none" strike="noStrike" kern="1200" baseline="0" dirty="0" smtClean="0">
                          <a:solidFill>
                            <a:schemeClr val="dk1"/>
                          </a:solidFill>
                          <a:latin typeface="+mn-lt"/>
                          <a:ea typeface="+mn-ea"/>
                          <a:cs typeface="+mn-cs"/>
                        </a:rPr>
                        <a:t>                  relating to contracts</a:t>
                      </a:r>
                      <a:endParaRPr lang="en-US" sz="2400" dirty="0" smtClean="0"/>
                    </a:p>
                  </a:txBody>
                  <a:tcPr/>
                </a:tc>
              </a:tr>
              <a:tr h="1210385">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Any debt extended by a person regulated for the provision of financial services in compliance with the law in force in relation to such debt, shall not be considered as an extortionate credit transaction</a:t>
                      </a:r>
                      <a:endParaRPr lang="en-US" sz="3200" dirty="0" smtClean="0"/>
                    </a:p>
                  </a:txBody>
                  <a:tcPr/>
                </a:tc>
              </a:tr>
            </a:tbl>
          </a:graphicData>
        </a:graphic>
      </p:graphicFrame>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647004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What are the duties </a:t>
            </a:r>
            <a:r>
              <a:rPr lang="en-IN" dirty="0"/>
              <a:t>of Bankrupt Towards Bankrupt </a:t>
            </a:r>
            <a:r>
              <a:rPr lang="en-IN" dirty="0" smtClean="0"/>
              <a:t>Trustee  </a:t>
            </a:r>
            <a:r>
              <a:rPr lang="en-IN" dirty="0"/>
              <a:t>- Section 150</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07634237"/>
              </p:ext>
            </p:extLst>
          </p:nvPr>
        </p:nvGraphicFramePr>
        <p:xfrm>
          <a:off x="1902156" y="1690688"/>
          <a:ext cx="9289008" cy="3751612"/>
        </p:xfrm>
        <a:graphic>
          <a:graphicData uri="http://schemas.openxmlformats.org/drawingml/2006/table">
            <a:tbl>
              <a:tblPr firstRow="1" bandRow="1">
                <a:tableStyleId>{5C22544A-7EE6-4342-B048-85BDC9FD1C3A}</a:tableStyleId>
              </a:tblPr>
              <a:tblGrid>
                <a:gridCol w="9289008">
                  <a:extLst>
                    <a:ext uri="{9D8B030D-6E8A-4147-A177-3AD203B41FA5}">
                      <a16:colId xmlns="" xmlns:a16="http://schemas.microsoft.com/office/drawing/2014/main" val="625520571"/>
                    </a:ext>
                  </a:extLst>
                </a:gridCol>
              </a:tblGrid>
              <a:tr h="549283">
                <a:tc>
                  <a:txBody>
                    <a:bodyPr/>
                    <a:lstStyle/>
                    <a:p>
                      <a:r>
                        <a:rPr lang="en-IN" dirty="0"/>
                        <a:t>The bankrupt shall assist the bankruptcy trustee in carrying the functions by </a:t>
                      </a:r>
                    </a:p>
                  </a:txBody>
                  <a:tcPr/>
                </a:tc>
                <a:extLst>
                  <a:ext uri="{0D108BD9-81ED-4DB2-BD59-A6C34878D82A}">
                    <a16:rowId xmlns="" xmlns:a16="http://schemas.microsoft.com/office/drawing/2014/main" val="108642943"/>
                  </a:ext>
                </a:extLst>
              </a:tr>
              <a:tr h="54928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a:t>(i) Giving to the bankruptcy trustee the information of his affairs </a:t>
                      </a:r>
                    </a:p>
                  </a:txBody>
                  <a:tcPr/>
                </a:tc>
                <a:extLst>
                  <a:ext uri="{0D108BD9-81ED-4DB2-BD59-A6C34878D82A}">
                    <a16:rowId xmlns="" xmlns:a16="http://schemas.microsoft.com/office/drawing/2014/main" val="4158083732"/>
                  </a:ext>
                </a:extLst>
              </a:tr>
              <a:tr h="549283">
                <a:tc>
                  <a:txBody>
                    <a:bodyPr/>
                    <a:lstStyle/>
                    <a:p>
                      <a:r>
                        <a:rPr lang="en-IN" sz="2400" dirty="0"/>
                        <a:t>(ii) Attending on the bankruptcy trustee at such times as me be </a:t>
                      </a:r>
                      <a:r>
                        <a:rPr lang="en-IN" sz="2400" dirty="0" smtClean="0"/>
                        <a:t>required</a:t>
                      </a:r>
                      <a:endParaRPr lang="en-IN" sz="2400" dirty="0"/>
                    </a:p>
                  </a:txBody>
                  <a:tcPr/>
                </a:tc>
                <a:extLst>
                  <a:ext uri="{0D108BD9-81ED-4DB2-BD59-A6C34878D82A}">
                    <a16:rowId xmlns="" xmlns:a16="http://schemas.microsoft.com/office/drawing/2014/main" val="2152302416"/>
                  </a:ext>
                </a:extLst>
              </a:tr>
              <a:tr h="1313713">
                <a:tc>
                  <a:txBody>
                    <a:bodyPr/>
                    <a:lstStyle/>
                    <a:p>
                      <a:r>
                        <a:rPr lang="en-IN" sz="2400" dirty="0"/>
                        <a:t>(iii)Giving notice to trustee of events occurred </a:t>
                      </a:r>
                      <a:r>
                        <a:rPr lang="en-IN" sz="2400" dirty="0" smtClean="0"/>
                        <a:t>after </a:t>
                      </a:r>
                      <a:r>
                        <a:rPr lang="en-IN" sz="2400" dirty="0"/>
                        <a:t>commencement date </a:t>
                      </a:r>
                    </a:p>
                    <a:p>
                      <a:r>
                        <a:rPr lang="en-IN" sz="2400" baseline="0" dirty="0"/>
                        <a:t>      </a:t>
                      </a:r>
                      <a:r>
                        <a:rPr lang="en-IN" sz="2400" dirty="0"/>
                        <a:t>(a) acquisition of any property by the bankrupt </a:t>
                      </a:r>
                    </a:p>
                    <a:p>
                      <a:r>
                        <a:rPr lang="en-IN" sz="2400" dirty="0"/>
                        <a:t>     (b) devolution of any property upon the bankrupt </a:t>
                      </a:r>
                    </a:p>
                    <a:p>
                      <a:r>
                        <a:rPr lang="en-IN" sz="2400" dirty="0"/>
                        <a:t>     (c) increase in the income of the bankrupt  </a:t>
                      </a:r>
                    </a:p>
                  </a:txBody>
                  <a:tcPr/>
                </a:tc>
                <a:extLst>
                  <a:ext uri="{0D108BD9-81ED-4DB2-BD59-A6C34878D82A}">
                    <a16:rowId xmlns="" xmlns:a16="http://schemas.microsoft.com/office/drawing/2014/main" val="3928843912"/>
                  </a:ext>
                </a:extLst>
              </a:tr>
              <a:tr h="549283">
                <a:tc>
                  <a:txBody>
                    <a:bodyPr/>
                    <a:lstStyle/>
                    <a:p>
                      <a:r>
                        <a:rPr lang="en-IN" sz="2400" dirty="0"/>
                        <a:t>(iv) Doing all other things as may be prescribed</a:t>
                      </a:r>
                    </a:p>
                  </a:txBody>
                  <a:tcPr/>
                </a:tc>
                <a:extLst>
                  <a:ext uri="{0D108BD9-81ED-4DB2-BD59-A6C34878D82A}">
                    <a16:rowId xmlns="" xmlns:a16="http://schemas.microsoft.com/office/drawing/2014/main" val="1432115023"/>
                  </a:ext>
                </a:extLst>
              </a:tr>
            </a:tbl>
          </a:graphicData>
        </a:graphic>
      </p:graphicFrame>
      <p:sp>
        <p:nvSpPr>
          <p:cNvPr id="3" name="TextBox 2"/>
          <p:cNvSpPr txBox="1"/>
          <p:nvPr/>
        </p:nvSpPr>
        <p:spPr>
          <a:xfrm>
            <a:off x="1189629" y="5822819"/>
            <a:ext cx="10001535" cy="646331"/>
          </a:xfrm>
          <a:prstGeom prst="rect">
            <a:avLst/>
          </a:prstGeom>
          <a:noFill/>
        </p:spPr>
        <p:txBody>
          <a:bodyPr wrap="square" rtlCol="0">
            <a:spAutoFit/>
          </a:bodyPr>
          <a:lstStyle/>
          <a:p>
            <a:r>
              <a:rPr lang="en-US" dirty="0"/>
              <a:t>The bankrupt shall give notice of the increase in income or acquisition or </a:t>
            </a:r>
            <a:r>
              <a:rPr lang="en-US" dirty="0" smtClean="0"/>
              <a:t>devolution of property </a:t>
            </a:r>
            <a:r>
              <a:rPr lang="en-US" dirty="0"/>
              <a:t>within seven days of such increase, </a:t>
            </a:r>
            <a:r>
              <a:rPr lang="en-US" dirty="0" smtClean="0"/>
              <a:t>acquisition or </a:t>
            </a:r>
            <a:r>
              <a:rPr lang="en-US" dirty="0"/>
              <a:t>devolution</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7525429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6306"/>
            <a:ext cx="10515600" cy="1325563"/>
          </a:xfrm>
        </p:spPr>
        <p:txBody>
          <a:bodyPr>
            <a:normAutofit/>
          </a:bodyPr>
          <a:lstStyle/>
          <a:p>
            <a:r>
              <a:rPr lang="en-IN" dirty="0" smtClean="0"/>
              <a:t>What are the Obligations </a:t>
            </a:r>
            <a:r>
              <a:rPr lang="en-IN" dirty="0"/>
              <a:t>under </a:t>
            </a:r>
            <a:r>
              <a:rPr lang="en-IN" dirty="0" smtClean="0"/>
              <a:t>contracts- Section </a:t>
            </a:r>
            <a:r>
              <a:rPr lang="en-IN" dirty="0"/>
              <a:t>168</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11738328"/>
              </p:ext>
            </p:extLst>
          </p:nvPr>
        </p:nvGraphicFramePr>
        <p:xfrm>
          <a:off x="838200" y="1557850"/>
          <a:ext cx="10515600" cy="368808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172972074"/>
                    </a:ext>
                  </a:extLst>
                </a:gridCol>
              </a:tblGrid>
              <a:tr h="206300">
                <a:tc>
                  <a:txBody>
                    <a:bodyPr/>
                    <a:lstStyle/>
                    <a:p>
                      <a:r>
                        <a:rPr lang="en-IN" sz="3200" dirty="0"/>
                        <a:t>                                           Description</a:t>
                      </a:r>
                    </a:p>
                  </a:txBody>
                  <a:tcPr/>
                </a:tc>
                <a:extLst>
                  <a:ext uri="{0D108BD9-81ED-4DB2-BD59-A6C34878D82A}">
                    <a16:rowId xmlns="" xmlns:a16="http://schemas.microsoft.com/office/drawing/2014/main" val="1176293876"/>
                  </a:ext>
                </a:extLst>
              </a:tr>
              <a:tr h="370840">
                <a:tc>
                  <a:txBody>
                    <a:bodyPr/>
                    <a:lstStyle/>
                    <a:p>
                      <a:r>
                        <a:rPr lang="en-IN" sz="2400" dirty="0"/>
                        <a:t>(1) This section shall apply where a contract has been entered into by the bankrupt</a:t>
                      </a:r>
                    </a:p>
                    <a:p>
                      <a:r>
                        <a:rPr lang="en-IN" sz="2400" dirty="0"/>
                        <a:t>with a person before the bankruptcy commencement date</a:t>
                      </a:r>
                    </a:p>
                  </a:txBody>
                  <a:tcPr/>
                </a:tc>
                <a:extLst>
                  <a:ext uri="{0D108BD9-81ED-4DB2-BD59-A6C34878D82A}">
                    <a16:rowId xmlns="" xmlns:a16="http://schemas.microsoft.com/office/drawing/2014/main" val="2637689586"/>
                  </a:ext>
                </a:extLst>
              </a:tr>
              <a:tr h="370840">
                <a:tc>
                  <a:txBody>
                    <a:bodyPr/>
                    <a:lstStyle/>
                    <a:p>
                      <a:r>
                        <a:rPr lang="en-IN" sz="2400" dirty="0"/>
                        <a:t>(2) Any party to a contract, other than the bankrupt under above section  , may apply to the Adjudicating Authority for —</a:t>
                      </a:r>
                    </a:p>
                    <a:p>
                      <a:r>
                        <a:rPr lang="en-IN" sz="2400" dirty="0"/>
                        <a:t>         (a) an order discharging the obligations of the applicant or the bankrupt under</a:t>
                      </a:r>
                    </a:p>
                    <a:p>
                      <a:r>
                        <a:rPr lang="en-IN" sz="2400" dirty="0"/>
                        <a:t>         the contract; and</a:t>
                      </a:r>
                    </a:p>
                    <a:p>
                      <a:r>
                        <a:rPr lang="en-IN" sz="2400" dirty="0"/>
                        <a:t>         (b) payment of damages by the party or the bankrupt, for non-performance of the contract or otherwise.</a:t>
                      </a:r>
                    </a:p>
                  </a:txBody>
                  <a:tcPr/>
                </a:tc>
                <a:extLst>
                  <a:ext uri="{0D108BD9-81ED-4DB2-BD59-A6C34878D82A}">
                    <a16:rowId xmlns="" xmlns:a16="http://schemas.microsoft.com/office/drawing/2014/main" val="2070094222"/>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6474109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904" y="280079"/>
            <a:ext cx="10515600" cy="1325563"/>
          </a:xfrm>
        </p:spPr>
        <p:txBody>
          <a:bodyPr>
            <a:normAutofit/>
          </a:bodyPr>
          <a:lstStyle/>
          <a:p>
            <a:r>
              <a:rPr lang="en-IN" dirty="0" smtClean="0"/>
              <a:t>What are the Obligations </a:t>
            </a:r>
            <a:r>
              <a:rPr lang="en-IN" dirty="0"/>
              <a:t>under </a:t>
            </a:r>
            <a:r>
              <a:rPr lang="en-IN" dirty="0" smtClean="0"/>
              <a:t>contracts - Section </a:t>
            </a:r>
            <a:r>
              <a:rPr lang="en-IN" dirty="0"/>
              <a:t>168</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83769596"/>
              </p:ext>
            </p:extLst>
          </p:nvPr>
        </p:nvGraphicFramePr>
        <p:xfrm>
          <a:off x="961030" y="1967283"/>
          <a:ext cx="10515600" cy="295656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172972074"/>
                    </a:ext>
                  </a:extLst>
                </a:gridCol>
              </a:tblGrid>
              <a:tr h="206300">
                <a:tc>
                  <a:txBody>
                    <a:bodyPr/>
                    <a:lstStyle/>
                    <a:p>
                      <a:r>
                        <a:rPr lang="en-IN" sz="3200" dirty="0"/>
                        <a:t>                                           Description</a:t>
                      </a:r>
                    </a:p>
                  </a:txBody>
                  <a:tcPr/>
                </a:tc>
                <a:extLst>
                  <a:ext uri="{0D108BD9-81ED-4DB2-BD59-A6C34878D82A}">
                    <a16:rowId xmlns="" xmlns:a16="http://schemas.microsoft.com/office/drawing/2014/main" val="1176293876"/>
                  </a:ext>
                </a:extLst>
              </a:tr>
              <a:tr h="370840">
                <a:tc>
                  <a:txBody>
                    <a:bodyPr/>
                    <a:lstStyle/>
                    <a:p>
                      <a:r>
                        <a:rPr lang="en-IN" sz="2400" dirty="0"/>
                        <a:t>(3) Any damages payable by the bankrupt by virtue of an order under clause (b) of above section shall be provable as bankruptcy debt</a:t>
                      </a:r>
                    </a:p>
                  </a:txBody>
                  <a:tcPr/>
                </a:tc>
                <a:extLst>
                  <a:ext uri="{0D108BD9-81ED-4DB2-BD59-A6C34878D82A}">
                    <a16:rowId xmlns="" xmlns:a16="http://schemas.microsoft.com/office/drawing/2014/main" val="202091354"/>
                  </a:ext>
                </a:extLst>
              </a:tr>
              <a:tr h="370840">
                <a:tc>
                  <a:txBody>
                    <a:bodyPr/>
                    <a:lstStyle/>
                    <a:p>
                      <a:r>
                        <a:rPr lang="en-IN" sz="2400" dirty="0"/>
                        <a:t>(4) When a bankrupt is a party to the contract under this section jointly with another</a:t>
                      </a:r>
                    </a:p>
                    <a:p>
                      <a:r>
                        <a:rPr lang="en-IN" sz="2400" dirty="0"/>
                        <a:t>person, that person may sue or be sued in respect of the contract without joinder of the bankrupt</a:t>
                      </a:r>
                    </a:p>
                  </a:txBody>
                  <a:tcPr/>
                </a:tc>
                <a:extLst>
                  <a:ext uri="{0D108BD9-81ED-4DB2-BD59-A6C34878D82A}">
                    <a16:rowId xmlns="" xmlns:a16="http://schemas.microsoft.com/office/drawing/2014/main" val="4138455738"/>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3113222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1353800" cy="1325563"/>
          </a:xfrm>
        </p:spPr>
        <p:txBody>
          <a:bodyPr>
            <a:normAutofit/>
          </a:bodyPr>
          <a:lstStyle/>
          <a:p>
            <a:r>
              <a:rPr lang="en-IN" dirty="0" smtClean="0"/>
              <a:t>What are the continuance </a:t>
            </a:r>
            <a:r>
              <a:rPr lang="en-IN" dirty="0"/>
              <a:t>of proceedings on death of </a:t>
            </a:r>
            <a:r>
              <a:rPr lang="en-IN" dirty="0" smtClean="0"/>
              <a:t>bankrupt-</a:t>
            </a:r>
            <a:r>
              <a:rPr lang="en-IN" dirty="0"/>
              <a:t> </a:t>
            </a:r>
            <a:r>
              <a:rPr lang="en-IN" dirty="0" smtClean="0"/>
              <a:t>Section </a:t>
            </a:r>
            <a:r>
              <a:rPr lang="en-IN" dirty="0"/>
              <a:t>169</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29598790"/>
              </p:ext>
            </p:extLst>
          </p:nvPr>
        </p:nvGraphicFramePr>
        <p:xfrm>
          <a:off x="947382" y="2535308"/>
          <a:ext cx="10515600" cy="140208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019165749"/>
                    </a:ext>
                  </a:extLst>
                </a:gridCol>
              </a:tblGrid>
              <a:tr h="370840">
                <a:tc>
                  <a:txBody>
                    <a:bodyPr/>
                    <a:lstStyle/>
                    <a:p>
                      <a:r>
                        <a:rPr lang="en-IN" dirty="0"/>
                        <a:t>                                                                                  </a:t>
                      </a:r>
                      <a:r>
                        <a:rPr lang="en-IN" sz="3200" dirty="0"/>
                        <a:t>Description</a:t>
                      </a:r>
                    </a:p>
                  </a:txBody>
                  <a:tcPr/>
                </a:tc>
                <a:extLst>
                  <a:ext uri="{0D108BD9-81ED-4DB2-BD59-A6C34878D82A}">
                    <a16:rowId xmlns="" xmlns:a16="http://schemas.microsoft.com/office/drawing/2014/main" val="2546226673"/>
                  </a:ext>
                </a:extLst>
              </a:tr>
              <a:tr h="370840">
                <a:tc>
                  <a:txBody>
                    <a:bodyPr/>
                    <a:lstStyle/>
                    <a:p>
                      <a:pPr marL="285750" indent="-285750">
                        <a:buFont typeface="Arial" panose="020B0604020202020204" pitchFamily="34" charset="0"/>
                        <a:buChar char="•"/>
                      </a:pPr>
                      <a:r>
                        <a:rPr lang="en-IN" sz="2400" dirty="0"/>
                        <a:t> If a bankrupt dies, the bankruptcy proceedings shall, continue as if he were alive</a:t>
                      </a:r>
                    </a:p>
                    <a:p>
                      <a:endParaRPr lang="en-IN" sz="2400" dirty="0"/>
                    </a:p>
                  </a:txBody>
                  <a:tcPr/>
                </a:tc>
                <a:extLst>
                  <a:ext uri="{0D108BD9-81ED-4DB2-BD59-A6C34878D82A}">
                    <a16:rowId xmlns="" xmlns:a16="http://schemas.microsoft.com/office/drawing/2014/main" val="255417362"/>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7459149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2192000" cy="1325563"/>
          </a:xfrm>
        </p:spPr>
        <p:txBody>
          <a:bodyPr>
            <a:normAutofit/>
          </a:bodyPr>
          <a:lstStyle/>
          <a:p>
            <a:r>
              <a:rPr lang="en-IN" dirty="0"/>
              <a:t>How does estate of deceased bankrupt be administered </a:t>
            </a:r>
            <a:r>
              <a:rPr lang="en-IN" dirty="0" smtClean="0"/>
              <a:t>- Section </a:t>
            </a:r>
            <a:r>
              <a:rPr lang="en-IN" dirty="0"/>
              <a:t>170</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14033643"/>
              </p:ext>
            </p:extLst>
          </p:nvPr>
        </p:nvGraphicFramePr>
        <p:xfrm>
          <a:off x="838200" y="2194114"/>
          <a:ext cx="10515600" cy="332232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2066808368"/>
                    </a:ext>
                  </a:extLst>
                </a:gridCol>
              </a:tblGrid>
              <a:tr h="370840">
                <a:tc>
                  <a:txBody>
                    <a:bodyPr/>
                    <a:lstStyle/>
                    <a:p>
                      <a:r>
                        <a:rPr lang="en-IN" dirty="0"/>
                        <a:t>                                                                            </a:t>
                      </a:r>
                      <a:r>
                        <a:rPr lang="en-IN" sz="3200" dirty="0"/>
                        <a:t> Description</a:t>
                      </a:r>
                    </a:p>
                  </a:txBody>
                  <a:tcPr/>
                </a:tc>
                <a:extLst>
                  <a:ext uri="{0D108BD9-81ED-4DB2-BD59-A6C34878D82A}">
                    <a16:rowId xmlns="" xmlns:a16="http://schemas.microsoft.com/office/drawing/2014/main" val="62878914"/>
                  </a:ext>
                </a:extLst>
              </a:tr>
              <a:tr h="370840">
                <a:tc>
                  <a:txBody>
                    <a:bodyPr/>
                    <a:lstStyle/>
                    <a:p>
                      <a:pPr marL="342900" indent="-342900">
                        <a:buFont typeface="Arial" panose="020B0604020202020204" pitchFamily="34" charset="0"/>
                        <a:buChar char="•"/>
                      </a:pPr>
                      <a:r>
                        <a:rPr lang="en-IN" sz="2400" dirty="0"/>
                        <a:t>  All the provisions of relating to the administration and distribution</a:t>
                      </a:r>
                    </a:p>
                    <a:p>
                      <a:r>
                        <a:rPr lang="en-IN" sz="2400" dirty="0" smtClean="0"/>
                        <a:t>      of </a:t>
                      </a:r>
                      <a:r>
                        <a:rPr lang="en-IN" sz="2400" dirty="0"/>
                        <a:t>the estate of the bankrupt shall, so far as the same are applicable, apply </a:t>
                      </a:r>
                      <a:r>
                        <a:rPr lang="en-IN" sz="2400" dirty="0" smtClean="0"/>
                        <a:t>tom</a:t>
                      </a:r>
                      <a:r>
                        <a:rPr lang="en-IN" sz="2400" baseline="0" dirty="0" smtClean="0"/>
                        <a:t>        </a:t>
                      </a:r>
                    </a:p>
                    <a:p>
                      <a:r>
                        <a:rPr lang="en-IN" sz="2400" baseline="0" dirty="0" smtClean="0"/>
                        <a:t>      the </a:t>
                      </a:r>
                      <a:r>
                        <a:rPr lang="en-IN" sz="2400" dirty="0" smtClean="0"/>
                        <a:t> administration</a:t>
                      </a:r>
                      <a:r>
                        <a:rPr lang="en-IN" sz="2400" baseline="0" dirty="0" smtClean="0"/>
                        <a:t> </a:t>
                      </a:r>
                      <a:r>
                        <a:rPr lang="en-IN" sz="2400" dirty="0" smtClean="0"/>
                        <a:t>of </a:t>
                      </a:r>
                      <a:r>
                        <a:rPr lang="en-IN" sz="2400" dirty="0"/>
                        <a:t>the estate of a deceased bankrupt</a:t>
                      </a:r>
                    </a:p>
                  </a:txBody>
                  <a:tcPr/>
                </a:tc>
                <a:extLst>
                  <a:ext uri="{0D108BD9-81ED-4DB2-BD59-A6C34878D82A}">
                    <a16:rowId xmlns="" xmlns:a16="http://schemas.microsoft.com/office/drawing/2014/main" val="2067636391"/>
                  </a:ext>
                </a:extLst>
              </a:tr>
              <a:tr h="370840">
                <a:tc>
                  <a:txBody>
                    <a:bodyPr/>
                    <a:lstStyle/>
                    <a:p>
                      <a:pPr marL="342900" indent="-342900">
                        <a:buFont typeface="Arial" panose="020B0604020202020204" pitchFamily="34" charset="0"/>
                        <a:buChar char="•"/>
                      </a:pPr>
                      <a:r>
                        <a:rPr lang="en-IN" sz="2400" dirty="0" smtClean="0"/>
                        <a:t>While </a:t>
                      </a:r>
                      <a:r>
                        <a:rPr lang="en-IN" sz="2400" dirty="0"/>
                        <a:t>administering the estate of a deceased bankrupt, the bankruptcy trustee</a:t>
                      </a:r>
                    </a:p>
                    <a:p>
                      <a:r>
                        <a:rPr lang="en-IN" sz="2400" dirty="0" smtClean="0"/>
                        <a:t>      shall </a:t>
                      </a:r>
                      <a:r>
                        <a:rPr lang="en-IN" sz="2400" dirty="0"/>
                        <a:t>have regard to the claims by the legal representatives of the deceased </a:t>
                      </a:r>
                      <a:endParaRPr lang="en-IN" sz="2400" dirty="0" smtClean="0"/>
                    </a:p>
                    <a:p>
                      <a:r>
                        <a:rPr lang="en-IN" sz="2400" dirty="0" smtClean="0"/>
                        <a:t>      bankrupt to</a:t>
                      </a:r>
                      <a:r>
                        <a:rPr lang="en-IN" sz="2400" baseline="0" dirty="0" smtClean="0"/>
                        <a:t> </a:t>
                      </a:r>
                      <a:r>
                        <a:rPr lang="en-IN" sz="2400" dirty="0" smtClean="0"/>
                        <a:t>payment </a:t>
                      </a:r>
                      <a:r>
                        <a:rPr lang="en-IN" sz="2400" dirty="0"/>
                        <a:t>of the proper funeral and testamentary expenses </a:t>
                      </a:r>
                      <a:r>
                        <a:rPr lang="en-IN" sz="2400" dirty="0" smtClean="0"/>
                        <a:t>incurred</a:t>
                      </a:r>
                    </a:p>
                    <a:p>
                      <a:r>
                        <a:rPr lang="en-IN" sz="2400" baseline="0" dirty="0" smtClean="0"/>
                        <a:t>      by them</a:t>
                      </a:r>
                      <a:endParaRPr lang="en-IN" sz="2400" dirty="0"/>
                    </a:p>
                  </a:txBody>
                  <a:tcPr/>
                </a:tc>
                <a:extLst>
                  <a:ext uri="{0D108BD9-81ED-4DB2-BD59-A6C34878D82A}">
                    <a16:rowId xmlns="" xmlns:a16="http://schemas.microsoft.com/office/drawing/2014/main" val="1868118578"/>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1569640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How does estate </a:t>
            </a:r>
            <a:r>
              <a:rPr lang="en-IN" dirty="0"/>
              <a:t>of deceased </a:t>
            </a:r>
            <a:r>
              <a:rPr lang="en-IN" dirty="0" smtClean="0"/>
              <a:t>bankrupt be administered -</a:t>
            </a:r>
            <a:r>
              <a:rPr lang="en-IN" dirty="0"/>
              <a:t> </a:t>
            </a:r>
            <a:r>
              <a:rPr lang="en-IN" dirty="0" smtClean="0"/>
              <a:t>Section </a:t>
            </a:r>
            <a:r>
              <a:rPr lang="en-IN" dirty="0"/>
              <a:t>170</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77474734"/>
              </p:ext>
            </p:extLst>
          </p:nvPr>
        </p:nvGraphicFramePr>
        <p:xfrm>
          <a:off x="838200" y="1825625"/>
          <a:ext cx="10515600" cy="362712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1445844800"/>
                    </a:ext>
                  </a:extLst>
                </a:gridCol>
              </a:tblGrid>
              <a:tr h="370840">
                <a:tc>
                  <a:txBody>
                    <a:bodyPr/>
                    <a:lstStyle/>
                    <a:p>
                      <a:pPr algn="ctr"/>
                      <a:r>
                        <a:rPr lang="en-IN" sz="2800" dirty="0" smtClean="0"/>
                        <a:t>Descriptions </a:t>
                      </a:r>
                      <a:endParaRPr lang="en-IN" sz="2800" dirty="0"/>
                    </a:p>
                  </a:txBody>
                  <a:tcPr/>
                </a:tc>
                <a:extLst>
                  <a:ext uri="{0D108BD9-81ED-4DB2-BD59-A6C34878D82A}">
                    <a16:rowId xmlns="" xmlns:a16="http://schemas.microsoft.com/office/drawing/2014/main" val="750398903"/>
                  </a:ext>
                </a:extLst>
              </a:tr>
              <a:tr h="370840">
                <a:tc>
                  <a:txBody>
                    <a:bodyPr/>
                    <a:lstStyle/>
                    <a:p>
                      <a:pPr marL="342900" indent="-342900">
                        <a:buFont typeface="Arial" panose="020B0604020202020204" pitchFamily="34" charset="0"/>
                        <a:buChar char="•"/>
                      </a:pPr>
                      <a:r>
                        <a:rPr lang="en-IN" sz="2400" dirty="0"/>
                        <a:t>The claims under above section  shall rank equally to the secured creditors in the</a:t>
                      </a:r>
                    </a:p>
                    <a:p>
                      <a:r>
                        <a:rPr lang="en-IN" sz="2400" dirty="0" smtClean="0"/>
                        <a:t>      priority </a:t>
                      </a:r>
                      <a:r>
                        <a:rPr lang="en-IN" sz="2400" dirty="0"/>
                        <a:t>provided under section 178</a:t>
                      </a:r>
                    </a:p>
                  </a:txBody>
                  <a:tcPr/>
                </a:tc>
                <a:extLst>
                  <a:ext uri="{0D108BD9-81ED-4DB2-BD59-A6C34878D82A}">
                    <a16:rowId xmlns="" xmlns:a16="http://schemas.microsoft.com/office/drawing/2014/main" val="2515870400"/>
                  </a:ext>
                </a:extLst>
              </a:tr>
              <a:tr h="370840">
                <a:tc>
                  <a:txBody>
                    <a:bodyPr/>
                    <a:lstStyle/>
                    <a:p>
                      <a:pPr marL="342900" indent="-342900">
                        <a:buFont typeface="Arial" panose="020B0604020202020204" pitchFamily="34" charset="0"/>
                        <a:buChar char="•"/>
                      </a:pPr>
                      <a:r>
                        <a:rPr lang="en-IN" sz="2400" dirty="0"/>
                        <a:t> If, on the administration of the estate of a deceased bankrupt, any surplus remains in the hands of the bankruptcy trustee after payment in full of all the debts due from the deceased bankrupt, together with the costs of the administration and interest as provided under section 178, such surplus shall be paid to the legal representatives of the estate of the deceased bankrupt or dealt with in such manner as may be prescribed</a:t>
                      </a:r>
                    </a:p>
                  </a:txBody>
                  <a:tcPr/>
                </a:tc>
                <a:extLst>
                  <a:ext uri="{0D108BD9-81ED-4DB2-BD59-A6C34878D82A}">
                    <a16:rowId xmlns="" xmlns:a16="http://schemas.microsoft.com/office/drawing/2014/main" val="1191063301"/>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9113687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What is Proof </a:t>
            </a:r>
            <a:r>
              <a:rPr lang="en-IN" dirty="0"/>
              <a:t>of debt </a:t>
            </a:r>
            <a:r>
              <a:rPr lang="en-IN" dirty="0" smtClean="0"/>
              <a:t>– Section 171 </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0452292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890965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 </a:t>
            </a:r>
            <a:r>
              <a:rPr lang="en-IN" dirty="0" smtClean="0"/>
              <a:t>What is Proof </a:t>
            </a:r>
            <a:r>
              <a:rPr lang="en-IN" dirty="0"/>
              <a:t>of debt </a:t>
            </a:r>
            <a:r>
              <a:rPr lang="en-IN" dirty="0" smtClean="0"/>
              <a:t>– Section 171 </a:t>
            </a:r>
            <a:endParaRPr lang="en-IN" dirty="0"/>
          </a:p>
        </p:txBody>
      </p:sp>
      <p:sp>
        <p:nvSpPr>
          <p:cNvPr id="3" name="Content Placeholder 2"/>
          <p:cNvSpPr>
            <a:spLocks noGrp="1"/>
          </p:cNvSpPr>
          <p:nvPr>
            <p:ph idx="1"/>
          </p:nvPr>
        </p:nvSpPr>
        <p:spPr/>
        <p:txBody>
          <a:bodyPr/>
          <a:lstStyle/>
          <a:p>
            <a:pPr marL="0" indent="0">
              <a:buNone/>
            </a:pPr>
            <a:endParaRPr lang="en-US" dirty="0"/>
          </a:p>
          <a:p>
            <a:endParaRPr lang="en-IN" dirty="0"/>
          </a:p>
        </p:txBody>
      </p:sp>
      <p:graphicFrame>
        <p:nvGraphicFramePr>
          <p:cNvPr id="4" name="Content Placeholder 3"/>
          <p:cNvGraphicFramePr>
            <a:graphicFrameLocks/>
          </p:cNvGraphicFramePr>
          <p:nvPr>
            <p:extLst>
              <p:ext uri="{D42A27DB-BD31-4B8C-83A1-F6EECF244321}">
                <p14:modId xmlns:p14="http://schemas.microsoft.com/office/powerpoint/2010/main" val="4187347791"/>
              </p:ext>
            </p:extLst>
          </p:nvPr>
        </p:nvGraphicFramePr>
        <p:xfrm>
          <a:off x="990600" y="19780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395816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 </a:t>
            </a:r>
            <a:r>
              <a:rPr lang="en-IN" dirty="0" smtClean="0"/>
              <a:t>What is Proof </a:t>
            </a:r>
            <a:r>
              <a:rPr lang="en-IN" dirty="0"/>
              <a:t>of debt </a:t>
            </a:r>
            <a:r>
              <a:rPr lang="en-IN" dirty="0" smtClean="0"/>
              <a:t>– Section 171 </a:t>
            </a:r>
            <a:endParaRPr lang="en-IN" dirty="0"/>
          </a:p>
        </p:txBody>
      </p:sp>
      <p:sp>
        <p:nvSpPr>
          <p:cNvPr id="3" name="Content Placeholder 2"/>
          <p:cNvSpPr>
            <a:spLocks noGrp="1"/>
          </p:cNvSpPr>
          <p:nvPr>
            <p:ph idx="1"/>
          </p:nvPr>
        </p:nvSpPr>
        <p:spPr/>
        <p:txBody>
          <a:bodyPr/>
          <a:lstStyle/>
          <a:p>
            <a:pPr marL="0" indent="0">
              <a:buNone/>
            </a:pPr>
            <a:endParaRPr lang="en-US" dirty="0"/>
          </a:p>
          <a:p>
            <a:endParaRPr lang="en-IN" dirty="0"/>
          </a:p>
        </p:txBody>
      </p:sp>
      <p:graphicFrame>
        <p:nvGraphicFramePr>
          <p:cNvPr id="4" name="Content Placeholder 3"/>
          <p:cNvGraphicFramePr>
            <a:graphicFrameLocks/>
          </p:cNvGraphicFramePr>
          <p:nvPr>
            <p:extLst>
              <p:ext uri="{D42A27DB-BD31-4B8C-83A1-F6EECF244321}">
                <p14:modId xmlns:p14="http://schemas.microsoft.com/office/powerpoint/2010/main" val="730215739"/>
              </p:ext>
            </p:extLst>
          </p:nvPr>
        </p:nvGraphicFramePr>
        <p:xfrm>
          <a:off x="838200" y="1690688"/>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375427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What is Proof </a:t>
            </a:r>
            <a:r>
              <a:rPr lang="en-IN" dirty="0"/>
              <a:t>of debt by secured creditors </a:t>
            </a:r>
            <a:br>
              <a:rPr lang="en-IN" dirty="0"/>
            </a:br>
            <a:r>
              <a:rPr lang="en-IN" dirty="0"/>
              <a:t>– </a:t>
            </a:r>
            <a:r>
              <a:rPr lang="en-IN" dirty="0" smtClean="0"/>
              <a:t>Section </a:t>
            </a:r>
            <a:r>
              <a:rPr lang="en-IN" dirty="0"/>
              <a:t>172</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46641191"/>
              </p:ext>
            </p:extLst>
          </p:nvPr>
        </p:nvGraphicFramePr>
        <p:xfrm>
          <a:off x="838200" y="2344239"/>
          <a:ext cx="10515600" cy="2910149"/>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1627444627"/>
                    </a:ext>
                  </a:extLst>
                </a:gridCol>
              </a:tblGrid>
              <a:tr h="770179">
                <a:tc>
                  <a:txBody>
                    <a:bodyPr/>
                    <a:lstStyle/>
                    <a:p>
                      <a:r>
                        <a:rPr lang="en-IN" sz="3200" dirty="0"/>
                        <a:t>                                         Description</a:t>
                      </a:r>
                    </a:p>
                  </a:txBody>
                  <a:tcPr/>
                </a:tc>
                <a:extLst>
                  <a:ext uri="{0D108BD9-81ED-4DB2-BD59-A6C34878D82A}">
                    <a16:rowId xmlns="" xmlns:a16="http://schemas.microsoft.com/office/drawing/2014/main" val="2151676699"/>
                  </a:ext>
                </a:extLst>
              </a:tr>
              <a:tr h="2139970">
                <a:tc>
                  <a:txBody>
                    <a:bodyPr/>
                    <a:lstStyle/>
                    <a:p>
                      <a:r>
                        <a:rPr lang="en-IN" sz="2400" dirty="0"/>
                        <a:t>(a)</a:t>
                      </a:r>
                      <a:r>
                        <a:rPr lang="en-IN" dirty="0"/>
                        <a:t> </a:t>
                      </a:r>
                      <a:r>
                        <a:rPr lang="en-IN" sz="2400" dirty="0"/>
                        <a:t>Where a secured creditor realises his security, he may produce proof of the</a:t>
                      </a:r>
                    </a:p>
                    <a:p>
                      <a:r>
                        <a:rPr lang="en-IN" sz="2400" dirty="0"/>
                        <a:t>balance due to him.</a:t>
                      </a:r>
                    </a:p>
                    <a:p>
                      <a:endParaRPr lang="en-IN" sz="2400" dirty="0"/>
                    </a:p>
                    <a:p>
                      <a:r>
                        <a:rPr lang="en-IN" sz="2400" dirty="0"/>
                        <a:t>(b) Where a secured creditor surrenders his security to the bankruptcy trustee for the general benefit of the creditors, he may produce proof of his whole claim</a:t>
                      </a:r>
                    </a:p>
                  </a:txBody>
                  <a:tcPr/>
                </a:tc>
                <a:extLst>
                  <a:ext uri="{0D108BD9-81ED-4DB2-BD59-A6C34878D82A}">
                    <a16:rowId xmlns="" xmlns:a16="http://schemas.microsoft.com/office/drawing/2014/main" val="2574550048"/>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5115117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370" y="242295"/>
            <a:ext cx="10515600" cy="1325563"/>
          </a:xfrm>
        </p:spPr>
        <p:txBody>
          <a:bodyPr/>
          <a:lstStyle/>
          <a:p>
            <a:r>
              <a:rPr lang="en-IN" dirty="0" smtClean="0"/>
              <a:t>When and how does Mutual </a:t>
            </a:r>
            <a:r>
              <a:rPr lang="en-IN" dirty="0"/>
              <a:t>credit and set-off </a:t>
            </a:r>
            <a:r>
              <a:rPr lang="en-IN" dirty="0" smtClean="0"/>
              <a:t>take place –  Section </a:t>
            </a:r>
            <a:r>
              <a:rPr lang="en-IN" dirty="0"/>
              <a:t>173</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8302251"/>
              </p:ext>
            </p:extLst>
          </p:nvPr>
        </p:nvGraphicFramePr>
        <p:xfrm>
          <a:off x="824553" y="1703423"/>
          <a:ext cx="10515600" cy="4793953"/>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394565359"/>
                    </a:ext>
                  </a:extLst>
                </a:gridCol>
              </a:tblGrid>
              <a:tr h="490419">
                <a:tc>
                  <a:txBody>
                    <a:bodyPr/>
                    <a:lstStyle/>
                    <a:p>
                      <a:r>
                        <a:rPr lang="en-IN" dirty="0"/>
                        <a:t>                                                                         </a:t>
                      </a:r>
                      <a:r>
                        <a:rPr lang="en-IN" sz="3200" dirty="0"/>
                        <a:t> Description</a:t>
                      </a:r>
                    </a:p>
                  </a:txBody>
                  <a:tcPr/>
                </a:tc>
                <a:extLst>
                  <a:ext uri="{0D108BD9-81ED-4DB2-BD59-A6C34878D82A}">
                    <a16:rowId xmlns="" xmlns:a16="http://schemas.microsoft.com/office/drawing/2014/main" val="2080125511"/>
                  </a:ext>
                </a:extLst>
              </a:tr>
              <a:tr h="2660353">
                <a:tc>
                  <a:txBody>
                    <a:bodyPr/>
                    <a:lstStyle/>
                    <a:p>
                      <a:pPr marL="342900" indent="-342900">
                        <a:buFont typeface="Arial" panose="020B0604020202020204" pitchFamily="34" charset="0"/>
                        <a:buChar char="•"/>
                      </a:pPr>
                      <a:r>
                        <a:rPr lang="en-IN" sz="2400" dirty="0"/>
                        <a:t>Where before the bankruptcy commencement date, there have been mutual</a:t>
                      </a:r>
                    </a:p>
                    <a:p>
                      <a:r>
                        <a:rPr lang="en-IN" sz="2400" dirty="0"/>
                        <a:t>dealings between the bankrupt and any creditor, the bankruptcy trustee shall —</a:t>
                      </a:r>
                    </a:p>
                    <a:p>
                      <a:r>
                        <a:rPr lang="en-IN" sz="2400" dirty="0"/>
                        <a:t>         (a) take an account of what is due from each party to the other in respect of the mutual dealings and the sums due from one party shall be set off against the sums due from the other  and</a:t>
                      </a:r>
                    </a:p>
                    <a:p>
                      <a:r>
                        <a:rPr lang="en-IN" sz="2400" dirty="0"/>
                        <a:t>         (b) only the balance shall be provable as a bankruptcy debt or as the amount  payable to the bankruptcy trustee as part of the estate of the bankrupt. </a:t>
                      </a:r>
                    </a:p>
                  </a:txBody>
                  <a:tcPr/>
                </a:tc>
                <a:extLst>
                  <a:ext uri="{0D108BD9-81ED-4DB2-BD59-A6C34878D82A}">
                    <a16:rowId xmlns="" xmlns:a16="http://schemas.microsoft.com/office/drawing/2014/main" val="3901747564"/>
                  </a:ext>
                </a:extLst>
              </a:tr>
              <a:tr h="1209251">
                <a:tc>
                  <a:txBody>
                    <a:bodyPr/>
                    <a:lstStyle/>
                    <a:p>
                      <a:pPr marL="342900" indent="-342900">
                        <a:buFont typeface="Arial" panose="020B0604020202020204" pitchFamily="34" charset="0"/>
                        <a:buChar char="•"/>
                      </a:pPr>
                      <a:r>
                        <a:rPr lang="en-IN" sz="2400" dirty="0"/>
                        <a:t>Sums due from the bankrupt to another party shall not be included in the </a:t>
                      </a:r>
                      <a:r>
                        <a:rPr lang="en-IN" sz="2400" dirty="0" smtClean="0"/>
                        <a:t>account</a:t>
                      </a:r>
                      <a:r>
                        <a:rPr lang="en-IN" sz="2400" baseline="0" dirty="0" smtClean="0"/>
                        <a:t>  </a:t>
                      </a:r>
                      <a:r>
                        <a:rPr lang="en-IN" sz="2400" dirty="0" smtClean="0"/>
                        <a:t>taken </a:t>
                      </a:r>
                      <a:r>
                        <a:rPr lang="en-IN" sz="2400" dirty="0"/>
                        <a:t>by the bankruptcy trustee under above section , if that other party had notice at the time they became due that an application for bankruptcy relating to the bankrupt was pending.</a:t>
                      </a:r>
                    </a:p>
                  </a:txBody>
                  <a:tcPr/>
                </a:tc>
                <a:extLst>
                  <a:ext uri="{0D108BD9-81ED-4DB2-BD59-A6C34878D82A}">
                    <a16:rowId xmlns="" xmlns:a16="http://schemas.microsoft.com/office/drawing/2014/main" val="1786317173"/>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998235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rights </a:t>
            </a:r>
            <a:r>
              <a:rPr lang="en-US" dirty="0"/>
              <a:t>of bankruptcy trustee  - Section 151</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9882783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11" descr="C:\Documents and Settings\Dip\Desktop\clip_image002.jpg"/>
          <p:cNvPicPr>
            <a:picLocks noChangeAspect="1" noChangeArrowheads="1"/>
          </p:cNvPicPr>
          <p:nvPr/>
        </p:nvPicPr>
        <p:blipFill>
          <a:blip r:embed="rId9"/>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5667369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9623" y="390529"/>
            <a:ext cx="10515600" cy="1325563"/>
          </a:xfrm>
        </p:spPr>
        <p:txBody>
          <a:bodyPr>
            <a:normAutofit/>
          </a:bodyPr>
          <a:lstStyle/>
          <a:p>
            <a:r>
              <a:rPr lang="en-IN" dirty="0" smtClean="0"/>
              <a:t>When does the Distribution </a:t>
            </a:r>
            <a:r>
              <a:rPr lang="en-IN" dirty="0"/>
              <a:t>of interim </a:t>
            </a:r>
            <a:r>
              <a:rPr lang="en-IN" dirty="0" smtClean="0"/>
              <a:t>dividend occur – Section 174</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14417350"/>
              </p:ext>
            </p:extLst>
          </p:nvPr>
        </p:nvGraphicFramePr>
        <p:xfrm>
          <a:off x="673958" y="2061782"/>
          <a:ext cx="11066930" cy="2590800"/>
        </p:xfrm>
        <a:graphic>
          <a:graphicData uri="http://schemas.openxmlformats.org/drawingml/2006/table">
            <a:tbl>
              <a:tblPr firstRow="1" bandRow="1">
                <a:tableStyleId>{5C22544A-7EE6-4342-B048-85BDC9FD1C3A}</a:tableStyleId>
              </a:tblPr>
              <a:tblGrid>
                <a:gridCol w="11066930">
                  <a:extLst>
                    <a:ext uri="{9D8B030D-6E8A-4147-A177-3AD203B41FA5}">
                      <a16:colId xmlns="" xmlns:a16="http://schemas.microsoft.com/office/drawing/2014/main" val="2612604958"/>
                    </a:ext>
                  </a:extLst>
                </a:gridCol>
              </a:tblGrid>
              <a:tr h="472464">
                <a:tc>
                  <a:txBody>
                    <a:bodyPr/>
                    <a:lstStyle/>
                    <a:p>
                      <a:r>
                        <a:rPr lang="en-IN" dirty="0"/>
                        <a:t>                                                                                   </a:t>
                      </a:r>
                      <a:r>
                        <a:rPr lang="en-IN" sz="3200" dirty="0"/>
                        <a:t>Description</a:t>
                      </a:r>
                    </a:p>
                  </a:txBody>
                  <a:tcPr/>
                </a:tc>
                <a:extLst>
                  <a:ext uri="{0D108BD9-81ED-4DB2-BD59-A6C34878D82A}">
                    <a16:rowId xmlns="" xmlns:a16="http://schemas.microsoft.com/office/drawing/2014/main" val="352205085"/>
                  </a:ext>
                </a:extLst>
              </a:tr>
              <a:tr h="1164980">
                <a:tc>
                  <a:txBody>
                    <a:bodyPr/>
                    <a:lstStyle/>
                    <a:p>
                      <a:pPr marL="342900" indent="-342900">
                        <a:buFont typeface="Arial" panose="020B0604020202020204" pitchFamily="34" charset="0"/>
                        <a:buChar char="•"/>
                      </a:pPr>
                      <a:r>
                        <a:rPr lang="en-IN" sz="2400" dirty="0"/>
                        <a:t>   Whenever the bankruptcy trustee has sufficient funds in his hand, he may</a:t>
                      </a:r>
                    </a:p>
                    <a:p>
                      <a:r>
                        <a:rPr lang="en-IN" sz="2400" dirty="0" smtClean="0"/>
                        <a:t>        declare </a:t>
                      </a:r>
                      <a:r>
                        <a:rPr lang="en-IN" sz="2400" dirty="0"/>
                        <a:t>and distribute interim dividend among the creditors in respect of the </a:t>
                      </a:r>
                      <a:r>
                        <a:rPr lang="en-IN" sz="2400" dirty="0" smtClean="0"/>
                        <a:t>       </a:t>
                      </a:r>
                    </a:p>
                    <a:p>
                      <a:r>
                        <a:rPr lang="en-IN" sz="2400" dirty="0" smtClean="0"/>
                        <a:t>        bankruptcy </a:t>
                      </a:r>
                      <a:r>
                        <a:rPr lang="en-IN" sz="2400" dirty="0"/>
                        <a:t>debts which they have respectively proved</a:t>
                      </a:r>
                    </a:p>
                  </a:txBody>
                  <a:tcPr/>
                </a:tc>
                <a:extLst>
                  <a:ext uri="{0D108BD9-81ED-4DB2-BD59-A6C34878D82A}">
                    <a16:rowId xmlns="" xmlns:a16="http://schemas.microsoft.com/office/drawing/2014/main" val="1568675527"/>
                  </a:ext>
                </a:extLst>
              </a:tr>
              <a:tr h="815486">
                <a:tc>
                  <a:txBody>
                    <a:bodyPr/>
                    <a:lstStyle/>
                    <a:p>
                      <a:pPr marL="342900" indent="-342900">
                        <a:buFont typeface="Arial" panose="020B0604020202020204" pitchFamily="34" charset="0"/>
                        <a:buChar char="•"/>
                      </a:pPr>
                      <a:r>
                        <a:rPr lang="en-IN" sz="2400" dirty="0"/>
                        <a:t>  Where the bankruptcy trustee has declared any interim dividend, he shall give  </a:t>
                      </a:r>
                      <a:r>
                        <a:rPr lang="en-IN" sz="2400" dirty="0" smtClean="0"/>
                        <a:t>     notice </a:t>
                      </a:r>
                      <a:r>
                        <a:rPr lang="en-IN" sz="2400" dirty="0"/>
                        <a:t>of such dividend and the manner in which it is proposed to be distributed</a:t>
                      </a:r>
                    </a:p>
                  </a:txBody>
                  <a:tcPr/>
                </a:tc>
                <a:extLst>
                  <a:ext uri="{0D108BD9-81ED-4DB2-BD59-A6C34878D82A}">
                    <a16:rowId xmlns="" xmlns:a16="http://schemas.microsoft.com/office/drawing/2014/main" val="3418297626"/>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30379578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535" y="144869"/>
            <a:ext cx="10515600" cy="1325563"/>
          </a:xfrm>
        </p:spPr>
        <p:txBody>
          <a:bodyPr>
            <a:normAutofit/>
          </a:bodyPr>
          <a:lstStyle/>
          <a:p>
            <a:r>
              <a:rPr lang="en-IN" dirty="0" smtClean="0"/>
              <a:t>How can Distribution </a:t>
            </a:r>
            <a:r>
              <a:rPr lang="en-IN" dirty="0"/>
              <a:t>of interim </a:t>
            </a:r>
            <a:r>
              <a:rPr lang="en-IN" dirty="0" smtClean="0"/>
              <a:t>dividend be done – Section 174</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40408954"/>
              </p:ext>
            </p:extLst>
          </p:nvPr>
        </p:nvGraphicFramePr>
        <p:xfrm>
          <a:off x="562535" y="1802474"/>
          <a:ext cx="11066930" cy="3962400"/>
        </p:xfrm>
        <a:graphic>
          <a:graphicData uri="http://schemas.openxmlformats.org/drawingml/2006/table">
            <a:tbl>
              <a:tblPr firstRow="1" bandRow="1">
                <a:tableStyleId>{5C22544A-7EE6-4342-B048-85BDC9FD1C3A}</a:tableStyleId>
              </a:tblPr>
              <a:tblGrid>
                <a:gridCol w="11066930">
                  <a:extLst>
                    <a:ext uri="{9D8B030D-6E8A-4147-A177-3AD203B41FA5}">
                      <a16:colId xmlns="" xmlns:a16="http://schemas.microsoft.com/office/drawing/2014/main" val="2612604958"/>
                    </a:ext>
                  </a:extLst>
                </a:gridCol>
              </a:tblGrid>
              <a:tr h="472464">
                <a:tc>
                  <a:txBody>
                    <a:bodyPr/>
                    <a:lstStyle/>
                    <a:p>
                      <a:r>
                        <a:rPr lang="en-IN" dirty="0"/>
                        <a:t>                                                                                   </a:t>
                      </a:r>
                      <a:r>
                        <a:rPr lang="en-IN" sz="3200" dirty="0"/>
                        <a:t>Description</a:t>
                      </a:r>
                    </a:p>
                  </a:txBody>
                  <a:tcPr/>
                </a:tc>
                <a:extLst>
                  <a:ext uri="{0D108BD9-81ED-4DB2-BD59-A6C34878D82A}">
                    <a16:rowId xmlns="" xmlns:a16="http://schemas.microsoft.com/office/drawing/2014/main" val="352205085"/>
                  </a:ext>
                </a:extLst>
              </a:tr>
              <a:tr h="2912446">
                <a:tc>
                  <a:txBody>
                    <a:bodyPr/>
                    <a:lstStyle/>
                    <a:p>
                      <a:pPr marL="342900" indent="-342900">
                        <a:buFont typeface="Arial" panose="020B0604020202020204" pitchFamily="34" charset="0"/>
                        <a:buChar char="•"/>
                      </a:pPr>
                      <a:r>
                        <a:rPr lang="en-IN" sz="2400" dirty="0"/>
                        <a:t>In the calculation and distribution of the interim dividend, the bankruptcy trustee</a:t>
                      </a:r>
                    </a:p>
                    <a:p>
                      <a:r>
                        <a:rPr lang="en-IN" sz="2400" dirty="0"/>
                        <a:t>shall make provision for —</a:t>
                      </a:r>
                    </a:p>
                    <a:p>
                      <a:r>
                        <a:rPr lang="en-IN" sz="2400" dirty="0"/>
                        <a:t>       (a) any bankruptcy debts which appear to him to be due to persons who, by</a:t>
                      </a:r>
                    </a:p>
                    <a:p>
                      <a:r>
                        <a:rPr lang="en-IN" sz="2400" dirty="0"/>
                        <a:t>             reason of the distance of their place of residence, may not have had sufficient time to  tender and establish their debts and</a:t>
                      </a:r>
                    </a:p>
                    <a:p>
                      <a:r>
                        <a:rPr lang="en-IN" sz="2400" dirty="0"/>
                        <a:t>       (b) any bankruptcy debts which are subject of claims which have not yet been determined</a:t>
                      </a:r>
                    </a:p>
                    <a:p>
                      <a:r>
                        <a:rPr lang="en-IN" sz="2400" dirty="0"/>
                        <a:t>       (c) disputed proofs and claims and</a:t>
                      </a:r>
                    </a:p>
                    <a:p>
                      <a:r>
                        <a:rPr lang="en-IN" sz="2400" dirty="0"/>
                        <a:t>       (d) expenses necessary for the administration of the estate of the bankrupt</a:t>
                      </a:r>
                    </a:p>
                  </a:txBody>
                  <a:tcPr/>
                </a:tc>
                <a:extLst>
                  <a:ext uri="{0D108BD9-81ED-4DB2-BD59-A6C34878D82A}">
                    <a16:rowId xmlns="" xmlns:a16="http://schemas.microsoft.com/office/drawing/2014/main" val="2326526760"/>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5594733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IN" dirty="0" smtClean="0"/>
              <a:t>How can property be distributed – Section </a:t>
            </a:r>
            <a:r>
              <a:rPr lang="en-IN" dirty="0"/>
              <a:t>175</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10396913"/>
              </p:ext>
            </p:extLst>
          </p:nvPr>
        </p:nvGraphicFramePr>
        <p:xfrm>
          <a:off x="838200" y="1605370"/>
          <a:ext cx="10515600" cy="332232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015224884"/>
                    </a:ext>
                  </a:extLst>
                </a:gridCol>
              </a:tblGrid>
              <a:tr h="439244">
                <a:tc>
                  <a:txBody>
                    <a:bodyPr/>
                    <a:lstStyle/>
                    <a:p>
                      <a:r>
                        <a:rPr lang="en-IN" dirty="0"/>
                        <a:t>                                                                                </a:t>
                      </a:r>
                      <a:r>
                        <a:rPr lang="en-IN" sz="3200" dirty="0"/>
                        <a:t>Description</a:t>
                      </a:r>
                    </a:p>
                  </a:txBody>
                  <a:tcPr/>
                </a:tc>
                <a:extLst>
                  <a:ext uri="{0D108BD9-81ED-4DB2-BD59-A6C34878D82A}">
                    <a16:rowId xmlns="" xmlns:a16="http://schemas.microsoft.com/office/drawing/2014/main" val="1794453236"/>
                  </a:ext>
                </a:extLst>
              </a:tr>
              <a:tr h="1407988">
                <a:tc>
                  <a:txBody>
                    <a:bodyPr/>
                    <a:lstStyle/>
                    <a:p>
                      <a:pPr marL="342900" indent="-342900">
                        <a:buFont typeface="Arial" panose="020B0604020202020204" pitchFamily="34" charset="0"/>
                        <a:buChar char="•"/>
                      </a:pPr>
                      <a:r>
                        <a:rPr lang="en-IN" sz="2400" dirty="0"/>
                        <a:t>  The bankruptcy trustee may, with the approval of the committee of creditors,</a:t>
                      </a:r>
                    </a:p>
                    <a:p>
                      <a:r>
                        <a:rPr lang="en-IN" sz="2400" dirty="0"/>
                        <a:t> divide in its existing form amongst the creditors, according to its estimated value, any property in its existing form which from its peculiar nature or other special circumstances cannot be readily or advantageously sold</a:t>
                      </a:r>
                    </a:p>
                  </a:txBody>
                  <a:tcPr/>
                </a:tc>
                <a:extLst>
                  <a:ext uri="{0D108BD9-81ED-4DB2-BD59-A6C34878D82A}">
                    <a16:rowId xmlns="" xmlns:a16="http://schemas.microsoft.com/office/drawing/2014/main" val="1001673102"/>
                  </a:ext>
                </a:extLst>
              </a:tr>
              <a:tr h="1083067">
                <a:tc>
                  <a:txBody>
                    <a:bodyPr/>
                    <a:lstStyle/>
                    <a:p>
                      <a:pPr marL="342900" indent="-342900">
                        <a:buFont typeface="Arial" panose="020B0604020202020204" pitchFamily="34" charset="0"/>
                        <a:buChar char="•"/>
                      </a:pPr>
                      <a:r>
                        <a:rPr lang="en-IN" sz="2400" dirty="0"/>
                        <a:t>  An approval shall be sought by the bankruptcy trustee for each transaction, and a person dealing with the bankruptcy trustee in good faith and for value shall not be required to enquire whether any approval </a:t>
                      </a:r>
                      <a:r>
                        <a:rPr lang="en-IN" sz="2400" dirty="0" smtClean="0"/>
                        <a:t>required</a:t>
                      </a:r>
                      <a:r>
                        <a:rPr lang="en-IN" sz="2400" baseline="0" dirty="0" smtClean="0"/>
                        <a:t> has been given</a:t>
                      </a:r>
                      <a:endParaRPr lang="en-IN" sz="2400" dirty="0"/>
                    </a:p>
                  </a:txBody>
                  <a:tcPr/>
                </a:tc>
                <a:extLst>
                  <a:ext uri="{0D108BD9-81ED-4DB2-BD59-A6C34878D82A}">
                    <a16:rowId xmlns="" xmlns:a16="http://schemas.microsoft.com/office/drawing/2014/main" val="488296323"/>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1372680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IN" dirty="0"/>
              <a:t>How can property be distributed </a:t>
            </a:r>
            <a:r>
              <a:rPr lang="en-IN" dirty="0" smtClean="0"/>
              <a:t>– Section </a:t>
            </a:r>
            <a:r>
              <a:rPr lang="en-IN" dirty="0"/>
              <a:t>175</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9563252"/>
              </p:ext>
            </p:extLst>
          </p:nvPr>
        </p:nvGraphicFramePr>
        <p:xfrm>
          <a:off x="838200" y="1741847"/>
          <a:ext cx="10515600" cy="332232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015224884"/>
                    </a:ext>
                  </a:extLst>
                </a:gridCol>
              </a:tblGrid>
              <a:tr h="439244">
                <a:tc>
                  <a:txBody>
                    <a:bodyPr/>
                    <a:lstStyle/>
                    <a:p>
                      <a:r>
                        <a:rPr lang="en-IN" dirty="0"/>
                        <a:t>                                                                                </a:t>
                      </a:r>
                      <a:r>
                        <a:rPr lang="en-IN" sz="3200" dirty="0"/>
                        <a:t>Description</a:t>
                      </a:r>
                    </a:p>
                  </a:txBody>
                  <a:tcPr/>
                </a:tc>
                <a:extLst>
                  <a:ext uri="{0D108BD9-81ED-4DB2-BD59-A6C34878D82A}">
                    <a16:rowId xmlns="" xmlns:a16="http://schemas.microsoft.com/office/drawing/2014/main" val="1794453236"/>
                  </a:ext>
                </a:extLst>
              </a:tr>
              <a:tr h="1083067">
                <a:tc>
                  <a:txBody>
                    <a:bodyPr/>
                    <a:lstStyle/>
                    <a:p>
                      <a:pPr marL="342900" indent="-342900">
                        <a:buFont typeface="Arial" panose="020B0604020202020204" pitchFamily="34" charset="0"/>
                        <a:buChar char="•"/>
                      </a:pPr>
                      <a:r>
                        <a:rPr lang="en-IN" sz="2400" dirty="0"/>
                        <a:t>   Where the bankruptcy trustee has done anything without the approval of the</a:t>
                      </a:r>
                    </a:p>
                    <a:p>
                      <a:r>
                        <a:rPr lang="en-IN" sz="2400" dirty="0"/>
                        <a:t>committee of creditors, the committee may, for the purpose of enabling him to meet his expenses out of the estate of the bankrupt, ratify the act of the bankruptcy trustee</a:t>
                      </a:r>
                    </a:p>
                  </a:txBody>
                  <a:tcPr/>
                </a:tc>
                <a:extLst>
                  <a:ext uri="{0D108BD9-81ED-4DB2-BD59-A6C34878D82A}">
                    <a16:rowId xmlns="" xmlns:a16="http://schemas.microsoft.com/office/drawing/2014/main" val="496584868"/>
                  </a:ext>
                </a:extLst>
              </a:tr>
              <a:tr h="1083067">
                <a:tc>
                  <a:txBody>
                    <a:bodyPr/>
                    <a:lstStyle/>
                    <a:p>
                      <a:pPr marL="342900" indent="-342900">
                        <a:buFont typeface="Arial" panose="020B0604020202020204" pitchFamily="34" charset="0"/>
                        <a:buChar char="•"/>
                      </a:pPr>
                      <a:r>
                        <a:rPr lang="en-IN" sz="2400" dirty="0"/>
                        <a:t> The committee of the creditors shall not ratify the act of the bankruptcy trustee</a:t>
                      </a:r>
                    </a:p>
                    <a:p>
                      <a:r>
                        <a:rPr lang="en-IN" sz="2400" dirty="0"/>
                        <a:t>under above section  unless it is satisfied that the bankruptcy trustee acted in a case of urgency and has sought its ratification without undue delay.</a:t>
                      </a:r>
                    </a:p>
                  </a:txBody>
                  <a:tcPr/>
                </a:tc>
                <a:extLst>
                  <a:ext uri="{0D108BD9-81ED-4DB2-BD59-A6C34878D82A}">
                    <a16:rowId xmlns="" xmlns:a16="http://schemas.microsoft.com/office/drawing/2014/main" val="1233462870"/>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906740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6437"/>
            <a:ext cx="10515600" cy="1325563"/>
          </a:xfrm>
        </p:spPr>
        <p:txBody>
          <a:bodyPr/>
          <a:lstStyle/>
          <a:p>
            <a:r>
              <a:rPr lang="en-IN" dirty="0" smtClean="0"/>
              <a:t>What is Final </a:t>
            </a:r>
            <a:r>
              <a:rPr lang="en-IN" dirty="0"/>
              <a:t>dividend </a:t>
            </a:r>
            <a:r>
              <a:rPr lang="en-IN" dirty="0" smtClean="0"/>
              <a:t>  – Section 176</a:t>
            </a:r>
            <a:endParaRPr lang="en-IN" dirty="0"/>
          </a:p>
        </p:txBody>
      </p:sp>
      <p:sp>
        <p:nvSpPr>
          <p:cNvPr id="3" name="Content Placeholder 2"/>
          <p:cNvSpPr>
            <a:spLocks noGrp="1"/>
          </p:cNvSpPr>
          <p:nvPr>
            <p:ph idx="1"/>
          </p:nvPr>
        </p:nvSpPr>
        <p:spPr/>
        <p:txBody>
          <a:bodyPr/>
          <a:lstStyle/>
          <a:p>
            <a:pPr marL="0" indent="0">
              <a:buNone/>
            </a:pPr>
            <a:r>
              <a:rPr lang="en-IN" dirty="0"/>
              <a:t> </a:t>
            </a:r>
          </a:p>
          <a:p>
            <a:pPr marL="0" indent="0">
              <a:buNone/>
            </a:pPr>
            <a:endParaRPr lang="en-IN" dirty="0"/>
          </a:p>
        </p:txBody>
      </p:sp>
      <p:graphicFrame>
        <p:nvGraphicFramePr>
          <p:cNvPr id="4" name="Diagram 3"/>
          <p:cNvGraphicFramePr/>
          <p:nvPr>
            <p:extLst/>
          </p:nvPr>
        </p:nvGraphicFramePr>
        <p:xfrm>
          <a:off x="2032000" y="2632874"/>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30651753"/>
              </p:ext>
            </p:extLst>
          </p:nvPr>
        </p:nvGraphicFramePr>
        <p:xfrm>
          <a:off x="838200" y="1825625"/>
          <a:ext cx="10927587" cy="3688080"/>
        </p:xfrm>
        <a:graphic>
          <a:graphicData uri="http://schemas.openxmlformats.org/drawingml/2006/table">
            <a:tbl>
              <a:tblPr firstRow="1" bandRow="1">
                <a:tableStyleId>{5C22544A-7EE6-4342-B048-85BDC9FD1C3A}</a:tableStyleId>
              </a:tblPr>
              <a:tblGrid>
                <a:gridCol w="10927587">
                  <a:extLst>
                    <a:ext uri="{9D8B030D-6E8A-4147-A177-3AD203B41FA5}">
                      <a16:colId xmlns="" xmlns:a16="http://schemas.microsoft.com/office/drawing/2014/main" val="2908155460"/>
                    </a:ext>
                  </a:extLst>
                </a:gridCol>
              </a:tblGrid>
              <a:tr h="553870">
                <a:tc>
                  <a:txBody>
                    <a:bodyPr/>
                    <a:lstStyle/>
                    <a:p>
                      <a:pPr algn="l"/>
                      <a:r>
                        <a:rPr lang="en-IN" sz="3200" dirty="0"/>
                        <a:t>                         </a:t>
                      </a:r>
                      <a:r>
                        <a:rPr lang="en-IN" sz="3200" dirty="0" smtClean="0"/>
                        <a:t>                 Final dividend </a:t>
                      </a:r>
                      <a:endParaRPr lang="en-IN" sz="3200" dirty="0"/>
                    </a:p>
                  </a:txBody>
                  <a:tcPr/>
                </a:tc>
                <a:extLst>
                  <a:ext uri="{0D108BD9-81ED-4DB2-BD59-A6C34878D82A}">
                    <a16:rowId xmlns="" xmlns:a16="http://schemas.microsoft.com/office/drawing/2014/main" val="2930933483"/>
                  </a:ext>
                </a:extLst>
              </a:tr>
              <a:tr h="787078">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Where the bankruptcy trustee has realised the entire estate of the bankrupt or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so much of it as could be realised in the opinion of the bankruptcy trustee, he shall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give notice</a:t>
                      </a:r>
                    </a:p>
                    <a:p>
                      <a:r>
                        <a:rPr lang="en-US" sz="2400" b="0" i="0" u="none" strike="noStrike" kern="1200" baseline="0" dirty="0" smtClean="0">
                          <a:solidFill>
                            <a:schemeClr val="dk1"/>
                          </a:solidFill>
                          <a:latin typeface="+mn-lt"/>
                          <a:ea typeface="+mn-ea"/>
                          <a:cs typeface="+mn-cs"/>
                        </a:rPr>
                        <a:t>            (a) of his intention to declare a final dividend or </a:t>
                      </a:r>
                    </a:p>
                    <a:p>
                      <a:r>
                        <a:rPr lang="en-US" sz="2400" b="0" i="0" u="none" strike="noStrike" kern="1200" baseline="0" dirty="0" smtClean="0">
                          <a:solidFill>
                            <a:schemeClr val="dk1"/>
                          </a:solidFill>
                          <a:latin typeface="+mn-lt"/>
                          <a:ea typeface="+mn-ea"/>
                          <a:cs typeface="+mn-cs"/>
                        </a:rPr>
                        <a:t>            (b) that no dividend or further dividend shall be declared</a:t>
                      </a:r>
                      <a:endParaRPr lang="en-IN" sz="3200" dirty="0"/>
                    </a:p>
                  </a:txBody>
                  <a:tcPr/>
                </a:tc>
                <a:extLst>
                  <a:ext uri="{0D108BD9-81ED-4DB2-BD59-A6C34878D82A}">
                    <a16:rowId xmlns="" xmlns:a16="http://schemas.microsoft.com/office/drawing/2014/main" val="1859464317"/>
                  </a:ext>
                </a:extLst>
              </a:tr>
              <a:tr h="8543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notice shall contain such particulars as may be prescribed and shall require all claims against the estate of the bankrupt to be established by a final date specified in the notice</a:t>
                      </a:r>
                      <a:endParaRPr lang="en-IN" sz="3200" dirty="0" smtClean="0"/>
                    </a:p>
                  </a:txBody>
                  <a:tcPr/>
                </a:tc>
                <a:extLst>
                  <a:ext uri="{0D108BD9-81ED-4DB2-BD59-A6C34878D82A}">
                    <a16:rowId xmlns="" xmlns:a16="http://schemas.microsoft.com/office/drawing/2014/main" val="4175431220"/>
                  </a:ext>
                </a:extLst>
              </a:tr>
            </a:tbl>
          </a:graphicData>
        </a:graphic>
      </p:graphicFrame>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9406384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6437"/>
            <a:ext cx="10515600" cy="1325563"/>
          </a:xfrm>
        </p:spPr>
        <p:txBody>
          <a:bodyPr/>
          <a:lstStyle/>
          <a:p>
            <a:r>
              <a:rPr lang="en-IN" dirty="0" smtClean="0"/>
              <a:t>What is Final </a:t>
            </a:r>
            <a:r>
              <a:rPr lang="en-IN" dirty="0"/>
              <a:t>dividend </a:t>
            </a:r>
            <a:r>
              <a:rPr lang="en-IN" dirty="0" smtClean="0"/>
              <a:t>  – Section 176</a:t>
            </a:r>
            <a:endParaRPr lang="en-IN" dirty="0"/>
          </a:p>
        </p:txBody>
      </p:sp>
      <p:sp>
        <p:nvSpPr>
          <p:cNvPr id="3" name="Content Placeholder 2"/>
          <p:cNvSpPr>
            <a:spLocks noGrp="1"/>
          </p:cNvSpPr>
          <p:nvPr>
            <p:ph idx="1"/>
          </p:nvPr>
        </p:nvSpPr>
        <p:spPr/>
        <p:txBody>
          <a:bodyPr/>
          <a:lstStyle/>
          <a:p>
            <a:pPr marL="0" indent="0">
              <a:buNone/>
            </a:pPr>
            <a:r>
              <a:rPr lang="en-IN" dirty="0"/>
              <a:t> </a:t>
            </a:r>
          </a:p>
          <a:p>
            <a:pPr marL="0" indent="0">
              <a:buNone/>
            </a:pPr>
            <a:endParaRPr lang="en-IN" dirty="0"/>
          </a:p>
        </p:txBody>
      </p:sp>
      <p:graphicFrame>
        <p:nvGraphicFramePr>
          <p:cNvPr id="4" name="Diagram 3"/>
          <p:cNvGraphicFramePr/>
          <p:nvPr>
            <p:extLst>
              <p:ext uri="{D42A27DB-BD31-4B8C-83A1-F6EECF244321}">
                <p14:modId xmlns:p14="http://schemas.microsoft.com/office/powerpoint/2010/main" val="675405671"/>
              </p:ext>
            </p:extLst>
          </p:nvPr>
        </p:nvGraphicFramePr>
        <p:xfrm>
          <a:off x="2032000" y="2632874"/>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901787781"/>
              </p:ext>
            </p:extLst>
          </p:nvPr>
        </p:nvGraphicFramePr>
        <p:xfrm>
          <a:off x="838200" y="1825625"/>
          <a:ext cx="10927587" cy="2956560"/>
        </p:xfrm>
        <a:graphic>
          <a:graphicData uri="http://schemas.openxmlformats.org/drawingml/2006/table">
            <a:tbl>
              <a:tblPr firstRow="1" bandRow="1">
                <a:tableStyleId>{5C22544A-7EE6-4342-B048-85BDC9FD1C3A}</a:tableStyleId>
              </a:tblPr>
              <a:tblGrid>
                <a:gridCol w="10927587">
                  <a:extLst>
                    <a:ext uri="{9D8B030D-6E8A-4147-A177-3AD203B41FA5}">
                      <a16:colId xmlns="" xmlns:a16="http://schemas.microsoft.com/office/drawing/2014/main" val="2908155460"/>
                    </a:ext>
                  </a:extLst>
                </a:gridCol>
              </a:tblGrid>
              <a:tr h="553870">
                <a:tc>
                  <a:txBody>
                    <a:bodyPr/>
                    <a:lstStyle/>
                    <a:p>
                      <a:pPr algn="l"/>
                      <a:r>
                        <a:rPr lang="en-IN" sz="3200" dirty="0"/>
                        <a:t>                         </a:t>
                      </a:r>
                      <a:r>
                        <a:rPr lang="en-IN" sz="3200" dirty="0" smtClean="0"/>
                        <a:t>                 Final dividend </a:t>
                      </a:r>
                      <a:endParaRPr lang="en-IN" sz="3200" dirty="0"/>
                    </a:p>
                  </a:txBody>
                  <a:tcPr/>
                </a:tc>
                <a:extLst>
                  <a:ext uri="{0D108BD9-81ED-4DB2-BD59-A6C34878D82A}">
                    <a16:rowId xmlns="" xmlns:a16="http://schemas.microsoft.com/office/drawing/2014/main" val="2930933483"/>
                  </a:ext>
                </a:extLst>
              </a:tr>
              <a:tr h="787078">
                <a:tc>
                  <a:txBody>
                    <a:bodyPr/>
                    <a:lstStyle/>
                    <a:p>
                      <a:pPr marL="342900" indent="-342900">
                        <a:buFont typeface="Arial" panose="020B0604020202020204" pitchFamily="34" charset="0"/>
                        <a:buChar char="•"/>
                      </a:pPr>
                      <a:r>
                        <a:rPr lang="en-IN" sz="2400" dirty="0"/>
                        <a:t> The </a:t>
                      </a:r>
                      <a:r>
                        <a:rPr lang="en-IN" sz="2400" dirty="0" smtClean="0"/>
                        <a:t>AA</a:t>
                      </a:r>
                      <a:r>
                        <a:rPr lang="en-IN" sz="2400" baseline="0" dirty="0" smtClean="0"/>
                        <a:t> </a:t>
                      </a:r>
                      <a:r>
                        <a:rPr lang="en-IN" sz="2400" baseline="0" dirty="0"/>
                        <a:t>may on the application of any person interested in the administration of the estate of the bankrupt </a:t>
                      </a:r>
                      <a:r>
                        <a:rPr lang="en-IN" sz="2400" baseline="0" dirty="0" smtClean="0"/>
                        <a:t>postpone </a:t>
                      </a:r>
                      <a:r>
                        <a:rPr lang="en-IN" sz="2400" baseline="0" dirty="0"/>
                        <a:t>the final date </a:t>
                      </a:r>
                      <a:endParaRPr lang="en-IN" sz="2400" dirty="0"/>
                    </a:p>
                  </a:txBody>
                  <a:tcPr/>
                </a:tc>
                <a:extLst>
                  <a:ext uri="{0D108BD9-81ED-4DB2-BD59-A6C34878D82A}">
                    <a16:rowId xmlns="" xmlns:a16="http://schemas.microsoft.com/office/drawing/2014/main" val="1859464317"/>
                  </a:ext>
                </a:extLst>
              </a:tr>
              <a:tr h="1432326">
                <a:tc>
                  <a:txBody>
                    <a:bodyPr/>
                    <a:lstStyle/>
                    <a:p>
                      <a:pPr marL="342900" indent="-342900">
                        <a:buFont typeface="Arial" panose="020B0604020202020204" pitchFamily="34" charset="0"/>
                        <a:buChar char="•"/>
                      </a:pPr>
                      <a:r>
                        <a:rPr lang="en-IN" sz="2400" dirty="0"/>
                        <a:t> After</a:t>
                      </a:r>
                      <a:r>
                        <a:rPr lang="en-IN" sz="2400" baseline="0" dirty="0"/>
                        <a:t> the final date referred ,the bankruptcy trustee </a:t>
                      </a:r>
                    </a:p>
                    <a:p>
                      <a:r>
                        <a:rPr lang="en-IN" sz="2400" baseline="0" dirty="0"/>
                        <a:t>       (i) defray any outstanding expenses out of estate of bankrupt </a:t>
                      </a:r>
                    </a:p>
                    <a:p>
                      <a:r>
                        <a:rPr lang="en-IN" sz="2400" baseline="0" dirty="0"/>
                        <a:t>       (ii) if he intends to declare a final dividend ,declare and distribute </a:t>
                      </a:r>
                      <a:r>
                        <a:rPr lang="en-IN" sz="2400" baseline="0" dirty="0" smtClean="0"/>
                        <a:t>that</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2400" baseline="0" dirty="0" smtClean="0"/>
                        <a:t>             dividend among creditors who have proved their debts</a:t>
                      </a:r>
                      <a:endParaRPr lang="en-IN" sz="2400" dirty="0" smtClean="0"/>
                    </a:p>
                  </a:txBody>
                  <a:tcPr/>
                </a:tc>
                <a:extLst>
                  <a:ext uri="{0D108BD9-81ED-4DB2-BD59-A6C34878D82A}">
                    <a16:rowId xmlns="" xmlns:a16="http://schemas.microsoft.com/office/drawing/2014/main" val="4175431220"/>
                  </a:ext>
                </a:extLst>
              </a:tr>
            </a:tbl>
          </a:graphicData>
        </a:graphic>
      </p:graphicFrame>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0917798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What is Final dividend – Section 176	</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74749858"/>
              </p:ext>
            </p:extLst>
          </p:nvPr>
        </p:nvGraphicFramePr>
        <p:xfrm>
          <a:off x="838200" y="1825625"/>
          <a:ext cx="10515600" cy="368808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3055633314"/>
                    </a:ext>
                  </a:extLst>
                </a:gridCol>
              </a:tblGrid>
              <a:tr h="370840">
                <a:tc>
                  <a:txBody>
                    <a:bodyPr/>
                    <a:lstStyle/>
                    <a:p>
                      <a:r>
                        <a:rPr lang="en-IN" sz="3200" dirty="0"/>
                        <a:t>                                   Final </a:t>
                      </a:r>
                      <a:r>
                        <a:rPr lang="en-IN" sz="3200" dirty="0" smtClean="0"/>
                        <a:t>dividend</a:t>
                      </a:r>
                      <a:endParaRPr lang="en-IN" sz="3200" dirty="0"/>
                    </a:p>
                  </a:txBody>
                  <a:tcPr/>
                </a:tc>
                <a:extLst>
                  <a:ext uri="{0D108BD9-81ED-4DB2-BD59-A6C34878D82A}">
                    <a16:rowId xmlns="" xmlns:a16="http://schemas.microsoft.com/office/drawing/2014/main" val="288773608"/>
                  </a:ext>
                </a:extLst>
              </a:tr>
              <a:tr h="370840">
                <a:tc>
                  <a:txBody>
                    <a:bodyPr/>
                    <a:lstStyle/>
                    <a:p>
                      <a:pPr marL="342900" indent="-342900">
                        <a:buFont typeface="Arial" panose="020B0604020202020204" pitchFamily="34" charset="0"/>
                        <a:buChar char="•"/>
                      </a:pPr>
                      <a:r>
                        <a:rPr lang="en-IN" sz="2400" dirty="0"/>
                        <a:t>If a surplus remains after full payment</a:t>
                      </a:r>
                      <a:r>
                        <a:rPr lang="en-IN" sz="2400" baseline="0" dirty="0"/>
                        <a:t> with interest to all the creditors of the bankrupt and the payment of expenses of bankruptcy ,the bankrupt shall be entitled to surplus </a:t>
                      </a:r>
                      <a:endParaRPr lang="en-IN" sz="2400" dirty="0"/>
                    </a:p>
                  </a:txBody>
                  <a:tcPr/>
                </a:tc>
                <a:extLst>
                  <a:ext uri="{0D108BD9-81ED-4DB2-BD59-A6C34878D82A}">
                    <a16:rowId xmlns="" xmlns:a16="http://schemas.microsoft.com/office/drawing/2014/main" val="2910154278"/>
                  </a:ext>
                </a:extLst>
              </a:tr>
              <a:tr h="370840">
                <a:tc>
                  <a:txBody>
                    <a:bodyPr/>
                    <a:lstStyle/>
                    <a:p>
                      <a:pPr marL="342900" indent="-342900">
                        <a:buFont typeface="Arial" panose="020B0604020202020204" pitchFamily="34" charset="0"/>
                        <a:buChar char="•"/>
                      </a:pPr>
                      <a:r>
                        <a:rPr lang="en-IN" sz="2400" dirty="0"/>
                        <a:t>Where a bankruptcy order has been passed in respect of one partner in a firm , a creditor to whom</a:t>
                      </a:r>
                      <a:r>
                        <a:rPr lang="en-IN" sz="2400" baseline="0" dirty="0"/>
                        <a:t> the bankrupt is indebted jointly with the other partners in firm  or any of them shall not receive any dividend out of the separate property of the bankrupt until all the separate creditors have received the full amount of their debts </a:t>
                      </a:r>
                      <a:endParaRPr lang="en-IN" sz="2400" dirty="0"/>
                    </a:p>
                  </a:txBody>
                  <a:tcPr/>
                </a:tc>
                <a:extLst>
                  <a:ext uri="{0D108BD9-81ED-4DB2-BD59-A6C34878D82A}">
                    <a16:rowId xmlns="" xmlns:a16="http://schemas.microsoft.com/office/drawing/2014/main" val="1138610497"/>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7616391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6845"/>
            <a:ext cx="11353800" cy="1325563"/>
          </a:xfrm>
        </p:spPr>
        <p:txBody>
          <a:bodyPr/>
          <a:lstStyle/>
          <a:p>
            <a:r>
              <a:rPr lang="en-IN" dirty="0" smtClean="0"/>
              <a:t>What are the Claims </a:t>
            </a:r>
            <a:r>
              <a:rPr lang="en-IN" dirty="0"/>
              <a:t>of creditors- Section 177</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72233981"/>
              </p:ext>
            </p:extLst>
          </p:nvPr>
        </p:nvGraphicFramePr>
        <p:xfrm>
          <a:off x="838200" y="1572408"/>
          <a:ext cx="10515600" cy="432816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719324236"/>
                    </a:ext>
                  </a:extLst>
                </a:gridCol>
              </a:tblGrid>
              <a:tr h="370840">
                <a:tc>
                  <a:txBody>
                    <a:bodyPr/>
                    <a:lstStyle/>
                    <a:p>
                      <a:r>
                        <a:rPr lang="en-IN" dirty="0"/>
                        <a:t>                                                                      </a:t>
                      </a:r>
                      <a:r>
                        <a:rPr lang="en-IN" sz="3200" dirty="0"/>
                        <a:t>  Description</a:t>
                      </a:r>
                    </a:p>
                  </a:txBody>
                  <a:tcPr/>
                </a:tc>
                <a:extLst>
                  <a:ext uri="{0D108BD9-81ED-4DB2-BD59-A6C34878D82A}">
                    <a16:rowId xmlns="" xmlns:a16="http://schemas.microsoft.com/office/drawing/2014/main" val="1670262572"/>
                  </a:ext>
                </a:extLst>
              </a:tr>
              <a:tr h="370840">
                <a:tc>
                  <a:txBody>
                    <a:bodyPr/>
                    <a:lstStyle/>
                    <a:p>
                      <a:pPr marL="342900" indent="-342900">
                        <a:buFont typeface="Arial" panose="020B0604020202020204" pitchFamily="34" charset="0"/>
                        <a:buChar char="•"/>
                      </a:pPr>
                      <a:r>
                        <a:rPr lang="en-IN" sz="2400" dirty="0"/>
                        <a:t> A creditor who has not proved his debt before the declaration of any dividend</a:t>
                      </a:r>
                    </a:p>
                    <a:p>
                      <a:r>
                        <a:rPr lang="en-IN" sz="2400" dirty="0"/>
                        <a:t>is not entitled to disturb, by reason that he has not participated in it, the distribution of that dividend or any other dividend declared before his debt was proved, but </a:t>
                      </a:r>
                    </a:p>
                    <a:p>
                      <a:endParaRPr lang="en-IN" sz="2400" dirty="0"/>
                    </a:p>
                    <a:p>
                      <a:r>
                        <a:rPr lang="en-IN" sz="2400" dirty="0"/>
                        <a:t>         (a) when he has proved the debt, he shall be entitled to be paid any </a:t>
                      </a:r>
                      <a:r>
                        <a:rPr lang="en-IN" sz="2400" dirty="0" smtClean="0"/>
                        <a:t>dividend</a:t>
                      </a:r>
                      <a:r>
                        <a:rPr lang="en-IN" sz="2400" baseline="0" dirty="0" smtClean="0"/>
                        <a:t>        </a:t>
                      </a:r>
                      <a:r>
                        <a:rPr lang="en-IN" sz="2400" dirty="0" smtClean="0"/>
                        <a:t>or </a:t>
                      </a:r>
                      <a:r>
                        <a:rPr lang="en-IN" sz="2400" dirty="0"/>
                        <a:t>dividends which he has failed to receive, out of any money for the time being available for the payment of any further dividend and</a:t>
                      </a:r>
                    </a:p>
                    <a:p>
                      <a:r>
                        <a:rPr lang="en-IN" sz="2400" dirty="0"/>
                        <a:t>           (b) any dividend or dividends payable to him shall be paid before that money is applied to the payment of any such further dividend.</a:t>
                      </a:r>
                    </a:p>
                  </a:txBody>
                  <a:tcPr/>
                </a:tc>
                <a:extLst>
                  <a:ext uri="{0D108BD9-81ED-4DB2-BD59-A6C34878D82A}">
                    <a16:rowId xmlns="" xmlns:a16="http://schemas.microsoft.com/office/drawing/2014/main" val="331750925"/>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2450340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What are the Claims </a:t>
            </a:r>
            <a:r>
              <a:rPr lang="en-IN" dirty="0"/>
              <a:t>of creditors- Section 177</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55500606"/>
              </p:ext>
            </p:extLst>
          </p:nvPr>
        </p:nvGraphicFramePr>
        <p:xfrm>
          <a:off x="838200" y="1825625"/>
          <a:ext cx="10515600" cy="3596640"/>
        </p:xfrm>
        <a:graphic>
          <a:graphicData uri="http://schemas.openxmlformats.org/drawingml/2006/table">
            <a:tbl>
              <a:tblPr firstRow="1" bandRow="1">
                <a:tableStyleId>{5C22544A-7EE6-4342-B048-85BDC9FD1C3A}</a:tableStyleId>
              </a:tblPr>
              <a:tblGrid>
                <a:gridCol w="10515600">
                  <a:extLst>
                    <a:ext uri="{9D8B030D-6E8A-4147-A177-3AD203B41FA5}">
                      <a16:colId xmlns="" xmlns:a16="http://schemas.microsoft.com/office/drawing/2014/main" val="2923106011"/>
                    </a:ext>
                  </a:extLst>
                </a:gridCol>
              </a:tblGrid>
              <a:tr h="370840">
                <a:tc>
                  <a:txBody>
                    <a:bodyPr/>
                    <a:lstStyle/>
                    <a:p>
                      <a:r>
                        <a:rPr lang="en-IN" sz="3200" dirty="0"/>
                        <a:t>                                           Description</a:t>
                      </a:r>
                    </a:p>
                  </a:txBody>
                  <a:tcPr/>
                </a:tc>
                <a:extLst>
                  <a:ext uri="{0D108BD9-81ED-4DB2-BD59-A6C34878D82A}">
                    <a16:rowId xmlns="" xmlns:a16="http://schemas.microsoft.com/office/drawing/2014/main" val="1006007911"/>
                  </a:ext>
                </a:extLst>
              </a:tr>
              <a:tr h="370840">
                <a:tc>
                  <a:txBody>
                    <a:bodyPr/>
                    <a:lstStyle/>
                    <a:p>
                      <a:pPr marL="342900" indent="-342900">
                        <a:buFont typeface="Arial" panose="020B0604020202020204" pitchFamily="34" charset="0"/>
                        <a:buChar char="•"/>
                      </a:pPr>
                      <a:r>
                        <a:rPr lang="en-IN" sz="2400" dirty="0"/>
                        <a:t>No action shall lie against the bankruptcy trustee for a dividend, but if the bankruptcy trustee refuses to pay a dividend payable under above section  , the Adjudicating Authority may order</a:t>
                      </a:r>
                    </a:p>
                    <a:p>
                      <a:r>
                        <a:rPr lang="en-IN" sz="2400" dirty="0"/>
                        <a:t>      (a) pay the dividend and</a:t>
                      </a:r>
                    </a:p>
                    <a:p>
                      <a:r>
                        <a:rPr lang="en-IN" sz="2400" dirty="0"/>
                        <a:t>      (b) pay, out of his own money —</a:t>
                      </a:r>
                    </a:p>
                    <a:p>
                      <a:r>
                        <a:rPr lang="en-IN" sz="2400" dirty="0"/>
                        <a:t>                (i) interest on the dividend and</a:t>
                      </a:r>
                    </a:p>
                    <a:p>
                      <a:r>
                        <a:rPr lang="en-IN" sz="2400" dirty="0"/>
                        <a:t>                (ii) the costs of the proceedings in which the order to pay has been made.</a:t>
                      </a:r>
                    </a:p>
                    <a:p>
                      <a:endParaRPr lang="en-IN" sz="2400" dirty="0"/>
                    </a:p>
                  </a:txBody>
                  <a:tcPr/>
                </a:tc>
                <a:extLst>
                  <a:ext uri="{0D108BD9-81ED-4DB2-BD59-A6C34878D82A}">
                    <a16:rowId xmlns="" xmlns:a16="http://schemas.microsoft.com/office/drawing/2014/main" val="3429435164"/>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3876745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47" y="0"/>
            <a:ext cx="11353800" cy="1325563"/>
          </a:xfrm>
        </p:spPr>
        <p:txBody>
          <a:bodyPr/>
          <a:lstStyle/>
          <a:p>
            <a:r>
              <a:rPr lang="en-IN" dirty="0" smtClean="0"/>
              <a:t>What is the Priority </a:t>
            </a:r>
            <a:r>
              <a:rPr lang="en-IN" dirty="0"/>
              <a:t>of distribution – </a:t>
            </a:r>
            <a:r>
              <a:rPr lang="en-IN" dirty="0" smtClean="0"/>
              <a:t>Section </a:t>
            </a:r>
            <a:r>
              <a:rPr lang="en-IN" dirty="0"/>
              <a:t>178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4799028"/>
              </p:ext>
            </p:extLst>
          </p:nvPr>
        </p:nvGraphicFramePr>
        <p:xfrm>
          <a:off x="639738" y="1750528"/>
          <a:ext cx="10994409" cy="4693920"/>
        </p:xfrm>
        <a:graphic>
          <a:graphicData uri="http://schemas.openxmlformats.org/drawingml/2006/table">
            <a:tbl>
              <a:tblPr firstRow="1" bandRow="1">
                <a:tableStyleId>{5C22544A-7EE6-4342-B048-85BDC9FD1C3A}</a:tableStyleId>
              </a:tblPr>
              <a:tblGrid>
                <a:gridCol w="10994409">
                  <a:extLst>
                    <a:ext uri="{9D8B030D-6E8A-4147-A177-3AD203B41FA5}">
                      <a16:colId xmlns="" xmlns:a16="http://schemas.microsoft.com/office/drawing/2014/main" val="1454979395"/>
                    </a:ext>
                  </a:extLst>
                </a:gridCol>
              </a:tblGrid>
              <a:tr h="370840">
                <a:tc>
                  <a:txBody>
                    <a:bodyPr/>
                    <a:lstStyle/>
                    <a:p>
                      <a:r>
                        <a:rPr lang="en-IN" sz="3200" dirty="0"/>
                        <a:t> Priority of payment</a:t>
                      </a:r>
                      <a:r>
                        <a:rPr lang="en-IN" sz="3200" baseline="0" dirty="0"/>
                        <a:t> of debts shall be in the following order </a:t>
                      </a:r>
                      <a:endParaRPr lang="en-IN" sz="3200" dirty="0"/>
                    </a:p>
                  </a:txBody>
                  <a:tcPr/>
                </a:tc>
                <a:extLst>
                  <a:ext uri="{0D108BD9-81ED-4DB2-BD59-A6C34878D82A}">
                    <a16:rowId xmlns="" xmlns:a16="http://schemas.microsoft.com/office/drawing/2014/main" val="3123958339"/>
                  </a:ext>
                </a:extLst>
              </a:tr>
              <a:tr h="370840">
                <a:tc>
                  <a:txBody>
                    <a:bodyPr/>
                    <a:lstStyle/>
                    <a:p>
                      <a:pPr marL="0" indent="0">
                        <a:buFont typeface="+mj-lt"/>
                        <a:buNone/>
                      </a:pPr>
                      <a:r>
                        <a:rPr lang="en-IN" sz="2400" dirty="0" smtClean="0"/>
                        <a:t>1.</a:t>
                      </a:r>
                      <a:r>
                        <a:rPr lang="en-IN" sz="2400" baseline="0" dirty="0" smtClean="0"/>
                        <a:t> </a:t>
                      </a:r>
                      <a:r>
                        <a:rPr lang="en-IN" sz="2400" dirty="0" smtClean="0"/>
                        <a:t>Costs </a:t>
                      </a:r>
                      <a:r>
                        <a:rPr lang="en-IN" sz="2400" dirty="0"/>
                        <a:t>and expenses incurred by bankruptcy trustee for</a:t>
                      </a:r>
                      <a:r>
                        <a:rPr lang="en-IN" sz="2400" baseline="0" dirty="0"/>
                        <a:t> the bankrupt process in full</a:t>
                      </a:r>
                      <a:endParaRPr lang="en-IN" sz="2400" dirty="0"/>
                    </a:p>
                  </a:txBody>
                  <a:tcPr/>
                </a:tc>
                <a:extLst>
                  <a:ext uri="{0D108BD9-81ED-4DB2-BD59-A6C34878D82A}">
                    <a16:rowId xmlns="" xmlns:a16="http://schemas.microsoft.com/office/drawing/2014/main" val="496670142"/>
                  </a:ext>
                </a:extLst>
              </a:tr>
              <a:tr h="370840">
                <a:tc>
                  <a:txBody>
                    <a:bodyPr/>
                    <a:lstStyle/>
                    <a:p>
                      <a:pPr marL="0" indent="0">
                        <a:buFont typeface="+mj-lt"/>
                        <a:buNone/>
                      </a:pPr>
                      <a:r>
                        <a:rPr lang="en-IN" sz="2400" baseline="0" dirty="0" smtClean="0"/>
                        <a:t>2.</a:t>
                      </a:r>
                      <a:r>
                        <a:rPr lang="en-IN" sz="2400" baseline="0" dirty="0"/>
                        <a:t> </a:t>
                      </a:r>
                      <a:r>
                        <a:rPr lang="en-IN" sz="2400" baseline="0" dirty="0" smtClean="0"/>
                        <a:t>    (</a:t>
                      </a:r>
                      <a:r>
                        <a:rPr lang="en-IN" sz="2400" baseline="0" dirty="0"/>
                        <a:t>a) Workmen’s dues for the period of </a:t>
                      </a:r>
                      <a:r>
                        <a:rPr lang="en-US" sz="2400" b="0" i="0" u="none" strike="noStrike" kern="1200" baseline="0" dirty="0" smtClean="0">
                          <a:solidFill>
                            <a:schemeClr val="dk1"/>
                          </a:solidFill>
                          <a:latin typeface="+mn-lt"/>
                          <a:ea typeface="+mn-ea"/>
                          <a:cs typeface="+mn-cs"/>
                        </a:rPr>
                        <a:t>twenty-four</a:t>
                      </a:r>
                      <a:r>
                        <a:rPr lang="en-IN" sz="2400" baseline="0" dirty="0" smtClean="0"/>
                        <a:t> </a:t>
                      </a:r>
                      <a:r>
                        <a:rPr lang="en-IN" sz="2400" baseline="0" dirty="0"/>
                        <a:t>months preceding </a:t>
                      </a:r>
                      <a:r>
                        <a:rPr lang="en-IN" sz="2400" baseline="0" dirty="0" smtClean="0"/>
                        <a:t>the </a:t>
                      </a:r>
                    </a:p>
                    <a:p>
                      <a:pPr marL="0" indent="0">
                        <a:buFont typeface="+mj-lt"/>
                        <a:buNone/>
                      </a:pPr>
                      <a:r>
                        <a:rPr lang="en-IN" sz="2400" baseline="0" dirty="0" smtClean="0"/>
                        <a:t>               bankruptcy </a:t>
                      </a:r>
                      <a:r>
                        <a:rPr lang="en-IN" sz="2400" baseline="0" dirty="0"/>
                        <a:t>commencement date </a:t>
                      </a:r>
                    </a:p>
                    <a:p>
                      <a:r>
                        <a:rPr lang="en-IN" sz="2400" baseline="0" dirty="0"/>
                        <a:t>         </a:t>
                      </a:r>
                      <a:r>
                        <a:rPr lang="en-IN" sz="2400" baseline="0" dirty="0" smtClean="0"/>
                        <a:t>(</a:t>
                      </a:r>
                      <a:r>
                        <a:rPr lang="en-IN" sz="2400" baseline="0" dirty="0"/>
                        <a:t>b) Debts owed to secured creditors  </a:t>
                      </a:r>
                      <a:endParaRPr lang="en-IN" sz="2400" dirty="0"/>
                    </a:p>
                  </a:txBody>
                  <a:tcPr/>
                </a:tc>
                <a:extLst>
                  <a:ext uri="{0D108BD9-81ED-4DB2-BD59-A6C34878D82A}">
                    <a16:rowId xmlns="" xmlns:a16="http://schemas.microsoft.com/office/drawing/2014/main" val="1616163286"/>
                  </a:ext>
                </a:extLst>
              </a:tr>
              <a:tr h="370840">
                <a:tc>
                  <a:txBody>
                    <a:bodyPr/>
                    <a:lstStyle/>
                    <a:p>
                      <a:pPr marL="0" indent="0">
                        <a:buFont typeface="Arial" panose="020B0604020202020204" pitchFamily="34" charset="0"/>
                        <a:buNone/>
                      </a:pPr>
                      <a:r>
                        <a:rPr lang="en-IN" sz="2400" dirty="0" smtClean="0"/>
                        <a:t>3.</a:t>
                      </a:r>
                      <a:r>
                        <a:rPr lang="en-IN" sz="2400" baseline="0" dirty="0" smtClean="0"/>
                        <a:t>  </a:t>
                      </a:r>
                      <a:r>
                        <a:rPr lang="en-IN" sz="2400" dirty="0" smtClean="0"/>
                        <a:t>Wages </a:t>
                      </a:r>
                      <a:r>
                        <a:rPr lang="en-IN" sz="2400" dirty="0"/>
                        <a:t>and unpaid dues owed</a:t>
                      </a:r>
                      <a:r>
                        <a:rPr lang="en-IN" sz="2400" baseline="0" dirty="0"/>
                        <a:t> to employees ,other than workmen of  the bankrupt for the  period of </a:t>
                      </a:r>
                      <a:r>
                        <a:rPr lang="en-IN" sz="2400" baseline="0" dirty="0" smtClean="0"/>
                        <a:t>twelve </a:t>
                      </a:r>
                      <a:r>
                        <a:rPr lang="en-IN" sz="2400" baseline="0" dirty="0"/>
                        <a:t>months preceding the commencement date </a:t>
                      </a:r>
                      <a:endParaRPr lang="en-IN" sz="2400" dirty="0"/>
                    </a:p>
                  </a:txBody>
                  <a:tcPr/>
                </a:tc>
                <a:extLst>
                  <a:ext uri="{0D108BD9-81ED-4DB2-BD59-A6C34878D82A}">
                    <a16:rowId xmlns="" xmlns:a16="http://schemas.microsoft.com/office/drawing/2014/main" val="2834628764"/>
                  </a:ext>
                </a:extLst>
              </a:tr>
              <a:tr h="370840">
                <a:tc>
                  <a:txBody>
                    <a:bodyPr/>
                    <a:lstStyle/>
                    <a:p>
                      <a:pPr marL="0" indent="0">
                        <a:buFont typeface="Arial" panose="020B0604020202020204" pitchFamily="34" charset="0"/>
                        <a:buNone/>
                      </a:pPr>
                      <a:r>
                        <a:rPr lang="en-IN" sz="2400" baseline="0" dirty="0" smtClean="0"/>
                        <a:t>4.  Any </a:t>
                      </a:r>
                      <a:r>
                        <a:rPr lang="en-IN" sz="2400" baseline="0" dirty="0"/>
                        <a:t>amount due to central government or state government including amount to be received on consolidated fund of </a:t>
                      </a:r>
                      <a:r>
                        <a:rPr lang="en-IN" sz="2400" baseline="0" dirty="0" smtClean="0"/>
                        <a:t>India </a:t>
                      </a:r>
                      <a:r>
                        <a:rPr lang="en-IN" sz="2400" baseline="0" dirty="0"/>
                        <a:t>and of state ,if any ,in respect of whole or any part of the period of two years preceding the commencement date </a:t>
                      </a:r>
                      <a:endParaRPr lang="en-IN" sz="2400" dirty="0"/>
                    </a:p>
                  </a:txBody>
                  <a:tcPr/>
                </a:tc>
                <a:extLst>
                  <a:ext uri="{0D108BD9-81ED-4DB2-BD59-A6C34878D82A}">
                    <a16:rowId xmlns="" xmlns:a16="http://schemas.microsoft.com/office/drawing/2014/main" val="1925424323"/>
                  </a:ext>
                </a:extLst>
              </a:tr>
              <a:tr h="370840">
                <a:tc>
                  <a:txBody>
                    <a:bodyPr/>
                    <a:lstStyle/>
                    <a:p>
                      <a:pPr marL="0" indent="0">
                        <a:buFont typeface="Arial" panose="020B0604020202020204" pitchFamily="34" charset="0"/>
                        <a:buNone/>
                      </a:pPr>
                      <a:r>
                        <a:rPr lang="en-IN" sz="2400" dirty="0" smtClean="0"/>
                        <a:t>5.</a:t>
                      </a:r>
                      <a:r>
                        <a:rPr lang="en-IN" sz="2400" baseline="0" dirty="0" smtClean="0"/>
                        <a:t> A</a:t>
                      </a:r>
                      <a:r>
                        <a:rPr lang="en-IN" sz="2400" dirty="0" smtClean="0"/>
                        <a:t>ll </a:t>
                      </a:r>
                      <a:r>
                        <a:rPr lang="en-IN" sz="2400" dirty="0"/>
                        <a:t>other debts and dues owed by bankrupt including unsecured debts</a:t>
                      </a:r>
                    </a:p>
                  </a:txBody>
                  <a:tcPr/>
                </a:tc>
                <a:extLst>
                  <a:ext uri="{0D108BD9-81ED-4DB2-BD59-A6C34878D82A}">
                    <a16:rowId xmlns="" xmlns:a16="http://schemas.microsoft.com/office/drawing/2014/main" val="4057447961"/>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556787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445" y="365125"/>
            <a:ext cx="10712355" cy="1325563"/>
          </a:xfrm>
        </p:spPr>
        <p:txBody>
          <a:bodyPr>
            <a:normAutofit fontScale="90000"/>
          </a:bodyPr>
          <a:lstStyle/>
          <a:p>
            <a:pPr lvl="0"/>
            <a:r>
              <a:rPr lang="en-US" dirty="0" smtClean="0"/>
              <a:t>What are the general </a:t>
            </a:r>
            <a:r>
              <a:rPr lang="en-US" dirty="0"/>
              <a:t>powers of bankruptcy trustee - Section 152</a:t>
            </a:r>
            <a:br>
              <a:rPr lang="en-US" dirty="0"/>
            </a:b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10469140"/>
              </p:ext>
            </p:extLst>
          </p:nvPr>
        </p:nvGraphicFramePr>
        <p:xfrm>
          <a:off x="941696" y="1566318"/>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11" descr="C:\Documents and Settings\Dip\Desktop\clip_image002.jpg"/>
          <p:cNvPicPr>
            <a:picLocks noChangeAspect="1" noChangeArrowheads="1"/>
          </p:cNvPicPr>
          <p:nvPr/>
        </p:nvPicPr>
        <p:blipFill>
          <a:blip r:embed="rId9"/>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00656869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771"/>
            <a:ext cx="10515600" cy="1325563"/>
          </a:xfrm>
        </p:spPr>
        <p:txBody>
          <a:bodyPr/>
          <a:lstStyle/>
          <a:p>
            <a:r>
              <a:rPr lang="en-IN" dirty="0"/>
              <a:t> </a:t>
            </a:r>
            <a:r>
              <a:rPr lang="en-IN" dirty="0" smtClean="0"/>
              <a:t>What is the Priority </a:t>
            </a:r>
            <a:r>
              <a:rPr lang="en-IN" dirty="0"/>
              <a:t>of distribution – </a:t>
            </a:r>
            <a:r>
              <a:rPr lang="en-IN" dirty="0" smtClean="0"/>
              <a:t>Section </a:t>
            </a:r>
            <a:r>
              <a:rPr lang="en-IN" dirty="0"/>
              <a:t>178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92474252"/>
              </p:ext>
            </p:extLst>
          </p:nvPr>
        </p:nvGraphicFramePr>
        <p:xfrm>
          <a:off x="838200" y="1825625"/>
          <a:ext cx="10515600" cy="2804160"/>
        </p:xfrm>
        <a:graphic>
          <a:graphicData uri="http://schemas.openxmlformats.org/drawingml/2006/table">
            <a:tbl>
              <a:tblPr firstRow="1" bandRow="1">
                <a:tableStyleId>{5C22544A-7EE6-4342-B048-85BDC9FD1C3A}</a:tableStyleId>
              </a:tblPr>
              <a:tblGrid>
                <a:gridCol w="10515600"/>
              </a:tblGrid>
              <a:tr h="370840">
                <a:tc>
                  <a:txBody>
                    <a:bodyPr/>
                    <a:lstStyle/>
                    <a:p>
                      <a:pPr algn="ctr"/>
                      <a:r>
                        <a:rPr lang="en-US" sz="2800" dirty="0" smtClean="0"/>
                        <a:t>Creditor has given indemnity for benefits</a:t>
                      </a:r>
                      <a:r>
                        <a:rPr lang="en-US" sz="2800" baseline="0" dirty="0" smtClean="0"/>
                        <a:t> of bankrupt’s assets</a:t>
                      </a:r>
                      <a:endParaRPr lang="en-US" sz="28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Where any creditor has given any indemnity or has made any payment of moneys by virtue of which any asset of the bankrupt has been recovered, protected or preserved, the Adjudicating Authority may make such order as it thinks just with respect to the distribution of such asset with a view to giving that creditor an advantage over other creditors in consideration of the risks taken by him in so doing</a:t>
                      </a:r>
                      <a:endParaRPr lang="en-US" sz="24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3358281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771"/>
            <a:ext cx="10515600" cy="1325563"/>
          </a:xfrm>
        </p:spPr>
        <p:txBody>
          <a:bodyPr/>
          <a:lstStyle/>
          <a:p>
            <a:r>
              <a:rPr lang="en-IN" dirty="0"/>
              <a:t> </a:t>
            </a:r>
            <a:r>
              <a:rPr lang="en-IN" dirty="0" smtClean="0"/>
              <a:t>What is the Priority </a:t>
            </a:r>
            <a:r>
              <a:rPr lang="en-IN" dirty="0"/>
              <a:t>of distribution – </a:t>
            </a:r>
            <a:r>
              <a:rPr lang="en-IN" dirty="0" smtClean="0"/>
              <a:t>Section </a:t>
            </a:r>
            <a:r>
              <a:rPr lang="en-IN" dirty="0"/>
              <a:t>178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99987891"/>
              </p:ext>
            </p:extLst>
          </p:nvPr>
        </p:nvGraphicFramePr>
        <p:xfrm>
          <a:off x="838200" y="1825625"/>
          <a:ext cx="10515600" cy="2072640"/>
        </p:xfrm>
        <a:graphic>
          <a:graphicData uri="http://schemas.openxmlformats.org/drawingml/2006/table">
            <a:tbl>
              <a:tblPr firstRow="1" bandRow="1">
                <a:tableStyleId>{5C22544A-7EE6-4342-B048-85BDC9FD1C3A}</a:tableStyleId>
              </a:tblPr>
              <a:tblGrid>
                <a:gridCol w="10515600"/>
              </a:tblGrid>
              <a:tr h="370840">
                <a:tc>
                  <a:txBody>
                    <a:bodyPr/>
                    <a:lstStyle/>
                    <a:p>
                      <a:pPr algn="ctr"/>
                      <a:r>
                        <a:rPr lang="en-US" sz="2800" dirty="0" smtClean="0"/>
                        <a:t>Legal position of debts that are in same class</a:t>
                      </a:r>
                      <a:endParaRPr lang="en-US" sz="28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debts in each class specified shall rank in the order mentioned but debts of the same class shall rank equally amongst themselves, and shall be paid in full, unless the estate of the bankrupt is insufficient to meet them, in which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case they shall abate in equal proportions between themselves</a:t>
                      </a:r>
                      <a:endParaRPr lang="en-US" sz="3200" dirty="0"/>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593360711"/>
              </p:ext>
            </p:extLst>
          </p:nvPr>
        </p:nvGraphicFramePr>
        <p:xfrm>
          <a:off x="838200" y="4314556"/>
          <a:ext cx="10515600" cy="1341120"/>
        </p:xfrm>
        <a:graphic>
          <a:graphicData uri="http://schemas.openxmlformats.org/drawingml/2006/table">
            <a:tbl>
              <a:tblPr firstRow="1" bandRow="1">
                <a:tableStyleId>{5C22544A-7EE6-4342-B048-85BDC9FD1C3A}</a:tableStyleId>
              </a:tblPr>
              <a:tblGrid>
                <a:gridCol w="10515600"/>
              </a:tblGrid>
              <a:tr h="370840">
                <a:tc>
                  <a:txBody>
                    <a:bodyPr/>
                    <a:lstStyle/>
                    <a:p>
                      <a:pPr algn="ctr"/>
                      <a:r>
                        <a:rPr lang="en-US" sz="2800" dirty="0" smtClean="0"/>
                        <a:t>Unsecured creditors status in debt </a:t>
                      </a:r>
                      <a:r>
                        <a:rPr lang="en-US" sz="2800" dirty="0" err="1" smtClean="0"/>
                        <a:t>paym</a:t>
                      </a:r>
                      <a:endParaRPr lang="en-US"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Unsecured creditors shall rank equally amongst themselves unless contractually</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agreed to the contrary by such creditors</a:t>
                      </a:r>
                      <a:endParaRPr lang="en-US" sz="2400" dirty="0"/>
                    </a:p>
                  </a:txBody>
                  <a:tcPr/>
                </a:tc>
              </a:tr>
            </a:tbl>
          </a:graphicData>
        </a:graphic>
      </p:graphicFrame>
      <p:pic>
        <p:nvPicPr>
          <p:cNvPr id="7"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6206395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771"/>
            <a:ext cx="10515600" cy="1325563"/>
          </a:xfrm>
        </p:spPr>
        <p:txBody>
          <a:bodyPr/>
          <a:lstStyle/>
          <a:p>
            <a:r>
              <a:rPr lang="en-IN" dirty="0"/>
              <a:t> </a:t>
            </a:r>
            <a:r>
              <a:rPr lang="en-IN" dirty="0" smtClean="0"/>
              <a:t>What is the Priority </a:t>
            </a:r>
            <a:r>
              <a:rPr lang="en-IN" dirty="0"/>
              <a:t>of distribution – </a:t>
            </a:r>
            <a:r>
              <a:rPr lang="en-IN" dirty="0" smtClean="0"/>
              <a:t>Section </a:t>
            </a:r>
            <a:r>
              <a:rPr lang="en-IN" dirty="0"/>
              <a:t>178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92774619"/>
              </p:ext>
            </p:extLst>
          </p:nvPr>
        </p:nvGraphicFramePr>
        <p:xfrm>
          <a:off x="838200" y="1825625"/>
          <a:ext cx="10515600" cy="1706880"/>
        </p:xfrm>
        <a:graphic>
          <a:graphicData uri="http://schemas.openxmlformats.org/drawingml/2006/table">
            <a:tbl>
              <a:tblPr firstRow="1" bandRow="1">
                <a:tableStyleId>{5C22544A-7EE6-4342-B048-85BDC9FD1C3A}</a:tableStyleId>
              </a:tblPr>
              <a:tblGrid>
                <a:gridCol w="10515600"/>
              </a:tblGrid>
              <a:tr h="370840">
                <a:tc>
                  <a:txBody>
                    <a:bodyPr/>
                    <a:lstStyle/>
                    <a:p>
                      <a:pPr algn="ctr"/>
                      <a:r>
                        <a:rPr lang="en-US" sz="2800" dirty="0" smtClean="0"/>
                        <a:t>Surplus for debt payment</a:t>
                      </a:r>
                      <a:endParaRPr lang="en-US" sz="28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Any surplus remaining after the payment of the debts  shall be applied in paying interest on those debts in respect of the periods during which they have been outstanding since the bankruptcy commencement date</a:t>
                      </a:r>
                      <a:endParaRPr lang="en-US" sz="4000" dirty="0"/>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683285442"/>
              </p:ext>
            </p:extLst>
          </p:nvPr>
        </p:nvGraphicFramePr>
        <p:xfrm>
          <a:off x="838200" y="4150783"/>
          <a:ext cx="10515600" cy="1706880"/>
        </p:xfrm>
        <a:graphic>
          <a:graphicData uri="http://schemas.openxmlformats.org/drawingml/2006/table">
            <a:tbl>
              <a:tblPr firstRow="1" bandRow="1">
                <a:tableStyleId>{5C22544A-7EE6-4342-B048-85BDC9FD1C3A}</a:tableStyleId>
              </a:tblPr>
              <a:tblGrid>
                <a:gridCol w="10515600"/>
              </a:tblGrid>
              <a:tr h="370840">
                <a:tc>
                  <a:txBody>
                    <a:bodyPr/>
                    <a:lstStyle/>
                    <a:p>
                      <a:pPr algn="ctr"/>
                      <a:r>
                        <a:rPr lang="en-US" sz="2800" dirty="0" smtClean="0"/>
                        <a:t>Procedure</a:t>
                      </a:r>
                      <a:r>
                        <a:rPr lang="en-US" sz="2800" baseline="0" dirty="0" smtClean="0"/>
                        <a:t> for partnership firms</a:t>
                      </a:r>
                      <a:endParaRPr lang="en-US"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In the case of partners, the partnership property shall be applicable in the first</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instance in payment of the partnership debts and the separate property of each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partner shall be applicable in the first instance in payment of his separate debts</a:t>
                      </a:r>
                      <a:endParaRPr lang="en-US" sz="3200" dirty="0"/>
                    </a:p>
                  </a:txBody>
                  <a:tcPr/>
                </a:tc>
              </a:tr>
            </a:tbl>
          </a:graphicData>
        </a:graphic>
      </p:graphicFrame>
      <p:pic>
        <p:nvPicPr>
          <p:cNvPr id="7"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17612090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771"/>
            <a:ext cx="10515600" cy="1325563"/>
          </a:xfrm>
        </p:spPr>
        <p:txBody>
          <a:bodyPr/>
          <a:lstStyle/>
          <a:p>
            <a:r>
              <a:rPr lang="en-IN" dirty="0" smtClean="0"/>
              <a:t>What is the </a:t>
            </a:r>
            <a:r>
              <a:rPr lang="en-IN" dirty="0"/>
              <a:t>Priority of distribution – </a:t>
            </a:r>
            <a:r>
              <a:rPr lang="en-IN" dirty="0" smtClean="0"/>
              <a:t>Section </a:t>
            </a:r>
            <a:r>
              <a:rPr lang="en-IN" dirty="0"/>
              <a:t>178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76776131"/>
              </p:ext>
            </p:extLst>
          </p:nvPr>
        </p:nvGraphicFramePr>
        <p:xfrm>
          <a:off x="838200" y="1825625"/>
          <a:ext cx="10515600" cy="2895600"/>
        </p:xfrm>
        <a:graphic>
          <a:graphicData uri="http://schemas.openxmlformats.org/drawingml/2006/table">
            <a:tbl>
              <a:tblPr firstRow="1" bandRow="1">
                <a:tableStyleId>{5C22544A-7EE6-4342-B048-85BDC9FD1C3A}</a:tableStyleId>
              </a:tblPr>
              <a:tblGrid>
                <a:gridCol w="10515600"/>
              </a:tblGrid>
              <a:tr h="370840">
                <a:tc>
                  <a:txBody>
                    <a:bodyPr/>
                    <a:lstStyle/>
                    <a:p>
                      <a:pPr algn="ctr"/>
                      <a:r>
                        <a:rPr lang="en-US" sz="2800" dirty="0" smtClean="0"/>
                        <a:t>Surplus treatment for partnership</a:t>
                      </a:r>
                      <a:r>
                        <a:rPr lang="en-US" sz="2800" baseline="0" dirty="0" smtClean="0"/>
                        <a:t> firms</a:t>
                      </a:r>
                      <a:endParaRPr lang="en-US" sz="2800" dirty="0"/>
                    </a:p>
                  </a:txBody>
                  <a:tcPr/>
                </a:tc>
              </a:tr>
              <a:tr h="370840">
                <a:tc>
                  <a:txBody>
                    <a:bodyPr/>
                    <a:lstStyle/>
                    <a:p>
                      <a:pPr marL="342900" indent="-342900">
                        <a:buFont typeface="Arial" panose="020B0604020202020204" pitchFamily="34" charset="0"/>
                        <a:buChar char="•"/>
                      </a:pPr>
                      <a:r>
                        <a:rPr lang="en-US" sz="2400" dirty="0" smtClean="0"/>
                        <a:t>Surplus of separate property of partners </a:t>
                      </a:r>
                    </a:p>
                    <a:p>
                      <a:pPr marL="0" indent="0">
                        <a:buFont typeface="Arial" panose="020B0604020202020204" pitchFamily="34" charset="0"/>
                        <a:buNone/>
                      </a:pPr>
                      <a:r>
                        <a:rPr lang="en-US" sz="2400" dirty="0" smtClean="0"/>
                        <a:t>          It</a:t>
                      </a:r>
                      <a:r>
                        <a:rPr lang="en-US" sz="2400" baseline="0" dirty="0" smtClean="0"/>
                        <a:t> shall be dealt with as if it is a part of partnership property</a:t>
                      </a:r>
                    </a:p>
                  </a:txBody>
                  <a:tcPr/>
                </a:tc>
              </a:tr>
              <a:tr h="370840">
                <a:tc>
                  <a:txBody>
                    <a:bodyPr/>
                    <a:lstStyle/>
                    <a:p>
                      <a:pPr marL="342900" indent="-342900">
                        <a:buFont typeface="Arial" panose="020B0604020202020204" pitchFamily="34" charset="0"/>
                        <a:buChar char="•"/>
                      </a:pPr>
                      <a:r>
                        <a:rPr lang="en-US" sz="2400" baseline="0" dirty="0" smtClean="0"/>
                        <a:t>Surplus for partnership property</a:t>
                      </a:r>
                    </a:p>
                    <a:p>
                      <a:r>
                        <a:rPr lang="en-US" sz="2400" baseline="0" dirty="0" smtClean="0"/>
                        <a:t>         if there is a surplus </a:t>
                      </a:r>
                      <a:r>
                        <a:rPr lang="en-US" sz="2400" b="0" i="0" u="none" strike="noStrike" kern="1200" baseline="0" dirty="0" smtClean="0">
                          <a:solidFill>
                            <a:schemeClr val="dk1"/>
                          </a:solidFill>
                          <a:latin typeface="+mn-lt"/>
                          <a:ea typeface="+mn-ea"/>
                          <a:cs typeface="+mn-cs"/>
                        </a:rPr>
                        <a:t>of the partnership property, it shall be dealt with as part of          </a:t>
                      </a:r>
                    </a:p>
                    <a:p>
                      <a:r>
                        <a:rPr lang="en-US" sz="2400" b="0" i="0" u="none" strike="noStrike" kern="1200" baseline="0" dirty="0" smtClean="0">
                          <a:solidFill>
                            <a:schemeClr val="dk1"/>
                          </a:solidFill>
                          <a:latin typeface="+mn-lt"/>
                          <a:ea typeface="+mn-ea"/>
                          <a:cs typeface="+mn-cs"/>
                        </a:rPr>
                        <a:t>         the respective separate property in proportion to the rights and interests of     </a:t>
                      </a:r>
                    </a:p>
                    <a:p>
                      <a:r>
                        <a:rPr lang="en-US" sz="2400" b="0" i="0" u="none" strike="noStrike" kern="1200" baseline="0" dirty="0" smtClean="0">
                          <a:solidFill>
                            <a:schemeClr val="dk1"/>
                          </a:solidFill>
                          <a:latin typeface="+mn-lt"/>
                          <a:ea typeface="+mn-ea"/>
                          <a:cs typeface="+mn-cs"/>
                        </a:rPr>
                        <a:t>         each partner in the partnership prope</a:t>
                      </a:r>
                      <a:r>
                        <a:rPr lang="en-US" sz="1800" b="0" i="0" u="none" strike="noStrike" kern="1200" baseline="0" dirty="0" smtClean="0">
                          <a:solidFill>
                            <a:schemeClr val="dk1"/>
                          </a:solidFill>
                          <a:latin typeface="+mn-lt"/>
                          <a:ea typeface="+mn-ea"/>
                          <a:cs typeface="+mn-cs"/>
                        </a:rPr>
                        <a:t>rty</a:t>
                      </a:r>
                      <a:endParaRPr lang="en-US" sz="2400" baseline="0" dirty="0" smtClean="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988962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80153"/>
            <a:ext cx="10515600" cy="1095506"/>
          </a:xfrm>
        </p:spPr>
        <p:txBody>
          <a:bodyPr>
            <a:normAutofit fontScale="90000"/>
          </a:bodyPr>
          <a:lstStyle/>
          <a:p>
            <a:r>
              <a:rPr lang="en-IN" dirty="0" smtClean="0"/>
              <a:t>What are the acts for which creditor approval must be procured– </a:t>
            </a:r>
            <a:r>
              <a:rPr lang="en-IN" dirty="0"/>
              <a:t>Section 153 </a:t>
            </a:r>
            <a:br>
              <a:rPr lang="en-IN" dirty="0"/>
            </a:br>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2329245673"/>
              </p:ext>
            </p:extLst>
          </p:nvPr>
        </p:nvGraphicFramePr>
        <p:xfrm>
          <a:off x="1216735" y="2183967"/>
          <a:ext cx="9758530" cy="3413760"/>
        </p:xfrm>
        <a:graphic>
          <a:graphicData uri="http://schemas.openxmlformats.org/drawingml/2006/table">
            <a:tbl>
              <a:tblPr firstRow="1" bandRow="1">
                <a:tableStyleId>{5C22544A-7EE6-4342-B048-85BDC9FD1C3A}</a:tableStyleId>
              </a:tblPr>
              <a:tblGrid>
                <a:gridCol w="9758530">
                  <a:extLst>
                    <a:ext uri="{9D8B030D-6E8A-4147-A177-3AD203B41FA5}">
                      <a16:colId xmlns="" xmlns:a16="http://schemas.microsoft.com/office/drawing/2014/main" val="3340492154"/>
                    </a:ext>
                  </a:extLst>
                </a:gridCol>
              </a:tblGrid>
              <a:tr h="370840">
                <a:tc>
                  <a:txBody>
                    <a:bodyPr/>
                    <a:lstStyle/>
                    <a:p>
                      <a:r>
                        <a:rPr lang="en-IN" sz="2800" dirty="0"/>
                        <a:t>Bankruptcy</a:t>
                      </a:r>
                      <a:r>
                        <a:rPr lang="en-IN" sz="2800" baseline="0" dirty="0"/>
                        <a:t> trustee shall procure creditors approval for  certain acts namely</a:t>
                      </a:r>
                      <a:endParaRPr lang="en-IN" sz="2400" dirty="0"/>
                    </a:p>
                  </a:txBody>
                  <a:tcPr/>
                </a:tc>
                <a:extLst>
                  <a:ext uri="{0D108BD9-81ED-4DB2-BD59-A6C34878D82A}">
                    <a16:rowId xmlns="" xmlns:a16="http://schemas.microsoft.com/office/drawing/2014/main" val="2919122381"/>
                  </a:ext>
                </a:extLst>
              </a:tr>
              <a:tr h="370840">
                <a:tc>
                  <a:txBody>
                    <a:bodyPr/>
                    <a:lstStyle/>
                    <a:p>
                      <a:r>
                        <a:rPr lang="en-IN" sz="2400" dirty="0"/>
                        <a:t>(a) Carry</a:t>
                      </a:r>
                      <a:r>
                        <a:rPr lang="en-IN" sz="2400" baseline="0" dirty="0"/>
                        <a:t> on any business of bankrupt as far as may be necessary for winding it up beneficially</a:t>
                      </a:r>
                      <a:endParaRPr lang="en-IN" sz="2400" dirty="0"/>
                    </a:p>
                  </a:txBody>
                  <a:tcPr/>
                </a:tc>
                <a:extLst>
                  <a:ext uri="{0D108BD9-81ED-4DB2-BD59-A6C34878D82A}">
                    <a16:rowId xmlns="" xmlns:a16="http://schemas.microsoft.com/office/drawing/2014/main" val="2208462926"/>
                  </a:ext>
                </a:extLst>
              </a:tr>
              <a:tr h="370840">
                <a:tc>
                  <a:txBody>
                    <a:bodyPr/>
                    <a:lstStyle/>
                    <a:p>
                      <a:r>
                        <a:rPr lang="en-IN" sz="2400" dirty="0"/>
                        <a:t>(b)Bring institute</a:t>
                      </a:r>
                      <a:r>
                        <a:rPr lang="en-IN" sz="2400" baseline="0" dirty="0"/>
                        <a:t> or defend any legal action or proceeding relating to property comprised in estate of bankrupt</a:t>
                      </a:r>
                      <a:endParaRPr lang="en-IN" sz="2400" dirty="0"/>
                    </a:p>
                  </a:txBody>
                  <a:tcPr/>
                </a:tc>
                <a:extLst>
                  <a:ext uri="{0D108BD9-81ED-4DB2-BD59-A6C34878D82A}">
                    <a16:rowId xmlns="" xmlns:a16="http://schemas.microsoft.com/office/drawing/2014/main" val="3831158223"/>
                  </a:ext>
                </a:extLst>
              </a:tr>
              <a:tr h="370840">
                <a:tc>
                  <a:txBody>
                    <a:bodyPr/>
                    <a:lstStyle/>
                    <a:p>
                      <a:r>
                        <a:rPr lang="en-IN" sz="2400" dirty="0"/>
                        <a:t>(c)Accept as consideration for sale of any property a sum of money</a:t>
                      </a:r>
                      <a:r>
                        <a:rPr lang="en-IN" sz="2400" baseline="0" dirty="0"/>
                        <a:t> due at a future time subject to stipulations such as security</a:t>
                      </a:r>
                      <a:endParaRPr lang="en-IN" sz="2400" dirty="0"/>
                    </a:p>
                  </a:txBody>
                  <a:tcPr/>
                </a:tc>
                <a:extLst>
                  <a:ext uri="{0D108BD9-81ED-4DB2-BD59-A6C34878D82A}">
                    <a16:rowId xmlns="" xmlns:a16="http://schemas.microsoft.com/office/drawing/2014/main" val="897323831"/>
                  </a:ext>
                </a:extLst>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3868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80153"/>
            <a:ext cx="10515600" cy="1095506"/>
          </a:xfrm>
        </p:spPr>
        <p:txBody>
          <a:bodyPr>
            <a:normAutofit fontScale="90000"/>
          </a:bodyPr>
          <a:lstStyle/>
          <a:p>
            <a:r>
              <a:rPr lang="en-IN" dirty="0"/>
              <a:t>What are the acts for which creditor approval must be procured – Section 153 </a:t>
            </a:r>
            <a:br>
              <a:rPr lang="en-IN" dirty="0"/>
            </a:br>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108821190"/>
              </p:ext>
            </p:extLst>
          </p:nvPr>
        </p:nvGraphicFramePr>
        <p:xfrm>
          <a:off x="1332173" y="1856420"/>
          <a:ext cx="9527654" cy="3779520"/>
        </p:xfrm>
        <a:graphic>
          <a:graphicData uri="http://schemas.openxmlformats.org/drawingml/2006/table">
            <a:tbl>
              <a:tblPr firstRow="1" bandRow="1">
                <a:tableStyleId>{5C22544A-7EE6-4342-B048-85BDC9FD1C3A}</a:tableStyleId>
              </a:tblPr>
              <a:tblGrid>
                <a:gridCol w="9527654">
                  <a:extLst>
                    <a:ext uri="{9D8B030D-6E8A-4147-A177-3AD203B41FA5}">
                      <a16:colId xmlns="" xmlns:a16="http://schemas.microsoft.com/office/drawing/2014/main" val="3340492154"/>
                    </a:ext>
                  </a:extLst>
                </a:gridCol>
              </a:tblGrid>
              <a:tr h="370840">
                <a:tc>
                  <a:txBody>
                    <a:bodyPr/>
                    <a:lstStyle/>
                    <a:p>
                      <a:r>
                        <a:rPr lang="en-IN" sz="2800" dirty="0"/>
                        <a:t>Bankruptcy</a:t>
                      </a:r>
                      <a:r>
                        <a:rPr lang="en-IN" sz="2800" baseline="0" dirty="0"/>
                        <a:t> trustee shall procure creditors approval for  certain acts namely;</a:t>
                      </a:r>
                      <a:endParaRPr lang="en-IN" sz="2400" dirty="0"/>
                    </a:p>
                  </a:txBody>
                  <a:tcPr/>
                </a:tc>
                <a:extLst>
                  <a:ext uri="{0D108BD9-81ED-4DB2-BD59-A6C34878D82A}">
                    <a16:rowId xmlns="" xmlns:a16="http://schemas.microsoft.com/office/drawing/2014/main" val="2919122381"/>
                  </a:ext>
                </a:extLst>
              </a:tr>
              <a:tr h="370840">
                <a:tc>
                  <a:txBody>
                    <a:bodyPr/>
                    <a:lstStyle/>
                    <a:p>
                      <a:r>
                        <a:rPr lang="en-IN" sz="2400" dirty="0"/>
                        <a:t>(d)Mortgage or pledge</a:t>
                      </a:r>
                      <a:r>
                        <a:rPr lang="en-IN" sz="2400" baseline="0" dirty="0"/>
                        <a:t> any property for repaying debt of bankrupt</a:t>
                      </a:r>
                      <a:endParaRPr lang="en-IN" sz="2400" dirty="0"/>
                    </a:p>
                  </a:txBody>
                  <a:tcPr/>
                </a:tc>
                <a:extLst>
                  <a:ext uri="{0D108BD9-81ED-4DB2-BD59-A6C34878D82A}">
                    <a16:rowId xmlns="" xmlns:a16="http://schemas.microsoft.com/office/drawing/2014/main" val="653934879"/>
                  </a:ext>
                </a:extLst>
              </a:tr>
              <a:tr h="370840">
                <a:tc>
                  <a:txBody>
                    <a:bodyPr/>
                    <a:lstStyle/>
                    <a:p>
                      <a:r>
                        <a:rPr lang="en-IN" sz="2400" dirty="0"/>
                        <a:t>(e)Where</a:t>
                      </a:r>
                      <a:r>
                        <a:rPr lang="en-IN" sz="2400" baseline="0" dirty="0"/>
                        <a:t> any right , option or power forms part of the estate , make payments or incur liabilities with a view to obtain benefit for creditors ,any property which is subject to such right , option or power</a:t>
                      </a:r>
                      <a:endParaRPr lang="en-IN" sz="2400" dirty="0"/>
                    </a:p>
                  </a:txBody>
                  <a:tcPr/>
                </a:tc>
                <a:extLst>
                  <a:ext uri="{0D108BD9-81ED-4DB2-BD59-A6C34878D82A}">
                    <a16:rowId xmlns="" xmlns:a16="http://schemas.microsoft.com/office/drawing/2014/main" val="3889523799"/>
                  </a:ext>
                </a:extLst>
              </a:tr>
              <a:tr h="370840">
                <a:tc>
                  <a:txBody>
                    <a:bodyPr/>
                    <a:lstStyle/>
                    <a:p>
                      <a:r>
                        <a:rPr lang="en-IN" sz="2400" dirty="0"/>
                        <a:t>(f) Refer to arbitration or compromise on such terms as may be agreed ,any debts subsisting or suppose to subsists between bankrupt and any person who may have incurred any liability</a:t>
                      </a:r>
                      <a:r>
                        <a:rPr lang="en-IN" sz="2400" baseline="0" dirty="0"/>
                        <a:t> to the bankrupt</a:t>
                      </a:r>
                      <a:endParaRPr lang="en-IN" sz="2400" dirty="0"/>
                    </a:p>
                  </a:txBody>
                  <a:tcPr/>
                </a:tc>
                <a:extLst>
                  <a:ext uri="{0D108BD9-81ED-4DB2-BD59-A6C34878D82A}">
                    <a16:rowId xmlns="" xmlns:a16="http://schemas.microsoft.com/office/drawing/2014/main" val="2266277297"/>
                  </a:ext>
                </a:extLst>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664223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80153"/>
            <a:ext cx="10515600" cy="1095506"/>
          </a:xfrm>
        </p:spPr>
        <p:txBody>
          <a:bodyPr>
            <a:normAutofit fontScale="90000"/>
          </a:bodyPr>
          <a:lstStyle/>
          <a:p>
            <a:r>
              <a:rPr lang="en-IN" dirty="0"/>
              <a:t>What are the acts for which creditor approval must be procured – Section 153 </a:t>
            </a:r>
            <a:br>
              <a:rPr lang="en-IN" dirty="0"/>
            </a:br>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370838012"/>
              </p:ext>
            </p:extLst>
          </p:nvPr>
        </p:nvGraphicFramePr>
        <p:xfrm>
          <a:off x="968612" y="1788181"/>
          <a:ext cx="10254776" cy="4145280"/>
        </p:xfrm>
        <a:graphic>
          <a:graphicData uri="http://schemas.openxmlformats.org/drawingml/2006/table">
            <a:tbl>
              <a:tblPr firstRow="1" bandRow="1">
                <a:tableStyleId>{5C22544A-7EE6-4342-B048-85BDC9FD1C3A}</a:tableStyleId>
              </a:tblPr>
              <a:tblGrid>
                <a:gridCol w="10254776">
                  <a:extLst>
                    <a:ext uri="{9D8B030D-6E8A-4147-A177-3AD203B41FA5}">
                      <a16:colId xmlns="" xmlns:a16="http://schemas.microsoft.com/office/drawing/2014/main" val="3340492154"/>
                    </a:ext>
                  </a:extLst>
                </a:gridCol>
              </a:tblGrid>
              <a:tr h="370840">
                <a:tc>
                  <a:txBody>
                    <a:bodyPr/>
                    <a:lstStyle/>
                    <a:p>
                      <a:r>
                        <a:rPr lang="en-IN" sz="2800" dirty="0"/>
                        <a:t>Bankruptcy</a:t>
                      </a:r>
                      <a:r>
                        <a:rPr lang="en-IN" sz="2800" baseline="0" dirty="0"/>
                        <a:t> trustee shall procure creditors approval for  certain acts namely;</a:t>
                      </a:r>
                      <a:endParaRPr lang="en-IN" sz="2400" dirty="0"/>
                    </a:p>
                  </a:txBody>
                  <a:tcPr/>
                </a:tc>
                <a:extLst>
                  <a:ext uri="{0D108BD9-81ED-4DB2-BD59-A6C34878D82A}">
                    <a16:rowId xmlns="" xmlns:a16="http://schemas.microsoft.com/office/drawing/2014/main" val="2919122381"/>
                  </a:ext>
                </a:extLst>
              </a:tr>
              <a:tr h="370840">
                <a:tc>
                  <a:txBody>
                    <a:bodyPr/>
                    <a:lstStyle/>
                    <a:p>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g</a:t>
                      </a:r>
                      <a:r>
                        <a:rPr lang="en-US" sz="2400" b="0" i="0" u="none" strike="noStrike" kern="1200" baseline="0" dirty="0" smtClean="0">
                          <a:solidFill>
                            <a:schemeClr val="dk1"/>
                          </a:solidFill>
                          <a:latin typeface="+mn-lt"/>
                          <a:ea typeface="+mn-ea"/>
                          <a:cs typeface="+mn-cs"/>
                        </a:rPr>
                        <a:t>) Make compromise or other arrangement as may be considered</a:t>
                      </a:r>
                    </a:p>
                    <a:p>
                      <a:r>
                        <a:rPr lang="en-US" sz="2400" b="0" i="0" u="none" strike="noStrike" kern="1200" baseline="0" dirty="0" smtClean="0">
                          <a:solidFill>
                            <a:schemeClr val="dk1"/>
                          </a:solidFill>
                          <a:latin typeface="+mn-lt"/>
                          <a:ea typeface="+mn-ea"/>
                          <a:cs typeface="+mn-cs"/>
                        </a:rPr>
                        <a:t>      expedient, with the creditors</a:t>
                      </a:r>
                      <a:endParaRPr lang="en-IN" sz="3200" dirty="0"/>
                    </a:p>
                  </a:txBody>
                  <a:tcPr/>
                </a:tc>
              </a:tr>
              <a:tr h="370840">
                <a:tc>
                  <a:txBody>
                    <a:bodyPr/>
                    <a:lstStyle/>
                    <a:p>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h</a:t>
                      </a:r>
                      <a:r>
                        <a:rPr lang="en-US" sz="2400" b="0" i="0" u="none" strike="noStrike" kern="1200" baseline="0" dirty="0" smtClean="0">
                          <a:solidFill>
                            <a:schemeClr val="dk1"/>
                          </a:solidFill>
                          <a:latin typeface="+mn-lt"/>
                          <a:ea typeface="+mn-ea"/>
                          <a:cs typeface="+mn-cs"/>
                        </a:rPr>
                        <a:t>) Make compromise or other arrangement as he may deem expedient </a:t>
                      </a:r>
                    </a:p>
                    <a:p>
                      <a:r>
                        <a:rPr lang="en-US" sz="2400" b="0" i="0" u="none" strike="noStrike" kern="1200" baseline="0" dirty="0" smtClean="0">
                          <a:solidFill>
                            <a:schemeClr val="dk1"/>
                          </a:solidFill>
                          <a:latin typeface="+mn-lt"/>
                          <a:ea typeface="+mn-ea"/>
                          <a:cs typeface="+mn-cs"/>
                        </a:rPr>
                        <a:t>      with respect to any claim arising out of or incidental to the bankrupt's estate</a:t>
                      </a:r>
                      <a:endParaRPr lang="en-IN" sz="3200" dirty="0"/>
                    </a:p>
                  </a:txBody>
                  <a:tcPr/>
                </a:tc>
              </a:tr>
              <a:tr h="370840">
                <a:tc>
                  <a:txBody>
                    <a:bodyPr/>
                    <a:lstStyle/>
                    <a:p>
                      <a:r>
                        <a:rPr lang="en-IN" sz="2400" dirty="0" smtClean="0"/>
                        <a:t> (i)  Appoint bankruptcy to </a:t>
                      </a:r>
                    </a:p>
                    <a:p>
                      <a:r>
                        <a:rPr lang="en-IN" sz="2400" dirty="0" smtClean="0"/>
                        <a:t>         </a:t>
                      </a:r>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supervise the management of the estate of the bankrupt or any part of it</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carry on his business for the benefit of his creditors</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C</a:t>
                      </a:r>
                      <a:r>
                        <a:rPr lang="en-US" sz="2400" b="0" i="0" u="none" strike="noStrike" kern="1200" baseline="0" dirty="0" smtClean="0">
                          <a:solidFill>
                            <a:schemeClr val="dk1"/>
                          </a:solidFill>
                          <a:latin typeface="+mn-lt"/>
                          <a:ea typeface="+mn-ea"/>
                          <a:cs typeface="+mn-cs"/>
                        </a:rPr>
                        <a:t>) assist the bankruptcy trustee in administering the estate of the bankrupt</a:t>
                      </a:r>
                      <a:endParaRPr lang="en-IN" sz="32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4621555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5587</TotalTime>
  <Words>5949</Words>
  <Application>Microsoft Office PowerPoint</Application>
  <PresentationFormat>Custom</PresentationFormat>
  <Paragraphs>446</Paragraphs>
  <Slides>63</Slides>
  <Notes>3</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 Theme</vt:lpstr>
      <vt:lpstr>Limited Insolvency Examination  The Insolvency and Bankruptcy Code, 2016 </vt:lpstr>
      <vt:lpstr>Estate of the bankrupt</vt:lpstr>
      <vt:lpstr>What are the Functions of bankruptcy trustee - Section 149</vt:lpstr>
      <vt:lpstr>What are the duties of Bankrupt Towards Bankrupt Trustee  - Section 150</vt:lpstr>
      <vt:lpstr>What are the rights of bankruptcy trustee  - Section 151</vt:lpstr>
      <vt:lpstr>What are the general powers of bankruptcy trustee - Section 152 </vt:lpstr>
      <vt:lpstr>What are the acts for which creditor approval must be procured– Section 153  </vt:lpstr>
      <vt:lpstr>What are the acts for which creditor approval must be procured – Section 153  </vt:lpstr>
      <vt:lpstr>What are the acts for which creditor approval must be procured – Section 153  </vt:lpstr>
      <vt:lpstr>When is vesting of estate of bankrupt in bankrupt trustee done – Section 154 </vt:lpstr>
      <vt:lpstr>What is an Estate of bankrupt – Section 155</vt:lpstr>
      <vt:lpstr>What is an Estate of bankrupt – Section 155</vt:lpstr>
      <vt:lpstr>How is Delivery of property and documents to bankruptcy trustee take place – Section 156</vt:lpstr>
      <vt:lpstr>How does bankruptcy trustee undertake Acquisition of control Section 157</vt:lpstr>
      <vt:lpstr>What are the Restrictions on disposition of property –Section 158 </vt:lpstr>
      <vt:lpstr>What are the Restrictions on disposition of property –Section 158 </vt:lpstr>
      <vt:lpstr>What happens to the After-acquired property of bankrupt - Section 159</vt:lpstr>
      <vt:lpstr>What happens to the After-acquired property of bankrupt - Section 159</vt:lpstr>
      <vt:lpstr>What happens to the After-acquired property of bankrupt - Section 159</vt:lpstr>
      <vt:lpstr>What is an Onerous property of bankrupt – section 160</vt:lpstr>
      <vt:lpstr>What is an Onerous property of bankrupt – Section 160</vt:lpstr>
      <vt:lpstr>When does Notice to disclaim onerous property can take place - Section 161</vt:lpstr>
      <vt:lpstr>What are the Disclaimer of leaseholds – Section 162</vt:lpstr>
      <vt:lpstr>What are the Disclaimer of leaseholds – Section 162</vt:lpstr>
      <vt:lpstr>What is the Challenge against disclaimed property - Section 163</vt:lpstr>
      <vt:lpstr>What is the Challenge against disclaimed property - Section 163</vt:lpstr>
      <vt:lpstr>What are Undervalued Transactions - Section 164 </vt:lpstr>
      <vt:lpstr>What are Undervalued Transactions - Section 164 </vt:lpstr>
      <vt:lpstr>What are Undervalued Transactions - Section 164 </vt:lpstr>
      <vt:lpstr>What are Undervalued Transactions - Section 164</vt:lpstr>
      <vt:lpstr>What are Preference transactions – Section 165 </vt:lpstr>
      <vt:lpstr>What are Preference transactions – Section 165</vt:lpstr>
      <vt:lpstr>What are Preference transactions – Section 165</vt:lpstr>
      <vt:lpstr>What are Preference transactions – Section 165</vt:lpstr>
      <vt:lpstr>What is the Effect of an order passed – Section 166</vt:lpstr>
      <vt:lpstr>What is the Effect of an order passed – Section 166</vt:lpstr>
      <vt:lpstr>When does an Extortionate credit Transaction take place – Section 167</vt:lpstr>
      <vt:lpstr> What does an Extortionate credit Transaction do – Section167</vt:lpstr>
      <vt:lpstr>When does an Extortionate credit Transaction - Section167</vt:lpstr>
      <vt:lpstr>What are the Obligations under contracts- Section 168</vt:lpstr>
      <vt:lpstr>What are the Obligations under contracts - Section 168</vt:lpstr>
      <vt:lpstr>What are the continuance of proceedings on death of bankrupt- Section 169</vt:lpstr>
      <vt:lpstr>How does estate of deceased bankrupt be administered - Section 170</vt:lpstr>
      <vt:lpstr>How does estate of deceased bankrupt be administered - Section 170</vt:lpstr>
      <vt:lpstr>What is Proof of debt – Section 171 </vt:lpstr>
      <vt:lpstr> What is Proof of debt – Section 171 </vt:lpstr>
      <vt:lpstr> What is Proof of debt – Section 171 </vt:lpstr>
      <vt:lpstr>What is Proof of debt by secured creditors  – Section 172</vt:lpstr>
      <vt:lpstr>When and how does Mutual credit and set-off take place –  Section 173</vt:lpstr>
      <vt:lpstr>When does the Distribution of interim dividend occur – Section 174</vt:lpstr>
      <vt:lpstr>How can Distribution of interim dividend be done – Section 174</vt:lpstr>
      <vt:lpstr>How can property be distributed – Section 175</vt:lpstr>
      <vt:lpstr>How can property be distributed – Section 175</vt:lpstr>
      <vt:lpstr>What is Final dividend   – Section 176</vt:lpstr>
      <vt:lpstr>What is Final dividend   – Section 176</vt:lpstr>
      <vt:lpstr>What is Final dividend – Section 176 </vt:lpstr>
      <vt:lpstr>What are the Claims of creditors- Section 177</vt:lpstr>
      <vt:lpstr>What are the Claims of creditors- Section 177</vt:lpstr>
      <vt:lpstr>What is the Priority of distribution – Section 178 </vt:lpstr>
      <vt:lpstr> What is the Priority of distribution – Section 178 </vt:lpstr>
      <vt:lpstr> What is the Priority of distribution – Section 178 </vt:lpstr>
      <vt:lpstr> What is the Priority of distribution – Section 178 </vt:lpstr>
      <vt:lpstr>What is the Priority of distribution – Section 178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Insolvency and Bankruptcy Code</dc:title>
  <dc:creator>sripriya kumar</dc:creator>
  <cp:lastModifiedBy>admin</cp:lastModifiedBy>
  <cp:revision>796</cp:revision>
  <dcterms:created xsi:type="dcterms:W3CDTF">2016-12-09T14:29:47Z</dcterms:created>
  <dcterms:modified xsi:type="dcterms:W3CDTF">2018-03-09T08:22:56Z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E68C7B26-3FF8-4293-9B99-C485CDA0BD26</vt:lpwstr>
  </property>
  <property fmtid="{D5CDD505-2E9C-101B-9397-08002B2CF9AE}" pid="3" name="ArticulatePath">
    <vt:lpwstr>Presentation1</vt:lpwstr>
  </property>
</Properties>
</file>