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sldIdLst>
    <p:sldId id="485" r:id="rId2"/>
    <p:sldId id="477" r:id="rId3"/>
    <p:sldId id="478" r:id="rId4"/>
    <p:sldId id="479" r:id="rId5"/>
    <p:sldId id="480" r:id="rId6"/>
    <p:sldId id="486" r:id="rId7"/>
    <p:sldId id="484" r:id="rId8"/>
    <p:sldId id="487" r:id="rId9"/>
    <p:sldId id="481" r:id="rId10"/>
    <p:sldId id="482" r:id="rId11"/>
    <p:sldId id="483" r:id="rId12"/>
    <p:sldId id="488" r:id="rId13"/>
  </p:sldIdLst>
  <p:sldSz cx="12192000" cy="6858000"/>
  <p:notesSz cx="6858000" cy="91440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p:scale>
          <a:sx n="76" d="100"/>
          <a:sy n="76" d="100"/>
        </p:scale>
        <p:origin x="-504" y="18"/>
      </p:cViewPr>
      <p:guideLst>
        <p:guide orient="horz" pos="2160"/>
        <p:guide pos="3840"/>
      </p:guideLst>
    </p:cSldViewPr>
  </p:slideViewPr>
  <p:notesTextViewPr>
    <p:cViewPr>
      <p:scale>
        <a:sx n="1" d="1"/>
        <a:sy n="1" d="1"/>
      </p:scale>
      <p:origin x="0" y="0"/>
    </p:cViewPr>
  </p:notesTextViewPr>
  <p:sorterViewPr>
    <p:cViewPr>
      <p:scale>
        <a:sx n="100" d="100"/>
        <a:sy n="100" d="100"/>
      </p:scale>
      <p:origin x="0" y="-79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9A341F-5F07-4DD6-B4F9-FDA1DFC2E98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4786D1E8-5D3B-49B9-8272-98E8AA9A1F9A}">
      <dgm:prSet phldrT="[Text]"/>
      <dgm:spPr/>
      <dgm:t>
        <a:bodyPr/>
        <a:lstStyle/>
        <a:p>
          <a:r>
            <a:rPr lang="en-IN" dirty="0" smtClean="0"/>
            <a:t>IR process</a:t>
          </a:r>
          <a:endParaRPr lang="en-IN" dirty="0"/>
        </a:p>
      </dgm:t>
    </dgm:pt>
    <dgm:pt modelId="{6717FD45-AC12-49AF-9CDC-E83BA8109D58}" type="parTrans" cxnId="{27E6FE0F-E1A3-423E-B951-AACF56304A3A}">
      <dgm:prSet/>
      <dgm:spPr/>
      <dgm:t>
        <a:bodyPr/>
        <a:lstStyle/>
        <a:p>
          <a:endParaRPr lang="en-IN"/>
        </a:p>
      </dgm:t>
    </dgm:pt>
    <dgm:pt modelId="{C289B9F6-C5D6-4865-B408-1880A3B68928}" type="sibTrans" cxnId="{27E6FE0F-E1A3-423E-B951-AACF56304A3A}">
      <dgm:prSet/>
      <dgm:spPr/>
      <dgm:t>
        <a:bodyPr/>
        <a:lstStyle/>
        <a:p>
          <a:endParaRPr lang="en-IN"/>
        </a:p>
      </dgm:t>
    </dgm:pt>
    <dgm:pt modelId="{691FDB52-1D7A-46E7-88C0-67E2F94C81B0}">
      <dgm:prSet phldrT="[Text]"/>
      <dgm:spPr/>
      <dgm:t>
        <a:bodyPr/>
        <a:lstStyle/>
        <a:p>
          <a:r>
            <a:rPr lang="en-IN" dirty="0" smtClean="0"/>
            <a:t>To whom</a:t>
          </a:r>
          <a:endParaRPr lang="en-IN" dirty="0"/>
        </a:p>
      </dgm:t>
    </dgm:pt>
    <dgm:pt modelId="{AE218F2F-5913-427B-B280-8F28D555AD7B}" type="parTrans" cxnId="{FD4F0134-C490-4F74-B8AF-3E58272E8C7C}">
      <dgm:prSet/>
      <dgm:spPr/>
      <dgm:t>
        <a:bodyPr/>
        <a:lstStyle/>
        <a:p>
          <a:endParaRPr lang="en-IN"/>
        </a:p>
      </dgm:t>
    </dgm:pt>
    <dgm:pt modelId="{1E158421-2FB5-413A-BFBC-6F89FD2DC7D9}" type="sibTrans" cxnId="{FD4F0134-C490-4F74-B8AF-3E58272E8C7C}">
      <dgm:prSet/>
      <dgm:spPr/>
      <dgm:t>
        <a:bodyPr/>
        <a:lstStyle/>
        <a:p>
          <a:endParaRPr lang="en-IN"/>
        </a:p>
      </dgm:t>
    </dgm:pt>
    <dgm:pt modelId="{5B5C387F-78EF-4079-9C1A-0BC81E2763B4}">
      <dgm:prSet phldrT="[Text]"/>
      <dgm:spPr/>
      <dgm:t>
        <a:bodyPr/>
        <a:lstStyle/>
        <a:p>
          <a:r>
            <a:rPr lang="en-IN" dirty="0" smtClean="0"/>
            <a:t>For what </a:t>
          </a:r>
          <a:endParaRPr lang="en-IN" dirty="0"/>
        </a:p>
      </dgm:t>
    </dgm:pt>
    <dgm:pt modelId="{9C6AAD6A-4458-47A9-924D-A405260D78A8}" type="parTrans" cxnId="{DA8CE738-5541-4DE5-BC69-A7272867A804}">
      <dgm:prSet/>
      <dgm:spPr/>
      <dgm:t>
        <a:bodyPr/>
        <a:lstStyle/>
        <a:p>
          <a:endParaRPr lang="en-IN"/>
        </a:p>
      </dgm:t>
    </dgm:pt>
    <dgm:pt modelId="{C59C452A-E7A7-401C-936D-85D9EBB2BB88}" type="sibTrans" cxnId="{DA8CE738-5541-4DE5-BC69-A7272867A804}">
      <dgm:prSet/>
      <dgm:spPr/>
      <dgm:t>
        <a:bodyPr/>
        <a:lstStyle/>
        <a:p>
          <a:endParaRPr lang="en-IN"/>
        </a:p>
      </dgm:t>
    </dgm:pt>
    <dgm:pt modelId="{16579CEE-8F55-410B-8A62-5501349CD7BE}">
      <dgm:prSet phldrT="[Text]"/>
      <dgm:spPr/>
      <dgm:t>
        <a:bodyPr/>
        <a:lstStyle/>
        <a:p>
          <a:r>
            <a:rPr lang="en-IN" dirty="0" smtClean="0"/>
            <a:t>Minimum threshold</a:t>
          </a:r>
          <a:endParaRPr lang="en-IN" dirty="0"/>
        </a:p>
      </dgm:t>
    </dgm:pt>
    <dgm:pt modelId="{EE7AC960-BE47-449D-9BBE-96F810A35E8D}" type="parTrans" cxnId="{A6251462-CC49-4916-885F-A0244CCB4ABC}">
      <dgm:prSet/>
      <dgm:spPr/>
      <dgm:t>
        <a:bodyPr/>
        <a:lstStyle/>
        <a:p>
          <a:endParaRPr lang="en-IN"/>
        </a:p>
      </dgm:t>
    </dgm:pt>
    <dgm:pt modelId="{113B8C3D-5FEE-4531-BD91-C65510FD0D4A}" type="sibTrans" cxnId="{A6251462-CC49-4916-885F-A0244CCB4ABC}">
      <dgm:prSet/>
      <dgm:spPr/>
      <dgm:t>
        <a:bodyPr/>
        <a:lstStyle/>
        <a:p>
          <a:endParaRPr lang="en-IN"/>
        </a:p>
      </dgm:t>
    </dgm:pt>
    <dgm:pt modelId="{14EA9FAC-444D-4BEA-AC7A-06B2770150E4}">
      <dgm:prSet phldrT="[Text]"/>
      <dgm:spPr/>
      <dgm:t>
        <a:bodyPr/>
        <a:lstStyle/>
        <a:p>
          <a:r>
            <a:rPr lang="en-IN" dirty="0" smtClean="0"/>
            <a:t>Key Definitions </a:t>
          </a:r>
          <a:endParaRPr lang="en-IN" dirty="0"/>
        </a:p>
      </dgm:t>
    </dgm:pt>
    <dgm:pt modelId="{F87FABE8-E558-4A71-BF69-B3DC95C42821}" type="parTrans" cxnId="{45D51151-4F71-4210-A873-52CA961696C2}">
      <dgm:prSet/>
      <dgm:spPr/>
      <dgm:t>
        <a:bodyPr/>
        <a:lstStyle/>
        <a:p>
          <a:endParaRPr lang="en-IN"/>
        </a:p>
      </dgm:t>
    </dgm:pt>
    <dgm:pt modelId="{797F43F6-4FA0-4C8B-A4E7-B51438D88738}" type="sibTrans" cxnId="{45D51151-4F71-4210-A873-52CA961696C2}">
      <dgm:prSet/>
      <dgm:spPr/>
      <dgm:t>
        <a:bodyPr/>
        <a:lstStyle/>
        <a:p>
          <a:endParaRPr lang="en-IN"/>
        </a:p>
      </dgm:t>
    </dgm:pt>
    <dgm:pt modelId="{FD59AC4A-55E4-46EB-90A3-A069DF2F6BA2}" type="pres">
      <dgm:prSet presAssocID="{FC9A341F-5F07-4DD6-B4F9-FDA1DFC2E98B}" presName="diagram" presStyleCnt="0">
        <dgm:presLayoutVars>
          <dgm:chMax val="1"/>
          <dgm:dir/>
          <dgm:animLvl val="ctr"/>
          <dgm:resizeHandles val="exact"/>
        </dgm:presLayoutVars>
      </dgm:prSet>
      <dgm:spPr/>
      <dgm:t>
        <a:bodyPr/>
        <a:lstStyle/>
        <a:p>
          <a:endParaRPr lang="en-IN"/>
        </a:p>
      </dgm:t>
    </dgm:pt>
    <dgm:pt modelId="{4B5CD79F-6F16-4192-88F5-6DB2018F98A5}" type="pres">
      <dgm:prSet presAssocID="{FC9A341F-5F07-4DD6-B4F9-FDA1DFC2E98B}" presName="matrix" presStyleCnt="0"/>
      <dgm:spPr/>
    </dgm:pt>
    <dgm:pt modelId="{653364D3-588D-438B-A13E-8BFDDA595C55}" type="pres">
      <dgm:prSet presAssocID="{FC9A341F-5F07-4DD6-B4F9-FDA1DFC2E98B}" presName="tile1" presStyleLbl="node1" presStyleIdx="0" presStyleCnt="4"/>
      <dgm:spPr/>
      <dgm:t>
        <a:bodyPr/>
        <a:lstStyle/>
        <a:p>
          <a:endParaRPr lang="en-IN"/>
        </a:p>
      </dgm:t>
    </dgm:pt>
    <dgm:pt modelId="{84B3C39B-A1E5-487E-9388-E7A297195028}" type="pres">
      <dgm:prSet presAssocID="{FC9A341F-5F07-4DD6-B4F9-FDA1DFC2E98B}" presName="tile1text" presStyleLbl="node1" presStyleIdx="0" presStyleCnt="4">
        <dgm:presLayoutVars>
          <dgm:chMax val="0"/>
          <dgm:chPref val="0"/>
          <dgm:bulletEnabled val="1"/>
        </dgm:presLayoutVars>
      </dgm:prSet>
      <dgm:spPr/>
      <dgm:t>
        <a:bodyPr/>
        <a:lstStyle/>
        <a:p>
          <a:endParaRPr lang="en-IN"/>
        </a:p>
      </dgm:t>
    </dgm:pt>
    <dgm:pt modelId="{7623F700-0637-4903-99E0-E2D9A536B980}" type="pres">
      <dgm:prSet presAssocID="{FC9A341F-5F07-4DD6-B4F9-FDA1DFC2E98B}" presName="tile2" presStyleLbl="node1" presStyleIdx="1" presStyleCnt="4"/>
      <dgm:spPr/>
      <dgm:t>
        <a:bodyPr/>
        <a:lstStyle/>
        <a:p>
          <a:endParaRPr lang="en-IN"/>
        </a:p>
      </dgm:t>
    </dgm:pt>
    <dgm:pt modelId="{376FEC3F-8590-48B8-9D75-D24B745AF7FE}" type="pres">
      <dgm:prSet presAssocID="{FC9A341F-5F07-4DD6-B4F9-FDA1DFC2E98B}" presName="tile2text" presStyleLbl="node1" presStyleIdx="1" presStyleCnt="4">
        <dgm:presLayoutVars>
          <dgm:chMax val="0"/>
          <dgm:chPref val="0"/>
          <dgm:bulletEnabled val="1"/>
        </dgm:presLayoutVars>
      </dgm:prSet>
      <dgm:spPr/>
      <dgm:t>
        <a:bodyPr/>
        <a:lstStyle/>
        <a:p>
          <a:endParaRPr lang="en-IN"/>
        </a:p>
      </dgm:t>
    </dgm:pt>
    <dgm:pt modelId="{09495624-4342-44F2-8F8A-FF8040DF6534}" type="pres">
      <dgm:prSet presAssocID="{FC9A341F-5F07-4DD6-B4F9-FDA1DFC2E98B}" presName="tile3" presStyleLbl="node1" presStyleIdx="2" presStyleCnt="4"/>
      <dgm:spPr/>
      <dgm:t>
        <a:bodyPr/>
        <a:lstStyle/>
        <a:p>
          <a:endParaRPr lang="en-IN"/>
        </a:p>
      </dgm:t>
    </dgm:pt>
    <dgm:pt modelId="{72C2677F-A744-42E2-93B3-293BB0CB6772}" type="pres">
      <dgm:prSet presAssocID="{FC9A341F-5F07-4DD6-B4F9-FDA1DFC2E98B}" presName="tile3text" presStyleLbl="node1" presStyleIdx="2" presStyleCnt="4">
        <dgm:presLayoutVars>
          <dgm:chMax val="0"/>
          <dgm:chPref val="0"/>
          <dgm:bulletEnabled val="1"/>
        </dgm:presLayoutVars>
      </dgm:prSet>
      <dgm:spPr/>
      <dgm:t>
        <a:bodyPr/>
        <a:lstStyle/>
        <a:p>
          <a:endParaRPr lang="en-IN"/>
        </a:p>
      </dgm:t>
    </dgm:pt>
    <dgm:pt modelId="{7164D2D5-3FBB-4AC6-883C-F65482F58B71}" type="pres">
      <dgm:prSet presAssocID="{FC9A341F-5F07-4DD6-B4F9-FDA1DFC2E98B}" presName="tile4" presStyleLbl="node1" presStyleIdx="3" presStyleCnt="4"/>
      <dgm:spPr/>
      <dgm:t>
        <a:bodyPr/>
        <a:lstStyle/>
        <a:p>
          <a:endParaRPr lang="en-IN"/>
        </a:p>
      </dgm:t>
    </dgm:pt>
    <dgm:pt modelId="{285C397A-7CD7-4C3C-AFF0-C560309A2E91}" type="pres">
      <dgm:prSet presAssocID="{FC9A341F-5F07-4DD6-B4F9-FDA1DFC2E98B}" presName="tile4text" presStyleLbl="node1" presStyleIdx="3" presStyleCnt="4">
        <dgm:presLayoutVars>
          <dgm:chMax val="0"/>
          <dgm:chPref val="0"/>
          <dgm:bulletEnabled val="1"/>
        </dgm:presLayoutVars>
      </dgm:prSet>
      <dgm:spPr/>
      <dgm:t>
        <a:bodyPr/>
        <a:lstStyle/>
        <a:p>
          <a:endParaRPr lang="en-IN"/>
        </a:p>
      </dgm:t>
    </dgm:pt>
    <dgm:pt modelId="{FBEC902D-58FC-45D4-94A8-EB0C5FB84583}" type="pres">
      <dgm:prSet presAssocID="{FC9A341F-5F07-4DD6-B4F9-FDA1DFC2E98B}" presName="centerTile" presStyleLbl="fgShp" presStyleIdx="0" presStyleCnt="1">
        <dgm:presLayoutVars>
          <dgm:chMax val="0"/>
          <dgm:chPref val="0"/>
        </dgm:presLayoutVars>
      </dgm:prSet>
      <dgm:spPr/>
      <dgm:t>
        <a:bodyPr/>
        <a:lstStyle/>
        <a:p>
          <a:endParaRPr lang="en-IN"/>
        </a:p>
      </dgm:t>
    </dgm:pt>
  </dgm:ptLst>
  <dgm:cxnLst>
    <dgm:cxn modelId="{4D3BAD7C-F6A6-4978-AB54-69C81BE0EC86}" type="presOf" srcId="{16579CEE-8F55-410B-8A62-5501349CD7BE}" destId="{72C2677F-A744-42E2-93B3-293BB0CB6772}" srcOrd="1" destOrd="0" presId="urn:microsoft.com/office/officeart/2005/8/layout/matrix1"/>
    <dgm:cxn modelId="{DA8CE738-5541-4DE5-BC69-A7272867A804}" srcId="{4786D1E8-5D3B-49B9-8272-98E8AA9A1F9A}" destId="{5B5C387F-78EF-4079-9C1A-0BC81E2763B4}" srcOrd="1" destOrd="0" parTransId="{9C6AAD6A-4458-47A9-924D-A405260D78A8}" sibTransId="{C59C452A-E7A7-401C-936D-85D9EBB2BB88}"/>
    <dgm:cxn modelId="{310589DB-51DA-40A7-9115-EF2C74EE5EF7}" type="presOf" srcId="{691FDB52-1D7A-46E7-88C0-67E2F94C81B0}" destId="{84B3C39B-A1E5-487E-9388-E7A297195028}" srcOrd="1" destOrd="0" presId="urn:microsoft.com/office/officeart/2005/8/layout/matrix1"/>
    <dgm:cxn modelId="{45D51151-4F71-4210-A873-52CA961696C2}" srcId="{4786D1E8-5D3B-49B9-8272-98E8AA9A1F9A}" destId="{14EA9FAC-444D-4BEA-AC7A-06B2770150E4}" srcOrd="3" destOrd="0" parTransId="{F87FABE8-E558-4A71-BF69-B3DC95C42821}" sibTransId="{797F43F6-4FA0-4C8B-A4E7-B51438D88738}"/>
    <dgm:cxn modelId="{F4F3708F-D96C-4846-8726-5A3A822D5652}" type="presOf" srcId="{16579CEE-8F55-410B-8A62-5501349CD7BE}" destId="{09495624-4342-44F2-8F8A-FF8040DF6534}" srcOrd="0" destOrd="0" presId="urn:microsoft.com/office/officeart/2005/8/layout/matrix1"/>
    <dgm:cxn modelId="{EFEC6443-3081-40B2-AE09-76122FF955DB}" type="presOf" srcId="{5B5C387F-78EF-4079-9C1A-0BC81E2763B4}" destId="{7623F700-0637-4903-99E0-E2D9A536B980}" srcOrd="0" destOrd="0" presId="urn:microsoft.com/office/officeart/2005/8/layout/matrix1"/>
    <dgm:cxn modelId="{FD4F0134-C490-4F74-B8AF-3E58272E8C7C}" srcId="{4786D1E8-5D3B-49B9-8272-98E8AA9A1F9A}" destId="{691FDB52-1D7A-46E7-88C0-67E2F94C81B0}" srcOrd="0" destOrd="0" parTransId="{AE218F2F-5913-427B-B280-8F28D555AD7B}" sibTransId="{1E158421-2FB5-413A-BFBC-6F89FD2DC7D9}"/>
    <dgm:cxn modelId="{D88660C8-1D37-4B5C-8E3A-80584E19BED3}" type="presOf" srcId="{4786D1E8-5D3B-49B9-8272-98E8AA9A1F9A}" destId="{FBEC902D-58FC-45D4-94A8-EB0C5FB84583}" srcOrd="0" destOrd="0" presId="urn:microsoft.com/office/officeart/2005/8/layout/matrix1"/>
    <dgm:cxn modelId="{F04D7CCF-FB09-4DCF-9128-878BF851645B}" type="presOf" srcId="{691FDB52-1D7A-46E7-88C0-67E2F94C81B0}" destId="{653364D3-588D-438B-A13E-8BFDDA595C55}" srcOrd="0" destOrd="0" presId="urn:microsoft.com/office/officeart/2005/8/layout/matrix1"/>
    <dgm:cxn modelId="{9AF3A9C1-BF1F-4AC6-9ADF-1E2C954971FF}" type="presOf" srcId="{14EA9FAC-444D-4BEA-AC7A-06B2770150E4}" destId="{285C397A-7CD7-4C3C-AFF0-C560309A2E91}" srcOrd="1" destOrd="0" presId="urn:microsoft.com/office/officeart/2005/8/layout/matrix1"/>
    <dgm:cxn modelId="{0945271C-4054-4186-B211-574C463F0F42}" type="presOf" srcId="{14EA9FAC-444D-4BEA-AC7A-06B2770150E4}" destId="{7164D2D5-3FBB-4AC6-883C-F65482F58B71}" srcOrd="0" destOrd="0" presId="urn:microsoft.com/office/officeart/2005/8/layout/matrix1"/>
    <dgm:cxn modelId="{27E6FE0F-E1A3-423E-B951-AACF56304A3A}" srcId="{FC9A341F-5F07-4DD6-B4F9-FDA1DFC2E98B}" destId="{4786D1E8-5D3B-49B9-8272-98E8AA9A1F9A}" srcOrd="0" destOrd="0" parTransId="{6717FD45-AC12-49AF-9CDC-E83BA8109D58}" sibTransId="{C289B9F6-C5D6-4865-B408-1880A3B68928}"/>
    <dgm:cxn modelId="{A6251462-CC49-4916-885F-A0244CCB4ABC}" srcId="{4786D1E8-5D3B-49B9-8272-98E8AA9A1F9A}" destId="{16579CEE-8F55-410B-8A62-5501349CD7BE}" srcOrd="2" destOrd="0" parTransId="{EE7AC960-BE47-449D-9BBE-96F810A35E8D}" sibTransId="{113B8C3D-5FEE-4531-BD91-C65510FD0D4A}"/>
    <dgm:cxn modelId="{FC1D8DA0-DB17-4637-A3C2-7774D2D3F9E6}" type="presOf" srcId="{FC9A341F-5F07-4DD6-B4F9-FDA1DFC2E98B}" destId="{FD59AC4A-55E4-46EB-90A3-A069DF2F6BA2}" srcOrd="0" destOrd="0" presId="urn:microsoft.com/office/officeart/2005/8/layout/matrix1"/>
    <dgm:cxn modelId="{04F7E363-E570-41FB-AA61-9E780D6A6B6B}" type="presOf" srcId="{5B5C387F-78EF-4079-9C1A-0BC81E2763B4}" destId="{376FEC3F-8590-48B8-9D75-D24B745AF7FE}" srcOrd="1" destOrd="0" presId="urn:microsoft.com/office/officeart/2005/8/layout/matrix1"/>
    <dgm:cxn modelId="{2ADB8C71-2092-48BD-9227-7DE8E22285B7}" type="presParOf" srcId="{FD59AC4A-55E4-46EB-90A3-A069DF2F6BA2}" destId="{4B5CD79F-6F16-4192-88F5-6DB2018F98A5}" srcOrd="0" destOrd="0" presId="urn:microsoft.com/office/officeart/2005/8/layout/matrix1"/>
    <dgm:cxn modelId="{84BEB1FD-F2AD-46F2-A08A-7FC03F6A3A31}" type="presParOf" srcId="{4B5CD79F-6F16-4192-88F5-6DB2018F98A5}" destId="{653364D3-588D-438B-A13E-8BFDDA595C55}" srcOrd="0" destOrd="0" presId="urn:microsoft.com/office/officeart/2005/8/layout/matrix1"/>
    <dgm:cxn modelId="{538EB94A-CCEB-460E-90CA-263CF70CD7C3}" type="presParOf" srcId="{4B5CD79F-6F16-4192-88F5-6DB2018F98A5}" destId="{84B3C39B-A1E5-487E-9388-E7A297195028}" srcOrd="1" destOrd="0" presId="urn:microsoft.com/office/officeart/2005/8/layout/matrix1"/>
    <dgm:cxn modelId="{2CDC82C2-449A-4C0E-9A93-BAC8C060B90F}" type="presParOf" srcId="{4B5CD79F-6F16-4192-88F5-6DB2018F98A5}" destId="{7623F700-0637-4903-99E0-E2D9A536B980}" srcOrd="2" destOrd="0" presId="urn:microsoft.com/office/officeart/2005/8/layout/matrix1"/>
    <dgm:cxn modelId="{B848C0EC-F54D-414E-8C42-F3BA85A6F549}" type="presParOf" srcId="{4B5CD79F-6F16-4192-88F5-6DB2018F98A5}" destId="{376FEC3F-8590-48B8-9D75-D24B745AF7FE}" srcOrd="3" destOrd="0" presId="urn:microsoft.com/office/officeart/2005/8/layout/matrix1"/>
    <dgm:cxn modelId="{0C532D73-2538-4237-B237-DBD193FA0319}" type="presParOf" srcId="{4B5CD79F-6F16-4192-88F5-6DB2018F98A5}" destId="{09495624-4342-44F2-8F8A-FF8040DF6534}" srcOrd="4" destOrd="0" presId="urn:microsoft.com/office/officeart/2005/8/layout/matrix1"/>
    <dgm:cxn modelId="{D3D32E89-410C-4246-BD4E-53320A09F9EF}" type="presParOf" srcId="{4B5CD79F-6F16-4192-88F5-6DB2018F98A5}" destId="{72C2677F-A744-42E2-93B3-293BB0CB6772}" srcOrd="5" destOrd="0" presId="urn:microsoft.com/office/officeart/2005/8/layout/matrix1"/>
    <dgm:cxn modelId="{6E1DBD21-BADC-4061-BDCC-2B89B19B9FEE}" type="presParOf" srcId="{4B5CD79F-6F16-4192-88F5-6DB2018F98A5}" destId="{7164D2D5-3FBB-4AC6-883C-F65482F58B71}" srcOrd="6" destOrd="0" presId="urn:microsoft.com/office/officeart/2005/8/layout/matrix1"/>
    <dgm:cxn modelId="{21BAA254-85A8-43E9-A378-433D7144EA01}" type="presParOf" srcId="{4B5CD79F-6F16-4192-88F5-6DB2018F98A5}" destId="{285C397A-7CD7-4C3C-AFF0-C560309A2E91}" srcOrd="7" destOrd="0" presId="urn:microsoft.com/office/officeart/2005/8/layout/matrix1"/>
    <dgm:cxn modelId="{3D6C3D83-A448-4BBA-A568-0AC93372D051}" type="presParOf" srcId="{FD59AC4A-55E4-46EB-90A3-A069DF2F6BA2}" destId="{FBEC902D-58FC-45D4-94A8-EB0C5FB8458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9A341F-5F07-4DD6-B4F9-FDA1DFC2E98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4786D1E8-5D3B-49B9-8272-98E8AA9A1F9A}">
      <dgm:prSet phldrT="[Text]"/>
      <dgm:spPr/>
      <dgm:t>
        <a:bodyPr/>
        <a:lstStyle/>
        <a:p>
          <a:r>
            <a:rPr lang="en-IN" dirty="0" smtClean="0"/>
            <a:t>IR process</a:t>
          </a:r>
          <a:endParaRPr lang="en-IN" dirty="0"/>
        </a:p>
      </dgm:t>
    </dgm:pt>
    <dgm:pt modelId="{6717FD45-AC12-49AF-9CDC-E83BA8109D58}" type="parTrans" cxnId="{27E6FE0F-E1A3-423E-B951-AACF56304A3A}">
      <dgm:prSet/>
      <dgm:spPr/>
      <dgm:t>
        <a:bodyPr/>
        <a:lstStyle/>
        <a:p>
          <a:endParaRPr lang="en-IN"/>
        </a:p>
      </dgm:t>
    </dgm:pt>
    <dgm:pt modelId="{C289B9F6-C5D6-4865-B408-1880A3B68928}" type="sibTrans" cxnId="{27E6FE0F-E1A3-423E-B951-AACF56304A3A}">
      <dgm:prSet/>
      <dgm:spPr/>
      <dgm:t>
        <a:bodyPr/>
        <a:lstStyle/>
        <a:p>
          <a:endParaRPr lang="en-IN"/>
        </a:p>
      </dgm:t>
    </dgm:pt>
    <dgm:pt modelId="{691FDB52-1D7A-46E7-88C0-67E2F94C81B0}">
      <dgm:prSet phldrT="[Text]"/>
      <dgm:spPr/>
      <dgm:t>
        <a:bodyPr/>
        <a:lstStyle/>
        <a:p>
          <a:r>
            <a:rPr lang="en-IN" dirty="0" smtClean="0"/>
            <a:t>Associate </a:t>
          </a:r>
          <a:endParaRPr lang="en-IN" dirty="0"/>
        </a:p>
      </dgm:t>
    </dgm:pt>
    <dgm:pt modelId="{AE218F2F-5913-427B-B280-8F28D555AD7B}" type="parTrans" cxnId="{FD4F0134-C490-4F74-B8AF-3E58272E8C7C}">
      <dgm:prSet/>
      <dgm:spPr/>
      <dgm:t>
        <a:bodyPr/>
        <a:lstStyle/>
        <a:p>
          <a:endParaRPr lang="en-IN"/>
        </a:p>
      </dgm:t>
    </dgm:pt>
    <dgm:pt modelId="{1E158421-2FB5-413A-BFBC-6F89FD2DC7D9}" type="sibTrans" cxnId="{FD4F0134-C490-4F74-B8AF-3E58272E8C7C}">
      <dgm:prSet/>
      <dgm:spPr/>
      <dgm:t>
        <a:bodyPr/>
        <a:lstStyle/>
        <a:p>
          <a:endParaRPr lang="en-IN"/>
        </a:p>
      </dgm:t>
    </dgm:pt>
    <dgm:pt modelId="{5B5C387F-78EF-4079-9C1A-0BC81E2763B4}">
      <dgm:prSet phldrT="[Text]"/>
      <dgm:spPr/>
      <dgm:t>
        <a:bodyPr/>
        <a:lstStyle/>
        <a:p>
          <a:r>
            <a:rPr lang="en-IN" dirty="0" smtClean="0"/>
            <a:t>Bankruptcy trustee</a:t>
          </a:r>
          <a:endParaRPr lang="en-IN" dirty="0"/>
        </a:p>
      </dgm:t>
    </dgm:pt>
    <dgm:pt modelId="{9C6AAD6A-4458-47A9-924D-A405260D78A8}" type="parTrans" cxnId="{DA8CE738-5541-4DE5-BC69-A7272867A804}">
      <dgm:prSet/>
      <dgm:spPr/>
      <dgm:t>
        <a:bodyPr/>
        <a:lstStyle/>
        <a:p>
          <a:endParaRPr lang="en-IN"/>
        </a:p>
      </dgm:t>
    </dgm:pt>
    <dgm:pt modelId="{C59C452A-E7A7-401C-936D-85D9EBB2BB88}" type="sibTrans" cxnId="{DA8CE738-5541-4DE5-BC69-A7272867A804}">
      <dgm:prSet/>
      <dgm:spPr/>
      <dgm:t>
        <a:bodyPr/>
        <a:lstStyle/>
        <a:p>
          <a:endParaRPr lang="en-IN"/>
        </a:p>
      </dgm:t>
    </dgm:pt>
    <dgm:pt modelId="{16579CEE-8F55-410B-8A62-5501349CD7BE}">
      <dgm:prSet phldrT="[Text]"/>
      <dgm:spPr/>
      <dgm:t>
        <a:bodyPr/>
        <a:lstStyle/>
        <a:p>
          <a:r>
            <a:rPr lang="en-IN" dirty="0" smtClean="0"/>
            <a:t>Excluded assets and debts</a:t>
          </a:r>
          <a:endParaRPr lang="en-IN" dirty="0"/>
        </a:p>
      </dgm:t>
    </dgm:pt>
    <dgm:pt modelId="{EE7AC960-BE47-449D-9BBE-96F810A35E8D}" type="parTrans" cxnId="{A6251462-CC49-4916-885F-A0244CCB4ABC}">
      <dgm:prSet/>
      <dgm:spPr/>
      <dgm:t>
        <a:bodyPr/>
        <a:lstStyle/>
        <a:p>
          <a:endParaRPr lang="en-IN"/>
        </a:p>
      </dgm:t>
    </dgm:pt>
    <dgm:pt modelId="{113B8C3D-5FEE-4531-BD91-C65510FD0D4A}" type="sibTrans" cxnId="{A6251462-CC49-4916-885F-A0244CCB4ABC}">
      <dgm:prSet/>
      <dgm:spPr/>
      <dgm:t>
        <a:bodyPr/>
        <a:lstStyle/>
        <a:p>
          <a:endParaRPr lang="en-IN"/>
        </a:p>
      </dgm:t>
    </dgm:pt>
    <dgm:pt modelId="{14EA9FAC-444D-4BEA-AC7A-06B2770150E4}">
      <dgm:prSet phldrT="[Text]"/>
      <dgm:spPr/>
      <dgm:t>
        <a:bodyPr/>
        <a:lstStyle/>
        <a:p>
          <a:r>
            <a:rPr lang="en-IN" dirty="0" smtClean="0"/>
            <a:t>Qualifying debt</a:t>
          </a:r>
          <a:endParaRPr lang="en-IN" dirty="0"/>
        </a:p>
      </dgm:t>
    </dgm:pt>
    <dgm:pt modelId="{F87FABE8-E558-4A71-BF69-B3DC95C42821}" type="parTrans" cxnId="{45D51151-4F71-4210-A873-52CA961696C2}">
      <dgm:prSet/>
      <dgm:spPr/>
      <dgm:t>
        <a:bodyPr/>
        <a:lstStyle/>
        <a:p>
          <a:endParaRPr lang="en-IN"/>
        </a:p>
      </dgm:t>
    </dgm:pt>
    <dgm:pt modelId="{797F43F6-4FA0-4C8B-A4E7-B51438D88738}" type="sibTrans" cxnId="{45D51151-4F71-4210-A873-52CA961696C2}">
      <dgm:prSet/>
      <dgm:spPr/>
      <dgm:t>
        <a:bodyPr/>
        <a:lstStyle/>
        <a:p>
          <a:endParaRPr lang="en-IN"/>
        </a:p>
      </dgm:t>
    </dgm:pt>
    <dgm:pt modelId="{FD59AC4A-55E4-46EB-90A3-A069DF2F6BA2}" type="pres">
      <dgm:prSet presAssocID="{FC9A341F-5F07-4DD6-B4F9-FDA1DFC2E98B}" presName="diagram" presStyleCnt="0">
        <dgm:presLayoutVars>
          <dgm:chMax val="1"/>
          <dgm:dir/>
          <dgm:animLvl val="ctr"/>
          <dgm:resizeHandles val="exact"/>
        </dgm:presLayoutVars>
      </dgm:prSet>
      <dgm:spPr/>
      <dgm:t>
        <a:bodyPr/>
        <a:lstStyle/>
        <a:p>
          <a:endParaRPr lang="en-IN"/>
        </a:p>
      </dgm:t>
    </dgm:pt>
    <dgm:pt modelId="{4B5CD79F-6F16-4192-88F5-6DB2018F98A5}" type="pres">
      <dgm:prSet presAssocID="{FC9A341F-5F07-4DD6-B4F9-FDA1DFC2E98B}" presName="matrix" presStyleCnt="0"/>
      <dgm:spPr/>
    </dgm:pt>
    <dgm:pt modelId="{653364D3-588D-438B-A13E-8BFDDA595C55}" type="pres">
      <dgm:prSet presAssocID="{FC9A341F-5F07-4DD6-B4F9-FDA1DFC2E98B}" presName="tile1" presStyleLbl="node1" presStyleIdx="0" presStyleCnt="4"/>
      <dgm:spPr/>
      <dgm:t>
        <a:bodyPr/>
        <a:lstStyle/>
        <a:p>
          <a:endParaRPr lang="en-IN"/>
        </a:p>
      </dgm:t>
    </dgm:pt>
    <dgm:pt modelId="{84B3C39B-A1E5-487E-9388-E7A297195028}" type="pres">
      <dgm:prSet presAssocID="{FC9A341F-5F07-4DD6-B4F9-FDA1DFC2E98B}" presName="tile1text" presStyleLbl="node1" presStyleIdx="0" presStyleCnt="4">
        <dgm:presLayoutVars>
          <dgm:chMax val="0"/>
          <dgm:chPref val="0"/>
          <dgm:bulletEnabled val="1"/>
        </dgm:presLayoutVars>
      </dgm:prSet>
      <dgm:spPr/>
      <dgm:t>
        <a:bodyPr/>
        <a:lstStyle/>
        <a:p>
          <a:endParaRPr lang="en-IN"/>
        </a:p>
      </dgm:t>
    </dgm:pt>
    <dgm:pt modelId="{7623F700-0637-4903-99E0-E2D9A536B980}" type="pres">
      <dgm:prSet presAssocID="{FC9A341F-5F07-4DD6-B4F9-FDA1DFC2E98B}" presName="tile2" presStyleLbl="node1" presStyleIdx="1" presStyleCnt="4"/>
      <dgm:spPr/>
      <dgm:t>
        <a:bodyPr/>
        <a:lstStyle/>
        <a:p>
          <a:endParaRPr lang="en-IN"/>
        </a:p>
      </dgm:t>
    </dgm:pt>
    <dgm:pt modelId="{376FEC3F-8590-48B8-9D75-D24B745AF7FE}" type="pres">
      <dgm:prSet presAssocID="{FC9A341F-5F07-4DD6-B4F9-FDA1DFC2E98B}" presName="tile2text" presStyleLbl="node1" presStyleIdx="1" presStyleCnt="4">
        <dgm:presLayoutVars>
          <dgm:chMax val="0"/>
          <dgm:chPref val="0"/>
          <dgm:bulletEnabled val="1"/>
        </dgm:presLayoutVars>
      </dgm:prSet>
      <dgm:spPr/>
      <dgm:t>
        <a:bodyPr/>
        <a:lstStyle/>
        <a:p>
          <a:endParaRPr lang="en-IN"/>
        </a:p>
      </dgm:t>
    </dgm:pt>
    <dgm:pt modelId="{09495624-4342-44F2-8F8A-FF8040DF6534}" type="pres">
      <dgm:prSet presAssocID="{FC9A341F-5F07-4DD6-B4F9-FDA1DFC2E98B}" presName="tile3" presStyleLbl="node1" presStyleIdx="2" presStyleCnt="4"/>
      <dgm:spPr/>
      <dgm:t>
        <a:bodyPr/>
        <a:lstStyle/>
        <a:p>
          <a:endParaRPr lang="en-IN"/>
        </a:p>
      </dgm:t>
    </dgm:pt>
    <dgm:pt modelId="{72C2677F-A744-42E2-93B3-293BB0CB6772}" type="pres">
      <dgm:prSet presAssocID="{FC9A341F-5F07-4DD6-B4F9-FDA1DFC2E98B}" presName="tile3text" presStyleLbl="node1" presStyleIdx="2" presStyleCnt="4">
        <dgm:presLayoutVars>
          <dgm:chMax val="0"/>
          <dgm:chPref val="0"/>
          <dgm:bulletEnabled val="1"/>
        </dgm:presLayoutVars>
      </dgm:prSet>
      <dgm:spPr/>
      <dgm:t>
        <a:bodyPr/>
        <a:lstStyle/>
        <a:p>
          <a:endParaRPr lang="en-IN"/>
        </a:p>
      </dgm:t>
    </dgm:pt>
    <dgm:pt modelId="{7164D2D5-3FBB-4AC6-883C-F65482F58B71}" type="pres">
      <dgm:prSet presAssocID="{FC9A341F-5F07-4DD6-B4F9-FDA1DFC2E98B}" presName="tile4" presStyleLbl="node1" presStyleIdx="3" presStyleCnt="4"/>
      <dgm:spPr/>
      <dgm:t>
        <a:bodyPr/>
        <a:lstStyle/>
        <a:p>
          <a:endParaRPr lang="en-IN"/>
        </a:p>
      </dgm:t>
    </dgm:pt>
    <dgm:pt modelId="{285C397A-7CD7-4C3C-AFF0-C560309A2E91}" type="pres">
      <dgm:prSet presAssocID="{FC9A341F-5F07-4DD6-B4F9-FDA1DFC2E98B}" presName="tile4text" presStyleLbl="node1" presStyleIdx="3" presStyleCnt="4">
        <dgm:presLayoutVars>
          <dgm:chMax val="0"/>
          <dgm:chPref val="0"/>
          <dgm:bulletEnabled val="1"/>
        </dgm:presLayoutVars>
      </dgm:prSet>
      <dgm:spPr/>
      <dgm:t>
        <a:bodyPr/>
        <a:lstStyle/>
        <a:p>
          <a:endParaRPr lang="en-IN"/>
        </a:p>
      </dgm:t>
    </dgm:pt>
    <dgm:pt modelId="{FBEC902D-58FC-45D4-94A8-EB0C5FB84583}" type="pres">
      <dgm:prSet presAssocID="{FC9A341F-5F07-4DD6-B4F9-FDA1DFC2E98B}" presName="centerTile" presStyleLbl="fgShp" presStyleIdx="0" presStyleCnt="1">
        <dgm:presLayoutVars>
          <dgm:chMax val="0"/>
          <dgm:chPref val="0"/>
        </dgm:presLayoutVars>
      </dgm:prSet>
      <dgm:spPr/>
      <dgm:t>
        <a:bodyPr/>
        <a:lstStyle/>
        <a:p>
          <a:endParaRPr lang="en-IN"/>
        </a:p>
      </dgm:t>
    </dgm:pt>
  </dgm:ptLst>
  <dgm:cxnLst>
    <dgm:cxn modelId="{E293653B-8E30-4DF2-BE8C-BD7D286C30EA}" type="presOf" srcId="{14EA9FAC-444D-4BEA-AC7A-06B2770150E4}" destId="{285C397A-7CD7-4C3C-AFF0-C560309A2E91}" srcOrd="1" destOrd="0" presId="urn:microsoft.com/office/officeart/2005/8/layout/matrix1"/>
    <dgm:cxn modelId="{45D51151-4F71-4210-A873-52CA961696C2}" srcId="{4786D1E8-5D3B-49B9-8272-98E8AA9A1F9A}" destId="{14EA9FAC-444D-4BEA-AC7A-06B2770150E4}" srcOrd="3" destOrd="0" parTransId="{F87FABE8-E558-4A71-BF69-B3DC95C42821}" sibTransId="{797F43F6-4FA0-4C8B-A4E7-B51438D88738}"/>
    <dgm:cxn modelId="{27E6FE0F-E1A3-423E-B951-AACF56304A3A}" srcId="{FC9A341F-5F07-4DD6-B4F9-FDA1DFC2E98B}" destId="{4786D1E8-5D3B-49B9-8272-98E8AA9A1F9A}" srcOrd="0" destOrd="0" parTransId="{6717FD45-AC12-49AF-9CDC-E83BA8109D58}" sibTransId="{C289B9F6-C5D6-4865-B408-1880A3B68928}"/>
    <dgm:cxn modelId="{DA8CE738-5541-4DE5-BC69-A7272867A804}" srcId="{4786D1E8-5D3B-49B9-8272-98E8AA9A1F9A}" destId="{5B5C387F-78EF-4079-9C1A-0BC81E2763B4}" srcOrd="1" destOrd="0" parTransId="{9C6AAD6A-4458-47A9-924D-A405260D78A8}" sibTransId="{C59C452A-E7A7-401C-936D-85D9EBB2BB88}"/>
    <dgm:cxn modelId="{96EF9D99-0232-4580-AE3C-2038B02CCF4F}" type="presOf" srcId="{16579CEE-8F55-410B-8A62-5501349CD7BE}" destId="{72C2677F-A744-42E2-93B3-293BB0CB6772}" srcOrd="1" destOrd="0" presId="urn:microsoft.com/office/officeart/2005/8/layout/matrix1"/>
    <dgm:cxn modelId="{798DB56B-2762-4F5E-AF46-774B8482B726}" type="presOf" srcId="{5B5C387F-78EF-4079-9C1A-0BC81E2763B4}" destId="{7623F700-0637-4903-99E0-E2D9A536B980}" srcOrd="0" destOrd="0" presId="urn:microsoft.com/office/officeart/2005/8/layout/matrix1"/>
    <dgm:cxn modelId="{318340A8-69B4-4AF7-BE14-464082CEE469}" type="presOf" srcId="{4786D1E8-5D3B-49B9-8272-98E8AA9A1F9A}" destId="{FBEC902D-58FC-45D4-94A8-EB0C5FB84583}" srcOrd="0" destOrd="0" presId="urn:microsoft.com/office/officeart/2005/8/layout/matrix1"/>
    <dgm:cxn modelId="{FD4F0134-C490-4F74-B8AF-3E58272E8C7C}" srcId="{4786D1E8-5D3B-49B9-8272-98E8AA9A1F9A}" destId="{691FDB52-1D7A-46E7-88C0-67E2F94C81B0}" srcOrd="0" destOrd="0" parTransId="{AE218F2F-5913-427B-B280-8F28D555AD7B}" sibTransId="{1E158421-2FB5-413A-BFBC-6F89FD2DC7D9}"/>
    <dgm:cxn modelId="{A6251462-CC49-4916-885F-A0244CCB4ABC}" srcId="{4786D1E8-5D3B-49B9-8272-98E8AA9A1F9A}" destId="{16579CEE-8F55-410B-8A62-5501349CD7BE}" srcOrd="2" destOrd="0" parTransId="{EE7AC960-BE47-449D-9BBE-96F810A35E8D}" sibTransId="{113B8C3D-5FEE-4531-BD91-C65510FD0D4A}"/>
    <dgm:cxn modelId="{D29FE53C-3E52-4B6F-A676-7E892B884274}" type="presOf" srcId="{16579CEE-8F55-410B-8A62-5501349CD7BE}" destId="{09495624-4342-44F2-8F8A-FF8040DF6534}" srcOrd="0" destOrd="0" presId="urn:microsoft.com/office/officeart/2005/8/layout/matrix1"/>
    <dgm:cxn modelId="{C86DBC04-72AD-494D-A418-4223974A7496}" type="presOf" srcId="{5B5C387F-78EF-4079-9C1A-0BC81E2763B4}" destId="{376FEC3F-8590-48B8-9D75-D24B745AF7FE}" srcOrd="1" destOrd="0" presId="urn:microsoft.com/office/officeart/2005/8/layout/matrix1"/>
    <dgm:cxn modelId="{9836FE3D-A097-4812-9C0A-48A07809405A}" type="presOf" srcId="{14EA9FAC-444D-4BEA-AC7A-06B2770150E4}" destId="{7164D2D5-3FBB-4AC6-883C-F65482F58B71}" srcOrd="0" destOrd="0" presId="urn:microsoft.com/office/officeart/2005/8/layout/matrix1"/>
    <dgm:cxn modelId="{5A019026-AC67-44CC-80F2-25310B9B3D00}" type="presOf" srcId="{FC9A341F-5F07-4DD6-B4F9-FDA1DFC2E98B}" destId="{FD59AC4A-55E4-46EB-90A3-A069DF2F6BA2}" srcOrd="0" destOrd="0" presId="urn:microsoft.com/office/officeart/2005/8/layout/matrix1"/>
    <dgm:cxn modelId="{87929DE4-F40E-4BDE-9620-7DB4A58ABD28}" type="presOf" srcId="{691FDB52-1D7A-46E7-88C0-67E2F94C81B0}" destId="{84B3C39B-A1E5-487E-9388-E7A297195028}" srcOrd="1" destOrd="0" presId="urn:microsoft.com/office/officeart/2005/8/layout/matrix1"/>
    <dgm:cxn modelId="{052D37AC-19E2-490A-93AA-994BF8636070}" type="presOf" srcId="{691FDB52-1D7A-46E7-88C0-67E2F94C81B0}" destId="{653364D3-588D-438B-A13E-8BFDDA595C55}" srcOrd="0" destOrd="0" presId="urn:microsoft.com/office/officeart/2005/8/layout/matrix1"/>
    <dgm:cxn modelId="{C424897B-6004-4872-BDCC-7116A99200F7}" type="presParOf" srcId="{FD59AC4A-55E4-46EB-90A3-A069DF2F6BA2}" destId="{4B5CD79F-6F16-4192-88F5-6DB2018F98A5}" srcOrd="0" destOrd="0" presId="urn:microsoft.com/office/officeart/2005/8/layout/matrix1"/>
    <dgm:cxn modelId="{71039C73-0FB5-4667-9B61-F3F98822F645}" type="presParOf" srcId="{4B5CD79F-6F16-4192-88F5-6DB2018F98A5}" destId="{653364D3-588D-438B-A13E-8BFDDA595C55}" srcOrd="0" destOrd="0" presId="urn:microsoft.com/office/officeart/2005/8/layout/matrix1"/>
    <dgm:cxn modelId="{99C49F82-BAE8-4230-BCC0-D620803EF23D}" type="presParOf" srcId="{4B5CD79F-6F16-4192-88F5-6DB2018F98A5}" destId="{84B3C39B-A1E5-487E-9388-E7A297195028}" srcOrd="1" destOrd="0" presId="urn:microsoft.com/office/officeart/2005/8/layout/matrix1"/>
    <dgm:cxn modelId="{DA794BBF-1001-499F-9951-EF6F45D8332A}" type="presParOf" srcId="{4B5CD79F-6F16-4192-88F5-6DB2018F98A5}" destId="{7623F700-0637-4903-99E0-E2D9A536B980}" srcOrd="2" destOrd="0" presId="urn:microsoft.com/office/officeart/2005/8/layout/matrix1"/>
    <dgm:cxn modelId="{94EA4461-C33E-4518-9550-040E32BB9849}" type="presParOf" srcId="{4B5CD79F-6F16-4192-88F5-6DB2018F98A5}" destId="{376FEC3F-8590-48B8-9D75-D24B745AF7FE}" srcOrd="3" destOrd="0" presId="urn:microsoft.com/office/officeart/2005/8/layout/matrix1"/>
    <dgm:cxn modelId="{462418A6-E260-432D-9B1B-7C6F14CB63F1}" type="presParOf" srcId="{4B5CD79F-6F16-4192-88F5-6DB2018F98A5}" destId="{09495624-4342-44F2-8F8A-FF8040DF6534}" srcOrd="4" destOrd="0" presId="urn:microsoft.com/office/officeart/2005/8/layout/matrix1"/>
    <dgm:cxn modelId="{CFB081D0-236F-4D80-9C93-6340BEB23BF6}" type="presParOf" srcId="{4B5CD79F-6F16-4192-88F5-6DB2018F98A5}" destId="{72C2677F-A744-42E2-93B3-293BB0CB6772}" srcOrd="5" destOrd="0" presId="urn:microsoft.com/office/officeart/2005/8/layout/matrix1"/>
    <dgm:cxn modelId="{645CF052-3B4E-4DE4-B12D-32EA9398DCDC}" type="presParOf" srcId="{4B5CD79F-6F16-4192-88F5-6DB2018F98A5}" destId="{7164D2D5-3FBB-4AC6-883C-F65482F58B71}" srcOrd="6" destOrd="0" presId="urn:microsoft.com/office/officeart/2005/8/layout/matrix1"/>
    <dgm:cxn modelId="{8D9D7BB2-6D68-45F0-A66E-5C35A67A1487}" type="presParOf" srcId="{4B5CD79F-6F16-4192-88F5-6DB2018F98A5}" destId="{285C397A-7CD7-4C3C-AFF0-C560309A2E91}" srcOrd="7" destOrd="0" presId="urn:microsoft.com/office/officeart/2005/8/layout/matrix1"/>
    <dgm:cxn modelId="{46602AAA-2B9A-4320-B067-E9B4D1855D34}" type="presParOf" srcId="{FD59AC4A-55E4-46EB-90A3-A069DF2F6BA2}" destId="{FBEC902D-58FC-45D4-94A8-EB0C5FB84583}" srcOrd="1" destOrd="0" presId="urn:microsoft.com/office/officeart/2005/8/layout/matrix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364D3-588D-438B-A13E-8BFDDA595C55}">
      <dsp:nvSpPr>
        <dsp:cNvPr id="0" name=""/>
        <dsp:cNvSpPr/>
      </dsp:nvSpPr>
      <dsp:spPr>
        <a:xfrm rot="16200000">
          <a:off x="592163" y="-592163"/>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N" sz="3200" kern="1200" dirty="0" smtClean="0"/>
            <a:t>To whom</a:t>
          </a:r>
          <a:endParaRPr lang="en-IN" sz="3200" kern="1200" dirty="0"/>
        </a:p>
      </dsp:txBody>
      <dsp:txXfrm rot="5400000">
        <a:off x="0" y="0"/>
        <a:ext cx="3408149" cy="1667866"/>
      </dsp:txXfrm>
    </dsp:sp>
    <dsp:sp modelId="{7623F700-0637-4903-99E0-E2D9A536B980}">
      <dsp:nvSpPr>
        <dsp:cNvPr id="0" name=""/>
        <dsp:cNvSpPr/>
      </dsp:nvSpPr>
      <dsp:spPr>
        <a:xfrm>
          <a:off x="3408149" y="0"/>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N" sz="3200" kern="1200" dirty="0" smtClean="0"/>
            <a:t>For what </a:t>
          </a:r>
          <a:endParaRPr lang="en-IN" sz="3200" kern="1200" dirty="0"/>
        </a:p>
      </dsp:txBody>
      <dsp:txXfrm>
        <a:off x="3408149" y="0"/>
        <a:ext cx="3408149" cy="1667866"/>
      </dsp:txXfrm>
    </dsp:sp>
    <dsp:sp modelId="{09495624-4342-44F2-8F8A-FF8040DF6534}">
      <dsp:nvSpPr>
        <dsp:cNvPr id="0" name=""/>
        <dsp:cNvSpPr/>
      </dsp:nvSpPr>
      <dsp:spPr>
        <a:xfrm rot="10800000">
          <a:off x="0" y="2223822"/>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N" sz="3200" kern="1200" dirty="0" smtClean="0"/>
            <a:t>Minimum threshold</a:t>
          </a:r>
          <a:endParaRPr lang="en-IN" sz="3200" kern="1200" dirty="0"/>
        </a:p>
      </dsp:txBody>
      <dsp:txXfrm rot="10800000">
        <a:off x="0" y="2779778"/>
        <a:ext cx="3408149" cy="1667866"/>
      </dsp:txXfrm>
    </dsp:sp>
    <dsp:sp modelId="{7164D2D5-3FBB-4AC6-883C-F65482F58B71}">
      <dsp:nvSpPr>
        <dsp:cNvPr id="0" name=""/>
        <dsp:cNvSpPr/>
      </dsp:nvSpPr>
      <dsp:spPr>
        <a:xfrm rot="5400000">
          <a:off x="4000313" y="1631659"/>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N" sz="3200" kern="1200" dirty="0" smtClean="0"/>
            <a:t>Key Definitions </a:t>
          </a:r>
          <a:endParaRPr lang="en-IN" sz="3200" kern="1200" dirty="0"/>
        </a:p>
      </dsp:txBody>
      <dsp:txXfrm rot="-5400000">
        <a:off x="3408149" y="2779777"/>
        <a:ext cx="3408149" cy="1667866"/>
      </dsp:txXfrm>
    </dsp:sp>
    <dsp:sp modelId="{FBEC902D-58FC-45D4-94A8-EB0C5FB84583}">
      <dsp:nvSpPr>
        <dsp:cNvPr id="0" name=""/>
        <dsp:cNvSpPr/>
      </dsp:nvSpPr>
      <dsp:spPr>
        <a:xfrm>
          <a:off x="2385704" y="1667866"/>
          <a:ext cx="2044889" cy="1111911"/>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IN" sz="3200" kern="1200" dirty="0" smtClean="0"/>
            <a:t>IR process</a:t>
          </a:r>
          <a:endParaRPr lang="en-IN" sz="3200" kern="1200" dirty="0"/>
        </a:p>
      </dsp:txBody>
      <dsp:txXfrm>
        <a:off x="2439983" y="1722145"/>
        <a:ext cx="1936331" cy="10033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364D3-588D-438B-A13E-8BFDDA595C55}">
      <dsp:nvSpPr>
        <dsp:cNvPr id="0" name=""/>
        <dsp:cNvSpPr/>
      </dsp:nvSpPr>
      <dsp:spPr>
        <a:xfrm rot="16200000">
          <a:off x="592163" y="-592163"/>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N" sz="3200" kern="1200" dirty="0" smtClean="0"/>
            <a:t>Associate </a:t>
          </a:r>
          <a:endParaRPr lang="en-IN" sz="3200" kern="1200" dirty="0"/>
        </a:p>
      </dsp:txBody>
      <dsp:txXfrm rot="5400000">
        <a:off x="0" y="0"/>
        <a:ext cx="3408149" cy="1667866"/>
      </dsp:txXfrm>
    </dsp:sp>
    <dsp:sp modelId="{7623F700-0637-4903-99E0-E2D9A536B980}">
      <dsp:nvSpPr>
        <dsp:cNvPr id="0" name=""/>
        <dsp:cNvSpPr/>
      </dsp:nvSpPr>
      <dsp:spPr>
        <a:xfrm>
          <a:off x="3408149" y="0"/>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N" sz="3200" kern="1200" dirty="0" smtClean="0"/>
            <a:t>Bankruptcy trustee</a:t>
          </a:r>
          <a:endParaRPr lang="en-IN" sz="3200" kern="1200" dirty="0"/>
        </a:p>
      </dsp:txBody>
      <dsp:txXfrm>
        <a:off x="3408149" y="0"/>
        <a:ext cx="3408149" cy="1667866"/>
      </dsp:txXfrm>
    </dsp:sp>
    <dsp:sp modelId="{09495624-4342-44F2-8F8A-FF8040DF6534}">
      <dsp:nvSpPr>
        <dsp:cNvPr id="0" name=""/>
        <dsp:cNvSpPr/>
      </dsp:nvSpPr>
      <dsp:spPr>
        <a:xfrm rot="10800000">
          <a:off x="0" y="2223822"/>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N" sz="3200" kern="1200" dirty="0" smtClean="0"/>
            <a:t>Excluded assets and debts</a:t>
          </a:r>
          <a:endParaRPr lang="en-IN" sz="3200" kern="1200" dirty="0"/>
        </a:p>
      </dsp:txBody>
      <dsp:txXfrm rot="10800000">
        <a:off x="0" y="2779778"/>
        <a:ext cx="3408149" cy="1667866"/>
      </dsp:txXfrm>
    </dsp:sp>
    <dsp:sp modelId="{7164D2D5-3FBB-4AC6-883C-F65482F58B71}">
      <dsp:nvSpPr>
        <dsp:cNvPr id="0" name=""/>
        <dsp:cNvSpPr/>
      </dsp:nvSpPr>
      <dsp:spPr>
        <a:xfrm rot="5400000">
          <a:off x="4000313" y="1631659"/>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IN" sz="3200" kern="1200" dirty="0" smtClean="0"/>
            <a:t>Qualifying debt</a:t>
          </a:r>
          <a:endParaRPr lang="en-IN" sz="3200" kern="1200" dirty="0"/>
        </a:p>
      </dsp:txBody>
      <dsp:txXfrm rot="-5400000">
        <a:off x="3408149" y="2779777"/>
        <a:ext cx="3408149" cy="1667866"/>
      </dsp:txXfrm>
    </dsp:sp>
    <dsp:sp modelId="{FBEC902D-58FC-45D4-94A8-EB0C5FB84583}">
      <dsp:nvSpPr>
        <dsp:cNvPr id="0" name=""/>
        <dsp:cNvSpPr/>
      </dsp:nvSpPr>
      <dsp:spPr>
        <a:xfrm>
          <a:off x="2385704" y="1667866"/>
          <a:ext cx="2044889" cy="1111911"/>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IN" sz="3200" kern="1200" dirty="0" smtClean="0"/>
            <a:t>IR process</a:t>
          </a:r>
          <a:endParaRPr lang="en-IN" sz="3200" kern="1200" dirty="0"/>
        </a:p>
      </dsp:txBody>
      <dsp:txXfrm>
        <a:off x="2439983" y="1722145"/>
        <a:ext cx="1936331" cy="1003353"/>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endParaRPr lang="en-IN"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747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76614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729985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r>
              <a:rPr lang="en-US" dirty="0" smtClean="0"/>
              <a:t>Indian  Institute of Insolvency Professionals of ICAI, </a:t>
            </a:r>
          </a:p>
          <a:p>
            <a:pPr algn="l"/>
            <a:r>
              <a:rPr lang="en-US" dirty="0" smtClean="0"/>
              <a:t>A Section 8 Company of the Institute of Chartered Accountants of India </a:t>
            </a:r>
            <a:endParaRPr lang="en-IN" dirty="0" smtClean="0"/>
          </a:p>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102949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404687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136623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605881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46977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8760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94355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218733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84150848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23118"/>
            <a:ext cx="9054905" cy="1668390"/>
          </a:xfrm>
        </p:spPr>
        <p:txBody>
          <a:bodyPr>
            <a:normAutofit fontScale="90000"/>
          </a:bodyPr>
          <a:lstStyle/>
          <a:p>
            <a:pPr lvl="0"/>
            <a:r>
              <a:rPr lang="en-IN" sz="4400" b="1" dirty="0" smtClean="0">
                <a:latin typeface="Agency FB" pitchFamily="34" charset="0"/>
              </a:rPr>
              <a:t>Limited Insolvency Examination </a:t>
            </a:r>
            <a:br>
              <a:rPr lang="en-IN" sz="4400" b="1" dirty="0" smtClean="0">
                <a:latin typeface="Agency FB" pitchFamily="34" charset="0"/>
              </a:rPr>
            </a:br>
            <a:r>
              <a:rPr lang="en-US" sz="4400" dirty="0" smtClean="0"/>
              <a:t>The Insolvency and Bankruptcy Code, 2016</a:t>
            </a:r>
            <a:r>
              <a:rPr lang="en-IN" sz="4400" dirty="0" smtClean="0"/>
              <a:t/>
            </a:r>
            <a:br>
              <a:rPr lang="en-IN" sz="4400" dirty="0" smtClean="0"/>
            </a:br>
            <a:endParaRPr lang="en-IN" sz="4400" dirty="0"/>
          </a:p>
        </p:txBody>
      </p:sp>
      <p:sp>
        <p:nvSpPr>
          <p:cNvPr id="3" name="Subtitle 2"/>
          <p:cNvSpPr>
            <a:spLocks noGrp="1"/>
          </p:cNvSpPr>
          <p:nvPr>
            <p:ph type="subTitle" idx="1"/>
          </p:nvPr>
        </p:nvSpPr>
        <p:spPr>
          <a:xfrm>
            <a:off x="1479452" y="2359427"/>
            <a:ext cx="9144000" cy="2672118"/>
          </a:xfrm>
        </p:spPr>
        <p:txBody>
          <a:bodyPr>
            <a:noAutofit/>
          </a:bodyPr>
          <a:lstStyle/>
          <a:p>
            <a:r>
              <a:rPr lang="en-US" sz="3200" dirty="0" smtClean="0"/>
              <a:t>Module: </a:t>
            </a:r>
            <a:r>
              <a:rPr lang="en-IN" sz="3200" dirty="0" smtClean="0"/>
              <a:t>INSOLVENCY RESOLUTION AND BANKRUPTCY FOR INDIVIDUALS AND PARTNERSHIP FIRMS </a:t>
            </a:r>
            <a:r>
              <a:rPr lang="en-US" sz="3200" dirty="0" smtClean="0"/>
              <a:t>–</a:t>
            </a:r>
          </a:p>
          <a:p>
            <a:r>
              <a:rPr lang="en-US" sz="3200" dirty="0" smtClean="0"/>
              <a:t>Coverage and definitions -  Sec 78 and 79 </a:t>
            </a:r>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5481375" y="3887372"/>
            <a:ext cx="1140153" cy="1144173"/>
          </a:xfrm>
          <a:prstGeom prst="rect">
            <a:avLst/>
          </a:prstGeom>
          <a:noFill/>
          <a:ln w="9525">
            <a:noFill/>
            <a:miter lim="800000"/>
            <a:headEnd/>
            <a:tailEnd/>
          </a:ln>
        </p:spPr>
      </p:pic>
      <p:sp>
        <p:nvSpPr>
          <p:cNvPr id="5" name="Rectangle 4"/>
          <p:cNvSpPr>
            <a:spLocks noChangeArrowheads="1"/>
          </p:cNvSpPr>
          <p:nvPr/>
        </p:nvSpPr>
        <p:spPr bwMode="auto">
          <a:xfrm>
            <a:off x="1451315" y="5327072"/>
            <a:ext cx="9200271" cy="1016000"/>
          </a:xfrm>
          <a:prstGeom prst="rect">
            <a:avLst/>
          </a:prstGeom>
          <a:noFill/>
          <a:ln w="9525">
            <a:noFill/>
            <a:miter lim="800000"/>
            <a:headEnd/>
            <a:tailEnd/>
          </a:ln>
        </p:spPr>
        <p:txBody>
          <a:bodyPr wrap="square">
            <a:spAutoFit/>
          </a:bodyPr>
          <a:lstStyle/>
          <a:p>
            <a:pPr algn="ctr"/>
            <a:r>
              <a:rPr lang="en-IN" sz="2000" b="1" dirty="0">
                <a:solidFill>
                  <a:srgbClr val="000099"/>
                </a:solidFill>
                <a:latin typeface="Agency FB" pitchFamily="34" charset="0"/>
              </a:rPr>
              <a:t>Indian Institute of Insolvency Professionals of ICAI</a:t>
            </a:r>
          </a:p>
          <a:p>
            <a:pPr algn="ctr"/>
            <a:r>
              <a:rPr lang="en-IN" sz="2000" b="1" dirty="0">
                <a:solidFill>
                  <a:srgbClr val="000099"/>
                </a:solidFill>
                <a:latin typeface="Agency FB" pitchFamily="34" charset="0"/>
              </a:rPr>
              <a:t>&amp; </a:t>
            </a:r>
          </a:p>
          <a:p>
            <a:pPr algn="ctr"/>
            <a:r>
              <a:rPr lang="en-IN" sz="2000" b="1">
                <a:solidFill>
                  <a:srgbClr val="000099"/>
                </a:solidFill>
                <a:latin typeface="Agency FB" pitchFamily="34" charset="0"/>
              </a:rPr>
              <a:t>The Institute of Chartered Accountants of India</a:t>
            </a:r>
            <a:endParaRPr lang="en-IN" sz="2000" b="1" dirty="0">
              <a:solidFill>
                <a:srgbClr val="000099"/>
              </a:solidFill>
              <a:latin typeface="Agency FB" pitchFamily="34" charset="0"/>
            </a:endParaRPr>
          </a:p>
        </p:txBody>
      </p:sp>
    </p:spTree>
    <p:custDataLst>
      <p:tags r:id="rId1"/>
    </p:custDataLst>
    <p:extLst>
      <p:ext uri="{BB962C8B-B14F-4D97-AF65-F5344CB8AC3E}">
        <p14:creationId xmlns:p14="http://schemas.microsoft.com/office/powerpoint/2010/main" val="750214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257" y="0"/>
            <a:ext cx="10515600" cy="1325563"/>
          </a:xfrm>
        </p:spPr>
        <p:txBody>
          <a:bodyPr/>
          <a:lstStyle/>
          <a:p>
            <a:r>
              <a:rPr lang="en-US" dirty="0" smtClean="0"/>
              <a:t>What is an Excluded debt- </a:t>
            </a:r>
            <a:r>
              <a:rPr lang="en-US" dirty="0"/>
              <a:t>Section 79</a:t>
            </a: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145708103"/>
              </p:ext>
            </p:extLst>
          </p:nvPr>
        </p:nvGraphicFramePr>
        <p:xfrm>
          <a:off x="997802" y="1325563"/>
          <a:ext cx="10207010" cy="4570272"/>
        </p:xfrm>
        <a:graphic>
          <a:graphicData uri="http://schemas.openxmlformats.org/drawingml/2006/table">
            <a:tbl>
              <a:tblPr firstRow="1" bandRow="1">
                <a:tableStyleId>{5C22544A-7EE6-4342-B048-85BDC9FD1C3A}</a:tableStyleId>
              </a:tblPr>
              <a:tblGrid>
                <a:gridCol w="10207010"/>
              </a:tblGrid>
              <a:tr h="597651">
                <a:tc>
                  <a:txBody>
                    <a:bodyPr/>
                    <a:lstStyle/>
                    <a:p>
                      <a:pPr algn="ctr"/>
                      <a:r>
                        <a:rPr lang="en-US" sz="2800" b="0" i="0" u="none" strike="noStrike" kern="1200" baseline="0" dirty="0" smtClean="0">
                          <a:solidFill>
                            <a:schemeClr val="lt1"/>
                          </a:solidFill>
                          <a:latin typeface="+mn-lt"/>
                          <a:ea typeface="+mn-ea"/>
                          <a:cs typeface="+mn-cs"/>
                        </a:rPr>
                        <a:t>Excluded debt means</a:t>
                      </a:r>
                      <a:endParaRPr lang="en-US" sz="3600" dirty="0" smtClean="0"/>
                    </a:p>
                  </a:txBody>
                  <a:tcPr/>
                </a:tc>
              </a:tr>
              <a:tr h="597651">
                <a:tc>
                  <a:txBody>
                    <a:bodyPr/>
                    <a:lstStyle/>
                    <a:p>
                      <a:pPr marL="342900" indent="-342900">
                        <a:buFont typeface="Arial" panose="020B0604020202020204" pitchFamily="34" charset="0"/>
                        <a:buChar char="•"/>
                      </a:pPr>
                      <a:r>
                        <a:rPr lang="en-US" sz="2800" b="0" i="0" u="none" strike="noStrike" kern="1200" baseline="0" dirty="0" smtClean="0">
                          <a:solidFill>
                            <a:schemeClr val="dk1"/>
                          </a:solidFill>
                          <a:latin typeface="+mn-lt"/>
                          <a:ea typeface="+mn-ea"/>
                          <a:cs typeface="+mn-cs"/>
                        </a:rPr>
                        <a:t>liability to pay fine imposed by a court or tribunal</a:t>
                      </a:r>
                      <a:endParaRPr lang="en-US" sz="3600" dirty="0"/>
                    </a:p>
                  </a:txBody>
                  <a:tcPr/>
                </a:tc>
              </a:tr>
              <a:tr h="1089834">
                <a:tc>
                  <a:txBody>
                    <a:bodyPr/>
                    <a:lstStyle/>
                    <a:p>
                      <a:pPr marL="342900" indent="-342900">
                        <a:buFont typeface="Arial" panose="020B0604020202020204" pitchFamily="34" charset="0"/>
                        <a:buChar char="•"/>
                      </a:pPr>
                      <a:r>
                        <a:rPr lang="en-US" sz="2800" b="0" i="0" u="none" strike="noStrike" kern="1200" baseline="0" dirty="0" smtClean="0">
                          <a:solidFill>
                            <a:schemeClr val="dk1"/>
                          </a:solidFill>
                          <a:latin typeface="+mn-lt"/>
                          <a:ea typeface="+mn-ea"/>
                          <a:cs typeface="+mn-cs"/>
                        </a:rPr>
                        <a:t>liability to pay damages for negligence, nuisance or breach of a statutory, contractual or other legal obligation</a:t>
                      </a:r>
                      <a:endParaRPr lang="en-US" sz="3600" dirty="0"/>
                    </a:p>
                  </a:txBody>
                  <a:tcPr/>
                </a:tc>
              </a:tr>
              <a:tr h="1089834">
                <a:tc>
                  <a:txBody>
                    <a:bodyPr/>
                    <a:lstStyle/>
                    <a:p>
                      <a:pPr marL="342900" indent="-342900">
                        <a:buFont typeface="Arial" panose="020B0604020202020204" pitchFamily="34" charset="0"/>
                        <a:buChar char="•"/>
                      </a:pPr>
                      <a:r>
                        <a:rPr lang="en-US" sz="2800" b="0" i="0" u="none" strike="noStrike" kern="1200" baseline="0" dirty="0" smtClean="0">
                          <a:solidFill>
                            <a:schemeClr val="dk1"/>
                          </a:solidFill>
                          <a:latin typeface="+mn-lt"/>
                          <a:ea typeface="+mn-ea"/>
                          <a:cs typeface="+mn-cs"/>
                        </a:rPr>
                        <a:t>liability to pay maintenance to any person under any law for the time being in force</a:t>
                      </a:r>
                      <a:endParaRPr lang="en-US" sz="3600" dirty="0"/>
                    </a:p>
                  </a:txBody>
                  <a:tcPr/>
                </a:tc>
              </a:tr>
              <a:tr h="597651">
                <a:tc>
                  <a:txBody>
                    <a:bodyPr/>
                    <a:lstStyle/>
                    <a:p>
                      <a:pPr marL="342900" indent="-342900">
                        <a:buFont typeface="Arial" panose="020B0604020202020204" pitchFamily="34" charset="0"/>
                        <a:buChar char="•"/>
                      </a:pPr>
                      <a:r>
                        <a:rPr lang="en-US" sz="2800" b="0" i="0" u="none" strike="noStrike" kern="1200" baseline="0" dirty="0" smtClean="0">
                          <a:solidFill>
                            <a:schemeClr val="dk1"/>
                          </a:solidFill>
                          <a:latin typeface="+mn-lt"/>
                          <a:ea typeface="+mn-ea"/>
                          <a:cs typeface="+mn-cs"/>
                        </a:rPr>
                        <a:t>liability in relation to a student loan</a:t>
                      </a:r>
                      <a:endParaRPr lang="en-US" sz="3600" dirty="0"/>
                    </a:p>
                  </a:txBody>
                  <a:tcPr/>
                </a:tc>
              </a:tr>
              <a:tr h="597651">
                <a:tc>
                  <a:txBody>
                    <a:bodyPr/>
                    <a:lstStyle/>
                    <a:p>
                      <a:pPr marL="342900" indent="-342900">
                        <a:buFont typeface="Arial" panose="020B0604020202020204" pitchFamily="34" charset="0"/>
                        <a:buChar char="•"/>
                      </a:pPr>
                      <a:r>
                        <a:rPr lang="en-US" sz="2800" b="0" i="0" u="none" strike="noStrike" kern="1200" baseline="0" dirty="0" smtClean="0">
                          <a:solidFill>
                            <a:schemeClr val="dk1"/>
                          </a:solidFill>
                          <a:latin typeface="+mn-lt"/>
                          <a:ea typeface="+mn-ea"/>
                          <a:cs typeface="+mn-cs"/>
                        </a:rPr>
                        <a:t>any other debt as may be prescribed</a:t>
                      </a:r>
                      <a:endParaRPr lang="en-US" sz="36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737115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3609" y="0"/>
            <a:ext cx="10515600" cy="1325563"/>
          </a:xfrm>
        </p:spPr>
        <p:txBody>
          <a:bodyPr/>
          <a:lstStyle/>
          <a:p>
            <a:r>
              <a:rPr lang="en-US" dirty="0" smtClean="0"/>
              <a:t>What </a:t>
            </a:r>
            <a:r>
              <a:rPr lang="en-US" smtClean="0"/>
              <a:t>is an Qualifying </a:t>
            </a:r>
            <a:r>
              <a:rPr lang="en-US" dirty="0" smtClean="0"/>
              <a:t>debt- </a:t>
            </a:r>
            <a:r>
              <a:rPr lang="en-US" dirty="0"/>
              <a:t>Section 79</a:t>
            </a: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174133848"/>
              </p:ext>
            </p:extLst>
          </p:nvPr>
        </p:nvGraphicFramePr>
        <p:xfrm>
          <a:off x="646113" y="1462040"/>
          <a:ext cx="10476811" cy="5170772"/>
        </p:xfrm>
        <a:graphic>
          <a:graphicData uri="http://schemas.openxmlformats.org/drawingml/2006/table">
            <a:tbl>
              <a:tblPr firstRow="1" bandRow="1">
                <a:tableStyleId>{5C22544A-7EE6-4342-B048-85BDC9FD1C3A}</a:tableStyleId>
              </a:tblPr>
              <a:tblGrid>
                <a:gridCol w="10476811"/>
              </a:tblGrid>
              <a:tr h="700831">
                <a:tc>
                  <a:txBody>
                    <a:bodyPr/>
                    <a:lstStyle/>
                    <a:p>
                      <a:pPr algn="ctr"/>
                      <a:r>
                        <a:rPr lang="en-US" sz="2400" b="0" i="0" u="none" strike="noStrike" kern="1200" baseline="0" dirty="0" smtClean="0">
                          <a:solidFill>
                            <a:schemeClr val="lt1"/>
                          </a:solidFill>
                          <a:latin typeface="+mn-lt"/>
                          <a:ea typeface="+mn-ea"/>
                          <a:cs typeface="+mn-cs"/>
                        </a:rPr>
                        <a:t>Qualifying  debt means</a:t>
                      </a:r>
                      <a:endParaRPr lang="en-US" sz="3200" dirty="0" smtClean="0"/>
                    </a:p>
                  </a:txBody>
                  <a:tcPr/>
                </a:tc>
              </a:tr>
              <a:tr h="4469941">
                <a:tc>
                  <a:txBody>
                    <a:bodyPr/>
                    <a:lstStyle/>
                    <a:p>
                      <a:pPr marL="0" indent="0">
                        <a:buFont typeface="Arial" panose="020B0604020202020204" pitchFamily="34" charset="0"/>
                        <a:buNone/>
                      </a:pPr>
                      <a:r>
                        <a:rPr lang="en-US" sz="2400" b="0" i="0" u="none" strike="noStrike" kern="1200" baseline="0" dirty="0" smtClean="0">
                          <a:solidFill>
                            <a:schemeClr val="dk1"/>
                          </a:solidFill>
                          <a:latin typeface="+mn-lt"/>
                          <a:ea typeface="+mn-ea"/>
                          <a:cs typeface="+mn-cs"/>
                        </a:rPr>
                        <a:t>A Qualifying Debt is an amount due, which includes </a:t>
                      </a:r>
                    </a:p>
                    <a:p>
                      <a:pPr marL="0" indent="0">
                        <a:buFont typeface="Arial" panose="020B0604020202020204" pitchFamily="34" charset="0"/>
                        <a:buNone/>
                      </a:pPr>
                      <a:endParaRPr lang="en-US" sz="2400" b="0" i="0" u="none" strike="noStrike" kern="1200" baseline="0" dirty="0" smtClean="0">
                        <a:solidFill>
                          <a:schemeClr val="dk1"/>
                        </a:solidFill>
                        <a:latin typeface="+mn-lt"/>
                        <a:ea typeface="+mn-ea"/>
                        <a:cs typeface="+mn-cs"/>
                      </a:endParaRPr>
                    </a:p>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interest or </a:t>
                      </a:r>
                    </a:p>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any other sum due in respect of the amounts owed under any contract, by the debtor for a liquidated sum </a:t>
                      </a:r>
                    </a:p>
                    <a:p>
                      <a:pPr marL="342900" indent="-34290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either immediately or at certain future time and does not include</a:t>
                      </a:r>
                    </a:p>
                    <a:p>
                      <a:pPr lvl="3"/>
                      <a:r>
                        <a:rPr lang="en-US" sz="2400" b="0" i="0" u="none" strike="noStrike" kern="1200" baseline="0" dirty="0" smtClean="0">
                          <a:solidFill>
                            <a:schemeClr val="dk1"/>
                          </a:solidFill>
                          <a:latin typeface="+mn-lt"/>
                          <a:ea typeface="+mn-ea"/>
                          <a:cs typeface="+mn-cs"/>
                        </a:rPr>
                        <a:t>       </a:t>
                      </a:r>
                    </a:p>
                    <a:p>
                      <a:pPr lvl="1"/>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a</a:t>
                      </a:r>
                      <a:r>
                        <a:rPr lang="en-US" sz="2400" b="0" i="0" u="none" strike="noStrike" kern="1200" baseline="0" dirty="0" smtClean="0">
                          <a:solidFill>
                            <a:schemeClr val="dk1"/>
                          </a:solidFill>
                          <a:latin typeface="+mn-lt"/>
                          <a:ea typeface="+mn-ea"/>
                          <a:cs typeface="+mn-cs"/>
                        </a:rPr>
                        <a:t>) an excluded debt;</a:t>
                      </a:r>
                    </a:p>
                    <a:p>
                      <a:pPr lvl="1"/>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b</a:t>
                      </a:r>
                      <a:r>
                        <a:rPr lang="en-US" sz="2400" b="0" i="0" u="none" strike="noStrike" kern="1200" baseline="0" dirty="0" smtClean="0">
                          <a:solidFill>
                            <a:schemeClr val="dk1"/>
                          </a:solidFill>
                          <a:latin typeface="+mn-lt"/>
                          <a:ea typeface="+mn-ea"/>
                          <a:cs typeface="+mn-cs"/>
                        </a:rPr>
                        <a:t>) a debt to the extent it is secured; and</a:t>
                      </a:r>
                    </a:p>
                    <a:p>
                      <a:pPr lvl="1"/>
                      <a:r>
                        <a:rPr lang="en-US" sz="2400" b="0" i="0" u="none" strike="noStrike" kern="1200" baseline="0" dirty="0" smtClean="0">
                          <a:solidFill>
                            <a:schemeClr val="dk1"/>
                          </a:solidFill>
                          <a:latin typeface="+mn-lt"/>
                          <a:ea typeface="+mn-ea"/>
                          <a:cs typeface="+mn-cs"/>
                        </a:rPr>
                        <a:t>(</a:t>
                      </a:r>
                      <a:r>
                        <a:rPr lang="en-US" sz="2400" b="0" i="1" u="none" strike="noStrike" kern="1200" baseline="0" dirty="0" smtClean="0">
                          <a:solidFill>
                            <a:schemeClr val="dk1"/>
                          </a:solidFill>
                          <a:latin typeface="+mn-lt"/>
                          <a:ea typeface="+mn-ea"/>
                          <a:cs typeface="+mn-cs"/>
                        </a:rPr>
                        <a:t>c</a:t>
                      </a:r>
                      <a:r>
                        <a:rPr lang="en-US" sz="2400" b="0" i="0" u="none" strike="noStrike" kern="1200" baseline="0" dirty="0" smtClean="0">
                          <a:solidFill>
                            <a:schemeClr val="dk1"/>
                          </a:solidFill>
                          <a:latin typeface="+mn-lt"/>
                          <a:ea typeface="+mn-ea"/>
                          <a:cs typeface="+mn-cs"/>
                        </a:rPr>
                        <a:t>) any debt which has been incurred three months prior to the date of application for fresh start process                            </a:t>
                      </a:r>
                      <a:endParaRPr lang="en-US" sz="40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7443688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3609" y="0"/>
            <a:ext cx="10515600" cy="1325563"/>
          </a:xfrm>
        </p:spPr>
        <p:txBody>
          <a:bodyPr/>
          <a:lstStyle/>
          <a:p>
            <a:r>
              <a:rPr lang="en-US" dirty="0" smtClean="0"/>
              <a:t>Repayment Plan - </a:t>
            </a:r>
            <a:r>
              <a:rPr lang="en-US" dirty="0"/>
              <a:t>Section 79</a:t>
            </a: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019094461"/>
              </p:ext>
            </p:extLst>
          </p:nvPr>
        </p:nvGraphicFramePr>
        <p:xfrm>
          <a:off x="646113" y="1462040"/>
          <a:ext cx="10476811" cy="2715030"/>
        </p:xfrm>
        <a:graphic>
          <a:graphicData uri="http://schemas.openxmlformats.org/drawingml/2006/table">
            <a:tbl>
              <a:tblPr firstRow="1" bandRow="1">
                <a:tableStyleId>{5C22544A-7EE6-4342-B048-85BDC9FD1C3A}</a:tableStyleId>
              </a:tblPr>
              <a:tblGrid>
                <a:gridCol w="10476811"/>
              </a:tblGrid>
              <a:tr h="325326">
                <a:tc>
                  <a:txBody>
                    <a:bodyPr/>
                    <a:lstStyle/>
                    <a:p>
                      <a:pPr algn="ctr"/>
                      <a:r>
                        <a:rPr lang="en-US" sz="3600" smtClean="0"/>
                        <a:t>Repayment Plan </a:t>
                      </a:r>
                      <a:endParaRPr lang="en-US" sz="3600" dirty="0" smtClean="0"/>
                    </a:p>
                  </a:txBody>
                  <a:tcPr/>
                </a:tc>
              </a:tr>
              <a:tr h="2074950">
                <a:tc>
                  <a:txBody>
                    <a:bodyPr/>
                    <a:lstStyle/>
                    <a:p>
                      <a:pPr marL="0" indent="0">
                        <a:buFont typeface="Arial" panose="020B0604020202020204" pitchFamily="34" charset="0"/>
                        <a:buNone/>
                      </a:pPr>
                      <a:r>
                        <a:rPr lang="en-IN" sz="2800" b="0" i="0" u="none" strike="noStrike" kern="1200" baseline="0" dirty="0" smtClean="0">
                          <a:solidFill>
                            <a:schemeClr val="dk1"/>
                          </a:solidFill>
                          <a:latin typeface="+mn-lt"/>
                          <a:ea typeface="+mn-ea"/>
                          <a:cs typeface="+mn-cs"/>
                        </a:rPr>
                        <a:t>"repayment plan" means a plan prepared by the debtor in consultation with the resolution professional under section 105 containing a proposal to the committee of creditors for restructuring of his debts or affairs; </a:t>
                      </a:r>
                      <a:endParaRPr lang="en-US" sz="44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596049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Applicability</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Diagram 3"/>
          <p:cNvGraphicFramePr/>
          <p:nvPr>
            <p:extLst>
              <p:ext uri="{D42A27DB-BD31-4B8C-83A1-F6EECF244321}">
                <p14:modId xmlns:p14="http://schemas.microsoft.com/office/powerpoint/2010/main" val="3140370390"/>
              </p:ext>
            </p:extLst>
          </p:nvPr>
        </p:nvGraphicFramePr>
        <p:xfrm>
          <a:off x="3343700" y="1690688"/>
          <a:ext cx="6816299" cy="4447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219281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Definitions </a:t>
            </a:r>
            <a:endParaRPr lang="en-IN"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graphicFrame>
        <p:nvGraphicFramePr>
          <p:cNvPr id="5" name="Diagram 4"/>
          <p:cNvGraphicFramePr/>
          <p:nvPr>
            <p:extLst>
              <p:ext uri="{D42A27DB-BD31-4B8C-83A1-F6EECF244321}">
                <p14:modId xmlns:p14="http://schemas.microsoft.com/office/powerpoint/2010/main" val="3816856092"/>
              </p:ext>
            </p:extLst>
          </p:nvPr>
        </p:nvGraphicFramePr>
        <p:xfrm>
          <a:off x="3343700" y="1690688"/>
          <a:ext cx="6816299" cy="44476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040742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III Coverage </a:t>
            </a:r>
            <a:endParaRPr lang="en-IN" dirty="0"/>
          </a:p>
        </p:txBody>
      </p:sp>
      <p:graphicFrame>
        <p:nvGraphicFramePr>
          <p:cNvPr id="4" name="Table 3"/>
          <p:cNvGraphicFramePr>
            <a:graphicFrameLocks noGrp="1"/>
          </p:cNvGraphicFramePr>
          <p:nvPr>
            <p:extLst>
              <p:ext uri="{D42A27DB-BD31-4B8C-83A1-F6EECF244321}">
                <p14:modId xmlns:p14="http://schemas.microsoft.com/office/powerpoint/2010/main" val="3199798707"/>
              </p:ext>
            </p:extLst>
          </p:nvPr>
        </p:nvGraphicFramePr>
        <p:xfrm>
          <a:off x="838200" y="1852443"/>
          <a:ext cx="10515600" cy="3693160"/>
        </p:xfrm>
        <a:graphic>
          <a:graphicData uri="http://schemas.openxmlformats.org/drawingml/2006/table">
            <a:tbl>
              <a:tblPr firstRow="1" bandRow="1">
                <a:tableStyleId>{5C22544A-7EE6-4342-B048-85BDC9FD1C3A}</a:tableStyleId>
              </a:tblPr>
              <a:tblGrid>
                <a:gridCol w="4151307"/>
                <a:gridCol w="6364293"/>
              </a:tblGrid>
              <a:tr h="370840">
                <a:tc>
                  <a:txBody>
                    <a:bodyPr/>
                    <a:lstStyle/>
                    <a:p>
                      <a:pPr algn="ctr"/>
                      <a:r>
                        <a:rPr lang="en-US" dirty="0" smtClean="0"/>
                        <a:t>Aspects dealt</a:t>
                      </a:r>
                      <a:endParaRPr lang="en-US" dirty="0"/>
                    </a:p>
                  </a:txBody>
                  <a:tcPr/>
                </a:tc>
                <a:tc>
                  <a:txBody>
                    <a:bodyPr/>
                    <a:lstStyle/>
                    <a:p>
                      <a:pPr algn="ctr"/>
                      <a:r>
                        <a:rPr lang="en-US" dirty="0" smtClean="0"/>
                        <a:t>Description</a:t>
                      </a:r>
                      <a:endParaRPr lang="en-US" dirty="0"/>
                    </a:p>
                  </a:txBody>
                  <a:tcPr/>
                </a:tc>
              </a:tr>
              <a:tr h="370840">
                <a:tc>
                  <a:txBody>
                    <a:bodyPr/>
                    <a:lstStyle/>
                    <a:p>
                      <a:pPr lvl="0" algn="ctr"/>
                      <a:r>
                        <a:rPr lang="en-IN" sz="2000" dirty="0" smtClean="0"/>
                        <a:t>To whom</a:t>
                      </a:r>
                    </a:p>
                    <a:p>
                      <a:pPr lvl="0" algn="ctr"/>
                      <a:endParaRPr lang="en-IN" sz="2000" dirty="0"/>
                    </a:p>
                  </a:txBody>
                  <a:tcPr/>
                </a:tc>
                <a:tc>
                  <a:txBody>
                    <a:bodyPr/>
                    <a:lstStyle/>
                    <a:p>
                      <a:r>
                        <a:rPr lang="en-US" sz="2000" dirty="0" smtClean="0"/>
                        <a:t>Individuals and partnership firms</a:t>
                      </a:r>
                      <a:endParaRPr lang="en-US" sz="2000" dirty="0"/>
                    </a:p>
                  </a:txBody>
                  <a:tcPr/>
                </a:tc>
              </a:tr>
              <a:tr h="370840">
                <a:tc>
                  <a:txBody>
                    <a:bodyPr/>
                    <a:lstStyle/>
                    <a:p>
                      <a:pPr lvl="0" algn="ctr"/>
                      <a:r>
                        <a:rPr lang="en-IN" sz="2000" dirty="0" smtClean="0"/>
                        <a:t>For what </a:t>
                      </a:r>
                    </a:p>
                    <a:p>
                      <a:pPr lvl="0" algn="ctr"/>
                      <a:endParaRPr lang="en-IN" sz="2000" dirty="0"/>
                    </a:p>
                  </a:txBody>
                  <a:tcPr/>
                </a:tc>
                <a:tc>
                  <a:txBody>
                    <a:bodyPr/>
                    <a:lstStyle/>
                    <a:p>
                      <a:r>
                        <a:rPr lang="en-US" sz="2000" dirty="0" smtClean="0"/>
                        <a:t>Fresh start, insolvency and bankruptcy</a:t>
                      </a:r>
                      <a:endParaRPr lang="en-US" sz="2000" dirty="0"/>
                    </a:p>
                  </a:txBody>
                  <a:tcPr/>
                </a:tc>
              </a:tr>
              <a:tr h="370840">
                <a:tc>
                  <a:txBody>
                    <a:bodyPr/>
                    <a:lstStyle/>
                    <a:p>
                      <a:pPr lvl="0" algn="ctr"/>
                      <a:r>
                        <a:rPr lang="en-IN" sz="2000" dirty="0" smtClean="0"/>
                        <a:t>Minimum threshold</a:t>
                      </a:r>
                      <a:endParaRPr lang="en-IN" sz="2000" dirty="0"/>
                    </a:p>
                  </a:txBody>
                  <a:tcPr/>
                </a:tc>
                <a:tc>
                  <a:txBody>
                    <a:bodyPr/>
                    <a:lstStyle/>
                    <a:p>
                      <a:r>
                        <a:rPr lang="en-US" sz="2000" dirty="0" smtClean="0"/>
                        <a:t>Amount of the default is not less than one thousand rupees</a:t>
                      </a:r>
                    </a:p>
                    <a:p>
                      <a:endParaRPr lang="en-US" sz="20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t>Provided that the Central Government may, by notification, specify the minimum amount of default of higher value which shall not be more than one lakh rupees</a:t>
                      </a:r>
                      <a:endParaRPr lang="en-IN" sz="2000" dirty="0" smtClean="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2000" dirty="0"/>
                    </a:p>
                  </a:txBody>
                  <a:tcPr/>
                </a:tc>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608427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257" y="0"/>
            <a:ext cx="10515600" cy="1325563"/>
          </a:xfrm>
        </p:spPr>
        <p:txBody>
          <a:bodyPr/>
          <a:lstStyle/>
          <a:p>
            <a:r>
              <a:rPr lang="en-US" dirty="0" smtClean="0"/>
              <a:t>Who is an Associate of a Debtor– Section 79</a:t>
            </a: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1151768375"/>
              </p:ext>
            </p:extLst>
          </p:nvPr>
        </p:nvGraphicFramePr>
        <p:xfrm>
          <a:off x="900752" y="1019031"/>
          <a:ext cx="10412105" cy="5029200"/>
        </p:xfrm>
        <a:graphic>
          <a:graphicData uri="http://schemas.openxmlformats.org/drawingml/2006/table">
            <a:tbl>
              <a:tblPr firstRow="1" bandRow="1">
                <a:tableStyleId>{5C22544A-7EE6-4342-B048-85BDC9FD1C3A}</a:tableStyleId>
              </a:tblPr>
              <a:tblGrid>
                <a:gridCol w="10412105"/>
              </a:tblGrid>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person who belongs to the immediate family of the debtor</a:t>
                      </a:r>
                      <a:endParaRPr lang="en-US" sz="24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person who is a relative of the debtor or a relative of the spouse of the debtor</a:t>
                      </a:r>
                      <a:endParaRPr lang="en-US" sz="24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person who is in partnership with the debtor</a:t>
                      </a:r>
                      <a:endParaRPr lang="en-US" sz="24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person who is a spouse or a relative of any person with whom the debtor is in partnership</a:t>
                      </a:r>
                      <a:endParaRPr lang="en-US" sz="24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person who is employer of the debtor or employee of the debtor</a:t>
                      </a:r>
                      <a:endParaRPr lang="en-US" sz="24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person who is a trustee of a trust in which the beneficiaries of the trust include a debtor, or the terms of the trust confer a power on the trustee which may be exercised for the benefit of the debtor</a:t>
                      </a:r>
                      <a:endParaRPr lang="en-US" sz="2400" dirty="0"/>
                    </a:p>
                  </a:txBody>
                  <a:tcPr/>
                </a:tc>
              </a:tr>
              <a:tr h="370840">
                <a:tc>
                  <a:txBody>
                    <a:bodyPr/>
                    <a:lstStyle/>
                    <a:p>
                      <a:pPr marL="285750" indent="-285750">
                        <a:buFont typeface="Arial" panose="020B0604020202020204" pitchFamily="34" charset="0"/>
                        <a:buChar char="•"/>
                      </a:pPr>
                      <a:r>
                        <a:rPr lang="en-US" sz="2400" b="0" i="0" u="none" strike="noStrike" kern="1200" baseline="0" dirty="0" smtClean="0">
                          <a:solidFill>
                            <a:schemeClr val="dk1"/>
                          </a:solidFill>
                          <a:latin typeface="+mn-lt"/>
                          <a:ea typeface="+mn-ea"/>
                          <a:cs typeface="+mn-cs"/>
                        </a:rPr>
                        <a:t>a company, where the debtor or the debtor along with his associates, own more than fifty per cent. of the share capital of the company or control the appointment of the board of directors of the company</a:t>
                      </a:r>
                      <a:endParaRPr lang="en-US" sz="24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9273951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257" y="0"/>
            <a:ext cx="10515600" cy="1325563"/>
          </a:xfrm>
        </p:spPr>
        <p:txBody>
          <a:bodyPr/>
          <a:lstStyle/>
          <a:p>
            <a:r>
              <a:rPr lang="en-US" dirty="0" smtClean="0"/>
              <a:t>Who is a Bankrupt</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2847867953"/>
              </p:ext>
            </p:extLst>
          </p:nvPr>
        </p:nvGraphicFramePr>
        <p:xfrm>
          <a:off x="797257" y="1325563"/>
          <a:ext cx="9865817" cy="4833609"/>
        </p:xfrm>
        <a:graphic>
          <a:graphicData uri="http://schemas.openxmlformats.org/drawingml/2006/table">
            <a:tbl>
              <a:tblPr firstRow="1" bandRow="1">
                <a:tableStyleId>{5C22544A-7EE6-4342-B048-85BDC9FD1C3A}</a:tableStyleId>
              </a:tblPr>
              <a:tblGrid>
                <a:gridCol w="9865817"/>
              </a:tblGrid>
              <a:tr h="535929">
                <a:tc>
                  <a:txBody>
                    <a:bodyPr/>
                    <a:lstStyle/>
                    <a:p>
                      <a:pPr algn="ctr"/>
                      <a:r>
                        <a:rPr lang="en-US" sz="2400" b="0" i="0" u="none" strike="noStrike" kern="1200" baseline="0" dirty="0" smtClean="0">
                          <a:solidFill>
                            <a:schemeClr val="lt1"/>
                          </a:solidFill>
                          <a:latin typeface="+mn-lt"/>
                          <a:ea typeface="+mn-ea"/>
                          <a:cs typeface="+mn-cs"/>
                        </a:rPr>
                        <a:t>Bankrupt means</a:t>
                      </a:r>
                      <a:endParaRPr lang="en-US" sz="2400" dirty="0"/>
                    </a:p>
                  </a:txBody>
                  <a:tcPr/>
                </a:tc>
              </a:tr>
              <a:tr h="2301029">
                <a:tc>
                  <a:txBody>
                    <a:bodyPr/>
                    <a:lstStyle/>
                    <a:p>
                      <a:pPr marL="0" indent="0">
                        <a:buFont typeface="Arial" panose="020B0604020202020204" pitchFamily="34" charset="0"/>
                        <a:buNone/>
                      </a:pPr>
                      <a:endParaRPr lang="en-US" sz="2400" b="0" i="0" u="none" strike="noStrike" kern="1200" baseline="0" dirty="0" smtClean="0">
                        <a:solidFill>
                          <a:schemeClr val="dk1"/>
                        </a:solidFill>
                        <a:latin typeface="+mn-lt"/>
                        <a:ea typeface="+mn-ea"/>
                        <a:cs typeface="+mn-cs"/>
                      </a:endParaRPr>
                    </a:p>
                    <a:p>
                      <a:pPr marL="742950" indent="-742950">
                        <a:buFont typeface="Arial" panose="020B0604020202020204" pitchFamily="34" charset="0"/>
                        <a:buAutoNum type="alphaLcParenBoth"/>
                      </a:pPr>
                      <a:r>
                        <a:rPr lang="en-IN" sz="3600" b="0" i="0" u="none" strike="noStrike" kern="1200" baseline="0" dirty="0" smtClean="0">
                          <a:solidFill>
                            <a:schemeClr val="dk1"/>
                          </a:solidFill>
                          <a:latin typeface="+mn-lt"/>
                          <a:ea typeface="+mn-ea"/>
                          <a:cs typeface="+mn-cs"/>
                        </a:rPr>
                        <a:t>a debtor who has been adjudged as bankrupt by a bankruptcy order under section 126;</a:t>
                      </a:r>
                    </a:p>
                    <a:p>
                      <a:pPr marL="742950" indent="-742950">
                        <a:buFont typeface="Arial" panose="020B0604020202020204" pitchFamily="34" charset="0"/>
                        <a:buAutoNum type="alphaLcParenBoth"/>
                      </a:pPr>
                      <a:r>
                        <a:rPr lang="en-IN" sz="3600" b="0" i="0" u="none" strike="noStrike" kern="1200" baseline="0" dirty="0" smtClean="0">
                          <a:solidFill>
                            <a:schemeClr val="dk1"/>
                          </a:solidFill>
                          <a:latin typeface="+mn-lt"/>
                          <a:ea typeface="+mn-ea"/>
                          <a:cs typeface="+mn-cs"/>
                        </a:rPr>
                        <a:t>each of the partners of a firm, where a bankruptcy order under section 126 has been made against a </a:t>
                      </a:r>
                      <a:r>
                        <a:rPr lang="en-IN" sz="3600" b="0" i="0" u="none" strike="noStrike" kern="1200" baseline="0" dirty="0" err="1" smtClean="0">
                          <a:solidFill>
                            <a:schemeClr val="dk1"/>
                          </a:solidFill>
                          <a:latin typeface="+mn-lt"/>
                          <a:ea typeface="+mn-ea"/>
                          <a:cs typeface="+mn-cs"/>
                        </a:rPr>
                        <a:t>firm;or</a:t>
                      </a:r>
                      <a:r>
                        <a:rPr lang="en-IN" sz="3600" b="0" i="0" u="none" strike="noStrike" kern="1200" baseline="0" dirty="0" smtClean="0">
                          <a:solidFill>
                            <a:schemeClr val="dk1"/>
                          </a:solidFill>
                          <a:latin typeface="+mn-lt"/>
                          <a:ea typeface="+mn-ea"/>
                          <a:cs typeface="+mn-cs"/>
                        </a:rPr>
                        <a:t> </a:t>
                      </a:r>
                    </a:p>
                    <a:p>
                      <a:pPr marL="742950" indent="-742950">
                        <a:buFont typeface="Arial" panose="020B0604020202020204" pitchFamily="34" charset="0"/>
                        <a:buAutoNum type="alphaLcParenBoth"/>
                      </a:pPr>
                      <a:r>
                        <a:rPr lang="en-IN" sz="3600" b="0" i="0" u="none" strike="noStrike" kern="1200" baseline="0" dirty="0" smtClean="0">
                          <a:solidFill>
                            <a:schemeClr val="dk1"/>
                          </a:solidFill>
                          <a:latin typeface="+mn-lt"/>
                          <a:ea typeface="+mn-ea"/>
                          <a:cs typeface="+mn-cs"/>
                        </a:rPr>
                        <a:t>any person adjudged as an undischarged insolvent; </a:t>
                      </a:r>
                      <a:endParaRPr lang="en-US" sz="36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2416186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257" y="0"/>
            <a:ext cx="10515600" cy="1325563"/>
          </a:xfrm>
        </p:spPr>
        <p:txBody>
          <a:bodyPr/>
          <a:lstStyle/>
          <a:p>
            <a:r>
              <a:rPr lang="en-US" dirty="0" smtClean="0"/>
              <a:t>Who is a Bankruptcy </a:t>
            </a:r>
            <a:r>
              <a:rPr lang="en-US" dirty="0"/>
              <a:t>T</a:t>
            </a:r>
            <a:r>
              <a:rPr lang="en-US" dirty="0" smtClean="0"/>
              <a:t>rustee- </a:t>
            </a:r>
            <a:r>
              <a:rPr lang="en-US" dirty="0"/>
              <a:t>Section 79</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797026938"/>
              </p:ext>
            </p:extLst>
          </p:nvPr>
        </p:nvGraphicFramePr>
        <p:xfrm>
          <a:off x="1079687" y="1852429"/>
          <a:ext cx="9865817" cy="2836958"/>
        </p:xfrm>
        <a:graphic>
          <a:graphicData uri="http://schemas.openxmlformats.org/drawingml/2006/table">
            <a:tbl>
              <a:tblPr firstRow="1" bandRow="1">
                <a:tableStyleId>{5C22544A-7EE6-4342-B048-85BDC9FD1C3A}</a:tableStyleId>
              </a:tblPr>
              <a:tblGrid>
                <a:gridCol w="9865817"/>
              </a:tblGrid>
              <a:tr h="535929">
                <a:tc>
                  <a:txBody>
                    <a:bodyPr/>
                    <a:lstStyle/>
                    <a:p>
                      <a:pPr algn="ctr"/>
                      <a:r>
                        <a:rPr lang="en-US" sz="2400" b="0" i="0" u="none" strike="noStrike" kern="1200" baseline="0" dirty="0" smtClean="0">
                          <a:solidFill>
                            <a:schemeClr val="lt1"/>
                          </a:solidFill>
                          <a:latin typeface="+mn-lt"/>
                          <a:ea typeface="+mn-ea"/>
                          <a:cs typeface="+mn-cs"/>
                        </a:rPr>
                        <a:t>Bankruptcy trustee means</a:t>
                      </a:r>
                      <a:endParaRPr lang="en-US" sz="2400" dirty="0"/>
                    </a:p>
                  </a:txBody>
                  <a:tcPr/>
                </a:tc>
              </a:tr>
              <a:tr h="2301029">
                <a:tc>
                  <a:txBody>
                    <a:bodyPr/>
                    <a:lstStyle/>
                    <a:p>
                      <a:pPr marL="0" indent="0">
                        <a:buFont typeface="Arial" panose="020B0604020202020204" pitchFamily="34" charset="0"/>
                        <a:buNone/>
                      </a:pPr>
                      <a:endParaRPr lang="en-US" sz="2400" b="0" i="0" u="none" strike="noStrike" kern="1200" baseline="0" dirty="0" smtClean="0">
                        <a:solidFill>
                          <a:schemeClr val="dk1"/>
                        </a:solidFill>
                        <a:latin typeface="+mn-lt"/>
                        <a:ea typeface="+mn-ea"/>
                        <a:cs typeface="+mn-cs"/>
                      </a:endParaRPr>
                    </a:p>
                    <a:p>
                      <a:pPr marL="0" indent="0">
                        <a:buFont typeface="Arial" panose="020B0604020202020204" pitchFamily="34" charset="0"/>
                        <a:buNone/>
                      </a:pPr>
                      <a:r>
                        <a:rPr lang="en-US" sz="3600" b="0" i="0" u="none" strike="noStrike" kern="1200" baseline="0" dirty="0" smtClean="0">
                          <a:solidFill>
                            <a:schemeClr val="dk1"/>
                          </a:solidFill>
                          <a:latin typeface="+mn-lt"/>
                          <a:ea typeface="+mn-ea"/>
                          <a:cs typeface="+mn-cs"/>
                        </a:rPr>
                        <a:t>The insolvency professional appointed as a trustee for the estate of the bankrupt</a:t>
                      </a:r>
                      <a:endParaRPr lang="en-US" sz="36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093062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257" y="0"/>
            <a:ext cx="10515600" cy="1325563"/>
          </a:xfrm>
        </p:spPr>
        <p:txBody>
          <a:bodyPr/>
          <a:lstStyle/>
          <a:p>
            <a:r>
              <a:rPr lang="en-US" dirty="0" smtClean="0"/>
              <a:t>Discharge Order </a:t>
            </a:r>
            <a:endParaRPr lang="en-IN" dirty="0"/>
          </a:p>
        </p:txBody>
      </p:sp>
      <p:graphicFrame>
        <p:nvGraphicFramePr>
          <p:cNvPr id="3" name="Table 2"/>
          <p:cNvGraphicFramePr>
            <a:graphicFrameLocks noGrp="1"/>
          </p:cNvGraphicFramePr>
          <p:nvPr>
            <p:extLst>
              <p:ext uri="{D42A27DB-BD31-4B8C-83A1-F6EECF244321}">
                <p14:modId xmlns:p14="http://schemas.microsoft.com/office/powerpoint/2010/main" val="2160724369"/>
              </p:ext>
            </p:extLst>
          </p:nvPr>
        </p:nvGraphicFramePr>
        <p:xfrm>
          <a:off x="797257" y="1325563"/>
          <a:ext cx="9865817" cy="3187689"/>
        </p:xfrm>
        <a:graphic>
          <a:graphicData uri="http://schemas.openxmlformats.org/drawingml/2006/table">
            <a:tbl>
              <a:tblPr firstRow="1" bandRow="1">
                <a:tableStyleId>{5C22544A-7EE6-4342-B048-85BDC9FD1C3A}</a:tableStyleId>
              </a:tblPr>
              <a:tblGrid>
                <a:gridCol w="9865817"/>
              </a:tblGrid>
              <a:tr h="535929">
                <a:tc>
                  <a:txBody>
                    <a:bodyPr/>
                    <a:lstStyle/>
                    <a:p>
                      <a:pPr algn="ctr"/>
                      <a:r>
                        <a:rPr lang="en-US" sz="2400" b="0" i="0" u="none" strike="noStrike" kern="1200" baseline="0" dirty="0" smtClean="0">
                          <a:solidFill>
                            <a:schemeClr val="lt1"/>
                          </a:solidFill>
                          <a:latin typeface="+mn-lt"/>
                          <a:ea typeface="+mn-ea"/>
                          <a:cs typeface="+mn-cs"/>
                        </a:rPr>
                        <a:t>Discharge Order  means</a:t>
                      </a:r>
                      <a:endParaRPr lang="en-US" sz="2400" dirty="0"/>
                    </a:p>
                  </a:txBody>
                  <a:tcPr/>
                </a:tc>
              </a:tr>
              <a:tr h="2301029">
                <a:tc>
                  <a:txBody>
                    <a:bodyPr/>
                    <a:lstStyle/>
                    <a:p>
                      <a:pPr marL="0" indent="0">
                        <a:buFont typeface="Arial" panose="020B0604020202020204" pitchFamily="34" charset="0"/>
                        <a:buNone/>
                      </a:pPr>
                      <a:endParaRPr lang="en-US" sz="2400" b="0" i="0" u="none" strike="noStrike" kern="1200" baseline="0" dirty="0" smtClean="0">
                        <a:solidFill>
                          <a:schemeClr val="dk1"/>
                        </a:solidFill>
                        <a:latin typeface="+mn-lt"/>
                        <a:ea typeface="+mn-ea"/>
                        <a:cs typeface="+mn-cs"/>
                      </a:endParaRPr>
                    </a:p>
                    <a:p>
                      <a:pPr marL="0" indent="0">
                        <a:buFont typeface="Arial" panose="020B0604020202020204" pitchFamily="34" charset="0"/>
                        <a:buNone/>
                      </a:pPr>
                      <a:r>
                        <a:rPr lang="en-IN" sz="3600" b="0" i="0" u="none" strike="noStrike" kern="1200" baseline="0" dirty="0" smtClean="0">
                          <a:solidFill>
                            <a:schemeClr val="dk1"/>
                          </a:solidFill>
                          <a:latin typeface="+mn-lt"/>
                          <a:ea typeface="+mn-ea"/>
                          <a:cs typeface="+mn-cs"/>
                        </a:rPr>
                        <a:t>"discharge order" means an order passed by the Adjudicating Authority discharging the debtor under sections 92, 119 and section 138, as the case may be</a:t>
                      </a:r>
                      <a:endParaRPr lang="en-US" sz="36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8897132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257" y="0"/>
            <a:ext cx="10515600" cy="1325563"/>
          </a:xfrm>
        </p:spPr>
        <p:txBody>
          <a:bodyPr/>
          <a:lstStyle/>
          <a:p>
            <a:r>
              <a:rPr lang="en-US" dirty="0" smtClean="0"/>
              <a:t>What is an Excluded asset  - </a:t>
            </a:r>
            <a:r>
              <a:rPr lang="en-US" dirty="0"/>
              <a:t>Section 79</a:t>
            </a:r>
            <a:endParaRPr lang="en-IN" dirty="0"/>
          </a:p>
        </p:txBody>
      </p:sp>
      <p:graphicFrame>
        <p:nvGraphicFramePr>
          <p:cNvPr id="5" name="Table 4"/>
          <p:cNvGraphicFramePr>
            <a:graphicFrameLocks noGrp="1"/>
          </p:cNvGraphicFramePr>
          <p:nvPr>
            <p:extLst>
              <p:ext uri="{D42A27DB-BD31-4B8C-83A1-F6EECF244321}">
                <p14:modId xmlns:p14="http://schemas.microsoft.com/office/powerpoint/2010/main" val="3260570525"/>
              </p:ext>
            </p:extLst>
          </p:nvPr>
        </p:nvGraphicFramePr>
        <p:xfrm>
          <a:off x="646114" y="1245405"/>
          <a:ext cx="10804358" cy="5291308"/>
        </p:xfrm>
        <a:graphic>
          <a:graphicData uri="http://schemas.openxmlformats.org/drawingml/2006/table">
            <a:tbl>
              <a:tblPr firstRow="1" bandRow="1">
                <a:tableStyleId>{5C22544A-7EE6-4342-B048-85BDC9FD1C3A}</a:tableStyleId>
              </a:tblPr>
              <a:tblGrid>
                <a:gridCol w="10804358"/>
              </a:tblGrid>
              <a:tr h="580680">
                <a:tc>
                  <a:txBody>
                    <a:bodyPr/>
                    <a:lstStyle/>
                    <a:p>
                      <a:pPr algn="ctr"/>
                      <a:r>
                        <a:rPr lang="en-US" sz="2200" b="0" i="0" u="none" strike="noStrike" kern="1200" baseline="0" dirty="0" smtClean="0">
                          <a:solidFill>
                            <a:schemeClr val="lt1"/>
                          </a:solidFill>
                          <a:latin typeface="+mn-lt"/>
                          <a:ea typeface="+mn-ea"/>
                          <a:cs typeface="+mn-cs"/>
                        </a:rPr>
                        <a:t>Excluded assets includes</a:t>
                      </a:r>
                      <a:endParaRPr lang="en-US" sz="2200" dirty="0" smtClean="0"/>
                    </a:p>
                  </a:txBody>
                  <a:tcPr/>
                </a:tc>
              </a:tr>
              <a:tr h="890377">
                <a:tc>
                  <a:txBody>
                    <a:bodyPr/>
                    <a:lstStyle/>
                    <a:p>
                      <a:pPr marL="285750" indent="-285750">
                        <a:buFont typeface="Arial" panose="020B0604020202020204" pitchFamily="34" charset="0"/>
                        <a:buChar char="•"/>
                      </a:pPr>
                      <a:r>
                        <a:rPr lang="en-US" sz="2200" b="0" i="0" u="none" strike="noStrike" kern="1200" baseline="0" dirty="0" smtClean="0">
                          <a:solidFill>
                            <a:schemeClr val="dk1"/>
                          </a:solidFill>
                          <a:latin typeface="+mn-lt"/>
                          <a:ea typeface="+mn-ea"/>
                          <a:cs typeface="+mn-cs"/>
                        </a:rPr>
                        <a:t>unencumbered tools, books, vehicles and other equipment as are necessary to the debtor or bankrupt for his personal use or for the purpose of his employment business or vocation</a:t>
                      </a:r>
                      <a:endParaRPr lang="en-US" sz="2200" dirty="0"/>
                    </a:p>
                  </a:txBody>
                  <a:tcPr/>
                </a:tc>
              </a:tr>
              <a:tr h="1277497">
                <a:tc>
                  <a:txBody>
                    <a:bodyPr/>
                    <a:lstStyle/>
                    <a:p>
                      <a:pPr marL="285750" indent="-285750">
                        <a:buFont typeface="Arial" panose="020B0604020202020204" pitchFamily="34" charset="0"/>
                        <a:buChar char="•"/>
                      </a:pPr>
                      <a:r>
                        <a:rPr lang="en-US" sz="2200" b="0" i="0" u="none" strike="noStrike" kern="1200" baseline="0" dirty="0" smtClean="0">
                          <a:solidFill>
                            <a:schemeClr val="dk1"/>
                          </a:solidFill>
                          <a:latin typeface="+mn-lt"/>
                          <a:ea typeface="+mn-ea"/>
                          <a:cs typeface="+mn-cs"/>
                        </a:rPr>
                        <a:t>unencumbered furniture, household equipment and provisions as are</a:t>
                      </a:r>
                    </a:p>
                    <a:p>
                      <a:pPr marL="0" indent="0">
                        <a:buFont typeface="Arial" panose="020B0604020202020204" pitchFamily="34" charset="0"/>
                        <a:buNone/>
                      </a:pPr>
                      <a:r>
                        <a:rPr lang="en-US" sz="2200" b="0" i="0" u="none" strike="noStrike" kern="1200" baseline="0" dirty="0" smtClean="0">
                          <a:solidFill>
                            <a:schemeClr val="dk1"/>
                          </a:solidFill>
                          <a:latin typeface="+mn-lt"/>
                          <a:ea typeface="+mn-ea"/>
                          <a:cs typeface="+mn-cs"/>
                        </a:rPr>
                        <a:t>      necessary for satisfying the basic domestic needs of the bankrupt and his   </a:t>
                      </a:r>
                    </a:p>
                    <a:p>
                      <a:pPr marL="0" indent="0">
                        <a:buFont typeface="Arial" panose="020B0604020202020204" pitchFamily="34" charset="0"/>
                        <a:buNone/>
                      </a:pPr>
                      <a:r>
                        <a:rPr lang="en-US" sz="2200" b="0" i="0" u="none" strike="noStrike" kern="1200" baseline="0" dirty="0" smtClean="0">
                          <a:solidFill>
                            <a:schemeClr val="dk1"/>
                          </a:solidFill>
                          <a:latin typeface="+mn-lt"/>
                          <a:ea typeface="+mn-ea"/>
                          <a:cs typeface="+mn-cs"/>
                        </a:rPr>
                        <a:t>      immediate  family</a:t>
                      </a:r>
                      <a:endParaRPr lang="en-US" sz="2200" dirty="0"/>
                    </a:p>
                  </a:txBody>
                  <a:tcPr/>
                </a:tc>
              </a:tr>
              <a:tr h="890377">
                <a:tc>
                  <a:txBody>
                    <a:bodyPr/>
                    <a:lstStyle/>
                    <a:p>
                      <a:pPr marL="285750" indent="-285750">
                        <a:buFont typeface="Arial" panose="020B0604020202020204" pitchFamily="34" charset="0"/>
                        <a:buChar char="•"/>
                      </a:pPr>
                      <a:r>
                        <a:rPr lang="en-US" sz="2200" b="0" i="0" u="none" strike="noStrike" kern="1200" baseline="0" dirty="0" smtClean="0">
                          <a:solidFill>
                            <a:schemeClr val="dk1"/>
                          </a:solidFill>
                          <a:latin typeface="+mn-lt"/>
                          <a:ea typeface="+mn-ea"/>
                          <a:cs typeface="+mn-cs"/>
                        </a:rPr>
                        <a:t>any unencumbered personal ornaments of such value, as may be prescribed of the debtor or his immediate family which cannot be parted with, in accordance with religious usage</a:t>
                      </a:r>
                      <a:endParaRPr lang="en-US" sz="2200" dirty="0"/>
                    </a:p>
                  </a:txBody>
                  <a:tcPr/>
                </a:tc>
              </a:tr>
              <a:tr h="890377">
                <a:tc>
                  <a:txBody>
                    <a:bodyPr/>
                    <a:lstStyle/>
                    <a:p>
                      <a:pPr marL="285750" indent="-285750">
                        <a:buFont typeface="Arial" panose="020B0604020202020204" pitchFamily="34" charset="0"/>
                        <a:buChar char="•"/>
                      </a:pPr>
                      <a:r>
                        <a:rPr lang="en-US" sz="2200" b="0" i="0" u="none" strike="noStrike" kern="1200" baseline="0" dirty="0" smtClean="0">
                          <a:solidFill>
                            <a:schemeClr val="dk1"/>
                          </a:solidFill>
                          <a:latin typeface="+mn-lt"/>
                          <a:ea typeface="+mn-ea"/>
                          <a:cs typeface="+mn-cs"/>
                        </a:rPr>
                        <a:t>any unencumbered life insurance policy or pension plan taken in the name of</a:t>
                      </a:r>
                    </a:p>
                    <a:p>
                      <a:pPr marL="0" indent="0">
                        <a:buFont typeface="Arial" panose="020B0604020202020204" pitchFamily="34" charset="0"/>
                        <a:buNone/>
                      </a:pPr>
                      <a:r>
                        <a:rPr lang="en-US" sz="2200" b="0" i="0" u="none" strike="noStrike" kern="1200" baseline="0" dirty="0" smtClean="0">
                          <a:solidFill>
                            <a:schemeClr val="dk1"/>
                          </a:solidFill>
                          <a:latin typeface="+mn-lt"/>
                          <a:ea typeface="+mn-ea"/>
                          <a:cs typeface="+mn-cs"/>
                        </a:rPr>
                        <a:t>      debtor or his immediate family</a:t>
                      </a:r>
                      <a:endParaRPr lang="en-US" sz="2200" dirty="0"/>
                    </a:p>
                  </a:txBody>
                  <a:tcPr/>
                </a:tc>
              </a:tr>
              <a:tr h="503256">
                <a:tc>
                  <a:txBody>
                    <a:bodyPr/>
                    <a:lstStyle/>
                    <a:p>
                      <a:pPr marL="285750" indent="-285750">
                        <a:buFont typeface="Arial" panose="020B0604020202020204" pitchFamily="34" charset="0"/>
                        <a:buChar char="•"/>
                      </a:pPr>
                      <a:r>
                        <a:rPr lang="en-US" sz="2200" b="0" i="0" u="none" strike="noStrike" kern="1200" baseline="0" dirty="0" smtClean="0">
                          <a:solidFill>
                            <a:schemeClr val="dk1"/>
                          </a:solidFill>
                          <a:latin typeface="+mn-lt"/>
                          <a:ea typeface="+mn-ea"/>
                          <a:cs typeface="+mn-cs"/>
                        </a:rPr>
                        <a:t>an unencumbered single dwelling unit owned by the debtor of such value as may be prescribed</a:t>
                      </a:r>
                      <a:endParaRPr lang="en-US" sz="2200" dirty="0"/>
                    </a:p>
                  </a:txBody>
                  <a:tcPr/>
                </a:tc>
              </a:tr>
            </a:tbl>
          </a:graphicData>
        </a:graphic>
      </p:graphicFrame>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1242645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3877</TotalTime>
  <Words>733</Words>
  <Application>Microsoft Office PowerPoint</Application>
  <PresentationFormat>Custom</PresentationFormat>
  <Paragraphs>82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Limited Insolvency Examination  The Insolvency and Bankruptcy Code, 2016 </vt:lpstr>
      <vt:lpstr>Applicability</vt:lpstr>
      <vt:lpstr>Key Definitions </vt:lpstr>
      <vt:lpstr>Part III Coverage </vt:lpstr>
      <vt:lpstr>Who is an Associate of a Debtor– Section 79</vt:lpstr>
      <vt:lpstr>Who is a Bankrupt</vt:lpstr>
      <vt:lpstr>Who is a Bankruptcy Trustee- Section 79</vt:lpstr>
      <vt:lpstr>Discharge Order </vt:lpstr>
      <vt:lpstr>What is an Excluded asset  - Section 79</vt:lpstr>
      <vt:lpstr>What is an Excluded debt- Section 79</vt:lpstr>
      <vt:lpstr>What is an Qualifying debt- Section 79</vt:lpstr>
      <vt:lpstr>Repayment Plan - Section 79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Insolvency and Bankruptcy Code</dc:title>
  <dc:creator>sripriya kumar</dc:creator>
  <cp:lastModifiedBy>admin</cp:lastModifiedBy>
  <cp:revision>675</cp:revision>
  <dcterms:created xsi:type="dcterms:W3CDTF">2016-12-09T14:29:47Z</dcterms:created>
  <dcterms:modified xsi:type="dcterms:W3CDTF">2018-03-09T08:12:11Z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E68C7B26-3FF8-4293-9B99-C485CDA0BD26</vt:lpwstr>
  </property>
  <property fmtid="{D5CDD505-2E9C-101B-9397-08002B2CF9AE}" pid="3" name="ArticulatePath">
    <vt:lpwstr>Presentation1</vt:lpwstr>
  </property>
</Properties>
</file>