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504" r:id="rId2"/>
    <p:sldId id="477" r:id="rId3"/>
    <p:sldId id="503" r:id="rId4"/>
    <p:sldId id="505" r:id="rId5"/>
    <p:sldId id="479" r:id="rId6"/>
    <p:sldId id="506" r:id="rId7"/>
    <p:sldId id="507" r:id="rId8"/>
    <p:sldId id="508" r:id="rId9"/>
    <p:sldId id="481" r:id="rId10"/>
    <p:sldId id="509" r:id="rId11"/>
    <p:sldId id="485" r:id="rId12"/>
    <p:sldId id="486" r:id="rId13"/>
    <p:sldId id="487" r:id="rId14"/>
    <p:sldId id="488" r:id="rId15"/>
    <p:sldId id="489" r:id="rId16"/>
    <p:sldId id="490" r:id="rId17"/>
    <p:sldId id="510" r:id="rId18"/>
    <p:sldId id="491" r:id="rId19"/>
    <p:sldId id="492" r:id="rId20"/>
    <p:sldId id="493" r:id="rId21"/>
    <p:sldId id="511" r:id="rId22"/>
    <p:sldId id="494" r:id="rId23"/>
    <p:sldId id="495" r:id="rId24"/>
    <p:sldId id="496" r:id="rId25"/>
    <p:sldId id="498" r:id="rId26"/>
    <p:sldId id="497" r:id="rId27"/>
    <p:sldId id="499" r:id="rId28"/>
    <p:sldId id="500" r:id="rId29"/>
    <p:sldId id="501" r:id="rId30"/>
    <p:sldId id="502" r:id="rId31"/>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snapToGrid="0">
      <p:cViewPr>
        <p:scale>
          <a:sx n="76" d="100"/>
          <a:sy n="76" d="100"/>
        </p:scale>
        <p:origin x="-462" y="18"/>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smtClean="0"/>
            <a:t>Liquidation Estate</a:t>
          </a:r>
          <a:endParaRPr lang="en-IN" dirty="0"/>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smtClean="0"/>
            <a:t>Eligibility for an Application </a:t>
          </a:r>
          <a:endParaRPr lang="en-IN" dirty="0"/>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smtClean="0"/>
            <a:t>Who can file an application </a:t>
          </a:r>
          <a:endParaRPr lang="en-IN" dirty="0"/>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smtClean="0"/>
            <a:t>Resolution Professional – Appointment and Replacement </a:t>
          </a:r>
          <a:endParaRPr lang="en-IN" dirty="0"/>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smtClean="0"/>
            <a:t>Impact of Discharge Order</a:t>
          </a:r>
          <a:endParaRPr lang="en-IN" dirty="0"/>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IN"/>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dgm:spPr/>
      <dgm:t>
        <a:bodyPr/>
        <a:lstStyle/>
        <a:p>
          <a:endParaRPr lang="en-IN"/>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IN"/>
        </a:p>
      </dgm:t>
    </dgm:pt>
    <dgm:pt modelId="{7623F700-0637-4903-99E0-E2D9A536B980}" type="pres">
      <dgm:prSet presAssocID="{FC9A341F-5F07-4DD6-B4F9-FDA1DFC2E98B}" presName="tile2" presStyleLbl="node1" presStyleIdx="1" presStyleCnt="4"/>
      <dgm:spPr/>
      <dgm:t>
        <a:bodyPr/>
        <a:lstStyle/>
        <a:p>
          <a:endParaRPr lang="en-IN"/>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IN"/>
        </a:p>
      </dgm:t>
    </dgm:pt>
    <dgm:pt modelId="{09495624-4342-44F2-8F8A-FF8040DF6534}" type="pres">
      <dgm:prSet presAssocID="{FC9A341F-5F07-4DD6-B4F9-FDA1DFC2E98B}" presName="tile3" presStyleLbl="node1" presStyleIdx="2" presStyleCnt="4"/>
      <dgm:spPr/>
      <dgm:t>
        <a:bodyPr/>
        <a:lstStyle/>
        <a:p>
          <a:endParaRPr lang="en-IN"/>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IN"/>
        </a:p>
      </dgm:t>
    </dgm:pt>
    <dgm:pt modelId="{7164D2D5-3FBB-4AC6-883C-F65482F58B71}" type="pres">
      <dgm:prSet presAssocID="{FC9A341F-5F07-4DD6-B4F9-FDA1DFC2E98B}" presName="tile4" presStyleLbl="node1" presStyleIdx="3" presStyleCnt="4"/>
      <dgm:spPr/>
      <dgm:t>
        <a:bodyPr/>
        <a:lstStyle/>
        <a:p>
          <a:endParaRPr lang="en-IN"/>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IN"/>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IN"/>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2F5C2A-2527-43E4-9F47-D1E9EFE747A7}"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IN"/>
        </a:p>
      </dgm:t>
    </dgm:pt>
    <dgm:pt modelId="{21D878B8-1EC5-4182-B327-F10BC0ECE478}">
      <dgm:prSet phldrT="[Text]"/>
      <dgm:spPr/>
      <dgm:t>
        <a:bodyPr/>
        <a:lstStyle/>
        <a:p>
          <a:r>
            <a:rPr lang="en-IN" dirty="0" smtClean="0"/>
            <a:t>Application to be filed </a:t>
          </a:r>
          <a:endParaRPr lang="en-IN" dirty="0"/>
        </a:p>
      </dgm:t>
    </dgm:pt>
    <dgm:pt modelId="{202F0082-5A35-463E-8526-88EC96715FCD}" type="parTrans" cxnId="{6480F8A2-9CB1-42B6-8AF5-8950D0FF5551}">
      <dgm:prSet/>
      <dgm:spPr/>
      <dgm:t>
        <a:bodyPr/>
        <a:lstStyle/>
        <a:p>
          <a:endParaRPr lang="en-IN"/>
        </a:p>
      </dgm:t>
    </dgm:pt>
    <dgm:pt modelId="{FAA16B32-7A43-4FD1-B78B-E8043250B41B}" type="sibTrans" cxnId="{6480F8A2-9CB1-42B6-8AF5-8950D0FF5551}">
      <dgm:prSet/>
      <dgm:spPr/>
      <dgm:t>
        <a:bodyPr/>
        <a:lstStyle/>
        <a:p>
          <a:endParaRPr lang="en-IN"/>
        </a:p>
      </dgm:t>
    </dgm:pt>
    <dgm:pt modelId="{6A4FC01A-DCFA-4E7B-AB58-905783ED247F}">
      <dgm:prSet phldrT="[Text]"/>
      <dgm:spPr/>
      <dgm:t>
        <a:bodyPr/>
        <a:lstStyle/>
        <a:p>
          <a:r>
            <a:rPr lang="en-IN" dirty="0" smtClean="0"/>
            <a:t>Interim Moratorium commences</a:t>
          </a:r>
          <a:endParaRPr lang="en-IN" dirty="0"/>
        </a:p>
      </dgm:t>
    </dgm:pt>
    <dgm:pt modelId="{BD9ABBC8-5E0B-490D-A126-8BDD30C5BBE2}" type="parTrans" cxnId="{A4AA4B69-D4F5-430C-A06C-6282B6BD37ED}">
      <dgm:prSet/>
      <dgm:spPr/>
      <dgm:t>
        <a:bodyPr/>
        <a:lstStyle/>
        <a:p>
          <a:endParaRPr lang="en-IN"/>
        </a:p>
      </dgm:t>
    </dgm:pt>
    <dgm:pt modelId="{2C7AA9AE-A464-48E0-8BF1-06B6D5979868}" type="sibTrans" cxnId="{A4AA4B69-D4F5-430C-A06C-6282B6BD37ED}">
      <dgm:prSet/>
      <dgm:spPr/>
      <dgm:t>
        <a:bodyPr/>
        <a:lstStyle/>
        <a:p>
          <a:endParaRPr lang="en-IN"/>
        </a:p>
      </dgm:t>
    </dgm:pt>
    <dgm:pt modelId="{89BC8995-53A0-4F1F-8BD0-5B38BD0130B1}">
      <dgm:prSet phldrT="[Text]"/>
      <dgm:spPr/>
      <dgm:t>
        <a:bodyPr/>
        <a:lstStyle/>
        <a:p>
          <a:r>
            <a:rPr lang="en-IN" dirty="0" smtClean="0"/>
            <a:t>Appointment of Resolution Professional </a:t>
          </a:r>
          <a:endParaRPr lang="en-IN" dirty="0"/>
        </a:p>
      </dgm:t>
    </dgm:pt>
    <dgm:pt modelId="{141C46CD-D7FA-4F9E-991B-95386E7C40F1}" type="parTrans" cxnId="{099C410B-E440-4153-A0B7-8EA0D5939425}">
      <dgm:prSet/>
      <dgm:spPr/>
      <dgm:t>
        <a:bodyPr/>
        <a:lstStyle/>
        <a:p>
          <a:endParaRPr lang="en-IN"/>
        </a:p>
      </dgm:t>
    </dgm:pt>
    <dgm:pt modelId="{C68456D3-7A46-4967-8E8A-8AAE326730D3}" type="sibTrans" cxnId="{099C410B-E440-4153-A0B7-8EA0D5939425}">
      <dgm:prSet/>
      <dgm:spPr/>
      <dgm:t>
        <a:bodyPr/>
        <a:lstStyle/>
        <a:p>
          <a:endParaRPr lang="en-IN"/>
        </a:p>
      </dgm:t>
    </dgm:pt>
    <dgm:pt modelId="{7BE703F7-822D-4EE5-A84B-5C8BCF3644D8}">
      <dgm:prSet phldrT="[Text]"/>
      <dgm:spPr/>
      <dgm:t>
        <a:bodyPr/>
        <a:lstStyle/>
        <a:p>
          <a:r>
            <a:rPr lang="en-IN" dirty="0" smtClean="0"/>
            <a:t>Resolution professional given a copy of the application</a:t>
          </a:r>
          <a:endParaRPr lang="en-IN" dirty="0"/>
        </a:p>
      </dgm:t>
    </dgm:pt>
    <dgm:pt modelId="{42D57FEE-17DD-487F-8214-91940862795C}" type="parTrans" cxnId="{E8E6E3C4-E51B-480B-ADEA-033128ECA17A}">
      <dgm:prSet/>
      <dgm:spPr/>
      <dgm:t>
        <a:bodyPr/>
        <a:lstStyle/>
        <a:p>
          <a:endParaRPr lang="en-IN"/>
        </a:p>
      </dgm:t>
    </dgm:pt>
    <dgm:pt modelId="{80D7214A-DE52-4FA5-B083-180B8090C4B3}" type="sibTrans" cxnId="{E8E6E3C4-E51B-480B-ADEA-033128ECA17A}">
      <dgm:prSet/>
      <dgm:spPr/>
      <dgm:t>
        <a:bodyPr/>
        <a:lstStyle/>
        <a:p>
          <a:endParaRPr lang="en-IN"/>
        </a:p>
      </dgm:t>
    </dgm:pt>
    <dgm:pt modelId="{5D1C5D69-EA17-44F1-8E59-4683790E62C0}">
      <dgm:prSet phldrT="[Text]"/>
      <dgm:spPr/>
      <dgm:t>
        <a:bodyPr/>
        <a:lstStyle/>
        <a:p>
          <a:r>
            <a:rPr lang="en-IN" dirty="0" smtClean="0"/>
            <a:t>RP reviews the application and recommends acceptance or rejection</a:t>
          </a:r>
          <a:endParaRPr lang="en-IN" dirty="0"/>
        </a:p>
      </dgm:t>
    </dgm:pt>
    <dgm:pt modelId="{C29436C2-D408-406F-9122-3E86CCBA3547}" type="parTrans" cxnId="{9F9ACAB1-5309-4F39-927D-ECF8AB2D5830}">
      <dgm:prSet/>
      <dgm:spPr/>
      <dgm:t>
        <a:bodyPr/>
        <a:lstStyle/>
        <a:p>
          <a:endParaRPr lang="en-IN"/>
        </a:p>
      </dgm:t>
    </dgm:pt>
    <dgm:pt modelId="{7D12434B-5646-43B0-84E5-DE6B08AD8558}" type="sibTrans" cxnId="{9F9ACAB1-5309-4F39-927D-ECF8AB2D5830}">
      <dgm:prSet/>
      <dgm:spPr/>
      <dgm:t>
        <a:bodyPr/>
        <a:lstStyle/>
        <a:p>
          <a:endParaRPr lang="en-IN"/>
        </a:p>
      </dgm:t>
    </dgm:pt>
    <dgm:pt modelId="{F64CAA9A-CAAD-4F23-B197-2CF3D5ED2565}">
      <dgm:prSet phldrT="[Text]"/>
      <dgm:spPr/>
      <dgm:t>
        <a:bodyPr/>
        <a:lstStyle/>
        <a:p>
          <a:r>
            <a:rPr lang="en-IN" dirty="0" smtClean="0"/>
            <a:t>RP presents a report to the Adjudicating Authority</a:t>
          </a:r>
          <a:endParaRPr lang="en-IN" dirty="0"/>
        </a:p>
      </dgm:t>
    </dgm:pt>
    <dgm:pt modelId="{08A1F7B8-9033-49E9-9B8C-7FD432EFAE53}" type="parTrans" cxnId="{96C0B512-5541-4123-A0C6-F7D120090B13}">
      <dgm:prSet/>
      <dgm:spPr/>
      <dgm:t>
        <a:bodyPr/>
        <a:lstStyle/>
        <a:p>
          <a:endParaRPr lang="en-IN"/>
        </a:p>
      </dgm:t>
    </dgm:pt>
    <dgm:pt modelId="{3ECDAF50-C93E-4BE6-98B8-ED9FE37B2C36}" type="sibTrans" cxnId="{96C0B512-5541-4123-A0C6-F7D120090B13}">
      <dgm:prSet/>
      <dgm:spPr/>
      <dgm:t>
        <a:bodyPr/>
        <a:lstStyle/>
        <a:p>
          <a:endParaRPr lang="en-IN"/>
        </a:p>
      </dgm:t>
    </dgm:pt>
    <dgm:pt modelId="{69225B17-462D-4CAC-B2A2-1BF918E34E58}">
      <dgm:prSet phldrT="[Text]"/>
      <dgm:spPr/>
      <dgm:t>
        <a:bodyPr/>
        <a:lstStyle/>
        <a:p>
          <a:r>
            <a:rPr lang="en-IN" dirty="0" smtClean="0"/>
            <a:t>Admission of application and order by AA</a:t>
          </a:r>
          <a:endParaRPr lang="en-IN" dirty="0"/>
        </a:p>
      </dgm:t>
    </dgm:pt>
    <dgm:pt modelId="{C864A2CB-68BE-4A31-A094-6BC06A1EBE33}" type="parTrans" cxnId="{CD7B6D25-EFB1-43E3-8D86-AE1F05610DF7}">
      <dgm:prSet/>
      <dgm:spPr/>
      <dgm:t>
        <a:bodyPr/>
        <a:lstStyle/>
        <a:p>
          <a:endParaRPr lang="en-IN"/>
        </a:p>
      </dgm:t>
    </dgm:pt>
    <dgm:pt modelId="{328E9D53-7F09-45D9-893F-4F8221954F09}" type="sibTrans" cxnId="{CD7B6D25-EFB1-43E3-8D86-AE1F05610DF7}">
      <dgm:prSet/>
      <dgm:spPr/>
      <dgm:t>
        <a:bodyPr/>
        <a:lstStyle/>
        <a:p>
          <a:endParaRPr lang="en-IN"/>
        </a:p>
      </dgm:t>
    </dgm:pt>
    <dgm:pt modelId="{DFEC8C62-092F-4948-972F-85C43066833C}">
      <dgm:prSet phldrT="[Text]"/>
      <dgm:spPr/>
      <dgm:t>
        <a:bodyPr/>
        <a:lstStyle/>
        <a:p>
          <a:r>
            <a:rPr lang="en-IN" dirty="0" smtClean="0"/>
            <a:t>Moratorium </a:t>
          </a:r>
          <a:endParaRPr lang="en-IN" dirty="0"/>
        </a:p>
      </dgm:t>
    </dgm:pt>
    <dgm:pt modelId="{A31BDA28-F288-419F-B174-8B4564C3634B}" type="parTrans" cxnId="{34BCB0C7-7351-4101-8C5A-FE75772C4F33}">
      <dgm:prSet/>
      <dgm:spPr/>
      <dgm:t>
        <a:bodyPr/>
        <a:lstStyle/>
        <a:p>
          <a:endParaRPr lang="en-IN"/>
        </a:p>
      </dgm:t>
    </dgm:pt>
    <dgm:pt modelId="{06D6E0FE-D270-4037-A313-D2D42AFAB30F}" type="sibTrans" cxnId="{34BCB0C7-7351-4101-8C5A-FE75772C4F33}">
      <dgm:prSet/>
      <dgm:spPr/>
      <dgm:t>
        <a:bodyPr/>
        <a:lstStyle/>
        <a:p>
          <a:endParaRPr lang="en-IN"/>
        </a:p>
      </dgm:t>
    </dgm:pt>
    <dgm:pt modelId="{40D2B235-C7F7-425E-9FBE-46B9597DFC36}">
      <dgm:prSet phldrT="[Text]"/>
      <dgm:spPr/>
      <dgm:t>
        <a:bodyPr/>
        <a:lstStyle/>
        <a:p>
          <a:r>
            <a:rPr lang="en-IN" dirty="0" smtClean="0"/>
            <a:t>Revocation or Discharge Order </a:t>
          </a:r>
          <a:endParaRPr lang="en-IN" dirty="0"/>
        </a:p>
      </dgm:t>
    </dgm:pt>
    <dgm:pt modelId="{3C248A3E-3ACE-4DD8-9FF2-B028215DE659}" type="parTrans" cxnId="{ADC2447D-70CA-4153-A233-D2A0B5EB199A}">
      <dgm:prSet/>
      <dgm:spPr/>
      <dgm:t>
        <a:bodyPr/>
        <a:lstStyle/>
        <a:p>
          <a:endParaRPr lang="en-IN"/>
        </a:p>
      </dgm:t>
    </dgm:pt>
    <dgm:pt modelId="{01A4A6E3-2B77-4B0F-944B-2A4BF731A46F}" type="sibTrans" cxnId="{ADC2447D-70CA-4153-A233-D2A0B5EB199A}">
      <dgm:prSet/>
      <dgm:spPr/>
      <dgm:t>
        <a:bodyPr/>
        <a:lstStyle/>
        <a:p>
          <a:endParaRPr lang="en-IN"/>
        </a:p>
      </dgm:t>
    </dgm:pt>
    <dgm:pt modelId="{576A5E20-DB53-48C7-BE61-D664724B2366}" type="pres">
      <dgm:prSet presAssocID="{1D2F5C2A-2527-43E4-9F47-D1E9EFE747A7}" presName="Name0" presStyleCnt="0">
        <dgm:presLayoutVars>
          <dgm:dir/>
          <dgm:resizeHandles/>
        </dgm:presLayoutVars>
      </dgm:prSet>
      <dgm:spPr/>
      <dgm:t>
        <a:bodyPr/>
        <a:lstStyle/>
        <a:p>
          <a:endParaRPr lang="en-IN"/>
        </a:p>
      </dgm:t>
    </dgm:pt>
    <dgm:pt modelId="{CB3C1E74-9499-48B1-807B-F4DA5D40AE3A}" type="pres">
      <dgm:prSet presAssocID="{21D878B8-1EC5-4182-B327-F10BC0ECE478}" presName="compNode" presStyleCnt="0"/>
      <dgm:spPr/>
    </dgm:pt>
    <dgm:pt modelId="{ED133117-9467-47A9-9077-FB430C34B9A4}" type="pres">
      <dgm:prSet presAssocID="{21D878B8-1EC5-4182-B327-F10BC0ECE478}" presName="dummyConnPt" presStyleCnt="0"/>
      <dgm:spPr/>
    </dgm:pt>
    <dgm:pt modelId="{FBC66C63-0BA1-4CCA-A543-1960DE05140A}" type="pres">
      <dgm:prSet presAssocID="{21D878B8-1EC5-4182-B327-F10BC0ECE478}" presName="node" presStyleLbl="node1" presStyleIdx="0" presStyleCnt="9">
        <dgm:presLayoutVars>
          <dgm:bulletEnabled val="1"/>
        </dgm:presLayoutVars>
      </dgm:prSet>
      <dgm:spPr/>
      <dgm:t>
        <a:bodyPr/>
        <a:lstStyle/>
        <a:p>
          <a:endParaRPr lang="en-IN"/>
        </a:p>
      </dgm:t>
    </dgm:pt>
    <dgm:pt modelId="{0C6F836C-F7A7-45CF-A023-C89E98899969}" type="pres">
      <dgm:prSet presAssocID="{FAA16B32-7A43-4FD1-B78B-E8043250B41B}" presName="sibTrans" presStyleLbl="bgSibTrans2D1" presStyleIdx="0" presStyleCnt="8"/>
      <dgm:spPr/>
      <dgm:t>
        <a:bodyPr/>
        <a:lstStyle/>
        <a:p>
          <a:endParaRPr lang="en-IN"/>
        </a:p>
      </dgm:t>
    </dgm:pt>
    <dgm:pt modelId="{F4B46520-164A-4C53-8705-F079D3838317}" type="pres">
      <dgm:prSet presAssocID="{6A4FC01A-DCFA-4E7B-AB58-905783ED247F}" presName="compNode" presStyleCnt="0"/>
      <dgm:spPr/>
    </dgm:pt>
    <dgm:pt modelId="{D90738C8-5668-4170-B08A-B574E84F15A4}" type="pres">
      <dgm:prSet presAssocID="{6A4FC01A-DCFA-4E7B-AB58-905783ED247F}" presName="dummyConnPt" presStyleCnt="0"/>
      <dgm:spPr/>
    </dgm:pt>
    <dgm:pt modelId="{2D230439-82C4-40B2-9A55-196693342868}" type="pres">
      <dgm:prSet presAssocID="{6A4FC01A-DCFA-4E7B-AB58-905783ED247F}" presName="node" presStyleLbl="node1" presStyleIdx="1" presStyleCnt="9">
        <dgm:presLayoutVars>
          <dgm:bulletEnabled val="1"/>
        </dgm:presLayoutVars>
      </dgm:prSet>
      <dgm:spPr/>
      <dgm:t>
        <a:bodyPr/>
        <a:lstStyle/>
        <a:p>
          <a:endParaRPr lang="en-IN"/>
        </a:p>
      </dgm:t>
    </dgm:pt>
    <dgm:pt modelId="{2CD05B19-C761-48BC-B429-6DCDC8B0B913}" type="pres">
      <dgm:prSet presAssocID="{2C7AA9AE-A464-48E0-8BF1-06B6D5979868}" presName="sibTrans" presStyleLbl="bgSibTrans2D1" presStyleIdx="1" presStyleCnt="8"/>
      <dgm:spPr/>
      <dgm:t>
        <a:bodyPr/>
        <a:lstStyle/>
        <a:p>
          <a:endParaRPr lang="en-IN"/>
        </a:p>
      </dgm:t>
    </dgm:pt>
    <dgm:pt modelId="{99F71ED3-A93F-47E6-9919-E48DB0F8638F}" type="pres">
      <dgm:prSet presAssocID="{89BC8995-53A0-4F1F-8BD0-5B38BD0130B1}" presName="compNode" presStyleCnt="0"/>
      <dgm:spPr/>
    </dgm:pt>
    <dgm:pt modelId="{5777F602-CF41-4A3E-ABFD-0B8F76F75DBF}" type="pres">
      <dgm:prSet presAssocID="{89BC8995-53A0-4F1F-8BD0-5B38BD0130B1}" presName="dummyConnPt" presStyleCnt="0"/>
      <dgm:spPr/>
    </dgm:pt>
    <dgm:pt modelId="{392991F1-90BB-416E-AA70-B621C8A24318}" type="pres">
      <dgm:prSet presAssocID="{89BC8995-53A0-4F1F-8BD0-5B38BD0130B1}" presName="node" presStyleLbl="node1" presStyleIdx="2" presStyleCnt="9">
        <dgm:presLayoutVars>
          <dgm:bulletEnabled val="1"/>
        </dgm:presLayoutVars>
      </dgm:prSet>
      <dgm:spPr/>
      <dgm:t>
        <a:bodyPr/>
        <a:lstStyle/>
        <a:p>
          <a:endParaRPr lang="en-IN"/>
        </a:p>
      </dgm:t>
    </dgm:pt>
    <dgm:pt modelId="{950E2A4C-847D-4F93-8EF6-98BEE950A7B3}" type="pres">
      <dgm:prSet presAssocID="{C68456D3-7A46-4967-8E8A-8AAE326730D3}" presName="sibTrans" presStyleLbl="bgSibTrans2D1" presStyleIdx="2" presStyleCnt="8"/>
      <dgm:spPr/>
      <dgm:t>
        <a:bodyPr/>
        <a:lstStyle/>
        <a:p>
          <a:endParaRPr lang="en-IN"/>
        </a:p>
      </dgm:t>
    </dgm:pt>
    <dgm:pt modelId="{D8059D12-A7FE-43FA-8F4B-6B5AC66080C5}" type="pres">
      <dgm:prSet presAssocID="{7BE703F7-822D-4EE5-A84B-5C8BCF3644D8}" presName="compNode" presStyleCnt="0"/>
      <dgm:spPr/>
    </dgm:pt>
    <dgm:pt modelId="{3BAAD6D5-88D2-4DD5-9485-5C8416CD80BC}" type="pres">
      <dgm:prSet presAssocID="{7BE703F7-822D-4EE5-A84B-5C8BCF3644D8}" presName="dummyConnPt" presStyleCnt="0"/>
      <dgm:spPr/>
    </dgm:pt>
    <dgm:pt modelId="{8E1786C2-4270-4EBB-8D6A-B5B2652FA2B7}" type="pres">
      <dgm:prSet presAssocID="{7BE703F7-822D-4EE5-A84B-5C8BCF3644D8}" presName="node" presStyleLbl="node1" presStyleIdx="3" presStyleCnt="9">
        <dgm:presLayoutVars>
          <dgm:bulletEnabled val="1"/>
        </dgm:presLayoutVars>
      </dgm:prSet>
      <dgm:spPr/>
      <dgm:t>
        <a:bodyPr/>
        <a:lstStyle/>
        <a:p>
          <a:endParaRPr lang="en-IN"/>
        </a:p>
      </dgm:t>
    </dgm:pt>
    <dgm:pt modelId="{ADA5103B-99F9-49F2-A12C-155438B9BA93}" type="pres">
      <dgm:prSet presAssocID="{80D7214A-DE52-4FA5-B083-180B8090C4B3}" presName="sibTrans" presStyleLbl="bgSibTrans2D1" presStyleIdx="3" presStyleCnt="8"/>
      <dgm:spPr/>
      <dgm:t>
        <a:bodyPr/>
        <a:lstStyle/>
        <a:p>
          <a:endParaRPr lang="en-IN"/>
        </a:p>
      </dgm:t>
    </dgm:pt>
    <dgm:pt modelId="{1D2E2DAD-B5A3-489B-BE8D-4A131B62E93C}" type="pres">
      <dgm:prSet presAssocID="{5D1C5D69-EA17-44F1-8E59-4683790E62C0}" presName="compNode" presStyleCnt="0"/>
      <dgm:spPr/>
    </dgm:pt>
    <dgm:pt modelId="{4D7CD80D-172E-4D06-9796-320DAB695809}" type="pres">
      <dgm:prSet presAssocID="{5D1C5D69-EA17-44F1-8E59-4683790E62C0}" presName="dummyConnPt" presStyleCnt="0"/>
      <dgm:spPr/>
    </dgm:pt>
    <dgm:pt modelId="{620F947B-9259-456E-A459-6C43D7578ABD}" type="pres">
      <dgm:prSet presAssocID="{5D1C5D69-EA17-44F1-8E59-4683790E62C0}" presName="node" presStyleLbl="node1" presStyleIdx="4" presStyleCnt="9">
        <dgm:presLayoutVars>
          <dgm:bulletEnabled val="1"/>
        </dgm:presLayoutVars>
      </dgm:prSet>
      <dgm:spPr/>
      <dgm:t>
        <a:bodyPr/>
        <a:lstStyle/>
        <a:p>
          <a:endParaRPr lang="en-IN"/>
        </a:p>
      </dgm:t>
    </dgm:pt>
    <dgm:pt modelId="{8252D73F-C09E-41DB-8DC3-690EC0129230}" type="pres">
      <dgm:prSet presAssocID="{7D12434B-5646-43B0-84E5-DE6B08AD8558}" presName="sibTrans" presStyleLbl="bgSibTrans2D1" presStyleIdx="4" presStyleCnt="8"/>
      <dgm:spPr/>
      <dgm:t>
        <a:bodyPr/>
        <a:lstStyle/>
        <a:p>
          <a:endParaRPr lang="en-IN"/>
        </a:p>
      </dgm:t>
    </dgm:pt>
    <dgm:pt modelId="{881C5A07-91A7-4896-9486-CC9E8586179E}" type="pres">
      <dgm:prSet presAssocID="{F64CAA9A-CAAD-4F23-B197-2CF3D5ED2565}" presName="compNode" presStyleCnt="0"/>
      <dgm:spPr/>
    </dgm:pt>
    <dgm:pt modelId="{61432B69-2362-4322-B17D-3459D1F817B5}" type="pres">
      <dgm:prSet presAssocID="{F64CAA9A-CAAD-4F23-B197-2CF3D5ED2565}" presName="dummyConnPt" presStyleCnt="0"/>
      <dgm:spPr/>
    </dgm:pt>
    <dgm:pt modelId="{A7A0EAE4-406A-4158-8BBD-C25BC20B6C47}" type="pres">
      <dgm:prSet presAssocID="{F64CAA9A-CAAD-4F23-B197-2CF3D5ED2565}" presName="node" presStyleLbl="node1" presStyleIdx="5" presStyleCnt="9">
        <dgm:presLayoutVars>
          <dgm:bulletEnabled val="1"/>
        </dgm:presLayoutVars>
      </dgm:prSet>
      <dgm:spPr/>
      <dgm:t>
        <a:bodyPr/>
        <a:lstStyle/>
        <a:p>
          <a:endParaRPr lang="en-IN"/>
        </a:p>
      </dgm:t>
    </dgm:pt>
    <dgm:pt modelId="{10BF1834-E34B-412F-B4B2-0F860916DC71}" type="pres">
      <dgm:prSet presAssocID="{3ECDAF50-C93E-4BE6-98B8-ED9FE37B2C36}" presName="sibTrans" presStyleLbl="bgSibTrans2D1" presStyleIdx="5" presStyleCnt="8"/>
      <dgm:spPr/>
      <dgm:t>
        <a:bodyPr/>
        <a:lstStyle/>
        <a:p>
          <a:endParaRPr lang="en-IN"/>
        </a:p>
      </dgm:t>
    </dgm:pt>
    <dgm:pt modelId="{0AB58CD9-ACB7-4BAF-B729-5619123151F9}" type="pres">
      <dgm:prSet presAssocID="{69225B17-462D-4CAC-B2A2-1BF918E34E58}" presName="compNode" presStyleCnt="0"/>
      <dgm:spPr/>
    </dgm:pt>
    <dgm:pt modelId="{5FD1B0DB-ECDB-4777-AB3C-27E289C92583}" type="pres">
      <dgm:prSet presAssocID="{69225B17-462D-4CAC-B2A2-1BF918E34E58}" presName="dummyConnPt" presStyleCnt="0"/>
      <dgm:spPr/>
    </dgm:pt>
    <dgm:pt modelId="{5DA9FB95-F889-4441-945E-57DD0CA2CBB8}" type="pres">
      <dgm:prSet presAssocID="{69225B17-462D-4CAC-B2A2-1BF918E34E58}" presName="node" presStyleLbl="node1" presStyleIdx="6" presStyleCnt="9">
        <dgm:presLayoutVars>
          <dgm:bulletEnabled val="1"/>
        </dgm:presLayoutVars>
      </dgm:prSet>
      <dgm:spPr/>
      <dgm:t>
        <a:bodyPr/>
        <a:lstStyle/>
        <a:p>
          <a:endParaRPr lang="en-IN"/>
        </a:p>
      </dgm:t>
    </dgm:pt>
    <dgm:pt modelId="{D9B97D1F-ED20-428E-BA61-C47FFC5BAB93}" type="pres">
      <dgm:prSet presAssocID="{328E9D53-7F09-45D9-893F-4F8221954F09}" presName="sibTrans" presStyleLbl="bgSibTrans2D1" presStyleIdx="6" presStyleCnt="8"/>
      <dgm:spPr/>
      <dgm:t>
        <a:bodyPr/>
        <a:lstStyle/>
        <a:p>
          <a:endParaRPr lang="en-IN"/>
        </a:p>
      </dgm:t>
    </dgm:pt>
    <dgm:pt modelId="{ABC59D28-0344-42C1-B9EA-4D3F71D8AC07}" type="pres">
      <dgm:prSet presAssocID="{DFEC8C62-092F-4948-972F-85C43066833C}" presName="compNode" presStyleCnt="0"/>
      <dgm:spPr/>
    </dgm:pt>
    <dgm:pt modelId="{A3FC9DBA-1D5C-48A8-B7BC-84B084A83398}" type="pres">
      <dgm:prSet presAssocID="{DFEC8C62-092F-4948-972F-85C43066833C}" presName="dummyConnPt" presStyleCnt="0"/>
      <dgm:spPr/>
    </dgm:pt>
    <dgm:pt modelId="{4F9FE513-68A8-4016-8104-F7A293652F41}" type="pres">
      <dgm:prSet presAssocID="{DFEC8C62-092F-4948-972F-85C43066833C}" presName="node" presStyleLbl="node1" presStyleIdx="7" presStyleCnt="9">
        <dgm:presLayoutVars>
          <dgm:bulletEnabled val="1"/>
        </dgm:presLayoutVars>
      </dgm:prSet>
      <dgm:spPr/>
      <dgm:t>
        <a:bodyPr/>
        <a:lstStyle/>
        <a:p>
          <a:endParaRPr lang="en-IN"/>
        </a:p>
      </dgm:t>
    </dgm:pt>
    <dgm:pt modelId="{028916BC-EBA0-47C5-8A2E-FDEF9725100A}" type="pres">
      <dgm:prSet presAssocID="{06D6E0FE-D270-4037-A313-D2D42AFAB30F}" presName="sibTrans" presStyleLbl="bgSibTrans2D1" presStyleIdx="7" presStyleCnt="8"/>
      <dgm:spPr/>
      <dgm:t>
        <a:bodyPr/>
        <a:lstStyle/>
        <a:p>
          <a:endParaRPr lang="en-IN"/>
        </a:p>
      </dgm:t>
    </dgm:pt>
    <dgm:pt modelId="{1199412E-18DB-4E5D-AE76-2DCE1F3F062E}" type="pres">
      <dgm:prSet presAssocID="{40D2B235-C7F7-425E-9FBE-46B9597DFC36}" presName="compNode" presStyleCnt="0"/>
      <dgm:spPr/>
    </dgm:pt>
    <dgm:pt modelId="{54CB992B-CB3E-4FA7-BE1E-EA51F2294437}" type="pres">
      <dgm:prSet presAssocID="{40D2B235-C7F7-425E-9FBE-46B9597DFC36}" presName="dummyConnPt" presStyleCnt="0"/>
      <dgm:spPr/>
    </dgm:pt>
    <dgm:pt modelId="{F63BE7A1-C9E3-40F5-AE00-94E971681590}" type="pres">
      <dgm:prSet presAssocID="{40D2B235-C7F7-425E-9FBE-46B9597DFC36}" presName="node" presStyleLbl="node1" presStyleIdx="8" presStyleCnt="9">
        <dgm:presLayoutVars>
          <dgm:bulletEnabled val="1"/>
        </dgm:presLayoutVars>
      </dgm:prSet>
      <dgm:spPr/>
      <dgm:t>
        <a:bodyPr/>
        <a:lstStyle/>
        <a:p>
          <a:endParaRPr lang="en-IN"/>
        </a:p>
      </dgm:t>
    </dgm:pt>
  </dgm:ptLst>
  <dgm:cxnLst>
    <dgm:cxn modelId="{6BA3A272-1CE8-4B99-90CC-C1CF58173625}" type="presOf" srcId="{7D12434B-5646-43B0-84E5-DE6B08AD8558}" destId="{8252D73F-C09E-41DB-8DC3-690EC0129230}" srcOrd="0" destOrd="0" presId="urn:microsoft.com/office/officeart/2005/8/layout/bProcess4"/>
    <dgm:cxn modelId="{A4AA4B69-D4F5-430C-A06C-6282B6BD37ED}" srcId="{1D2F5C2A-2527-43E4-9F47-D1E9EFE747A7}" destId="{6A4FC01A-DCFA-4E7B-AB58-905783ED247F}" srcOrd="1" destOrd="0" parTransId="{BD9ABBC8-5E0B-490D-A126-8BDD30C5BBE2}" sibTransId="{2C7AA9AE-A464-48E0-8BF1-06B6D5979868}"/>
    <dgm:cxn modelId="{F5356380-0817-4038-BEA3-909068B70568}" type="presOf" srcId="{1D2F5C2A-2527-43E4-9F47-D1E9EFE747A7}" destId="{576A5E20-DB53-48C7-BE61-D664724B2366}" srcOrd="0" destOrd="0" presId="urn:microsoft.com/office/officeart/2005/8/layout/bProcess4"/>
    <dgm:cxn modelId="{B50983B8-D4ED-49F3-AEC3-E68941B955B1}" type="presOf" srcId="{5D1C5D69-EA17-44F1-8E59-4683790E62C0}" destId="{620F947B-9259-456E-A459-6C43D7578ABD}" srcOrd="0" destOrd="0" presId="urn:microsoft.com/office/officeart/2005/8/layout/bProcess4"/>
    <dgm:cxn modelId="{CD7B6D25-EFB1-43E3-8D86-AE1F05610DF7}" srcId="{1D2F5C2A-2527-43E4-9F47-D1E9EFE747A7}" destId="{69225B17-462D-4CAC-B2A2-1BF918E34E58}" srcOrd="6" destOrd="0" parTransId="{C864A2CB-68BE-4A31-A094-6BC06A1EBE33}" sibTransId="{328E9D53-7F09-45D9-893F-4F8221954F09}"/>
    <dgm:cxn modelId="{EFF2FF5E-A40F-46C5-A79E-34C4D4568187}" type="presOf" srcId="{328E9D53-7F09-45D9-893F-4F8221954F09}" destId="{D9B97D1F-ED20-428E-BA61-C47FFC5BAB93}" srcOrd="0" destOrd="0" presId="urn:microsoft.com/office/officeart/2005/8/layout/bProcess4"/>
    <dgm:cxn modelId="{9F9ACAB1-5309-4F39-927D-ECF8AB2D5830}" srcId="{1D2F5C2A-2527-43E4-9F47-D1E9EFE747A7}" destId="{5D1C5D69-EA17-44F1-8E59-4683790E62C0}" srcOrd="4" destOrd="0" parTransId="{C29436C2-D408-406F-9122-3E86CCBA3547}" sibTransId="{7D12434B-5646-43B0-84E5-DE6B08AD8558}"/>
    <dgm:cxn modelId="{6AD2BF0C-D5C1-4880-B2EE-0F631FCCA1FF}" type="presOf" srcId="{89BC8995-53A0-4F1F-8BD0-5B38BD0130B1}" destId="{392991F1-90BB-416E-AA70-B621C8A24318}" srcOrd="0" destOrd="0" presId="urn:microsoft.com/office/officeart/2005/8/layout/bProcess4"/>
    <dgm:cxn modelId="{3AA23785-96A1-4B26-B3DA-88D850499B8B}" type="presOf" srcId="{C68456D3-7A46-4967-8E8A-8AAE326730D3}" destId="{950E2A4C-847D-4F93-8EF6-98BEE950A7B3}" srcOrd="0" destOrd="0" presId="urn:microsoft.com/office/officeart/2005/8/layout/bProcess4"/>
    <dgm:cxn modelId="{9E93D9C3-D665-4D56-A834-20DCA0266E95}" type="presOf" srcId="{69225B17-462D-4CAC-B2A2-1BF918E34E58}" destId="{5DA9FB95-F889-4441-945E-57DD0CA2CBB8}" srcOrd="0" destOrd="0" presId="urn:microsoft.com/office/officeart/2005/8/layout/bProcess4"/>
    <dgm:cxn modelId="{099C410B-E440-4153-A0B7-8EA0D5939425}" srcId="{1D2F5C2A-2527-43E4-9F47-D1E9EFE747A7}" destId="{89BC8995-53A0-4F1F-8BD0-5B38BD0130B1}" srcOrd="2" destOrd="0" parTransId="{141C46CD-D7FA-4F9E-991B-95386E7C40F1}" sibTransId="{C68456D3-7A46-4967-8E8A-8AAE326730D3}"/>
    <dgm:cxn modelId="{ADC2447D-70CA-4153-A233-D2A0B5EB199A}" srcId="{1D2F5C2A-2527-43E4-9F47-D1E9EFE747A7}" destId="{40D2B235-C7F7-425E-9FBE-46B9597DFC36}" srcOrd="8" destOrd="0" parTransId="{3C248A3E-3ACE-4DD8-9FF2-B028215DE659}" sibTransId="{01A4A6E3-2B77-4B0F-944B-2A4BF731A46F}"/>
    <dgm:cxn modelId="{E8E6E3C4-E51B-480B-ADEA-033128ECA17A}" srcId="{1D2F5C2A-2527-43E4-9F47-D1E9EFE747A7}" destId="{7BE703F7-822D-4EE5-A84B-5C8BCF3644D8}" srcOrd="3" destOrd="0" parTransId="{42D57FEE-17DD-487F-8214-91940862795C}" sibTransId="{80D7214A-DE52-4FA5-B083-180B8090C4B3}"/>
    <dgm:cxn modelId="{AD708EF5-7810-4AF8-A046-4EE81A5A9EB5}" type="presOf" srcId="{FAA16B32-7A43-4FD1-B78B-E8043250B41B}" destId="{0C6F836C-F7A7-45CF-A023-C89E98899969}" srcOrd="0" destOrd="0" presId="urn:microsoft.com/office/officeart/2005/8/layout/bProcess4"/>
    <dgm:cxn modelId="{96C0B512-5541-4123-A0C6-F7D120090B13}" srcId="{1D2F5C2A-2527-43E4-9F47-D1E9EFE747A7}" destId="{F64CAA9A-CAAD-4F23-B197-2CF3D5ED2565}" srcOrd="5" destOrd="0" parTransId="{08A1F7B8-9033-49E9-9B8C-7FD432EFAE53}" sibTransId="{3ECDAF50-C93E-4BE6-98B8-ED9FE37B2C36}"/>
    <dgm:cxn modelId="{6480F8A2-9CB1-42B6-8AF5-8950D0FF5551}" srcId="{1D2F5C2A-2527-43E4-9F47-D1E9EFE747A7}" destId="{21D878B8-1EC5-4182-B327-F10BC0ECE478}" srcOrd="0" destOrd="0" parTransId="{202F0082-5A35-463E-8526-88EC96715FCD}" sibTransId="{FAA16B32-7A43-4FD1-B78B-E8043250B41B}"/>
    <dgm:cxn modelId="{FA675688-2F19-4FE1-9D70-D1D848035416}" type="presOf" srcId="{6A4FC01A-DCFA-4E7B-AB58-905783ED247F}" destId="{2D230439-82C4-40B2-9A55-196693342868}" srcOrd="0" destOrd="0" presId="urn:microsoft.com/office/officeart/2005/8/layout/bProcess4"/>
    <dgm:cxn modelId="{BAEFB542-C7F9-48C4-935F-30CE4BFC1F27}" type="presOf" srcId="{21D878B8-1EC5-4182-B327-F10BC0ECE478}" destId="{FBC66C63-0BA1-4CCA-A543-1960DE05140A}" srcOrd="0" destOrd="0" presId="urn:microsoft.com/office/officeart/2005/8/layout/bProcess4"/>
    <dgm:cxn modelId="{BE3F07B5-CA8E-4821-BE96-D289AC8D4213}" type="presOf" srcId="{2C7AA9AE-A464-48E0-8BF1-06B6D5979868}" destId="{2CD05B19-C761-48BC-B429-6DCDC8B0B913}" srcOrd="0" destOrd="0" presId="urn:microsoft.com/office/officeart/2005/8/layout/bProcess4"/>
    <dgm:cxn modelId="{CDD2E386-F918-49D1-B8BB-4B264D893B75}" type="presOf" srcId="{F64CAA9A-CAAD-4F23-B197-2CF3D5ED2565}" destId="{A7A0EAE4-406A-4158-8BBD-C25BC20B6C47}" srcOrd="0" destOrd="0" presId="urn:microsoft.com/office/officeart/2005/8/layout/bProcess4"/>
    <dgm:cxn modelId="{49E2D260-B681-4519-809B-ED881ABF5DA1}" type="presOf" srcId="{DFEC8C62-092F-4948-972F-85C43066833C}" destId="{4F9FE513-68A8-4016-8104-F7A293652F41}" srcOrd="0" destOrd="0" presId="urn:microsoft.com/office/officeart/2005/8/layout/bProcess4"/>
    <dgm:cxn modelId="{99A50274-4C0A-4BD6-AC69-7698FEE48025}" type="presOf" srcId="{06D6E0FE-D270-4037-A313-D2D42AFAB30F}" destId="{028916BC-EBA0-47C5-8A2E-FDEF9725100A}" srcOrd="0" destOrd="0" presId="urn:microsoft.com/office/officeart/2005/8/layout/bProcess4"/>
    <dgm:cxn modelId="{34BCB0C7-7351-4101-8C5A-FE75772C4F33}" srcId="{1D2F5C2A-2527-43E4-9F47-D1E9EFE747A7}" destId="{DFEC8C62-092F-4948-972F-85C43066833C}" srcOrd="7" destOrd="0" parTransId="{A31BDA28-F288-419F-B174-8B4564C3634B}" sibTransId="{06D6E0FE-D270-4037-A313-D2D42AFAB30F}"/>
    <dgm:cxn modelId="{260D0AE1-7554-4E88-8586-8CF62D06C631}" type="presOf" srcId="{40D2B235-C7F7-425E-9FBE-46B9597DFC36}" destId="{F63BE7A1-C9E3-40F5-AE00-94E971681590}" srcOrd="0" destOrd="0" presId="urn:microsoft.com/office/officeart/2005/8/layout/bProcess4"/>
    <dgm:cxn modelId="{042573ED-5F22-4A77-B1DC-2557D527CD79}" type="presOf" srcId="{3ECDAF50-C93E-4BE6-98B8-ED9FE37B2C36}" destId="{10BF1834-E34B-412F-B4B2-0F860916DC71}" srcOrd="0" destOrd="0" presId="urn:microsoft.com/office/officeart/2005/8/layout/bProcess4"/>
    <dgm:cxn modelId="{3F63CDE0-7064-4A6E-8E0C-58E61B47C5D7}" type="presOf" srcId="{7BE703F7-822D-4EE5-A84B-5C8BCF3644D8}" destId="{8E1786C2-4270-4EBB-8D6A-B5B2652FA2B7}" srcOrd="0" destOrd="0" presId="urn:microsoft.com/office/officeart/2005/8/layout/bProcess4"/>
    <dgm:cxn modelId="{8E2D0F8C-EFC2-4223-B2B8-39225633B05B}" type="presOf" srcId="{80D7214A-DE52-4FA5-B083-180B8090C4B3}" destId="{ADA5103B-99F9-49F2-A12C-155438B9BA93}" srcOrd="0" destOrd="0" presId="urn:microsoft.com/office/officeart/2005/8/layout/bProcess4"/>
    <dgm:cxn modelId="{2B9984E6-8F27-44E6-BEE8-A29DD169726A}" type="presParOf" srcId="{576A5E20-DB53-48C7-BE61-D664724B2366}" destId="{CB3C1E74-9499-48B1-807B-F4DA5D40AE3A}" srcOrd="0" destOrd="0" presId="urn:microsoft.com/office/officeart/2005/8/layout/bProcess4"/>
    <dgm:cxn modelId="{F6210A24-BDAE-4014-AB20-8BF5F63A063B}" type="presParOf" srcId="{CB3C1E74-9499-48B1-807B-F4DA5D40AE3A}" destId="{ED133117-9467-47A9-9077-FB430C34B9A4}" srcOrd="0" destOrd="0" presId="urn:microsoft.com/office/officeart/2005/8/layout/bProcess4"/>
    <dgm:cxn modelId="{2AD43FB5-DC73-45D6-96A6-4F62F4083482}" type="presParOf" srcId="{CB3C1E74-9499-48B1-807B-F4DA5D40AE3A}" destId="{FBC66C63-0BA1-4CCA-A543-1960DE05140A}" srcOrd="1" destOrd="0" presId="urn:microsoft.com/office/officeart/2005/8/layout/bProcess4"/>
    <dgm:cxn modelId="{913E22BB-A94B-491F-ACFC-8CCDD9F731D3}" type="presParOf" srcId="{576A5E20-DB53-48C7-BE61-D664724B2366}" destId="{0C6F836C-F7A7-45CF-A023-C89E98899969}" srcOrd="1" destOrd="0" presId="urn:microsoft.com/office/officeart/2005/8/layout/bProcess4"/>
    <dgm:cxn modelId="{962C56CB-FCBA-4C20-B064-0892B0BFDCB8}" type="presParOf" srcId="{576A5E20-DB53-48C7-BE61-D664724B2366}" destId="{F4B46520-164A-4C53-8705-F079D3838317}" srcOrd="2" destOrd="0" presId="urn:microsoft.com/office/officeart/2005/8/layout/bProcess4"/>
    <dgm:cxn modelId="{CBD40301-0AC6-48A2-A7F8-90A520587E8E}" type="presParOf" srcId="{F4B46520-164A-4C53-8705-F079D3838317}" destId="{D90738C8-5668-4170-B08A-B574E84F15A4}" srcOrd="0" destOrd="0" presId="urn:microsoft.com/office/officeart/2005/8/layout/bProcess4"/>
    <dgm:cxn modelId="{76A08AFB-3190-49E6-94B8-7FD92D779BF4}" type="presParOf" srcId="{F4B46520-164A-4C53-8705-F079D3838317}" destId="{2D230439-82C4-40B2-9A55-196693342868}" srcOrd="1" destOrd="0" presId="urn:microsoft.com/office/officeart/2005/8/layout/bProcess4"/>
    <dgm:cxn modelId="{B0633BBC-8034-4060-930C-82F3390430A8}" type="presParOf" srcId="{576A5E20-DB53-48C7-BE61-D664724B2366}" destId="{2CD05B19-C761-48BC-B429-6DCDC8B0B913}" srcOrd="3" destOrd="0" presId="urn:microsoft.com/office/officeart/2005/8/layout/bProcess4"/>
    <dgm:cxn modelId="{7A2733D1-E9B0-407D-A5E4-CD5B9C30BC71}" type="presParOf" srcId="{576A5E20-DB53-48C7-BE61-D664724B2366}" destId="{99F71ED3-A93F-47E6-9919-E48DB0F8638F}" srcOrd="4" destOrd="0" presId="urn:microsoft.com/office/officeart/2005/8/layout/bProcess4"/>
    <dgm:cxn modelId="{A8BA49DC-10E0-476D-B9CB-395E21A3452E}" type="presParOf" srcId="{99F71ED3-A93F-47E6-9919-E48DB0F8638F}" destId="{5777F602-CF41-4A3E-ABFD-0B8F76F75DBF}" srcOrd="0" destOrd="0" presId="urn:microsoft.com/office/officeart/2005/8/layout/bProcess4"/>
    <dgm:cxn modelId="{47CD2F29-925A-41B3-B55D-AD30E45C43FD}" type="presParOf" srcId="{99F71ED3-A93F-47E6-9919-E48DB0F8638F}" destId="{392991F1-90BB-416E-AA70-B621C8A24318}" srcOrd="1" destOrd="0" presId="urn:microsoft.com/office/officeart/2005/8/layout/bProcess4"/>
    <dgm:cxn modelId="{6ADBA049-1BC5-4968-B0C5-E3A961040669}" type="presParOf" srcId="{576A5E20-DB53-48C7-BE61-D664724B2366}" destId="{950E2A4C-847D-4F93-8EF6-98BEE950A7B3}" srcOrd="5" destOrd="0" presId="urn:microsoft.com/office/officeart/2005/8/layout/bProcess4"/>
    <dgm:cxn modelId="{97D7E764-805C-426D-A6FD-60952483869F}" type="presParOf" srcId="{576A5E20-DB53-48C7-BE61-D664724B2366}" destId="{D8059D12-A7FE-43FA-8F4B-6B5AC66080C5}" srcOrd="6" destOrd="0" presId="urn:microsoft.com/office/officeart/2005/8/layout/bProcess4"/>
    <dgm:cxn modelId="{92975B37-7D4B-465B-98F7-F514DD8E007A}" type="presParOf" srcId="{D8059D12-A7FE-43FA-8F4B-6B5AC66080C5}" destId="{3BAAD6D5-88D2-4DD5-9485-5C8416CD80BC}" srcOrd="0" destOrd="0" presId="urn:microsoft.com/office/officeart/2005/8/layout/bProcess4"/>
    <dgm:cxn modelId="{F742B213-30EC-4915-B6B6-6DFE3395E009}" type="presParOf" srcId="{D8059D12-A7FE-43FA-8F4B-6B5AC66080C5}" destId="{8E1786C2-4270-4EBB-8D6A-B5B2652FA2B7}" srcOrd="1" destOrd="0" presId="urn:microsoft.com/office/officeart/2005/8/layout/bProcess4"/>
    <dgm:cxn modelId="{F8A61BE1-72D7-4BFA-8C3F-4D27E6010DC1}" type="presParOf" srcId="{576A5E20-DB53-48C7-BE61-D664724B2366}" destId="{ADA5103B-99F9-49F2-A12C-155438B9BA93}" srcOrd="7" destOrd="0" presId="urn:microsoft.com/office/officeart/2005/8/layout/bProcess4"/>
    <dgm:cxn modelId="{6D9E18C3-EE36-40EE-858A-3EB038D8916D}" type="presParOf" srcId="{576A5E20-DB53-48C7-BE61-D664724B2366}" destId="{1D2E2DAD-B5A3-489B-BE8D-4A131B62E93C}" srcOrd="8" destOrd="0" presId="urn:microsoft.com/office/officeart/2005/8/layout/bProcess4"/>
    <dgm:cxn modelId="{CD228EB5-A74F-4650-A811-4A4154CBFF46}" type="presParOf" srcId="{1D2E2DAD-B5A3-489B-BE8D-4A131B62E93C}" destId="{4D7CD80D-172E-4D06-9796-320DAB695809}" srcOrd="0" destOrd="0" presId="urn:microsoft.com/office/officeart/2005/8/layout/bProcess4"/>
    <dgm:cxn modelId="{794067BC-5FF8-47DC-9431-841524CAB196}" type="presParOf" srcId="{1D2E2DAD-B5A3-489B-BE8D-4A131B62E93C}" destId="{620F947B-9259-456E-A459-6C43D7578ABD}" srcOrd="1" destOrd="0" presId="urn:microsoft.com/office/officeart/2005/8/layout/bProcess4"/>
    <dgm:cxn modelId="{F4AAFB79-5D55-486F-9046-20103E758898}" type="presParOf" srcId="{576A5E20-DB53-48C7-BE61-D664724B2366}" destId="{8252D73F-C09E-41DB-8DC3-690EC0129230}" srcOrd="9" destOrd="0" presId="urn:microsoft.com/office/officeart/2005/8/layout/bProcess4"/>
    <dgm:cxn modelId="{34D9BA4E-D8B1-472D-B5E7-1D0AE5723B43}" type="presParOf" srcId="{576A5E20-DB53-48C7-BE61-D664724B2366}" destId="{881C5A07-91A7-4896-9486-CC9E8586179E}" srcOrd="10" destOrd="0" presId="urn:microsoft.com/office/officeart/2005/8/layout/bProcess4"/>
    <dgm:cxn modelId="{AC4CEF1E-87A3-4BD4-8589-1A8127DD6E91}" type="presParOf" srcId="{881C5A07-91A7-4896-9486-CC9E8586179E}" destId="{61432B69-2362-4322-B17D-3459D1F817B5}" srcOrd="0" destOrd="0" presId="urn:microsoft.com/office/officeart/2005/8/layout/bProcess4"/>
    <dgm:cxn modelId="{3D876958-41A9-4180-A0D0-88A289AAD7C1}" type="presParOf" srcId="{881C5A07-91A7-4896-9486-CC9E8586179E}" destId="{A7A0EAE4-406A-4158-8BBD-C25BC20B6C47}" srcOrd="1" destOrd="0" presId="urn:microsoft.com/office/officeart/2005/8/layout/bProcess4"/>
    <dgm:cxn modelId="{EC9A52AF-73C1-4EDB-B616-53351826ED25}" type="presParOf" srcId="{576A5E20-DB53-48C7-BE61-D664724B2366}" destId="{10BF1834-E34B-412F-B4B2-0F860916DC71}" srcOrd="11" destOrd="0" presId="urn:microsoft.com/office/officeart/2005/8/layout/bProcess4"/>
    <dgm:cxn modelId="{57B86090-C2AC-4ECD-A756-DE3464B956A0}" type="presParOf" srcId="{576A5E20-DB53-48C7-BE61-D664724B2366}" destId="{0AB58CD9-ACB7-4BAF-B729-5619123151F9}" srcOrd="12" destOrd="0" presId="urn:microsoft.com/office/officeart/2005/8/layout/bProcess4"/>
    <dgm:cxn modelId="{A8D17254-4529-4931-9B48-80CDB28DAA78}" type="presParOf" srcId="{0AB58CD9-ACB7-4BAF-B729-5619123151F9}" destId="{5FD1B0DB-ECDB-4777-AB3C-27E289C92583}" srcOrd="0" destOrd="0" presId="urn:microsoft.com/office/officeart/2005/8/layout/bProcess4"/>
    <dgm:cxn modelId="{D1516925-B171-45D5-AFC8-1A12D10599CC}" type="presParOf" srcId="{0AB58CD9-ACB7-4BAF-B729-5619123151F9}" destId="{5DA9FB95-F889-4441-945E-57DD0CA2CBB8}" srcOrd="1" destOrd="0" presId="urn:microsoft.com/office/officeart/2005/8/layout/bProcess4"/>
    <dgm:cxn modelId="{6D015BD6-DBC7-4AD7-A6DA-5796757EF285}" type="presParOf" srcId="{576A5E20-DB53-48C7-BE61-D664724B2366}" destId="{D9B97D1F-ED20-428E-BA61-C47FFC5BAB93}" srcOrd="13" destOrd="0" presId="urn:microsoft.com/office/officeart/2005/8/layout/bProcess4"/>
    <dgm:cxn modelId="{1AA094C1-47C2-4B3A-AD69-DDE0668D7E15}" type="presParOf" srcId="{576A5E20-DB53-48C7-BE61-D664724B2366}" destId="{ABC59D28-0344-42C1-B9EA-4D3F71D8AC07}" srcOrd="14" destOrd="0" presId="urn:microsoft.com/office/officeart/2005/8/layout/bProcess4"/>
    <dgm:cxn modelId="{C2647F34-F23A-4931-BDE2-4CFE0D495497}" type="presParOf" srcId="{ABC59D28-0344-42C1-B9EA-4D3F71D8AC07}" destId="{A3FC9DBA-1D5C-48A8-B7BC-84B084A83398}" srcOrd="0" destOrd="0" presId="urn:microsoft.com/office/officeart/2005/8/layout/bProcess4"/>
    <dgm:cxn modelId="{C6A70402-1DD4-4877-91F1-AC031A7246BE}" type="presParOf" srcId="{ABC59D28-0344-42C1-B9EA-4D3F71D8AC07}" destId="{4F9FE513-68A8-4016-8104-F7A293652F41}" srcOrd="1" destOrd="0" presId="urn:microsoft.com/office/officeart/2005/8/layout/bProcess4"/>
    <dgm:cxn modelId="{B60A57F1-DA8F-4FFE-B2BF-C56714DE04B4}" type="presParOf" srcId="{576A5E20-DB53-48C7-BE61-D664724B2366}" destId="{028916BC-EBA0-47C5-8A2E-FDEF9725100A}" srcOrd="15" destOrd="0" presId="urn:microsoft.com/office/officeart/2005/8/layout/bProcess4"/>
    <dgm:cxn modelId="{9F8ED99C-A69C-41A8-B4BC-396F5B972F12}" type="presParOf" srcId="{576A5E20-DB53-48C7-BE61-D664724B2366}" destId="{1199412E-18DB-4E5D-AE76-2DCE1F3F062E}" srcOrd="16" destOrd="0" presId="urn:microsoft.com/office/officeart/2005/8/layout/bProcess4"/>
    <dgm:cxn modelId="{F98530FE-5C8E-4B74-A73C-03E44E423C41}" type="presParOf" srcId="{1199412E-18DB-4E5D-AE76-2DCE1F3F062E}" destId="{54CB992B-CB3E-4FA7-BE1E-EA51F2294437}" srcOrd="0" destOrd="0" presId="urn:microsoft.com/office/officeart/2005/8/layout/bProcess4"/>
    <dgm:cxn modelId="{B5AB1590-440D-41C0-9C66-3E03F368BED4}" type="presParOf" srcId="{1199412E-18DB-4E5D-AE76-2DCE1F3F062E}" destId="{F63BE7A1-C9E3-40F5-AE00-94E971681590}" srcOrd="1" destOrd="0" presId="urn:microsoft.com/office/officeart/2005/8/layout/b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D20718-D70B-40DA-9FAF-72595DE43A8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68CCDCCE-B66E-459F-A924-4A4878C6DC8D}">
      <dgm:prSet phldrT="[Text]" custT="1"/>
      <dgm:spPr/>
      <dgm:t>
        <a:bodyPr/>
        <a:lstStyle/>
        <a:p>
          <a:r>
            <a:rPr lang="en-US" sz="2200" dirty="0" smtClean="0"/>
            <a:t>Two scenarios</a:t>
          </a:r>
          <a:endParaRPr lang="en-US" sz="2200" dirty="0"/>
        </a:p>
      </dgm:t>
    </dgm:pt>
    <dgm:pt modelId="{160FAA18-D727-4B74-AA62-0548F0AD72F0}" type="parTrans" cxnId="{986D460C-DD87-46D2-A7A7-B6E28C53C277}">
      <dgm:prSet/>
      <dgm:spPr/>
      <dgm:t>
        <a:bodyPr/>
        <a:lstStyle/>
        <a:p>
          <a:endParaRPr lang="en-US" sz="2200"/>
        </a:p>
      </dgm:t>
    </dgm:pt>
    <dgm:pt modelId="{CF1C416E-F3AE-445B-9CCE-1C895BF05338}" type="sibTrans" cxnId="{986D460C-DD87-46D2-A7A7-B6E28C53C277}">
      <dgm:prSet/>
      <dgm:spPr/>
      <dgm:t>
        <a:bodyPr/>
        <a:lstStyle/>
        <a:p>
          <a:endParaRPr lang="en-US" sz="2200"/>
        </a:p>
      </dgm:t>
    </dgm:pt>
    <dgm:pt modelId="{B97F408C-1EDE-49E3-A0F7-AE066A05A85C}">
      <dgm:prSet phldrT="[Text]" custT="1"/>
      <dgm:spPr/>
      <dgm:t>
        <a:bodyPr/>
        <a:lstStyle/>
        <a:p>
          <a:r>
            <a:rPr lang="en-US" sz="2200" dirty="0" smtClean="0"/>
            <a:t>Where the RP files the application , AA shall seek confirmation from IBBI that there are no disciplinary proceedings.  Based on the above, the RP is appointed </a:t>
          </a:r>
          <a:endParaRPr lang="en-US" sz="2200" dirty="0"/>
        </a:p>
      </dgm:t>
    </dgm:pt>
    <dgm:pt modelId="{B2E27200-D1F1-4154-9B9A-380806B0A33A}" type="parTrans" cxnId="{0E101CEE-CDA3-4529-A954-1944EE4E6C52}">
      <dgm:prSet/>
      <dgm:spPr/>
      <dgm:t>
        <a:bodyPr/>
        <a:lstStyle/>
        <a:p>
          <a:endParaRPr lang="en-US" sz="2200"/>
        </a:p>
      </dgm:t>
    </dgm:pt>
    <dgm:pt modelId="{2B4169B0-E2AC-4F29-9A33-14702E9FDE6C}" type="sibTrans" cxnId="{0E101CEE-CDA3-4529-A954-1944EE4E6C52}">
      <dgm:prSet/>
      <dgm:spPr/>
      <dgm:t>
        <a:bodyPr/>
        <a:lstStyle/>
        <a:p>
          <a:endParaRPr lang="en-US" sz="2200"/>
        </a:p>
      </dgm:t>
    </dgm:pt>
    <dgm:pt modelId="{79709226-3176-4517-8228-60193282FE6C}">
      <dgm:prSet phldrT="[Text]" custT="1"/>
      <dgm:spPr/>
      <dgm:t>
        <a:bodyPr/>
        <a:lstStyle/>
        <a:p>
          <a:r>
            <a:rPr lang="en-US" sz="2200" dirty="0" smtClean="0"/>
            <a:t>Where the debtor files the application , the AA shall write to the IBBI to nominate a RP within 7 days of application and the RP shall be appointed within 10 days of receiving the direction from the IBBI and RP shall be provided a copy of the application </a:t>
          </a:r>
          <a:endParaRPr lang="en-US" sz="2200" dirty="0"/>
        </a:p>
      </dgm:t>
    </dgm:pt>
    <dgm:pt modelId="{CF719A61-F946-4F46-930A-B2EB72D7AE34}" type="parTrans" cxnId="{DBDBADF6-44A6-4015-B3AA-1F8F5E7C918E}">
      <dgm:prSet/>
      <dgm:spPr/>
      <dgm:t>
        <a:bodyPr/>
        <a:lstStyle/>
        <a:p>
          <a:endParaRPr lang="en-US" sz="2200"/>
        </a:p>
      </dgm:t>
    </dgm:pt>
    <dgm:pt modelId="{60DF1552-52EC-42D3-B70B-1A99066CD86B}" type="sibTrans" cxnId="{DBDBADF6-44A6-4015-B3AA-1F8F5E7C918E}">
      <dgm:prSet/>
      <dgm:spPr/>
      <dgm:t>
        <a:bodyPr/>
        <a:lstStyle/>
        <a:p>
          <a:endParaRPr lang="en-US" sz="2200"/>
        </a:p>
      </dgm:t>
    </dgm:pt>
    <dgm:pt modelId="{40C08AC8-BEBB-4A6C-B3C4-94882AAF43E9}" type="pres">
      <dgm:prSet presAssocID="{E7D20718-D70B-40DA-9FAF-72595DE43A85}" presName="hierChild1" presStyleCnt="0">
        <dgm:presLayoutVars>
          <dgm:orgChart val="1"/>
          <dgm:chPref val="1"/>
          <dgm:dir/>
          <dgm:animOne val="branch"/>
          <dgm:animLvl val="lvl"/>
          <dgm:resizeHandles/>
        </dgm:presLayoutVars>
      </dgm:prSet>
      <dgm:spPr/>
      <dgm:t>
        <a:bodyPr/>
        <a:lstStyle/>
        <a:p>
          <a:endParaRPr lang="en-US"/>
        </a:p>
      </dgm:t>
    </dgm:pt>
    <dgm:pt modelId="{1E6CBE91-E893-46C6-9D20-4D9A3895F9EA}" type="pres">
      <dgm:prSet presAssocID="{68CCDCCE-B66E-459F-A924-4A4878C6DC8D}" presName="hierRoot1" presStyleCnt="0">
        <dgm:presLayoutVars>
          <dgm:hierBranch val="init"/>
        </dgm:presLayoutVars>
      </dgm:prSet>
      <dgm:spPr/>
    </dgm:pt>
    <dgm:pt modelId="{E62D1F18-A561-4C61-AC66-8D760C2C9819}" type="pres">
      <dgm:prSet presAssocID="{68CCDCCE-B66E-459F-A924-4A4878C6DC8D}" presName="rootComposite1" presStyleCnt="0"/>
      <dgm:spPr/>
    </dgm:pt>
    <dgm:pt modelId="{5EA15ABB-5F60-4613-96F5-F6DC3E5920DD}" type="pres">
      <dgm:prSet presAssocID="{68CCDCCE-B66E-459F-A924-4A4878C6DC8D}" presName="rootText1" presStyleLbl="node0" presStyleIdx="0" presStyleCnt="1" custScaleX="213765" custScaleY="44342" custLinFactNeighborX="-788" custLinFactNeighborY="-42631">
        <dgm:presLayoutVars>
          <dgm:chPref val="3"/>
        </dgm:presLayoutVars>
      </dgm:prSet>
      <dgm:spPr/>
      <dgm:t>
        <a:bodyPr/>
        <a:lstStyle/>
        <a:p>
          <a:endParaRPr lang="en-US"/>
        </a:p>
      </dgm:t>
    </dgm:pt>
    <dgm:pt modelId="{3DC722A2-EC1D-4605-ABF1-5DD53A99E707}" type="pres">
      <dgm:prSet presAssocID="{68CCDCCE-B66E-459F-A924-4A4878C6DC8D}" presName="rootConnector1" presStyleLbl="node1" presStyleIdx="0" presStyleCnt="0"/>
      <dgm:spPr/>
      <dgm:t>
        <a:bodyPr/>
        <a:lstStyle/>
        <a:p>
          <a:endParaRPr lang="en-US"/>
        </a:p>
      </dgm:t>
    </dgm:pt>
    <dgm:pt modelId="{337B495D-8673-43EA-B508-D4A2EBB29823}" type="pres">
      <dgm:prSet presAssocID="{68CCDCCE-B66E-459F-A924-4A4878C6DC8D}" presName="hierChild2" presStyleCnt="0"/>
      <dgm:spPr/>
    </dgm:pt>
    <dgm:pt modelId="{2CC175F1-78CA-4381-9B40-661EC69D487A}" type="pres">
      <dgm:prSet presAssocID="{B2E27200-D1F1-4154-9B9A-380806B0A33A}" presName="Name37" presStyleLbl="parChTrans1D2" presStyleIdx="0" presStyleCnt="2"/>
      <dgm:spPr/>
      <dgm:t>
        <a:bodyPr/>
        <a:lstStyle/>
        <a:p>
          <a:endParaRPr lang="en-US"/>
        </a:p>
      </dgm:t>
    </dgm:pt>
    <dgm:pt modelId="{5BF0747D-4E15-4409-801F-3F395E141925}" type="pres">
      <dgm:prSet presAssocID="{B97F408C-1EDE-49E3-A0F7-AE066A05A85C}" presName="hierRoot2" presStyleCnt="0">
        <dgm:presLayoutVars>
          <dgm:hierBranch val="init"/>
        </dgm:presLayoutVars>
      </dgm:prSet>
      <dgm:spPr/>
    </dgm:pt>
    <dgm:pt modelId="{1D7FC43D-64B5-457E-9C48-105A38DBEC5B}" type="pres">
      <dgm:prSet presAssocID="{B97F408C-1EDE-49E3-A0F7-AE066A05A85C}" presName="rootComposite" presStyleCnt="0"/>
      <dgm:spPr/>
    </dgm:pt>
    <dgm:pt modelId="{441F6B06-A53E-4508-ABD4-ECC2A8380606}" type="pres">
      <dgm:prSet presAssocID="{B97F408C-1EDE-49E3-A0F7-AE066A05A85C}" presName="rootText" presStyleLbl="node2" presStyleIdx="0" presStyleCnt="2" custScaleX="138643" custScaleY="178468" custLinFactNeighborX="-25185" custLinFactNeighborY="21051">
        <dgm:presLayoutVars>
          <dgm:chPref val="3"/>
        </dgm:presLayoutVars>
      </dgm:prSet>
      <dgm:spPr/>
      <dgm:t>
        <a:bodyPr/>
        <a:lstStyle/>
        <a:p>
          <a:endParaRPr lang="en-US"/>
        </a:p>
      </dgm:t>
    </dgm:pt>
    <dgm:pt modelId="{80C4B109-FFF3-4B8C-A849-F8BD04263238}" type="pres">
      <dgm:prSet presAssocID="{B97F408C-1EDE-49E3-A0F7-AE066A05A85C}" presName="rootConnector" presStyleLbl="node2" presStyleIdx="0" presStyleCnt="2"/>
      <dgm:spPr/>
      <dgm:t>
        <a:bodyPr/>
        <a:lstStyle/>
        <a:p>
          <a:endParaRPr lang="en-US"/>
        </a:p>
      </dgm:t>
    </dgm:pt>
    <dgm:pt modelId="{6D0CC265-8125-42B2-B1C9-3DD1113488BC}" type="pres">
      <dgm:prSet presAssocID="{B97F408C-1EDE-49E3-A0F7-AE066A05A85C}" presName="hierChild4" presStyleCnt="0"/>
      <dgm:spPr/>
    </dgm:pt>
    <dgm:pt modelId="{78FD5FBF-B8BC-4647-BF3C-08BF25D037E0}" type="pres">
      <dgm:prSet presAssocID="{B97F408C-1EDE-49E3-A0F7-AE066A05A85C}" presName="hierChild5" presStyleCnt="0"/>
      <dgm:spPr/>
    </dgm:pt>
    <dgm:pt modelId="{026A7307-DB2C-4CD6-9E7C-AA3EFE278A86}" type="pres">
      <dgm:prSet presAssocID="{CF719A61-F946-4F46-930A-B2EB72D7AE34}" presName="Name37" presStyleLbl="parChTrans1D2" presStyleIdx="1" presStyleCnt="2"/>
      <dgm:spPr/>
      <dgm:t>
        <a:bodyPr/>
        <a:lstStyle/>
        <a:p>
          <a:endParaRPr lang="en-US"/>
        </a:p>
      </dgm:t>
    </dgm:pt>
    <dgm:pt modelId="{D4D67844-7962-4ADC-9808-E05CE9E6093E}" type="pres">
      <dgm:prSet presAssocID="{79709226-3176-4517-8228-60193282FE6C}" presName="hierRoot2" presStyleCnt="0">
        <dgm:presLayoutVars>
          <dgm:hierBranch val="init"/>
        </dgm:presLayoutVars>
      </dgm:prSet>
      <dgm:spPr/>
    </dgm:pt>
    <dgm:pt modelId="{407298E9-3B23-4C46-8D5F-784F00A780C0}" type="pres">
      <dgm:prSet presAssocID="{79709226-3176-4517-8228-60193282FE6C}" presName="rootComposite" presStyleCnt="0"/>
      <dgm:spPr/>
    </dgm:pt>
    <dgm:pt modelId="{67144099-27D5-4C0A-90E1-EB645E951A5B}" type="pres">
      <dgm:prSet presAssocID="{79709226-3176-4517-8228-60193282FE6C}" presName="rootText" presStyleLbl="node2" presStyleIdx="1" presStyleCnt="2" custScaleX="137412" custScaleY="183862" custLinFactNeighborX="148" custLinFactNeighborY="23558">
        <dgm:presLayoutVars>
          <dgm:chPref val="3"/>
        </dgm:presLayoutVars>
      </dgm:prSet>
      <dgm:spPr/>
      <dgm:t>
        <a:bodyPr/>
        <a:lstStyle/>
        <a:p>
          <a:endParaRPr lang="en-US"/>
        </a:p>
      </dgm:t>
    </dgm:pt>
    <dgm:pt modelId="{3F8D9E20-008B-4634-AB2D-33E0B27B5F75}" type="pres">
      <dgm:prSet presAssocID="{79709226-3176-4517-8228-60193282FE6C}" presName="rootConnector" presStyleLbl="node2" presStyleIdx="1" presStyleCnt="2"/>
      <dgm:spPr/>
      <dgm:t>
        <a:bodyPr/>
        <a:lstStyle/>
        <a:p>
          <a:endParaRPr lang="en-US"/>
        </a:p>
      </dgm:t>
    </dgm:pt>
    <dgm:pt modelId="{66EEF546-EFF7-4EF7-A70B-E48369AA9390}" type="pres">
      <dgm:prSet presAssocID="{79709226-3176-4517-8228-60193282FE6C}" presName="hierChild4" presStyleCnt="0"/>
      <dgm:spPr/>
    </dgm:pt>
    <dgm:pt modelId="{EAB5CEEF-2F68-447C-BF1B-5E45F001E1EA}" type="pres">
      <dgm:prSet presAssocID="{79709226-3176-4517-8228-60193282FE6C}" presName="hierChild5" presStyleCnt="0"/>
      <dgm:spPr/>
    </dgm:pt>
    <dgm:pt modelId="{4A4F03B4-3083-440D-9275-9AACE6C3F53D}" type="pres">
      <dgm:prSet presAssocID="{68CCDCCE-B66E-459F-A924-4A4878C6DC8D}" presName="hierChild3" presStyleCnt="0"/>
      <dgm:spPr/>
    </dgm:pt>
  </dgm:ptLst>
  <dgm:cxnLst>
    <dgm:cxn modelId="{689EDE00-E126-440F-92E3-2F87A2D00EE8}" type="presOf" srcId="{CF719A61-F946-4F46-930A-B2EB72D7AE34}" destId="{026A7307-DB2C-4CD6-9E7C-AA3EFE278A86}" srcOrd="0" destOrd="0" presId="urn:microsoft.com/office/officeart/2005/8/layout/orgChart1"/>
    <dgm:cxn modelId="{23CC70A4-CA54-4363-9F39-11F6EABD9941}" type="presOf" srcId="{68CCDCCE-B66E-459F-A924-4A4878C6DC8D}" destId="{3DC722A2-EC1D-4605-ABF1-5DD53A99E707}" srcOrd="1" destOrd="0" presId="urn:microsoft.com/office/officeart/2005/8/layout/orgChart1"/>
    <dgm:cxn modelId="{93E3C210-9946-445F-9F0D-CF2EAB4D23C2}" type="presOf" srcId="{B2E27200-D1F1-4154-9B9A-380806B0A33A}" destId="{2CC175F1-78CA-4381-9B40-661EC69D487A}" srcOrd="0" destOrd="0" presId="urn:microsoft.com/office/officeart/2005/8/layout/orgChart1"/>
    <dgm:cxn modelId="{0E101CEE-CDA3-4529-A954-1944EE4E6C52}" srcId="{68CCDCCE-B66E-459F-A924-4A4878C6DC8D}" destId="{B97F408C-1EDE-49E3-A0F7-AE066A05A85C}" srcOrd="0" destOrd="0" parTransId="{B2E27200-D1F1-4154-9B9A-380806B0A33A}" sibTransId="{2B4169B0-E2AC-4F29-9A33-14702E9FDE6C}"/>
    <dgm:cxn modelId="{6767E945-AE08-41F8-AAAB-6C87490824F9}" type="presOf" srcId="{79709226-3176-4517-8228-60193282FE6C}" destId="{3F8D9E20-008B-4634-AB2D-33E0B27B5F75}" srcOrd="1" destOrd="0" presId="urn:microsoft.com/office/officeart/2005/8/layout/orgChart1"/>
    <dgm:cxn modelId="{DBDBADF6-44A6-4015-B3AA-1F8F5E7C918E}" srcId="{68CCDCCE-B66E-459F-A924-4A4878C6DC8D}" destId="{79709226-3176-4517-8228-60193282FE6C}" srcOrd="1" destOrd="0" parTransId="{CF719A61-F946-4F46-930A-B2EB72D7AE34}" sibTransId="{60DF1552-52EC-42D3-B70B-1A99066CD86B}"/>
    <dgm:cxn modelId="{EB377E4F-5829-42F7-90DD-DE6E12AC3870}" type="presOf" srcId="{68CCDCCE-B66E-459F-A924-4A4878C6DC8D}" destId="{5EA15ABB-5F60-4613-96F5-F6DC3E5920DD}" srcOrd="0" destOrd="0" presId="urn:microsoft.com/office/officeart/2005/8/layout/orgChart1"/>
    <dgm:cxn modelId="{C5C6A25F-BD1C-4DBC-92A4-6F5E6ED0C149}" type="presOf" srcId="{79709226-3176-4517-8228-60193282FE6C}" destId="{67144099-27D5-4C0A-90E1-EB645E951A5B}" srcOrd="0" destOrd="0" presId="urn:microsoft.com/office/officeart/2005/8/layout/orgChart1"/>
    <dgm:cxn modelId="{DABBA135-C0FD-481C-9CA9-A05463AD202E}" type="presOf" srcId="{E7D20718-D70B-40DA-9FAF-72595DE43A85}" destId="{40C08AC8-BEBB-4A6C-B3C4-94882AAF43E9}" srcOrd="0" destOrd="0" presId="urn:microsoft.com/office/officeart/2005/8/layout/orgChart1"/>
    <dgm:cxn modelId="{8D8BA902-6412-4455-91C5-F336ED963494}" type="presOf" srcId="{B97F408C-1EDE-49E3-A0F7-AE066A05A85C}" destId="{80C4B109-FFF3-4B8C-A849-F8BD04263238}" srcOrd="1" destOrd="0" presId="urn:microsoft.com/office/officeart/2005/8/layout/orgChart1"/>
    <dgm:cxn modelId="{986D460C-DD87-46D2-A7A7-B6E28C53C277}" srcId="{E7D20718-D70B-40DA-9FAF-72595DE43A85}" destId="{68CCDCCE-B66E-459F-A924-4A4878C6DC8D}" srcOrd="0" destOrd="0" parTransId="{160FAA18-D727-4B74-AA62-0548F0AD72F0}" sibTransId="{CF1C416E-F3AE-445B-9CCE-1C895BF05338}"/>
    <dgm:cxn modelId="{CB8E6739-E48B-42A0-B3B4-9140DCB66B1C}" type="presOf" srcId="{B97F408C-1EDE-49E3-A0F7-AE066A05A85C}" destId="{441F6B06-A53E-4508-ABD4-ECC2A8380606}" srcOrd="0" destOrd="0" presId="urn:microsoft.com/office/officeart/2005/8/layout/orgChart1"/>
    <dgm:cxn modelId="{FD45B695-6BA8-4564-B23F-CA39FCC78FA8}" type="presParOf" srcId="{40C08AC8-BEBB-4A6C-B3C4-94882AAF43E9}" destId="{1E6CBE91-E893-46C6-9D20-4D9A3895F9EA}" srcOrd="0" destOrd="0" presId="urn:microsoft.com/office/officeart/2005/8/layout/orgChart1"/>
    <dgm:cxn modelId="{B1018670-2CAD-4325-A915-82005D323B27}" type="presParOf" srcId="{1E6CBE91-E893-46C6-9D20-4D9A3895F9EA}" destId="{E62D1F18-A561-4C61-AC66-8D760C2C9819}" srcOrd="0" destOrd="0" presId="urn:microsoft.com/office/officeart/2005/8/layout/orgChart1"/>
    <dgm:cxn modelId="{73921D20-5CED-4EA3-9FAE-B0856A268587}" type="presParOf" srcId="{E62D1F18-A561-4C61-AC66-8D760C2C9819}" destId="{5EA15ABB-5F60-4613-96F5-F6DC3E5920DD}" srcOrd="0" destOrd="0" presId="urn:microsoft.com/office/officeart/2005/8/layout/orgChart1"/>
    <dgm:cxn modelId="{961DBD30-18C4-497E-BFA0-2C45FADA9206}" type="presParOf" srcId="{E62D1F18-A561-4C61-AC66-8D760C2C9819}" destId="{3DC722A2-EC1D-4605-ABF1-5DD53A99E707}" srcOrd="1" destOrd="0" presId="urn:microsoft.com/office/officeart/2005/8/layout/orgChart1"/>
    <dgm:cxn modelId="{12C29E66-DD55-435A-A823-D2EEE037E5DC}" type="presParOf" srcId="{1E6CBE91-E893-46C6-9D20-4D9A3895F9EA}" destId="{337B495D-8673-43EA-B508-D4A2EBB29823}" srcOrd="1" destOrd="0" presId="urn:microsoft.com/office/officeart/2005/8/layout/orgChart1"/>
    <dgm:cxn modelId="{B7787311-1A5A-4B25-942D-A0C4AD412F15}" type="presParOf" srcId="{337B495D-8673-43EA-B508-D4A2EBB29823}" destId="{2CC175F1-78CA-4381-9B40-661EC69D487A}" srcOrd="0" destOrd="0" presId="urn:microsoft.com/office/officeart/2005/8/layout/orgChart1"/>
    <dgm:cxn modelId="{221E3C33-706B-43D0-8671-7ADD1C2E6653}" type="presParOf" srcId="{337B495D-8673-43EA-B508-D4A2EBB29823}" destId="{5BF0747D-4E15-4409-801F-3F395E141925}" srcOrd="1" destOrd="0" presId="urn:microsoft.com/office/officeart/2005/8/layout/orgChart1"/>
    <dgm:cxn modelId="{671546A3-5C9C-4809-B73F-45EDDF8CC2CF}" type="presParOf" srcId="{5BF0747D-4E15-4409-801F-3F395E141925}" destId="{1D7FC43D-64B5-457E-9C48-105A38DBEC5B}" srcOrd="0" destOrd="0" presId="urn:microsoft.com/office/officeart/2005/8/layout/orgChart1"/>
    <dgm:cxn modelId="{1942FDD8-6D18-4EF8-A92F-EBBD3B1666CB}" type="presParOf" srcId="{1D7FC43D-64B5-457E-9C48-105A38DBEC5B}" destId="{441F6B06-A53E-4508-ABD4-ECC2A8380606}" srcOrd="0" destOrd="0" presId="urn:microsoft.com/office/officeart/2005/8/layout/orgChart1"/>
    <dgm:cxn modelId="{4D5B44B7-45E3-48E5-8B4E-F0D58640E041}" type="presParOf" srcId="{1D7FC43D-64B5-457E-9C48-105A38DBEC5B}" destId="{80C4B109-FFF3-4B8C-A849-F8BD04263238}" srcOrd="1" destOrd="0" presId="urn:microsoft.com/office/officeart/2005/8/layout/orgChart1"/>
    <dgm:cxn modelId="{ADF8C6A5-4ADC-41F5-B366-DF2CC8904918}" type="presParOf" srcId="{5BF0747D-4E15-4409-801F-3F395E141925}" destId="{6D0CC265-8125-42B2-B1C9-3DD1113488BC}" srcOrd="1" destOrd="0" presId="urn:microsoft.com/office/officeart/2005/8/layout/orgChart1"/>
    <dgm:cxn modelId="{242B36B5-01F4-42D9-8765-89052FA52210}" type="presParOf" srcId="{5BF0747D-4E15-4409-801F-3F395E141925}" destId="{78FD5FBF-B8BC-4647-BF3C-08BF25D037E0}" srcOrd="2" destOrd="0" presId="urn:microsoft.com/office/officeart/2005/8/layout/orgChart1"/>
    <dgm:cxn modelId="{9948FBE4-964C-4771-96BA-9C20306B6AA2}" type="presParOf" srcId="{337B495D-8673-43EA-B508-D4A2EBB29823}" destId="{026A7307-DB2C-4CD6-9E7C-AA3EFE278A86}" srcOrd="2" destOrd="0" presId="urn:microsoft.com/office/officeart/2005/8/layout/orgChart1"/>
    <dgm:cxn modelId="{1FCE630C-3813-4751-BA90-255E7E02E937}" type="presParOf" srcId="{337B495D-8673-43EA-B508-D4A2EBB29823}" destId="{D4D67844-7962-4ADC-9808-E05CE9E6093E}" srcOrd="3" destOrd="0" presId="urn:microsoft.com/office/officeart/2005/8/layout/orgChart1"/>
    <dgm:cxn modelId="{1DE2E2A7-26FB-4FF1-B3E1-E3AD13DE2FF5}" type="presParOf" srcId="{D4D67844-7962-4ADC-9808-E05CE9E6093E}" destId="{407298E9-3B23-4C46-8D5F-784F00A780C0}" srcOrd="0" destOrd="0" presId="urn:microsoft.com/office/officeart/2005/8/layout/orgChart1"/>
    <dgm:cxn modelId="{B647A446-EAF9-437E-B222-56898116CE9D}" type="presParOf" srcId="{407298E9-3B23-4C46-8D5F-784F00A780C0}" destId="{67144099-27D5-4C0A-90E1-EB645E951A5B}" srcOrd="0" destOrd="0" presId="urn:microsoft.com/office/officeart/2005/8/layout/orgChart1"/>
    <dgm:cxn modelId="{8BDF955B-A39A-4E02-AF85-6AFB2C4C750A}" type="presParOf" srcId="{407298E9-3B23-4C46-8D5F-784F00A780C0}" destId="{3F8D9E20-008B-4634-AB2D-33E0B27B5F75}" srcOrd="1" destOrd="0" presId="urn:microsoft.com/office/officeart/2005/8/layout/orgChart1"/>
    <dgm:cxn modelId="{50C7109C-81E7-484E-89CA-91DF3AEED902}" type="presParOf" srcId="{D4D67844-7962-4ADC-9808-E05CE9E6093E}" destId="{66EEF546-EFF7-4EF7-A70B-E48369AA9390}" srcOrd="1" destOrd="0" presId="urn:microsoft.com/office/officeart/2005/8/layout/orgChart1"/>
    <dgm:cxn modelId="{FD1A7363-D089-41FC-B737-81AE20C1446C}" type="presParOf" srcId="{D4D67844-7962-4ADC-9808-E05CE9E6093E}" destId="{EAB5CEEF-2F68-447C-BF1B-5E45F001E1EA}" srcOrd="2" destOrd="0" presId="urn:microsoft.com/office/officeart/2005/8/layout/orgChart1"/>
    <dgm:cxn modelId="{834BA0EC-6CD8-4073-8FBD-24CF5CE76E73}" type="presParOf" srcId="{1E6CBE91-E893-46C6-9D20-4D9A3895F9EA}" destId="{4A4F03B4-3083-440D-9275-9AACE6C3F53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IN" sz="2500" kern="1200" dirty="0" smtClean="0"/>
            <a:t>Eligibility for an Application </a:t>
          </a:r>
          <a:endParaRPr lang="en-IN" sz="2500" kern="1200" dirty="0"/>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IN" sz="2500" kern="1200" dirty="0" smtClean="0"/>
            <a:t>Who can file an application </a:t>
          </a:r>
          <a:endParaRPr lang="en-IN" sz="2500" kern="1200" dirty="0"/>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IN" sz="2500" kern="1200" dirty="0" smtClean="0"/>
            <a:t>Resolution Professional – Appointment and Replacement </a:t>
          </a:r>
          <a:endParaRPr lang="en-IN" sz="2500" kern="1200" dirty="0"/>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IN" sz="2500" kern="1200" dirty="0" smtClean="0"/>
            <a:t>Impact of Discharge Order</a:t>
          </a:r>
          <a:endParaRPr lang="en-IN" sz="2500" kern="1200" dirty="0"/>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IN" sz="2500" kern="1200" dirty="0" smtClean="0"/>
            <a:t>Liquidation Estate</a:t>
          </a:r>
          <a:endParaRPr lang="en-IN" sz="2500" kern="1200" dirty="0"/>
        </a:p>
      </dsp:txBody>
      <dsp:txXfrm>
        <a:off x="2439983" y="1722145"/>
        <a:ext cx="1936331" cy="10033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F836C-F7A7-45CF-A023-C89E98899969}">
      <dsp:nvSpPr>
        <dsp:cNvPr id="0" name=""/>
        <dsp:cNvSpPr/>
      </dsp:nvSpPr>
      <dsp:spPr>
        <a:xfrm rot="5400000">
          <a:off x="72652" y="1230844"/>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C66C63-0BA1-4CCA-A543-1960DE05140A}">
      <dsp:nvSpPr>
        <dsp:cNvPr id="0" name=""/>
        <dsp:cNvSpPr/>
      </dsp:nvSpPr>
      <dsp:spPr>
        <a:xfrm>
          <a:off x="515109" y="1386"/>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Application to be filed </a:t>
          </a:r>
          <a:endParaRPr lang="en-IN" sz="1900" kern="1200" dirty="0"/>
        </a:p>
      </dsp:txBody>
      <dsp:txXfrm>
        <a:off x="560431" y="46708"/>
        <a:ext cx="2488353" cy="1456754"/>
      </dsp:txXfrm>
    </dsp:sp>
    <dsp:sp modelId="{2CD05B19-C761-48BC-B429-6DCDC8B0B913}">
      <dsp:nvSpPr>
        <dsp:cNvPr id="0" name=""/>
        <dsp:cNvSpPr/>
      </dsp:nvSpPr>
      <dsp:spPr>
        <a:xfrm rot="5400000">
          <a:off x="72652" y="3165092"/>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230439-82C4-40B2-9A55-196693342868}">
      <dsp:nvSpPr>
        <dsp:cNvPr id="0" name=""/>
        <dsp:cNvSpPr/>
      </dsp:nvSpPr>
      <dsp:spPr>
        <a:xfrm>
          <a:off x="515109" y="1935634"/>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Interim Moratorium commences</a:t>
          </a:r>
          <a:endParaRPr lang="en-IN" sz="1900" kern="1200" dirty="0"/>
        </a:p>
      </dsp:txBody>
      <dsp:txXfrm>
        <a:off x="560431" y="1980956"/>
        <a:ext cx="2488353" cy="1456754"/>
      </dsp:txXfrm>
    </dsp:sp>
    <dsp:sp modelId="{950E2A4C-847D-4F93-8EF6-98BEE950A7B3}">
      <dsp:nvSpPr>
        <dsp:cNvPr id="0" name=""/>
        <dsp:cNvSpPr/>
      </dsp:nvSpPr>
      <dsp:spPr>
        <a:xfrm>
          <a:off x="1039776" y="4132216"/>
          <a:ext cx="3421198"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991F1-90BB-416E-AA70-B621C8A24318}">
      <dsp:nvSpPr>
        <dsp:cNvPr id="0" name=""/>
        <dsp:cNvSpPr/>
      </dsp:nvSpPr>
      <dsp:spPr>
        <a:xfrm>
          <a:off x="515109" y="3869882"/>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Appointment of Resolution Professional </a:t>
          </a:r>
          <a:endParaRPr lang="en-IN" sz="1900" kern="1200" dirty="0"/>
        </a:p>
      </dsp:txBody>
      <dsp:txXfrm>
        <a:off x="560431" y="3915204"/>
        <a:ext cx="2488353" cy="1456754"/>
      </dsp:txXfrm>
    </dsp:sp>
    <dsp:sp modelId="{ADA5103B-99F9-49F2-A12C-155438B9BA93}">
      <dsp:nvSpPr>
        <dsp:cNvPr id="0" name=""/>
        <dsp:cNvSpPr/>
      </dsp:nvSpPr>
      <dsp:spPr>
        <a:xfrm rot="16200000">
          <a:off x="3502719" y="3165092"/>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1786C2-4270-4EBB-8D6A-B5B2652FA2B7}">
      <dsp:nvSpPr>
        <dsp:cNvPr id="0" name=""/>
        <dsp:cNvSpPr/>
      </dsp:nvSpPr>
      <dsp:spPr>
        <a:xfrm>
          <a:off x="3945175" y="3869882"/>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Resolution professional given a copy of the application</a:t>
          </a:r>
          <a:endParaRPr lang="en-IN" sz="1900" kern="1200" dirty="0"/>
        </a:p>
      </dsp:txBody>
      <dsp:txXfrm>
        <a:off x="3990497" y="3915204"/>
        <a:ext cx="2488353" cy="1456754"/>
      </dsp:txXfrm>
    </dsp:sp>
    <dsp:sp modelId="{8252D73F-C09E-41DB-8DC3-690EC0129230}">
      <dsp:nvSpPr>
        <dsp:cNvPr id="0" name=""/>
        <dsp:cNvSpPr/>
      </dsp:nvSpPr>
      <dsp:spPr>
        <a:xfrm rot="16200000">
          <a:off x="3502719" y="1230844"/>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0F947B-9259-456E-A459-6C43D7578ABD}">
      <dsp:nvSpPr>
        <dsp:cNvPr id="0" name=""/>
        <dsp:cNvSpPr/>
      </dsp:nvSpPr>
      <dsp:spPr>
        <a:xfrm>
          <a:off x="3945175" y="1935634"/>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RP reviews the application and recommends acceptance or rejection</a:t>
          </a:r>
          <a:endParaRPr lang="en-IN" sz="1900" kern="1200" dirty="0"/>
        </a:p>
      </dsp:txBody>
      <dsp:txXfrm>
        <a:off x="3990497" y="1980956"/>
        <a:ext cx="2488353" cy="1456754"/>
      </dsp:txXfrm>
    </dsp:sp>
    <dsp:sp modelId="{10BF1834-E34B-412F-B4B2-0F860916DC71}">
      <dsp:nvSpPr>
        <dsp:cNvPr id="0" name=""/>
        <dsp:cNvSpPr/>
      </dsp:nvSpPr>
      <dsp:spPr>
        <a:xfrm>
          <a:off x="4469843" y="263720"/>
          <a:ext cx="3421198"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7A0EAE4-406A-4158-8BBD-C25BC20B6C47}">
      <dsp:nvSpPr>
        <dsp:cNvPr id="0" name=""/>
        <dsp:cNvSpPr/>
      </dsp:nvSpPr>
      <dsp:spPr>
        <a:xfrm>
          <a:off x="3945175" y="1386"/>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RP presents a report to the Adjudicating Authority</a:t>
          </a:r>
          <a:endParaRPr lang="en-IN" sz="1900" kern="1200" dirty="0"/>
        </a:p>
      </dsp:txBody>
      <dsp:txXfrm>
        <a:off x="3990497" y="46708"/>
        <a:ext cx="2488353" cy="1456754"/>
      </dsp:txXfrm>
    </dsp:sp>
    <dsp:sp modelId="{D9B97D1F-ED20-428E-BA61-C47FFC5BAB93}">
      <dsp:nvSpPr>
        <dsp:cNvPr id="0" name=""/>
        <dsp:cNvSpPr/>
      </dsp:nvSpPr>
      <dsp:spPr>
        <a:xfrm rot="5400000">
          <a:off x="6932785" y="1230844"/>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A9FB95-F889-4441-945E-57DD0CA2CBB8}">
      <dsp:nvSpPr>
        <dsp:cNvPr id="0" name=""/>
        <dsp:cNvSpPr/>
      </dsp:nvSpPr>
      <dsp:spPr>
        <a:xfrm>
          <a:off x="7375242" y="1386"/>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Admission of application and order by AA</a:t>
          </a:r>
          <a:endParaRPr lang="en-IN" sz="1900" kern="1200" dirty="0"/>
        </a:p>
      </dsp:txBody>
      <dsp:txXfrm>
        <a:off x="7420564" y="46708"/>
        <a:ext cx="2488353" cy="1456754"/>
      </dsp:txXfrm>
    </dsp:sp>
    <dsp:sp modelId="{028916BC-EBA0-47C5-8A2E-FDEF9725100A}">
      <dsp:nvSpPr>
        <dsp:cNvPr id="0" name=""/>
        <dsp:cNvSpPr/>
      </dsp:nvSpPr>
      <dsp:spPr>
        <a:xfrm rot="5400000">
          <a:off x="6932785" y="3165092"/>
          <a:ext cx="1925379" cy="23210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9FE513-68A8-4016-8104-F7A293652F41}">
      <dsp:nvSpPr>
        <dsp:cNvPr id="0" name=""/>
        <dsp:cNvSpPr/>
      </dsp:nvSpPr>
      <dsp:spPr>
        <a:xfrm>
          <a:off x="7375242" y="1935634"/>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Moratorium </a:t>
          </a:r>
          <a:endParaRPr lang="en-IN" sz="1900" kern="1200" dirty="0"/>
        </a:p>
      </dsp:txBody>
      <dsp:txXfrm>
        <a:off x="7420564" y="1980956"/>
        <a:ext cx="2488353" cy="1456754"/>
      </dsp:txXfrm>
    </dsp:sp>
    <dsp:sp modelId="{F63BE7A1-C9E3-40F5-AE00-94E971681590}">
      <dsp:nvSpPr>
        <dsp:cNvPr id="0" name=""/>
        <dsp:cNvSpPr/>
      </dsp:nvSpPr>
      <dsp:spPr>
        <a:xfrm>
          <a:off x="7375242" y="3869882"/>
          <a:ext cx="2578997" cy="154739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IN" sz="1900" kern="1200" dirty="0" smtClean="0"/>
            <a:t>Revocation or Discharge Order </a:t>
          </a:r>
          <a:endParaRPr lang="en-IN" sz="1900" kern="1200" dirty="0"/>
        </a:p>
      </dsp:txBody>
      <dsp:txXfrm>
        <a:off x="7420564" y="3915204"/>
        <a:ext cx="2488353" cy="1456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smtClean="0"/>
              <a:t>Indian  Institute of Insolvency Professionals of ICAI, </a:t>
            </a:r>
          </a:p>
          <a:p>
            <a:pPr algn="l"/>
            <a:r>
              <a:rPr lang="en-US" dirty="0" smtClean="0"/>
              <a:t>A Section 8 Company of the Institute of Chartered Accountants of India </a:t>
            </a:r>
            <a:endParaRPr lang="en-IN" dirty="0" smtClean="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130104" y="2172658"/>
            <a:ext cx="9144000" cy="2672118"/>
          </a:xfrm>
        </p:spPr>
        <p:txBody>
          <a:bodyPr>
            <a:noAutofit/>
          </a:bodyPr>
          <a:lstStyle/>
          <a:p>
            <a:r>
              <a:rPr lang="en-US" sz="3200" dirty="0" smtClean="0"/>
              <a:t>Module: Chapter II - Fresh Start Process </a:t>
            </a:r>
          </a:p>
          <a:p>
            <a:r>
              <a:rPr lang="en-US" sz="3200" dirty="0" smtClean="0"/>
              <a:t>Sections 80 to 93</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106855" y="3654279"/>
            <a:ext cx="1190497" cy="1190497"/>
          </a:xfrm>
          <a:prstGeom prst="rect">
            <a:avLst/>
          </a:prstGeom>
          <a:noFill/>
          <a:ln w="9525">
            <a:noFill/>
            <a:miter lim="800000"/>
            <a:headEnd/>
            <a:tailEnd/>
          </a:ln>
        </p:spPr>
      </p:pic>
      <p:sp>
        <p:nvSpPr>
          <p:cNvPr id="5" name="Rectangle 4"/>
          <p:cNvSpPr>
            <a:spLocks noChangeArrowheads="1"/>
          </p:cNvSpPr>
          <p:nvPr/>
        </p:nvSpPr>
        <p:spPr bwMode="auto">
          <a:xfrm>
            <a:off x="1451316" y="5374574"/>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a:solidFill>
                  <a:srgbClr val="000099"/>
                </a:solidFill>
                <a:latin typeface="Agency FB" pitchFamily="34" charset="0"/>
              </a:rPr>
              <a:t>The Institute of Chartered Accountants of India</a:t>
            </a:r>
            <a:endParaRPr lang="en-IN" sz="2000" b="1" dirty="0">
              <a:solidFill>
                <a:srgbClr val="000099"/>
              </a:solidFill>
              <a:latin typeface="Agency FB" pitchFamily="34" charset="0"/>
            </a:endParaRP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5" name="Diagram 4"/>
          <p:cNvGraphicFramePr/>
          <p:nvPr>
            <p:extLst>
              <p:ext uri="{D42A27DB-BD31-4B8C-83A1-F6EECF244321}">
                <p14:modId xmlns:p14="http://schemas.microsoft.com/office/powerpoint/2010/main" val="57256491"/>
              </p:ext>
            </p:extLst>
          </p:nvPr>
        </p:nvGraphicFramePr>
        <p:xfrm>
          <a:off x="1649861" y="1378424"/>
          <a:ext cx="10305577" cy="49677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a:spLocks noGrp="1"/>
          </p:cNvSpPr>
          <p:nvPr>
            <p:ph type="title"/>
          </p:nvPr>
        </p:nvSpPr>
        <p:spPr/>
        <p:txBody>
          <a:bodyPr>
            <a:normAutofit/>
          </a:bodyPr>
          <a:lstStyle/>
          <a:p>
            <a:pPr lvl="0"/>
            <a:r>
              <a:rPr lang="en-IN" dirty="0" smtClean="0"/>
              <a:t>Appointment of Resolution Professional</a:t>
            </a:r>
            <a:br>
              <a:rPr lang="en-IN" dirty="0" smtClean="0"/>
            </a:br>
            <a:r>
              <a:rPr lang="en-IN" dirty="0" smtClean="0"/>
              <a:t>– Section 82</a:t>
            </a:r>
            <a:endParaRPr lang="en-IN" dirty="0"/>
          </a:p>
        </p:txBody>
      </p:sp>
      <p:pic>
        <p:nvPicPr>
          <p:cNvPr id="8"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65408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Examination of application</a:t>
            </a:r>
            <a:r>
              <a:rPr lang="en-US" dirty="0"/>
              <a:t> </a:t>
            </a:r>
            <a:r>
              <a:rPr lang="en-US" dirty="0" smtClean="0"/>
              <a:t>by RP - </a:t>
            </a:r>
            <a:r>
              <a:rPr lang="en-IN" dirty="0" smtClean="0"/>
              <a:t>Section 83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453023663"/>
              </p:ext>
            </p:extLst>
          </p:nvPr>
        </p:nvGraphicFramePr>
        <p:xfrm>
          <a:off x="1078174" y="1905207"/>
          <a:ext cx="10699844" cy="4754880"/>
        </p:xfrm>
        <a:graphic>
          <a:graphicData uri="http://schemas.openxmlformats.org/drawingml/2006/table">
            <a:tbl>
              <a:tblPr firstRow="1" bandRow="1">
                <a:tableStyleId>{5C22544A-7EE6-4342-B048-85BDC9FD1C3A}</a:tableStyleId>
              </a:tblPr>
              <a:tblGrid>
                <a:gridCol w="10699844"/>
              </a:tblGrid>
              <a:tr h="370840">
                <a:tc>
                  <a:txBody>
                    <a:bodyPr/>
                    <a:lstStyle/>
                    <a:p>
                      <a:pPr algn="ctr"/>
                      <a:r>
                        <a:rPr lang="en-US" sz="2400" b="0" i="0" u="none" strike="noStrike" kern="1200" baseline="0" dirty="0" smtClean="0">
                          <a:solidFill>
                            <a:schemeClr val="lt1"/>
                          </a:solidFill>
                          <a:latin typeface="+mn-lt"/>
                          <a:ea typeface="+mn-ea"/>
                          <a:cs typeface="+mn-cs"/>
                        </a:rPr>
                        <a:t>Examination of application by resolution professional</a:t>
                      </a:r>
                      <a:endParaRPr lang="en-US" sz="3200" dirty="0" smtClean="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examine the application made </a:t>
                      </a:r>
                      <a:r>
                        <a:rPr lang="en-US" sz="2400" b="1" i="0" u="sng" strike="noStrike" kern="1200" baseline="0" dirty="0" smtClean="0">
                          <a:solidFill>
                            <a:schemeClr val="dk1"/>
                          </a:solidFill>
                          <a:latin typeface="+mn-lt"/>
                          <a:ea typeface="+mn-ea"/>
                          <a:cs typeface="+mn-cs"/>
                        </a:rPr>
                        <a:t>within ten days </a:t>
                      </a:r>
                      <a:r>
                        <a:rPr lang="en-US" sz="2400" b="0" i="0" u="none" strike="noStrike" kern="1200" baseline="0" dirty="0" smtClean="0">
                          <a:solidFill>
                            <a:schemeClr val="dk1"/>
                          </a:solidFill>
                          <a:latin typeface="+mn-lt"/>
                          <a:ea typeface="+mn-ea"/>
                          <a:cs typeface="+mn-cs"/>
                        </a:rPr>
                        <a:t>of his appointment, and submit a report to the Adjudicating Authority, either recommending acceptance or rejection of the application</a:t>
                      </a:r>
                      <a:endParaRPr lang="en-US" sz="3200" dirty="0"/>
                    </a:p>
                  </a:txBody>
                  <a:tcPr/>
                </a:tc>
              </a:tr>
              <a:tr h="370840">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report shall contain details of amount of </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qualifying debts; and</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liabilities eligible for discharge</a:t>
                      </a:r>
                      <a:endParaRPr lang="en-US" sz="3200" dirty="0"/>
                    </a:p>
                  </a:txBody>
                  <a:tcPr/>
                </a:tc>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b="0" i="0" u="none" strike="noStrike" kern="1200" baseline="0" dirty="0" smtClean="0">
                          <a:solidFill>
                            <a:schemeClr val="dk1"/>
                          </a:solidFill>
                          <a:latin typeface="+mn-lt"/>
                          <a:ea typeface="+mn-ea"/>
                          <a:cs typeface="+mn-cs"/>
                        </a:rPr>
                        <a:t>The resolution professional may call for such further information or explanation in connection with the application as may be required from the  debtor or any other person and </a:t>
                      </a:r>
                      <a:r>
                        <a:rPr lang="en-US" sz="2400" dirty="0" smtClean="0"/>
                        <a:t>Such person </a:t>
                      </a:r>
                      <a:r>
                        <a:rPr lang="en-US" sz="2400" b="0" i="0" u="none" strike="noStrike" kern="1200" baseline="0" dirty="0" smtClean="0">
                          <a:solidFill>
                            <a:schemeClr val="dk1"/>
                          </a:solidFill>
                          <a:latin typeface="+mn-lt"/>
                          <a:ea typeface="+mn-ea"/>
                          <a:cs typeface="+mn-cs"/>
                        </a:rPr>
                        <a:t>shall furnish such information or explanation within seven days of receipt of the request</a:t>
                      </a:r>
                      <a:endParaRPr lang="en-US" sz="2400" dirty="0" smtClean="0"/>
                    </a:p>
                    <a:p>
                      <a:pPr marL="285750" indent="-285750">
                        <a:buFont typeface="Arial" panose="020B0604020202020204" pitchFamily="34" charset="0"/>
                        <a:buChar char="•"/>
                      </a:pPr>
                      <a:endParaRPr lang="en-US" sz="24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48900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498591160"/>
              </p:ext>
            </p:extLst>
          </p:nvPr>
        </p:nvGraphicFramePr>
        <p:xfrm>
          <a:off x="1175222" y="1690688"/>
          <a:ext cx="9841556" cy="3535680"/>
        </p:xfrm>
        <a:graphic>
          <a:graphicData uri="http://schemas.openxmlformats.org/drawingml/2006/table">
            <a:tbl>
              <a:tblPr firstRow="1" bandRow="1">
                <a:tableStyleId>{5C22544A-7EE6-4342-B048-85BDC9FD1C3A}</a:tableStyleId>
              </a:tblPr>
              <a:tblGrid>
                <a:gridCol w="9841556"/>
              </a:tblGrid>
              <a:tr h="426060">
                <a:tc>
                  <a:txBody>
                    <a:bodyPr/>
                    <a:lstStyle/>
                    <a:p>
                      <a:pPr algn="ctr"/>
                      <a:r>
                        <a:rPr lang="en-US" sz="2400" b="0" i="0" u="none" strike="noStrike" kern="1200" baseline="0" dirty="0" smtClean="0">
                          <a:solidFill>
                            <a:schemeClr val="lt1"/>
                          </a:solidFill>
                          <a:latin typeface="+mn-lt"/>
                          <a:ea typeface="+mn-ea"/>
                          <a:cs typeface="+mn-cs"/>
                        </a:rPr>
                        <a:t>Examination of application by resolution professional</a:t>
                      </a:r>
                      <a:endParaRPr lang="en-US" sz="3200" dirty="0" smtClean="0"/>
                    </a:p>
                  </a:txBody>
                  <a:tcPr/>
                </a:tc>
              </a:tr>
              <a:tr h="527073">
                <a:tc>
                  <a:txBody>
                    <a:bodyPr/>
                    <a:lstStyle/>
                    <a:p>
                      <a:pPr marL="285750" indent="-285750">
                        <a:buFont typeface="Arial" panose="020B0604020202020204" pitchFamily="34" charset="0"/>
                        <a:buChar char="•"/>
                      </a:pPr>
                      <a:r>
                        <a:rPr lang="en-US" sz="2000" b="0" i="0" u="none" strike="noStrike" kern="1200" baseline="0" dirty="0" smtClean="0">
                          <a:solidFill>
                            <a:schemeClr val="dk1"/>
                          </a:solidFill>
                          <a:latin typeface="+mn-lt"/>
                          <a:ea typeface="+mn-ea"/>
                          <a:cs typeface="+mn-cs"/>
                        </a:rPr>
                        <a:t>The resolution professional shall presume that the debtor is unable to pay his</a:t>
                      </a: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debts at the date of the application if</a:t>
                      </a:r>
                    </a:p>
                    <a:p>
                      <a:pPr marL="0" indent="0">
                        <a:buFont typeface="Arial" panose="020B0604020202020204" pitchFamily="34" charset="0"/>
                        <a:buNone/>
                      </a:pPr>
                      <a:r>
                        <a:rPr lang="en-US" sz="3600" dirty="0" smtClean="0"/>
                        <a:t>       </a:t>
                      </a:r>
                      <a:r>
                        <a:rPr lang="en-US" sz="2400" dirty="0" smtClean="0"/>
                        <a:t>(a)</a:t>
                      </a:r>
                      <a:r>
                        <a:rPr lang="en-US" sz="2000" b="0" i="0" u="none" strike="noStrike" kern="1200" baseline="0" dirty="0" smtClean="0">
                          <a:solidFill>
                            <a:schemeClr val="dk1"/>
                          </a:solidFill>
                          <a:latin typeface="+mn-lt"/>
                          <a:ea typeface="+mn-ea"/>
                          <a:cs typeface="+mn-cs"/>
                        </a:rPr>
                        <a:t>in his opinion the information supplied in the application indicates that the</a:t>
                      </a: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debtor is unable to pay his debts and he has no reason to believe that the                      </a:t>
                      </a: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information supplied is incorrect or incomplete and </a:t>
                      </a:r>
                    </a:p>
                    <a:p>
                      <a:pPr marL="0" indent="0">
                        <a:buFont typeface="Arial" panose="020B0604020202020204" pitchFamily="34" charset="0"/>
                        <a:buNone/>
                      </a:pPr>
                      <a:endParaRPr lang="en-US" sz="2000" b="0" i="0" u="none" strike="noStrike" kern="1200" baseline="0" dirty="0" smtClean="0">
                        <a:solidFill>
                          <a:schemeClr val="dk1"/>
                        </a:solidFill>
                        <a:latin typeface="+mn-lt"/>
                        <a:ea typeface="+mn-ea"/>
                        <a:cs typeface="+mn-cs"/>
                      </a:endParaRP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(b) he has reason to believe that there is no change in the financial circumstances</a:t>
                      </a: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of the debtor since the date of the application enabling the debtor to pay his debts </a:t>
                      </a:r>
                    </a:p>
                    <a:p>
                      <a:pPr marL="0" indent="0">
                        <a:buFont typeface="Arial" panose="020B0604020202020204" pitchFamily="34" charset="0"/>
                        <a:buNone/>
                      </a:pPr>
                      <a:r>
                        <a:rPr lang="en-US" sz="2000" b="0" i="0" u="none" strike="noStrike" kern="1200" baseline="0" dirty="0" smtClean="0">
                          <a:solidFill>
                            <a:schemeClr val="dk1"/>
                          </a:solidFill>
                          <a:latin typeface="+mn-lt"/>
                          <a:ea typeface="+mn-ea"/>
                          <a:cs typeface="+mn-cs"/>
                        </a:rPr>
                        <a:t>  </a:t>
                      </a:r>
                      <a:endParaRPr lang="en-US" sz="3600" dirty="0"/>
                    </a:p>
                  </a:txBody>
                  <a:tcPr/>
                </a:tc>
              </a:tr>
            </a:tbl>
          </a:graphicData>
        </a:graphic>
      </p:graphicFrame>
      <p:sp>
        <p:nvSpPr>
          <p:cNvPr id="9" name="Title 1"/>
          <p:cNvSpPr>
            <a:spLocks noGrp="1"/>
          </p:cNvSpPr>
          <p:nvPr>
            <p:ph type="title"/>
          </p:nvPr>
        </p:nvSpPr>
        <p:spPr/>
        <p:txBody>
          <a:bodyPr>
            <a:normAutofit/>
          </a:bodyPr>
          <a:lstStyle/>
          <a:p>
            <a:r>
              <a:rPr lang="en-US" dirty="0"/>
              <a:t>Examination of application by RP - </a:t>
            </a:r>
            <a:r>
              <a:rPr lang="en-IN" dirty="0"/>
              <a:t>Section 83 </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346233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361064040"/>
              </p:ext>
            </p:extLst>
          </p:nvPr>
        </p:nvGraphicFramePr>
        <p:xfrm>
          <a:off x="963682" y="1690688"/>
          <a:ext cx="10264635" cy="4297680"/>
        </p:xfrm>
        <a:graphic>
          <a:graphicData uri="http://schemas.openxmlformats.org/drawingml/2006/table">
            <a:tbl>
              <a:tblPr firstRow="1" bandRow="1">
                <a:tableStyleId>{5C22544A-7EE6-4342-B048-85BDC9FD1C3A}</a:tableStyleId>
              </a:tblPr>
              <a:tblGrid>
                <a:gridCol w="10264635"/>
              </a:tblGrid>
              <a:tr h="452011">
                <a:tc>
                  <a:txBody>
                    <a:bodyPr/>
                    <a:lstStyle/>
                    <a:p>
                      <a:pPr algn="ctr"/>
                      <a:r>
                        <a:rPr lang="en-US" sz="2400" b="0" i="0" u="none" strike="noStrike" kern="1200" baseline="0" dirty="0" smtClean="0">
                          <a:solidFill>
                            <a:schemeClr val="lt1"/>
                          </a:solidFill>
                          <a:latin typeface="+mn-lt"/>
                          <a:ea typeface="+mn-ea"/>
                          <a:cs typeface="+mn-cs"/>
                        </a:rPr>
                        <a:t>Examination of application by resolution professional</a:t>
                      </a:r>
                      <a:endParaRPr lang="en-US" sz="3200" dirty="0" smtClean="0"/>
                    </a:p>
                  </a:txBody>
                  <a:tcPr/>
                </a:tc>
              </a:tr>
              <a:tr h="52707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reject the application, if in his opinion—</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the debtor does not satisfy the conditions specified under section 80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debts disclosed in the application by the debtor are not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qualifying  debts or</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the debtor has deliberately made a false representation or omission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in the application or with respect to the documents or information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submitted</a:t>
                      </a:r>
                      <a:endParaRPr lang="en-US" sz="4400" dirty="0"/>
                    </a:p>
                  </a:txBody>
                  <a:tcPr/>
                </a:tc>
              </a:tr>
              <a:tr h="52707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record the reasons for recommending the</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acceptance or rejection of the application in the report to the Adjudicating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Authority and   shall give a copy of the report to the debtor</a:t>
                      </a:r>
                      <a:endParaRPr lang="en-US" sz="4400" dirty="0"/>
                    </a:p>
                  </a:txBody>
                  <a:tcPr/>
                </a:tc>
              </a:tr>
            </a:tbl>
          </a:graphicData>
        </a:graphic>
      </p:graphicFrame>
      <p:sp>
        <p:nvSpPr>
          <p:cNvPr id="5" name="Title 4"/>
          <p:cNvSpPr>
            <a:spLocks noGrp="1"/>
          </p:cNvSpPr>
          <p:nvPr>
            <p:ph type="title"/>
          </p:nvPr>
        </p:nvSpPr>
        <p:spPr/>
        <p:txBody>
          <a:bodyPr/>
          <a:lstStyle/>
          <a:p>
            <a:r>
              <a:rPr lang="en-US" dirty="0" smtClean="0"/>
              <a:t>RP rejection of application – Section 83</a:t>
            </a:r>
            <a:endParaRPr lang="en-US"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881478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Admission or rejection of application by Adjudicating Authority- </a:t>
            </a:r>
            <a:r>
              <a:rPr lang="en-IN" dirty="0" smtClean="0"/>
              <a:t>Section 84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sp>
        <p:nvSpPr>
          <p:cNvPr id="6" name="Rectangle 5"/>
          <p:cNvSpPr/>
          <p:nvPr/>
        </p:nvSpPr>
        <p:spPr>
          <a:xfrm>
            <a:off x="736979" y="2101755"/>
            <a:ext cx="3084394" cy="36848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000" dirty="0"/>
              <a:t>The Adjudicating Authority may within fourteen days from the date of</a:t>
            </a:r>
          </a:p>
          <a:p>
            <a:r>
              <a:rPr lang="en-US" sz="2000" b="1" u="sng" dirty="0"/>
              <a:t>submission of the report </a:t>
            </a:r>
            <a:r>
              <a:rPr lang="en-US" sz="2000" dirty="0"/>
              <a:t>by the </a:t>
            </a:r>
            <a:r>
              <a:rPr lang="en-US" sz="2000" dirty="0" smtClean="0"/>
              <a:t>RP pass </a:t>
            </a:r>
            <a:r>
              <a:rPr lang="en-US" sz="2000" dirty="0"/>
              <a:t>an order either admitting </a:t>
            </a:r>
            <a:r>
              <a:rPr lang="en-US" sz="2000" dirty="0" smtClean="0"/>
              <a:t>or rejecting </a:t>
            </a:r>
            <a:r>
              <a:rPr lang="en-US" sz="2000" dirty="0"/>
              <a:t>the application</a:t>
            </a:r>
          </a:p>
        </p:txBody>
      </p:sp>
      <p:sp>
        <p:nvSpPr>
          <p:cNvPr id="8" name="Rectangle 7"/>
          <p:cNvSpPr/>
          <p:nvPr/>
        </p:nvSpPr>
        <p:spPr>
          <a:xfrm>
            <a:off x="4237203" y="2125162"/>
            <a:ext cx="3084394" cy="36848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000" dirty="0"/>
              <a:t>T</a:t>
            </a:r>
            <a:r>
              <a:rPr lang="en-US" sz="2000" dirty="0" smtClean="0"/>
              <a:t>he </a:t>
            </a:r>
            <a:r>
              <a:rPr lang="en-US" sz="2000" dirty="0"/>
              <a:t>application shall state </a:t>
            </a:r>
            <a:r>
              <a:rPr lang="en-US" sz="2000" dirty="0" smtClean="0"/>
              <a:t>the amount </a:t>
            </a:r>
            <a:r>
              <a:rPr lang="en-US" sz="2000" dirty="0"/>
              <a:t>which has been accepted as qualifying debts by the </a:t>
            </a:r>
            <a:r>
              <a:rPr lang="en-US" sz="2000" dirty="0" smtClean="0"/>
              <a:t>RP and</a:t>
            </a:r>
            <a:r>
              <a:rPr lang="en-US" sz="2000" dirty="0"/>
              <a:t> </a:t>
            </a:r>
            <a:r>
              <a:rPr lang="en-US" sz="2000" dirty="0" smtClean="0"/>
              <a:t>other </a:t>
            </a:r>
            <a:r>
              <a:rPr lang="en-US" sz="2000" dirty="0"/>
              <a:t>amounts eligible for </a:t>
            </a:r>
            <a:r>
              <a:rPr lang="en-US" sz="2000" dirty="0" smtClean="0"/>
              <a:t>discharge for </a:t>
            </a:r>
            <a:r>
              <a:rPr lang="en-US" sz="2000" dirty="0"/>
              <a:t>the purposes of the fresh start</a:t>
            </a:r>
          </a:p>
          <a:p>
            <a:r>
              <a:rPr lang="en-US" sz="2000" dirty="0"/>
              <a:t>order</a:t>
            </a:r>
          </a:p>
        </p:txBody>
      </p:sp>
      <p:sp>
        <p:nvSpPr>
          <p:cNvPr id="9" name="Rectangle 8"/>
          <p:cNvSpPr/>
          <p:nvPr/>
        </p:nvSpPr>
        <p:spPr>
          <a:xfrm>
            <a:off x="7928496" y="2101755"/>
            <a:ext cx="3084394" cy="36848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000" dirty="0"/>
              <a:t>A copy of the order passed by the </a:t>
            </a:r>
            <a:r>
              <a:rPr lang="en-US" sz="2000" dirty="0" smtClean="0"/>
              <a:t>AA</a:t>
            </a:r>
            <a:r>
              <a:rPr lang="en-US" sz="2000" dirty="0"/>
              <a:t> </a:t>
            </a:r>
            <a:r>
              <a:rPr lang="en-US" sz="2000" dirty="0" smtClean="0"/>
              <a:t>along </a:t>
            </a:r>
            <a:r>
              <a:rPr lang="en-US" sz="2000" dirty="0"/>
              <a:t>with a copy of the application shall be provided to the creditors mentioned in the</a:t>
            </a:r>
          </a:p>
          <a:p>
            <a:r>
              <a:rPr lang="en-US" sz="2000" dirty="0"/>
              <a:t>application within seven days of the passing of the order</a:t>
            </a:r>
          </a:p>
        </p:txBody>
      </p:sp>
      <p:pic>
        <p:nvPicPr>
          <p:cNvPr id="7"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46034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Effect of admission of application - </a:t>
            </a:r>
            <a:r>
              <a:rPr lang="en-IN" dirty="0" smtClean="0"/>
              <a:t>Section 85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4251945723"/>
              </p:ext>
            </p:extLst>
          </p:nvPr>
        </p:nvGraphicFramePr>
        <p:xfrm>
          <a:off x="993629" y="1916645"/>
          <a:ext cx="10605831" cy="3200400"/>
        </p:xfrm>
        <a:graphic>
          <a:graphicData uri="http://schemas.openxmlformats.org/drawingml/2006/table">
            <a:tbl>
              <a:tblPr firstRow="1" bandRow="1">
                <a:tableStyleId>{5C22544A-7EE6-4342-B048-85BDC9FD1C3A}</a:tableStyleId>
              </a:tblPr>
              <a:tblGrid>
                <a:gridCol w="10605831"/>
              </a:tblGrid>
              <a:tr h="452011">
                <a:tc>
                  <a:txBody>
                    <a:bodyPr/>
                    <a:lstStyle/>
                    <a:p>
                      <a:pPr algn="ctr"/>
                      <a:r>
                        <a:rPr lang="en-US" sz="2400" b="0" i="0" u="none" strike="noStrike" kern="1200" baseline="0" dirty="0" smtClean="0">
                          <a:solidFill>
                            <a:schemeClr val="lt1"/>
                          </a:solidFill>
                          <a:latin typeface="+mn-lt"/>
                          <a:ea typeface="+mn-ea"/>
                          <a:cs typeface="+mn-cs"/>
                        </a:rPr>
                        <a:t>Effect of admission of application</a:t>
                      </a:r>
                      <a:endParaRPr lang="en-US" sz="3200" dirty="0" smtClean="0"/>
                    </a:p>
                  </a:txBody>
                  <a:tcPr/>
                </a:tc>
              </a:tr>
              <a:tr h="52707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On the date of admission of the application, the moratorium period shall</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commence in respect of all the debts</a:t>
                      </a:r>
                      <a:endParaRPr lang="en-US" sz="5400" dirty="0"/>
                    </a:p>
                  </a:txBody>
                  <a:tcPr/>
                </a:tc>
              </a:tr>
              <a:tr h="52707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During the moratorium period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any pending legal action or legal proceeding in respect of any debt shall be</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deemed to have been stayed;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creditors shall not initiate any legal action or proceedings in respect of</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i="0" u="none" strike="noStrike" kern="1200" baseline="0" dirty="0" smtClean="0">
                          <a:solidFill>
                            <a:schemeClr val="dk1"/>
                          </a:solidFill>
                          <a:latin typeface="+mn-lt"/>
                          <a:ea typeface="+mn-ea"/>
                          <a:cs typeface="+mn-cs"/>
                        </a:rPr>
                        <a:t>             any debt</a:t>
                      </a:r>
                      <a:endParaRPr lang="en-US" sz="24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514738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720920343"/>
              </p:ext>
            </p:extLst>
          </p:nvPr>
        </p:nvGraphicFramePr>
        <p:xfrm>
          <a:off x="838200" y="1690688"/>
          <a:ext cx="11103591" cy="4362969"/>
        </p:xfrm>
        <a:graphic>
          <a:graphicData uri="http://schemas.openxmlformats.org/drawingml/2006/table">
            <a:tbl>
              <a:tblPr firstRow="1" bandRow="1">
                <a:tableStyleId>{5C22544A-7EE6-4342-B048-85BDC9FD1C3A}</a:tableStyleId>
              </a:tblPr>
              <a:tblGrid>
                <a:gridCol w="11103591"/>
              </a:tblGrid>
              <a:tr h="4362969">
                <a:tc>
                  <a:txBody>
                    <a:bodyPr/>
                    <a:lstStyle/>
                    <a:p>
                      <a:pPr marL="0" indent="0">
                        <a:buFont typeface="Arial" panose="020B0604020202020204" pitchFamily="34" charset="0"/>
                        <a:buNone/>
                      </a:pPr>
                      <a:r>
                        <a:rPr lang="en-US" sz="2400" b="0" i="0" u="none" strike="noStrike" kern="1200" baseline="0" dirty="0" smtClean="0">
                          <a:solidFill>
                            <a:schemeClr val="bg1"/>
                          </a:solidFill>
                          <a:latin typeface="+mn-lt"/>
                          <a:ea typeface="+mn-ea"/>
                          <a:cs typeface="+mn-cs"/>
                        </a:rPr>
                        <a:t>During the moratorium period, the debtor shall</a:t>
                      </a:r>
                    </a:p>
                    <a:p>
                      <a:r>
                        <a:rPr lang="en-US" sz="2400" b="0" i="0" u="none" strike="noStrike" kern="1200" baseline="0" dirty="0" smtClean="0">
                          <a:solidFill>
                            <a:schemeClr val="bg1"/>
                          </a:solidFill>
                          <a:latin typeface="+mn-lt"/>
                          <a:ea typeface="+mn-ea"/>
                          <a:cs typeface="+mn-cs"/>
                        </a:rPr>
                        <a:t>      (a) not act as a director of any company, or directly or indirectly take part in or be concerned in the  promotion, formation or management of a company</a:t>
                      </a: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b</a:t>
                      </a:r>
                      <a:r>
                        <a:rPr lang="en-US" sz="2400" b="0" i="0" u="none" strike="noStrike" kern="1200" baseline="0" dirty="0" smtClean="0">
                          <a:solidFill>
                            <a:schemeClr val="bg1"/>
                          </a:solidFill>
                          <a:latin typeface="+mn-lt"/>
                          <a:ea typeface="+mn-ea"/>
                          <a:cs typeface="+mn-cs"/>
                        </a:rPr>
                        <a:t>) not dispose of or alienate any of his assets;</a:t>
                      </a: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c</a:t>
                      </a:r>
                      <a:r>
                        <a:rPr lang="en-US" sz="2400" b="0" i="0" u="none" strike="noStrike" kern="1200" baseline="0" dirty="0" smtClean="0">
                          <a:solidFill>
                            <a:schemeClr val="bg1"/>
                          </a:solidFill>
                          <a:latin typeface="+mn-lt"/>
                          <a:ea typeface="+mn-ea"/>
                          <a:cs typeface="+mn-cs"/>
                        </a:rPr>
                        <a:t>) inform his business partners that he is undergoing a fresh start process;</a:t>
                      </a: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d</a:t>
                      </a:r>
                      <a:r>
                        <a:rPr lang="en-US" sz="2400" b="0" i="0" u="none" strike="noStrike" kern="1200" baseline="0" dirty="0" smtClean="0">
                          <a:solidFill>
                            <a:schemeClr val="bg1"/>
                          </a:solidFill>
                          <a:latin typeface="+mn-lt"/>
                          <a:ea typeface="+mn-ea"/>
                          <a:cs typeface="+mn-cs"/>
                        </a:rPr>
                        <a:t>) be required to inform prior to entering into any financial or commercial          transaction of such value as may be notified by the Central Government, either individually or jointly that he is undergoing a fresh start process;</a:t>
                      </a: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e</a:t>
                      </a:r>
                      <a:r>
                        <a:rPr lang="en-US" sz="2400" b="0" i="0" u="none" strike="noStrike" kern="1200" baseline="0" dirty="0" smtClean="0">
                          <a:solidFill>
                            <a:schemeClr val="bg1"/>
                          </a:solidFill>
                          <a:latin typeface="+mn-lt"/>
                          <a:ea typeface="+mn-ea"/>
                          <a:cs typeface="+mn-cs"/>
                        </a:rPr>
                        <a:t>) disclose the name under which he enters into business transactions, if it is different from the name  in the application admitted under section 84;</a:t>
                      </a: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f</a:t>
                      </a:r>
                      <a:r>
                        <a:rPr lang="en-US" sz="2400" b="0" i="0" u="none" strike="noStrike" kern="1200" baseline="0" dirty="0" smtClean="0">
                          <a:solidFill>
                            <a:schemeClr val="bg1"/>
                          </a:solidFill>
                          <a:latin typeface="+mn-lt"/>
                          <a:ea typeface="+mn-ea"/>
                          <a:cs typeface="+mn-cs"/>
                        </a:rPr>
                        <a:t>) not travel outside India except with the permission of the Adjudicating Authority</a:t>
                      </a:r>
                      <a:endParaRPr lang="en-US" sz="6600" dirty="0">
                        <a:solidFill>
                          <a:schemeClr val="bg1"/>
                        </a:solidFill>
                      </a:endParaRPr>
                    </a:p>
                  </a:txBody>
                  <a:tcPr/>
                </a:tc>
              </a:tr>
            </a:tbl>
          </a:graphicData>
        </a:graphic>
      </p:graphicFrame>
      <p:sp>
        <p:nvSpPr>
          <p:cNvPr id="6" name="Title 1"/>
          <p:cNvSpPr>
            <a:spLocks noGrp="1"/>
          </p:cNvSpPr>
          <p:nvPr>
            <p:ph type="title"/>
          </p:nvPr>
        </p:nvSpPr>
        <p:spPr/>
        <p:txBody>
          <a:bodyPr>
            <a:normAutofit/>
          </a:bodyPr>
          <a:lstStyle/>
          <a:p>
            <a:r>
              <a:rPr lang="en-US" dirty="0" smtClean="0"/>
              <a:t>Moratorium Restrictions - </a:t>
            </a:r>
            <a:r>
              <a:rPr lang="en-IN" dirty="0" smtClean="0"/>
              <a:t>Section 85 </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14467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114808056"/>
              </p:ext>
            </p:extLst>
          </p:nvPr>
        </p:nvGraphicFramePr>
        <p:xfrm>
          <a:off x="838200" y="1690688"/>
          <a:ext cx="10605831" cy="1818296"/>
        </p:xfrm>
        <a:graphic>
          <a:graphicData uri="http://schemas.openxmlformats.org/drawingml/2006/table">
            <a:tbl>
              <a:tblPr firstRow="1" bandRow="1">
                <a:tableStyleId>{5C22544A-7EE6-4342-B048-85BDC9FD1C3A}</a:tableStyleId>
              </a:tblPr>
              <a:tblGrid>
                <a:gridCol w="10605831"/>
              </a:tblGrid>
              <a:tr h="1818296">
                <a:tc>
                  <a:txBody>
                    <a:bodyPr/>
                    <a:lstStyle/>
                    <a:p>
                      <a:pPr marL="342900" indent="-342900">
                        <a:buFont typeface="Arial" panose="020B0604020202020204" pitchFamily="34" charset="0"/>
                        <a:buChar char="•"/>
                      </a:pPr>
                      <a:r>
                        <a:rPr lang="en-US" sz="2800" b="0" i="0" u="none" strike="noStrike" kern="1200" baseline="0" dirty="0" smtClean="0">
                          <a:solidFill>
                            <a:schemeClr val="bg1"/>
                          </a:solidFill>
                          <a:latin typeface="+mn-lt"/>
                          <a:ea typeface="+mn-ea"/>
                          <a:cs typeface="+mn-cs"/>
                        </a:rPr>
                        <a:t>The moratorium ceases to have effect at the end of the period of one hundred and  eighty days beginning with the date of admission unless the order admitting the application is revoked</a:t>
                      </a:r>
                      <a:endParaRPr lang="en-US" sz="3600" dirty="0" smtClean="0">
                        <a:solidFill>
                          <a:schemeClr val="bg1"/>
                        </a:solidFill>
                      </a:endParaRPr>
                    </a:p>
                  </a:txBody>
                  <a:tcPr/>
                </a:tc>
              </a:tr>
            </a:tbl>
          </a:graphicData>
        </a:graphic>
      </p:graphicFrame>
      <p:sp>
        <p:nvSpPr>
          <p:cNvPr id="6" name="Title 1"/>
          <p:cNvSpPr>
            <a:spLocks noGrp="1"/>
          </p:cNvSpPr>
          <p:nvPr>
            <p:ph type="title"/>
          </p:nvPr>
        </p:nvSpPr>
        <p:spPr/>
        <p:txBody>
          <a:bodyPr>
            <a:normAutofit/>
          </a:bodyPr>
          <a:lstStyle/>
          <a:p>
            <a:r>
              <a:rPr lang="en-US" dirty="0" smtClean="0"/>
              <a:t>Period of moratorium - </a:t>
            </a:r>
            <a:r>
              <a:rPr lang="en-IN" dirty="0" smtClean="0"/>
              <a:t>Section 85 </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365204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Objections by Creditors - </a:t>
            </a:r>
            <a:r>
              <a:rPr lang="en-IN" dirty="0" smtClean="0"/>
              <a:t>Section 86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4101820892"/>
              </p:ext>
            </p:extLst>
          </p:nvPr>
        </p:nvGraphicFramePr>
        <p:xfrm>
          <a:off x="838200" y="2138810"/>
          <a:ext cx="10605831" cy="3779520"/>
        </p:xfrm>
        <a:graphic>
          <a:graphicData uri="http://schemas.openxmlformats.org/drawingml/2006/table">
            <a:tbl>
              <a:tblPr firstRow="1" bandRow="1">
                <a:tableStyleId>{5C22544A-7EE6-4342-B048-85BDC9FD1C3A}</a:tableStyleId>
              </a:tblPr>
              <a:tblGrid>
                <a:gridCol w="10605831"/>
              </a:tblGrid>
              <a:tr h="452011">
                <a:tc>
                  <a:txBody>
                    <a:bodyPr/>
                    <a:lstStyle/>
                    <a:p>
                      <a:pPr algn="ctr"/>
                      <a:r>
                        <a:rPr lang="en-US" sz="3200" dirty="0" smtClean="0"/>
                        <a:t>Descriptions</a:t>
                      </a:r>
                      <a:r>
                        <a:rPr lang="en-US" sz="3200" baseline="0" dirty="0" smtClean="0"/>
                        <a:t> </a:t>
                      </a:r>
                      <a:endParaRPr lang="en-US" sz="3200" dirty="0" smtClean="0"/>
                    </a:p>
                  </a:txBody>
                  <a:tcPr/>
                </a:tc>
              </a:tr>
              <a:tr h="52707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creditor within a period of ten days from the date of receipt of the order can object  on the following grounds, namely</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inclusion of a debt as a qualifying debt</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incorrectness of the details of the qualifying debt</a:t>
                      </a:r>
                      <a:endParaRPr lang="en-US" sz="7200" dirty="0"/>
                    </a:p>
                  </a:txBody>
                  <a:tcPr/>
                </a:tc>
              </a:tr>
              <a:tr h="52707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creditor may file an objection  by way of an application to the resolution professional </a:t>
                      </a:r>
                      <a:endParaRPr lang="en-US" sz="3600" dirty="0" smtClean="0"/>
                    </a:p>
                  </a:txBody>
                  <a:tcPr/>
                </a:tc>
              </a:tr>
              <a:tr h="52707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examine the objections  and either accept or reject the objections, within ten days of the date of the application</a:t>
                      </a:r>
                      <a:endParaRPr lang="en-US" sz="36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5027287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79" y="310534"/>
            <a:ext cx="10515600" cy="1325563"/>
          </a:xfrm>
        </p:spPr>
        <p:txBody>
          <a:bodyPr>
            <a:normAutofit/>
          </a:bodyPr>
          <a:lstStyle/>
          <a:p>
            <a:r>
              <a:rPr lang="en-US" dirty="0" smtClean="0"/>
              <a:t>Application against decision of</a:t>
            </a:r>
            <a:r>
              <a:rPr lang="en-US" dirty="0"/>
              <a:t> </a:t>
            </a:r>
            <a:r>
              <a:rPr lang="en-US" dirty="0" smtClean="0"/>
              <a:t>RP - </a:t>
            </a:r>
            <a:r>
              <a:rPr lang="en-IN" dirty="0" smtClean="0"/>
              <a:t>Section 87</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697708237"/>
              </p:ext>
            </p:extLst>
          </p:nvPr>
        </p:nvGraphicFramePr>
        <p:xfrm>
          <a:off x="865879" y="1893194"/>
          <a:ext cx="10605831" cy="4328160"/>
        </p:xfrm>
        <a:graphic>
          <a:graphicData uri="http://schemas.openxmlformats.org/drawingml/2006/table">
            <a:tbl>
              <a:tblPr firstRow="1" bandRow="1">
                <a:tableStyleId>{5C22544A-7EE6-4342-B048-85BDC9FD1C3A}</a:tableStyleId>
              </a:tblPr>
              <a:tblGrid>
                <a:gridCol w="10605831"/>
              </a:tblGrid>
              <a:tr h="452011">
                <a:tc>
                  <a:txBody>
                    <a:bodyPr/>
                    <a:lstStyle/>
                    <a:p>
                      <a:pPr algn="ctr"/>
                      <a:r>
                        <a:rPr lang="en-US" sz="3200" dirty="0" smtClean="0"/>
                        <a:t>Descriptions</a:t>
                      </a:r>
                      <a:r>
                        <a:rPr lang="en-US" sz="3200" baseline="0" dirty="0" smtClean="0"/>
                        <a:t> </a:t>
                      </a:r>
                      <a:endParaRPr lang="en-US" sz="3200" dirty="0" smtClean="0"/>
                    </a:p>
                  </a:txBody>
                  <a:tcPr/>
                </a:tc>
              </a:tr>
              <a:tr h="527073">
                <a:tc>
                  <a:txBody>
                    <a:bodyPr/>
                    <a:lstStyle/>
                    <a:p>
                      <a:r>
                        <a:rPr lang="en-US" sz="2400" b="0" i="0" u="none" strike="noStrike" kern="1200" baseline="0" dirty="0" smtClean="0">
                          <a:solidFill>
                            <a:schemeClr val="dk1"/>
                          </a:solidFill>
                          <a:latin typeface="+mn-lt"/>
                          <a:ea typeface="+mn-ea"/>
                          <a:cs typeface="+mn-cs"/>
                        </a:rPr>
                        <a:t>The debtor or the creditor who is aggrieved by the action taken by the resolution</a:t>
                      </a:r>
                    </a:p>
                    <a:p>
                      <a:r>
                        <a:rPr lang="en-US" sz="2400" b="0" i="0" u="none" strike="noStrike" kern="1200" baseline="0" dirty="0" smtClean="0">
                          <a:solidFill>
                            <a:schemeClr val="dk1"/>
                          </a:solidFill>
                          <a:latin typeface="+mn-lt"/>
                          <a:ea typeface="+mn-ea"/>
                          <a:cs typeface="+mn-cs"/>
                        </a:rPr>
                        <a:t>professional under section 86 may, within ten days of such decision, make an application to the Adjudicating Authority challenging such action on any of the following grounds, namely</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that the resolution professional has not given an opportunity to the debtor or          </a:t>
                      </a:r>
                    </a:p>
                    <a:p>
                      <a:r>
                        <a:rPr lang="en-US" sz="2400" b="0" i="0" u="none" strike="noStrike" kern="1200" baseline="0" dirty="0" smtClean="0">
                          <a:solidFill>
                            <a:schemeClr val="dk1"/>
                          </a:solidFill>
                          <a:latin typeface="+mn-lt"/>
                          <a:ea typeface="+mn-ea"/>
                          <a:cs typeface="+mn-cs"/>
                        </a:rPr>
                        <a:t>        the creditor to make a representation; or</a:t>
                      </a:r>
                    </a:p>
                    <a:p>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that the resolution professional colluded with the other party in arriving at</a:t>
                      </a:r>
                    </a:p>
                    <a:p>
                      <a:r>
                        <a:rPr lang="en-US" sz="2400" b="0" i="0" u="none" strike="noStrike" kern="1200" baseline="0" dirty="0" smtClean="0">
                          <a:solidFill>
                            <a:schemeClr val="dk1"/>
                          </a:solidFill>
                          <a:latin typeface="+mn-lt"/>
                          <a:ea typeface="+mn-ea"/>
                          <a:cs typeface="+mn-cs"/>
                        </a:rPr>
                        <a:t>        the decision; or</a:t>
                      </a:r>
                    </a:p>
                    <a:p>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that the resolution professional has not complied with the requirements of</a:t>
                      </a:r>
                    </a:p>
                    <a:p>
                      <a:r>
                        <a:rPr lang="en-US" sz="2400" b="0" i="0" u="none" strike="noStrike" kern="1200" baseline="0" dirty="0" smtClean="0">
                          <a:solidFill>
                            <a:schemeClr val="dk1"/>
                          </a:solidFill>
                          <a:latin typeface="+mn-lt"/>
                          <a:ea typeface="+mn-ea"/>
                          <a:cs typeface="+mn-cs"/>
                        </a:rPr>
                        <a:t>        section 86</a:t>
                      </a:r>
                      <a:endParaRPr lang="en-US" sz="88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81114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Fresh Start Order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2863639196"/>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693103640"/>
              </p:ext>
            </p:extLst>
          </p:nvPr>
        </p:nvGraphicFramePr>
        <p:xfrm>
          <a:off x="865879" y="2275331"/>
          <a:ext cx="10605831" cy="2965408"/>
        </p:xfrm>
        <a:graphic>
          <a:graphicData uri="http://schemas.openxmlformats.org/drawingml/2006/table">
            <a:tbl>
              <a:tblPr firstRow="1" bandRow="1">
                <a:tableStyleId>{5C22544A-7EE6-4342-B048-85BDC9FD1C3A}</a:tableStyleId>
              </a:tblPr>
              <a:tblGrid>
                <a:gridCol w="10605831"/>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decide the application within fourteen days of such application, and make an order as it deems fit</a:t>
                      </a:r>
                      <a:endParaRPr lang="en-US" sz="11500" dirty="0"/>
                    </a:p>
                  </a:txBody>
                  <a:tcPr/>
                </a:tc>
              </a:tr>
              <a:tr h="1360599">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the application  has been allowed by the Adjudicating Authority, it shall forward its order to the Board and the Board may take such action as may be required against the resolution professional</a:t>
                      </a:r>
                      <a:endParaRPr lang="en-US" sz="11500" dirty="0"/>
                    </a:p>
                  </a:txBody>
                  <a:tcPr/>
                </a:tc>
              </a:tr>
            </a:tbl>
          </a:graphicData>
        </a:graphic>
      </p:graphicFrame>
      <p:sp>
        <p:nvSpPr>
          <p:cNvPr id="7" name="Title 1"/>
          <p:cNvSpPr>
            <a:spLocks noGrp="1"/>
          </p:cNvSpPr>
          <p:nvPr>
            <p:ph type="title"/>
          </p:nvPr>
        </p:nvSpPr>
        <p:spPr/>
        <p:txBody>
          <a:bodyPr>
            <a:normAutofit/>
          </a:bodyPr>
          <a:lstStyle/>
          <a:p>
            <a:r>
              <a:rPr lang="en-US" dirty="0"/>
              <a:t>Application against decision of RP - </a:t>
            </a:r>
            <a:r>
              <a:rPr lang="en-IN" dirty="0"/>
              <a:t>Section 87</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4413881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609" y="0"/>
            <a:ext cx="10515600" cy="1325563"/>
          </a:xfrm>
        </p:spPr>
        <p:txBody>
          <a:bodyPr/>
          <a:lstStyle/>
          <a:p>
            <a:r>
              <a:rPr lang="en-US" dirty="0" smtClean="0"/>
              <a:t>What </a:t>
            </a:r>
            <a:r>
              <a:rPr lang="en-US" smtClean="0"/>
              <a:t>is an Qualifying </a:t>
            </a:r>
            <a:r>
              <a:rPr lang="en-US" dirty="0" smtClean="0"/>
              <a:t>debt- </a:t>
            </a:r>
            <a:r>
              <a:rPr lang="en-US" dirty="0"/>
              <a:t>Section 79</a:t>
            </a:r>
            <a:endParaRPr lang="en-IN" dirty="0"/>
          </a:p>
        </p:txBody>
      </p:sp>
      <p:graphicFrame>
        <p:nvGraphicFramePr>
          <p:cNvPr id="5" name="Table 4"/>
          <p:cNvGraphicFramePr>
            <a:graphicFrameLocks noGrp="1"/>
          </p:cNvGraphicFramePr>
          <p:nvPr>
            <p:extLst/>
          </p:nvPr>
        </p:nvGraphicFramePr>
        <p:xfrm>
          <a:off x="646113" y="1462040"/>
          <a:ext cx="10476811" cy="5170772"/>
        </p:xfrm>
        <a:graphic>
          <a:graphicData uri="http://schemas.openxmlformats.org/drawingml/2006/table">
            <a:tbl>
              <a:tblPr firstRow="1" bandRow="1">
                <a:tableStyleId>{5C22544A-7EE6-4342-B048-85BDC9FD1C3A}</a:tableStyleId>
              </a:tblPr>
              <a:tblGrid>
                <a:gridCol w="10476811"/>
              </a:tblGrid>
              <a:tr h="700831">
                <a:tc>
                  <a:txBody>
                    <a:bodyPr/>
                    <a:lstStyle/>
                    <a:p>
                      <a:pPr algn="ctr"/>
                      <a:r>
                        <a:rPr lang="en-US" sz="2400" b="0" i="0" u="none" strike="noStrike" kern="1200" baseline="0" dirty="0" smtClean="0">
                          <a:solidFill>
                            <a:schemeClr val="lt1"/>
                          </a:solidFill>
                          <a:latin typeface="+mn-lt"/>
                          <a:ea typeface="+mn-ea"/>
                          <a:cs typeface="+mn-cs"/>
                        </a:rPr>
                        <a:t>Qualifying  debt means</a:t>
                      </a:r>
                      <a:endParaRPr lang="en-US" sz="3200" dirty="0" smtClean="0"/>
                    </a:p>
                  </a:txBody>
                  <a:tcPr/>
                </a:tc>
              </a:tr>
              <a:tr h="4469941">
                <a:tc>
                  <a:txBody>
                    <a:bodyPr/>
                    <a:lstStyle/>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A Qualifying Debt is an amount due, which includes </a:t>
                      </a:r>
                    </a:p>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interest or </a:t>
                      </a: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other sum due in respect of the amounts owed under any contract, by the debtor for a liquidated sum </a:t>
                      </a: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either immediately or at certain future time and does not include</a:t>
                      </a:r>
                    </a:p>
                    <a:p>
                      <a:pPr lvl="3"/>
                      <a:r>
                        <a:rPr lang="en-US" sz="2400" b="0" i="0" u="none" strike="noStrike" kern="1200" baseline="0" dirty="0" smtClean="0">
                          <a:solidFill>
                            <a:schemeClr val="dk1"/>
                          </a:solidFill>
                          <a:latin typeface="+mn-lt"/>
                          <a:ea typeface="+mn-ea"/>
                          <a:cs typeface="+mn-cs"/>
                        </a:rPr>
                        <a:t>       </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an excluded debt;</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a debt to the extent it is secured; and</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any debt which has been incurred three months prior to the date of application for fresh start process                            </a:t>
                      </a:r>
                      <a:endParaRPr lang="en-US" sz="40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59938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79" y="310534"/>
            <a:ext cx="10515600" cy="1325563"/>
          </a:xfrm>
        </p:spPr>
        <p:txBody>
          <a:bodyPr>
            <a:normAutofit/>
          </a:bodyPr>
          <a:lstStyle/>
          <a:p>
            <a:r>
              <a:rPr lang="en-US" dirty="0" smtClean="0"/>
              <a:t>What are the general duties of </a:t>
            </a:r>
            <a:r>
              <a:rPr lang="en-US" dirty="0"/>
              <a:t>D</a:t>
            </a:r>
            <a:r>
              <a:rPr lang="en-US" dirty="0" smtClean="0"/>
              <a:t>ebtor- </a:t>
            </a:r>
            <a:r>
              <a:rPr lang="en-IN" dirty="0" smtClean="0"/>
              <a:t>Section 88</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3611148208"/>
              </p:ext>
            </p:extLst>
          </p:nvPr>
        </p:nvGraphicFramePr>
        <p:xfrm>
          <a:off x="865879" y="1893194"/>
          <a:ext cx="10605831" cy="3771816"/>
        </p:xfrm>
        <a:graphic>
          <a:graphicData uri="http://schemas.openxmlformats.org/drawingml/2006/table">
            <a:tbl>
              <a:tblPr firstRow="1" bandRow="1">
                <a:tableStyleId>{5C22544A-7EE6-4342-B048-85BDC9FD1C3A}</a:tableStyleId>
              </a:tblPr>
              <a:tblGrid>
                <a:gridCol w="10605831"/>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lgn="l">
                        <a:buFont typeface="Arial" panose="020B0604020202020204" pitchFamily="34" charset="0"/>
                        <a:buChar char="•"/>
                      </a:pPr>
                      <a:r>
                        <a:rPr lang="en-US" sz="2400" b="0" i="0" u="none" strike="noStrike" kern="1200" baseline="0" dirty="0" smtClean="0">
                          <a:solidFill>
                            <a:schemeClr val="dk1"/>
                          </a:solidFill>
                          <a:latin typeface="+mn-lt"/>
                          <a:ea typeface="+mn-ea"/>
                          <a:cs typeface="+mn-cs"/>
                        </a:rPr>
                        <a:t>Make available to the resolution professional all information relating to his</a:t>
                      </a:r>
                    </a:p>
                    <a:p>
                      <a:pPr marL="0" indent="0" algn="l">
                        <a:buFont typeface="Arial" panose="020B0604020202020204" pitchFamily="34" charset="0"/>
                        <a:buNone/>
                      </a:pPr>
                      <a:r>
                        <a:rPr lang="en-US" sz="2400" b="0" i="0" u="none" strike="noStrike" kern="1200" baseline="0" dirty="0" smtClean="0">
                          <a:solidFill>
                            <a:schemeClr val="dk1"/>
                          </a:solidFill>
                          <a:latin typeface="+mn-lt"/>
                          <a:ea typeface="+mn-ea"/>
                          <a:cs typeface="+mn-cs"/>
                        </a:rPr>
                        <a:t>     affairs, attend meetings and comply with the requests of the resolution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i="0" u="none" strike="noStrike" kern="1200" baseline="0" dirty="0" smtClean="0">
                          <a:solidFill>
                            <a:schemeClr val="dk1"/>
                          </a:solidFill>
                          <a:latin typeface="+mn-lt"/>
                          <a:ea typeface="+mn-ea"/>
                          <a:cs typeface="+mn-cs"/>
                        </a:rPr>
                        <a:t>     professional in relation to the fresh start process</a:t>
                      </a:r>
                      <a:endParaRPr lang="en-US" sz="16600" dirty="0"/>
                    </a:p>
                  </a:txBody>
                  <a:tcPr/>
                </a:tc>
              </a:tr>
              <a:tr h="1360599">
                <a:tc>
                  <a:txBody>
                    <a:bodyPr/>
                    <a:lstStyle/>
                    <a:p>
                      <a:pPr marL="342900" indent="-342900" algn="l">
                        <a:buFont typeface="Arial" panose="020B0604020202020204" pitchFamily="34" charset="0"/>
                        <a:buChar char="•"/>
                      </a:pPr>
                      <a:r>
                        <a:rPr lang="en-US" sz="2400" b="0" i="0" u="none" strike="noStrike" kern="1200" baseline="0" dirty="0" smtClean="0">
                          <a:solidFill>
                            <a:schemeClr val="dk1"/>
                          </a:solidFill>
                          <a:latin typeface="+mn-lt"/>
                          <a:ea typeface="+mn-ea"/>
                          <a:cs typeface="+mn-cs"/>
                        </a:rPr>
                        <a:t>Inform the resolution professional</a:t>
                      </a:r>
                    </a:p>
                    <a:p>
                      <a:pPr marL="0" indent="0" algn="l">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i</a:t>
                      </a:r>
                      <a:r>
                        <a:rPr lang="en-US" sz="2400" b="0" i="0" u="none" strike="noStrike" kern="1200" baseline="0" dirty="0" smtClean="0">
                          <a:solidFill>
                            <a:schemeClr val="dk1"/>
                          </a:solidFill>
                          <a:latin typeface="+mn-lt"/>
                          <a:ea typeface="+mn-ea"/>
                          <a:cs typeface="+mn-cs"/>
                        </a:rPr>
                        <a:t>) any material error or omission in relation to the information or document</a:t>
                      </a:r>
                    </a:p>
                    <a:p>
                      <a:pPr marL="0" indent="0" algn="l">
                        <a:buFont typeface="Arial" panose="020B0604020202020204" pitchFamily="34" charset="0"/>
                        <a:buNone/>
                      </a:pPr>
                      <a:r>
                        <a:rPr lang="en-US" sz="2400" b="0" i="0" u="none" strike="noStrike" kern="1200" baseline="0" dirty="0" smtClean="0">
                          <a:solidFill>
                            <a:schemeClr val="dk1"/>
                          </a:solidFill>
                          <a:latin typeface="+mn-lt"/>
                          <a:ea typeface="+mn-ea"/>
                          <a:cs typeface="+mn-cs"/>
                        </a:rPr>
                        <a:t>                supplied to the resolution professional; or</a:t>
                      </a:r>
                    </a:p>
                    <a:p>
                      <a:pPr marL="0" indent="0" algn="l">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ii</a:t>
                      </a:r>
                      <a:r>
                        <a:rPr lang="en-US" sz="2400" b="0" i="0" u="none" strike="noStrike" kern="1200" baseline="0" dirty="0" smtClean="0">
                          <a:solidFill>
                            <a:schemeClr val="dk1"/>
                          </a:solidFill>
                          <a:latin typeface="+mn-lt"/>
                          <a:ea typeface="+mn-ea"/>
                          <a:cs typeface="+mn-cs"/>
                        </a:rPr>
                        <a:t>) any change in financial circumstances after the date of application, where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0" i="0" u="none" strike="noStrike" kern="1200" baseline="0" dirty="0" smtClean="0">
                          <a:solidFill>
                            <a:schemeClr val="dk1"/>
                          </a:solidFill>
                          <a:latin typeface="+mn-lt"/>
                          <a:ea typeface="+mn-ea"/>
                          <a:cs typeface="+mn-cs"/>
                        </a:rPr>
                        <a:t>                such change has an impact on the fresh start process</a:t>
                      </a:r>
                      <a:endParaRPr lang="en-US" sz="2400" dirty="0" smtClean="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53682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79" y="310534"/>
            <a:ext cx="10515600" cy="1325563"/>
          </a:xfrm>
        </p:spPr>
        <p:txBody>
          <a:bodyPr>
            <a:normAutofit/>
          </a:bodyPr>
          <a:lstStyle/>
          <a:p>
            <a:r>
              <a:rPr lang="en-US" dirty="0" smtClean="0"/>
              <a:t>Replacement of Resolution Professional - </a:t>
            </a:r>
            <a:r>
              <a:rPr lang="en-IN" dirty="0" smtClean="0"/>
              <a:t>Section 89</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840370915"/>
              </p:ext>
            </p:extLst>
          </p:nvPr>
        </p:nvGraphicFramePr>
        <p:xfrm>
          <a:off x="865879" y="1893194"/>
          <a:ext cx="10605831" cy="4229016"/>
        </p:xfrm>
        <a:graphic>
          <a:graphicData uri="http://schemas.openxmlformats.org/drawingml/2006/table">
            <a:tbl>
              <a:tblPr firstRow="1" bandRow="1">
                <a:tableStyleId>{5C22544A-7EE6-4342-B048-85BDC9FD1C3A}</a:tableStyleId>
              </a:tblPr>
              <a:tblGrid>
                <a:gridCol w="10605831"/>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Where the debtor or the creditor is of the opinion that the RP is required to be replaced, he may apply to the Adjudicating Authority for the replacement of such resolution professional</a:t>
                      </a:r>
                      <a:endParaRPr lang="en-US" sz="23900" dirty="0"/>
                    </a:p>
                  </a:txBody>
                  <a:tcPr/>
                </a:tc>
              </a:tr>
              <a:tr h="73280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within seven days of the receipt of the application make a reference to the Board for replacement of the Resolution Professional</a:t>
                      </a:r>
                      <a:endParaRPr lang="en-US" sz="3200" b="0" i="0" u="none" strike="noStrike" kern="1200" baseline="0" dirty="0" smtClean="0">
                        <a:solidFill>
                          <a:schemeClr val="dk1"/>
                        </a:solidFill>
                        <a:latin typeface="+mn-lt"/>
                        <a:ea typeface="+mn-ea"/>
                        <a:cs typeface="+mn-cs"/>
                      </a:endParaRPr>
                    </a:p>
                  </a:txBody>
                  <a:tcPr/>
                </a:tc>
              </a:tr>
              <a:tr h="73280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appoint another resolution professional for the purposes of the fresh start process on the basis of the recommendation by the Board</a:t>
                      </a:r>
                      <a:endParaRPr lang="en-US" sz="3200" b="0" i="0" u="none" strike="noStrike" kern="1200" baseline="0" dirty="0" smtClean="0">
                        <a:solidFill>
                          <a:schemeClr val="dk1"/>
                        </a:solidFill>
                        <a:latin typeface="+mn-lt"/>
                        <a:ea typeface="+mn-ea"/>
                        <a:cs typeface="+mn-cs"/>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457563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936969227"/>
              </p:ext>
            </p:extLst>
          </p:nvPr>
        </p:nvGraphicFramePr>
        <p:xfrm>
          <a:off x="865879" y="1893194"/>
          <a:ext cx="10605831" cy="3406056"/>
        </p:xfrm>
        <a:graphic>
          <a:graphicData uri="http://schemas.openxmlformats.org/drawingml/2006/table">
            <a:tbl>
              <a:tblPr firstRow="1" bandRow="1">
                <a:tableStyleId>{5C22544A-7EE6-4342-B048-85BDC9FD1C3A}</a:tableStyleId>
              </a:tblPr>
              <a:tblGrid>
                <a:gridCol w="10605831"/>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appoint another resolution professional for the</a:t>
                      </a:r>
                    </a:p>
                    <a:p>
                      <a:r>
                        <a:rPr lang="en-US" sz="2400" b="0" i="0" u="none" strike="noStrike" kern="1200" baseline="0" dirty="0" smtClean="0">
                          <a:solidFill>
                            <a:schemeClr val="dk1"/>
                          </a:solidFill>
                          <a:latin typeface="+mn-lt"/>
                          <a:ea typeface="+mn-ea"/>
                          <a:cs typeface="+mn-cs"/>
                        </a:rPr>
                        <a:t>     purposes of the fresh start process on the basis of the recommendation by     </a:t>
                      </a:r>
                    </a:p>
                    <a:p>
                      <a:r>
                        <a:rPr lang="en-US" sz="2400" b="0" i="0" u="none" strike="noStrike" kern="1200" baseline="0" dirty="0" smtClean="0">
                          <a:solidFill>
                            <a:schemeClr val="dk1"/>
                          </a:solidFill>
                          <a:latin typeface="+mn-lt"/>
                          <a:ea typeface="+mn-ea"/>
                          <a:cs typeface="+mn-cs"/>
                        </a:rPr>
                        <a:t>     the  Board</a:t>
                      </a:r>
                      <a:endParaRPr lang="en-US" sz="3200" dirty="0"/>
                    </a:p>
                  </a:txBody>
                  <a:tcPr/>
                </a:tc>
              </a:tr>
              <a:tr h="94195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AA shall give directions to the RP replaced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to share all information with the new resolution professional in respect of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the fresh start process;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to co-operate with the new resolution professional as may be required</a:t>
                      </a:r>
                      <a:endParaRPr lang="en-US" sz="34400" dirty="0"/>
                    </a:p>
                  </a:txBody>
                  <a:tcPr/>
                </a:tc>
              </a:tr>
            </a:tbl>
          </a:graphicData>
        </a:graphic>
      </p:graphicFrame>
      <p:sp>
        <p:nvSpPr>
          <p:cNvPr id="7" name="Title 1"/>
          <p:cNvSpPr>
            <a:spLocks noGrp="1"/>
          </p:cNvSpPr>
          <p:nvPr>
            <p:ph type="title"/>
          </p:nvPr>
        </p:nvSpPr>
        <p:spPr/>
        <p:txBody>
          <a:bodyPr>
            <a:normAutofit/>
          </a:bodyPr>
          <a:lstStyle/>
          <a:p>
            <a:r>
              <a:rPr lang="en-US" dirty="0"/>
              <a:t>Replacement of Resolution Professional - </a:t>
            </a:r>
            <a:r>
              <a:rPr lang="en-IN" dirty="0"/>
              <a:t>Section 89</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5964936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79" y="310534"/>
            <a:ext cx="10515600" cy="1325563"/>
          </a:xfrm>
        </p:spPr>
        <p:txBody>
          <a:bodyPr>
            <a:normAutofit/>
          </a:bodyPr>
          <a:lstStyle/>
          <a:p>
            <a:r>
              <a:rPr lang="en-US" dirty="0" smtClean="0"/>
              <a:t>When can RP apply for directions regarding compliances of restrictions - </a:t>
            </a:r>
            <a:r>
              <a:rPr lang="en-IN" dirty="0" smtClean="0"/>
              <a:t>Section 90</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3445963053"/>
              </p:ext>
            </p:extLst>
          </p:nvPr>
        </p:nvGraphicFramePr>
        <p:xfrm>
          <a:off x="865879" y="1770364"/>
          <a:ext cx="10925787" cy="4869096"/>
        </p:xfrm>
        <a:graphic>
          <a:graphicData uri="http://schemas.openxmlformats.org/drawingml/2006/table">
            <a:tbl>
              <a:tblPr firstRow="1" bandRow="1">
                <a:tableStyleId>{5C22544A-7EE6-4342-B048-85BDC9FD1C3A}</a:tableStyleId>
              </a:tblPr>
              <a:tblGrid>
                <a:gridCol w="10925787"/>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dirty="0" smtClean="0"/>
                        <a:t>The RP shall apply to the AA for following direction</a:t>
                      </a:r>
                    </a:p>
                    <a:p>
                      <a:pPr marL="0" indent="0">
                        <a:buFont typeface="Arial" panose="020B0604020202020204" pitchFamily="34" charset="0"/>
                        <a:buNone/>
                      </a:pPr>
                      <a:endParaRPr lang="en-US" sz="2400" dirty="0" smtClean="0"/>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To require the debtor to comply with the restrictions as specified in the Code as stated in Section 85 ( 3 ) ( example : not dispose or alienate assets )</a:t>
                      </a:r>
                    </a:p>
                    <a:p>
                      <a:endParaRPr lang="en-US" sz="2400" b="0" i="0" u="none" strike="noStrike" kern="1200" baseline="0" dirty="0" smtClean="0">
                        <a:solidFill>
                          <a:schemeClr val="dk1"/>
                        </a:solidFill>
                        <a:latin typeface="+mn-lt"/>
                        <a:ea typeface="+mn-ea"/>
                        <a:cs typeface="+mn-cs"/>
                      </a:endParaRPr>
                    </a:p>
                    <a:p>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compliance of the duties of the debtor as required in Section 88 ( example provide information, attend meetings </a:t>
                      </a:r>
                      <a:r>
                        <a:rPr lang="en-US" sz="2400" b="0" i="0" u="none" strike="noStrike" kern="1200" baseline="0" dirty="0" err="1" smtClean="0">
                          <a:solidFill>
                            <a:schemeClr val="dk1"/>
                          </a:solidFill>
                          <a:latin typeface="+mn-lt"/>
                          <a:ea typeface="+mn-ea"/>
                          <a:cs typeface="+mn-cs"/>
                        </a:rPr>
                        <a:t>etc</a:t>
                      </a:r>
                      <a:r>
                        <a:rPr lang="en-US" sz="2400" b="0" i="0" u="none" strike="noStrike" kern="1200" baseline="0" dirty="0" smtClean="0">
                          <a:solidFill>
                            <a:schemeClr val="dk1"/>
                          </a:solidFill>
                          <a:latin typeface="+mn-lt"/>
                          <a:ea typeface="+mn-ea"/>
                          <a:cs typeface="+mn-cs"/>
                        </a:rPr>
                        <a:t> )</a:t>
                      </a:r>
                    </a:p>
                    <a:p>
                      <a:r>
                        <a:rPr lang="en-US" sz="2400" b="0" i="0" u="none" strike="noStrike" kern="1200" baseline="0" dirty="0" smtClean="0">
                          <a:solidFill>
                            <a:schemeClr val="dk1"/>
                          </a:solidFill>
                          <a:latin typeface="+mn-lt"/>
                          <a:ea typeface="+mn-ea"/>
                          <a:cs typeface="+mn-cs"/>
                        </a:rPr>
                        <a:t>          </a:t>
                      </a:r>
                      <a:endParaRPr lang="en-US" sz="4000" dirty="0"/>
                    </a:p>
                  </a:txBody>
                  <a:tcPr/>
                </a:tc>
              </a:tr>
              <a:tr h="941953">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may also apply to the Adjudicating Authority for directions in relation to any other matters  other than Sec 85 and Sec 88 for which no specific provisions have been made</a:t>
                      </a:r>
                      <a:endParaRPr lang="en-US" sz="32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022468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0534"/>
            <a:ext cx="10515600" cy="1325563"/>
          </a:xfrm>
        </p:spPr>
        <p:txBody>
          <a:bodyPr>
            <a:normAutofit/>
          </a:bodyPr>
          <a:lstStyle/>
          <a:p>
            <a:r>
              <a:rPr lang="en-US" dirty="0" smtClean="0"/>
              <a:t>Application for revocation of order </a:t>
            </a:r>
            <a:br>
              <a:rPr lang="en-US" dirty="0" smtClean="0"/>
            </a:br>
            <a:r>
              <a:rPr lang="en-US" dirty="0" smtClean="0"/>
              <a:t>- </a:t>
            </a:r>
            <a:r>
              <a:rPr lang="en-IN" dirty="0" smtClean="0"/>
              <a:t>Section 91</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1219853655"/>
              </p:ext>
            </p:extLst>
          </p:nvPr>
        </p:nvGraphicFramePr>
        <p:xfrm>
          <a:off x="633106" y="2084263"/>
          <a:ext cx="10925787" cy="4114800"/>
        </p:xfrm>
        <a:graphic>
          <a:graphicData uri="http://schemas.openxmlformats.org/drawingml/2006/table">
            <a:tbl>
              <a:tblPr firstRow="1" bandRow="1">
                <a:tableStyleId>{5C22544A-7EE6-4342-B048-85BDC9FD1C3A}</a:tableStyleId>
              </a:tblPr>
              <a:tblGrid>
                <a:gridCol w="10925787"/>
              </a:tblGrid>
              <a:tr h="3455740">
                <a:tc>
                  <a:txBody>
                    <a:bodyPr/>
                    <a:lstStyle/>
                    <a:p>
                      <a:r>
                        <a:rPr lang="en-US" sz="2400" b="0" i="0" u="none" strike="noStrike" kern="1200" baseline="0" dirty="0" smtClean="0">
                          <a:solidFill>
                            <a:schemeClr val="bg1"/>
                          </a:solidFill>
                          <a:latin typeface="+mn-lt"/>
                          <a:ea typeface="+mn-ea"/>
                          <a:cs typeface="+mn-cs"/>
                        </a:rPr>
                        <a:t>The RP may submit an application to the Adjudicating Authority seeking revocation of its order admitting the application under FSP ( made under section 84 ) on the following grounds, namely</a:t>
                      </a:r>
                    </a:p>
                    <a:p>
                      <a:endParaRPr lang="en-US" sz="2400" b="0" i="0" u="none" strike="noStrike" kern="1200" baseline="0" dirty="0" smtClean="0">
                        <a:solidFill>
                          <a:schemeClr val="bg1"/>
                        </a:solidFill>
                        <a:latin typeface="+mn-lt"/>
                        <a:ea typeface="+mn-ea"/>
                        <a:cs typeface="+mn-cs"/>
                      </a:endParaRP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a</a:t>
                      </a:r>
                      <a:r>
                        <a:rPr lang="en-US" sz="2400" b="0" i="0" u="none" strike="noStrike" kern="1200" baseline="0" dirty="0" smtClean="0">
                          <a:solidFill>
                            <a:schemeClr val="bg1"/>
                          </a:solidFill>
                          <a:latin typeface="+mn-lt"/>
                          <a:ea typeface="+mn-ea"/>
                          <a:cs typeface="+mn-cs"/>
                        </a:rPr>
                        <a:t>) if due to any change in the financial circumstances of the debtor, the debtor</a:t>
                      </a:r>
                    </a:p>
                    <a:p>
                      <a:r>
                        <a:rPr lang="en-US" sz="2400" b="0" i="0" u="none" strike="noStrike" kern="1200" baseline="0" dirty="0" smtClean="0">
                          <a:solidFill>
                            <a:schemeClr val="bg1"/>
                          </a:solidFill>
                          <a:latin typeface="+mn-lt"/>
                          <a:ea typeface="+mn-ea"/>
                          <a:cs typeface="+mn-cs"/>
                        </a:rPr>
                        <a:t>              is ineligible for a fresh start process</a:t>
                      </a:r>
                    </a:p>
                    <a:p>
                      <a:endParaRPr lang="en-US" sz="2400" b="0" i="0" u="none" strike="noStrike" kern="1200" baseline="0" dirty="0" smtClean="0">
                        <a:solidFill>
                          <a:schemeClr val="bg1"/>
                        </a:solidFill>
                        <a:latin typeface="+mn-lt"/>
                        <a:ea typeface="+mn-ea"/>
                        <a:cs typeface="+mn-cs"/>
                      </a:endParaRP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b</a:t>
                      </a:r>
                      <a:r>
                        <a:rPr lang="en-US" sz="2400" b="0" i="0" u="none" strike="noStrike" kern="1200" baseline="0" dirty="0" smtClean="0">
                          <a:solidFill>
                            <a:schemeClr val="bg1"/>
                          </a:solidFill>
                          <a:latin typeface="+mn-lt"/>
                          <a:ea typeface="+mn-ea"/>
                          <a:cs typeface="+mn-cs"/>
                        </a:rPr>
                        <a:t>) non-compliance by the debtor of the restrictions imposed</a:t>
                      </a:r>
                    </a:p>
                    <a:p>
                      <a:endParaRPr lang="en-US" sz="2400" b="0" i="0" u="none" strike="noStrike" kern="1200" baseline="0" dirty="0" smtClean="0">
                        <a:solidFill>
                          <a:schemeClr val="bg1"/>
                        </a:solidFill>
                        <a:latin typeface="+mn-lt"/>
                        <a:ea typeface="+mn-ea"/>
                        <a:cs typeface="+mn-cs"/>
                      </a:endParaRPr>
                    </a:p>
                    <a:p>
                      <a:r>
                        <a:rPr lang="en-US" sz="2400" b="0" i="0" u="none" strike="noStrike" kern="1200" baseline="0" dirty="0" smtClean="0">
                          <a:solidFill>
                            <a:schemeClr val="bg1"/>
                          </a:solidFill>
                          <a:latin typeface="+mn-lt"/>
                          <a:ea typeface="+mn-ea"/>
                          <a:cs typeface="+mn-cs"/>
                        </a:rPr>
                        <a:t>          (</a:t>
                      </a:r>
                      <a:r>
                        <a:rPr lang="en-US" sz="2400" b="0" i="1" u="none" strike="noStrike" kern="1200" baseline="0" dirty="0" smtClean="0">
                          <a:solidFill>
                            <a:schemeClr val="bg1"/>
                          </a:solidFill>
                          <a:latin typeface="+mn-lt"/>
                          <a:ea typeface="+mn-ea"/>
                          <a:cs typeface="+mn-cs"/>
                        </a:rPr>
                        <a:t>c</a:t>
                      </a:r>
                      <a:r>
                        <a:rPr lang="en-US" sz="2400" b="0" i="0" u="none" strike="noStrike" kern="1200" baseline="0" dirty="0" smtClean="0">
                          <a:solidFill>
                            <a:schemeClr val="bg1"/>
                          </a:solidFill>
                          <a:latin typeface="+mn-lt"/>
                          <a:ea typeface="+mn-ea"/>
                          <a:cs typeface="+mn-cs"/>
                        </a:rPr>
                        <a:t>) if the debtor has acted in a </a:t>
                      </a:r>
                      <a:r>
                        <a:rPr lang="en-US" sz="2400" b="0" i="1" u="none" strike="noStrike" kern="1200" baseline="0" dirty="0" smtClean="0">
                          <a:solidFill>
                            <a:schemeClr val="bg1"/>
                          </a:solidFill>
                          <a:latin typeface="+mn-lt"/>
                          <a:ea typeface="+mn-ea"/>
                          <a:cs typeface="+mn-cs"/>
                        </a:rPr>
                        <a:t>mala fide </a:t>
                      </a:r>
                      <a:r>
                        <a:rPr lang="en-US" sz="2400" b="0" i="0" u="none" strike="noStrike" kern="1200" baseline="0" dirty="0" smtClean="0">
                          <a:solidFill>
                            <a:schemeClr val="bg1"/>
                          </a:solidFill>
                          <a:latin typeface="+mn-lt"/>
                          <a:ea typeface="+mn-ea"/>
                          <a:cs typeface="+mn-cs"/>
                        </a:rPr>
                        <a:t>manner and has willfully failed to comply     </a:t>
                      </a:r>
                    </a:p>
                    <a:p>
                      <a:r>
                        <a:rPr lang="en-US" sz="2400" b="0" i="0" u="none" strike="noStrike" kern="1200" baseline="0" dirty="0" smtClean="0">
                          <a:solidFill>
                            <a:schemeClr val="bg1"/>
                          </a:solidFill>
                          <a:latin typeface="+mn-lt"/>
                          <a:ea typeface="+mn-ea"/>
                          <a:cs typeface="+mn-cs"/>
                        </a:rPr>
                        <a:t>               with the provisions</a:t>
                      </a:r>
                      <a:endParaRPr lang="en-US" sz="4800" dirty="0">
                        <a:solidFill>
                          <a:schemeClr val="bg1"/>
                        </a:solidFill>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18707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70272676"/>
              </p:ext>
            </p:extLst>
          </p:nvPr>
        </p:nvGraphicFramePr>
        <p:xfrm>
          <a:off x="633106" y="2084263"/>
          <a:ext cx="11035730" cy="3838866"/>
        </p:xfrm>
        <a:graphic>
          <a:graphicData uri="http://schemas.openxmlformats.org/drawingml/2006/table">
            <a:tbl>
              <a:tblPr firstRow="1" bandRow="1">
                <a:tableStyleId>{5C22544A-7EE6-4342-B048-85BDC9FD1C3A}</a:tableStyleId>
              </a:tblPr>
              <a:tblGrid>
                <a:gridCol w="11035730"/>
              </a:tblGrid>
              <a:tr h="1279622">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within fourteen days of the receipt of the application  may by order admit or reject the application</a:t>
                      </a:r>
                    </a:p>
                  </a:txBody>
                  <a:tcPr/>
                </a:tc>
              </a:tr>
              <a:tr h="1279622">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On passing of the order admitting the application  the moratorium and the fresh start process shall cease to have effect</a:t>
                      </a:r>
                      <a:endParaRPr lang="en-US" sz="6000" dirty="0"/>
                    </a:p>
                  </a:txBody>
                  <a:tcPr/>
                </a:tc>
              </a:tr>
              <a:tr h="1279622">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copy of the order passed by the Adjudicating Authority under this section shall</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be provided to the Board for the purpose of recording an entry in the register</a:t>
                      </a:r>
                      <a:endParaRPr lang="en-US" sz="6000" dirty="0"/>
                    </a:p>
                  </a:txBody>
                  <a:tcPr/>
                </a:tc>
              </a:tr>
            </a:tbl>
          </a:graphicData>
        </a:graphic>
      </p:graphicFrame>
      <p:sp>
        <p:nvSpPr>
          <p:cNvPr id="6" name="Title 1"/>
          <p:cNvSpPr>
            <a:spLocks noGrp="1"/>
          </p:cNvSpPr>
          <p:nvPr>
            <p:ph type="title"/>
          </p:nvPr>
        </p:nvSpPr>
        <p:spPr/>
        <p:txBody>
          <a:bodyPr>
            <a:normAutofit/>
          </a:bodyPr>
          <a:lstStyle/>
          <a:p>
            <a:r>
              <a:rPr lang="en-US" dirty="0"/>
              <a:t>Application for revocation of order </a:t>
            </a:r>
            <a:br>
              <a:rPr lang="en-US" dirty="0"/>
            </a:br>
            <a:r>
              <a:rPr lang="en-US" dirty="0"/>
              <a:t>- </a:t>
            </a:r>
            <a:r>
              <a:rPr lang="en-IN" dirty="0"/>
              <a:t>Section 91</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561650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79" y="310534"/>
            <a:ext cx="10515600" cy="1325563"/>
          </a:xfrm>
        </p:spPr>
        <p:txBody>
          <a:bodyPr>
            <a:normAutofit/>
          </a:bodyPr>
          <a:lstStyle/>
          <a:p>
            <a:r>
              <a:rPr lang="en-US" dirty="0" smtClean="0"/>
              <a:t>Discharge order and Effects - </a:t>
            </a:r>
            <a:r>
              <a:rPr lang="en-IN" dirty="0" smtClean="0"/>
              <a:t>Section 92</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580944284"/>
              </p:ext>
            </p:extLst>
          </p:nvPr>
        </p:nvGraphicFramePr>
        <p:xfrm>
          <a:off x="1091822" y="2097911"/>
          <a:ext cx="9949218" cy="3040296"/>
        </p:xfrm>
        <a:graphic>
          <a:graphicData uri="http://schemas.openxmlformats.org/drawingml/2006/table">
            <a:tbl>
              <a:tblPr firstRow="1" bandRow="1">
                <a:tableStyleId>{5C22544A-7EE6-4342-B048-85BDC9FD1C3A}</a:tableStyleId>
              </a:tblPr>
              <a:tblGrid>
                <a:gridCol w="9949218"/>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prepare a final list of qualifying debts and</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submit such list to the Adjudicating Authority at least seven days before the</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moratorium period comes to an end</a:t>
                      </a:r>
                      <a:endParaRPr lang="en-US" sz="3200" b="0" i="0" u="none" strike="noStrike" kern="1200" baseline="0" dirty="0" smtClean="0">
                        <a:solidFill>
                          <a:schemeClr val="dk1"/>
                        </a:solidFill>
                        <a:latin typeface="+mn-lt"/>
                        <a:ea typeface="+mn-ea"/>
                        <a:cs typeface="+mn-cs"/>
                      </a:endParaRPr>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pass a discharge order at the end of the moratorium period for discharge of the debtor from the qualifying debts mentioned in the list</a:t>
                      </a:r>
                      <a:endParaRPr lang="en-US" sz="72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7894461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1566738164"/>
              </p:ext>
            </p:extLst>
          </p:nvPr>
        </p:nvGraphicFramePr>
        <p:xfrm>
          <a:off x="1121391" y="1893194"/>
          <a:ext cx="9949218" cy="3680376"/>
        </p:xfrm>
        <a:graphic>
          <a:graphicData uri="http://schemas.openxmlformats.org/drawingml/2006/table">
            <a:tbl>
              <a:tblPr firstRow="1" bandRow="1">
                <a:tableStyleId>{5C22544A-7EE6-4342-B048-85BDC9FD1C3A}</a:tableStyleId>
              </a:tblPr>
              <a:tblGrid>
                <a:gridCol w="9949218"/>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Adjudicating Authority shall discharge the debtor from the following liabilities, namely</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penalties in respect of the qualifying debts from the date of     </a:t>
                      </a:r>
                    </a:p>
                    <a:p>
                      <a:r>
                        <a:rPr lang="en-US" sz="2400" b="0" i="0" u="none" strike="noStrike" kern="1200" baseline="0" dirty="0" smtClean="0">
                          <a:solidFill>
                            <a:schemeClr val="dk1"/>
                          </a:solidFill>
                          <a:latin typeface="+mn-lt"/>
                          <a:ea typeface="+mn-ea"/>
                          <a:cs typeface="+mn-cs"/>
                        </a:rPr>
                        <a:t>                  application  till the date of the discharge order</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interest including penal interest in respect of the qualifying debts    </a:t>
                      </a:r>
                    </a:p>
                    <a:p>
                      <a:r>
                        <a:rPr lang="en-US" sz="2400" b="0" i="0" u="none" strike="noStrike" kern="1200" baseline="0" dirty="0" smtClean="0">
                          <a:solidFill>
                            <a:schemeClr val="dk1"/>
                          </a:solidFill>
                          <a:latin typeface="+mn-lt"/>
                          <a:ea typeface="+mn-ea"/>
                          <a:cs typeface="+mn-cs"/>
                        </a:rPr>
                        <a:t>                  the date of application till the date of the discharge order</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any other sums owed under any contract in respect of the qualifying</a:t>
                      </a:r>
                    </a:p>
                    <a:p>
                      <a:r>
                        <a:rPr lang="en-US" sz="2400" b="0" i="0" u="none" strike="noStrike" kern="1200" baseline="0" dirty="0" smtClean="0">
                          <a:solidFill>
                            <a:schemeClr val="dk1"/>
                          </a:solidFill>
                          <a:latin typeface="+mn-lt"/>
                          <a:ea typeface="+mn-ea"/>
                          <a:cs typeface="+mn-cs"/>
                        </a:rPr>
                        <a:t>                 debts from the date of application till the date of the discharge order</a:t>
                      </a:r>
                      <a:endParaRPr lang="en-US" sz="4000" b="0" i="0" u="none" strike="noStrike" kern="1200" baseline="0" dirty="0" smtClean="0">
                        <a:solidFill>
                          <a:schemeClr val="dk1"/>
                        </a:solidFill>
                        <a:latin typeface="+mn-lt"/>
                        <a:ea typeface="+mn-ea"/>
                        <a:cs typeface="+mn-cs"/>
                      </a:endParaRPr>
                    </a:p>
                  </a:txBody>
                  <a:tcPr/>
                </a:tc>
              </a:tr>
            </a:tbl>
          </a:graphicData>
        </a:graphic>
      </p:graphicFrame>
      <p:sp>
        <p:nvSpPr>
          <p:cNvPr id="7" name="Title 1"/>
          <p:cNvSpPr>
            <a:spLocks noGrp="1"/>
          </p:cNvSpPr>
          <p:nvPr>
            <p:ph type="title"/>
          </p:nvPr>
        </p:nvSpPr>
        <p:spPr/>
        <p:txBody>
          <a:bodyPr>
            <a:normAutofit/>
          </a:bodyPr>
          <a:lstStyle/>
          <a:p>
            <a:r>
              <a:rPr lang="en-US" dirty="0"/>
              <a:t>Discharge order and Effects - </a:t>
            </a:r>
            <a:r>
              <a:rPr lang="en-IN" dirty="0"/>
              <a:t>Section 92</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665540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 Process flow </a:t>
            </a:r>
            <a:endParaRPr lang="en-IN"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graphicFrame>
        <p:nvGraphicFramePr>
          <p:cNvPr id="3" name="Diagram 2"/>
          <p:cNvGraphicFramePr/>
          <p:nvPr>
            <p:extLst>
              <p:ext uri="{D42A27DB-BD31-4B8C-83A1-F6EECF244321}">
                <p14:modId xmlns:p14="http://schemas.microsoft.com/office/powerpoint/2010/main" val="3328804147"/>
              </p:ext>
            </p:extLst>
          </p:nvPr>
        </p:nvGraphicFramePr>
        <p:xfrm>
          <a:off x="1267725" y="1210985"/>
          <a:ext cx="10469349"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6442557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3848965373"/>
              </p:ext>
            </p:extLst>
          </p:nvPr>
        </p:nvGraphicFramePr>
        <p:xfrm>
          <a:off x="1121391" y="1893194"/>
          <a:ext cx="9949218" cy="3488715"/>
        </p:xfrm>
        <a:graphic>
          <a:graphicData uri="http://schemas.openxmlformats.org/drawingml/2006/table">
            <a:tbl>
              <a:tblPr firstRow="1" bandRow="1">
                <a:tableStyleId>{5C22544A-7EE6-4342-B048-85BDC9FD1C3A}</a:tableStyleId>
              </a:tblPr>
              <a:tblGrid>
                <a:gridCol w="9949218"/>
              </a:tblGrid>
              <a:tr h="662856">
                <a:tc>
                  <a:txBody>
                    <a:bodyPr/>
                    <a:lstStyle/>
                    <a:p>
                      <a:pPr algn="ctr"/>
                      <a:r>
                        <a:rPr lang="en-US" sz="3200" dirty="0" smtClean="0"/>
                        <a:t>Descriptions</a:t>
                      </a:r>
                      <a:r>
                        <a:rPr lang="en-US" sz="3200" baseline="0" dirty="0" smtClean="0"/>
                        <a:t> </a:t>
                      </a:r>
                      <a:endParaRPr lang="en-US" sz="3200" dirty="0" smtClean="0"/>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discharge order shall not discharge the debtor from any debt and liability not  included</a:t>
                      </a:r>
                      <a:endParaRPr lang="en-US" sz="4800" b="0" i="0" u="none" strike="noStrike" kern="1200" baseline="0" dirty="0" smtClean="0">
                        <a:solidFill>
                          <a:schemeClr val="dk1"/>
                        </a:solidFill>
                        <a:latin typeface="+mn-lt"/>
                        <a:ea typeface="+mn-ea"/>
                        <a:cs typeface="+mn-cs"/>
                      </a:endParaRPr>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discharge order shall not discharge </a:t>
                      </a:r>
                      <a:r>
                        <a:rPr lang="en-US" sz="2400" b="1" i="0" u="sng" strike="noStrike" kern="1200" baseline="0" dirty="0" smtClean="0">
                          <a:solidFill>
                            <a:schemeClr val="dk1"/>
                          </a:solidFill>
                          <a:latin typeface="+mn-lt"/>
                          <a:ea typeface="+mn-ea"/>
                          <a:cs typeface="+mn-cs"/>
                        </a:rPr>
                        <a:t>any other </a:t>
                      </a:r>
                      <a:r>
                        <a:rPr lang="en-US" sz="2400" b="0" i="0" u="none" strike="noStrike" kern="1200" baseline="0" dirty="0" smtClean="0">
                          <a:solidFill>
                            <a:schemeClr val="dk1"/>
                          </a:solidFill>
                          <a:latin typeface="+mn-lt"/>
                          <a:ea typeface="+mn-ea"/>
                          <a:cs typeface="+mn-cs"/>
                        </a:rPr>
                        <a:t>person from any liability in        </a:t>
                      </a:r>
                    </a:p>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     respect of the qualifying debts</a:t>
                      </a:r>
                      <a:endParaRPr lang="en-US" sz="4800" b="0" i="0" u="none" strike="noStrike" kern="1200" baseline="0" dirty="0" smtClean="0">
                        <a:solidFill>
                          <a:schemeClr val="dk1"/>
                        </a:solidFill>
                        <a:latin typeface="+mn-lt"/>
                        <a:ea typeface="+mn-ea"/>
                        <a:cs typeface="+mn-cs"/>
                      </a:endParaRPr>
                    </a:p>
                  </a:txBody>
                  <a:tcPr/>
                </a:tc>
              </a:tr>
              <a:tr h="941953">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The resolution professional shall perform his functions and duties in compliance with the code of conduct </a:t>
                      </a:r>
                      <a:r>
                        <a:rPr lang="en-US" sz="2400" b="0" i="0" u="none" strike="noStrike" kern="1200" baseline="0" smtClean="0">
                          <a:solidFill>
                            <a:schemeClr val="dk1"/>
                          </a:solidFill>
                          <a:latin typeface="+mn-lt"/>
                          <a:ea typeface="+mn-ea"/>
                          <a:cs typeface="+mn-cs"/>
                        </a:rPr>
                        <a:t>as provided in the Code </a:t>
                      </a:r>
                      <a:endParaRPr lang="en-US" sz="6000" b="0" i="0" u="none" strike="noStrike" kern="1200" baseline="0" dirty="0" smtClean="0">
                        <a:solidFill>
                          <a:schemeClr val="dk1"/>
                        </a:solidFill>
                        <a:latin typeface="+mn-lt"/>
                        <a:ea typeface="+mn-ea"/>
                        <a:cs typeface="+mn-cs"/>
                      </a:endParaRPr>
                    </a:p>
                  </a:txBody>
                  <a:tcPr/>
                </a:tc>
              </a:tr>
            </a:tbl>
          </a:graphicData>
        </a:graphic>
      </p:graphicFrame>
      <p:sp>
        <p:nvSpPr>
          <p:cNvPr id="6" name="Title 1"/>
          <p:cNvSpPr>
            <a:spLocks noGrp="1"/>
          </p:cNvSpPr>
          <p:nvPr>
            <p:ph type="title"/>
          </p:nvPr>
        </p:nvSpPr>
        <p:spPr/>
        <p:txBody>
          <a:bodyPr>
            <a:normAutofit/>
          </a:bodyPr>
          <a:lstStyle/>
          <a:p>
            <a:r>
              <a:rPr lang="en-US" dirty="0"/>
              <a:t>Discharge order and Effects - </a:t>
            </a:r>
            <a:r>
              <a:rPr lang="en-IN" dirty="0"/>
              <a:t>Section 92</a:t>
            </a: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209328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IN" dirty="0" smtClean="0"/>
              <a:t>Eligibility for making application   – Section 80 </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1143975711"/>
              </p:ext>
            </p:extLst>
          </p:nvPr>
        </p:nvGraphicFramePr>
        <p:xfrm>
          <a:off x="1530065" y="1690688"/>
          <a:ext cx="9131869" cy="4236720"/>
        </p:xfrm>
        <a:graphic>
          <a:graphicData uri="http://schemas.openxmlformats.org/drawingml/2006/table">
            <a:tbl>
              <a:tblPr firstRow="1" bandRow="1">
                <a:tableStyleId>{5C22544A-7EE6-4342-B048-85BDC9FD1C3A}</a:tableStyleId>
              </a:tblPr>
              <a:tblGrid>
                <a:gridCol w="9131869"/>
              </a:tblGrid>
              <a:tr h="239363">
                <a:tc>
                  <a:txBody>
                    <a:bodyPr/>
                    <a:lstStyle/>
                    <a:p>
                      <a:pPr algn="ctr"/>
                      <a:r>
                        <a:rPr lang="en-IN" sz="2000" dirty="0" smtClean="0"/>
                        <a:t>Section 80</a:t>
                      </a:r>
                      <a:endParaRPr lang="en-US" sz="2000" dirty="0"/>
                    </a:p>
                  </a:txBody>
                  <a:tcPr/>
                </a:tc>
              </a:tr>
              <a:tr h="459928">
                <a:tc>
                  <a:txBody>
                    <a:bodyPr/>
                    <a:lstStyle/>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A debtor, who is unable to pay his debt and fulfils the conditions shall be entitled to make an application for a fresh start for discharge of his qualifying debt</a:t>
                      </a:r>
                      <a:endParaRPr lang="en-US" sz="2400" dirty="0"/>
                    </a:p>
                  </a:txBody>
                  <a:tcPr/>
                </a:tc>
              </a:tr>
              <a:tr h="2550511">
                <a:tc>
                  <a:txBody>
                    <a:bodyPr/>
                    <a:lstStyle/>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A debtor may apply for a fresh start to the Adjudicating Authority if</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the gross annual income of the debtor does not exceed sixty thousand rupees</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the aggregate value of the assets of the debtor does not exceed twenty thousand rupees</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the aggregate value of the qualifying debts does not exceed thirty-    five thousand rupees </a:t>
                      </a: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764154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IN" dirty="0"/>
              <a:t>Eligibility for making application   – Section 80 </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4099204712"/>
              </p:ext>
            </p:extLst>
          </p:nvPr>
        </p:nvGraphicFramePr>
        <p:xfrm>
          <a:off x="1530065" y="1690688"/>
          <a:ext cx="9131869" cy="4602480"/>
        </p:xfrm>
        <a:graphic>
          <a:graphicData uri="http://schemas.openxmlformats.org/drawingml/2006/table">
            <a:tbl>
              <a:tblPr firstRow="1" bandRow="1">
                <a:tableStyleId>{5C22544A-7EE6-4342-B048-85BDC9FD1C3A}</a:tableStyleId>
              </a:tblPr>
              <a:tblGrid>
                <a:gridCol w="9131869"/>
              </a:tblGrid>
              <a:tr h="246400">
                <a:tc>
                  <a:txBody>
                    <a:bodyPr/>
                    <a:lstStyle/>
                    <a:p>
                      <a:pPr algn="ctr"/>
                      <a:r>
                        <a:rPr lang="en-IN" sz="2000" dirty="0" smtClean="0"/>
                        <a:t>Section 80</a:t>
                      </a:r>
                      <a:endParaRPr lang="en-US" sz="2000" dirty="0"/>
                    </a:p>
                  </a:txBody>
                  <a:tcPr/>
                </a:tc>
              </a:tr>
              <a:tr h="473449">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debtor, who is unable to pay his debt and fulfils the conditions shall be entitled to make an application for a fresh start for discharge of his qualifying debt</a:t>
                      </a:r>
                      <a:endParaRPr lang="en-US" sz="2400" dirty="0"/>
                    </a:p>
                  </a:txBody>
                  <a:tcPr/>
                </a:tc>
              </a:tr>
              <a:tr h="2625488">
                <a:tc>
                  <a:txBody>
                    <a:bodyPr/>
                    <a:lstStyle/>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d</a:t>
                      </a:r>
                      <a:r>
                        <a:rPr lang="en-US" sz="2400" b="0" i="0" u="none" strike="noStrike" kern="1200" baseline="0" dirty="0" smtClean="0">
                          <a:solidFill>
                            <a:schemeClr val="dk1"/>
                          </a:solidFill>
                          <a:latin typeface="+mn-lt"/>
                          <a:ea typeface="+mn-ea"/>
                          <a:cs typeface="+mn-cs"/>
                        </a:rPr>
                        <a:t>) he is not an undischarged bankrupt</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e</a:t>
                      </a:r>
                      <a:r>
                        <a:rPr lang="en-US" sz="2400" b="0" i="0" u="none" strike="noStrike" kern="1200" baseline="0" dirty="0" smtClean="0">
                          <a:solidFill>
                            <a:schemeClr val="dk1"/>
                          </a:solidFill>
                          <a:latin typeface="+mn-lt"/>
                          <a:ea typeface="+mn-ea"/>
                          <a:cs typeface="+mn-cs"/>
                        </a:rPr>
                        <a:t>) he does not own a dwelling unit, irrespective of whether it is encumbered or not;</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f</a:t>
                      </a:r>
                      <a:r>
                        <a:rPr lang="en-US" sz="2400" b="0" i="0" u="none" strike="noStrike" kern="1200" baseline="0" dirty="0" smtClean="0">
                          <a:solidFill>
                            <a:schemeClr val="dk1"/>
                          </a:solidFill>
                          <a:latin typeface="+mn-lt"/>
                          <a:ea typeface="+mn-ea"/>
                          <a:cs typeface="+mn-cs"/>
                        </a:rPr>
                        <a:t>) a fresh start process, insolvency resolution process or bankruptcy process is not subsisting against him and</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g</a:t>
                      </a:r>
                      <a:r>
                        <a:rPr lang="en-US" sz="2400" b="0" i="0" u="none" strike="noStrike" kern="1200" baseline="0" dirty="0" smtClean="0">
                          <a:solidFill>
                            <a:schemeClr val="dk1"/>
                          </a:solidFill>
                          <a:latin typeface="+mn-lt"/>
                          <a:ea typeface="+mn-ea"/>
                          <a:cs typeface="+mn-cs"/>
                        </a:rPr>
                        <a:t>) no previous fresh start order under this Chapter has been made in relation to him in the preceding twelve months of the date of the application for fresh start</a:t>
                      </a: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70382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IN" dirty="0" smtClean="0"/>
              <a:t>Format of application – Section 81</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32225089"/>
              </p:ext>
            </p:extLst>
          </p:nvPr>
        </p:nvGraphicFramePr>
        <p:xfrm>
          <a:off x="1530065" y="1690688"/>
          <a:ext cx="10015822" cy="3844688"/>
        </p:xfrm>
        <a:graphic>
          <a:graphicData uri="http://schemas.openxmlformats.org/drawingml/2006/table">
            <a:tbl>
              <a:tblPr firstRow="1" bandRow="1">
                <a:tableStyleId>{5C22544A-7EE6-4342-B048-85BDC9FD1C3A}</a:tableStyleId>
              </a:tblPr>
              <a:tblGrid>
                <a:gridCol w="10015822"/>
              </a:tblGrid>
              <a:tr h="246400">
                <a:tc>
                  <a:txBody>
                    <a:bodyPr/>
                    <a:lstStyle/>
                    <a:p>
                      <a:pPr algn="ctr"/>
                      <a:r>
                        <a:rPr lang="en-IN" sz="2000" dirty="0" smtClean="0"/>
                        <a:t>Format of Application and Contents of affidavit </a:t>
                      </a:r>
                      <a:endParaRPr lang="en-US" sz="2000" dirty="0"/>
                    </a:p>
                  </a:txBody>
                  <a:tcPr/>
                </a:tc>
              </a:tr>
              <a:tr h="473449">
                <a:tc>
                  <a:txBody>
                    <a:bodyPr/>
                    <a:lstStyle/>
                    <a:p>
                      <a:pPr marL="0" indent="0">
                        <a:buFont typeface="Arial" panose="020B0604020202020204" pitchFamily="34" charset="0"/>
                        <a:buNone/>
                      </a:pPr>
                      <a:r>
                        <a:rPr lang="en-IN" sz="2400" b="0" i="0" u="none" strike="noStrike" kern="1200" baseline="0" dirty="0" smtClean="0">
                          <a:solidFill>
                            <a:schemeClr val="dk1"/>
                          </a:solidFill>
                          <a:latin typeface="+mn-lt"/>
                          <a:ea typeface="+mn-ea"/>
                          <a:cs typeface="+mn-cs"/>
                        </a:rPr>
                        <a:t>The application under section 80 shall be in such form and manner and accompanied by such fee, as may be prescribed</a:t>
                      </a:r>
                      <a:endParaRPr lang="en-US" sz="2400" dirty="0"/>
                    </a:p>
                  </a:txBody>
                  <a:tcPr/>
                </a:tc>
              </a:tr>
              <a:tr h="2625488">
                <a:tc>
                  <a:txBody>
                    <a:bodyPr/>
                    <a:lstStyle/>
                    <a:p>
                      <a:endParaRPr lang="en-IN" sz="2400" b="0" i="0" u="none" strike="noStrike" kern="1200" baseline="0" dirty="0" smtClean="0">
                        <a:solidFill>
                          <a:schemeClr val="dk1"/>
                        </a:solidFill>
                        <a:latin typeface="+mn-lt"/>
                        <a:ea typeface="+mn-ea"/>
                        <a:cs typeface="+mn-cs"/>
                      </a:endParaRPr>
                    </a:p>
                    <a:p>
                      <a:r>
                        <a:rPr lang="en-IN" sz="2400" b="0" i="0" u="none" strike="noStrike" kern="1200" baseline="0" dirty="0" smtClean="0">
                          <a:solidFill>
                            <a:schemeClr val="dk1"/>
                          </a:solidFill>
                          <a:latin typeface="+mn-lt"/>
                          <a:ea typeface="+mn-ea"/>
                          <a:cs typeface="+mn-cs"/>
                        </a:rPr>
                        <a:t>The application under sub-section (3) shall contain the following information supported by an affidavit containing the following information </a:t>
                      </a:r>
                    </a:p>
                    <a:p>
                      <a:endParaRPr lang="en-US" sz="2400" b="0" i="0" u="none" strike="noStrike" kern="1200" baseline="0" dirty="0" smtClean="0">
                        <a:solidFill>
                          <a:schemeClr val="dk1"/>
                        </a:solidFill>
                        <a:latin typeface="+mn-lt"/>
                        <a:ea typeface="+mn-ea"/>
                        <a:cs typeface="+mn-cs"/>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79978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IN" dirty="0"/>
              <a:t>Format of application &amp; affidavit– Section 81</a:t>
            </a:r>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817443582"/>
              </p:ext>
            </p:extLst>
          </p:nvPr>
        </p:nvGraphicFramePr>
        <p:xfrm>
          <a:off x="1530065" y="1690688"/>
          <a:ext cx="10015822" cy="4145280"/>
        </p:xfrm>
        <a:graphic>
          <a:graphicData uri="http://schemas.openxmlformats.org/drawingml/2006/table">
            <a:tbl>
              <a:tblPr firstRow="1" bandRow="1">
                <a:tableStyleId>{5C22544A-7EE6-4342-B048-85BDC9FD1C3A}</a:tableStyleId>
              </a:tblPr>
              <a:tblGrid>
                <a:gridCol w="10015822"/>
              </a:tblGrid>
              <a:tr h="246400">
                <a:tc>
                  <a:txBody>
                    <a:bodyPr/>
                    <a:lstStyle/>
                    <a:p>
                      <a:pPr algn="ctr"/>
                      <a:r>
                        <a:rPr lang="en-IN" sz="2000" dirty="0" smtClean="0"/>
                        <a:t>Section 80</a:t>
                      </a:r>
                      <a:endParaRPr lang="en-US" sz="2000" dirty="0"/>
                    </a:p>
                  </a:txBody>
                  <a:tcPr/>
                </a:tc>
              </a:tr>
              <a:tr h="2625488">
                <a:tc>
                  <a:txBody>
                    <a:bodyPr/>
                    <a:lstStyle/>
                    <a:p>
                      <a:r>
                        <a:rPr lang="en-IN" sz="2400" b="0" i="0" u="none" strike="noStrike" kern="1200" baseline="0" dirty="0" smtClean="0">
                          <a:solidFill>
                            <a:schemeClr val="dk1"/>
                          </a:solidFill>
                          <a:latin typeface="+mn-lt"/>
                          <a:ea typeface="+mn-ea"/>
                          <a:cs typeface="+mn-cs"/>
                        </a:rPr>
                        <a:t>The application under sub-section (3) shall contain the following information supported by an affidavit containing the following information </a:t>
                      </a:r>
                    </a:p>
                    <a:p>
                      <a:pPr marL="457200" indent="-4572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a list of all debts owed by the debtor as on the date of the said application along with details relating to the amount of each debt, interest payable thereon and the names of the creditors to whom each debt is owed; </a:t>
                      </a:r>
                    </a:p>
                    <a:p>
                      <a:pPr marL="457200" indent="-4572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interest payable on the debts and the rate thereof stipulated in the contract; </a:t>
                      </a:r>
                    </a:p>
                    <a:p>
                      <a:pPr marL="457200" indent="-4572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a list of security held in respect of any of the debts; </a:t>
                      </a:r>
                    </a:p>
                    <a:p>
                      <a:pPr marL="457200" indent="-4572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financial information of the debtor and his immediate family up to two years prior to the date of the application; </a:t>
                      </a: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073913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IN" dirty="0" smtClean="0"/>
              <a:t>Format of application &amp; affidavit– Section 81</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2585563252"/>
              </p:ext>
            </p:extLst>
          </p:nvPr>
        </p:nvGraphicFramePr>
        <p:xfrm>
          <a:off x="1530065" y="1690688"/>
          <a:ext cx="10015822" cy="4145280"/>
        </p:xfrm>
        <a:graphic>
          <a:graphicData uri="http://schemas.openxmlformats.org/drawingml/2006/table">
            <a:tbl>
              <a:tblPr firstRow="1" bandRow="1">
                <a:tableStyleId>{5C22544A-7EE6-4342-B048-85BDC9FD1C3A}</a:tableStyleId>
              </a:tblPr>
              <a:tblGrid>
                <a:gridCol w="10015822"/>
              </a:tblGrid>
              <a:tr h="246400">
                <a:tc>
                  <a:txBody>
                    <a:bodyPr/>
                    <a:lstStyle/>
                    <a:p>
                      <a:pPr algn="ctr"/>
                      <a:r>
                        <a:rPr lang="en-IN" sz="2000" dirty="0" smtClean="0"/>
                        <a:t>Section 80</a:t>
                      </a:r>
                      <a:endParaRPr lang="en-US" sz="2000" dirty="0"/>
                    </a:p>
                  </a:txBody>
                  <a:tcPr/>
                </a:tc>
              </a:tr>
              <a:tr h="2625488">
                <a:tc>
                  <a:txBody>
                    <a:bodyPr/>
                    <a:lstStyle/>
                    <a:p>
                      <a:r>
                        <a:rPr lang="en-IN" sz="2400" b="0" i="0" u="none" strike="noStrike" kern="1200" baseline="0" dirty="0" smtClean="0">
                          <a:solidFill>
                            <a:schemeClr val="dk1"/>
                          </a:solidFill>
                          <a:latin typeface="+mn-lt"/>
                          <a:ea typeface="+mn-ea"/>
                          <a:cs typeface="+mn-cs"/>
                        </a:rPr>
                        <a:t>The application under sub-section (3) shall contain the following information supported by an affidavit containing the following information </a:t>
                      </a:r>
                    </a:p>
                    <a:p>
                      <a:pPr marL="457200" indent="-457200">
                        <a:buAutoNum type="alphaLcParenBoth"/>
                      </a:pPr>
                      <a:endParaRPr lang="en-IN" sz="2400" b="0" i="0" u="none" strike="noStrike" kern="1200" baseline="0" dirty="0" smtClean="0">
                        <a:solidFill>
                          <a:schemeClr val="dk1"/>
                        </a:solidFill>
                        <a:latin typeface="+mn-lt"/>
                        <a:ea typeface="+mn-ea"/>
                        <a:cs typeface="+mn-cs"/>
                      </a:endParaRPr>
                    </a:p>
                    <a:p>
                      <a:pPr marL="342900" indent="-3429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particulars of the debtor's personal details, as may be prescribed; </a:t>
                      </a:r>
                    </a:p>
                    <a:p>
                      <a:pPr marL="342900" indent="-3429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reasons for making the application; </a:t>
                      </a:r>
                    </a:p>
                    <a:p>
                      <a:pPr marL="342900" indent="-3429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particulars of any legal proceedings which, to the debtor's knowledge has been commenced against him; </a:t>
                      </a:r>
                    </a:p>
                    <a:p>
                      <a:pPr marL="342900" indent="-342900">
                        <a:buFont typeface="Arial" panose="020B0604020202020204" pitchFamily="34" charset="0"/>
                        <a:buChar char="•"/>
                      </a:pPr>
                      <a:r>
                        <a:rPr lang="en-IN" sz="2400" b="0" i="0" u="none" strike="noStrike" kern="1200" baseline="0" dirty="0" smtClean="0">
                          <a:solidFill>
                            <a:schemeClr val="dk1"/>
                          </a:solidFill>
                          <a:latin typeface="+mn-lt"/>
                          <a:ea typeface="+mn-ea"/>
                          <a:cs typeface="+mn-cs"/>
                        </a:rPr>
                        <a:t>the confirmation that no previous fresh start order under this Chapter has been made in respect of the qualifying debts of the debtor in the preceding twelve months of the date of the application. </a:t>
                      </a:r>
                      <a:endParaRPr lang="en-US" sz="2400" b="0" i="0" u="none" strike="noStrike" kern="1200" baseline="0" dirty="0" smtClean="0">
                        <a:solidFill>
                          <a:schemeClr val="dk1"/>
                        </a:solidFill>
                        <a:latin typeface="+mn-lt"/>
                        <a:ea typeface="+mn-ea"/>
                        <a:cs typeface="+mn-cs"/>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45645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723" y="105818"/>
            <a:ext cx="10515600" cy="1325563"/>
          </a:xfrm>
        </p:spPr>
        <p:txBody>
          <a:bodyPr/>
          <a:lstStyle/>
          <a:p>
            <a:pPr lvl="0"/>
            <a:r>
              <a:rPr lang="en-IN" dirty="0" smtClean="0"/>
              <a:t>Impact of an </a:t>
            </a:r>
            <a:r>
              <a:rPr lang="en-IN" dirty="0"/>
              <a:t>a</a:t>
            </a:r>
            <a:r>
              <a:rPr lang="en-IN" dirty="0" smtClean="0"/>
              <a:t>pplication for fresh order–  Section 81</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Table 3"/>
          <p:cNvGraphicFramePr>
            <a:graphicFrameLocks noGrp="1"/>
          </p:cNvGraphicFramePr>
          <p:nvPr>
            <p:extLst>
              <p:ext uri="{D42A27DB-BD31-4B8C-83A1-F6EECF244321}">
                <p14:modId xmlns:p14="http://schemas.microsoft.com/office/powerpoint/2010/main" val="3398842211"/>
              </p:ext>
            </p:extLst>
          </p:nvPr>
        </p:nvGraphicFramePr>
        <p:xfrm>
          <a:off x="1023582" y="1569492"/>
          <a:ext cx="10481481" cy="4164182"/>
        </p:xfrm>
        <a:graphic>
          <a:graphicData uri="http://schemas.openxmlformats.org/drawingml/2006/table">
            <a:tbl>
              <a:tblPr firstRow="1" bandRow="1">
                <a:tableStyleId>{5C22544A-7EE6-4342-B048-85BDC9FD1C3A}</a:tableStyleId>
              </a:tblPr>
              <a:tblGrid>
                <a:gridCol w="10481481"/>
              </a:tblGrid>
              <a:tr h="396589">
                <a:tc>
                  <a:txBody>
                    <a:bodyPr/>
                    <a:lstStyle/>
                    <a:p>
                      <a:pPr algn="ctr"/>
                      <a:r>
                        <a:rPr lang="en-US" sz="1800" b="0" i="0" u="none" strike="noStrike" kern="1200" baseline="0" dirty="0" smtClean="0">
                          <a:solidFill>
                            <a:schemeClr val="dk1"/>
                          </a:solidFill>
                          <a:latin typeface="+mn-lt"/>
                          <a:ea typeface="+mn-ea"/>
                          <a:cs typeface="+mn-cs"/>
                        </a:rPr>
                        <a:t>When an application is filed by a debtor, </a:t>
                      </a:r>
                      <a:endParaRPr lang="en-US" dirty="0"/>
                    </a:p>
                  </a:txBody>
                  <a:tcPr/>
                </a:tc>
              </a:tr>
              <a:tr h="1685502">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 interim-moratorium shall commence on the date of filing of said application in relation to all the debts and shall cease to have effect on the date of admission </a:t>
                      </a:r>
                    </a:p>
                    <a:p>
                      <a:r>
                        <a:rPr lang="en-US" sz="2400" b="0" i="0" u="none" strike="noStrike" kern="1200" baseline="0" dirty="0" smtClean="0">
                          <a:solidFill>
                            <a:schemeClr val="dk1"/>
                          </a:solidFill>
                          <a:latin typeface="+mn-lt"/>
                          <a:ea typeface="+mn-ea"/>
                          <a:cs typeface="+mn-cs"/>
                        </a:rPr>
                        <a:t>      or rejection of such application</a:t>
                      </a:r>
                      <a:endParaRPr lang="en-US" sz="2800" dirty="0"/>
                    </a:p>
                  </a:txBody>
                  <a:tcPr/>
                </a:tc>
              </a:tr>
              <a:tr h="2082091">
                <a:tc>
                  <a:txBody>
                    <a:bodyPr/>
                    <a:lstStyle/>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During the interim-moratorium period</a:t>
                      </a:r>
                    </a:p>
                    <a:p>
                      <a:r>
                        <a:rPr lang="en-US" sz="2400" b="0" i="0" u="none" strike="noStrike" kern="1200" baseline="0" dirty="0" smtClean="0">
                          <a:solidFill>
                            <a:schemeClr val="dk1"/>
                          </a:solidFill>
                          <a:latin typeface="+mn-lt"/>
                          <a:ea typeface="+mn-ea"/>
                          <a:cs typeface="+mn-cs"/>
                        </a:rPr>
                        <a:t>               (</a:t>
                      </a:r>
                      <a:r>
                        <a:rPr lang="en-US" sz="2400" b="0" i="1" u="none" strike="noStrike" kern="1200" baseline="0" dirty="0" smtClean="0">
                          <a:solidFill>
                            <a:schemeClr val="dk1"/>
                          </a:solidFill>
                          <a:latin typeface="+mn-lt"/>
                          <a:ea typeface="+mn-ea"/>
                          <a:cs typeface="+mn-cs"/>
                        </a:rPr>
                        <a:t>i</a:t>
                      </a:r>
                      <a:r>
                        <a:rPr lang="en-US" sz="2400" b="0" i="0" u="none" strike="noStrike" kern="1200" baseline="0" dirty="0" smtClean="0">
                          <a:solidFill>
                            <a:schemeClr val="dk1"/>
                          </a:solidFill>
                          <a:latin typeface="+mn-lt"/>
                          <a:ea typeface="+mn-ea"/>
                          <a:cs typeface="+mn-cs"/>
                        </a:rPr>
                        <a:t>) any legal action or legal proceeding pending in respect of any                 </a:t>
                      </a:r>
                    </a:p>
                    <a:p>
                      <a:r>
                        <a:rPr lang="en-US" sz="2400" b="0" i="0" u="none" strike="noStrike" kern="1200" baseline="0" dirty="0" smtClean="0">
                          <a:solidFill>
                            <a:schemeClr val="dk1"/>
                          </a:solidFill>
                          <a:latin typeface="+mn-lt"/>
                          <a:ea typeface="+mn-ea"/>
                          <a:cs typeface="+mn-cs"/>
                        </a:rPr>
                        <a:t>                    of his debt shall be deemed to have been stayed and </a:t>
                      </a:r>
                    </a:p>
                    <a:p>
                      <a:r>
                        <a:rPr lang="en-US" sz="2400" b="0" i="0" u="none" strike="noStrike" kern="1200" baseline="0" dirty="0" smtClean="0">
                          <a:solidFill>
                            <a:schemeClr val="dk1"/>
                          </a:solidFill>
                          <a:latin typeface="+mn-lt"/>
                          <a:ea typeface="+mn-ea"/>
                          <a:cs typeface="+mn-cs"/>
                        </a:rPr>
                        <a:t>               (ii) no creditor shall initiate any legal action or proceedings 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dk1"/>
                          </a:solidFill>
                          <a:latin typeface="+mn-lt"/>
                          <a:ea typeface="+mn-ea"/>
                          <a:cs typeface="+mn-cs"/>
                        </a:rPr>
                        <a:t>                     respect of such debt</a:t>
                      </a:r>
                      <a:endParaRPr lang="en-US" sz="2800" b="0" i="0" u="none" strike="noStrike" kern="1200" baseline="0" dirty="0" smtClean="0">
                        <a:solidFill>
                          <a:schemeClr val="dk1"/>
                        </a:solidFill>
                        <a:latin typeface="+mn-lt"/>
                        <a:ea typeface="+mn-ea"/>
                        <a:cs typeface="+mn-cs"/>
                      </a:endParaRPr>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8407350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4441</TotalTime>
  <Words>2715</Words>
  <Application>Microsoft Office PowerPoint</Application>
  <PresentationFormat>Custom</PresentationFormat>
  <Paragraphs>226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Limited Insolvency Examination  The Insolvency and Bankruptcy Code, 2016 </vt:lpstr>
      <vt:lpstr>Fresh Start Order </vt:lpstr>
      <vt:lpstr>Broad Process flow </vt:lpstr>
      <vt:lpstr>Eligibility for making application   – Section 80 </vt:lpstr>
      <vt:lpstr>Eligibility for making application   – Section 80 </vt:lpstr>
      <vt:lpstr>Format of application – Section 81</vt:lpstr>
      <vt:lpstr>Format of application &amp; affidavit– Section 81</vt:lpstr>
      <vt:lpstr>Format of application &amp; affidavit– Section 81</vt:lpstr>
      <vt:lpstr>Impact of an application for fresh order–  Section 81</vt:lpstr>
      <vt:lpstr>Appointment of Resolution Professional – Section 82</vt:lpstr>
      <vt:lpstr>Examination of application by RP - Section 83 </vt:lpstr>
      <vt:lpstr>Examination of application by RP - Section 83 </vt:lpstr>
      <vt:lpstr>RP rejection of application – Section 83</vt:lpstr>
      <vt:lpstr>Admission or rejection of application by Adjudicating Authority- Section 84 </vt:lpstr>
      <vt:lpstr>Effect of admission of application - Section 85 </vt:lpstr>
      <vt:lpstr>Moratorium Restrictions - Section 85 </vt:lpstr>
      <vt:lpstr>Period of moratorium - Section 85 </vt:lpstr>
      <vt:lpstr>Objections by Creditors - Section 86 </vt:lpstr>
      <vt:lpstr>Application against decision of RP - Section 87</vt:lpstr>
      <vt:lpstr>Application against decision of RP - Section 87</vt:lpstr>
      <vt:lpstr>What is an Qualifying debt- Section 79</vt:lpstr>
      <vt:lpstr>What are the general duties of Debtor- Section 88</vt:lpstr>
      <vt:lpstr>Replacement of Resolution Professional - Section 89</vt:lpstr>
      <vt:lpstr>Replacement of Resolution Professional - Section 89</vt:lpstr>
      <vt:lpstr>When can RP apply for directions regarding compliances of restrictions - Section 90</vt:lpstr>
      <vt:lpstr>Application for revocation of order  - Section 91</vt:lpstr>
      <vt:lpstr>Application for revocation of order  - Section 91</vt:lpstr>
      <vt:lpstr>Discharge order and Effects - Section 92</vt:lpstr>
      <vt:lpstr>Discharge order and Effects - Section 92</vt:lpstr>
      <vt:lpstr>Discharge order and Effects - Section 92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789</cp:revision>
  <dcterms:created xsi:type="dcterms:W3CDTF">2016-12-09T14:29:47Z</dcterms:created>
  <dcterms:modified xsi:type="dcterms:W3CDTF">2018-03-09T08:10:25Z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