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2.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3.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9" r:id="rId1"/>
  </p:sldMasterIdLst>
  <p:notesMasterIdLst>
    <p:notesMasterId r:id="rId15"/>
  </p:notesMasterIdLst>
  <p:sldIdLst>
    <p:sldId id="490" r:id="rId2"/>
    <p:sldId id="477" r:id="rId3"/>
    <p:sldId id="479" r:id="rId4"/>
    <p:sldId id="481" r:id="rId5"/>
    <p:sldId id="480" r:id="rId6"/>
    <p:sldId id="482" r:id="rId7"/>
    <p:sldId id="483" r:id="rId8"/>
    <p:sldId id="484" r:id="rId9"/>
    <p:sldId id="485" r:id="rId10"/>
    <p:sldId id="486" r:id="rId11"/>
    <p:sldId id="487" r:id="rId12"/>
    <p:sldId id="488" r:id="rId13"/>
    <p:sldId id="489" r:id="rId14"/>
  </p:sldIdLst>
  <p:sldSz cx="12192000" cy="6858000"/>
  <p:notesSz cx="6858000" cy="9144000"/>
  <p:custDataLst>
    <p:tags r:id="rId1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1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p:scale>
          <a:sx n="46" d="100"/>
          <a:sy n="46" d="100"/>
        </p:scale>
        <p:origin x="-1662" y="-534"/>
      </p:cViewPr>
      <p:guideLst>
        <p:guide orient="horz" pos="2160"/>
        <p:guide pos="3840"/>
      </p:guideLst>
    </p:cSldViewPr>
  </p:slideViewPr>
  <p:notesTextViewPr>
    <p:cViewPr>
      <p:scale>
        <a:sx n="1" d="1"/>
        <a:sy n="1" d="1"/>
      </p:scale>
      <p:origin x="0" y="0"/>
    </p:cViewPr>
  </p:notesTextViewPr>
  <p:sorterViewPr>
    <p:cViewPr>
      <p:scale>
        <a:sx n="100" d="100"/>
        <a:sy n="100" d="100"/>
      </p:scale>
      <p:origin x="0" y="-796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9A341F-5F07-4DD6-B4F9-FDA1DFC2E98B}"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IN"/>
        </a:p>
      </dgm:t>
    </dgm:pt>
    <dgm:pt modelId="{4786D1E8-5D3B-49B9-8272-98E8AA9A1F9A}">
      <dgm:prSet phldrT="[Text]"/>
      <dgm:spPr/>
      <dgm:t>
        <a:bodyPr/>
        <a:lstStyle/>
        <a:p>
          <a:r>
            <a:rPr lang="en-IN" dirty="0"/>
            <a:t>Penal Provisions</a:t>
          </a:r>
        </a:p>
      </dgm:t>
    </dgm:pt>
    <dgm:pt modelId="{6717FD45-AC12-49AF-9CDC-E83BA8109D58}" type="parTrans" cxnId="{27E6FE0F-E1A3-423E-B951-AACF56304A3A}">
      <dgm:prSet/>
      <dgm:spPr/>
      <dgm:t>
        <a:bodyPr/>
        <a:lstStyle/>
        <a:p>
          <a:endParaRPr lang="en-IN"/>
        </a:p>
      </dgm:t>
    </dgm:pt>
    <dgm:pt modelId="{C289B9F6-C5D6-4865-B408-1880A3B68928}" type="sibTrans" cxnId="{27E6FE0F-E1A3-423E-B951-AACF56304A3A}">
      <dgm:prSet/>
      <dgm:spPr/>
      <dgm:t>
        <a:bodyPr/>
        <a:lstStyle/>
        <a:p>
          <a:endParaRPr lang="en-IN"/>
        </a:p>
      </dgm:t>
    </dgm:pt>
    <dgm:pt modelId="{691FDB52-1D7A-46E7-88C0-67E2F94C81B0}">
      <dgm:prSet phldrT="[Text]"/>
      <dgm:spPr/>
      <dgm:t>
        <a:bodyPr/>
        <a:lstStyle/>
        <a:p>
          <a:r>
            <a:rPr lang="en-IN" dirty="0"/>
            <a:t>What are the relevant actions causing penalties</a:t>
          </a:r>
        </a:p>
      </dgm:t>
    </dgm:pt>
    <dgm:pt modelId="{AE218F2F-5913-427B-B280-8F28D555AD7B}" type="parTrans" cxnId="{FD4F0134-C490-4F74-B8AF-3E58272E8C7C}">
      <dgm:prSet/>
      <dgm:spPr/>
      <dgm:t>
        <a:bodyPr/>
        <a:lstStyle/>
        <a:p>
          <a:endParaRPr lang="en-IN"/>
        </a:p>
      </dgm:t>
    </dgm:pt>
    <dgm:pt modelId="{1E158421-2FB5-413A-BFBC-6F89FD2DC7D9}" type="sibTrans" cxnId="{FD4F0134-C490-4F74-B8AF-3E58272E8C7C}">
      <dgm:prSet/>
      <dgm:spPr/>
      <dgm:t>
        <a:bodyPr/>
        <a:lstStyle/>
        <a:p>
          <a:endParaRPr lang="en-IN"/>
        </a:p>
      </dgm:t>
    </dgm:pt>
    <dgm:pt modelId="{5B5C387F-78EF-4079-9C1A-0BC81E2763B4}">
      <dgm:prSet phldrT="[Text]"/>
      <dgm:spPr/>
      <dgm:t>
        <a:bodyPr/>
        <a:lstStyle/>
        <a:p>
          <a:r>
            <a:rPr lang="en-IN" dirty="0"/>
            <a:t>Leviable on whom </a:t>
          </a:r>
        </a:p>
      </dgm:t>
    </dgm:pt>
    <dgm:pt modelId="{9C6AAD6A-4458-47A9-924D-A405260D78A8}" type="parTrans" cxnId="{DA8CE738-5541-4DE5-BC69-A7272867A804}">
      <dgm:prSet/>
      <dgm:spPr/>
      <dgm:t>
        <a:bodyPr/>
        <a:lstStyle/>
        <a:p>
          <a:endParaRPr lang="en-IN"/>
        </a:p>
      </dgm:t>
    </dgm:pt>
    <dgm:pt modelId="{C59C452A-E7A7-401C-936D-85D9EBB2BB88}" type="sibTrans" cxnId="{DA8CE738-5541-4DE5-BC69-A7272867A804}">
      <dgm:prSet/>
      <dgm:spPr/>
      <dgm:t>
        <a:bodyPr/>
        <a:lstStyle/>
        <a:p>
          <a:endParaRPr lang="en-IN"/>
        </a:p>
      </dgm:t>
    </dgm:pt>
    <dgm:pt modelId="{16579CEE-8F55-410B-8A62-5501349CD7BE}">
      <dgm:prSet phldrT="[Text]"/>
      <dgm:spPr/>
      <dgm:t>
        <a:bodyPr/>
        <a:lstStyle/>
        <a:p>
          <a:r>
            <a:rPr lang="en-IN" dirty="0"/>
            <a:t>Scale of the penalty</a:t>
          </a:r>
        </a:p>
      </dgm:t>
    </dgm:pt>
    <dgm:pt modelId="{EE7AC960-BE47-449D-9BBE-96F810A35E8D}" type="parTrans" cxnId="{A6251462-CC49-4916-885F-A0244CCB4ABC}">
      <dgm:prSet/>
      <dgm:spPr/>
      <dgm:t>
        <a:bodyPr/>
        <a:lstStyle/>
        <a:p>
          <a:endParaRPr lang="en-IN"/>
        </a:p>
      </dgm:t>
    </dgm:pt>
    <dgm:pt modelId="{113B8C3D-5FEE-4531-BD91-C65510FD0D4A}" type="sibTrans" cxnId="{A6251462-CC49-4916-885F-A0244CCB4ABC}">
      <dgm:prSet/>
      <dgm:spPr/>
      <dgm:t>
        <a:bodyPr/>
        <a:lstStyle/>
        <a:p>
          <a:endParaRPr lang="en-IN"/>
        </a:p>
      </dgm:t>
    </dgm:pt>
    <dgm:pt modelId="{14EA9FAC-444D-4BEA-AC7A-06B2770150E4}">
      <dgm:prSet phldrT="[Text]"/>
      <dgm:spPr/>
      <dgm:t>
        <a:bodyPr/>
        <a:lstStyle/>
        <a:p>
          <a:r>
            <a:rPr lang="en-IN" dirty="0"/>
            <a:t>Any other aspects </a:t>
          </a:r>
        </a:p>
      </dgm:t>
    </dgm:pt>
    <dgm:pt modelId="{F87FABE8-E558-4A71-BF69-B3DC95C42821}" type="parTrans" cxnId="{45D51151-4F71-4210-A873-52CA961696C2}">
      <dgm:prSet/>
      <dgm:spPr/>
      <dgm:t>
        <a:bodyPr/>
        <a:lstStyle/>
        <a:p>
          <a:endParaRPr lang="en-IN"/>
        </a:p>
      </dgm:t>
    </dgm:pt>
    <dgm:pt modelId="{797F43F6-4FA0-4C8B-A4E7-B51438D88738}" type="sibTrans" cxnId="{45D51151-4F71-4210-A873-52CA961696C2}">
      <dgm:prSet/>
      <dgm:spPr/>
      <dgm:t>
        <a:bodyPr/>
        <a:lstStyle/>
        <a:p>
          <a:endParaRPr lang="en-IN"/>
        </a:p>
      </dgm:t>
    </dgm:pt>
    <dgm:pt modelId="{FD59AC4A-55E4-46EB-90A3-A069DF2F6BA2}" type="pres">
      <dgm:prSet presAssocID="{FC9A341F-5F07-4DD6-B4F9-FDA1DFC2E98B}" presName="diagram" presStyleCnt="0">
        <dgm:presLayoutVars>
          <dgm:chMax val="1"/>
          <dgm:dir/>
          <dgm:animLvl val="ctr"/>
          <dgm:resizeHandles val="exact"/>
        </dgm:presLayoutVars>
      </dgm:prSet>
      <dgm:spPr/>
      <dgm:t>
        <a:bodyPr/>
        <a:lstStyle/>
        <a:p>
          <a:endParaRPr lang="en-US"/>
        </a:p>
      </dgm:t>
    </dgm:pt>
    <dgm:pt modelId="{4B5CD79F-6F16-4192-88F5-6DB2018F98A5}" type="pres">
      <dgm:prSet presAssocID="{FC9A341F-5F07-4DD6-B4F9-FDA1DFC2E98B}" presName="matrix" presStyleCnt="0"/>
      <dgm:spPr/>
    </dgm:pt>
    <dgm:pt modelId="{653364D3-588D-438B-A13E-8BFDDA595C55}" type="pres">
      <dgm:prSet presAssocID="{FC9A341F-5F07-4DD6-B4F9-FDA1DFC2E98B}" presName="tile1" presStyleLbl="node1" presStyleIdx="0" presStyleCnt="4" custLinFactNeighborX="0"/>
      <dgm:spPr/>
      <dgm:t>
        <a:bodyPr/>
        <a:lstStyle/>
        <a:p>
          <a:endParaRPr lang="en-US"/>
        </a:p>
      </dgm:t>
    </dgm:pt>
    <dgm:pt modelId="{84B3C39B-A1E5-487E-9388-E7A297195028}" type="pres">
      <dgm:prSet presAssocID="{FC9A341F-5F07-4DD6-B4F9-FDA1DFC2E98B}" presName="tile1text" presStyleLbl="node1" presStyleIdx="0" presStyleCnt="4">
        <dgm:presLayoutVars>
          <dgm:chMax val="0"/>
          <dgm:chPref val="0"/>
          <dgm:bulletEnabled val="1"/>
        </dgm:presLayoutVars>
      </dgm:prSet>
      <dgm:spPr/>
      <dgm:t>
        <a:bodyPr/>
        <a:lstStyle/>
        <a:p>
          <a:endParaRPr lang="en-US"/>
        </a:p>
      </dgm:t>
    </dgm:pt>
    <dgm:pt modelId="{7623F700-0637-4903-99E0-E2D9A536B980}" type="pres">
      <dgm:prSet presAssocID="{FC9A341F-5F07-4DD6-B4F9-FDA1DFC2E98B}" presName="tile2" presStyleLbl="node1" presStyleIdx="1" presStyleCnt="4"/>
      <dgm:spPr/>
      <dgm:t>
        <a:bodyPr/>
        <a:lstStyle/>
        <a:p>
          <a:endParaRPr lang="en-US"/>
        </a:p>
      </dgm:t>
    </dgm:pt>
    <dgm:pt modelId="{376FEC3F-8590-48B8-9D75-D24B745AF7FE}" type="pres">
      <dgm:prSet presAssocID="{FC9A341F-5F07-4DD6-B4F9-FDA1DFC2E98B}" presName="tile2text" presStyleLbl="node1" presStyleIdx="1" presStyleCnt="4">
        <dgm:presLayoutVars>
          <dgm:chMax val="0"/>
          <dgm:chPref val="0"/>
          <dgm:bulletEnabled val="1"/>
        </dgm:presLayoutVars>
      </dgm:prSet>
      <dgm:spPr/>
      <dgm:t>
        <a:bodyPr/>
        <a:lstStyle/>
        <a:p>
          <a:endParaRPr lang="en-US"/>
        </a:p>
      </dgm:t>
    </dgm:pt>
    <dgm:pt modelId="{09495624-4342-44F2-8F8A-FF8040DF6534}" type="pres">
      <dgm:prSet presAssocID="{FC9A341F-5F07-4DD6-B4F9-FDA1DFC2E98B}" presName="tile3" presStyleLbl="node1" presStyleIdx="2" presStyleCnt="4" custLinFactNeighborX="801" custLinFactNeighborY="614"/>
      <dgm:spPr/>
      <dgm:t>
        <a:bodyPr/>
        <a:lstStyle/>
        <a:p>
          <a:endParaRPr lang="en-US"/>
        </a:p>
      </dgm:t>
    </dgm:pt>
    <dgm:pt modelId="{72C2677F-A744-42E2-93B3-293BB0CB6772}" type="pres">
      <dgm:prSet presAssocID="{FC9A341F-5F07-4DD6-B4F9-FDA1DFC2E98B}" presName="tile3text" presStyleLbl="node1" presStyleIdx="2" presStyleCnt="4">
        <dgm:presLayoutVars>
          <dgm:chMax val="0"/>
          <dgm:chPref val="0"/>
          <dgm:bulletEnabled val="1"/>
        </dgm:presLayoutVars>
      </dgm:prSet>
      <dgm:spPr/>
      <dgm:t>
        <a:bodyPr/>
        <a:lstStyle/>
        <a:p>
          <a:endParaRPr lang="en-US"/>
        </a:p>
      </dgm:t>
    </dgm:pt>
    <dgm:pt modelId="{7164D2D5-3FBB-4AC6-883C-F65482F58B71}" type="pres">
      <dgm:prSet presAssocID="{FC9A341F-5F07-4DD6-B4F9-FDA1DFC2E98B}" presName="tile4" presStyleLbl="node1" presStyleIdx="3" presStyleCnt="4"/>
      <dgm:spPr/>
      <dgm:t>
        <a:bodyPr/>
        <a:lstStyle/>
        <a:p>
          <a:endParaRPr lang="en-US"/>
        </a:p>
      </dgm:t>
    </dgm:pt>
    <dgm:pt modelId="{285C397A-7CD7-4C3C-AFF0-C560309A2E91}" type="pres">
      <dgm:prSet presAssocID="{FC9A341F-5F07-4DD6-B4F9-FDA1DFC2E98B}" presName="tile4text" presStyleLbl="node1" presStyleIdx="3" presStyleCnt="4">
        <dgm:presLayoutVars>
          <dgm:chMax val="0"/>
          <dgm:chPref val="0"/>
          <dgm:bulletEnabled val="1"/>
        </dgm:presLayoutVars>
      </dgm:prSet>
      <dgm:spPr/>
      <dgm:t>
        <a:bodyPr/>
        <a:lstStyle/>
        <a:p>
          <a:endParaRPr lang="en-US"/>
        </a:p>
      </dgm:t>
    </dgm:pt>
    <dgm:pt modelId="{FBEC902D-58FC-45D4-94A8-EB0C5FB84583}" type="pres">
      <dgm:prSet presAssocID="{FC9A341F-5F07-4DD6-B4F9-FDA1DFC2E98B}" presName="centerTile" presStyleLbl="fgShp" presStyleIdx="0" presStyleCnt="1">
        <dgm:presLayoutVars>
          <dgm:chMax val="0"/>
          <dgm:chPref val="0"/>
        </dgm:presLayoutVars>
      </dgm:prSet>
      <dgm:spPr/>
      <dgm:t>
        <a:bodyPr/>
        <a:lstStyle/>
        <a:p>
          <a:endParaRPr lang="en-US"/>
        </a:p>
      </dgm:t>
    </dgm:pt>
  </dgm:ptLst>
  <dgm:cxnLst>
    <dgm:cxn modelId="{4D3BAD7C-F6A6-4978-AB54-69C81BE0EC86}" type="presOf" srcId="{16579CEE-8F55-410B-8A62-5501349CD7BE}" destId="{72C2677F-A744-42E2-93B3-293BB0CB6772}" srcOrd="1" destOrd="0" presId="urn:microsoft.com/office/officeart/2005/8/layout/matrix1"/>
    <dgm:cxn modelId="{DA8CE738-5541-4DE5-BC69-A7272867A804}" srcId="{4786D1E8-5D3B-49B9-8272-98E8AA9A1F9A}" destId="{5B5C387F-78EF-4079-9C1A-0BC81E2763B4}" srcOrd="1" destOrd="0" parTransId="{9C6AAD6A-4458-47A9-924D-A405260D78A8}" sibTransId="{C59C452A-E7A7-401C-936D-85D9EBB2BB88}"/>
    <dgm:cxn modelId="{310589DB-51DA-40A7-9115-EF2C74EE5EF7}" type="presOf" srcId="{691FDB52-1D7A-46E7-88C0-67E2F94C81B0}" destId="{84B3C39B-A1E5-487E-9388-E7A297195028}" srcOrd="1" destOrd="0" presId="urn:microsoft.com/office/officeart/2005/8/layout/matrix1"/>
    <dgm:cxn modelId="{45D51151-4F71-4210-A873-52CA961696C2}" srcId="{4786D1E8-5D3B-49B9-8272-98E8AA9A1F9A}" destId="{14EA9FAC-444D-4BEA-AC7A-06B2770150E4}" srcOrd="3" destOrd="0" parTransId="{F87FABE8-E558-4A71-BF69-B3DC95C42821}" sibTransId="{797F43F6-4FA0-4C8B-A4E7-B51438D88738}"/>
    <dgm:cxn modelId="{F4F3708F-D96C-4846-8726-5A3A822D5652}" type="presOf" srcId="{16579CEE-8F55-410B-8A62-5501349CD7BE}" destId="{09495624-4342-44F2-8F8A-FF8040DF6534}" srcOrd="0" destOrd="0" presId="urn:microsoft.com/office/officeart/2005/8/layout/matrix1"/>
    <dgm:cxn modelId="{EFEC6443-3081-40B2-AE09-76122FF955DB}" type="presOf" srcId="{5B5C387F-78EF-4079-9C1A-0BC81E2763B4}" destId="{7623F700-0637-4903-99E0-E2D9A536B980}" srcOrd="0" destOrd="0" presId="urn:microsoft.com/office/officeart/2005/8/layout/matrix1"/>
    <dgm:cxn modelId="{FD4F0134-C490-4F74-B8AF-3E58272E8C7C}" srcId="{4786D1E8-5D3B-49B9-8272-98E8AA9A1F9A}" destId="{691FDB52-1D7A-46E7-88C0-67E2F94C81B0}" srcOrd="0" destOrd="0" parTransId="{AE218F2F-5913-427B-B280-8F28D555AD7B}" sibTransId="{1E158421-2FB5-413A-BFBC-6F89FD2DC7D9}"/>
    <dgm:cxn modelId="{D88660C8-1D37-4B5C-8E3A-80584E19BED3}" type="presOf" srcId="{4786D1E8-5D3B-49B9-8272-98E8AA9A1F9A}" destId="{FBEC902D-58FC-45D4-94A8-EB0C5FB84583}" srcOrd="0" destOrd="0" presId="urn:microsoft.com/office/officeart/2005/8/layout/matrix1"/>
    <dgm:cxn modelId="{F04D7CCF-FB09-4DCF-9128-878BF851645B}" type="presOf" srcId="{691FDB52-1D7A-46E7-88C0-67E2F94C81B0}" destId="{653364D3-588D-438B-A13E-8BFDDA595C55}" srcOrd="0" destOrd="0" presId="urn:microsoft.com/office/officeart/2005/8/layout/matrix1"/>
    <dgm:cxn modelId="{9AF3A9C1-BF1F-4AC6-9ADF-1E2C954971FF}" type="presOf" srcId="{14EA9FAC-444D-4BEA-AC7A-06B2770150E4}" destId="{285C397A-7CD7-4C3C-AFF0-C560309A2E91}" srcOrd="1" destOrd="0" presId="urn:microsoft.com/office/officeart/2005/8/layout/matrix1"/>
    <dgm:cxn modelId="{0945271C-4054-4186-B211-574C463F0F42}" type="presOf" srcId="{14EA9FAC-444D-4BEA-AC7A-06B2770150E4}" destId="{7164D2D5-3FBB-4AC6-883C-F65482F58B71}" srcOrd="0" destOrd="0" presId="urn:microsoft.com/office/officeart/2005/8/layout/matrix1"/>
    <dgm:cxn modelId="{27E6FE0F-E1A3-423E-B951-AACF56304A3A}" srcId="{FC9A341F-5F07-4DD6-B4F9-FDA1DFC2E98B}" destId="{4786D1E8-5D3B-49B9-8272-98E8AA9A1F9A}" srcOrd="0" destOrd="0" parTransId="{6717FD45-AC12-49AF-9CDC-E83BA8109D58}" sibTransId="{C289B9F6-C5D6-4865-B408-1880A3B68928}"/>
    <dgm:cxn modelId="{A6251462-CC49-4916-885F-A0244CCB4ABC}" srcId="{4786D1E8-5D3B-49B9-8272-98E8AA9A1F9A}" destId="{16579CEE-8F55-410B-8A62-5501349CD7BE}" srcOrd="2" destOrd="0" parTransId="{EE7AC960-BE47-449D-9BBE-96F810A35E8D}" sibTransId="{113B8C3D-5FEE-4531-BD91-C65510FD0D4A}"/>
    <dgm:cxn modelId="{FC1D8DA0-DB17-4637-A3C2-7774D2D3F9E6}" type="presOf" srcId="{FC9A341F-5F07-4DD6-B4F9-FDA1DFC2E98B}" destId="{FD59AC4A-55E4-46EB-90A3-A069DF2F6BA2}" srcOrd="0" destOrd="0" presId="urn:microsoft.com/office/officeart/2005/8/layout/matrix1"/>
    <dgm:cxn modelId="{04F7E363-E570-41FB-AA61-9E780D6A6B6B}" type="presOf" srcId="{5B5C387F-78EF-4079-9C1A-0BC81E2763B4}" destId="{376FEC3F-8590-48B8-9D75-D24B745AF7FE}" srcOrd="1" destOrd="0" presId="urn:microsoft.com/office/officeart/2005/8/layout/matrix1"/>
    <dgm:cxn modelId="{2ADB8C71-2092-48BD-9227-7DE8E22285B7}" type="presParOf" srcId="{FD59AC4A-55E4-46EB-90A3-A069DF2F6BA2}" destId="{4B5CD79F-6F16-4192-88F5-6DB2018F98A5}" srcOrd="0" destOrd="0" presId="urn:microsoft.com/office/officeart/2005/8/layout/matrix1"/>
    <dgm:cxn modelId="{84BEB1FD-F2AD-46F2-A08A-7FC03F6A3A31}" type="presParOf" srcId="{4B5CD79F-6F16-4192-88F5-6DB2018F98A5}" destId="{653364D3-588D-438B-A13E-8BFDDA595C55}" srcOrd="0" destOrd="0" presId="urn:microsoft.com/office/officeart/2005/8/layout/matrix1"/>
    <dgm:cxn modelId="{538EB94A-CCEB-460E-90CA-263CF70CD7C3}" type="presParOf" srcId="{4B5CD79F-6F16-4192-88F5-6DB2018F98A5}" destId="{84B3C39B-A1E5-487E-9388-E7A297195028}" srcOrd="1" destOrd="0" presId="urn:microsoft.com/office/officeart/2005/8/layout/matrix1"/>
    <dgm:cxn modelId="{2CDC82C2-449A-4C0E-9A93-BAC8C060B90F}" type="presParOf" srcId="{4B5CD79F-6F16-4192-88F5-6DB2018F98A5}" destId="{7623F700-0637-4903-99E0-E2D9A536B980}" srcOrd="2" destOrd="0" presId="urn:microsoft.com/office/officeart/2005/8/layout/matrix1"/>
    <dgm:cxn modelId="{B848C0EC-F54D-414E-8C42-F3BA85A6F549}" type="presParOf" srcId="{4B5CD79F-6F16-4192-88F5-6DB2018F98A5}" destId="{376FEC3F-8590-48B8-9D75-D24B745AF7FE}" srcOrd="3" destOrd="0" presId="urn:microsoft.com/office/officeart/2005/8/layout/matrix1"/>
    <dgm:cxn modelId="{0C532D73-2538-4237-B237-DBD193FA0319}" type="presParOf" srcId="{4B5CD79F-6F16-4192-88F5-6DB2018F98A5}" destId="{09495624-4342-44F2-8F8A-FF8040DF6534}" srcOrd="4" destOrd="0" presId="urn:microsoft.com/office/officeart/2005/8/layout/matrix1"/>
    <dgm:cxn modelId="{D3D32E89-410C-4246-BD4E-53320A09F9EF}" type="presParOf" srcId="{4B5CD79F-6F16-4192-88F5-6DB2018F98A5}" destId="{72C2677F-A744-42E2-93B3-293BB0CB6772}" srcOrd="5" destOrd="0" presId="urn:microsoft.com/office/officeart/2005/8/layout/matrix1"/>
    <dgm:cxn modelId="{6E1DBD21-BADC-4061-BDCC-2B89B19B9FEE}" type="presParOf" srcId="{4B5CD79F-6F16-4192-88F5-6DB2018F98A5}" destId="{7164D2D5-3FBB-4AC6-883C-F65482F58B71}" srcOrd="6" destOrd="0" presId="urn:microsoft.com/office/officeart/2005/8/layout/matrix1"/>
    <dgm:cxn modelId="{21BAA254-85A8-43E9-A378-433D7144EA01}" type="presParOf" srcId="{4B5CD79F-6F16-4192-88F5-6DB2018F98A5}" destId="{285C397A-7CD7-4C3C-AFF0-C560309A2E91}" srcOrd="7" destOrd="0" presId="urn:microsoft.com/office/officeart/2005/8/layout/matrix1"/>
    <dgm:cxn modelId="{3D6C3D83-A448-4BBA-A568-0AC93372D051}" type="presParOf" srcId="{FD59AC4A-55E4-46EB-90A3-A069DF2F6BA2}" destId="{FBEC902D-58FC-45D4-94A8-EB0C5FB84583}"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3364D3-588D-438B-A13E-8BFDDA595C55}">
      <dsp:nvSpPr>
        <dsp:cNvPr id="0" name=""/>
        <dsp:cNvSpPr/>
      </dsp:nvSpPr>
      <dsp:spPr>
        <a:xfrm rot="16200000">
          <a:off x="592163" y="-592163"/>
          <a:ext cx="2223822" cy="3408149"/>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IN" sz="2800" kern="1200" dirty="0"/>
            <a:t>What are the relevant actions causing penalties</a:t>
          </a:r>
        </a:p>
      </dsp:txBody>
      <dsp:txXfrm rot="5400000">
        <a:off x="0" y="0"/>
        <a:ext cx="3408149" cy="1667866"/>
      </dsp:txXfrm>
    </dsp:sp>
    <dsp:sp modelId="{7623F700-0637-4903-99E0-E2D9A536B980}">
      <dsp:nvSpPr>
        <dsp:cNvPr id="0" name=""/>
        <dsp:cNvSpPr/>
      </dsp:nvSpPr>
      <dsp:spPr>
        <a:xfrm>
          <a:off x="3408149" y="0"/>
          <a:ext cx="3408149" cy="2223822"/>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IN" sz="2800" kern="1200" dirty="0"/>
            <a:t>Leviable on whom </a:t>
          </a:r>
        </a:p>
      </dsp:txBody>
      <dsp:txXfrm>
        <a:off x="3408149" y="0"/>
        <a:ext cx="3408149" cy="1667866"/>
      </dsp:txXfrm>
    </dsp:sp>
    <dsp:sp modelId="{09495624-4342-44F2-8F8A-FF8040DF6534}">
      <dsp:nvSpPr>
        <dsp:cNvPr id="0" name=""/>
        <dsp:cNvSpPr/>
      </dsp:nvSpPr>
      <dsp:spPr>
        <a:xfrm rot="10800000">
          <a:off x="27299" y="2223822"/>
          <a:ext cx="3408149" cy="2223822"/>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IN" sz="2800" kern="1200" dirty="0"/>
            <a:t>Scale of the penalty</a:t>
          </a:r>
        </a:p>
      </dsp:txBody>
      <dsp:txXfrm rot="10800000">
        <a:off x="27299" y="2779778"/>
        <a:ext cx="3408149" cy="1667866"/>
      </dsp:txXfrm>
    </dsp:sp>
    <dsp:sp modelId="{7164D2D5-3FBB-4AC6-883C-F65482F58B71}">
      <dsp:nvSpPr>
        <dsp:cNvPr id="0" name=""/>
        <dsp:cNvSpPr/>
      </dsp:nvSpPr>
      <dsp:spPr>
        <a:xfrm rot="5400000">
          <a:off x="4000313" y="1631659"/>
          <a:ext cx="2223822" cy="3408149"/>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IN" sz="2800" kern="1200" dirty="0"/>
            <a:t>Any other aspects </a:t>
          </a:r>
        </a:p>
      </dsp:txBody>
      <dsp:txXfrm rot="-5400000">
        <a:off x="3408149" y="2779777"/>
        <a:ext cx="3408149" cy="1667866"/>
      </dsp:txXfrm>
    </dsp:sp>
    <dsp:sp modelId="{FBEC902D-58FC-45D4-94A8-EB0C5FB84583}">
      <dsp:nvSpPr>
        <dsp:cNvPr id="0" name=""/>
        <dsp:cNvSpPr/>
      </dsp:nvSpPr>
      <dsp:spPr>
        <a:xfrm>
          <a:off x="2385704" y="1667866"/>
          <a:ext cx="2044889" cy="1111911"/>
        </a:xfrm>
        <a:prstGeom prst="roundRect">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IN" sz="2800" kern="1200" dirty="0"/>
            <a:t>Penal Provisions</a:t>
          </a:r>
        </a:p>
      </dsp:txBody>
      <dsp:txXfrm>
        <a:off x="2439983" y="1722145"/>
        <a:ext cx="1936331" cy="1003353"/>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C8227F-E568-4955-B109-6D5FB496D958}" type="datetimeFigureOut">
              <a:rPr lang="en-IN" smtClean="0"/>
              <a:pPr/>
              <a:t>09-03-2018</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309187-0D1F-4841-9F16-5489626B9FB5}" type="slidenum">
              <a:rPr lang="en-IN" smtClean="0"/>
              <a:pPr/>
              <a:t>‹#›</a:t>
            </a:fld>
            <a:endParaRPr lang="en-IN"/>
          </a:p>
        </p:txBody>
      </p:sp>
    </p:spTree>
    <p:extLst>
      <p:ext uri="{BB962C8B-B14F-4D97-AF65-F5344CB8AC3E}">
        <p14:creationId xmlns:p14="http://schemas.microsoft.com/office/powerpoint/2010/main" val="4970612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E309187-0D1F-4841-9F16-5489626B9FB5}" type="slidenum">
              <a:rPr lang="en-IN" smtClean="0"/>
              <a:pPr/>
              <a:t>3</a:t>
            </a:fld>
            <a:endParaRPr lang="en-IN"/>
          </a:p>
        </p:txBody>
      </p:sp>
    </p:spTree>
    <p:extLst>
      <p:ext uri="{BB962C8B-B14F-4D97-AF65-F5344CB8AC3E}">
        <p14:creationId xmlns:p14="http://schemas.microsoft.com/office/powerpoint/2010/main" val="6070741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E309187-0D1F-4841-9F16-5489626B9FB5}" type="slidenum">
              <a:rPr lang="en-IN" smtClean="0"/>
              <a:pPr/>
              <a:t>9</a:t>
            </a:fld>
            <a:endParaRPr lang="en-IN"/>
          </a:p>
        </p:txBody>
      </p:sp>
    </p:spTree>
    <p:extLst>
      <p:ext uri="{BB962C8B-B14F-4D97-AF65-F5344CB8AC3E}">
        <p14:creationId xmlns:p14="http://schemas.microsoft.com/office/powerpoint/2010/main" val="38438629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E309187-0D1F-4841-9F16-5489626B9FB5}" type="slidenum">
              <a:rPr lang="en-IN" smtClean="0"/>
              <a:pPr/>
              <a:t>11</a:t>
            </a:fld>
            <a:endParaRPr lang="en-IN"/>
          </a:p>
        </p:txBody>
      </p:sp>
    </p:spTree>
    <p:extLst>
      <p:ext uri="{BB962C8B-B14F-4D97-AF65-F5344CB8AC3E}">
        <p14:creationId xmlns:p14="http://schemas.microsoft.com/office/powerpoint/2010/main" val="33421893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C764DE79-268F-4C1A-8933-263129D2AF90}" type="datetimeFigureOut">
              <a:rPr lang="en-US" smtClean="0"/>
              <a:pPr/>
              <a:t>09/03/2018</a:t>
            </a:fld>
            <a:endParaRPr lang="en-US" dirty="0"/>
          </a:p>
        </p:txBody>
      </p:sp>
      <p:sp>
        <p:nvSpPr>
          <p:cNvPr id="5" name="Footer Placeholder 4"/>
          <p:cNvSpPr>
            <a:spLocks noGrp="1"/>
          </p:cNvSpPr>
          <p:nvPr>
            <p:ph type="ftr" sz="quarter" idx="11"/>
          </p:nvPr>
        </p:nvSpPr>
        <p:spPr/>
        <p:txBody>
          <a:bodyPr/>
          <a:lstStyle/>
          <a:p>
            <a:pPr algn="l"/>
            <a:endParaRPr lang="en-IN"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774747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3766141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729985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764DE79-268F-4C1A-8933-263129D2AF90}" type="datetimeFigureOut">
              <a:rPr lang="en-US" smtClean="0"/>
              <a:pPr/>
              <a:t>09/03/2018</a:t>
            </a:fld>
            <a:endParaRPr lang="en-US" dirty="0"/>
          </a:p>
        </p:txBody>
      </p:sp>
      <p:sp>
        <p:nvSpPr>
          <p:cNvPr id="5" name="Footer Placeholder 4"/>
          <p:cNvSpPr>
            <a:spLocks noGrp="1"/>
          </p:cNvSpPr>
          <p:nvPr>
            <p:ph type="ftr" sz="quarter" idx="11"/>
          </p:nvPr>
        </p:nvSpPr>
        <p:spPr/>
        <p:txBody>
          <a:bodyPr/>
          <a:lstStyle/>
          <a:p>
            <a:pPr algn="l"/>
            <a:r>
              <a:rPr lang="en-US" dirty="0"/>
              <a:t>Indian  Institute of Insolvency Professionals of ICAI, </a:t>
            </a:r>
          </a:p>
          <a:p>
            <a:pPr algn="l"/>
            <a:r>
              <a:rPr lang="en-US" dirty="0"/>
              <a:t>A Section 8 Company of the Institute of Chartered Accountants of India </a:t>
            </a:r>
            <a:endParaRPr lang="en-IN" dirty="0"/>
          </a:p>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1029494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4046871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136623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8" name="Footer Placeholder 7"/>
          <p:cNvSpPr>
            <a:spLocks noGrp="1"/>
          </p:cNvSpPr>
          <p:nvPr>
            <p:ph type="ftr" sz="quarter" idx="11"/>
          </p:nvPr>
        </p:nvSpPr>
        <p:spPr/>
        <p:txBody>
          <a:bodyPr/>
          <a:lstStyle/>
          <a:p>
            <a:endParaRPr lang="en-IN" dirty="0"/>
          </a:p>
        </p:txBody>
      </p:sp>
      <p:sp>
        <p:nvSpPr>
          <p:cNvPr id="9" name="Slide Number Placeholder 8"/>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3605881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4" name="Footer Placeholder 3"/>
          <p:cNvSpPr>
            <a:spLocks noGrp="1"/>
          </p:cNvSpPr>
          <p:nvPr>
            <p:ph type="ftr" sz="quarter" idx="11"/>
          </p:nvPr>
        </p:nvSpPr>
        <p:spPr/>
        <p:txBody>
          <a:bodyPr/>
          <a:lstStyle/>
          <a:p>
            <a:endParaRPr lang="en-IN" dirty="0"/>
          </a:p>
        </p:txBody>
      </p:sp>
      <p:sp>
        <p:nvSpPr>
          <p:cNvPr id="5" name="Slide Number Placeholder 4"/>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469770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3" name="Footer Placeholder 2"/>
          <p:cNvSpPr>
            <a:spLocks noGrp="1"/>
          </p:cNvSpPr>
          <p:nvPr>
            <p:ph type="ftr" sz="quarter" idx="11"/>
          </p:nvPr>
        </p:nvSpPr>
        <p:spPr/>
        <p:txBody>
          <a:bodyPr/>
          <a:lstStyle/>
          <a:p>
            <a:endParaRPr lang="en-IN" dirty="0"/>
          </a:p>
        </p:txBody>
      </p:sp>
      <p:sp>
        <p:nvSpPr>
          <p:cNvPr id="4" name="Slide Number Placeholder 3"/>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876081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943554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628187-C858-40EE-8352-53E16CDA7C9E}" type="datetimeFigureOut">
              <a:rPr lang="en-IN" smtClean="0"/>
              <a:pPr/>
              <a:t>09-03-2018</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2218733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28187-C858-40EE-8352-53E16CDA7C9E}" type="datetimeFigureOut">
              <a:rPr lang="en-IN" smtClean="0"/>
              <a:pPr/>
              <a:t>09-03-2018</a:t>
            </a:fld>
            <a:endParaRPr lang="en-IN"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94B9DA-12C6-4434-9179-12CFD69DE755}" type="slidenum">
              <a:rPr lang="en-IN" smtClean="0"/>
              <a:pPr/>
              <a:t>‹#›</a:t>
            </a:fld>
            <a:endParaRPr lang="en-IN" dirty="0"/>
          </a:p>
        </p:txBody>
      </p:sp>
    </p:spTree>
    <p:extLst>
      <p:ext uri="{BB962C8B-B14F-4D97-AF65-F5344CB8AC3E}">
        <p14:creationId xmlns:p14="http://schemas.microsoft.com/office/powerpoint/2010/main" val="3841508486"/>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723118"/>
            <a:ext cx="9054905" cy="1668390"/>
          </a:xfrm>
        </p:spPr>
        <p:txBody>
          <a:bodyPr>
            <a:normAutofit fontScale="90000"/>
          </a:bodyPr>
          <a:lstStyle/>
          <a:p>
            <a:pPr lvl="0"/>
            <a:r>
              <a:rPr lang="en-IN" sz="4400" b="1" dirty="0" smtClean="0">
                <a:latin typeface="Agency FB" pitchFamily="34" charset="0"/>
              </a:rPr>
              <a:t>Limited Insolvency Examination </a:t>
            </a:r>
            <a:br>
              <a:rPr lang="en-IN" sz="4400" b="1" dirty="0" smtClean="0">
                <a:latin typeface="Agency FB" pitchFamily="34" charset="0"/>
              </a:rPr>
            </a:br>
            <a:r>
              <a:rPr lang="en-US" sz="4400" dirty="0" smtClean="0"/>
              <a:t>The Insolvency and Bankruptcy Code, 2016</a:t>
            </a:r>
            <a:r>
              <a:rPr lang="en-IN" sz="4400" dirty="0" smtClean="0"/>
              <a:t/>
            </a:r>
            <a:br>
              <a:rPr lang="en-IN" sz="4400" dirty="0" smtClean="0"/>
            </a:br>
            <a:endParaRPr lang="en-IN" sz="4400" dirty="0"/>
          </a:p>
        </p:txBody>
      </p:sp>
      <p:sp>
        <p:nvSpPr>
          <p:cNvPr id="3" name="Subtitle 2"/>
          <p:cNvSpPr>
            <a:spLocks noGrp="1"/>
          </p:cNvSpPr>
          <p:nvPr>
            <p:ph type="subTitle" idx="1"/>
          </p:nvPr>
        </p:nvSpPr>
        <p:spPr>
          <a:xfrm>
            <a:off x="1130104" y="2172658"/>
            <a:ext cx="9144000" cy="2672118"/>
          </a:xfrm>
        </p:spPr>
        <p:txBody>
          <a:bodyPr>
            <a:noAutofit/>
          </a:bodyPr>
          <a:lstStyle/>
          <a:p>
            <a:r>
              <a:rPr lang="en-US" sz="3200" dirty="0" smtClean="0"/>
              <a:t>Module: Offences and Penalties </a:t>
            </a:r>
          </a:p>
          <a:p>
            <a:r>
              <a:rPr lang="en-US" sz="3200" dirty="0" smtClean="0"/>
              <a:t>Section 184 to 187  </a:t>
            </a:r>
            <a:endParaRPr lang="en-US" sz="3200" dirty="0"/>
          </a:p>
        </p:txBody>
      </p:sp>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5130017" y="3983315"/>
            <a:ext cx="1144173" cy="1144173"/>
          </a:xfrm>
          <a:prstGeom prst="rect">
            <a:avLst/>
          </a:prstGeom>
          <a:noFill/>
          <a:ln w="9525">
            <a:noFill/>
            <a:miter lim="800000"/>
            <a:headEnd/>
            <a:tailEnd/>
          </a:ln>
        </p:spPr>
      </p:pic>
      <p:sp>
        <p:nvSpPr>
          <p:cNvPr id="5" name="Rectangle 4"/>
          <p:cNvSpPr>
            <a:spLocks noChangeArrowheads="1"/>
          </p:cNvSpPr>
          <p:nvPr/>
        </p:nvSpPr>
        <p:spPr bwMode="auto">
          <a:xfrm>
            <a:off x="1451316" y="5420583"/>
            <a:ext cx="9200271" cy="1016000"/>
          </a:xfrm>
          <a:prstGeom prst="rect">
            <a:avLst/>
          </a:prstGeom>
          <a:noFill/>
          <a:ln w="9525">
            <a:noFill/>
            <a:miter lim="800000"/>
            <a:headEnd/>
            <a:tailEnd/>
          </a:ln>
        </p:spPr>
        <p:txBody>
          <a:bodyPr wrap="square">
            <a:spAutoFit/>
          </a:bodyPr>
          <a:lstStyle/>
          <a:p>
            <a:pPr algn="ctr"/>
            <a:r>
              <a:rPr lang="en-IN" sz="2000" b="1" dirty="0">
                <a:solidFill>
                  <a:srgbClr val="000099"/>
                </a:solidFill>
                <a:latin typeface="Agency FB" pitchFamily="34" charset="0"/>
              </a:rPr>
              <a:t>Indian Institute of Insolvency Professionals of ICAI</a:t>
            </a:r>
          </a:p>
          <a:p>
            <a:pPr algn="ctr"/>
            <a:r>
              <a:rPr lang="en-IN" sz="2000" b="1" dirty="0">
                <a:solidFill>
                  <a:srgbClr val="000099"/>
                </a:solidFill>
                <a:latin typeface="Agency FB" pitchFamily="34" charset="0"/>
              </a:rPr>
              <a:t>&amp; </a:t>
            </a:r>
          </a:p>
          <a:p>
            <a:pPr algn="ctr"/>
            <a:r>
              <a:rPr lang="en-IN" sz="2000" b="1" dirty="0">
                <a:solidFill>
                  <a:srgbClr val="000099"/>
                </a:solidFill>
                <a:latin typeface="Agency FB" pitchFamily="34" charset="0"/>
              </a:rPr>
              <a:t>The Institute of Chartered Accountants of India</a:t>
            </a:r>
          </a:p>
        </p:txBody>
      </p:sp>
    </p:spTree>
    <p:custDataLst>
      <p:tags r:id="rId1"/>
    </p:custDataLst>
    <p:extLst>
      <p:ext uri="{BB962C8B-B14F-4D97-AF65-F5344CB8AC3E}">
        <p14:creationId xmlns:p14="http://schemas.microsoft.com/office/powerpoint/2010/main" val="7502148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829" y="254570"/>
            <a:ext cx="10515600" cy="1325563"/>
          </a:xfrm>
        </p:spPr>
        <p:txBody>
          <a:bodyPr/>
          <a:lstStyle/>
          <a:p>
            <a:r>
              <a:rPr lang="en-IN" dirty="0" smtClean="0"/>
              <a:t>When bankrupt  absconded or absconds after the commencement date</a:t>
            </a:r>
            <a:endParaRPr lang="en-IN" dirty="0"/>
          </a:p>
        </p:txBody>
      </p:sp>
      <p:graphicFrame>
        <p:nvGraphicFramePr>
          <p:cNvPr id="4" name="Content Placeholder 5"/>
          <p:cNvGraphicFramePr>
            <a:graphicFrameLocks noGrp="1"/>
          </p:cNvGraphicFramePr>
          <p:nvPr>
            <p:ph idx="1"/>
            <p:extLst>
              <p:ext uri="{D42A27DB-BD31-4B8C-83A1-F6EECF244321}">
                <p14:modId xmlns:p14="http://schemas.microsoft.com/office/powerpoint/2010/main" val="1471960639"/>
              </p:ext>
            </p:extLst>
          </p:nvPr>
        </p:nvGraphicFramePr>
        <p:xfrm>
          <a:off x="838200" y="1825792"/>
          <a:ext cx="10438229" cy="3657734"/>
        </p:xfrm>
        <a:graphic>
          <a:graphicData uri="http://schemas.openxmlformats.org/drawingml/2006/table">
            <a:tbl>
              <a:tblPr firstRow="1" bandRow="1">
                <a:tableStyleId>{5C22544A-7EE6-4342-B048-85BDC9FD1C3A}</a:tableStyleId>
              </a:tblPr>
              <a:tblGrid>
                <a:gridCol w="1547446">
                  <a:extLst>
                    <a:ext uri="{9D8B030D-6E8A-4147-A177-3AD203B41FA5}">
                      <a16:colId xmlns:a16="http://schemas.microsoft.com/office/drawing/2014/main" xmlns="" val="3603534305"/>
                    </a:ext>
                  </a:extLst>
                </a:gridCol>
                <a:gridCol w="5497404">
                  <a:extLst>
                    <a:ext uri="{9D8B030D-6E8A-4147-A177-3AD203B41FA5}">
                      <a16:colId xmlns:a16="http://schemas.microsoft.com/office/drawing/2014/main" xmlns="" val="60638660"/>
                    </a:ext>
                  </a:extLst>
                </a:gridCol>
                <a:gridCol w="3393379">
                  <a:extLst>
                    <a:ext uri="{9D8B030D-6E8A-4147-A177-3AD203B41FA5}">
                      <a16:colId xmlns:a16="http://schemas.microsoft.com/office/drawing/2014/main" xmlns="" val="4280995455"/>
                    </a:ext>
                  </a:extLst>
                </a:gridCol>
              </a:tblGrid>
              <a:tr h="685395">
                <a:tc>
                  <a:txBody>
                    <a:bodyPr/>
                    <a:lstStyle/>
                    <a:p>
                      <a:r>
                        <a:rPr lang="en-IN" sz="3200" dirty="0" smtClean="0"/>
                        <a:t>Section</a:t>
                      </a:r>
                      <a:endParaRPr lang="en-IN" sz="3200" dirty="0"/>
                    </a:p>
                  </a:txBody>
                  <a:tcPr marL="100584" marR="100584"/>
                </a:tc>
                <a:tc>
                  <a:txBody>
                    <a:bodyPr/>
                    <a:lstStyle/>
                    <a:p>
                      <a:r>
                        <a:rPr lang="en-IN" sz="3200" dirty="0"/>
                        <a:t>Action</a:t>
                      </a:r>
                    </a:p>
                  </a:txBody>
                  <a:tcPr marL="100584" marR="100584"/>
                </a:tc>
                <a:tc>
                  <a:txBody>
                    <a:bodyPr/>
                    <a:lstStyle/>
                    <a:p>
                      <a:r>
                        <a:rPr lang="en-IN" sz="3200" dirty="0"/>
                        <a:t>   </a:t>
                      </a:r>
                      <a:r>
                        <a:rPr lang="en-IN" sz="3200" dirty="0" smtClean="0"/>
                        <a:t>Bankrupt</a:t>
                      </a:r>
                      <a:endParaRPr lang="en-IN" sz="3200" dirty="0"/>
                    </a:p>
                  </a:txBody>
                  <a:tcPr marL="100584" marR="100584"/>
                </a:tc>
                <a:extLst>
                  <a:ext uri="{0D108BD9-81ED-4DB2-BD59-A6C34878D82A}">
                    <a16:rowId xmlns:a16="http://schemas.microsoft.com/office/drawing/2014/main" xmlns="" val="2740732655"/>
                  </a:ext>
                </a:extLst>
              </a:tr>
              <a:tr h="2972339">
                <a:tc>
                  <a:txBody>
                    <a:bodyPr/>
                    <a:lstStyle/>
                    <a:p>
                      <a:pPr algn="ctr"/>
                      <a:r>
                        <a:rPr lang="en-IN" sz="2400" dirty="0"/>
                        <a:t>186</a:t>
                      </a:r>
                    </a:p>
                  </a:txBody>
                  <a:tcPr marL="100584" marR="100584"/>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400" dirty="0"/>
                        <a:t> Bankrupt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dirty="0"/>
                        <a:t> has absconded or attempts to absconds after the bankruptcy commencement date </a:t>
                      </a:r>
                    </a:p>
                    <a:p>
                      <a:endParaRPr lang="en-IN" sz="2400" dirty="0"/>
                    </a:p>
                  </a:txBody>
                  <a:tcPr marL="100584" marR="100584"/>
                </a:tc>
                <a:tc>
                  <a:txBody>
                    <a:bodyPr/>
                    <a:lstStyle/>
                    <a:p>
                      <a:r>
                        <a:rPr lang="en-IN" sz="2400" dirty="0"/>
                        <a:t>Imprisonment upto six</a:t>
                      </a:r>
                      <a:r>
                        <a:rPr lang="en-IN" sz="2400" baseline="0" dirty="0"/>
                        <a:t> months </a:t>
                      </a:r>
                    </a:p>
                    <a:p>
                      <a:r>
                        <a:rPr lang="en-IN" sz="2400" baseline="0" dirty="0"/>
                        <a:t>              (or) </a:t>
                      </a:r>
                    </a:p>
                    <a:p>
                      <a:r>
                        <a:rPr lang="en-IN" sz="2400" baseline="0" dirty="0"/>
                        <a:t>          Rs Five lakh </a:t>
                      </a:r>
                    </a:p>
                    <a:p>
                      <a:r>
                        <a:rPr lang="en-IN" sz="2400" baseline="0" dirty="0"/>
                        <a:t>              (or)</a:t>
                      </a:r>
                    </a:p>
                    <a:p>
                      <a:r>
                        <a:rPr lang="en-IN" sz="2400" baseline="0" dirty="0"/>
                        <a:t>              Both </a:t>
                      </a:r>
                    </a:p>
                  </a:txBody>
                  <a:tcPr marL="100584" marR="100584"/>
                </a:tc>
                <a:extLst>
                  <a:ext uri="{0D108BD9-81ED-4DB2-BD59-A6C34878D82A}">
                    <a16:rowId xmlns:a16="http://schemas.microsoft.com/office/drawing/2014/main" xmlns="" val="2862290593"/>
                  </a:ext>
                </a:extLst>
              </a:tr>
            </a:tbl>
          </a:graphicData>
        </a:graphic>
      </p:graphicFrame>
      <p:sp>
        <p:nvSpPr>
          <p:cNvPr id="6" name="TextBox 5"/>
          <p:cNvSpPr txBox="1"/>
          <p:nvPr/>
        </p:nvSpPr>
        <p:spPr>
          <a:xfrm>
            <a:off x="2039815" y="6443003"/>
            <a:ext cx="3235570" cy="369332"/>
          </a:xfrm>
          <a:prstGeom prst="rect">
            <a:avLst/>
          </a:prstGeom>
          <a:noFill/>
        </p:spPr>
        <p:txBody>
          <a:bodyPr wrap="square" rtlCol="0">
            <a:spAutoFit/>
          </a:bodyPr>
          <a:lstStyle/>
          <a:p>
            <a:endParaRPr lang="en-IN" dirty="0"/>
          </a:p>
        </p:txBody>
      </p:sp>
      <p:sp>
        <p:nvSpPr>
          <p:cNvPr id="9" name="TextBox 8"/>
          <p:cNvSpPr txBox="1"/>
          <p:nvPr/>
        </p:nvSpPr>
        <p:spPr>
          <a:xfrm>
            <a:off x="838200" y="5981338"/>
            <a:ext cx="9965788" cy="646331"/>
          </a:xfrm>
          <a:prstGeom prst="rect">
            <a:avLst/>
          </a:prstGeom>
          <a:noFill/>
        </p:spPr>
        <p:txBody>
          <a:bodyPr wrap="square" rtlCol="0">
            <a:spAutoFit/>
          </a:bodyPr>
          <a:lstStyle/>
          <a:p>
            <a:r>
              <a:rPr lang="en-IN" dirty="0"/>
              <a:t>Provided that that where such loss is not quantifiable, the total amount of fine imposed shall not exceed five lakh rupees</a:t>
            </a:r>
          </a:p>
        </p:txBody>
      </p:sp>
      <p:pic>
        <p:nvPicPr>
          <p:cNvPr id="7"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1632250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1955" y="176780"/>
            <a:ext cx="10515600" cy="1325563"/>
          </a:xfrm>
        </p:spPr>
        <p:txBody>
          <a:bodyPr/>
          <a:lstStyle/>
          <a:p>
            <a:r>
              <a:rPr lang="en-IN" dirty="0" smtClean="0"/>
              <a:t>When bankruptcy trustee fraudulently misapplies retains or accounts for the estate </a:t>
            </a:r>
            <a:endParaRPr lang="en-IN" dirty="0"/>
          </a:p>
        </p:txBody>
      </p:sp>
      <p:graphicFrame>
        <p:nvGraphicFramePr>
          <p:cNvPr id="4" name="Content Placeholder 5"/>
          <p:cNvGraphicFramePr>
            <a:graphicFrameLocks noGrp="1"/>
          </p:cNvGraphicFramePr>
          <p:nvPr>
            <p:ph idx="1"/>
            <p:extLst>
              <p:ext uri="{D42A27DB-BD31-4B8C-83A1-F6EECF244321}">
                <p14:modId xmlns:p14="http://schemas.microsoft.com/office/powerpoint/2010/main" val="3265951070"/>
              </p:ext>
            </p:extLst>
          </p:nvPr>
        </p:nvGraphicFramePr>
        <p:xfrm>
          <a:off x="415731" y="1792404"/>
          <a:ext cx="11648049" cy="4160611"/>
        </p:xfrm>
        <a:graphic>
          <a:graphicData uri="http://schemas.openxmlformats.org/drawingml/2006/table">
            <a:tbl>
              <a:tblPr firstRow="1" bandRow="1">
                <a:tableStyleId>{5C22544A-7EE6-4342-B048-85BDC9FD1C3A}</a:tableStyleId>
              </a:tblPr>
              <a:tblGrid>
                <a:gridCol w="1463040">
                  <a:extLst>
                    <a:ext uri="{9D8B030D-6E8A-4147-A177-3AD203B41FA5}">
                      <a16:colId xmlns:a16="http://schemas.microsoft.com/office/drawing/2014/main" xmlns="" val="3603534305"/>
                    </a:ext>
                  </a:extLst>
                </a:gridCol>
                <a:gridCol w="5838093">
                  <a:extLst>
                    <a:ext uri="{9D8B030D-6E8A-4147-A177-3AD203B41FA5}">
                      <a16:colId xmlns:a16="http://schemas.microsoft.com/office/drawing/2014/main" xmlns="" val="60638660"/>
                    </a:ext>
                  </a:extLst>
                </a:gridCol>
                <a:gridCol w="4346916">
                  <a:extLst>
                    <a:ext uri="{9D8B030D-6E8A-4147-A177-3AD203B41FA5}">
                      <a16:colId xmlns:a16="http://schemas.microsoft.com/office/drawing/2014/main" xmlns="" val="4280995455"/>
                    </a:ext>
                  </a:extLst>
                </a:gridCol>
              </a:tblGrid>
              <a:tr h="777331">
                <a:tc>
                  <a:txBody>
                    <a:bodyPr/>
                    <a:lstStyle/>
                    <a:p>
                      <a:r>
                        <a:rPr lang="en-IN" sz="3200" dirty="0" smtClean="0"/>
                        <a:t>Section</a:t>
                      </a:r>
                      <a:endParaRPr lang="en-IN" sz="3200" dirty="0"/>
                    </a:p>
                  </a:txBody>
                  <a:tcPr marL="100584" marR="100584"/>
                </a:tc>
                <a:tc>
                  <a:txBody>
                    <a:bodyPr/>
                    <a:lstStyle/>
                    <a:p>
                      <a:r>
                        <a:rPr lang="en-IN" sz="3200" dirty="0"/>
                        <a:t>Action</a:t>
                      </a:r>
                    </a:p>
                  </a:txBody>
                  <a:tcPr marL="100584" marR="100584"/>
                </a:tc>
                <a:tc>
                  <a:txBody>
                    <a:bodyPr/>
                    <a:lstStyle/>
                    <a:p>
                      <a:r>
                        <a:rPr lang="en-IN" sz="3200" dirty="0"/>
                        <a:t>Bankruptcy trustee</a:t>
                      </a:r>
                    </a:p>
                  </a:txBody>
                  <a:tcPr marL="100584" marR="100584"/>
                </a:tc>
                <a:extLst>
                  <a:ext uri="{0D108BD9-81ED-4DB2-BD59-A6C34878D82A}">
                    <a16:rowId xmlns:a16="http://schemas.microsoft.com/office/drawing/2014/main" xmlns="" val="2740732655"/>
                  </a:ext>
                </a:extLst>
              </a:tr>
              <a:tr h="3264788">
                <a:tc>
                  <a:txBody>
                    <a:bodyPr/>
                    <a:lstStyle/>
                    <a:p>
                      <a:pPr algn="ctr"/>
                      <a:r>
                        <a:rPr lang="en-IN" sz="2400" dirty="0"/>
                        <a:t>187</a:t>
                      </a:r>
                    </a:p>
                  </a:txBody>
                  <a:tcPr marL="100584" marR="100584"/>
                </a:tc>
                <a:tc>
                  <a:txBody>
                    <a:bodyPr/>
                    <a:lstStyle/>
                    <a:p>
                      <a:r>
                        <a:rPr lang="en-IN" sz="2400" dirty="0"/>
                        <a:t> Bankruptcy trustee, — </a:t>
                      </a:r>
                    </a:p>
                    <a:p>
                      <a:pPr marL="342900" indent="-342900">
                        <a:buFont typeface="Arial" panose="020B0604020202020204" pitchFamily="34" charset="0"/>
                        <a:buChar char="•"/>
                      </a:pPr>
                      <a:r>
                        <a:rPr lang="en-IN" sz="2400" dirty="0"/>
                        <a:t>   has fraudulently misapplied, retained or accounted for any money or property comprised in the estate of the bankrupt  </a:t>
                      </a:r>
                    </a:p>
                  </a:txBody>
                  <a:tcPr marL="100584" marR="100584"/>
                </a:tc>
                <a:tc>
                  <a:txBody>
                    <a:bodyPr/>
                    <a:lstStyle/>
                    <a:p>
                      <a:r>
                        <a:rPr lang="en-IN" sz="2400" baseline="0" dirty="0"/>
                        <a:t>Imprisonment – Max three years </a:t>
                      </a:r>
                    </a:p>
                    <a:p>
                      <a:r>
                        <a:rPr lang="en-IN" sz="2400" baseline="0" dirty="0"/>
                        <a:t>                         (or)</a:t>
                      </a:r>
                    </a:p>
                    <a:p>
                      <a:r>
                        <a:rPr lang="en-IN" sz="2400" baseline="0" dirty="0"/>
                        <a:t> Fine not be less than three times the amount of the loss caused, </a:t>
                      </a:r>
                    </a:p>
                    <a:p>
                      <a:r>
                        <a:rPr lang="en-IN" sz="2400" baseline="0" dirty="0"/>
                        <a:t>or likely to have been caused, to persons concerned on account of such contravention </a:t>
                      </a:r>
                    </a:p>
                    <a:p>
                      <a:r>
                        <a:rPr lang="en-IN" sz="2400" baseline="0" dirty="0"/>
                        <a:t>                        (or)</a:t>
                      </a:r>
                    </a:p>
                    <a:p>
                      <a:r>
                        <a:rPr lang="en-IN" sz="2400" baseline="0" dirty="0"/>
                        <a:t>                       both</a:t>
                      </a:r>
                    </a:p>
                  </a:txBody>
                  <a:tcPr marL="100584" marR="100584"/>
                </a:tc>
                <a:extLst>
                  <a:ext uri="{0D108BD9-81ED-4DB2-BD59-A6C34878D82A}">
                    <a16:rowId xmlns:a16="http://schemas.microsoft.com/office/drawing/2014/main" xmlns="" val="2862290593"/>
                  </a:ext>
                </a:extLst>
              </a:tr>
            </a:tbl>
          </a:graphicData>
        </a:graphic>
      </p:graphicFrame>
      <p:pic>
        <p:nvPicPr>
          <p:cNvPr id="5" name="Picture 11" descr="C:\Documents and Settings\Dip\Desktop\clip_image002.jpg"/>
          <p:cNvPicPr>
            <a:picLocks noChangeAspect="1" noChangeArrowheads="1"/>
          </p:cNvPicPr>
          <p:nvPr/>
        </p:nvPicPr>
        <p:blipFill>
          <a:blip r:embed="rId4"/>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9661366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0535" y="269590"/>
            <a:ext cx="10515600" cy="1325563"/>
          </a:xfrm>
        </p:spPr>
        <p:txBody>
          <a:bodyPr/>
          <a:lstStyle/>
          <a:p>
            <a:r>
              <a:rPr lang="en-IN" dirty="0" smtClean="0"/>
              <a:t>When bankruptcy trustee’s acts damages</a:t>
            </a:r>
            <a:br>
              <a:rPr lang="en-IN" dirty="0" smtClean="0"/>
            </a:br>
            <a:r>
              <a:rPr lang="en-IN" dirty="0" smtClean="0"/>
              <a:t>the estate of bankrupt</a:t>
            </a:r>
            <a:endParaRPr lang="en-IN" dirty="0"/>
          </a:p>
        </p:txBody>
      </p:sp>
      <p:graphicFrame>
        <p:nvGraphicFramePr>
          <p:cNvPr id="4" name="Content Placeholder 5"/>
          <p:cNvGraphicFramePr>
            <a:graphicFrameLocks noGrp="1"/>
          </p:cNvGraphicFramePr>
          <p:nvPr>
            <p:ph idx="1"/>
            <p:extLst>
              <p:ext uri="{D42A27DB-BD31-4B8C-83A1-F6EECF244321}">
                <p14:modId xmlns:p14="http://schemas.microsoft.com/office/powerpoint/2010/main" val="2904264414"/>
              </p:ext>
            </p:extLst>
          </p:nvPr>
        </p:nvGraphicFramePr>
        <p:xfrm>
          <a:off x="443027" y="1690688"/>
          <a:ext cx="11648049" cy="4432546"/>
        </p:xfrm>
        <a:graphic>
          <a:graphicData uri="http://schemas.openxmlformats.org/drawingml/2006/table">
            <a:tbl>
              <a:tblPr firstRow="1" bandRow="1">
                <a:tableStyleId>{5C22544A-7EE6-4342-B048-85BDC9FD1C3A}</a:tableStyleId>
              </a:tblPr>
              <a:tblGrid>
                <a:gridCol w="1463040">
                  <a:extLst>
                    <a:ext uri="{9D8B030D-6E8A-4147-A177-3AD203B41FA5}">
                      <a16:colId xmlns:a16="http://schemas.microsoft.com/office/drawing/2014/main" xmlns="" val="3603534305"/>
                    </a:ext>
                  </a:extLst>
                </a:gridCol>
                <a:gridCol w="5838093">
                  <a:extLst>
                    <a:ext uri="{9D8B030D-6E8A-4147-A177-3AD203B41FA5}">
                      <a16:colId xmlns:a16="http://schemas.microsoft.com/office/drawing/2014/main" xmlns="" val="60638660"/>
                    </a:ext>
                  </a:extLst>
                </a:gridCol>
                <a:gridCol w="4346916">
                  <a:extLst>
                    <a:ext uri="{9D8B030D-6E8A-4147-A177-3AD203B41FA5}">
                      <a16:colId xmlns:a16="http://schemas.microsoft.com/office/drawing/2014/main" xmlns="" val="4280995455"/>
                    </a:ext>
                  </a:extLst>
                </a:gridCol>
              </a:tblGrid>
              <a:tr h="683506">
                <a:tc>
                  <a:txBody>
                    <a:bodyPr/>
                    <a:lstStyle/>
                    <a:p>
                      <a:r>
                        <a:rPr lang="en-IN" sz="3200" dirty="0" smtClean="0"/>
                        <a:t>Section</a:t>
                      </a:r>
                      <a:endParaRPr lang="en-IN" sz="3200" dirty="0"/>
                    </a:p>
                  </a:txBody>
                  <a:tcPr marL="100584" marR="100584"/>
                </a:tc>
                <a:tc>
                  <a:txBody>
                    <a:bodyPr/>
                    <a:lstStyle/>
                    <a:p>
                      <a:r>
                        <a:rPr lang="en-IN" sz="3200" dirty="0"/>
                        <a:t>Action</a:t>
                      </a:r>
                    </a:p>
                  </a:txBody>
                  <a:tcPr marL="100584" marR="100584"/>
                </a:tc>
                <a:tc>
                  <a:txBody>
                    <a:bodyPr/>
                    <a:lstStyle/>
                    <a:p>
                      <a:r>
                        <a:rPr lang="en-IN" sz="3200" dirty="0"/>
                        <a:t>Bankruptcy trustee</a:t>
                      </a:r>
                    </a:p>
                  </a:txBody>
                  <a:tcPr marL="100584" marR="100584"/>
                </a:tc>
                <a:extLst>
                  <a:ext uri="{0D108BD9-81ED-4DB2-BD59-A6C34878D82A}">
                    <a16:rowId xmlns:a16="http://schemas.microsoft.com/office/drawing/2014/main" xmlns="" val="2740732655"/>
                  </a:ext>
                </a:extLst>
              </a:tr>
              <a:tr h="3067813">
                <a:tc>
                  <a:txBody>
                    <a:bodyPr/>
                    <a:lstStyle/>
                    <a:p>
                      <a:pPr algn="ctr"/>
                      <a:r>
                        <a:rPr lang="en-IN" sz="2400" dirty="0"/>
                        <a:t>187</a:t>
                      </a:r>
                    </a:p>
                  </a:txBody>
                  <a:tcPr marL="100584" marR="100584"/>
                </a:tc>
                <a:tc>
                  <a:txBody>
                    <a:bodyPr/>
                    <a:lstStyle/>
                    <a:p>
                      <a:r>
                        <a:rPr lang="en-IN" sz="2400" dirty="0"/>
                        <a:t> Bankruptcy trustee, — </a:t>
                      </a:r>
                    </a:p>
                    <a:p>
                      <a:pPr marL="342900" indent="-342900">
                        <a:buFont typeface="Arial" panose="020B0604020202020204" pitchFamily="34" charset="0"/>
                        <a:buChar char="•"/>
                      </a:pPr>
                      <a:r>
                        <a:rPr lang="en-IN" sz="2400" dirty="0"/>
                        <a:t>    has wilfully acted in a manner that the estate of the bankrupt has suffered any loss in consequence of breach of any duty of the bankruptcy trustee in carrying out his functions under section 149</a:t>
                      </a:r>
                    </a:p>
                  </a:txBody>
                  <a:tcPr marL="100584" marR="100584"/>
                </a:tc>
                <a:tc>
                  <a:txBody>
                    <a:bodyPr/>
                    <a:lstStyle/>
                    <a:p>
                      <a:r>
                        <a:rPr lang="en-IN" sz="2400" baseline="0" dirty="0"/>
                        <a:t>Imprisonment – Max three years </a:t>
                      </a:r>
                    </a:p>
                    <a:p>
                      <a:r>
                        <a:rPr lang="en-IN" sz="2400" baseline="0" dirty="0"/>
                        <a:t>                         (or)</a:t>
                      </a:r>
                    </a:p>
                    <a:p>
                      <a:r>
                        <a:rPr lang="en-IN" sz="2400" baseline="0" dirty="0"/>
                        <a:t> Fine not be less than three times the amount of the loss caused, </a:t>
                      </a:r>
                    </a:p>
                    <a:p>
                      <a:r>
                        <a:rPr lang="en-IN" sz="2400" baseline="0" dirty="0"/>
                        <a:t>or likely to have been caused, to persons concerned on account of such contravention </a:t>
                      </a:r>
                    </a:p>
                    <a:p>
                      <a:r>
                        <a:rPr lang="en-IN" sz="2400" baseline="0" dirty="0"/>
                        <a:t>                        (or)</a:t>
                      </a:r>
                    </a:p>
                    <a:p>
                      <a:r>
                        <a:rPr lang="en-IN" sz="2400" baseline="0" dirty="0"/>
                        <a:t>                       both</a:t>
                      </a:r>
                    </a:p>
                    <a:p>
                      <a:endParaRPr lang="en-IN" sz="2400" baseline="0" dirty="0"/>
                    </a:p>
                  </a:txBody>
                  <a:tcPr marL="100584" marR="100584"/>
                </a:tc>
                <a:extLst>
                  <a:ext uri="{0D108BD9-81ED-4DB2-BD59-A6C34878D82A}">
                    <a16:rowId xmlns:a16="http://schemas.microsoft.com/office/drawing/2014/main" xmlns="" val="2862290593"/>
                  </a:ext>
                </a:extLst>
              </a:tr>
            </a:tbl>
          </a:graphicData>
        </a:graphic>
      </p:graphicFrame>
      <p:sp>
        <p:nvSpPr>
          <p:cNvPr id="5" name="TextBox 4"/>
          <p:cNvSpPr txBox="1"/>
          <p:nvPr/>
        </p:nvSpPr>
        <p:spPr>
          <a:xfrm>
            <a:off x="92614" y="6006905"/>
            <a:ext cx="11878992" cy="369332"/>
          </a:xfrm>
          <a:prstGeom prst="rect">
            <a:avLst/>
          </a:prstGeom>
          <a:noFill/>
        </p:spPr>
        <p:txBody>
          <a:bodyPr wrap="square" rtlCol="0">
            <a:spAutoFit/>
          </a:bodyPr>
          <a:lstStyle/>
          <a:p>
            <a:endParaRPr lang="en-IN" dirty="0"/>
          </a:p>
        </p:txBody>
      </p:sp>
      <p:pic>
        <p:nvPicPr>
          <p:cNvPr id="6"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053931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Offences and Penalties –Section 187</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54412176"/>
              </p:ext>
            </p:extLst>
          </p:nvPr>
        </p:nvGraphicFramePr>
        <p:xfrm>
          <a:off x="838200" y="1825624"/>
          <a:ext cx="10515600" cy="3435693"/>
        </p:xfrm>
        <a:graphic>
          <a:graphicData uri="http://schemas.openxmlformats.org/drawingml/2006/table">
            <a:tbl>
              <a:tblPr firstRow="1" bandRow="1">
                <a:tableStyleId>{5C22544A-7EE6-4342-B048-85BDC9FD1C3A}</a:tableStyleId>
              </a:tblPr>
              <a:tblGrid>
                <a:gridCol w="10515600">
                  <a:extLst>
                    <a:ext uri="{9D8B030D-6E8A-4147-A177-3AD203B41FA5}">
                      <a16:colId xmlns:a16="http://schemas.microsoft.com/office/drawing/2014/main" xmlns="" val="4118008944"/>
                    </a:ext>
                  </a:extLst>
                </a:gridCol>
              </a:tblGrid>
              <a:tr h="726587">
                <a:tc>
                  <a:txBody>
                    <a:bodyPr/>
                    <a:lstStyle/>
                    <a:p>
                      <a:r>
                        <a:rPr lang="en-IN" sz="2400" dirty="0"/>
                        <a:t>Bankruptcy trustee is punishable under this section subject to the following</a:t>
                      </a:r>
                    </a:p>
                  </a:txBody>
                  <a:tcPr/>
                </a:tc>
                <a:extLst>
                  <a:ext uri="{0D108BD9-81ED-4DB2-BD59-A6C34878D82A}">
                    <a16:rowId xmlns:a16="http://schemas.microsoft.com/office/drawing/2014/main" xmlns="" val="3569343357"/>
                  </a:ext>
                </a:extLst>
              </a:tr>
              <a:tr h="908441">
                <a:tc>
                  <a:txBody>
                    <a:bodyPr/>
                    <a:lstStyle/>
                    <a:p>
                      <a:pPr marL="342900" indent="-342900">
                        <a:buFont typeface="Arial" panose="020B0604020202020204" pitchFamily="34" charset="0"/>
                        <a:buChar char="•"/>
                      </a:pPr>
                      <a:r>
                        <a:rPr lang="en-IN" sz="2400" dirty="0"/>
                        <a:t>Such loss or unlawful gain is not quantifiable, the total amount of fine imposed shall not exceed five lakh rupees.</a:t>
                      </a:r>
                    </a:p>
                  </a:txBody>
                  <a:tcPr/>
                </a:tc>
                <a:extLst>
                  <a:ext uri="{0D108BD9-81ED-4DB2-BD59-A6C34878D82A}">
                    <a16:rowId xmlns:a16="http://schemas.microsoft.com/office/drawing/2014/main" xmlns="" val="312292668"/>
                  </a:ext>
                </a:extLst>
              </a:tr>
              <a:tr h="1800665">
                <a:tc>
                  <a:txBody>
                    <a:bodyPr/>
                    <a:lstStyle/>
                    <a:p>
                      <a:pPr marL="342900" indent="-342900">
                        <a:buFont typeface="Arial" panose="020B0604020202020204" pitchFamily="34" charset="0"/>
                        <a:buChar char="•"/>
                      </a:pPr>
                      <a:r>
                        <a:rPr lang="en-IN" sz="2400" dirty="0"/>
                        <a:t> That the bankruptcy trustee shall not be liable under this section if he seizes or disposes of any property which is not comprised in the estate of the bankrupt and at that time had reasonable grounds to believe that he is entitled to seize or dispose that property. </a:t>
                      </a:r>
                    </a:p>
                  </a:txBody>
                  <a:tcPr/>
                </a:tc>
                <a:extLst>
                  <a:ext uri="{0D108BD9-81ED-4DB2-BD59-A6C34878D82A}">
                    <a16:rowId xmlns:a16="http://schemas.microsoft.com/office/drawing/2014/main" xmlns="" val="788819606"/>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5337022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Offences and Penalties</a:t>
            </a:r>
            <a:endParaRPr lang="en-IN" dirty="0"/>
          </a:p>
        </p:txBody>
      </p:sp>
      <p:sp>
        <p:nvSpPr>
          <p:cNvPr id="3" name="Content Placeholder 2"/>
          <p:cNvSpPr>
            <a:spLocks noGrp="1"/>
          </p:cNvSpPr>
          <p:nvPr>
            <p:ph idx="1"/>
          </p:nvPr>
        </p:nvSpPr>
        <p:spPr>
          <a:xfrm>
            <a:off x="838200" y="1893194"/>
            <a:ext cx="10515600" cy="4148832"/>
          </a:xfrm>
        </p:spPr>
        <p:txBody>
          <a:bodyPr>
            <a:normAutofit/>
          </a:bodyPr>
          <a:lstStyle/>
          <a:p>
            <a:pPr marL="0" indent="0">
              <a:buNone/>
            </a:pPr>
            <a:endParaRPr lang="en-IN" sz="2400" dirty="0">
              <a:solidFill>
                <a:schemeClr val="bg2">
                  <a:lumMod val="10000"/>
                </a:schemeClr>
              </a:solidFill>
              <a:latin typeface="Times New Roman" panose="02020603050405020304" pitchFamily="18" charset="0"/>
              <a:ea typeface="Calibri" panose="020F0502020204030204" pitchFamily="34" charset="0"/>
              <a:cs typeface="Times New Roman" panose="02020603050405020304" pitchFamily="18" charset="0"/>
            </a:endParaRPr>
          </a:p>
          <a:p>
            <a:endParaRPr lang="en-IN" sz="2400" dirty="0"/>
          </a:p>
        </p:txBody>
      </p:sp>
      <p:graphicFrame>
        <p:nvGraphicFramePr>
          <p:cNvPr id="4" name="Diagram 3"/>
          <p:cNvGraphicFramePr/>
          <p:nvPr>
            <p:extLst>
              <p:ext uri="{D42A27DB-BD31-4B8C-83A1-F6EECF244321}">
                <p14:modId xmlns:p14="http://schemas.microsoft.com/office/powerpoint/2010/main" val="3349741083"/>
              </p:ext>
            </p:extLst>
          </p:nvPr>
        </p:nvGraphicFramePr>
        <p:xfrm>
          <a:off x="3343700" y="1690688"/>
          <a:ext cx="6816299" cy="44476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1" descr="C:\Documents and Settings\Dip\Desktop\clip_image002.jpg"/>
          <p:cNvPicPr>
            <a:picLocks noChangeAspect="1" noChangeArrowheads="1"/>
          </p:cNvPicPr>
          <p:nvPr/>
        </p:nvPicPr>
        <p:blipFill>
          <a:blip r:embed="rId8"/>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219281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726708892"/>
              </p:ext>
            </p:extLst>
          </p:nvPr>
        </p:nvGraphicFramePr>
        <p:xfrm>
          <a:off x="550398" y="1690688"/>
          <a:ext cx="11091204" cy="4814421"/>
        </p:xfrm>
        <a:graphic>
          <a:graphicData uri="http://schemas.openxmlformats.org/drawingml/2006/table">
            <a:tbl>
              <a:tblPr firstRow="1" bandRow="1">
                <a:tableStyleId>{5C22544A-7EE6-4342-B048-85BDC9FD1C3A}</a:tableStyleId>
              </a:tblPr>
              <a:tblGrid>
                <a:gridCol w="1776735">
                  <a:extLst>
                    <a:ext uri="{9D8B030D-6E8A-4147-A177-3AD203B41FA5}">
                      <a16:colId xmlns:a16="http://schemas.microsoft.com/office/drawing/2014/main" xmlns="" val="3736919663"/>
                    </a:ext>
                  </a:extLst>
                </a:gridCol>
                <a:gridCol w="6087365">
                  <a:extLst>
                    <a:ext uri="{9D8B030D-6E8A-4147-A177-3AD203B41FA5}">
                      <a16:colId xmlns:a16="http://schemas.microsoft.com/office/drawing/2014/main" xmlns="" val="3805156352"/>
                    </a:ext>
                  </a:extLst>
                </a:gridCol>
                <a:gridCol w="3227104">
                  <a:extLst>
                    <a:ext uri="{9D8B030D-6E8A-4147-A177-3AD203B41FA5}">
                      <a16:colId xmlns:a16="http://schemas.microsoft.com/office/drawing/2014/main" xmlns="" val="586560938"/>
                    </a:ext>
                  </a:extLst>
                </a:gridCol>
              </a:tblGrid>
              <a:tr h="699621">
                <a:tc>
                  <a:txBody>
                    <a:bodyPr/>
                    <a:lstStyle/>
                    <a:p>
                      <a:r>
                        <a:rPr lang="en-IN" sz="3200" dirty="0"/>
                        <a:t>Section</a:t>
                      </a:r>
                    </a:p>
                  </a:txBody>
                  <a:tcPr/>
                </a:tc>
                <a:tc>
                  <a:txBody>
                    <a:bodyPr/>
                    <a:lstStyle/>
                    <a:p>
                      <a:r>
                        <a:rPr lang="en-IN" sz="3200" dirty="0"/>
                        <a:t>      Action </a:t>
                      </a:r>
                    </a:p>
                  </a:txBody>
                  <a:tcPr/>
                </a:tc>
                <a:tc>
                  <a:txBody>
                    <a:bodyPr/>
                    <a:lstStyle/>
                    <a:p>
                      <a:r>
                        <a:rPr lang="en-IN" sz="3200" dirty="0"/>
                        <a:t>Creditor/debtor</a:t>
                      </a:r>
                    </a:p>
                  </a:txBody>
                  <a:tcPr/>
                </a:tc>
                <a:extLst>
                  <a:ext uri="{0D108BD9-81ED-4DB2-BD59-A6C34878D82A}">
                    <a16:rowId xmlns:a16="http://schemas.microsoft.com/office/drawing/2014/main" xmlns="" val="295575435"/>
                  </a:ext>
                </a:extLst>
              </a:tr>
              <a:tr h="3636417">
                <a:tc>
                  <a:txBody>
                    <a:bodyPr/>
                    <a:lstStyle/>
                    <a:p>
                      <a:pPr algn="ctr"/>
                      <a:r>
                        <a:rPr lang="en-IN" sz="2400" dirty="0"/>
                        <a:t>184 </a:t>
                      </a:r>
                    </a:p>
                  </a:txBody>
                  <a:tcPr/>
                </a:tc>
                <a:tc>
                  <a:txBody>
                    <a:bodyPr/>
                    <a:lstStyle/>
                    <a:p>
                      <a:r>
                        <a:rPr lang="en-IN" sz="2400" dirty="0"/>
                        <a:t>Punishment for false information by creditor in insolvency resolution process</a:t>
                      </a:r>
                      <a:r>
                        <a:rPr lang="en-IN" sz="2400" baseline="0" dirty="0"/>
                        <a:t> </a:t>
                      </a:r>
                    </a:p>
                    <a:p>
                      <a:pPr marL="342900" indent="-342900">
                        <a:buFont typeface="Arial" panose="020B0604020202020204" pitchFamily="34" charset="0"/>
                        <a:buChar char="•"/>
                      </a:pPr>
                      <a:r>
                        <a:rPr lang="en-IN" sz="2400" baseline="0" dirty="0"/>
                        <a:t> If a debtor or creditor provides information which is false in any material particulars to the resolution professional </a:t>
                      </a:r>
                    </a:p>
                    <a:p>
                      <a:pPr marL="342900" indent="-342900">
                        <a:buFont typeface="Arial" panose="020B0604020202020204" pitchFamily="34" charset="0"/>
                        <a:buChar char="•"/>
                      </a:pPr>
                      <a:r>
                        <a:rPr lang="en-IN" sz="2400" dirty="0"/>
                        <a:t> If a creditor promises to vote in favour of the repayment plan dishonestly by accepting any money, property or security from the debtor</a:t>
                      </a:r>
                    </a:p>
                  </a:txBody>
                  <a:tcPr/>
                </a:tc>
                <a:tc>
                  <a:txBody>
                    <a:bodyPr/>
                    <a:lstStyle/>
                    <a:p>
                      <a:r>
                        <a:rPr lang="en-IN" sz="2400" dirty="0"/>
                        <a:t>One year imprisonment</a:t>
                      </a:r>
                    </a:p>
                    <a:p>
                      <a:r>
                        <a:rPr lang="en-IN" sz="2400" dirty="0"/>
                        <a:t>              (or)</a:t>
                      </a:r>
                    </a:p>
                    <a:p>
                      <a:r>
                        <a:rPr lang="en-IN" sz="2400" dirty="0"/>
                        <a:t>         Rs</a:t>
                      </a:r>
                      <a:r>
                        <a:rPr lang="en-IN" sz="2400" baseline="0" dirty="0"/>
                        <a:t> Five lakh</a:t>
                      </a:r>
                    </a:p>
                    <a:p>
                      <a:r>
                        <a:rPr lang="en-IN" sz="2400" baseline="0" dirty="0"/>
                        <a:t>              (or)</a:t>
                      </a:r>
                    </a:p>
                    <a:p>
                      <a:r>
                        <a:rPr lang="en-IN" sz="2400" baseline="0" dirty="0"/>
                        <a:t>             </a:t>
                      </a:r>
                      <a:r>
                        <a:rPr lang="en-IN" sz="2400" baseline="0" dirty="0" smtClean="0"/>
                        <a:t>Both</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2400" dirty="0" smtClean="0"/>
                        <a:t>Provided that where such amount is not quantifiable, the total amount of fine shall not exceed five lakh rupees. </a:t>
                      </a:r>
                    </a:p>
                    <a:p>
                      <a:endParaRPr lang="en-IN" sz="2400" dirty="0"/>
                    </a:p>
                  </a:txBody>
                  <a:tcPr/>
                </a:tc>
                <a:extLst>
                  <a:ext uri="{0D108BD9-81ED-4DB2-BD59-A6C34878D82A}">
                    <a16:rowId xmlns:a16="http://schemas.microsoft.com/office/drawing/2014/main" xmlns="" val="3911171177"/>
                  </a:ext>
                </a:extLst>
              </a:tr>
            </a:tbl>
          </a:graphicData>
        </a:graphic>
      </p:graphicFrame>
      <p:sp>
        <p:nvSpPr>
          <p:cNvPr id="3" name="Title 2"/>
          <p:cNvSpPr>
            <a:spLocks noGrp="1"/>
          </p:cNvSpPr>
          <p:nvPr>
            <p:ph type="title"/>
          </p:nvPr>
        </p:nvSpPr>
        <p:spPr/>
        <p:txBody>
          <a:bodyPr/>
          <a:lstStyle/>
          <a:p>
            <a:r>
              <a:rPr lang="en-US" dirty="0" smtClean="0"/>
              <a:t>When false information is furnished by</a:t>
            </a:r>
            <a:br>
              <a:rPr lang="en-US" dirty="0" smtClean="0"/>
            </a:br>
            <a:r>
              <a:rPr lang="en-US" dirty="0"/>
              <a:t> </a:t>
            </a:r>
            <a:r>
              <a:rPr lang="en-US" dirty="0" smtClean="0"/>
              <a:t>creditor to RP</a:t>
            </a:r>
            <a:endParaRPr lang="en-US" dirty="0"/>
          </a:p>
        </p:txBody>
      </p:sp>
      <p:pic>
        <p:nvPicPr>
          <p:cNvPr id="5" name="Picture 11" descr="C:\Documents and Settings\Dip\Desktop\clip_image002.jpg"/>
          <p:cNvPicPr>
            <a:picLocks noChangeAspect="1" noChangeArrowheads="1"/>
          </p:cNvPicPr>
          <p:nvPr/>
        </p:nvPicPr>
        <p:blipFill>
          <a:blip r:embed="rId4"/>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966327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58031935"/>
              </p:ext>
            </p:extLst>
          </p:nvPr>
        </p:nvGraphicFramePr>
        <p:xfrm>
          <a:off x="838200" y="2135539"/>
          <a:ext cx="10515601" cy="3664760"/>
        </p:xfrm>
        <a:graphic>
          <a:graphicData uri="http://schemas.openxmlformats.org/drawingml/2006/table">
            <a:tbl>
              <a:tblPr firstRow="1" bandRow="1">
                <a:tableStyleId>{5C22544A-7EE6-4342-B048-85BDC9FD1C3A}</a:tableStyleId>
              </a:tblPr>
              <a:tblGrid>
                <a:gridCol w="1864750">
                  <a:extLst>
                    <a:ext uri="{9D8B030D-6E8A-4147-A177-3AD203B41FA5}">
                      <a16:colId xmlns:a16="http://schemas.microsoft.com/office/drawing/2014/main" xmlns="" val="901891363"/>
                    </a:ext>
                  </a:extLst>
                </a:gridCol>
                <a:gridCol w="5145651">
                  <a:extLst>
                    <a:ext uri="{9D8B030D-6E8A-4147-A177-3AD203B41FA5}">
                      <a16:colId xmlns:a16="http://schemas.microsoft.com/office/drawing/2014/main" xmlns="" val="202125211"/>
                    </a:ext>
                  </a:extLst>
                </a:gridCol>
                <a:gridCol w="3505200">
                  <a:extLst>
                    <a:ext uri="{9D8B030D-6E8A-4147-A177-3AD203B41FA5}">
                      <a16:colId xmlns:a16="http://schemas.microsoft.com/office/drawing/2014/main" xmlns="" val="2026685556"/>
                    </a:ext>
                  </a:extLst>
                </a:gridCol>
              </a:tblGrid>
              <a:tr h="10716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3200" dirty="0" smtClean="0"/>
                        <a:t>Section</a:t>
                      </a:r>
                      <a:endParaRPr lang="en-IN" sz="3200" dirty="0"/>
                    </a:p>
                  </a:txBody>
                  <a:tcPr/>
                </a:tc>
                <a:tc>
                  <a:txBody>
                    <a:bodyPr/>
                    <a:lstStyle/>
                    <a:p>
                      <a:r>
                        <a:rPr lang="en-IN" sz="3200" dirty="0"/>
                        <a:t>    Action </a:t>
                      </a:r>
                    </a:p>
                  </a:txBody>
                  <a:tcPr/>
                </a:tc>
                <a:tc>
                  <a:txBody>
                    <a:bodyPr/>
                    <a:lstStyle/>
                    <a:p>
                      <a:r>
                        <a:rPr lang="en-IN" sz="3200" dirty="0"/>
                        <a:t>Insolvency professional</a:t>
                      </a:r>
                    </a:p>
                  </a:txBody>
                  <a:tcPr/>
                </a:tc>
                <a:extLst>
                  <a:ext uri="{0D108BD9-81ED-4DB2-BD59-A6C34878D82A}">
                    <a16:rowId xmlns:a16="http://schemas.microsoft.com/office/drawing/2014/main" xmlns="" val="3167865045"/>
                  </a:ext>
                </a:extLst>
              </a:tr>
              <a:tr h="2593075">
                <a:tc>
                  <a:txBody>
                    <a:bodyPr/>
                    <a:lstStyle/>
                    <a:p>
                      <a:pPr algn="ctr"/>
                      <a:r>
                        <a:rPr lang="en-IN" sz="2400" dirty="0"/>
                        <a:t>185</a:t>
                      </a:r>
                    </a:p>
                  </a:txBody>
                  <a:tcPr/>
                </a:tc>
                <a:tc>
                  <a:txBody>
                    <a:bodyPr/>
                    <a:lstStyle/>
                    <a:p>
                      <a:r>
                        <a:rPr lang="en-IN" sz="2400" dirty="0"/>
                        <a:t>  Insolvency professional deliberately contravenes the provisions of this Part</a:t>
                      </a:r>
                    </a:p>
                  </a:txBody>
                  <a:tcPr/>
                </a:tc>
                <a:tc>
                  <a:txBody>
                    <a:bodyPr/>
                    <a:lstStyle/>
                    <a:p>
                      <a:r>
                        <a:rPr lang="en-IN" sz="2400" dirty="0"/>
                        <a:t>Imprisonment</a:t>
                      </a:r>
                      <a:r>
                        <a:rPr lang="en-IN" sz="2400" baseline="0" dirty="0"/>
                        <a:t> </a:t>
                      </a:r>
                      <a:r>
                        <a:rPr lang="en-IN" sz="2400" dirty="0"/>
                        <a:t>upto six months</a:t>
                      </a:r>
                    </a:p>
                    <a:p>
                      <a:r>
                        <a:rPr lang="en-IN" sz="2400" dirty="0"/>
                        <a:t>              ( or)</a:t>
                      </a:r>
                    </a:p>
                    <a:p>
                      <a:r>
                        <a:rPr lang="en-IN" sz="2400" dirty="0"/>
                        <a:t>Rs One lakh to Rs Five lakh </a:t>
                      </a:r>
                    </a:p>
                    <a:p>
                      <a:r>
                        <a:rPr lang="en-IN" sz="2400" dirty="0"/>
                        <a:t>                (or)</a:t>
                      </a:r>
                    </a:p>
                    <a:p>
                      <a:r>
                        <a:rPr lang="en-IN" sz="2400" dirty="0"/>
                        <a:t>                </a:t>
                      </a:r>
                      <a:r>
                        <a:rPr lang="en-IN" sz="2400" dirty="0" smtClean="0"/>
                        <a:t>Both</a:t>
                      </a:r>
                      <a:endParaRPr lang="en-IN" sz="2400" dirty="0"/>
                    </a:p>
                  </a:txBody>
                  <a:tcPr/>
                </a:tc>
                <a:extLst>
                  <a:ext uri="{0D108BD9-81ED-4DB2-BD59-A6C34878D82A}">
                    <a16:rowId xmlns:a16="http://schemas.microsoft.com/office/drawing/2014/main" xmlns="" val="1461260833"/>
                  </a:ext>
                </a:extLst>
              </a:tr>
            </a:tbl>
          </a:graphicData>
        </a:graphic>
      </p:graphicFrame>
      <p:sp>
        <p:nvSpPr>
          <p:cNvPr id="3" name="Title 2"/>
          <p:cNvSpPr>
            <a:spLocks noGrp="1"/>
          </p:cNvSpPr>
          <p:nvPr>
            <p:ph type="title"/>
          </p:nvPr>
        </p:nvSpPr>
        <p:spPr/>
        <p:txBody>
          <a:bodyPr/>
          <a:lstStyle/>
          <a:p>
            <a:r>
              <a:rPr lang="en-US" dirty="0" smtClean="0"/>
              <a:t>When IP contravenes the provisions of this section </a:t>
            </a:r>
            <a:endParaRPr lang="en-US" dirty="0"/>
          </a:p>
        </p:txBody>
      </p:sp>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181374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284318908"/>
              </p:ext>
            </p:extLst>
          </p:nvPr>
        </p:nvGraphicFramePr>
        <p:xfrm>
          <a:off x="1069357" y="2154712"/>
          <a:ext cx="10536700" cy="3904615"/>
        </p:xfrm>
        <a:graphic>
          <a:graphicData uri="http://schemas.openxmlformats.org/drawingml/2006/table">
            <a:tbl>
              <a:tblPr firstRow="1" bandRow="1">
                <a:tableStyleId>{5C22544A-7EE6-4342-B048-85BDC9FD1C3A}</a:tableStyleId>
              </a:tblPr>
              <a:tblGrid>
                <a:gridCol w="1547446">
                  <a:extLst>
                    <a:ext uri="{9D8B030D-6E8A-4147-A177-3AD203B41FA5}">
                      <a16:colId xmlns:a16="http://schemas.microsoft.com/office/drawing/2014/main" xmlns="" val="3603534305"/>
                    </a:ext>
                  </a:extLst>
                </a:gridCol>
                <a:gridCol w="4839285">
                  <a:extLst>
                    <a:ext uri="{9D8B030D-6E8A-4147-A177-3AD203B41FA5}">
                      <a16:colId xmlns:a16="http://schemas.microsoft.com/office/drawing/2014/main" xmlns="" val="60638660"/>
                    </a:ext>
                  </a:extLst>
                </a:gridCol>
                <a:gridCol w="4149969">
                  <a:extLst>
                    <a:ext uri="{9D8B030D-6E8A-4147-A177-3AD203B41FA5}">
                      <a16:colId xmlns:a16="http://schemas.microsoft.com/office/drawing/2014/main" xmlns="" val="4280995455"/>
                    </a:ext>
                  </a:extLst>
                </a:gridCol>
              </a:tblGrid>
              <a:tr h="684203">
                <a:tc>
                  <a:txBody>
                    <a:bodyPr/>
                    <a:lstStyle/>
                    <a:p>
                      <a:r>
                        <a:rPr lang="en-IN" sz="3200" dirty="0" smtClean="0"/>
                        <a:t>Section</a:t>
                      </a:r>
                      <a:endParaRPr lang="en-IN" sz="3200" dirty="0"/>
                    </a:p>
                  </a:txBody>
                  <a:tcPr marL="100584" marR="100584"/>
                </a:tc>
                <a:tc>
                  <a:txBody>
                    <a:bodyPr/>
                    <a:lstStyle/>
                    <a:p>
                      <a:r>
                        <a:rPr lang="en-IN" sz="3200" dirty="0"/>
                        <a:t>Action</a:t>
                      </a:r>
                    </a:p>
                  </a:txBody>
                  <a:tcPr marL="100584" marR="100584"/>
                </a:tc>
                <a:tc>
                  <a:txBody>
                    <a:bodyPr/>
                    <a:lstStyle/>
                    <a:p>
                      <a:r>
                        <a:rPr lang="en-IN" sz="3200" dirty="0"/>
                        <a:t>   </a:t>
                      </a:r>
                      <a:r>
                        <a:rPr lang="en-IN" sz="3200" dirty="0" smtClean="0"/>
                        <a:t>Bankrupt</a:t>
                      </a:r>
                      <a:endParaRPr lang="en-IN" sz="3200" dirty="0"/>
                    </a:p>
                  </a:txBody>
                  <a:tcPr marL="100584" marR="100584"/>
                </a:tc>
                <a:extLst>
                  <a:ext uri="{0D108BD9-81ED-4DB2-BD59-A6C34878D82A}">
                    <a16:rowId xmlns:a16="http://schemas.microsoft.com/office/drawing/2014/main" xmlns="" val="2740732655"/>
                  </a:ext>
                </a:extLst>
              </a:tr>
              <a:tr h="3220412">
                <a:tc>
                  <a:txBody>
                    <a:bodyPr/>
                    <a:lstStyle/>
                    <a:p>
                      <a:pPr algn="ctr"/>
                      <a:r>
                        <a:rPr lang="en-IN" sz="2400" dirty="0"/>
                        <a:t>186</a:t>
                      </a:r>
                    </a:p>
                  </a:txBody>
                  <a:tcPr marL="100584" marR="100584"/>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400" dirty="0"/>
                        <a:t> Bankrupt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dirty="0"/>
                        <a:t>knowingly makes a false representation or wilfully omits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dirty="0"/>
                        <a:t> conceals any material information while making an application for bankruptcy under section 122  while providing any information during the bankruptcy </a:t>
                      </a:r>
                      <a:r>
                        <a:rPr lang="en-IN" sz="2400" dirty="0" smtClean="0"/>
                        <a:t>process</a:t>
                      </a:r>
                      <a:endParaRPr lang="en-IN" sz="2400" dirty="0"/>
                    </a:p>
                  </a:txBody>
                  <a:tcPr marL="100584" marR="100584"/>
                </a:tc>
                <a:tc>
                  <a:txBody>
                    <a:bodyPr/>
                    <a:lstStyle/>
                    <a:p>
                      <a:r>
                        <a:rPr lang="en-IN" sz="2400" dirty="0"/>
                        <a:t>Imprisonment upto six</a:t>
                      </a:r>
                      <a:r>
                        <a:rPr lang="en-IN" sz="2400" baseline="0" dirty="0"/>
                        <a:t> months</a:t>
                      </a:r>
                    </a:p>
                    <a:p>
                      <a:r>
                        <a:rPr lang="en-IN" sz="2400" baseline="0" dirty="0"/>
                        <a:t>                    (or)                             </a:t>
                      </a:r>
                    </a:p>
                    <a:p>
                      <a:r>
                        <a:rPr lang="en-IN" sz="2400" baseline="0" dirty="0"/>
                        <a:t>              Rs Five lakh </a:t>
                      </a:r>
                    </a:p>
                    <a:p>
                      <a:r>
                        <a:rPr lang="en-IN" sz="2400" baseline="0" dirty="0"/>
                        <a:t>                     (or) </a:t>
                      </a:r>
                    </a:p>
                    <a:p>
                      <a:r>
                        <a:rPr lang="en-IN" sz="2400" baseline="0" dirty="0"/>
                        <a:t>                    Both </a:t>
                      </a:r>
                    </a:p>
                  </a:txBody>
                  <a:tcPr marL="100584" marR="100584"/>
                </a:tc>
                <a:extLst>
                  <a:ext uri="{0D108BD9-81ED-4DB2-BD59-A6C34878D82A}">
                    <a16:rowId xmlns:a16="http://schemas.microsoft.com/office/drawing/2014/main" xmlns="" val="2862290593"/>
                  </a:ext>
                </a:extLst>
              </a:tr>
            </a:tbl>
          </a:graphicData>
        </a:graphic>
      </p:graphicFrame>
      <p:sp>
        <p:nvSpPr>
          <p:cNvPr id="3" name="Title 2"/>
          <p:cNvSpPr>
            <a:spLocks noGrp="1"/>
          </p:cNvSpPr>
          <p:nvPr>
            <p:ph type="title"/>
          </p:nvPr>
        </p:nvSpPr>
        <p:spPr/>
        <p:txBody>
          <a:bodyPr/>
          <a:lstStyle/>
          <a:p>
            <a:r>
              <a:rPr lang="en-US" dirty="0" smtClean="0"/>
              <a:t>When bankrupt makes false representation or conceals material information</a:t>
            </a:r>
            <a:endParaRPr lang="en-US" dirty="0"/>
          </a:p>
        </p:txBody>
      </p:sp>
      <p:pic>
        <p:nvPicPr>
          <p:cNvPr id="4"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033601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5"/>
          <p:cNvGraphicFramePr>
            <a:graphicFrameLocks noGrp="1"/>
          </p:cNvGraphicFramePr>
          <p:nvPr>
            <p:ph idx="1"/>
            <p:extLst>
              <p:ext uri="{D42A27DB-BD31-4B8C-83A1-F6EECF244321}">
                <p14:modId xmlns:p14="http://schemas.microsoft.com/office/powerpoint/2010/main" val="949714955"/>
              </p:ext>
            </p:extLst>
          </p:nvPr>
        </p:nvGraphicFramePr>
        <p:xfrm>
          <a:off x="910621" y="2122745"/>
          <a:ext cx="10438229" cy="3691202"/>
        </p:xfrm>
        <a:graphic>
          <a:graphicData uri="http://schemas.openxmlformats.org/drawingml/2006/table">
            <a:tbl>
              <a:tblPr firstRow="1" bandRow="1">
                <a:tableStyleId>{5C22544A-7EE6-4342-B048-85BDC9FD1C3A}</a:tableStyleId>
              </a:tblPr>
              <a:tblGrid>
                <a:gridCol w="1561514">
                  <a:extLst>
                    <a:ext uri="{9D8B030D-6E8A-4147-A177-3AD203B41FA5}">
                      <a16:colId xmlns:a16="http://schemas.microsoft.com/office/drawing/2014/main" xmlns="" val="3603534305"/>
                    </a:ext>
                  </a:extLst>
                </a:gridCol>
                <a:gridCol w="5483336">
                  <a:extLst>
                    <a:ext uri="{9D8B030D-6E8A-4147-A177-3AD203B41FA5}">
                      <a16:colId xmlns:a16="http://schemas.microsoft.com/office/drawing/2014/main" xmlns="" val="60638660"/>
                    </a:ext>
                  </a:extLst>
                </a:gridCol>
                <a:gridCol w="3393379">
                  <a:extLst>
                    <a:ext uri="{9D8B030D-6E8A-4147-A177-3AD203B41FA5}">
                      <a16:colId xmlns:a16="http://schemas.microsoft.com/office/drawing/2014/main" xmlns="" val="4280995455"/>
                    </a:ext>
                  </a:extLst>
                </a:gridCol>
              </a:tblGrid>
              <a:tr h="673682">
                <a:tc>
                  <a:txBody>
                    <a:bodyPr/>
                    <a:lstStyle/>
                    <a:p>
                      <a:r>
                        <a:rPr lang="en-IN" sz="3200" dirty="0" smtClean="0"/>
                        <a:t>Section</a:t>
                      </a:r>
                      <a:endParaRPr lang="en-IN" sz="3200" dirty="0"/>
                    </a:p>
                  </a:txBody>
                  <a:tcPr marL="100584" marR="100584"/>
                </a:tc>
                <a:tc>
                  <a:txBody>
                    <a:bodyPr/>
                    <a:lstStyle/>
                    <a:p>
                      <a:r>
                        <a:rPr lang="en-IN" sz="3200" dirty="0"/>
                        <a:t>Action</a:t>
                      </a:r>
                    </a:p>
                  </a:txBody>
                  <a:tcPr marL="100584" marR="100584"/>
                </a:tc>
                <a:tc>
                  <a:txBody>
                    <a:bodyPr/>
                    <a:lstStyle/>
                    <a:p>
                      <a:r>
                        <a:rPr lang="en-IN" sz="3200" dirty="0"/>
                        <a:t>   </a:t>
                      </a:r>
                      <a:r>
                        <a:rPr lang="en-IN" sz="3200" dirty="0" smtClean="0"/>
                        <a:t>Bankrupt</a:t>
                      </a:r>
                      <a:endParaRPr lang="en-IN" sz="3200" dirty="0"/>
                    </a:p>
                  </a:txBody>
                  <a:tcPr marL="100584" marR="100584"/>
                </a:tc>
                <a:extLst>
                  <a:ext uri="{0D108BD9-81ED-4DB2-BD59-A6C34878D82A}">
                    <a16:rowId xmlns:a16="http://schemas.microsoft.com/office/drawing/2014/main" xmlns="" val="2740732655"/>
                  </a:ext>
                </a:extLst>
              </a:tr>
              <a:tr h="2920620">
                <a:tc>
                  <a:txBody>
                    <a:bodyPr/>
                    <a:lstStyle/>
                    <a:p>
                      <a:pPr algn="ctr"/>
                      <a:r>
                        <a:rPr lang="en-IN" sz="2400" dirty="0"/>
                        <a:t>186</a:t>
                      </a:r>
                    </a:p>
                  </a:txBody>
                  <a:tcPr marL="100584" marR="100584"/>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400" dirty="0"/>
                        <a:t>Bankrupt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dirty="0"/>
                        <a:t> fraudulently has failed to provide or</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dirty="0"/>
                        <a:t> deliberately withheld the production of, destroyed, falsified or altered, his books of accounts, financial information and other records under his custody or </a:t>
                      </a:r>
                      <a:r>
                        <a:rPr lang="en-IN" sz="2400" dirty="0" smtClean="0"/>
                        <a:t>control</a:t>
                      </a:r>
                      <a:endParaRPr lang="en-IN" sz="2400" dirty="0"/>
                    </a:p>
                    <a:p>
                      <a:endParaRPr lang="en-IN" sz="2400" dirty="0"/>
                    </a:p>
                  </a:txBody>
                  <a:tcPr marL="100584" marR="100584"/>
                </a:tc>
                <a:tc>
                  <a:txBody>
                    <a:bodyPr/>
                    <a:lstStyle/>
                    <a:p>
                      <a:r>
                        <a:rPr lang="en-IN" sz="2400" dirty="0"/>
                        <a:t>Imprisonment upto six</a:t>
                      </a:r>
                      <a:r>
                        <a:rPr lang="en-IN" sz="2400" baseline="0" dirty="0"/>
                        <a:t> months</a:t>
                      </a:r>
                    </a:p>
                    <a:p>
                      <a:r>
                        <a:rPr lang="en-IN" sz="2400" baseline="0" dirty="0"/>
                        <a:t>            ( or) </a:t>
                      </a:r>
                    </a:p>
                    <a:p>
                      <a:r>
                        <a:rPr lang="en-IN" sz="2400" baseline="0" dirty="0"/>
                        <a:t>         Rs  Five lakh </a:t>
                      </a:r>
                    </a:p>
                    <a:p>
                      <a:r>
                        <a:rPr lang="en-IN" sz="2400" baseline="0" dirty="0"/>
                        <a:t>             (or) </a:t>
                      </a:r>
                    </a:p>
                    <a:p>
                      <a:r>
                        <a:rPr lang="en-IN" sz="2400" baseline="0" dirty="0"/>
                        <a:t>             Both </a:t>
                      </a:r>
                    </a:p>
                  </a:txBody>
                  <a:tcPr marL="100584" marR="100584"/>
                </a:tc>
                <a:extLst>
                  <a:ext uri="{0D108BD9-81ED-4DB2-BD59-A6C34878D82A}">
                    <a16:rowId xmlns:a16="http://schemas.microsoft.com/office/drawing/2014/main" xmlns="" val="2862290593"/>
                  </a:ext>
                </a:extLst>
              </a:tr>
            </a:tbl>
          </a:graphicData>
        </a:graphic>
      </p:graphicFrame>
      <p:sp>
        <p:nvSpPr>
          <p:cNvPr id="6" name="TextBox 5"/>
          <p:cNvSpPr txBox="1"/>
          <p:nvPr/>
        </p:nvSpPr>
        <p:spPr>
          <a:xfrm>
            <a:off x="787791" y="281774"/>
            <a:ext cx="9256541" cy="1446550"/>
          </a:xfrm>
          <a:prstGeom prst="rect">
            <a:avLst/>
          </a:prstGeom>
          <a:noFill/>
        </p:spPr>
        <p:txBody>
          <a:bodyPr wrap="square" rtlCol="0">
            <a:spAutoFit/>
          </a:bodyPr>
          <a:lstStyle/>
          <a:p>
            <a:r>
              <a:rPr lang="en-IN" sz="4400" dirty="0" smtClean="0">
                <a:latin typeface="+mj-lt"/>
              </a:rPr>
              <a:t>When bankrupt fails to provide records under his custody</a:t>
            </a:r>
            <a:endParaRPr lang="en-IN" sz="4400" dirty="0">
              <a:latin typeface="+mj-lt"/>
            </a:endParaRPr>
          </a:p>
        </p:txBody>
      </p:sp>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41074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When bankrupt contravenes the restrictions imposed on him</a:t>
            </a:r>
            <a:endParaRPr lang="en-IN" dirty="0"/>
          </a:p>
        </p:txBody>
      </p:sp>
      <p:graphicFrame>
        <p:nvGraphicFramePr>
          <p:cNvPr id="4" name="Content Placeholder 5"/>
          <p:cNvGraphicFramePr>
            <a:graphicFrameLocks noGrp="1"/>
          </p:cNvGraphicFramePr>
          <p:nvPr>
            <p:ph idx="1"/>
            <p:extLst>
              <p:ext uri="{D42A27DB-BD31-4B8C-83A1-F6EECF244321}">
                <p14:modId xmlns:p14="http://schemas.microsoft.com/office/powerpoint/2010/main" val="2292370358"/>
              </p:ext>
            </p:extLst>
          </p:nvPr>
        </p:nvGraphicFramePr>
        <p:xfrm>
          <a:off x="915571" y="2016860"/>
          <a:ext cx="10438229" cy="3698678"/>
        </p:xfrm>
        <a:graphic>
          <a:graphicData uri="http://schemas.openxmlformats.org/drawingml/2006/table">
            <a:tbl>
              <a:tblPr firstRow="1" bandRow="1">
                <a:tableStyleId>{5C22544A-7EE6-4342-B048-85BDC9FD1C3A}</a:tableStyleId>
              </a:tblPr>
              <a:tblGrid>
                <a:gridCol w="1547446">
                  <a:extLst>
                    <a:ext uri="{9D8B030D-6E8A-4147-A177-3AD203B41FA5}">
                      <a16:colId xmlns:a16="http://schemas.microsoft.com/office/drawing/2014/main" xmlns="" val="3603534305"/>
                    </a:ext>
                  </a:extLst>
                </a:gridCol>
                <a:gridCol w="5497404">
                  <a:extLst>
                    <a:ext uri="{9D8B030D-6E8A-4147-A177-3AD203B41FA5}">
                      <a16:colId xmlns:a16="http://schemas.microsoft.com/office/drawing/2014/main" xmlns="" val="60638660"/>
                    </a:ext>
                  </a:extLst>
                </a:gridCol>
                <a:gridCol w="3393379">
                  <a:extLst>
                    <a:ext uri="{9D8B030D-6E8A-4147-A177-3AD203B41FA5}">
                      <a16:colId xmlns:a16="http://schemas.microsoft.com/office/drawing/2014/main" xmlns="" val="4280995455"/>
                    </a:ext>
                  </a:extLst>
                </a:gridCol>
              </a:tblGrid>
              <a:tr h="726339">
                <a:tc>
                  <a:txBody>
                    <a:bodyPr/>
                    <a:lstStyle/>
                    <a:p>
                      <a:r>
                        <a:rPr lang="en-IN" sz="3200" dirty="0" smtClean="0"/>
                        <a:t>Section</a:t>
                      </a:r>
                      <a:endParaRPr lang="en-IN" sz="3200" dirty="0"/>
                    </a:p>
                  </a:txBody>
                  <a:tcPr marL="100584" marR="100584"/>
                </a:tc>
                <a:tc>
                  <a:txBody>
                    <a:bodyPr/>
                    <a:lstStyle/>
                    <a:p>
                      <a:r>
                        <a:rPr lang="en-IN" sz="3200" dirty="0"/>
                        <a:t>Action</a:t>
                      </a:r>
                    </a:p>
                  </a:txBody>
                  <a:tcPr marL="100584" marR="100584"/>
                </a:tc>
                <a:tc>
                  <a:txBody>
                    <a:bodyPr/>
                    <a:lstStyle/>
                    <a:p>
                      <a:r>
                        <a:rPr lang="en-IN" sz="3200" dirty="0"/>
                        <a:t>   </a:t>
                      </a:r>
                      <a:r>
                        <a:rPr lang="en-IN" sz="3200" dirty="0" smtClean="0"/>
                        <a:t>Bankrupt</a:t>
                      </a:r>
                      <a:endParaRPr lang="en-IN" sz="3200" dirty="0"/>
                    </a:p>
                  </a:txBody>
                  <a:tcPr marL="100584" marR="100584"/>
                </a:tc>
                <a:extLst>
                  <a:ext uri="{0D108BD9-81ED-4DB2-BD59-A6C34878D82A}">
                    <a16:rowId xmlns:a16="http://schemas.microsoft.com/office/drawing/2014/main" xmlns="" val="2740732655"/>
                  </a:ext>
                </a:extLst>
              </a:tr>
              <a:tr h="2972339">
                <a:tc>
                  <a:txBody>
                    <a:bodyPr/>
                    <a:lstStyle/>
                    <a:p>
                      <a:pPr algn="ctr"/>
                      <a:r>
                        <a:rPr lang="en-IN" sz="2400" dirty="0"/>
                        <a:t>186</a:t>
                      </a:r>
                    </a:p>
                  </a:txBody>
                  <a:tcPr marL="100584" marR="100584"/>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400" dirty="0"/>
                        <a:t>Bankrupt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dirty="0"/>
                        <a:t>  has contravened the restrictions under section 140 or the provisions of section 141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sz="2400" dirty="0"/>
                    </a:p>
                    <a:p>
                      <a:endParaRPr lang="en-IN" sz="2400" dirty="0"/>
                    </a:p>
                  </a:txBody>
                  <a:tcPr marL="100584" marR="100584"/>
                </a:tc>
                <a:tc>
                  <a:txBody>
                    <a:bodyPr/>
                    <a:lstStyle/>
                    <a:p>
                      <a:r>
                        <a:rPr lang="en-IN" sz="2400" dirty="0"/>
                        <a:t>Imprisonment upto six</a:t>
                      </a:r>
                      <a:r>
                        <a:rPr lang="en-IN" sz="2400" baseline="0" dirty="0"/>
                        <a:t> months</a:t>
                      </a:r>
                    </a:p>
                    <a:p>
                      <a:r>
                        <a:rPr lang="en-IN" sz="2400" baseline="0" dirty="0"/>
                        <a:t>            ( or) </a:t>
                      </a:r>
                    </a:p>
                    <a:p>
                      <a:r>
                        <a:rPr lang="en-IN" sz="2400" baseline="0" dirty="0"/>
                        <a:t>        Rs Five lakh</a:t>
                      </a:r>
                    </a:p>
                    <a:p>
                      <a:r>
                        <a:rPr lang="en-IN" sz="2400" baseline="0" dirty="0"/>
                        <a:t>             (or) </a:t>
                      </a:r>
                    </a:p>
                    <a:p>
                      <a:r>
                        <a:rPr lang="en-IN" sz="2400" baseline="0" dirty="0"/>
                        <a:t>            Both </a:t>
                      </a:r>
                    </a:p>
                  </a:txBody>
                  <a:tcPr marL="100584" marR="100584"/>
                </a:tc>
                <a:extLst>
                  <a:ext uri="{0D108BD9-81ED-4DB2-BD59-A6C34878D82A}">
                    <a16:rowId xmlns:a16="http://schemas.microsoft.com/office/drawing/2014/main" xmlns="" val="2862290593"/>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8234663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When bankrupt fails to deliver the possession of any property which he is required to deliver</a:t>
            </a:r>
            <a:endParaRPr lang="en-IN" dirty="0"/>
          </a:p>
        </p:txBody>
      </p:sp>
      <p:graphicFrame>
        <p:nvGraphicFramePr>
          <p:cNvPr id="4" name="Content Placeholder 5"/>
          <p:cNvGraphicFramePr>
            <a:graphicFrameLocks noGrp="1"/>
          </p:cNvGraphicFramePr>
          <p:nvPr>
            <p:ph idx="1"/>
            <p:extLst>
              <p:ext uri="{D42A27DB-BD31-4B8C-83A1-F6EECF244321}">
                <p14:modId xmlns:p14="http://schemas.microsoft.com/office/powerpoint/2010/main" val="2880596196"/>
              </p:ext>
            </p:extLst>
          </p:nvPr>
        </p:nvGraphicFramePr>
        <p:xfrm>
          <a:off x="820048" y="1910408"/>
          <a:ext cx="10533752" cy="3946620"/>
        </p:xfrm>
        <a:graphic>
          <a:graphicData uri="http://schemas.openxmlformats.org/drawingml/2006/table">
            <a:tbl>
              <a:tblPr firstRow="1" bandRow="1">
                <a:tableStyleId>{5C22544A-7EE6-4342-B048-85BDC9FD1C3A}</a:tableStyleId>
              </a:tblPr>
              <a:tblGrid>
                <a:gridCol w="1537843">
                  <a:extLst>
                    <a:ext uri="{9D8B030D-6E8A-4147-A177-3AD203B41FA5}">
                      <a16:colId xmlns:a16="http://schemas.microsoft.com/office/drawing/2014/main" xmlns="" val="3603534305"/>
                    </a:ext>
                  </a:extLst>
                </a:gridCol>
                <a:gridCol w="5602530">
                  <a:extLst>
                    <a:ext uri="{9D8B030D-6E8A-4147-A177-3AD203B41FA5}">
                      <a16:colId xmlns:a16="http://schemas.microsoft.com/office/drawing/2014/main" xmlns="" val="60638660"/>
                    </a:ext>
                  </a:extLst>
                </a:gridCol>
                <a:gridCol w="3393379">
                  <a:extLst>
                    <a:ext uri="{9D8B030D-6E8A-4147-A177-3AD203B41FA5}">
                      <a16:colId xmlns:a16="http://schemas.microsoft.com/office/drawing/2014/main" xmlns="" val="4280995455"/>
                    </a:ext>
                  </a:extLst>
                </a:gridCol>
              </a:tblGrid>
              <a:tr h="929100">
                <a:tc>
                  <a:txBody>
                    <a:bodyPr/>
                    <a:lstStyle/>
                    <a:p>
                      <a:r>
                        <a:rPr lang="en-IN" sz="3200" dirty="0" smtClean="0"/>
                        <a:t>Section</a:t>
                      </a:r>
                      <a:endParaRPr lang="en-IN" sz="3200" dirty="0"/>
                    </a:p>
                  </a:txBody>
                  <a:tcPr marL="100584" marR="100584"/>
                </a:tc>
                <a:tc>
                  <a:txBody>
                    <a:bodyPr/>
                    <a:lstStyle/>
                    <a:p>
                      <a:r>
                        <a:rPr lang="en-IN" sz="3200" dirty="0"/>
                        <a:t>Action</a:t>
                      </a:r>
                    </a:p>
                  </a:txBody>
                  <a:tcPr marL="100584" marR="100584"/>
                </a:tc>
                <a:tc>
                  <a:txBody>
                    <a:bodyPr/>
                    <a:lstStyle/>
                    <a:p>
                      <a:r>
                        <a:rPr lang="en-IN" sz="3200" dirty="0"/>
                        <a:t>   </a:t>
                      </a:r>
                      <a:r>
                        <a:rPr lang="en-IN" sz="3200" dirty="0" smtClean="0"/>
                        <a:t>Bankrupt</a:t>
                      </a:r>
                      <a:endParaRPr lang="en-IN" sz="3200" dirty="0"/>
                    </a:p>
                  </a:txBody>
                  <a:tcPr marL="100584" marR="100584"/>
                </a:tc>
                <a:extLst>
                  <a:ext uri="{0D108BD9-81ED-4DB2-BD59-A6C34878D82A}">
                    <a16:rowId xmlns:a16="http://schemas.microsoft.com/office/drawing/2014/main" xmlns="" val="2740732655"/>
                  </a:ext>
                </a:extLst>
              </a:tr>
              <a:tr h="2972339">
                <a:tc>
                  <a:txBody>
                    <a:bodyPr/>
                    <a:lstStyle/>
                    <a:p>
                      <a:pPr algn="ctr"/>
                      <a:r>
                        <a:rPr lang="en-IN" sz="2400" dirty="0"/>
                        <a:t>186</a:t>
                      </a:r>
                    </a:p>
                  </a:txBody>
                  <a:tcPr marL="100584" marR="100584"/>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400" dirty="0"/>
                        <a:t> Bankrupt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dirty="0"/>
                        <a:t>   has failed to deliver the possession of any property comprised in the estate of the bankrupt under his possession or control, which he is required to deliver under section 156</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sz="2400" dirty="0"/>
                    </a:p>
                    <a:p>
                      <a:endParaRPr lang="en-IN" sz="2400" dirty="0"/>
                    </a:p>
                  </a:txBody>
                  <a:tcPr marL="100584" marR="100584"/>
                </a:tc>
                <a:tc>
                  <a:txBody>
                    <a:bodyPr/>
                    <a:lstStyle/>
                    <a:p>
                      <a:r>
                        <a:rPr lang="en-IN" sz="2400" dirty="0"/>
                        <a:t>Imprisonment upto six</a:t>
                      </a:r>
                      <a:r>
                        <a:rPr lang="en-IN" sz="2400" baseline="0" dirty="0"/>
                        <a:t> months</a:t>
                      </a:r>
                    </a:p>
                    <a:p>
                      <a:r>
                        <a:rPr lang="en-IN" sz="2400" baseline="0" dirty="0"/>
                        <a:t>              ( or) </a:t>
                      </a:r>
                    </a:p>
                    <a:p>
                      <a:r>
                        <a:rPr lang="en-IN" sz="2400" baseline="0" dirty="0"/>
                        <a:t>         Rs Five lakh </a:t>
                      </a:r>
                    </a:p>
                    <a:p>
                      <a:r>
                        <a:rPr lang="en-IN" sz="2400" baseline="0" dirty="0"/>
                        <a:t>               (or) </a:t>
                      </a:r>
                    </a:p>
                    <a:p>
                      <a:r>
                        <a:rPr lang="en-IN" sz="2400" baseline="0" dirty="0"/>
                        <a:t>              Both </a:t>
                      </a:r>
                    </a:p>
                  </a:txBody>
                  <a:tcPr marL="100584" marR="100584"/>
                </a:tc>
                <a:extLst>
                  <a:ext uri="{0D108BD9-81ED-4DB2-BD59-A6C34878D82A}">
                    <a16:rowId xmlns:a16="http://schemas.microsoft.com/office/drawing/2014/main" xmlns="" val="2862290593"/>
                  </a:ext>
                </a:extLst>
              </a:tr>
            </a:tbl>
          </a:graphicData>
        </a:graphic>
      </p:graphicFrame>
      <p:pic>
        <p:nvPicPr>
          <p:cNvPr id="5" name="Picture 11" descr="C:\Documents and Settings\Dip\Desktop\clip_image002.jpg"/>
          <p:cNvPicPr>
            <a:picLocks noChangeAspect="1" noChangeArrowheads="1"/>
          </p:cNvPicPr>
          <p:nvPr/>
        </p:nvPicPr>
        <p:blipFill>
          <a:blip r:embed="rId3"/>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6932505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When bankrupt fails to account for a loss incurred during the specified period</a:t>
            </a:r>
            <a:endParaRPr lang="en-IN" dirty="0"/>
          </a:p>
        </p:txBody>
      </p:sp>
      <p:graphicFrame>
        <p:nvGraphicFramePr>
          <p:cNvPr id="4" name="Content Placeholder 5"/>
          <p:cNvGraphicFramePr>
            <a:graphicFrameLocks noGrp="1"/>
          </p:cNvGraphicFramePr>
          <p:nvPr>
            <p:ph idx="1"/>
            <p:extLst>
              <p:ext uri="{D42A27DB-BD31-4B8C-83A1-F6EECF244321}">
                <p14:modId xmlns:p14="http://schemas.microsoft.com/office/powerpoint/2010/main" val="2608062463"/>
              </p:ext>
            </p:extLst>
          </p:nvPr>
        </p:nvGraphicFramePr>
        <p:xfrm>
          <a:off x="915571" y="1881758"/>
          <a:ext cx="10438229" cy="4064495"/>
        </p:xfrm>
        <a:graphic>
          <a:graphicData uri="http://schemas.openxmlformats.org/drawingml/2006/table">
            <a:tbl>
              <a:tblPr firstRow="1" bandRow="1">
                <a:tableStyleId>{5C22544A-7EE6-4342-B048-85BDC9FD1C3A}</a:tableStyleId>
              </a:tblPr>
              <a:tblGrid>
                <a:gridCol w="1561513">
                  <a:extLst>
                    <a:ext uri="{9D8B030D-6E8A-4147-A177-3AD203B41FA5}">
                      <a16:colId xmlns:a16="http://schemas.microsoft.com/office/drawing/2014/main" xmlns="" val="3603534305"/>
                    </a:ext>
                  </a:extLst>
                </a:gridCol>
                <a:gridCol w="5483337">
                  <a:extLst>
                    <a:ext uri="{9D8B030D-6E8A-4147-A177-3AD203B41FA5}">
                      <a16:colId xmlns:a16="http://schemas.microsoft.com/office/drawing/2014/main" xmlns="" val="60638660"/>
                    </a:ext>
                  </a:extLst>
                </a:gridCol>
                <a:gridCol w="3393379">
                  <a:extLst>
                    <a:ext uri="{9D8B030D-6E8A-4147-A177-3AD203B41FA5}">
                      <a16:colId xmlns:a16="http://schemas.microsoft.com/office/drawing/2014/main" xmlns="" val="4280995455"/>
                    </a:ext>
                  </a:extLst>
                </a:gridCol>
              </a:tblGrid>
              <a:tr h="643078">
                <a:tc>
                  <a:txBody>
                    <a:bodyPr/>
                    <a:lstStyle/>
                    <a:p>
                      <a:r>
                        <a:rPr lang="en-IN" sz="3200" dirty="0" smtClean="0"/>
                        <a:t>Section</a:t>
                      </a:r>
                      <a:endParaRPr lang="en-IN" sz="3200" dirty="0"/>
                    </a:p>
                  </a:txBody>
                  <a:tcPr marL="100584" marR="100584"/>
                </a:tc>
                <a:tc>
                  <a:txBody>
                    <a:bodyPr/>
                    <a:lstStyle/>
                    <a:p>
                      <a:r>
                        <a:rPr lang="en-IN" sz="3200" dirty="0"/>
                        <a:t>Action</a:t>
                      </a:r>
                    </a:p>
                  </a:txBody>
                  <a:tcPr marL="100584" marR="100584"/>
                </a:tc>
                <a:tc>
                  <a:txBody>
                    <a:bodyPr/>
                    <a:lstStyle/>
                    <a:p>
                      <a:r>
                        <a:rPr lang="en-IN" sz="3200" dirty="0"/>
                        <a:t>   </a:t>
                      </a:r>
                      <a:r>
                        <a:rPr lang="en-IN" sz="3200" dirty="0" smtClean="0"/>
                        <a:t>Bankrupt</a:t>
                      </a:r>
                      <a:endParaRPr lang="en-IN" sz="3200" dirty="0"/>
                    </a:p>
                  </a:txBody>
                  <a:tcPr marL="100584" marR="100584"/>
                </a:tc>
                <a:extLst>
                  <a:ext uri="{0D108BD9-81ED-4DB2-BD59-A6C34878D82A}">
                    <a16:rowId xmlns:a16="http://schemas.microsoft.com/office/drawing/2014/main" xmlns="" val="2740732655"/>
                  </a:ext>
                </a:extLst>
              </a:tr>
              <a:tr h="3421417">
                <a:tc>
                  <a:txBody>
                    <a:bodyPr/>
                    <a:lstStyle/>
                    <a:p>
                      <a:pPr algn="ctr"/>
                      <a:r>
                        <a:rPr lang="en-IN" sz="2400" dirty="0"/>
                        <a:t>186</a:t>
                      </a:r>
                    </a:p>
                  </a:txBody>
                  <a:tcPr marL="100584" marR="100584"/>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400" dirty="0"/>
                        <a:t> Bankrupt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N" sz="2400" dirty="0"/>
                        <a:t>    has failed to account, without any reasonable cause or satisfactory explanation, for any loss incurred of any substantial part of his property comprised in the estate of the bankrupt from the date which is twelve months before the filing of the bankruptcy application</a:t>
                      </a:r>
                    </a:p>
                  </a:txBody>
                  <a:tcPr marL="100584" marR="100584"/>
                </a:tc>
                <a:tc>
                  <a:txBody>
                    <a:bodyPr/>
                    <a:lstStyle/>
                    <a:p>
                      <a:r>
                        <a:rPr lang="en-IN" sz="2400" dirty="0"/>
                        <a:t>Imprisonment upto six</a:t>
                      </a:r>
                      <a:r>
                        <a:rPr lang="en-IN" sz="2400" baseline="0" dirty="0"/>
                        <a:t> months </a:t>
                      </a:r>
                    </a:p>
                    <a:p>
                      <a:r>
                        <a:rPr lang="en-IN" sz="2400" baseline="0" dirty="0"/>
                        <a:t>              (or) </a:t>
                      </a:r>
                    </a:p>
                    <a:p>
                      <a:r>
                        <a:rPr lang="en-IN" sz="2400" baseline="0" dirty="0"/>
                        <a:t>         Rs Five lakh </a:t>
                      </a:r>
                    </a:p>
                    <a:p>
                      <a:r>
                        <a:rPr lang="en-IN" sz="2400" baseline="0" dirty="0"/>
                        <a:t>             (or)</a:t>
                      </a:r>
                    </a:p>
                    <a:p>
                      <a:r>
                        <a:rPr lang="en-IN" sz="2400" baseline="0" dirty="0"/>
                        <a:t>            Both </a:t>
                      </a:r>
                    </a:p>
                  </a:txBody>
                  <a:tcPr marL="100584" marR="100584"/>
                </a:tc>
                <a:extLst>
                  <a:ext uri="{0D108BD9-81ED-4DB2-BD59-A6C34878D82A}">
                    <a16:rowId xmlns:a16="http://schemas.microsoft.com/office/drawing/2014/main" xmlns="" val="2862290593"/>
                  </a:ext>
                </a:extLst>
              </a:tr>
            </a:tbl>
          </a:graphicData>
        </a:graphic>
      </p:graphicFrame>
      <p:sp>
        <p:nvSpPr>
          <p:cNvPr id="3" name="TextBox 2"/>
          <p:cNvSpPr txBox="1"/>
          <p:nvPr/>
        </p:nvSpPr>
        <p:spPr>
          <a:xfrm>
            <a:off x="1446662" y="6137323"/>
            <a:ext cx="9062114" cy="646331"/>
          </a:xfrm>
          <a:prstGeom prst="rect">
            <a:avLst/>
          </a:prstGeom>
          <a:noFill/>
        </p:spPr>
        <p:txBody>
          <a:bodyPr wrap="square" rtlCol="0">
            <a:spAutoFit/>
          </a:bodyPr>
          <a:lstStyle/>
          <a:p>
            <a:r>
              <a:rPr lang="en-US" dirty="0" smtClean="0"/>
              <a:t>Specified period means a period of twelve months before the filing of the bankruptcy application</a:t>
            </a:r>
            <a:endParaRPr lang="en-US" dirty="0"/>
          </a:p>
        </p:txBody>
      </p:sp>
      <p:pic>
        <p:nvPicPr>
          <p:cNvPr id="5" name="Picture 11" descr="C:\Documents and Settings\Dip\Desktop\clip_image002.jpg"/>
          <p:cNvPicPr>
            <a:picLocks noChangeAspect="1" noChangeArrowheads="1"/>
          </p:cNvPicPr>
          <p:nvPr/>
        </p:nvPicPr>
        <p:blipFill>
          <a:blip r:embed="rId4"/>
          <a:srcRect/>
          <a:stretch>
            <a:fillRect/>
          </a:stretch>
        </p:blipFill>
        <p:spPr bwMode="auto">
          <a:xfrm>
            <a:off x="0" y="0"/>
            <a:ext cx="646113" cy="5207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00598314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3"/>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4002</TotalTime>
  <Words>895</Words>
  <Application>Microsoft Office PowerPoint</Application>
  <PresentationFormat>Custom</PresentationFormat>
  <Paragraphs>146</Paragraphs>
  <Slides>13</Slides>
  <Notes>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Limited Insolvency Examination  The Insolvency and Bankruptcy Code, 2016 </vt:lpstr>
      <vt:lpstr>Offences and Penalties</vt:lpstr>
      <vt:lpstr>When false information is furnished by  creditor to RP</vt:lpstr>
      <vt:lpstr>When IP contravenes the provisions of this section </vt:lpstr>
      <vt:lpstr>When bankrupt makes false representation or conceals material information</vt:lpstr>
      <vt:lpstr>PowerPoint Presentation</vt:lpstr>
      <vt:lpstr>When bankrupt contravenes the restrictions imposed on him</vt:lpstr>
      <vt:lpstr>When bankrupt fails to deliver the possession of any property which he is required to deliver</vt:lpstr>
      <vt:lpstr>When bankrupt fails to account for a loss incurred during the specified period</vt:lpstr>
      <vt:lpstr>When bankrupt  absconded or absconds after the commencement date</vt:lpstr>
      <vt:lpstr>When bankruptcy trustee fraudulently misapplies retains or accounts for the estate </vt:lpstr>
      <vt:lpstr>When bankruptcy trustee’s acts damages the estate of bankrupt</vt:lpstr>
      <vt:lpstr>Offences and Penalties –Section 187</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Insolvency and Bankruptcy Code</dc:title>
  <dc:creator>sripriya kumar</dc:creator>
  <cp:lastModifiedBy>admin</cp:lastModifiedBy>
  <cp:revision>688</cp:revision>
  <dcterms:created xsi:type="dcterms:W3CDTF">2016-12-09T14:29:47Z</dcterms:created>
  <dcterms:modified xsi:type="dcterms:W3CDTF">2018-03-09T08:29:30Z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E68C7B26-3FF8-4293-9B99-C485CDA0BD26</vt:lpwstr>
  </property>
  <property fmtid="{D5CDD505-2E9C-101B-9397-08002B2CF9AE}" pid="3" name="ArticulatePath">
    <vt:lpwstr>Presentation1</vt:lpwstr>
  </property>
</Properties>
</file>