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emal Gandhi" initials="PG" lastIdx="2" clrIdx="0">
    <p:extLst>
      <p:ext uri="{19B8F6BF-5375-455C-9EA6-DF929625EA0E}">
        <p15:presenceInfo xmlns:p15="http://schemas.microsoft.com/office/powerpoint/2012/main" userId="e876098028818d2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6493646-5C11-4094-BBEC-CE4F32F8530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a:extLst>
              <a:ext uri="{FF2B5EF4-FFF2-40B4-BE49-F238E27FC236}">
                <a16:creationId xmlns:a16="http://schemas.microsoft.com/office/drawing/2014/main" id="{C0C0976A-628C-4DFB-BF62-10F06D77EEC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3474718-4703-436E-9391-F60F81B1BD03}" type="datetimeFigureOut">
              <a:rPr lang="en-IN" smtClean="0"/>
              <a:t>22-03-2019</a:t>
            </a:fld>
            <a:endParaRPr lang="en-IN"/>
          </a:p>
        </p:txBody>
      </p:sp>
      <p:sp>
        <p:nvSpPr>
          <p:cNvPr id="4" name="Footer Placeholder 3">
            <a:extLst>
              <a:ext uri="{FF2B5EF4-FFF2-40B4-BE49-F238E27FC236}">
                <a16:creationId xmlns:a16="http://schemas.microsoft.com/office/drawing/2014/main" id="{771A4800-2708-4846-87CB-C4B44F5B94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IN"/>
              <a:t>PGS &amp; Associates</a:t>
            </a:r>
          </a:p>
        </p:txBody>
      </p:sp>
      <p:sp>
        <p:nvSpPr>
          <p:cNvPr id="5" name="Slide Number Placeholder 4">
            <a:extLst>
              <a:ext uri="{FF2B5EF4-FFF2-40B4-BE49-F238E27FC236}">
                <a16:creationId xmlns:a16="http://schemas.microsoft.com/office/drawing/2014/main" id="{4286D19B-42DC-4F72-9382-2E2EB72F57C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CCF966-A48F-45BD-9F4D-723A820E3B50}" type="slidenum">
              <a:rPr lang="en-IN" smtClean="0"/>
              <a:t>‹#›</a:t>
            </a:fld>
            <a:endParaRPr lang="en-IN"/>
          </a:p>
        </p:txBody>
      </p:sp>
    </p:spTree>
    <p:extLst>
      <p:ext uri="{BB962C8B-B14F-4D97-AF65-F5344CB8AC3E}">
        <p14:creationId xmlns:p14="http://schemas.microsoft.com/office/powerpoint/2010/main" val="295297060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2C01B8-2EC9-4482-87EC-32F254884D53}" type="datetimeFigureOut">
              <a:rPr lang="en-IN" smtClean="0"/>
              <a:t>22-03-2019</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IN"/>
              <a:t>PGS &amp; Associates</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48C81F-E0D8-4EB4-BE9B-AF5FAF0DF5FD}" type="slidenum">
              <a:rPr lang="en-IN" smtClean="0"/>
              <a:t>‹#›</a:t>
            </a:fld>
            <a:endParaRPr lang="en-IN"/>
          </a:p>
        </p:txBody>
      </p:sp>
    </p:spTree>
    <p:extLst>
      <p:ext uri="{BB962C8B-B14F-4D97-AF65-F5344CB8AC3E}">
        <p14:creationId xmlns:p14="http://schemas.microsoft.com/office/powerpoint/2010/main" val="825363944"/>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22/03/2019</a:t>
            </a:r>
            <a:endParaRPr lang="en-US" dirty="0"/>
          </a:p>
        </p:txBody>
      </p:sp>
      <p:sp>
        <p:nvSpPr>
          <p:cNvPr id="5" name="Footer Placeholder 4"/>
          <p:cNvSpPr>
            <a:spLocks noGrp="1"/>
          </p:cNvSpPr>
          <p:nvPr>
            <p:ph type="ftr" sz="quarter" idx="11"/>
          </p:nvPr>
        </p:nvSpPr>
        <p:spPr/>
        <p:txBody>
          <a:bodyPr/>
          <a:lstStyle/>
          <a:p>
            <a:r>
              <a:rPr lang="en-US"/>
              <a:t>PGS &amp; Associates.</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r>
              <a:rPr lang="en-US"/>
              <a:t>22/03/2019</a:t>
            </a:r>
            <a:endParaRPr lang="en-US" dirty="0"/>
          </a:p>
        </p:txBody>
      </p:sp>
      <p:sp>
        <p:nvSpPr>
          <p:cNvPr id="4" name="Footer Placeholder 3"/>
          <p:cNvSpPr>
            <a:spLocks noGrp="1"/>
          </p:cNvSpPr>
          <p:nvPr>
            <p:ph type="ftr" sz="quarter" idx="11"/>
          </p:nvPr>
        </p:nvSpPr>
        <p:spPr/>
        <p:txBody>
          <a:bodyPr/>
          <a:lstStyle/>
          <a:p>
            <a:r>
              <a:rPr lang="en-US"/>
              <a:t>PGS &amp; Associates.</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22/03/2019</a:t>
            </a:r>
            <a:endParaRPr lang="en-US" dirty="0"/>
          </a:p>
        </p:txBody>
      </p:sp>
      <p:sp>
        <p:nvSpPr>
          <p:cNvPr id="5" name="Footer Placeholder 4"/>
          <p:cNvSpPr>
            <a:spLocks noGrp="1"/>
          </p:cNvSpPr>
          <p:nvPr>
            <p:ph type="ftr" sz="quarter" idx="11"/>
          </p:nvPr>
        </p:nvSpPr>
        <p:spPr/>
        <p:txBody>
          <a:bodyPr/>
          <a:lstStyle/>
          <a:p>
            <a:r>
              <a:rPr lang="en-US"/>
              <a:t>PGS &amp; Associates.</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22/03/2019</a:t>
            </a:r>
            <a:endParaRPr lang="en-US" dirty="0"/>
          </a:p>
        </p:txBody>
      </p:sp>
      <p:sp>
        <p:nvSpPr>
          <p:cNvPr id="5" name="Footer Placeholder 4"/>
          <p:cNvSpPr>
            <a:spLocks noGrp="1"/>
          </p:cNvSpPr>
          <p:nvPr>
            <p:ph type="ftr" sz="quarter" idx="11"/>
          </p:nvPr>
        </p:nvSpPr>
        <p:spPr/>
        <p:txBody>
          <a:bodyPr/>
          <a:lstStyle/>
          <a:p>
            <a:r>
              <a:rPr lang="en-US"/>
              <a:t>PGS &amp; Associates.</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22/03/2019</a:t>
            </a:r>
            <a:endParaRPr lang="en-US" dirty="0"/>
          </a:p>
        </p:txBody>
      </p:sp>
      <p:sp>
        <p:nvSpPr>
          <p:cNvPr id="5" name="Footer Placeholder 4"/>
          <p:cNvSpPr>
            <a:spLocks noGrp="1"/>
          </p:cNvSpPr>
          <p:nvPr>
            <p:ph type="ftr" sz="quarter" idx="11"/>
          </p:nvPr>
        </p:nvSpPr>
        <p:spPr/>
        <p:txBody>
          <a:bodyPr/>
          <a:lstStyle/>
          <a:p>
            <a:r>
              <a:rPr lang="en-US"/>
              <a:t>PGS &amp; Associates.</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22/03/2019</a:t>
            </a:r>
            <a:endParaRPr lang="en-US" dirty="0"/>
          </a:p>
        </p:txBody>
      </p:sp>
      <p:sp>
        <p:nvSpPr>
          <p:cNvPr id="5" name="Footer Placeholder 4"/>
          <p:cNvSpPr>
            <a:spLocks noGrp="1"/>
          </p:cNvSpPr>
          <p:nvPr>
            <p:ph type="ftr" sz="quarter" idx="11"/>
          </p:nvPr>
        </p:nvSpPr>
        <p:spPr/>
        <p:txBody>
          <a:bodyPr/>
          <a:lstStyle/>
          <a:p>
            <a:r>
              <a:rPr lang="en-US"/>
              <a:t>PGS &amp; Associates.</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22/03/2019</a:t>
            </a:r>
            <a:endParaRPr lang="en-US" dirty="0"/>
          </a:p>
        </p:txBody>
      </p:sp>
      <p:sp>
        <p:nvSpPr>
          <p:cNvPr id="5" name="Footer Placeholder 4"/>
          <p:cNvSpPr>
            <a:spLocks noGrp="1"/>
          </p:cNvSpPr>
          <p:nvPr>
            <p:ph type="ftr" sz="quarter" idx="11"/>
          </p:nvPr>
        </p:nvSpPr>
        <p:spPr/>
        <p:txBody>
          <a:bodyPr/>
          <a:lstStyle/>
          <a:p>
            <a:r>
              <a:rPr lang="en-US"/>
              <a:t>PGS &amp; Associates.</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22/03/2019</a:t>
            </a:r>
            <a:endParaRPr lang="en-US" dirty="0"/>
          </a:p>
        </p:txBody>
      </p:sp>
      <p:sp>
        <p:nvSpPr>
          <p:cNvPr id="5" name="Footer Placeholder 4"/>
          <p:cNvSpPr>
            <a:spLocks noGrp="1"/>
          </p:cNvSpPr>
          <p:nvPr>
            <p:ph type="ftr" sz="quarter" idx="11"/>
          </p:nvPr>
        </p:nvSpPr>
        <p:spPr/>
        <p:txBody>
          <a:bodyPr/>
          <a:lstStyle/>
          <a:p>
            <a:r>
              <a:rPr lang="en-US"/>
              <a:t>PGS &amp; Associates.</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22/03/2019</a:t>
            </a:r>
            <a:endParaRPr lang="en-US" dirty="0"/>
          </a:p>
        </p:txBody>
      </p:sp>
      <p:sp>
        <p:nvSpPr>
          <p:cNvPr id="5" name="Footer Placeholder 4"/>
          <p:cNvSpPr>
            <a:spLocks noGrp="1"/>
          </p:cNvSpPr>
          <p:nvPr>
            <p:ph type="ftr" sz="quarter" idx="11"/>
          </p:nvPr>
        </p:nvSpPr>
        <p:spPr/>
        <p:txBody>
          <a:bodyPr/>
          <a:lstStyle/>
          <a:p>
            <a:r>
              <a:rPr lang="en-US"/>
              <a:t>PGS &amp; Associates.</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22/03/2019</a:t>
            </a:r>
            <a:endParaRPr lang="en-US" dirty="0"/>
          </a:p>
        </p:txBody>
      </p:sp>
      <p:sp>
        <p:nvSpPr>
          <p:cNvPr id="5" name="Footer Placeholder 4"/>
          <p:cNvSpPr>
            <a:spLocks noGrp="1"/>
          </p:cNvSpPr>
          <p:nvPr>
            <p:ph type="ftr" sz="quarter" idx="11"/>
          </p:nvPr>
        </p:nvSpPr>
        <p:spPr/>
        <p:txBody>
          <a:bodyPr/>
          <a:lstStyle/>
          <a:p>
            <a:r>
              <a:rPr lang="en-US"/>
              <a:t>PGS &amp; Associates.</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22/03/2019</a:t>
            </a:r>
            <a:endParaRPr lang="en-US" dirty="0"/>
          </a:p>
        </p:txBody>
      </p:sp>
      <p:sp>
        <p:nvSpPr>
          <p:cNvPr id="5" name="Footer Placeholder 4"/>
          <p:cNvSpPr>
            <a:spLocks noGrp="1"/>
          </p:cNvSpPr>
          <p:nvPr>
            <p:ph type="ftr" sz="quarter" idx="11"/>
          </p:nvPr>
        </p:nvSpPr>
        <p:spPr/>
        <p:txBody>
          <a:bodyPr/>
          <a:lstStyle/>
          <a:p>
            <a:r>
              <a:rPr lang="en-US"/>
              <a:t>PGS &amp; Associates.</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22/03/2019</a:t>
            </a:r>
            <a:endParaRPr lang="en-US" dirty="0"/>
          </a:p>
        </p:txBody>
      </p:sp>
      <p:sp>
        <p:nvSpPr>
          <p:cNvPr id="6" name="Footer Placeholder 5"/>
          <p:cNvSpPr>
            <a:spLocks noGrp="1"/>
          </p:cNvSpPr>
          <p:nvPr>
            <p:ph type="ftr" sz="quarter" idx="11"/>
          </p:nvPr>
        </p:nvSpPr>
        <p:spPr/>
        <p:txBody>
          <a:bodyPr/>
          <a:lstStyle/>
          <a:p>
            <a:r>
              <a:rPr lang="en-US"/>
              <a:t>PGS &amp; Associates.</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22/03/2019</a:t>
            </a:r>
            <a:endParaRPr lang="en-US" dirty="0"/>
          </a:p>
        </p:txBody>
      </p:sp>
      <p:sp>
        <p:nvSpPr>
          <p:cNvPr id="8" name="Footer Placeholder 7"/>
          <p:cNvSpPr>
            <a:spLocks noGrp="1"/>
          </p:cNvSpPr>
          <p:nvPr>
            <p:ph type="ftr" sz="quarter" idx="11"/>
          </p:nvPr>
        </p:nvSpPr>
        <p:spPr/>
        <p:txBody>
          <a:bodyPr/>
          <a:lstStyle/>
          <a:p>
            <a:r>
              <a:rPr lang="en-US"/>
              <a:t>PGS &amp; Associates.</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22/03/2019</a:t>
            </a:r>
            <a:endParaRPr lang="en-US" dirty="0"/>
          </a:p>
        </p:txBody>
      </p:sp>
      <p:sp>
        <p:nvSpPr>
          <p:cNvPr id="4" name="Footer Placeholder 3"/>
          <p:cNvSpPr>
            <a:spLocks noGrp="1"/>
          </p:cNvSpPr>
          <p:nvPr>
            <p:ph type="ftr" sz="quarter" idx="11"/>
          </p:nvPr>
        </p:nvSpPr>
        <p:spPr/>
        <p:txBody>
          <a:bodyPr/>
          <a:lstStyle/>
          <a:p>
            <a:r>
              <a:rPr lang="en-US"/>
              <a:t>PGS &amp; Associates.</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22/03/2019</a:t>
            </a:r>
            <a:endParaRPr lang="en-US" dirty="0"/>
          </a:p>
        </p:txBody>
      </p:sp>
      <p:sp>
        <p:nvSpPr>
          <p:cNvPr id="3" name="Footer Placeholder 2"/>
          <p:cNvSpPr>
            <a:spLocks noGrp="1"/>
          </p:cNvSpPr>
          <p:nvPr>
            <p:ph type="ftr" sz="quarter" idx="11"/>
          </p:nvPr>
        </p:nvSpPr>
        <p:spPr/>
        <p:txBody>
          <a:bodyPr/>
          <a:lstStyle/>
          <a:p>
            <a:r>
              <a:rPr lang="en-US"/>
              <a:t>PGS &amp; Associates.</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22/03/2019</a:t>
            </a:r>
            <a:endParaRPr lang="en-US" dirty="0"/>
          </a:p>
        </p:txBody>
      </p:sp>
      <p:sp>
        <p:nvSpPr>
          <p:cNvPr id="6" name="Footer Placeholder 5"/>
          <p:cNvSpPr>
            <a:spLocks noGrp="1"/>
          </p:cNvSpPr>
          <p:nvPr>
            <p:ph type="ftr" sz="quarter" idx="11"/>
          </p:nvPr>
        </p:nvSpPr>
        <p:spPr/>
        <p:txBody>
          <a:bodyPr/>
          <a:lstStyle/>
          <a:p>
            <a:r>
              <a:rPr lang="en-US"/>
              <a:t>PGS &amp; Associates.</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22/03/2019</a:t>
            </a:r>
            <a:endParaRPr lang="en-US" dirty="0"/>
          </a:p>
        </p:txBody>
      </p:sp>
      <p:sp>
        <p:nvSpPr>
          <p:cNvPr id="6" name="Footer Placeholder 5"/>
          <p:cNvSpPr>
            <a:spLocks noGrp="1"/>
          </p:cNvSpPr>
          <p:nvPr>
            <p:ph type="ftr" sz="quarter" idx="11"/>
          </p:nvPr>
        </p:nvSpPr>
        <p:spPr/>
        <p:txBody>
          <a:bodyPr/>
          <a:lstStyle/>
          <a:p>
            <a:r>
              <a:rPr lang="en-US"/>
              <a:t>PGS &amp; Associates.</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r>
              <a:rPr lang="en-US"/>
              <a:t>22/03/2019</a:t>
            </a:r>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r>
              <a:rPr lang="en-US"/>
              <a:t>PGS &amp; Associates.</a:t>
            </a:r>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hf hdr="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mailto:Premal@PGSCA.IN"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E79FD-DA3D-44D0-A590-05382F9197A2}"/>
              </a:ext>
            </a:extLst>
          </p:cNvPr>
          <p:cNvSpPr>
            <a:spLocks noGrp="1"/>
          </p:cNvSpPr>
          <p:nvPr>
            <p:ph type="ctrTitle"/>
          </p:nvPr>
        </p:nvSpPr>
        <p:spPr>
          <a:xfrm>
            <a:off x="684212" y="685800"/>
            <a:ext cx="11362014" cy="2600740"/>
          </a:xfrm>
        </p:spPr>
        <p:txBody>
          <a:bodyPr/>
          <a:lstStyle/>
          <a:p>
            <a:r>
              <a:rPr lang="en-US" dirty="0">
                <a:solidFill>
                  <a:schemeClr val="bg1"/>
                </a:solidFill>
              </a:rPr>
              <a:t>Compliance of TDS &amp; Tax Audit Report </a:t>
            </a:r>
            <a:r>
              <a:rPr lang="en-US" dirty="0"/>
              <a:t> </a:t>
            </a:r>
            <a:endParaRPr lang="en-IN" dirty="0"/>
          </a:p>
        </p:txBody>
      </p:sp>
      <p:sp>
        <p:nvSpPr>
          <p:cNvPr id="3" name="Subtitle 2">
            <a:extLst>
              <a:ext uri="{FF2B5EF4-FFF2-40B4-BE49-F238E27FC236}">
                <a16:creationId xmlns:a16="http://schemas.microsoft.com/office/drawing/2014/main" id="{A4B049E2-6126-469A-93E4-76C2E8CD368C}"/>
              </a:ext>
            </a:extLst>
          </p:cNvPr>
          <p:cNvSpPr>
            <a:spLocks noGrp="1"/>
          </p:cNvSpPr>
          <p:nvPr>
            <p:ph type="subTitle" idx="1"/>
          </p:nvPr>
        </p:nvSpPr>
        <p:spPr/>
        <p:txBody>
          <a:bodyPr/>
          <a:lstStyle/>
          <a:p>
            <a:r>
              <a:rPr lang="en-IN" dirty="0"/>
              <a:t>C.A. Premal Gandhi</a:t>
            </a:r>
          </a:p>
        </p:txBody>
      </p:sp>
      <p:sp>
        <p:nvSpPr>
          <p:cNvPr id="4" name="Date Placeholder 3">
            <a:extLst>
              <a:ext uri="{FF2B5EF4-FFF2-40B4-BE49-F238E27FC236}">
                <a16:creationId xmlns:a16="http://schemas.microsoft.com/office/drawing/2014/main" id="{A3D0721A-0A2B-4E7D-9F1B-92DFB3B73332}"/>
              </a:ext>
            </a:extLst>
          </p:cNvPr>
          <p:cNvSpPr>
            <a:spLocks noGrp="1"/>
          </p:cNvSpPr>
          <p:nvPr>
            <p:ph type="dt" sz="half" idx="10"/>
          </p:nvPr>
        </p:nvSpPr>
        <p:spPr/>
        <p:txBody>
          <a:bodyPr/>
          <a:lstStyle/>
          <a:p>
            <a:r>
              <a:rPr lang="en-US"/>
              <a:t>22/03/2019</a:t>
            </a:r>
            <a:endParaRPr lang="en-US" dirty="0"/>
          </a:p>
        </p:txBody>
      </p:sp>
      <p:sp>
        <p:nvSpPr>
          <p:cNvPr id="5" name="Footer Placeholder 4">
            <a:extLst>
              <a:ext uri="{FF2B5EF4-FFF2-40B4-BE49-F238E27FC236}">
                <a16:creationId xmlns:a16="http://schemas.microsoft.com/office/drawing/2014/main" id="{F470266C-3539-466D-933E-60DFA5881429}"/>
              </a:ext>
            </a:extLst>
          </p:cNvPr>
          <p:cNvSpPr>
            <a:spLocks noGrp="1"/>
          </p:cNvSpPr>
          <p:nvPr>
            <p:ph type="ftr" sz="quarter" idx="11"/>
          </p:nvPr>
        </p:nvSpPr>
        <p:spPr/>
        <p:txBody>
          <a:bodyPr/>
          <a:lstStyle/>
          <a:p>
            <a:r>
              <a:rPr lang="en-US"/>
              <a:t>PGS &amp; Associates.</a:t>
            </a:r>
            <a:endParaRPr lang="en-US" dirty="0"/>
          </a:p>
        </p:txBody>
      </p:sp>
      <p:sp>
        <p:nvSpPr>
          <p:cNvPr id="6" name="Slide Number Placeholder 5">
            <a:extLst>
              <a:ext uri="{FF2B5EF4-FFF2-40B4-BE49-F238E27FC236}">
                <a16:creationId xmlns:a16="http://schemas.microsoft.com/office/drawing/2014/main" id="{64D78177-113A-4B40-B081-4009DBF94325}"/>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4237034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789E56-0607-437B-9002-2B2553D31971}"/>
              </a:ext>
            </a:extLst>
          </p:cNvPr>
          <p:cNvSpPr>
            <a:spLocks noGrp="1"/>
          </p:cNvSpPr>
          <p:nvPr>
            <p:ph type="dt" sz="half" idx="10"/>
          </p:nvPr>
        </p:nvSpPr>
        <p:spPr/>
        <p:txBody>
          <a:bodyPr/>
          <a:lstStyle/>
          <a:p>
            <a:r>
              <a:rPr lang="en-US"/>
              <a:t>22/03/2019</a:t>
            </a:r>
            <a:endParaRPr lang="en-US" dirty="0"/>
          </a:p>
        </p:txBody>
      </p:sp>
      <p:sp>
        <p:nvSpPr>
          <p:cNvPr id="3" name="Footer Placeholder 2">
            <a:extLst>
              <a:ext uri="{FF2B5EF4-FFF2-40B4-BE49-F238E27FC236}">
                <a16:creationId xmlns:a16="http://schemas.microsoft.com/office/drawing/2014/main" id="{9E6B20E1-3F8B-4EC6-BDD3-01443720C608}"/>
              </a:ext>
            </a:extLst>
          </p:cNvPr>
          <p:cNvSpPr>
            <a:spLocks noGrp="1"/>
          </p:cNvSpPr>
          <p:nvPr>
            <p:ph type="ftr" sz="quarter" idx="11"/>
          </p:nvPr>
        </p:nvSpPr>
        <p:spPr/>
        <p:txBody>
          <a:bodyPr/>
          <a:lstStyle/>
          <a:p>
            <a:r>
              <a:rPr lang="en-US"/>
              <a:t>PGS &amp; Associates.</a:t>
            </a:r>
            <a:endParaRPr lang="en-US" dirty="0"/>
          </a:p>
        </p:txBody>
      </p:sp>
      <p:sp>
        <p:nvSpPr>
          <p:cNvPr id="4" name="Slide Number Placeholder 3">
            <a:extLst>
              <a:ext uri="{FF2B5EF4-FFF2-40B4-BE49-F238E27FC236}">
                <a16:creationId xmlns:a16="http://schemas.microsoft.com/office/drawing/2014/main" id="{5037B764-B98B-49E4-A406-3E94BCFF824C}"/>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
        <p:nvSpPr>
          <p:cNvPr id="10" name="Rectangle 9">
            <a:extLst>
              <a:ext uri="{FF2B5EF4-FFF2-40B4-BE49-F238E27FC236}">
                <a16:creationId xmlns:a16="http://schemas.microsoft.com/office/drawing/2014/main" id="{B9E2E72A-B2D5-4852-968E-9FCA21FFC8BE}"/>
              </a:ext>
            </a:extLst>
          </p:cNvPr>
          <p:cNvSpPr/>
          <p:nvPr/>
        </p:nvSpPr>
        <p:spPr>
          <a:xfrm>
            <a:off x="132522" y="187401"/>
            <a:ext cx="10959548" cy="6944978"/>
          </a:xfrm>
          <a:prstGeom prst="rect">
            <a:avLst/>
          </a:prstGeom>
        </p:spPr>
        <p:txBody>
          <a:bodyPr wrap="square">
            <a:spAutoFit/>
          </a:bodyPr>
          <a:lstStyle/>
          <a:p>
            <a:pPr marR="71120" lvl="0" algn="just">
              <a:lnSpc>
                <a:spcPct val="150000"/>
              </a:lnSpc>
              <a:spcBef>
                <a:spcPts val="695"/>
              </a:spcBef>
              <a:spcAft>
                <a:spcPts val="0"/>
              </a:spcAft>
              <a:buSzPts val="1000"/>
              <a:tabLst>
                <a:tab pos="474345" algn="l"/>
              </a:tabLst>
            </a:pPr>
            <a:r>
              <a:rPr lang="en-US" dirty="0">
                <a:solidFill>
                  <a:schemeClr val="bg1"/>
                </a:solidFill>
              </a:rPr>
              <a:t>Audit u/s 44 AB of The Income –tax Act, 1961</a:t>
            </a:r>
          </a:p>
          <a:p>
            <a:pPr marR="71120" lvl="0" algn="just">
              <a:lnSpc>
                <a:spcPct val="150000"/>
              </a:lnSpc>
              <a:spcBef>
                <a:spcPts val="695"/>
              </a:spcBef>
              <a:spcAft>
                <a:spcPts val="0"/>
              </a:spcAft>
              <a:buSzPts val="1000"/>
              <a:tabLst>
                <a:tab pos="474345" algn="l"/>
              </a:tabLst>
            </a:pPr>
            <a:r>
              <a:rPr lang="en-US" dirty="0">
                <a:solidFill>
                  <a:schemeClr val="bg1"/>
                </a:solidFill>
              </a:rPr>
              <a:t>The audit under section 44AB of the Income-tax Act, 1961 is commonly known as Tax Audit. Every person carrying on business whose total sales, turnover or gross receipts, as the case may be, in the business exceed or exceeds `1 crore in the previous year should get his accounts of such previous year audited by an accountant before the specified date and furnish by that date the report of such audit in the prescribed form, duly signed and verified by such accountant. As far as the bank is concerned, it is operating through its branches. However, for Income-tax purpose the bank as a whole is an assesses. Hence the monetary limit of the turnover of Rs1 crore is considered in respect of the bank as a whole. </a:t>
            </a:r>
          </a:p>
          <a:p>
            <a:pPr marR="71120" lvl="0" algn="just">
              <a:lnSpc>
                <a:spcPct val="150000"/>
              </a:lnSpc>
              <a:spcBef>
                <a:spcPts val="695"/>
              </a:spcBef>
              <a:spcAft>
                <a:spcPts val="0"/>
              </a:spcAft>
              <a:buSzPts val="1000"/>
              <a:tabLst>
                <a:tab pos="474345" algn="l"/>
              </a:tabLst>
            </a:pPr>
            <a:r>
              <a:rPr lang="en-US" dirty="0">
                <a:solidFill>
                  <a:schemeClr val="bg1"/>
                </a:solidFill>
              </a:rPr>
              <a:t>The auditor gives the report in Form 3CA, as the audit of the branch is conducted under Banking Companies (Acquisition and Transfer of Undertaking) Act, 1980. In case the auditor wants to mention any qualification/ matter of emphasis, it should be mentioned in the Form 3CA with appropriate clarity. The details are required to be submitted in the prescribed form viz. Form 3CD. The said Form 3CD is given by way of annexure to this article which also gives the possible answers against every clause in the Form 3CD. </a:t>
            </a:r>
            <a:endParaRPr lang="en-IN" dirty="0">
              <a:solidFill>
                <a:schemeClr val="bg1"/>
              </a:solidFill>
            </a:endParaRPr>
          </a:p>
          <a:p>
            <a:pPr marR="71120" lvl="0" algn="just">
              <a:lnSpc>
                <a:spcPct val="95000"/>
              </a:lnSpc>
              <a:spcBef>
                <a:spcPts val="695"/>
              </a:spcBef>
              <a:spcAft>
                <a:spcPts val="0"/>
              </a:spcAft>
              <a:buSzPts val="1000"/>
              <a:tabLst>
                <a:tab pos="474345" algn="l"/>
              </a:tabLst>
            </a:pPr>
            <a:endParaRPr lang="en-IN" sz="2400" spc="-135" dirty="0">
              <a:solidFill>
                <a:schemeClr val="bg1"/>
              </a:solidFill>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487862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6A403A5-45B1-4184-A364-461963E959E5}"/>
              </a:ext>
            </a:extLst>
          </p:cNvPr>
          <p:cNvSpPr>
            <a:spLocks noGrp="1"/>
          </p:cNvSpPr>
          <p:nvPr>
            <p:ph type="title"/>
          </p:nvPr>
        </p:nvSpPr>
        <p:spPr>
          <a:xfrm>
            <a:off x="684212" y="1152939"/>
            <a:ext cx="8534400" cy="3926332"/>
          </a:xfrm>
        </p:spPr>
        <p:txBody>
          <a:bodyPr>
            <a:normAutofit/>
          </a:bodyPr>
          <a:lstStyle/>
          <a:p>
            <a:r>
              <a:rPr lang="en-IN" dirty="0">
                <a:solidFill>
                  <a:schemeClr val="bg1"/>
                </a:solidFill>
              </a:rPr>
              <a:t>Thank You!</a:t>
            </a:r>
            <a:br>
              <a:rPr lang="en-IN" dirty="0">
                <a:solidFill>
                  <a:schemeClr val="bg1"/>
                </a:solidFill>
              </a:rPr>
            </a:br>
            <a:br>
              <a:rPr lang="en-IN" dirty="0">
                <a:solidFill>
                  <a:schemeClr val="bg1"/>
                </a:solidFill>
              </a:rPr>
            </a:br>
            <a:r>
              <a:rPr lang="en-IN" dirty="0">
                <a:solidFill>
                  <a:schemeClr val="bg1"/>
                </a:solidFill>
              </a:rPr>
              <a:t>Any queries :</a:t>
            </a:r>
            <a:br>
              <a:rPr lang="en-IN" dirty="0">
                <a:solidFill>
                  <a:schemeClr val="bg1"/>
                </a:solidFill>
              </a:rPr>
            </a:br>
            <a:r>
              <a:rPr lang="en-IN" dirty="0">
                <a:solidFill>
                  <a:schemeClr val="bg1"/>
                </a:solidFill>
              </a:rPr>
              <a:t>Email: </a:t>
            </a:r>
            <a:r>
              <a:rPr lang="en-IN" dirty="0">
                <a:solidFill>
                  <a:schemeClr val="bg1"/>
                </a:solidFill>
                <a:hlinkClick r:id="rId2">
                  <a:extLst>
                    <a:ext uri="{A12FA001-AC4F-418D-AE19-62706E023703}">
                      <ahyp:hlinkClr xmlns:ahyp="http://schemas.microsoft.com/office/drawing/2018/hyperlinkcolor" val="tx"/>
                    </a:ext>
                  </a:extLst>
                </a:hlinkClick>
              </a:rPr>
              <a:t>Premal@PGSCA.IN</a:t>
            </a:r>
            <a:br>
              <a:rPr lang="en-IN" dirty="0">
                <a:solidFill>
                  <a:schemeClr val="bg1"/>
                </a:solidFill>
              </a:rPr>
            </a:br>
            <a:r>
              <a:rPr lang="en-IN" dirty="0">
                <a:solidFill>
                  <a:schemeClr val="bg1"/>
                </a:solidFill>
              </a:rPr>
              <a:t>Mobile: +91-9324383636.</a:t>
            </a:r>
          </a:p>
        </p:txBody>
      </p:sp>
      <p:sp>
        <p:nvSpPr>
          <p:cNvPr id="2" name="Date Placeholder 1">
            <a:extLst>
              <a:ext uri="{FF2B5EF4-FFF2-40B4-BE49-F238E27FC236}">
                <a16:creationId xmlns:a16="http://schemas.microsoft.com/office/drawing/2014/main" id="{7656CFF6-8827-467B-9BEE-906932CDE5BC}"/>
              </a:ext>
            </a:extLst>
          </p:cNvPr>
          <p:cNvSpPr>
            <a:spLocks noGrp="1"/>
          </p:cNvSpPr>
          <p:nvPr>
            <p:ph type="dt" sz="half" idx="10"/>
          </p:nvPr>
        </p:nvSpPr>
        <p:spPr/>
        <p:txBody>
          <a:bodyPr/>
          <a:lstStyle/>
          <a:p>
            <a:r>
              <a:rPr lang="en-US"/>
              <a:t>22/03/2019</a:t>
            </a:r>
            <a:endParaRPr lang="en-US" dirty="0"/>
          </a:p>
        </p:txBody>
      </p:sp>
      <p:sp>
        <p:nvSpPr>
          <p:cNvPr id="3" name="Footer Placeholder 2">
            <a:extLst>
              <a:ext uri="{FF2B5EF4-FFF2-40B4-BE49-F238E27FC236}">
                <a16:creationId xmlns:a16="http://schemas.microsoft.com/office/drawing/2014/main" id="{BA7BCFF4-E12C-49C2-AD99-F5C3BE8C218A}"/>
              </a:ext>
            </a:extLst>
          </p:cNvPr>
          <p:cNvSpPr>
            <a:spLocks noGrp="1"/>
          </p:cNvSpPr>
          <p:nvPr>
            <p:ph type="ftr" sz="quarter" idx="11"/>
          </p:nvPr>
        </p:nvSpPr>
        <p:spPr/>
        <p:txBody>
          <a:bodyPr/>
          <a:lstStyle/>
          <a:p>
            <a:r>
              <a:rPr lang="en-US"/>
              <a:t>PGS &amp; Associates.</a:t>
            </a:r>
            <a:endParaRPr lang="en-US" dirty="0"/>
          </a:p>
        </p:txBody>
      </p:sp>
      <p:sp>
        <p:nvSpPr>
          <p:cNvPr id="4" name="Slide Number Placeholder 3">
            <a:extLst>
              <a:ext uri="{FF2B5EF4-FFF2-40B4-BE49-F238E27FC236}">
                <a16:creationId xmlns:a16="http://schemas.microsoft.com/office/drawing/2014/main" id="{E9C4C4B8-1B36-4C58-8B2B-FD37C72A00D5}"/>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2487767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09E6DF-48DA-4A43-AFCB-BA6C3D46F8BB}"/>
              </a:ext>
            </a:extLst>
          </p:cNvPr>
          <p:cNvSpPr>
            <a:spLocks noGrp="1"/>
          </p:cNvSpPr>
          <p:nvPr>
            <p:ph type="dt" sz="half" idx="10"/>
          </p:nvPr>
        </p:nvSpPr>
        <p:spPr/>
        <p:txBody>
          <a:bodyPr/>
          <a:lstStyle/>
          <a:p>
            <a:r>
              <a:rPr lang="en-US"/>
              <a:t>22/03/2019</a:t>
            </a:r>
            <a:endParaRPr lang="en-US" dirty="0"/>
          </a:p>
        </p:txBody>
      </p:sp>
      <p:sp>
        <p:nvSpPr>
          <p:cNvPr id="3" name="Footer Placeholder 2">
            <a:extLst>
              <a:ext uri="{FF2B5EF4-FFF2-40B4-BE49-F238E27FC236}">
                <a16:creationId xmlns:a16="http://schemas.microsoft.com/office/drawing/2014/main" id="{9A45E4AC-F602-42E5-AF34-5B86542D16A8}"/>
              </a:ext>
            </a:extLst>
          </p:cNvPr>
          <p:cNvSpPr>
            <a:spLocks noGrp="1"/>
          </p:cNvSpPr>
          <p:nvPr>
            <p:ph type="ftr" sz="quarter" idx="11"/>
          </p:nvPr>
        </p:nvSpPr>
        <p:spPr/>
        <p:txBody>
          <a:bodyPr/>
          <a:lstStyle/>
          <a:p>
            <a:r>
              <a:rPr lang="en-US"/>
              <a:t>PGS &amp; Associates.</a:t>
            </a:r>
            <a:endParaRPr lang="en-US" dirty="0"/>
          </a:p>
        </p:txBody>
      </p:sp>
      <p:sp>
        <p:nvSpPr>
          <p:cNvPr id="4" name="Slide Number Placeholder 3">
            <a:extLst>
              <a:ext uri="{FF2B5EF4-FFF2-40B4-BE49-F238E27FC236}">
                <a16:creationId xmlns:a16="http://schemas.microsoft.com/office/drawing/2014/main" id="{56FE696B-8447-481A-B5F2-CAB41EB0A4AF}"/>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
        <p:nvSpPr>
          <p:cNvPr id="6" name="Rectangle 5">
            <a:extLst>
              <a:ext uri="{FF2B5EF4-FFF2-40B4-BE49-F238E27FC236}">
                <a16:creationId xmlns:a16="http://schemas.microsoft.com/office/drawing/2014/main" id="{B691F40B-2592-4C3E-BABD-FA7FF091436A}"/>
              </a:ext>
            </a:extLst>
          </p:cNvPr>
          <p:cNvSpPr/>
          <p:nvPr/>
        </p:nvSpPr>
        <p:spPr>
          <a:xfrm>
            <a:off x="200416" y="190790"/>
            <a:ext cx="10922695" cy="4247317"/>
          </a:xfrm>
          <a:prstGeom prst="rect">
            <a:avLst/>
          </a:prstGeom>
        </p:spPr>
        <p:txBody>
          <a:bodyPr wrap="square">
            <a:spAutoFit/>
          </a:bodyPr>
          <a:lstStyle/>
          <a:p>
            <a:r>
              <a:rPr lang="en-US" u="sng" dirty="0">
                <a:solidFill>
                  <a:schemeClr val="bg1"/>
                </a:solidFill>
              </a:rPr>
              <a:t>WHAT IS TDS? </a:t>
            </a:r>
          </a:p>
          <a:p>
            <a:endParaRPr lang="en-US" dirty="0">
              <a:solidFill>
                <a:schemeClr val="bg1"/>
              </a:solidFill>
            </a:endParaRPr>
          </a:p>
          <a:p>
            <a:pPr>
              <a:lnSpc>
                <a:spcPct val="150000"/>
              </a:lnSpc>
            </a:pPr>
            <a:r>
              <a:rPr lang="en-US" dirty="0">
                <a:solidFill>
                  <a:schemeClr val="bg1"/>
                </a:solidFill>
              </a:rPr>
              <a:t>TDS stands for Tax Deducted Source. Persons responsible for making payment for specified services such as commission, brokerage, professional consultancy etc., are required to deduct a fixed percentage from the amount. Such deducted amount (which is called TDS) has to be deposited to the Government by the </a:t>
            </a:r>
            <a:r>
              <a:rPr lang="en-US" dirty="0" err="1">
                <a:solidFill>
                  <a:schemeClr val="bg1"/>
                </a:solidFill>
              </a:rPr>
              <a:t>Deductor</a:t>
            </a:r>
            <a:r>
              <a:rPr lang="en-US" dirty="0">
                <a:solidFill>
                  <a:schemeClr val="bg1"/>
                </a:solidFill>
              </a:rPr>
              <a:t> (person who is deducting tax) on behalf of </a:t>
            </a:r>
            <a:r>
              <a:rPr lang="en-US" dirty="0" err="1">
                <a:solidFill>
                  <a:schemeClr val="bg1"/>
                </a:solidFill>
              </a:rPr>
              <a:t>Deductee</a:t>
            </a:r>
            <a:r>
              <a:rPr lang="en-US" dirty="0">
                <a:solidFill>
                  <a:schemeClr val="bg1"/>
                </a:solidFill>
              </a:rPr>
              <a:t> (person who is providing services) which </a:t>
            </a:r>
            <a:r>
              <a:rPr lang="en-US" dirty="0" err="1">
                <a:solidFill>
                  <a:schemeClr val="bg1"/>
                </a:solidFill>
              </a:rPr>
              <a:t>Deductee</a:t>
            </a:r>
            <a:r>
              <a:rPr lang="en-US" dirty="0">
                <a:solidFill>
                  <a:schemeClr val="bg1"/>
                </a:solidFill>
              </a:rPr>
              <a:t> can claim as Income-tax paid at the time of filing his Income-tax Return. When any amount on which TDS is deductible is being paid or payable to a non-resident then TDS is deductible under section 195 and not under the respective TDS section.</a:t>
            </a:r>
          </a:p>
          <a:p>
            <a:endParaRPr lang="en-US" dirty="0">
              <a:solidFill>
                <a:schemeClr val="bg1"/>
              </a:solidFill>
            </a:endParaRPr>
          </a:p>
        </p:txBody>
      </p:sp>
    </p:spTree>
    <p:extLst>
      <p:ext uri="{BB962C8B-B14F-4D97-AF65-F5344CB8AC3E}">
        <p14:creationId xmlns:p14="http://schemas.microsoft.com/office/powerpoint/2010/main" val="211165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6BD5DE-57DC-48CB-880B-4D1225FBF76B}"/>
              </a:ext>
            </a:extLst>
          </p:cNvPr>
          <p:cNvSpPr>
            <a:spLocks noGrp="1"/>
          </p:cNvSpPr>
          <p:nvPr>
            <p:ph type="dt" sz="half" idx="10"/>
          </p:nvPr>
        </p:nvSpPr>
        <p:spPr/>
        <p:txBody>
          <a:bodyPr/>
          <a:lstStyle/>
          <a:p>
            <a:r>
              <a:rPr lang="en-US"/>
              <a:t>22/03/2019</a:t>
            </a:r>
            <a:endParaRPr lang="en-US" dirty="0"/>
          </a:p>
        </p:txBody>
      </p:sp>
      <p:sp>
        <p:nvSpPr>
          <p:cNvPr id="3" name="Footer Placeholder 2">
            <a:extLst>
              <a:ext uri="{FF2B5EF4-FFF2-40B4-BE49-F238E27FC236}">
                <a16:creationId xmlns:a16="http://schemas.microsoft.com/office/drawing/2014/main" id="{B0E6C3CA-2D77-4DC7-8BBB-A85EACF303F8}"/>
              </a:ext>
            </a:extLst>
          </p:cNvPr>
          <p:cNvSpPr>
            <a:spLocks noGrp="1"/>
          </p:cNvSpPr>
          <p:nvPr>
            <p:ph type="ftr" sz="quarter" idx="11"/>
          </p:nvPr>
        </p:nvSpPr>
        <p:spPr/>
        <p:txBody>
          <a:bodyPr/>
          <a:lstStyle/>
          <a:p>
            <a:r>
              <a:rPr lang="en-US"/>
              <a:t>PGS &amp; Associates.</a:t>
            </a:r>
            <a:endParaRPr lang="en-US" dirty="0"/>
          </a:p>
        </p:txBody>
      </p:sp>
      <p:sp>
        <p:nvSpPr>
          <p:cNvPr id="4" name="Slide Number Placeholder 3">
            <a:extLst>
              <a:ext uri="{FF2B5EF4-FFF2-40B4-BE49-F238E27FC236}">
                <a16:creationId xmlns:a16="http://schemas.microsoft.com/office/drawing/2014/main" id="{1D15F4E8-C851-4ABD-94BF-F8FD95F7A647}"/>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
        <p:nvSpPr>
          <p:cNvPr id="7" name="Rectangle 6">
            <a:extLst>
              <a:ext uri="{FF2B5EF4-FFF2-40B4-BE49-F238E27FC236}">
                <a16:creationId xmlns:a16="http://schemas.microsoft.com/office/drawing/2014/main" id="{99C12549-CDBB-43A2-9AEE-FE255D7E6B59}"/>
              </a:ext>
            </a:extLst>
          </p:cNvPr>
          <p:cNvSpPr/>
          <p:nvPr/>
        </p:nvSpPr>
        <p:spPr>
          <a:xfrm>
            <a:off x="100209" y="541391"/>
            <a:ext cx="10892102" cy="5909310"/>
          </a:xfrm>
          <a:prstGeom prst="rect">
            <a:avLst/>
          </a:prstGeom>
        </p:spPr>
        <p:txBody>
          <a:bodyPr wrap="square">
            <a:spAutoFit/>
          </a:bodyPr>
          <a:lstStyle/>
          <a:p>
            <a:r>
              <a:rPr lang="en-US" u="sng" dirty="0">
                <a:solidFill>
                  <a:schemeClr val="bg1"/>
                </a:solidFill>
              </a:rPr>
              <a:t>WHEN TDS IS TO BE DEDUCTED </a:t>
            </a:r>
          </a:p>
          <a:p>
            <a:r>
              <a:rPr lang="en-US" dirty="0">
                <a:solidFill>
                  <a:schemeClr val="bg1"/>
                </a:solidFill>
              </a:rPr>
              <a:t>The incidence of deducting TDS depends on the nature of payment. TDS is required to be deducted at the time of actual payment only, not on due or accrual basis in following cases </a:t>
            </a:r>
          </a:p>
          <a:p>
            <a:pPr marL="342900" indent="-342900">
              <a:buAutoNum type="alphaLcParenR"/>
            </a:pPr>
            <a:r>
              <a:rPr lang="en-US" dirty="0">
                <a:solidFill>
                  <a:schemeClr val="bg1"/>
                </a:solidFill>
              </a:rPr>
              <a:t>Salary </a:t>
            </a:r>
          </a:p>
          <a:p>
            <a:pPr marL="342900" indent="-342900">
              <a:buAutoNum type="alphaLcParenR" startAt="2"/>
            </a:pPr>
            <a:r>
              <a:rPr lang="en-US" dirty="0">
                <a:solidFill>
                  <a:schemeClr val="bg1"/>
                </a:solidFill>
              </a:rPr>
              <a:t>Payment of accumulated balance of Employee’s provident Fund </a:t>
            </a:r>
          </a:p>
          <a:p>
            <a:pPr marL="342900" indent="-342900">
              <a:buAutoNum type="alphaLcParenR" startAt="3"/>
            </a:pPr>
            <a:r>
              <a:rPr lang="en-US" dirty="0">
                <a:solidFill>
                  <a:schemeClr val="bg1"/>
                </a:solidFill>
              </a:rPr>
              <a:t>Dividends </a:t>
            </a:r>
          </a:p>
          <a:p>
            <a:pPr marL="342900" indent="-342900">
              <a:buAutoNum type="alphaLcParenR" startAt="4"/>
            </a:pPr>
            <a:r>
              <a:rPr lang="en-US" dirty="0">
                <a:solidFill>
                  <a:schemeClr val="bg1"/>
                </a:solidFill>
              </a:rPr>
              <a:t>Winning from lottery or crosswords puzzle </a:t>
            </a:r>
          </a:p>
          <a:p>
            <a:pPr marL="342900" indent="-342900">
              <a:buAutoNum type="alphaLcParenR" startAt="5"/>
            </a:pPr>
            <a:r>
              <a:rPr lang="en-US" dirty="0">
                <a:solidFill>
                  <a:schemeClr val="bg1"/>
                </a:solidFill>
              </a:rPr>
              <a:t>Winning from horse race </a:t>
            </a:r>
          </a:p>
          <a:p>
            <a:pPr marL="342900" indent="-342900">
              <a:buAutoNum type="alphaLcParenR" startAt="5"/>
            </a:pPr>
            <a:r>
              <a:rPr lang="en-US" dirty="0">
                <a:solidFill>
                  <a:schemeClr val="bg1"/>
                </a:solidFill>
              </a:rPr>
              <a:t>Payment in respect of life insurance policy to policy holder </a:t>
            </a:r>
          </a:p>
          <a:p>
            <a:pPr marL="342900" indent="-342900">
              <a:buAutoNum type="alphaLcParenR" startAt="5"/>
            </a:pPr>
            <a:r>
              <a:rPr lang="en-US" dirty="0">
                <a:solidFill>
                  <a:schemeClr val="bg1"/>
                </a:solidFill>
              </a:rPr>
              <a:t>Payment in respect of deposits under National Saving Scheme </a:t>
            </a:r>
          </a:p>
          <a:p>
            <a:pPr marL="342900" indent="-342900">
              <a:buAutoNum type="alphaLcParenR" startAt="5"/>
            </a:pPr>
            <a:r>
              <a:rPr lang="en-US" dirty="0">
                <a:solidFill>
                  <a:schemeClr val="bg1"/>
                </a:solidFill>
              </a:rPr>
              <a:t>Payment on account of repurchase of units by Mutual Funds or Unit Trust of India.</a:t>
            </a:r>
            <a:endParaRPr lang="en-US" dirty="0">
              <a:solidFill>
                <a:prstClr val="black"/>
              </a:solidFill>
            </a:endParaRPr>
          </a:p>
          <a:p>
            <a:pPr marL="400050" lvl="0" indent="-400050">
              <a:buAutoNum type="romanLcParenR"/>
            </a:pPr>
            <a:r>
              <a:rPr lang="en-US" dirty="0">
                <a:solidFill>
                  <a:prstClr val="black"/>
                </a:solidFill>
              </a:rPr>
              <a:t>Payment of compensation on compulsory acquisition of certain immovable property.</a:t>
            </a:r>
          </a:p>
          <a:p>
            <a:pPr lvl="0"/>
            <a:endParaRPr lang="en-US" dirty="0">
              <a:solidFill>
                <a:prstClr val="black"/>
              </a:solidFill>
            </a:endParaRPr>
          </a:p>
          <a:p>
            <a:pPr lvl="0"/>
            <a:r>
              <a:rPr lang="en-US" dirty="0">
                <a:solidFill>
                  <a:prstClr val="black"/>
                </a:solidFill>
              </a:rPr>
              <a:t>AND At the time of credit of such income to the account of the payee or at the time of actual payment, whichever is earlier in case of all other payments (such as commission, profession fee, consultancy etc.) except the payments mentioned in above point. TDS is required to be deducted from the beginning if it is likely that the total amount during the financial year will exceed the threshold </a:t>
            </a:r>
            <a:r>
              <a:rPr lang="en-US" dirty="0">
                <a:solidFill>
                  <a:schemeClr val="bg1"/>
                </a:solidFill>
              </a:rPr>
              <a:t>limit. </a:t>
            </a:r>
          </a:p>
          <a:p>
            <a:pPr lvl="0"/>
            <a:endParaRPr lang="en-US" dirty="0">
              <a:solidFill>
                <a:schemeClr val="bg1"/>
              </a:solidFill>
            </a:endParaRPr>
          </a:p>
          <a:p>
            <a:pPr lvl="0"/>
            <a:endParaRPr lang="en-IN" dirty="0">
              <a:solidFill>
                <a:schemeClr val="bg1"/>
              </a:solidFill>
            </a:endParaRPr>
          </a:p>
          <a:p>
            <a:pPr lvl="0"/>
            <a:endParaRPr lang="en-IN" dirty="0">
              <a:solidFill>
                <a:schemeClr val="bg1"/>
              </a:solidFill>
            </a:endParaRPr>
          </a:p>
        </p:txBody>
      </p:sp>
    </p:spTree>
    <p:extLst>
      <p:ext uri="{BB962C8B-B14F-4D97-AF65-F5344CB8AC3E}">
        <p14:creationId xmlns:p14="http://schemas.microsoft.com/office/powerpoint/2010/main" val="21412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3E455E-7734-444B-8B77-1B0D9B0B8D37}"/>
              </a:ext>
            </a:extLst>
          </p:cNvPr>
          <p:cNvSpPr>
            <a:spLocks noGrp="1"/>
          </p:cNvSpPr>
          <p:nvPr>
            <p:ph type="dt" sz="half" idx="10"/>
          </p:nvPr>
        </p:nvSpPr>
        <p:spPr/>
        <p:txBody>
          <a:bodyPr/>
          <a:lstStyle/>
          <a:p>
            <a:r>
              <a:rPr lang="en-US"/>
              <a:t>22/03/2019</a:t>
            </a:r>
            <a:endParaRPr lang="en-US" dirty="0"/>
          </a:p>
        </p:txBody>
      </p:sp>
      <p:sp>
        <p:nvSpPr>
          <p:cNvPr id="3" name="Footer Placeholder 2">
            <a:extLst>
              <a:ext uri="{FF2B5EF4-FFF2-40B4-BE49-F238E27FC236}">
                <a16:creationId xmlns:a16="http://schemas.microsoft.com/office/drawing/2014/main" id="{975AA1E7-1825-4FDE-9A4A-54557C7C802F}"/>
              </a:ext>
            </a:extLst>
          </p:cNvPr>
          <p:cNvSpPr>
            <a:spLocks noGrp="1"/>
          </p:cNvSpPr>
          <p:nvPr>
            <p:ph type="ftr" sz="quarter" idx="11"/>
          </p:nvPr>
        </p:nvSpPr>
        <p:spPr/>
        <p:txBody>
          <a:bodyPr/>
          <a:lstStyle/>
          <a:p>
            <a:r>
              <a:rPr lang="en-US"/>
              <a:t>PGS &amp; Associates.</a:t>
            </a:r>
            <a:endParaRPr lang="en-US" dirty="0"/>
          </a:p>
        </p:txBody>
      </p:sp>
      <p:sp>
        <p:nvSpPr>
          <p:cNvPr id="4" name="Slide Number Placeholder 3">
            <a:extLst>
              <a:ext uri="{FF2B5EF4-FFF2-40B4-BE49-F238E27FC236}">
                <a16:creationId xmlns:a16="http://schemas.microsoft.com/office/drawing/2014/main" id="{6A855DEE-BED9-4796-A61D-90D7F1F6612D}"/>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
        <p:nvSpPr>
          <p:cNvPr id="5" name="Rectangle 4">
            <a:extLst>
              <a:ext uri="{FF2B5EF4-FFF2-40B4-BE49-F238E27FC236}">
                <a16:creationId xmlns:a16="http://schemas.microsoft.com/office/drawing/2014/main" id="{3B3104EC-7803-4495-A96C-23510D00F011}"/>
              </a:ext>
            </a:extLst>
          </p:cNvPr>
          <p:cNvSpPr/>
          <p:nvPr/>
        </p:nvSpPr>
        <p:spPr>
          <a:xfrm>
            <a:off x="425885" y="247157"/>
            <a:ext cx="10772383" cy="6186309"/>
          </a:xfrm>
          <a:prstGeom prst="rect">
            <a:avLst/>
          </a:prstGeom>
        </p:spPr>
        <p:txBody>
          <a:bodyPr wrap="square">
            <a:spAutoFit/>
          </a:bodyPr>
          <a:lstStyle/>
          <a:p>
            <a:pPr lvl="0"/>
            <a:r>
              <a:rPr lang="en-US" u="sng" dirty="0">
                <a:solidFill>
                  <a:prstClr val="black"/>
                </a:solidFill>
              </a:rPr>
              <a:t>Section 194A : INTEREST FROM A BANKING COMPANY </a:t>
            </a:r>
          </a:p>
          <a:p>
            <a:pPr marL="342900" lvl="0" indent="-342900">
              <a:buFontTx/>
              <a:buAutoNum type="arabicPeriod"/>
            </a:pPr>
            <a:r>
              <a:rPr lang="en-US" dirty="0">
                <a:solidFill>
                  <a:prstClr val="black"/>
                </a:solidFill>
              </a:rPr>
              <a:t>This Section is applicable ONLY to a resident. Thus, the provisions of section 194A are not applicable in case of payment of interest to a nonresident. </a:t>
            </a:r>
          </a:p>
          <a:p>
            <a:pPr lvl="0"/>
            <a:r>
              <a:rPr lang="en-US" dirty="0">
                <a:solidFill>
                  <a:prstClr val="black"/>
                </a:solidFill>
              </a:rPr>
              <a:t>2.   Payments made to non-residents are also covered under TDS mechanism. However, tax in       	such a case is to be deducted as per Section 195. </a:t>
            </a:r>
          </a:p>
          <a:p>
            <a:pPr lvl="0"/>
            <a:r>
              <a:rPr lang="en-US" dirty="0">
                <a:solidFill>
                  <a:prstClr val="black"/>
                </a:solidFill>
              </a:rPr>
              <a:t>3.   Section 194A deals with deduction of TDS on interest other than interest on securities like 	Interest on Fixed Deposits, Interest on Loans and Advances other than banks.</a:t>
            </a:r>
          </a:p>
          <a:p>
            <a:pPr lvl="0"/>
            <a:endParaRPr lang="en-US" dirty="0">
              <a:solidFill>
                <a:prstClr val="black"/>
              </a:solidFill>
            </a:endParaRPr>
          </a:p>
          <a:p>
            <a:pPr lvl="0"/>
            <a:r>
              <a:rPr lang="en-US" dirty="0">
                <a:solidFill>
                  <a:prstClr val="black"/>
                </a:solidFill>
              </a:rPr>
              <a:t>Threshold limit for deduction of TDS The </a:t>
            </a:r>
            <a:r>
              <a:rPr lang="en-US" dirty="0" err="1">
                <a:solidFill>
                  <a:prstClr val="black"/>
                </a:solidFill>
              </a:rPr>
              <a:t>deductor</a:t>
            </a:r>
            <a:r>
              <a:rPr lang="en-US" dirty="0">
                <a:solidFill>
                  <a:prstClr val="black"/>
                </a:solidFill>
              </a:rPr>
              <a:t> shall deduct TDS if the amount of such interest paid or credited OR is likely to be paid or credited in a financial year, exceed</a:t>
            </a:r>
          </a:p>
          <a:p>
            <a:pPr marL="342900" lvl="0" indent="-342900">
              <a:buFontTx/>
              <a:buAutoNum type="arabicPeriod"/>
            </a:pPr>
            <a:r>
              <a:rPr lang="en-US" dirty="0">
                <a:solidFill>
                  <a:prstClr val="black"/>
                </a:solidFill>
              </a:rPr>
              <a:t>10,000/50,000 to resident senior citizen where the payer is </a:t>
            </a:r>
          </a:p>
          <a:p>
            <a:pPr lvl="0"/>
            <a:r>
              <a:rPr lang="en-US" dirty="0">
                <a:solidFill>
                  <a:prstClr val="black"/>
                </a:solidFill>
              </a:rPr>
              <a:t>	a. Banking company or any bank or a banking institution </a:t>
            </a:r>
          </a:p>
          <a:p>
            <a:pPr lvl="0"/>
            <a:r>
              <a:rPr lang="en-US" dirty="0">
                <a:solidFill>
                  <a:prstClr val="black"/>
                </a:solidFill>
              </a:rPr>
              <a:t>	b. Co-operative society engaged in the business of banking </a:t>
            </a:r>
          </a:p>
          <a:p>
            <a:pPr lvl="0"/>
            <a:r>
              <a:rPr lang="en-US" dirty="0">
                <a:solidFill>
                  <a:prstClr val="black"/>
                </a:solidFill>
              </a:rPr>
              <a:t>	c. Post office (on deposit under scheme framed and notified by Central Government)</a:t>
            </a:r>
          </a:p>
          <a:p>
            <a:pPr lvl="0"/>
            <a:endParaRPr lang="en-US" dirty="0">
              <a:solidFill>
                <a:prstClr val="black"/>
              </a:solidFill>
            </a:endParaRPr>
          </a:p>
          <a:p>
            <a:pPr lvl="0"/>
            <a:r>
              <a:rPr lang="en-US" dirty="0">
                <a:solidFill>
                  <a:prstClr val="black"/>
                </a:solidFill>
              </a:rPr>
              <a:t>2.   5,000 in any other case</a:t>
            </a:r>
          </a:p>
          <a:p>
            <a:pPr lvl="0"/>
            <a:r>
              <a:rPr lang="en-US" dirty="0">
                <a:solidFill>
                  <a:prstClr val="black"/>
                </a:solidFill>
              </a:rPr>
              <a:t>Rate of TDS </a:t>
            </a:r>
          </a:p>
          <a:p>
            <a:pPr marL="342900" lvl="0" indent="-342900">
              <a:buFontTx/>
              <a:buAutoNum type="arabicPeriod"/>
            </a:pPr>
            <a:r>
              <a:rPr lang="en-US" dirty="0">
                <a:solidFill>
                  <a:prstClr val="black"/>
                </a:solidFill>
              </a:rPr>
              <a:t>10%, if PAN is furnished </a:t>
            </a:r>
          </a:p>
          <a:p>
            <a:pPr marL="342900" lvl="0" indent="-342900">
              <a:buFontTx/>
              <a:buAutoNum type="arabicPeriod"/>
            </a:pPr>
            <a:r>
              <a:rPr lang="en-US" dirty="0">
                <a:solidFill>
                  <a:prstClr val="black"/>
                </a:solidFill>
              </a:rPr>
              <a:t>20%, if no PAN is furnished </a:t>
            </a:r>
          </a:p>
          <a:p>
            <a:pPr marL="342900" lvl="0" indent="-342900">
              <a:buFontTx/>
              <a:buAutoNum type="arabicPeriod"/>
            </a:pPr>
            <a:r>
              <a:rPr lang="en-US" dirty="0">
                <a:solidFill>
                  <a:prstClr val="black"/>
                </a:solidFill>
              </a:rPr>
              <a:t>No surcharge, or health &amp; education </a:t>
            </a:r>
            <a:r>
              <a:rPr lang="en-US" dirty="0" err="1">
                <a:solidFill>
                  <a:prstClr val="black"/>
                </a:solidFill>
              </a:rPr>
              <a:t>cess</a:t>
            </a:r>
            <a:r>
              <a:rPr lang="en-US" dirty="0">
                <a:solidFill>
                  <a:prstClr val="black"/>
                </a:solidFill>
              </a:rPr>
              <a:t> shall be added to the above rates. Hence, tax will be deducted at source at the basic rate.</a:t>
            </a:r>
          </a:p>
          <a:p>
            <a:pPr lvl="0"/>
            <a:endParaRPr lang="en-IN" dirty="0">
              <a:solidFill>
                <a:prstClr val="black"/>
              </a:solidFill>
            </a:endParaRPr>
          </a:p>
        </p:txBody>
      </p:sp>
    </p:spTree>
    <p:extLst>
      <p:ext uri="{BB962C8B-B14F-4D97-AF65-F5344CB8AC3E}">
        <p14:creationId xmlns:p14="http://schemas.microsoft.com/office/powerpoint/2010/main" val="665589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122EF96-7DD6-4F75-88EE-151609DBFD67}"/>
              </a:ext>
            </a:extLst>
          </p:cNvPr>
          <p:cNvSpPr>
            <a:spLocks noGrp="1"/>
          </p:cNvSpPr>
          <p:nvPr>
            <p:ph type="dt" sz="half" idx="10"/>
          </p:nvPr>
        </p:nvSpPr>
        <p:spPr/>
        <p:txBody>
          <a:bodyPr/>
          <a:lstStyle/>
          <a:p>
            <a:r>
              <a:rPr lang="en-US"/>
              <a:t>22/03/2019</a:t>
            </a:r>
            <a:endParaRPr lang="en-US" dirty="0"/>
          </a:p>
        </p:txBody>
      </p:sp>
      <p:sp>
        <p:nvSpPr>
          <p:cNvPr id="3" name="Footer Placeholder 2">
            <a:extLst>
              <a:ext uri="{FF2B5EF4-FFF2-40B4-BE49-F238E27FC236}">
                <a16:creationId xmlns:a16="http://schemas.microsoft.com/office/drawing/2014/main" id="{8537CF7E-A647-401F-BB58-E498B7899C3B}"/>
              </a:ext>
            </a:extLst>
          </p:cNvPr>
          <p:cNvSpPr>
            <a:spLocks noGrp="1"/>
          </p:cNvSpPr>
          <p:nvPr>
            <p:ph type="ftr" sz="quarter" idx="11"/>
          </p:nvPr>
        </p:nvSpPr>
        <p:spPr/>
        <p:txBody>
          <a:bodyPr/>
          <a:lstStyle/>
          <a:p>
            <a:r>
              <a:rPr lang="en-US"/>
              <a:t>PGS &amp; Associates.</a:t>
            </a:r>
            <a:endParaRPr lang="en-US" dirty="0"/>
          </a:p>
        </p:txBody>
      </p:sp>
      <p:sp>
        <p:nvSpPr>
          <p:cNvPr id="4" name="Slide Number Placeholder 3">
            <a:extLst>
              <a:ext uri="{FF2B5EF4-FFF2-40B4-BE49-F238E27FC236}">
                <a16:creationId xmlns:a16="http://schemas.microsoft.com/office/drawing/2014/main" id="{D20F26A0-BFDE-448E-BD32-61F186B6E3EC}"/>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
        <p:nvSpPr>
          <p:cNvPr id="6" name="Rectangle 5">
            <a:extLst>
              <a:ext uri="{FF2B5EF4-FFF2-40B4-BE49-F238E27FC236}">
                <a16:creationId xmlns:a16="http://schemas.microsoft.com/office/drawing/2014/main" id="{11B04EDC-6E69-46FB-986F-81449F9906AA}"/>
              </a:ext>
            </a:extLst>
          </p:cNvPr>
          <p:cNvSpPr/>
          <p:nvPr/>
        </p:nvSpPr>
        <p:spPr>
          <a:xfrm>
            <a:off x="304800" y="218121"/>
            <a:ext cx="10855890" cy="5355312"/>
          </a:xfrm>
          <a:prstGeom prst="rect">
            <a:avLst/>
          </a:prstGeom>
        </p:spPr>
        <p:txBody>
          <a:bodyPr wrap="square">
            <a:spAutoFit/>
          </a:bodyPr>
          <a:lstStyle/>
          <a:p>
            <a:r>
              <a:rPr lang="en-US" u="sng" dirty="0">
                <a:solidFill>
                  <a:schemeClr val="bg1"/>
                </a:solidFill>
              </a:rPr>
              <a:t>Section 194C : Payment to Contractors </a:t>
            </a:r>
          </a:p>
          <a:p>
            <a:endParaRPr lang="en-US" dirty="0">
              <a:solidFill>
                <a:schemeClr val="bg1"/>
              </a:solidFill>
            </a:endParaRPr>
          </a:p>
          <a:p>
            <a:r>
              <a:rPr lang="en-US" dirty="0">
                <a:solidFill>
                  <a:schemeClr val="bg1"/>
                </a:solidFill>
              </a:rPr>
              <a:t>Section 194C states that any person responsible for paying any sum to the resident contractor for carrying out any work (including the supply of </a:t>
            </a:r>
            <a:r>
              <a:rPr lang="en-US" dirty="0" err="1">
                <a:solidFill>
                  <a:schemeClr val="bg1"/>
                </a:solidFill>
              </a:rPr>
              <a:t>labour</a:t>
            </a:r>
            <a:r>
              <a:rPr lang="en-US" dirty="0">
                <a:solidFill>
                  <a:schemeClr val="bg1"/>
                </a:solidFill>
              </a:rPr>
              <a:t>), in pursuance of a contract between the contractor and the following persons: </a:t>
            </a:r>
          </a:p>
          <a:p>
            <a:endParaRPr lang="en-US" dirty="0">
              <a:solidFill>
                <a:schemeClr val="bg1"/>
              </a:solidFill>
            </a:endParaRPr>
          </a:p>
          <a:p>
            <a:pPr marL="342900" indent="-342900">
              <a:buAutoNum type="arabicPeriod"/>
            </a:pPr>
            <a:r>
              <a:rPr lang="en-US" dirty="0">
                <a:solidFill>
                  <a:schemeClr val="bg1"/>
                </a:solidFill>
              </a:rPr>
              <a:t>The Central Government or any State Government </a:t>
            </a:r>
          </a:p>
          <a:p>
            <a:pPr marL="342900" indent="-342900">
              <a:buAutoNum type="arabicPeriod"/>
            </a:pPr>
            <a:r>
              <a:rPr lang="en-US" dirty="0">
                <a:solidFill>
                  <a:schemeClr val="bg1"/>
                </a:solidFill>
              </a:rPr>
              <a:t>Any Local Authority </a:t>
            </a:r>
          </a:p>
          <a:p>
            <a:r>
              <a:rPr lang="en-US" dirty="0">
                <a:solidFill>
                  <a:schemeClr val="bg1"/>
                </a:solidFill>
              </a:rPr>
              <a:t>3. Any Corporation established by or under a Central, State or Provisional Act </a:t>
            </a:r>
          </a:p>
          <a:p>
            <a:r>
              <a:rPr lang="en-US" dirty="0">
                <a:solidFill>
                  <a:schemeClr val="bg1"/>
                </a:solidFill>
              </a:rPr>
              <a:t>4. Any Company </a:t>
            </a:r>
          </a:p>
          <a:p>
            <a:r>
              <a:rPr lang="en-US" dirty="0">
                <a:solidFill>
                  <a:schemeClr val="bg1"/>
                </a:solidFill>
              </a:rPr>
              <a:t>5. Any Co-operative Society </a:t>
            </a:r>
          </a:p>
          <a:p>
            <a:r>
              <a:rPr lang="en-US" dirty="0">
                <a:solidFill>
                  <a:schemeClr val="bg1"/>
                </a:solidFill>
              </a:rPr>
              <a:t>6. Any authority constituted in India by or under any law, engaged either for the purpose of 	dealing with and satisfying the needs for housing accommodation or for the purpose of 		planning, development or improvement of cities, towns and villages or for both. </a:t>
            </a:r>
          </a:p>
          <a:p>
            <a:r>
              <a:rPr lang="en-US" dirty="0">
                <a:solidFill>
                  <a:schemeClr val="bg1"/>
                </a:solidFill>
              </a:rPr>
              <a:t>7. Any Society registered under the Society Registration Act, 1980 or under any such 	corresponding law to the Act in any part of India. </a:t>
            </a:r>
          </a:p>
          <a:p>
            <a:r>
              <a:rPr lang="en-US" dirty="0">
                <a:solidFill>
                  <a:schemeClr val="bg1"/>
                </a:solidFill>
              </a:rPr>
              <a:t>8. Any Trust </a:t>
            </a:r>
          </a:p>
          <a:p>
            <a:r>
              <a:rPr lang="en-US" dirty="0">
                <a:solidFill>
                  <a:schemeClr val="bg1"/>
                </a:solidFill>
              </a:rPr>
              <a:t>9. Any University or deemed University </a:t>
            </a:r>
          </a:p>
          <a:p>
            <a:r>
              <a:rPr lang="en-US" dirty="0">
                <a:solidFill>
                  <a:schemeClr val="bg1"/>
                </a:solidFill>
              </a:rPr>
              <a:t>10. </a:t>
            </a:r>
            <a:r>
              <a:rPr lang="en-US">
                <a:solidFill>
                  <a:schemeClr val="bg1"/>
                </a:solidFill>
              </a:rPr>
              <a:t>Any Firm</a:t>
            </a:r>
            <a:endParaRPr lang="en-IN" dirty="0">
              <a:solidFill>
                <a:schemeClr val="bg1"/>
              </a:solidFill>
            </a:endParaRPr>
          </a:p>
        </p:txBody>
      </p:sp>
    </p:spTree>
    <p:extLst>
      <p:ext uri="{BB962C8B-B14F-4D97-AF65-F5344CB8AC3E}">
        <p14:creationId xmlns:p14="http://schemas.microsoft.com/office/powerpoint/2010/main" val="3595216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1A0266-213C-4154-8171-8E4BDEBE9797}"/>
              </a:ext>
            </a:extLst>
          </p:cNvPr>
          <p:cNvSpPr>
            <a:spLocks noGrp="1"/>
          </p:cNvSpPr>
          <p:nvPr>
            <p:ph type="dt" sz="half" idx="10"/>
          </p:nvPr>
        </p:nvSpPr>
        <p:spPr/>
        <p:txBody>
          <a:bodyPr/>
          <a:lstStyle/>
          <a:p>
            <a:r>
              <a:rPr lang="en-US"/>
              <a:t>22/03/2019</a:t>
            </a:r>
            <a:endParaRPr lang="en-US" dirty="0"/>
          </a:p>
        </p:txBody>
      </p:sp>
      <p:sp>
        <p:nvSpPr>
          <p:cNvPr id="3" name="Footer Placeholder 2">
            <a:extLst>
              <a:ext uri="{FF2B5EF4-FFF2-40B4-BE49-F238E27FC236}">
                <a16:creationId xmlns:a16="http://schemas.microsoft.com/office/drawing/2014/main" id="{CA8C255D-A4DC-42AB-AAF3-A2524A3BB72D}"/>
              </a:ext>
            </a:extLst>
          </p:cNvPr>
          <p:cNvSpPr>
            <a:spLocks noGrp="1"/>
          </p:cNvSpPr>
          <p:nvPr>
            <p:ph type="ftr" sz="quarter" idx="11"/>
          </p:nvPr>
        </p:nvSpPr>
        <p:spPr/>
        <p:txBody>
          <a:bodyPr/>
          <a:lstStyle/>
          <a:p>
            <a:r>
              <a:rPr lang="en-US"/>
              <a:t>PGS &amp; Associates.</a:t>
            </a:r>
            <a:endParaRPr lang="en-US" dirty="0"/>
          </a:p>
        </p:txBody>
      </p:sp>
      <p:sp>
        <p:nvSpPr>
          <p:cNvPr id="4" name="Slide Number Placeholder 3">
            <a:extLst>
              <a:ext uri="{FF2B5EF4-FFF2-40B4-BE49-F238E27FC236}">
                <a16:creationId xmlns:a16="http://schemas.microsoft.com/office/drawing/2014/main" id="{BD829455-ADB0-49F8-A47D-85903DEA5DC3}"/>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
        <p:nvSpPr>
          <p:cNvPr id="5" name="Rectangle 4">
            <a:extLst>
              <a:ext uri="{FF2B5EF4-FFF2-40B4-BE49-F238E27FC236}">
                <a16:creationId xmlns:a16="http://schemas.microsoft.com/office/drawing/2014/main" id="{01766AE7-1EE7-489C-ADC8-618FDAFEC012}"/>
              </a:ext>
            </a:extLst>
          </p:cNvPr>
          <p:cNvSpPr/>
          <p:nvPr/>
        </p:nvSpPr>
        <p:spPr>
          <a:xfrm>
            <a:off x="400833" y="205193"/>
            <a:ext cx="10308920" cy="5078313"/>
          </a:xfrm>
          <a:prstGeom prst="rect">
            <a:avLst/>
          </a:prstGeom>
        </p:spPr>
        <p:txBody>
          <a:bodyPr wrap="square">
            <a:spAutoFit/>
          </a:bodyPr>
          <a:lstStyle/>
          <a:p>
            <a:r>
              <a:rPr lang="en-US" dirty="0">
                <a:solidFill>
                  <a:schemeClr val="bg1"/>
                </a:solidFill>
              </a:rPr>
              <a:t>When does TDS under Section 194C NEED NOT BE DEDUCTIBLE</a:t>
            </a:r>
          </a:p>
          <a:p>
            <a:endParaRPr lang="en-US" dirty="0">
              <a:solidFill>
                <a:schemeClr val="bg1"/>
              </a:solidFill>
            </a:endParaRPr>
          </a:p>
          <a:p>
            <a:pPr marL="342900" indent="-342900">
              <a:buAutoNum type="arabicPeriod"/>
            </a:pPr>
            <a:r>
              <a:rPr lang="en-US" dirty="0">
                <a:solidFill>
                  <a:schemeClr val="bg1"/>
                </a:solidFill>
              </a:rPr>
              <a:t>Contract amount below specified limits </a:t>
            </a:r>
          </a:p>
          <a:p>
            <a:r>
              <a:rPr lang="en-US" dirty="0">
                <a:solidFill>
                  <a:schemeClr val="bg1"/>
                </a:solidFill>
              </a:rPr>
              <a:t>	a. Amount of any single sum credited or paid doesn’t exceed Rs 30,000 </a:t>
            </a:r>
          </a:p>
          <a:p>
            <a:r>
              <a:rPr lang="en-US" dirty="0">
                <a:solidFill>
                  <a:schemeClr val="bg1"/>
                </a:solidFill>
              </a:rPr>
              <a:t>	b. Aggregate amount of such sums credited  or paid doesn’t exceed and doesn’t 	likely to exceeds Rs 1 lakh.</a:t>
            </a:r>
          </a:p>
          <a:p>
            <a:endParaRPr lang="en-US" dirty="0">
              <a:solidFill>
                <a:schemeClr val="bg1"/>
              </a:solidFill>
            </a:endParaRPr>
          </a:p>
          <a:p>
            <a:r>
              <a:rPr lang="en-US" dirty="0">
                <a:solidFill>
                  <a:schemeClr val="bg1"/>
                </a:solidFill>
              </a:rPr>
              <a:t>2. Payment or credit to transporter for transportation If recipient is a transport operator and he furnishes PAN to the </a:t>
            </a:r>
            <a:r>
              <a:rPr lang="en-US" dirty="0" err="1">
                <a:solidFill>
                  <a:schemeClr val="bg1"/>
                </a:solidFill>
              </a:rPr>
              <a:t>deductor</a:t>
            </a:r>
            <a:r>
              <a:rPr lang="en-US" dirty="0">
                <a:solidFill>
                  <a:schemeClr val="bg1"/>
                </a:solidFill>
              </a:rPr>
              <a:t> then TDS is not to be deducted. Such </a:t>
            </a:r>
            <a:r>
              <a:rPr lang="en-US" dirty="0" err="1">
                <a:solidFill>
                  <a:schemeClr val="bg1"/>
                </a:solidFill>
              </a:rPr>
              <a:t>deductors</a:t>
            </a:r>
            <a:r>
              <a:rPr lang="en-US" dirty="0">
                <a:solidFill>
                  <a:schemeClr val="bg1"/>
                </a:solidFill>
              </a:rPr>
              <a:t> will be required.to intimate these PAN details to the Income Tax Department in the prescribed format. However from 1st June, 2015 only transport operators who own ten or less goods carriages at any time during the financial year is allowed such exemption. Transport operator has to furnish a declaration to this effect to the person paying him to get such exemption.</a:t>
            </a:r>
          </a:p>
          <a:p>
            <a:endParaRPr lang="en-US" dirty="0">
              <a:solidFill>
                <a:schemeClr val="bg1"/>
              </a:solidFill>
            </a:endParaRPr>
          </a:p>
          <a:p>
            <a:r>
              <a:rPr lang="en-US" dirty="0">
                <a:solidFill>
                  <a:schemeClr val="bg1"/>
                </a:solidFill>
              </a:rPr>
              <a:t>3. Personal purposes Payment by an individual or HUF to a resident contractor for personal purposes is not subject to TDS.</a:t>
            </a:r>
          </a:p>
          <a:p>
            <a:r>
              <a:rPr lang="en-US" dirty="0">
                <a:solidFill>
                  <a:schemeClr val="bg1"/>
                </a:solidFill>
              </a:rPr>
              <a:t> </a:t>
            </a:r>
          </a:p>
        </p:txBody>
      </p:sp>
    </p:spTree>
    <p:extLst>
      <p:ext uri="{BB962C8B-B14F-4D97-AF65-F5344CB8AC3E}">
        <p14:creationId xmlns:p14="http://schemas.microsoft.com/office/powerpoint/2010/main" val="1484175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0FC1B5-C6F9-4A97-BC34-8CB6AB9F6004}"/>
              </a:ext>
            </a:extLst>
          </p:cNvPr>
          <p:cNvSpPr>
            <a:spLocks noGrp="1"/>
          </p:cNvSpPr>
          <p:nvPr>
            <p:ph type="dt" sz="half" idx="10"/>
          </p:nvPr>
        </p:nvSpPr>
        <p:spPr/>
        <p:txBody>
          <a:bodyPr/>
          <a:lstStyle/>
          <a:p>
            <a:r>
              <a:rPr lang="en-US"/>
              <a:t>22/03/2019</a:t>
            </a:r>
            <a:endParaRPr lang="en-US" dirty="0"/>
          </a:p>
        </p:txBody>
      </p:sp>
      <p:sp>
        <p:nvSpPr>
          <p:cNvPr id="3" name="Footer Placeholder 2">
            <a:extLst>
              <a:ext uri="{FF2B5EF4-FFF2-40B4-BE49-F238E27FC236}">
                <a16:creationId xmlns:a16="http://schemas.microsoft.com/office/drawing/2014/main" id="{27395FD6-3739-4609-8DC7-07F35FAE65FD}"/>
              </a:ext>
            </a:extLst>
          </p:cNvPr>
          <p:cNvSpPr>
            <a:spLocks noGrp="1"/>
          </p:cNvSpPr>
          <p:nvPr>
            <p:ph type="ftr" sz="quarter" idx="11"/>
          </p:nvPr>
        </p:nvSpPr>
        <p:spPr/>
        <p:txBody>
          <a:bodyPr/>
          <a:lstStyle/>
          <a:p>
            <a:r>
              <a:rPr lang="en-US"/>
              <a:t>PGS &amp; Associates.</a:t>
            </a:r>
            <a:endParaRPr lang="en-US" dirty="0"/>
          </a:p>
        </p:txBody>
      </p:sp>
      <p:sp>
        <p:nvSpPr>
          <p:cNvPr id="4" name="Slide Number Placeholder 3">
            <a:extLst>
              <a:ext uri="{FF2B5EF4-FFF2-40B4-BE49-F238E27FC236}">
                <a16:creationId xmlns:a16="http://schemas.microsoft.com/office/drawing/2014/main" id="{3DEB1489-77D3-42E7-B3A5-1AAF7C422834}"/>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
        <p:nvSpPr>
          <p:cNvPr id="5" name="Rectangle 4">
            <a:extLst>
              <a:ext uri="{FF2B5EF4-FFF2-40B4-BE49-F238E27FC236}">
                <a16:creationId xmlns:a16="http://schemas.microsoft.com/office/drawing/2014/main" id="{006ADC04-238D-42E6-BE34-CA60EBE7786A}"/>
              </a:ext>
            </a:extLst>
          </p:cNvPr>
          <p:cNvSpPr/>
          <p:nvPr/>
        </p:nvSpPr>
        <p:spPr>
          <a:xfrm>
            <a:off x="237995" y="587936"/>
            <a:ext cx="10333972" cy="4801314"/>
          </a:xfrm>
          <a:prstGeom prst="rect">
            <a:avLst/>
          </a:prstGeom>
        </p:spPr>
        <p:txBody>
          <a:bodyPr wrap="square">
            <a:spAutoFit/>
          </a:bodyPr>
          <a:lstStyle/>
          <a:p>
            <a:pPr lvl="0"/>
            <a:r>
              <a:rPr lang="en-US" dirty="0">
                <a:solidFill>
                  <a:prstClr val="black"/>
                </a:solidFill>
              </a:rPr>
              <a:t>4. Payment is made to bank listed in the Second Schedule to the RBI Act excluding foreign 	bank for </a:t>
            </a:r>
          </a:p>
          <a:p>
            <a:pPr marL="342900" lvl="0" indent="-342900">
              <a:buFontTx/>
              <a:buAutoNum type="alphaLcPeriod"/>
            </a:pPr>
            <a:r>
              <a:rPr lang="en-US" dirty="0">
                <a:solidFill>
                  <a:prstClr val="black"/>
                </a:solidFill>
              </a:rPr>
              <a:t>Bank guarantee commission </a:t>
            </a:r>
          </a:p>
          <a:p>
            <a:pPr marL="342900" lvl="0" indent="-342900">
              <a:buFontTx/>
              <a:buAutoNum type="alphaLcPeriod"/>
            </a:pPr>
            <a:r>
              <a:rPr lang="en-US" dirty="0">
                <a:solidFill>
                  <a:prstClr val="black"/>
                </a:solidFill>
              </a:rPr>
              <a:t>Cash management service charges</a:t>
            </a:r>
          </a:p>
          <a:p>
            <a:pPr lvl="0"/>
            <a:r>
              <a:rPr lang="en-US" dirty="0">
                <a:solidFill>
                  <a:prstClr val="black"/>
                </a:solidFill>
              </a:rPr>
              <a:t>c.  Depository charges on maintenance of DEMAT accounts </a:t>
            </a:r>
          </a:p>
          <a:p>
            <a:pPr lvl="0"/>
            <a:r>
              <a:rPr lang="en-US" dirty="0">
                <a:solidFill>
                  <a:prstClr val="black"/>
                </a:solidFill>
              </a:rPr>
              <a:t>d.  Charges for warehousing services for commodities </a:t>
            </a:r>
          </a:p>
          <a:p>
            <a:pPr lvl="0"/>
            <a:r>
              <a:rPr lang="en-US" dirty="0">
                <a:solidFill>
                  <a:prstClr val="black"/>
                </a:solidFill>
              </a:rPr>
              <a:t>e.  Underwriting service charges </a:t>
            </a:r>
          </a:p>
          <a:p>
            <a:pPr lvl="0"/>
            <a:r>
              <a:rPr lang="en-US" dirty="0">
                <a:solidFill>
                  <a:prstClr val="black"/>
                </a:solidFill>
              </a:rPr>
              <a:t>f.   Clearing charges (MICR charges) </a:t>
            </a:r>
          </a:p>
          <a:p>
            <a:pPr lvl="0"/>
            <a:r>
              <a:rPr lang="en-US" dirty="0">
                <a:solidFill>
                  <a:prstClr val="black"/>
                </a:solidFill>
              </a:rPr>
              <a:t>g.  Credit card or debit card commission for transaction between the merchant 	establishment and acquirement bank – Notification No. 56/2012, dated 31st 	December, 2012</a:t>
            </a:r>
          </a:p>
          <a:p>
            <a:pPr lvl="0"/>
            <a:r>
              <a:rPr lang="en-US" dirty="0">
                <a:solidFill>
                  <a:prstClr val="black"/>
                </a:solidFill>
              </a:rPr>
              <a:t>5. Payment is made for purchasing products according to the payer’s requirement or 	specification. If the product is manufactured using material purchased by the payer 	then TDS is required to be deducted.</a:t>
            </a:r>
          </a:p>
          <a:p>
            <a:pPr lvl="0"/>
            <a:endParaRPr lang="en-US" dirty="0">
              <a:solidFill>
                <a:prstClr val="black"/>
              </a:solidFill>
            </a:endParaRPr>
          </a:p>
          <a:p>
            <a:pPr lvl="0"/>
            <a:r>
              <a:rPr lang="en-US" dirty="0">
                <a:solidFill>
                  <a:prstClr val="black"/>
                </a:solidFill>
              </a:rPr>
              <a:t>Note: No Surcharge or Health &amp; Education </a:t>
            </a:r>
            <a:r>
              <a:rPr lang="en-US" dirty="0" err="1">
                <a:solidFill>
                  <a:prstClr val="black"/>
                </a:solidFill>
              </a:rPr>
              <a:t>Cess</a:t>
            </a:r>
            <a:r>
              <a:rPr lang="en-US" dirty="0">
                <a:solidFill>
                  <a:prstClr val="black"/>
                </a:solidFill>
              </a:rPr>
              <a:t> shall be added. Hence, TDS shall be deductible at basic rates. </a:t>
            </a:r>
          </a:p>
        </p:txBody>
      </p:sp>
    </p:spTree>
    <p:extLst>
      <p:ext uri="{BB962C8B-B14F-4D97-AF65-F5344CB8AC3E}">
        <p14:creationId xmlns:p14="http://schemas.microsoft.com/office/powerpoint/2010/main" val="3994305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1AB487-183D-4E9F-83A3-DF8625832A3A}"/>
              </a:ext>
            </a:extLst>
          </p:cNvPr>
          <p:cNvSpPr>
            <a:spLocks noGrp="1"/>
          </p:cNvSpPr>
          <p:nvPr>
            <p:ph type="dt" sz="half" idx="10"/>
          </p:nvPr>
        </p:nvSpPr>
        <p:spPr/>
        <p:txBody>
          <a:bodyPr/>
          <a:lstStyle/>
          <a:p>
            <a:r>
              <a:rPr lang="en-US"/>
              <a:t>22/03/2019</a:t>
            </a:r>
            <a:endParaRPr lang="en-US" dirty="0"/>
          </a:p>
        </p:txBody>
      </p:sp>
      <p:sp>
        <p:nvSpPr>
          <p:cNvPr id="3" name="Footer Placeholder 2">
            <a:extLst>
              <a:ext uri="{FF2B5EF4-FFF2-40B4-BE49-F238E27FC236}">
                <a16:creationId xmlns:a16="http://schemas.microsoft.com/office/drawing/2014/main" id="{1E82F6F6-039A-42BC-BF4E-848DAE0FDFDA}"/>
              </a:ext>
            </a:extLst>
          </p:cNvPr>
          <p:cNvSpPr>
            <a:spLocks noGrp="1"/>
          </p:cNvSpPr>
          <p:nvPr>
            <p:ph type="ftr" sz="quarter" idx="11"/>
          </p:nvPr>
        </p:nvSpPr>
        <p:spPr/>
        <p:txBody>
          <a:bodyPr/>
          <a:lstStyle/>
          <a:p>
            <a:r>
              <a:rPr lang="en-US"/>
              <a:t>PGS &amp; Associates.</a:t>
            </a:r>
            <a:endParaRPr lang="en-US" dirty="0"/>
          </a:p>
        </p:txBody>
      </p:sp>
      <p:sp>
        <p:nvSpPr>
          <p:cNvPr id="4" name="Slide Number Placeholder 3">
            <a:extLst>
              <a:ext uri="{FF2B5EF4-FFF2-40B4-BE49-F238E27FC236}">
                <a16:creationId xmlns:a16="http://schemas.microsoft.com/office/drawing/2014/main" id="{E02E3F96-201B-4012-ADA4-94B3C4FF2609}"/>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
        <p:nvSpPr>
          <p:cNvPr id="5" name="Rectangle 4">
            <a:extLst>
              <a:ext uri="{FF2B5EF4-FFF2-40B4-BE49-F238E27FC236}">
                <a16:creationId xmlns:a16="http://schemas.microsoft.com/office/drawing/2014/main" id="{C2177C5A-D0FA-4FB4-9D09-096838DCCDC2}"/>
              </a:ext>
            </a:extLst>
          </p:cNvPr>
          <p:cNvSpPr/>
          <p:nvPr/>
        </p:nvSpPr>
        <p:spPr>
          <a:xfrm>
            <a:off x="175363" y="435401"/>
            <a:ext cx="10496811" cy="4801314"/>
          </a:xfrm>
          <a:prstGeom prst="rect">
            <a:avLst/>
          </a:prstGeom>
        </p:spPr>
        <p:txBody>
          <a:bodyPr wrap="square">
            <a:spAutoFit/>
          </a:bodyPr>
          <a:lstStyle/>
          <a:p>
            <a:r>
              <a:rPr lang="en-US" dirty="0">
                <a:solidFill>
                  <a:schemeClr val="bg1"/>
                </a:solidFill>
              </a:rPr>
              <a:t>Section 194H : Commission or Brokerage </a:t>
            </a:r>
          </a:p>
          <a:p>
            <a:endParaRPr lang="en-US" dirty="0">
              <a:solidFill>
                <a:schemeClr val="bg1"/>
              </a:solidFill>
            </a:endParaRPr>
          </a:p>
          <a:p>
            <a:pPr marL="342900" indent="-342900">
              <a:buAutoNum type="arabicPeriod"/>
            </a:pPr>
            <a:r>
              <a:rPr lang="en-US" dirty="0">
                <a:solidFill>
                  <a:schemeClr val="bg1"/>
                </a:solidFill>
              </a:rPr>
              <a:t>Section 194H is for income tax deducted on any income by way of commission or brokerage, by any person responsible for paying to a resident. </a:t>
            </a:r>
          </a:p>
          <a:p>
            <a:pPr marL="342900" indent="-342900">
              <a:buAutoNum type="arabicPeriod"/>
            </a:pPr>
            <a:r>
              <a:rPr lang="en-US" dirty="0">
                <a:solidFill>
                  <a:schemeClr val="bg1"/>
                </a:solidFill>
              </a:rPr>
              <a:t>Individuals and Hindu Undivided Family who were covered under Section 44AB are also required to deduct TDS. </a:t>
            </a:r>
          </a:p>
          <a:p>
            <a:pPr marL="342900" indent="-342900">
              <a:buAutoNum type="arabicPeriod"/>
            </a:pPr>
            <a:r>
              <a:rPr lang="en-US" dirty="0">
                <a:solidFill>
                  <a:schemeClr val="bg1"/>
                </a:solidFill>
              </a:rPr>
              <a:t>3. Section 194H does not include insurance commission referred to in Section 194D.</a:t>
            </a:r>
          </a:p>
          <a:p>
            <a:pPr marL="342900" indent="-342900">
              <a:buAutoNum type="arabicPeriod"/>
            </a:pPr>
            <a:endParaRPr lang="en-US" dirty="0">
              <a:solidFill>
                <a:schemeClr val="bg1"/>
              </a:solidFill>
            </a:endParaRPr>
          </a:p>
          <a:p>
            <a:r>
              <a:rPr lang="en-US" dirty="0">
                <a:solidFill>
                  <a:schemeClr val="bg1"/>
                </a:solidFill>
              </a:rPr>
              <a:t>Section 194-I : TDS on Rent </a:t>
            </a:r>
          </a:p>
          <a:p>
            <a:endParaRPr lang="en-US" dirty="0">
              <a:solidFill>
                <a:schemeClr val="bg1"/>
              </a:solidFill>
            </a:endParaRPr>
          </a:p>
          <a:p>
            <a:r>
              <a:rPr lang="en-US" dirty="0">
                <a:solidFill>
                  <a:schemeClr val="bg1"/>
                </a:solidFill>
              </a:rPr>
              <a:t>The person (not being an Individual or HUF) who is responsible for paying of rent is liable to 	deduct tax at source.</a:t>
            </a:r>
          </a:p>
          <a:p>
            <a:r>
              <a:rPr lang="en-US" dirty="0">
                <a:solidFill>
                  <a:schemeClr val="bg1"/>
                </a:solidFill>
              </a:rPr>
              <a:t>1.  In case the aggregate of the amount of rent credited or paid or likely to be credited or 	paid during the financial year exceeds Rs 1,80,000/-.</a:t>
            </a:r>
          </a:p>
          <a:p>
            <a:r>
              <a:rPr lang="en-US" dirty="0">
                <a:solidFill>
                  <a:schemeClr val="bg1"/>
                </a:solidFill>
              </a:rPr>
              <a:t>2.  Also, individuals and/or HUFs who are subject to tax audit are also under an obligation to 	deduct the tax at source.</a:t>
            </a:r>
          </a:p>
          <a:p>
            <a:pPr marL="342900" indent="-342900">
              <a:buAutoNum type="arabicPeriod"/>
            </a:pPr>
            <a:endParaRPr lang="en-US" dirty="0">
              <a:solidFill>
                <a:schemeClr val="bg1"/>
              </a:solidFill>
            </a:endParaRPr>
          </a:p>
        </p:txBody>
      </p:sp>
    </p:spTree>
    <p:extLst>
      <p:ext uri="{BB962C8B-B14F-4D97-AF65-F5344CB8AC3E}">
        <p14:creationId xmlns:p14="http://schemas.microsoft.com/office/powerpoint/2010/main" val="3570042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B9F62B-DD9A-4876-949D-13E5D09E4E36}"/>
              </a:ext>
            </a:extLst>
          </p:cNvPr>
          <p:cNvSpPr>
            <a:spLocks noGrp="1"/>
          </p:cNvSpPr>
          <p:nvPr>
            <p:ph type="dt" sz="half" idx="10"/>
          </p:nvPr>
        </p:nvSpPr>
        <p:spPr/>
        <p:txBody>
          <a:bodyPr/>
          <a:lstStyle/>
          <a:p>
            <a:r>
              <a:rPr lang="en-US"/>
              <a:t>22/03/2019</a:t>
            </a:r>
            <a:endParaRPr lang="en-US" dirty="0"/>
          </a:p>
        </p:txBody>
      </p:sp>
      <p:sp>
        <p:nvSpPr>
          <p:cNvPr id="3" name="Footer Placeholder 2">
            <a:extLst>
              <a:ext uri="{FF2B5EF4-FFF2-40B4-BE49-F238E27FC236}">
                <a16:creationId xmlns:a16="http://schemas.microsoft.com/office/drawing/2014/main" id="{C51043DB-F385-4E06-A8F2-8B62688E435C}"/>
              </a:ext>
            </a:extLst>
          </p:cNvPr>
          <p:cNvSpPr>
            <a:spLocks noGrp="1"/>
          </p:cNvSpPr>
          <p:nvPr>
            <p:ph type="ftr" sz="quarter" idx="11"/>
          </p:nvPr>
        </p:nvSpPr>
        <p:spPr/>
        <p:txBody>
          <a:bodyPr/>
          <a:lstStyle/>
          <a:p>
            <a:r>
              <a:rPr lang="en-US"/>
              <a:t>PGS &amp; Associates.</a:t>
            </a:r>
            <a:endParaRPr lang="en-US" dirty="0"/>
          </a:p>
        </p:txBody>
      </p:sp>
      <p:sp>
        <p:nvSpPr>
          <p:cNvPr id="4" name="Slide Number Placeholder 3">
            <a:extLst>
              <a:ext uri="{FF2B5EF4-FFF2-40B4-BE49-F238E27FC236}">
                <a16:creationId xmlns:a16="http://schemas.microsoft.com/office/drawing/2014/main" id="{27AA3049-434A-4517-89CF-5672F40B9E89}"/>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
        <p:nvSpPr>
          <p:cNvPr id="5" name="Rectangle 4">
            <a:extLst>
              <a:ext uri="{FF2B5EF4-FFF2-40B4-BE49-F238E27FC236}">
                <a16:creationId xmlns:a16="http://schemas.microsoft.com/office/drawing/2014/main" id="{1F323CB8-9A08-4E52-A910-0734707F996B}"/>
              </a:ext>
            </a:extLst>
          </p:cNvPr>
          <p:cNvSpPr/>
          <p:nvPr/>
        </p:nvSpPr>
        <p:spPr>
          <a:xfrm>
            <a:off x="132522" y="231882"/>
            <a:ext cx="11372090" cy="4247317"/>
          </a:xfrm>
          <a:prstGeom prst="rect">
            <a:avLst/>
          </a:prstGeom>
        </p:spPr>
        <p:txBody>
          <a:bodyPr wrap="square">
            <a:spAutoFit/>
          </a:bodyPr>
          <a:lstStyle/>
          <a:p>
            <a:r>
              <a:rPr lang="en-US" dirty="0">
                <a:solidFill>
                  <a:schemeClr val="bg1"/>
                </a:solidFill>
              </a:rPr>
              <a:t>Section 194J – TDS on Professional or Technical Fees </a:t>
            </a:r>
          </a:p>
          <a:p>
            <a:endParaRPr lang="en-US" dirty="0">
              <a:solidFill>
                <a:schemeClr val="bg1"/>
              </a:solidFill>
            </a:endParaRPr>
          </a:p>
          <a:p>
            <a:r>
              <a:rPr lang="en-US" dirty="0">
                <a:solidFill>
                  <a:schemeClr val="bg1"/>
                </a:solidFill>
              </a:rPr>
              <a:t>Any person (other than individual or HUF who is not liable to audit under Section 44AB) who is responsible for paying to a resident </a:t>
            </a:r>
          </a:p>
          <a:p>
            <a:endParaRPr lang="en-US" dirty="0">
              <a:solidFill>
                <a:schemeClr val="bg1"/>
              </a:solidFill>
            </a:endParaRPr>
          </a:p>
          <a:p>
            <a:pPr marL="342900" indent="-342900">
              <a:buAutoNum type="arabicPeriod"/>
            </a:pPr>
            <a:r>
              <a:rPr lang="en-US" dirty="0">
                <a:solidFill>
                  <a:schemeClr val="bg1"/>
                </a:solidFill>
              </a:rPr>
              <a:t>Fees for professional services.</a:t>
            </a:r>
          </a:p>
          <a:p>
            <a:pPr marL="342900" indent="-342900">
              <a:buAutoNum type="arabicPeriod"/>
            </a:pPr>
            <a:r>
              <a:rPr lang="en-US" dirty="0">
                <a:solidFill>
                  <a:schemeClr val="bg1"/>
                </a:solidFill>
              </a:rPr>
              <a:t>Fees for technical services. </a:t>
            </a:r>
          </a:p>
          <a:p>
            <a:pPr marL="342900" indent="-342900">
              <a:buAutoNum type="arabicPeriod"/>
            </a:pPr>
            <a:r>
              <a:rPr lang="en-US" dirty="0">
                <a:solidFill>
                  <a:schemeClr val="bg1"/>
                </a:solidFill>
              </a:rPr>
              <a:t>Royalty.</a:t>
            </a:r>
          </a:p>
          <a:p>
            <a:pPr marL="342900" indent="-342900">
              <a:buAutoNum type="arabicPeriod"/>
            </a:pPr>
            <a:r>
              <a:rPr lang="en-US" dirty="0">
                <a:solidFill>
                  <a:schemeClr val="bg1"/>
                </a:solidFill>
              </a:rPr>
              <a:t>Any remuneration or fees or commission by whatever name called, other than those on which tax is deductible under Section 192 to a director of a company. </a:t>
            </a:r>
          </a:p>
          <a:p>
            <a:r>
              <a:rPr lang="en-US" dirty="0">
                <a:solidFill>
                  <a:schemeClr val="bg1"/>
                </a:solidFill>
              </a:rPr>
              <a:t>5. Non-compete fees as referred under Section 28(</a:t>
            </a:r>
            <a:r>
              <a:rPr lang="en-US" dirty="0" err="1">
                <a:solidFill>
                  <a:schemeClr val="bg1"/>
                </a:solidFill>
              </a:rPr>
              <a:t>va</a:t>
            </a:r>
            <a:r>
              <a:rPr lang="en-US" dirty="0">
                <a:solidFill>
                  <a:schemeClr val="bg1"/>
                </a:solidFill>
              </a:rPr>
              <a:t>).</a:t>
            </a:r>
          </a:p>
          <a:p>
            <a:endParaRPr lang="en-US" dirty="0">
              <a:solidFill>
                <a:schemeClr val="bg1"/>
              </a:solidFill>
            </a:endParaRPr>
          </a:p>
          <a:p>
            <a:r>
              <a:rPr lang="en-US" dirty="0">
                <a:solidFill>
                  <a:schemeClr val="bg1"/>
                </a:solidFill>
              </a:rPr>
              <a:t>It is to be noted that if professional or technical services is provided by an employee to his employer then such amount is not covered under Section 194J but covered under Section 192 i.e. TDS on salary.</a:t>
            </a:r>
            <a:endParaRPr lang="en-IN" dirty="0">
              <a:solidFill>
                <a:schemeClr val="bg1"/>
              </a:solidFill>
            </a:endParaRPr>
          </a:p>
        </p:txBody>
      </p:sp>
    </p:spTree>
    <p:extLst>
      <p:ext uri="{BB962C8B-B14F-4D97-AF65-F5344CB8AC3E}">
        <p14:creationId xmlns:p14="http://schemas.microsoft.com/office/powerpoint/2010/main" val="187769251"/>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0</TotalTime>
  <Words>1052</Words>
  <Application>Microsoft Office PowerPoint</Application>
  <PresentationFormat>Widescreen</PresentationFormat>
  <Paragraphs>129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Century Gothic</vt:lpstr>
      <vt:lpstr>Wingdings 3</vt:lpstr>
      <vt:lpstr>Slice</vt:lpstr>
      <vt:lpstr>Compliance of TDS &amp; Tax Audit Report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Any queries : Email: Premal@PGSCA.IN Mobile: +91-9324383636.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Compliance of TDS &amp; Tax Audit Report</dc:title>
  <dc:creator>Premal Gandhi</dc:creator>
  <cp:lastModifiedBy>Premal Gandhi</cp:lastModifiedBy>
  <cp:revision>26</cp:revision>
  <dcterms:created xsi:type="dcterms:W3CDTF">2019-03-21T12:39:09Z</dcterms:created>
  <dcterms:modified xsi:type="dcterms:W3CDTF">2019-03-22T03:09:44Z</dcterms:modified>
</cp:coreProperties>
</file>