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09" r:id="rId2"/>
    <p:sldId id="308" r:id="rId3"/>
    <p:sldId id="334" r:id="rId4"/>
    <p:sldId id="335" r:id="rId5"/>
    <p:sldId id="310" r:id="rId6"/>
    <p:sldId id="311" r:id="rId7"/>
    <p:sldId id="321" r:id="rId8"/>
    <p:sldId id="338" r:id="rId9"/>
    <p:sldId id="329" r:id="rId10"/>
    <p:sldId id="320" r:id="rId11"/>
    <p:sldId id="352" r:id="rId12"/>
    <p:sldId id="364" r:id="rId13"/>
    <p:sldId id="365" r:id="rId14"/>
    <p:sldId id="366" r:id="rId15"/>
    <p:sldId id="361" r:id="rId16"/>
    <p:sldId id="362" r:id="rId17"/>
    <p:sldId id="363" r:id="rId18"/>
    <p:sldId id="318" r:id="rId19"/>
    <p:sldId id="368" r:id="rId20"/>
    <p:sldId id="369" r:id="rId21"/>
    <p:sldId id="370" r:id="rId22"/>
    <p:sldId id="371" r:id="rId23"/>
    <p:sldId id="319" r:id="rId24"/>
    <p:sldId id="312" r:id="rId25"/>
    <p:sldId id="307" r:id="rId26"/>
    <p:sldId id="340" r:id="rId27"/>
    <p:sldId id="341" r:id="rId28"/>
    <p:sldId id="342" r:id="rId29"/>
    <p:sldId id="343" r:id="rId30"/>
    <p:sldId id="367" r:id="rId31"/>
    <p:sldId id="346" r:id="rId32"/>
    <p:sldId id="347" r:id="rId33"/>
    <p:sldId id="351" r:id="rId34"/>
    <p:sldId id="348" r:id="rId35"/>
    <p:sldId id="354" r:id="rId36"/>
    <p:sldId id="355" r:id="rId37"/>
    <p:sldId id="356" r:id="rId38"/>
    <p:sldId id="357" r:id="rId39"/>
    <p:sldId id="358" r:id="rId40"/>
    <p:sldId id="359" r:id="rId41"/>
    <p:sldId id="360" r:id="rId42"/>
    <p:sldId id="325" r:id="rId43"/>
    <p:sldId id="326" r:id="rId44"/>
    <p:sldId id="344" r:id="rId45"/>
    <p:sldId id="328" r:id="rId46"/>
    <p:sldId id="345" r:id="rId47"/>
    <p:sldId id="353" r:id="rId48"/>
    <p:sldId id="331" r:id="rId49"/>
    <p:sldId id="373" r:id="rId50"/>
    <p:sldId id="372" r:id="rId51"/>
    <p:sldId id="332" r:id="rId52"/>
    <p:sldId id="333"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72" y="-3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27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EF7B60-A21F-465F-B319-E38870FC57F0}" type="datetimeFigureOut">
              <a:rPr lang="en-US" smtClean="0"/>
              <a:pPr/>
              <a:t>3/14/2017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5C67AE-3217-4999-A422-8DD311F501AE}" type="slidenum">
              <a:rPr lang="en-IN" smtClean="0"/>
              <a:pPr/>
              <a:t>‹#›</a:t>
            </a:fld>
            <a:endParaRPr lang="en-IN"/>
          </a:p>
        </p:txBody>
      </p:sp>
    </p:spTree>
    <p:extLst>
      <p:ext uri="{BB962C8B-B14F-4D97-AF65-F5344CB8AC3E}">
        <p14:creationId xmlns:p14="http://schemas.microsoft.com/office/powerpoint/2010/main" xmlns="" val="675468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5DA3EDD-1E02-4EAB-A002-4E8A538861A2}"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717565C-F2A8-4A9C-8441-4DFAA81A5727}"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06E0AF-519C-4951-AC96-139F339C29B0}"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166BC9-C359-420B-A24D-E8B154B903F1}"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6BE5424-27B5-4307-8C2E-D142F31B77C8}" type="datetime1">
              <a:rPr lang="en-US" smtClean="0"/>
              <a:pPr/>
              <a:t>3/14/2017</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
        <p:nvSpPr>
          <p:cNvPr id="7" name="Slide Number Placeholder 6"/>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9427C14-02D2-4E84-89B0-F7A1A6A60017}" type="datetime1">
              <a:rPr lang="en-US" smtClean="0"/>
              <a:pPr/>
              <a:t>3/14/2017</a:t>
            </a:fld>
            <a:endParaRPr lang="en-IN"/>
          </a:p>
        </p:txBody>
      </p:sp>
      <p:sp>
        <p:nvSpPr>
          <p:cNvPr id="8" name="Footer Placeholder 7"/>
          <p:cNvSpPr>
            <a:spLocks noGrp="1"/>
          </p:cNvSpPr>
          <p:nvPr>
            <p:ph type="ftr" sz="quarter" idx="11"/>
          </p:nvPr>
        </p:nvSpPr>
        <p:spPr/>
        <p:txBody>
          <a:bodyPr/>
          <a:lstStyle/>
          <a:p>
            <a:r>
              <a:rPr lang="en-IN" smtClean="0"/>
              <a:t>rajkumarradukia@caaa.in</a:t>
            </a:r>
            <a:endParaRPr lang="en-IN"/>
          </a:p>
        </p:txBody>
      </p:sp>
      <p:sp>
        <p:nvSpPr>
          <p:cNvPr id="9" name="Slide Number Placeholder 8"/>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C72A2073-B402-4F1A-8BF0-D78E6D6E868D}" type="datetime1">
              <a:rPr lang="en-US" smtClean="0"/>
              <a:pPr/>
              <a:t>3/14/2017</a:t>
            </a:fld>
            <a:endParaRPr lang="en-IN"/>
          </a:p>
        </p:txBody>
      </p:sp>
      <p:sp>
        <p:nvSpPr>
          <p:cNvPr id="4" name="Footer Placeholder 3"/>
          <p:cNvSpPr>
            <a:spLocks noGrp="1"/>
          </p:cNvSpPr>
          <p:nvPr>
            <p:ph type="ftr" sz="quarter" idx="11"/>
          </p:nvPr>
        </p:nvSpPr>
        <p:spPr/>
        <p:txBody>
          <a:bodyPr/>
          <a:lstStyle/>
          <a:p>
            <a:r>
              <a:rPr lang="en-IN" smtClean="0"/>
              <a:t>rajkumarradukia@caaa.in</a:t>
            </a:r>
            <a:endParaRPr lang="en-IN"/>
          </a:p>
        </p:txBody>
      </p:sp>
      <p:sp>
        <p:nvSpPr>
          <p:cNvPr id="5" name="Slide Number Placeholder 4"/>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F3A57-4F34-4104-99FE-3B4FF81B24A0}" type="datetime1">
              <a:rPr lang="en-US" smtClean="0"/>
              <a:pPr/>
              <a:t>3/14/2017</a:t>
            </a:fld>
            <a:endParaRPr lang="en-IN"/>
          </a:p>
        </p:txBody>
      </p:sp>
      <p:sp>
        <p:nvSpPr>
          <p:cNvPr id="3" name="Footer Placeholder 2"/>
          <p:cNvSpPr>
            <a:spLocks noGrp="1"/>
          </p:cNvSpPr>
          <p:nvPr>
            <p:ph type="ftr" sz="quarter" idx="11"/>
          </p:nvPr>
        </p:nvSpPr>
        <p:spPr/>
        <p:txBody>
          <a:bodyPr/>
          <a:lstStyle/>
          <a:p>
            <a:r>
              <a:rPr lang="en-IN" smtClean="0"/>
              <a:t>rajkumarradukia@caaa.in</a:t>
            </a:r>
            <a:endParaRPr lang="en-IN"/>
          </a:p>
        </p:txBody>
      </p:sp>
      <p:sp>
        <p:nvSpPr>
          <p:cNvPr id="4" name="Slide Number Placeholder 3"/>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4C4192-C51D-4358-BD57-2C73ABF729B0}" type="datetime1">
              <a:rPr lang="en-US" smtClean="0"/>
              <a:pPr/>
              <a:t>3/14/2017</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
        <p:nvSpPr>
          <p:cNvPr id="7" name="Slide Number Placeholder 6"/>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D78634-A6DB-4CB4-9BE3-5F278FB94677}" type="datetime1">
              <a:rPr lang="en-US" smtClean="0"/>
              <a:pPr/>
              <a:t>3/14/2017</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
        <p:nvSpPr>
          <p:cNvPr id="7" name="Slide Number Placeholder 6"/>
          <p:cNvSpPr>
            <a:spLocks noGrp="1"/>
          </p:cNvSpPr>
          <p:nvPr>
            <p:ph type="sldNum" sz="quarter" idx="12"/>
          </p:nvPr>
        </p:nvSpPr>
        <p:spPr/>
        <p:txBody>
          <a:bodyPr/>
          <a:lstStyle/>
          <a:p>
            <a:fld id="{89A1398D-1E25-468D-BDB6-ECCE2283471D}"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2374C-6A33-4289-9C7A-2E63D6E76229}" type="datetime1">
              <a:rPr lang="en-US" smtClean="0"/>
              <a:pPr/>
              <a:t>3/14/2017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smtClean="0"/>
              <a:t>rajkumarradukia@caaa.in</a:t>
            </a:r>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A1398D-1E25-468D-BDB6-ECCE2283471D}"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iica.in/" TargetMode="External"/><Relationship Id="rId7" Type="http://schemas.openxmlformats.org/officeDocument/2006/relationships/hyperlink" Target="http://www.sebi.gov.in/" TargetMode="External"/><Relationship Id="rId2" Type="http://schemas.openxmlformats.org/officeDocument/2006/relationships/hyperlink" Target="http://www.oecd.org/" TargetMode="External"/><Relationship Id="rId1" Type="http://schemas.openxmlformats.org/officeDocument/2006/relationships/slideLayout" Target="../slideLayouts/slideLayout2.xml"/><Relationship Id="rId6" Type="http://schemas.openxmlformats.org/officeDocument/2006/relationships/hyperlink" Target="http://www.nfcgindia.org/" TargetMode="External"/><Relationship Id="rId5" Type="http://schemas.openxmlformats.org/officeDocument/2006/relationships/hyperlink" Target="http://www.nism.ac.in/" TargetMode="External"/><Relationship Id="rId4" Type="http://schemas.openxmlformats.org/officeDocument/2006/relationships/hyperlink" Target="http://www.irdai.gov.in/"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www.pfrda.org.in/" TargetMode="External"/><Relationship Id="rId2" Type="http://schemas.openxmlformats.org/officeDocument/2006/relationships/hyperlink" Target="http://www.insuranceinstituteofindia.com/" TargetMode="External"/><Relationship Id="rId1" Type="http://schemas.openxmlformats.org/officeDocument/2006/relationships/slideLayout" Target="../slideLayouts/slideLayout2.xml"/><Relationship Id="rId4" Type="http://schemas.openxmlformats.org/officeDocument/2006/relationships/hyperlink" Target="http://www.iaisweb.org/" TargetMode="Externa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8681"/>
            <a:ext cx="7772400" cy="1296143"/>
          </a:xfrm>
        </p:spPr>
        <p:txBody>
          <a:bodyPr>
            <a:normAutofit fontScale="90000"/>
          </a:bodyPr>
          <a:lstStyle/>
          <a:p>
            <a:r>
              <a:rPr lang="en-IN" dirty="0"/>
              <a:t>Role of board of directors including independent directors in Corporate Governance of Insurance &amp; pension Sector</a:t>
            </a:r>
          </a:p>
        </p:txBody>
      </p:sp>
      <p:sp>
        <p:nvSpPr>
          <p:cNvPr id="3" name="Subtitle 2"/>
          <p:cNvSpPr>
            <a:spLocks noGrp="1"/>
          </p:cNvSpPr>
          <p:nvPr>
            <p:ph type="subTitle" idx="1"/>
          </p:nvPr>
        </p:nvSpPr>
        <p:spPr>
          <a:xfrm>
            <a:off x="467544" y="3717032"/>
            <a:ext cx="8136904" cy="2664296"/>
          </a:xfrm>
        </p:spPr>
        <p:txBody>
          <a:bodyPr>
            <a:normAutofit lnSpcReduction="10000"/>
          </a:bodyPr>
          <a:lstStyle/>
          <a:p>
            <a:pPr algn="l"/>
            <a:r>
              <a:rPr lang="en-US" sz="2600" b="1" dirty="0"/>
              <a:t>Dr. </a:t>
            </a:r>
            <a:r>
              <a:rPr lang="en-US" sz="2600" b="1" dirty="0" err="1"/>
              <a:t>Rajkumar</a:t>
            </a:r>
            <a:r>
              <a:rPr lang="en-US" sz="2600" b="1" dirty="0"/>
              <a:t> S. </a:t>
            </a:r>
            <a:r>
              <a:rPr lang="en-US" sz="2600" b="1" dirty="0" err="1"/>
              <a:t>Adukia</a:t>
            </a:r>
            <a:endParaRPr lang="en-US" sz="2600" b="1" dirty="0"/>
          </a:p>
          <a:p>
            <a:pPr algn="l"/>
            <a:r>
              <a:rPr lang="en-US" sz="2600" dirty="0"/>
              <a:t>B. </a:t>
            </a:r>
            <a:r>
              <a:rPr lang="en-US" sz="2600" dirty="0" smtClean="0"/>
              <a:t>Com(</a:t>
            </a:r>
            <a:r>
              <a:rPr lang="en-US" sz="2600" dirty="0" err="1" smtClean="0"/>
              <a:t>Hons</a:t>
            </a:r>
            <a:r>
              <a:rPr lang="en-US" sz="2600" dirty="0" smtClean="0"/>
              <a:t>.),FCA,FCS</a:t>
            </a:r>
            <a:r>
              <a:rPr lang="en-US" sz="2600" dirty="0"/>
              <a:t>, </a:t>
            </a:r>
            <a:r>
              <a:rPr lang="en-US" sz="2600" dirty="0" smtClean="0"/>
              <a:t>FCMA,L.L.B</a:t>
            </a:r>
            <a:r>
              <a:rPr lang="en-US" sz="2600" dirty="0"/>
              <a:t>, M.B.A, </a:t>
            </a:r>
            <a:br>
              <a:rPr lang="en-US" sz="2600" dirty="0"/>
            </a:br>
            <a:r>
              <a:rPr lang="en-US" sz="2600" dirty="0"/>
              <a:t>DIPR, Dip IFRS (UK), Dip LL and LW, </a:t>
            </a:r>
            <a:br>
              <a:rPr lang="en-US" sz="2600" dirty="0"/>
            </a:br>
            <a:r>
              <a:rPr lang="en-US" sz="2600" dirty="0"/>
              <a:t>dip in criminology, </a:t>
            </a:r>
            <a:r>
              <a:rPr lang="en-US" sz="2600" dirty="0" smtClean="0"/>
              <a:t>Ph.D.</a:t>
            </a:r>
          </a:p>
          <a:p>
            <a:pPr algn="l"/>
            <a:r>
              <a:rPr lang="en-US" sz="2600" dirty="0" smtClean="0"/>
              <a:t>098200 </a:t>
            </a:r>
            <a:r>
              <a:rPr lang="en-US" sz="2600" dirty="0"/>
              <a:t>61049</a:t>
            </a:r>
          </a:p>
          <a:p>
            <a:pPr algn="l"/>
            <a:r>
              <a:rPr lang="en-US" sz="2600" dirty="0" smtClean="0"/>
              <a:t>rajkumarradukia@caaa.in</a:t>
            </a:r>
            <a:endParaRPr lang="en-US" sz="2600" dirty="0"/>
          </a:p>
          <a:p>
            <a:endParaRPr lang="en-IN" dirty="0"/>
          </a:p>
        </p:txBody>
      </p:sp>
      <p:sp>
        <p:nvSpPr>
          <p:cNvPr id="4" name="Date Placeholder 3"/>
          <p:cNvSpPr>
            <a:spLocks noGrp="1"/>
          </p:cNvSpPr>
          <p:nvPr>
            <p:ph type="dt" sz="half" idx="10"/>
          </p:nvPr>
        </p:nvSpPr>
        <p:spPr/>
        <p:txBody>
          <a:bodyPr/>
          <a:lstStyle/>
          <a:p>
            <a:fld id="{A5DA3EDD-1E02-4EAB-A002-4E8A538861A2}"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a:t>
            </a:fld>
            <a:endParaRPr lang="en-IN"/>
          </a:p>
        </p:txBody>
      </p:sp>
      <p:pic>
        <p:nvPicPr>
          <p:cNvPr id="2050" name="Picture 2" descr="Image result for images of corporate governanc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9554" y="2420888"/>
            <a:ext cx="2581275" cy="16276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20170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CG- advantages of CG</a:t>
            </a:r>
            <a:endParaRPr lang="en-IN" dirty="0"/>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US" dirty="0" smtClean="0"/>
              <a:t>Excellent management</a:t>
            </a:r>
          </a:p>
          <a:p>
            <a:pPr marL="514350" indent="-514350">
              <a:buFont typeface="Arial" pitchFamily="34" charset="0"/>
              <a:buAutoNum type="arabicPeriod"/>
            </a:pPr>
            <a:r>
              <a:rPr lang="en-IN" b="1" dirty="0"/>
              <a:t>High Level of Transparency</a:t>
            </a:r>
          </a:p>
          <a:p>
            <a:pPr marL="514350" indent="-514350">
              <a:buFont typeface="Arial" pitchFamily="34" charset="0"/>
              <a:buAutoNum type="arabicPeriod"/>
            </a:pPr>
            <a:r>
              <a:rPr lang="en-IN" b="1" dirty="0"/>
              <a:t>Stakeholder Benefits</a:t>
            </a:r>
          </a:p>
          <a:p>
            <a:pPr marL="514350" indent="-514350">
              <a:buFont typeface="Arial" pitchFamily="34" charset="0"/>
              <a:buAutoNum type="arabicPeriod"/>
            </a:pPr>
            <a:r>
              <a:rPr lang="en-IN" b="1" dirty="0"/>
              <a:t>Reputation and Recognition</a:t>
            </a:r>
          </a:p>
          <a:p>
            <a:pPr marL="514350" indent="-514350">
              <a:buFont typeface="Arial" pitchFamily="34" charset="0"/>
              <a:buAutoNum type="arabicPeriod"/>
            </a:pPr>
            <a:r>
              <a:rPr lang="en-IN" b="1" dirty="0"/>
              <a:t>Reduces Wastage</a:t>
            </a:r>
          </a:p>
          <a:p>
            <a:pPr marL="514350" indent="-514350">
              <a:buFont typeface="Arial" pitchFamily="34" charset="0"/>
              <a:buAutoNum type="arabicPeriod"/>
            </a:pPr>
            <a:r>
              <a:rPr lang="en-IN" b="1" dirty="0"/>
              <a:t>Reduce Risks, Mismanagement and Corruption</a:t>
            </a:r>
          </a:p>
          <a:p>
            <a:pPr marL="514350" indent="-514350">
              <a:buFont typeface="Arial" pitchFamily="34" charset="0"/>
              <a:buAutoNum type="arabicPeriod"/>
            </a:pPr>
            <a:r>
              <a:rPr lang="en-IN" b="1" dirty="0"/>
              <a:t>Economic Benefit</a:t>
            </a:r>
          </a:p>
          <a:p>
            <a:pPr marL="0" indent="0">
              <a:buNone/>
            </a:pP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10</a:t>
            </a:fld>
            <a:endParaRPr lang="en-IN"/>
          </a:p>
        </p:txBody>
      </p:sp>
    </p:spTree>
    <p:extLst>
      <p:ext uri="{BB962C8B-B14F-4D97-AF65-F5344CB8AC3E}">
        <p14:creationId xmlns:p14="http://schemas.microsoft.com/office/powerpoint/2010/main" xmlns="" val="2212183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failures</a:t>
            </a:r>
            <a:endParaRPr lang="en-IN" dirty="0"/>
          </a:p>
        </p:txBody>
      </p:sp>
      <p:sp>
        <p:nvSpPr>
          <p:cNvPr id="3" name="Content Placeholder 2"/>
          <p:cNvSpPr>
            <a:spLocks noGrp="1"/>
          </p:cNvSpPr>
          <p:nvPr>
            <p:ph idx="1"/>
          </p:nvPr>
        </p:nvSpPr>
        <p:spPr/>
        <p:txBody>
          <a:bodyPr/>
          <a:lstStyle/>
          <a:p>
            <a:r>
              <a:rPr lang="en-US" dirty="0" smtClean="0"/>
              <a:t>Barings bank</a:t>
            </a:r>
          </a:p>
          <a:p>
            <a:r>
              <a:rPr lang="en-US" dirty="0" smtClean="0"/>
              <a:t>Lehman brothers</a:t>
            </a:r>
          </a:p>
          <a:p>
            <a:r>
              <a:rPr lang="en-US" dirty="0" smtClean="0"/>
              <a:t>Satyam</a:t>
            </a:r>
          </a:p>
          <a:p>
            <a:r>
              <a:rPr lang="en-US" dirty="0" err="1" smtClean="0"/>
              <a:t>Worldcom</a:t>
            </a:r>
            <a:endParaRPr lang="en-US" dirty="0" smtClean="0"/>
          </a:p>
          <a:p>
            <a:r>
              <a:rPr lang="en-US" dirty="0" smtClean="0"/>
              <a:t>Enron </a:t>
            </a:r>
            <a:r>
              <a:rPr lang="en-US" dirty="0" err="1" smtClean="0"/>
              <a:t>etc</a:t>
            </a:r>
            <a:r>
              <a:rPr lang="en-US" dirty="0" smtClean="0"/>
              <a:t> </a:t>
            </a:r>
            <a:r>
              <a:rPr lang="en-US" dirty="0" err="1" smtClean="0"/>
              <a:t>etc</a:t>
            </a:r>
            <a:r>
              <a:rPr lang="en-US" dirty="0" smtClean="0"/>
              <a:t> </a:t>
            </a: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11</a:t>
            </a:fld>
            <a:endParaRPr lang="en-IN"/>
          </a:p>
        </p:txBody>
      </p:sp>
    </p:spTree>
    <p:extLst>
      <p:ext uri="{BB962C8B-B14F-4D97-AF65-F5344CB8AC3E}">
        <p14:creationId xmlns:p14="http://schemas.microsoft.com/office/powerpoint/2010/main" xmlns="" val="15762572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Pillars of ideal corporate governance framework</a:t>
            </a:r>
            <a:endParaRPr lang="en-IN" dirty="0"/>
          </a:p>
        </p:txBody>
      </p:sp>
      <p:sp>
        <p:nvSpPr>
          <p:cNvPr id="3" name="Content Placeholder 2"/>
          <p:cNvSpPr>
            <a:spLocks noGrp="1"/>
          </p:cNvSpPr>
          <p:nvPr>
            <p:ph idx="1"/>
          </p:nvPr>
        </p:nvSpPr>
        <p:spPr/>
        <p:txBody>
          <a:bodyPr/>
          <a:lstStyle/>
          <a:p>
            <a:r>
              <a:rPr lang="en-US" dirty="0" smtClean="0"/>
              <a:t>Strong board of directors with independent directors</a:t>
            </a:r>
          </a:p>
          <a:p>
            <a:r>
              <a:rPr lang="en-US" dirty="0" smtClean="0"/>
              <a:t>Committees-audit, remuneration , nominations, stakeholders </a:t>
            </a:r>
            <a:r>
              <a:rPr lang="en-US" dirty="0" err="1" smtClean="0"/>
              <a:t>etc</a:t>
            </a:r>
            <a:endParaRPr lang="en-US" dirty="0" smtClean="0"/>
          </a:p>
          <a:p>
            <a:r>
              <a:rPr lang="en-US" dirty="0" smtClean="0"/>
              <a:t>Code of conduct for all employees</a:t>
            </a:r>
          </a:p>
          <a:p>
            <a:r>
              <a:rPr lang="en-US" dirty="0" smtClean="0"/>
              <a:t>Internal control framework </a:t>
            </a:r>
          </a:p>
          <a:p>
            <a:r>
              <a:rPr lang="en-US" dirty="0" smtClean="0"/>
              <a:t>Enterprise risk management </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12</a:t>
            </a:fld>
            <a:endParaRPr lang="en-IN"/>
          </a:p>
        </p:txBody>
      </p:sp>
    </p:spTree>
    <p:extLst>
      <p:ext uri="{BB962C8B-B14F-4D97-AF65-F5344CB8AC3E}">
        <p14:creationId xmlns:p14="http://schemas.microsoft.com/office/powerpoint/2010/main" xmlns="" val="3008888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Pillars of ideal corporate governance </a:t>
            </a:r>
            <a:r>
              <a:rPr lang="en-US" dirty="0" smtClean="0"/>
              <a:t>framework </a:t>
            </a:r>
            <a:endParaRPr lang="en-IN" dirty="0"/>
          </a:p>
        </p:txBody>
      </p:sp>
      <p:sp>
        <p:nvSpPr>
          <p:cNvPr id="3" name="Content Placeholder 2"/>
          <p:cNvSpPr>
            <a:spLocks noGrp="1"/>
          </p:cNvSpPr>
          <p:nvPr>
            <p:ph idx="1"/>
          </p:nvPr>
        </p:nvSpPr>
        <p:spPr/>
        <p:txBody>
          <a:bodyPr/>
          <a:lstStyle/>
          <a:p>
            <a:r>
              <a:rPr lang="en-US" dirty="0" smtClean="0"/>
              <a:t>Fraud prevention &amp; fraud detection policy</a:t>
            </a:r>
          </a:p>
          <a:p>
            <a:r>
              <a:rPr lang="en-US" dirty="0" smtClean="0"/>
              <a:t>Whistle blower policy</a:t>
            </a:r>
          </a:p>
          <a:p>
            <a:r>
              <a:rPr lang="en-US" dirty="0" smtClean="0"/>
              <a:t>Evaluation of board performance</a:t>
            </a:r>
          </a:p>
          <a:p>
            <a:r>
              <a:rPr lang="en-US" dirty="0" smtClean="0"/>
              <a:t>Internal and external audit </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13</a:t>
            </a:fld>
            <a:endParaRPr lang="en-IN"/>
          </a:p>
        </p:txBody>
      </p:sp>
    </p:spTree>
    <p:extLst>
      <p:ext uri="{BB962C8B-B14F-4D97-AF65-F5344CB8AC3E}">
        <p14:creationId xmlns:p14="http://schemas.microsoft.com/office/powerpoint/2010/main" xmlns="" val="39522211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Evolution of corporate governance in </a:t>
            </a:r>
            <a:r>
              <a:rPr lang="en-US" dirty="0"/>
              <a:t>I</a:t>
            </a:r>
            <a:r>
              <a:rPr lang="en-US" dirty="0" smtClean="0"/>
              <a:t>ndia</a:t>
            </a:r>
            <a:endParaRPr lang="en-IN" dirty="0"/>
          </a:p>
        </p:txBody>
      </p:sp>
      <p:sp>
        <p:nvSpPr>
          <p:cNvPr id="3" name="Content Placeholder 2"/>
          <p:cNvSpPr>
            <a:spLocks noGrp="1"/>
          </p:cNvSpPr>
          <p:nvPr>
            <p:ph idx="1"/>
          </p:nvPr>
        </p:nvSpPr>
        <p:spPr/>
        <p:txBody>
          <a:bodyPr>
            <a:normAutofit fontScale="70000" lnSpcReduction="20000"/>
          </a:bodyPr>
          <a:lstStyle/>
          <a:p>
            <a:r>
              <a:rPr lang="en-IN" dirty="0" smtClean="0"/>
              <a:t>Desirable </a:t>
            </a:r>
            <a:r>
              <a:rPr lang="en-IN" dirty="0"/>
              <a:t>Corporate Governance Code’ by The Confederation of Indian Industry (CII) released in April 1998</a:t>
            </a:r>
          </a:p>
          <a:p>
            <a:r>
              <a:rPr lang="en-IN" dirty="0"/>
              <a:t>Kumar </a:t>
            </a:r>
            <a:r>
              <a:rPr lang="en-IN" dirty="0" err="1"/>
              <a:t>Mangalam</a:t>
            </a:r>
            <a:r>
              <a:rPr lang="en-IN" dirty="0"/>
              <a:t> Birla Committee in 1999 </a:t>
            </a:r>
          </a:p>
          <a:p>
            <a:r>
              <a:rPr lang="en-IN" dirty="0"/>
              <a:t>SEBI incorporated standards of good corporate governance into Clause – 49 of the Listing Agreement</a:t>
            </a:r>
          </a:p>
          <a:p>
            <a:r>
              <a:rPr lang="en-IN" dirty="0" err="1"/>
              <a:t>Naresh</a:t>
            </a:r>
            <a:r>
              <a:rPr lang="en-IN" dirty="0"/>
              <a:t> Chandra Committee- August 2002</a:t>
            </a:r>
          </a:p>
          <a:p>
            <a:r>
              <a:rPr lang="en-IN" dirty="0" err="1"/>
              <a:t>Narayana</a:t>
            </a:r>
            <a:r>
              <a:rPr lang="en-IN" dirty="0"/>
              <a:t> Murthy Committee Report</a:t>
            </a:r>
            <a:r>
              <a:rPr lang="en-IN" b="1" dirty="0"/>
              <a:t>- in 2002-  </a:t>
            </a:r>
            <a:r>
              <a:rPr lang="en-IN" dirty="0"/>
              <a:t>revised clause 49</a:t>
            </a:r>
          </a:p>
          <a:p>
            <a:r>
              <a:rPr lang="en-IN" dirty="0"/>
              <a:t>National Foundation of Corporate Governance (NFCG)- 2003</a:t>
            </a:r>
          </a:p>
          <a:p>
            <a:r>
              <a:rPr lang="en-IN" dirty="0"/>
              <a:t>J.J. </a:t>
            </a:r>
            <a:r>
              <a:rPr lang="en-IN" dirty="0" err="1"/>
              <a:t>Irani</a:t>
            </a:r>
            <a:r>
              <a:rPr lang="en-IN" dirty="0"/>
              <a:t> Committee Report- December </a:t>
            </a:r>
            <a:r>
              <a:rPr lang="en-IN" dirty="0" smtClean="0"/>
              <a:t>2004 &amp; Companies </a:t>
            </a:r>
            <a:r>
              <a:rPr lang="en-IN" dirty="0"/>
              <a:t>Act, 2013</a:t>
            </a:r>
          </a:p>
          <a:p>
            <a:r>
              <a:rPr lang="en-IN" dirty="0"/>
              <a:t>SEBI (Listing Obligation &amp; Disclosure Requirement) Regulation 2015 </a:t>
            </a:r>
            <a:r>
              <a:rPr lang="en-IN" dirty="0" smtClean="0"/>
              <a:t>– LODR issued on 2</a:t>
            </a:r>
            <a:r>
              <a:rPr lang="en-IN" baseline="30000" dirty="0" smtClean="0"/>
              <a:t>nd</a:t>
            </a:r>
            <a:r>
              <a:rPr lang="en-IN" dirty="0" smtClean="0"/>
              <a:t> </a:t>
            </a:r>
            <a:r>
              <a:rPr lang="en-IN" dirty="0" err="1" smtClean="0"/>
              <a:t>sept</a:t>
            </a:r>
            <a:r>
              <a:rPr lang="en-IN" dirty="0" smtClean="0"/>
              <a:t> 2015</a:t>
            </a:r>
            <a:endParaRPr lang="en-IN" dirty="0"/>
          </a:p>
          <a:p>
            <a:pPr marL="0" indent="0">
              <a:buNone/>
            </a:pP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14</a:t>
            </a:fld>
            <a:endParaRPr lang="en-IN"/>
          </a:p>
        </p:txBody>
      </p:sp>
    </p:spTree>
    <p:extLst>
      <p:ext uri="{BB962C8B-B14F-4D97-AF65-F5344CB8AC3E}">
        <p14:creationId xmlns:p14="http://schemas.microsoft.com/office/powerpoint/2010/main" xmlns="" val="32865686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Companies Act 2013-CG provisions</a:t>
            </a:r>
            <a:endParaRPr lang="en-IN" dirty="0"/>
          </a:p>
        </p:txBody>
      </p:sp>
      <p:sp>
        <p:nvSpPr>
          <p:cNvPr id="3" name="Content Placeholder 2"/>
          <p:cNvSpPr>
            <a:spLocks noGrp="1"/>
          </p:cNvSpPr>
          <p:nvPr>
            <p:ph idx="1"/>
          </p:nvPr>
        </p:nvSpPr>
        <p:spPr/>
        <p:txBody>
          <a:bodyPr/>
          <a:lstStyle/>
          <a:p>
            <a:r>
              <a:rPr lang="en-US" dirty="0" smtClean="0"/>
              <a:t>Board of directors</a:t>
            </a:r>
          </a:p>
          <a:p>
            <a:r>
              <a:rPr lang="en-US" dirty="0" smtClean="0"/>
              <a:t>Accounting standards</a:t>
            </a:r>
          </a:p>
          <a:p>
            <a:r>
              <a:rPr lang="en-US" dirty="0" smtClean="0"/>
              <a:t>Auditing standards</a:t>
            </a:r>
          </a:p>
          <a:p>
            <a:r>
              <a:rPr lang="en-US" dirty="0" smtClean="0"/>
              <a:t>Section 177 audit committee</a:t>
            </a:r>
          </a:p>
          <a:p>
            <a:r>
              <a:rPr lang="en-US" dirty="0" smtClean="0"/>
              <a:t>Related party transactions</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15</a:t>
            </a:fld>
            <a:endParaRPr lang="en-IN"/>
          </a:p>
        </p:txBody>
      </p:sp>
    </p:spTree>
    <p:extLst>
      <p:ext uri="{BB962C8B-B14F-4D97-AF65-F5344CB8AC3E}">
        <p14:creationId xmlns:p14="http://schemas.microsoft.com/office/powerpoint/2010/main" xmlns="" val="3989872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Companies act 2013 provisions on CG</a:t>
            </a:r>
            <a:endParaRPr lang="en-IN" dirty="0"/>
          </a:p>
        </p:txBody>
      </p:sp>
      <p:sp>
        <p:nvSpPr>
          <p:cNvPr id="3" name="Content Placeholder 2"/>
          <p:cNvSpPr>
            <a:spLocks noGrp="1"/>
          </p:cNvSpPr>
          <p:nvPr>
            <p:ph idx="1"/>
          </p:nvPr>
        </p:nvSpPr>
        <p:spPr/>
        <p:txBody>
          <a:bodyPr>
            <a:normAutofit fontScale="55000" lnSpcReduction="20000"/>
          </a:bodyPr>
          <a:lstStyle/>
          <a:p>
            <a:r>
              <a:rPr lang="en-US" dirty="0" smtClean="0"/>
              <a:t>Section 149</a:t>
            </a:r>
          </a:p>
          <a:p>
            <a:pPr lvl="0"/>
            <a:r>
              <a:rPr lang="en-US" dirty="0"/>
              <a:t>Composition of Board</a:t>
            </a:r>
            <a:endParaRPr lang="en-IN" dirty="0"/>
          </a:p>
          <a:p>
            <a:pPr lvl="0"/>
            <a:r>
              <a:rPr lang="en-US" dirty="0"/>
              <a:t>One Resident Director on Board of Every Company u/s Section 149(3) of the Companies Act.</a:t>
            </a:r>
            <a:endParaRPr lang="en-IN" dirty="0"/>
          </a:p>
          <a:p>
            <a:pPr lvl="0"/>
            <a:r>
              <a:rPr lang="en-US" dirty="0"/>
              <a:t>One Woman Director on Board of a Company which Second Proviso to Section 149(1):</a:t>
            </a:r>
            <a:endParaRPr lang="en-IN" dirty="0"/>
          </a:p>
          <a:p>
            <a:pPr lvl="0"/>
            <a:r>
              <a:rPr lang="en-US" dirty="0"/>
              <a:t>Is a listed company.</a:t>
            </a:r>
            <a:endParaRPr lang="en-IN" dirty="0"/>
          </a:p>
          <a:p>
            <a:pPr lvl="0"/>
            <a:r>
              <a:rPr lang="en-US" dirty="0"/>
              <a:t>Public Company having paid up share capital of </a:t>
            </a:r>
            <a:r>
              <a:rPr lang="en-US" dirty="0" err="1"/>
              <a:t>Rs</a:t>
            </a:r>
            <a:r>
              <a:rPr lang="en-US" dirty="0"/>
              <a:t>. 100 </a:t>
            </a:r>
            <a:r>
              <a:rPr lang="en-US" dirty="0" err="1"/>
              <a:t>Crore</a:t>
            </a:r>
            <a:r>
              <a:rPr lang="en-US" dirty="0"/>
              <a:t> or turnover of </a:t>
            </a:r>
            <a:r>
              <a:rPr lang="en-US" dirty="0" err="1"/>
              <a:t>Rs</a:t>
            </a:r>
            <a:r>
              <a:rPr lang="en-US" dirty="0"/>
              <a:t>. 300 </a:t>
            </a:r>
            <a:r>
              <a:rPr lang="en-US" dirty="0" err="1"/>
              <a:t>Crore</a:t>
            </a:r>
            <a:r>
              <a:rPr lang="en-US" dirty="0"/>
              <a:t> or more.</a:t>
            </a:r>
            <a:endParaRPr lang="en-IN" dirty="0"/>
          </a:p>
          <a:p>
            <a:pPr lvl="0"/>
            <a:r>
              <a:rPr lang="en-US" dirty="0"/>
              <a:t>Independent Director Section 149(4):</a:t>
            </a:r>
            <a:endParaRPr lang="en-IN" dirty="0"/>
          </a:p>
          <a:p>
            <a:pPr lvl="0"/>
            <a:r>
              <a:rPr lang="en-US" dirty="0"/>
              <a:t>Every listed shall have 1/3 of IDs on Board.</a:t>
            </a:r>
            <a:endParaRPr lang="en-IN" dirty="0"/>
          </a:p>
          <a:p>
            <a:pPr lvl="0"/>
            <a:r>
              <a:rPr lang="en-US" dirty="0"/>
              <a:t>Public Companies having paid up share capital of ten </a:t>
            </a:r>
            <a:r>
              <a:rPr lang="en-US" dirty="0" err="1"/>
              <a:t>crore</a:t>
            </a:r>
            <a:r>
              <a:rPr lang="en-US" dirty="0"/>
              <a:t> rupees or more, or, turnover of one hundred </a:t>
            </a:r>
            <a:r>
              <a:rPr lang="en-US" dirty="0" err="1"/>
              <a:t>crore</a:t>
            </a:r>
            <a:r>
              <a:rPr lang="en-US" dirty="0"/>
              <a:t> rupees or more, or, have, in aggregate, outstanding loans, debentures and deposits, exceeding fifty </a:t>
            </a:r>
            <a:r>
              <a:rPr lang="en-US" dirty="0" err="1"/>
              <a:t>crore</a:t>
            </a:r>
            <a:r>
              <a:rPr lang="en-US" dirty="0"/>
              <a:t> rupees shall have at least 2 IDs.</a:t>
            </a:r>
            <a:endParaRPr lang="en-IN" dirty="0"/>
          </a:p>
          <a:p>
            <a:r>
              <a:rPr lang="en-US" dirty="0"/>
              <a:t> </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16</a:t>
            </a:fld>
            <a:endParaRPr lang="en-IN"/>
          </a:p>
        </p:txBody>
      </p:sp>
    </p:spTree>
    <p:extLst>
      <p:ext uri="{BB962C8B-B14F-4D97-AF65-F5344CB8AC3E}">
        <p14:creationId xmlns:p14="http://schemas.microsoft.com/office/powerpoint/2010/main" xmlns="" val="18559784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149 Companies Act 2013</a:t>
            </a:r>
            <a:endParaRPr lang="en-IN" dirty="0"/>
          </a:p>
        </p:txBody>
      </p:sp>
      <p:sp>
        <p:nvSpPr>
          <p:cNvPr id="3" name="Content Placeholder 2"/>
          <p:cNvSpPr>
            <a:spLocks noGrp="1"/>
          </p:cNvSpPr>
          <p:nvPr>
            <p:ph idx="1"/>
          </p:nvPr>
        </p:nvSpPr>
        <p:spPr/>
        <p:txBody>
          <a:bodyPr>
            <a:normAutofit fontScale="77500" lnSpcReduction="20000"/>
          </a:bodyPr>
          <a:lstStyle/>
          <a:p>
            <a:pPr lvl="0"/>
            <a:r>
              <a:rPr lang="en-US" dirty="0"/>
              <a:t>Maximum Tenure of ID in a Company Section 149(10),(11):</a:t>
            </a:r>
            <a:endParaRPr lang="en-IN" dirty="0"/>
          </a:p>
          <a:p>
            <a:r>
              <a:rPr lang="en-US" dirty="0"/>
              <a:t> </a:t>
            </a:r>
            <a:endParaRPr lang="en-IN" dirty="0"/>
          </a:p>
          <a:p>
            <a:r>
              <a:rPr lang="en-US" dirty="0"/>
              <a:t>IDs shall hold office for a term up to five consecutive years on the Board of a company, but shall be eligible for re- appointment on passing of a special resolution by the company and disclosure of such appointment in the Board's report.</a:t>
            </a:r>
            <a:endParaRPr lang="en-IN" dirty="0"/>
          </a:p>
          <a:p>
            <a:r>
              <a:rPr lang="en-US" dirty="0"/>
              <a:t> </a:t>
            </a:r>
            <a:endParaRPr lang="en-IN" dirty="0"/>
          </a:p>
          <a:p>
            <a:r>
              <a:rPr lang="en-US" dirty="0"/>
              <a:t>IDs shall hold office for more than two consecutive terms, but such independent director shall be eligible for appointment after the expiration of three years of ceasing to become an independent director.</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17</a:t>
            </a:fld>
            <a:endParaRPr lang="en-IN"/>
          </a:p>
        </p:txBody>
      </p:sp>
    </p:spTree>
    <p:extLst>
      <p:ext uri="{BB962C8B-B14F-4D97-AF65-F5344CB8AC3E}">
        <p14:creationId xmlns:p14="http://schemas.microsoft.com/office/powerpoint/2010/main" xmlns="" val="2861375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IV of Companies Act 2013</a:t>
            </a:r>
            <a:endParaRPr lang="en-IN" dirty="0"/>
          </a:p>
        </p:txBody>
      </p:sp>
      <p:sp>
        <p:nvSpPr>
          <p:cNvPr id="3" name="Content Placeholder 2"/>
          <p:cNvSpPr>
            <a:spLocks noGrp="1"/>
          </p:cNvSpPr>
          <p:nvPr>
            <p:ph idx="1"/>
          </p:nvPr>
        </p:nvSpPr>
        <p:spPr/>
        <p:txBody>
          <a:bodyPr>
            <a:normAutofit fontScale="62500" lnSpcReduction="20000"/>
          </a:bodyPr>
          <a:lstStyle/>
          <a:p>
            <a:pPr lvl="0"/>
            <a:r>
              <a:rPr lang="en-US" dirty="0"/>
              <a:t>Schedule IV </a:t>
            </a:r>
            <a:r>
              <a:rPr lang="en-US" b="1" dirty="0"/>
              <a:t>Code for Independent Directors</a:t>
            </a:r>
            <a:r>
              <a:rPr lang="en-US" dirty="0"/>
              <a:t> prescribes that:</a:t>
            </a:r>
            <a:endParaRPr lang="en-IN" dirty="0"/>
          </a:p>
          <a:p>
            <a:pPr lvl="0"/>
            <a:r>
              <a:rPr lang="en-US" dirty="0"/>
              <a:t>IDs shall have a separate meeting without presence of no-independent directors and members of the Board.</a:t>
            </a:r>
            <a:endParaRPr lang="en-IN" dirty="0"/>
          </a:p>
          <a:p>
            <a:pPr lvl="0"/>
            <a:r>
              <a:rPr lang="en-US" dirty="0"/>
              <a:t>They shall:</a:t>
            </a:r>
            <a:endParaRPr lang="en-IN" dirty="0"/>
          </a:p>
          <a:p>
            <a:pPr lvl="0"/>
            <a:r>
              <a:rPr lang="en-US" dirty="0"/>
              <a:t>review the performance of non-independent directors and the Board as a whole;</a:t>
            </a:r>
            <a:endParaRPr lang="en-IN" dirty="0"/>
          </a:p>
          <a:p>
            <a:pPr lvl="0"/>
            <a:r>
              <a:rPr lang="en-US" dirty="0"/>
              <a:t>review the performance of the Chairperson of the company, taking into account the views of executive directors and non-executive directors;</a:t>
            </a:r>
            <a:endParaRPr lang="en-IN" dirty="0"/>
          </a:p>
          <a:p>
            <a:pPr lvl="0"/>
            <a:r>
              <a:rPr lang="en-US" dirty="0"/>
              <a:t>assess the quality, quantity and timeliness of flow of information between the company management and the Board that is necessary for the Board to effectively and reasonably perform their duties.</a:t>
            </a:r>
            <a:endParaRPr lang="en-IN" dirty="0"/>
          </a:p>
          <a:p>
            <a:pPr lvl="0"/>
            <a:r>
              <a:rPr lang="en-US" dirty="0"/>
              <a:t>On the basis of the report of performance evaluation independent directors done by the entire Board of Directors, excluding the director being evaluated, it shall be determined whether to extend or continue the term of appointment of the independent director.</a:t>
            </a:r>
            <a:endParaRPr lang="en-IN" dirty="0"/>
          </a:p>
          <a:p>
            <a:r>
              <a:rPr lang="en-US" dirty="0"/>
              <a:t> </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18</a:t>
            </a:fld>
            <a:endParaRPr lang="en-IN"/>
          </a:p>
        </p:txBody>
      </p:sp>
    </p:spTree>
    <p:extLst>
      <p:ext uri="{BB962C8B-B14F-4D97-AF65-F5344CB8AC3E}">
        <p14:creationId xmlns:p14="http://schemas.microsoft.com/office/powerpoint/2010/main" xmlns="" val="1802958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7232"/>
          </a:xfrm>
        </p:spPr>
        <p:style>
          <a:lnRef idx="1">
            <a:schemeClr val="accent5"/>
          </a:lnRef>
          <a:fillRef idx="2">
            <a:schemeClr val="accent5"/>
          </a:fillRef>
          <a:effectRef idx="1">
            <a:schemeClr val="accent5"/>
          </a:effectRef>
          <a:fontRef idx="minor">
            <a:schemeClr val="dk1"/>
          </a:fontRef>
        </p:style>
        <p:txBody>
          <a:bodyPr/>
          <a:lstStyle/>
          <a:p>
            <a:r>
              <a:rPr lang="en-IN" dirty="0" smtClean="0"/>
              <a:t>Related Parties</a:t>
            </a:r>
            <a:endParaRPr lang="en-IN" dirty="0"/>
          </a:p>
        </p:txBody>
      </p:sp>
      <p:sp>
        <p:nvSpPr>
          <p:cNvPr id="3" name="Content Placeholder 2"/>
          <p:cNvSpPr>
            <a:spLocks noGrp="1"/>
          </p:cNvSpPr>
          <p:nvPr>
            <p:ph idx="1"/>
          </p:nvPr>
        </p:nvSpPr>
        <p:spPr>
          <a:xfrm>
            <a:off x="0" y="857232"/>
            <a:ext cx="9144000" cy="6000768"/>
          </a:xfrm>
        </p:spPr>
        <p:style>
          <a:lnRef idx="2">
            <a:schemeClr val="accent5"/>
          </a:lnRef>
          <a:fillRef idx="1">
            <a:schemeClr val="lt1"/>
          </a:fillRef>
          <a:effectRef idx="0">
            <a:schemeClr val="accent5"/>
          </a:effectRef>
          <a:fontRef idx="minor">
            <a:schemeClr val="dk1"/>
          </a:fontRef>
        </p:style>
        <p:txBody>
          <a:bodyPr>
            <a:normAutofit fontScale="70000" lnSpcReduction="20000"/>
          </a:bodyPr>
          <a:lstStyle/>
          <a:p>
            <a:r>
              <a:rPr lang="en-IN" dirty="0"/>
              <a:t>The </a:t>
            </a:r>
            <a:r>
              <a:rPr lang="en-IN" dirty="0" smtClean="0"/>
              <a:t> Companies Act 2013 </a:t>
            </a:r>
            <a:r>
              <a:rPr lang="en-IN" dirty="0"/>
              <a:t>defines the term “related party” to mean:</a:t>
            </a:r>
          </a:p>
          <a:p>
            <a:pPr lvl="1"/>
            <a:r>
              <a:rPr lang="en-IN" dirty="0"/>
              <a:t>A director or his relative</a:t>
            </a:r>
          </a:p>
          <a:p>
            <a:pPr lvl="1"/>
            <a:r>
              <a:rPr lang="en-IN" dirty="0"/>
              <a:t>KMP or his relative</a:t>
            </a:r>
          </a:p>
          <a:p>
            <a:pPr lvl="1"/>
            <a:r>
              <a:rPr lang="en-IN" dirty="0"/>
              <a:t>A firm, in which a director, manager or his relative is a partner</a:t>
            </a:r>
          </a:p>
          <a:p>
            <a:pPr lvl="1"/>
            <a:r>
              <a:rPr lang="en-IN" dirty="0"/>
              <a:t>A private company in which a director or manager is a member or director</a:t>
            </a:r>
          </a:p>
          <a:p>
            <a:pPr lvl="1"/>
            <a:r>
              <a:rPr lang="en-IN" dirty="0"/>
              <a:t>A public company in which a director or manager is a director and holds along with his relatives, more than 2% of its paid-up share capital</a:t>
            </a:r>
          </a:p>
          <a:p>
            <a:pPr lvl="1"/>
            <a:r>
              <a:rPr lang="en-IN" dirty="0"/>
              <a:t>A body corporate whose board, managing director or manager is accustomed to act in accordance with the advice, directions or instructions of a director or manager, except if advice/ directions/ instructions are given in the professional capacity</a:t>
            </a:r>
          </a:p>
          <a:p>
            <a:pPr lvl="1"/>
            <a:r>
              <a:rPr lang="en-IN" dirty="0"/>
              <a:t>Any person on whose advice, directions or instructions a director or manager is accustomed to act, except if advice/ directions/ instructions are given in the professional capacity</a:t>
            </a:r>
          </a:p>
          <a:p>
            <a:pPr lvl="1"/>
            <a:r>
              <a:rPr lang="en-IN" dirty="0"/>
              <a:t>Any company which is:</a:t>
            </a:r>
          </a:p>
          <a:p>
            <a:pPr lvl="2"/>
            <a:r>
              <a:rPr lang="en-IN" dirty="0"/>
              <a:t>A holding, subsidiary or an associate company of such company, or</a:t>
            </a:r>
          </a:p>
          <a:p>
            <a:pPr lvl="2"/>
            <a:r>
              <a:rPr lang="en-IN" dirty="0"/>
              <a:t>A subsidiary of a holding company to which it is also a subsidiary</a:t>
            </a:r>
          </a:p>
          <a:p>
            <a:pPr lvl="1"/>
            <a:r>
              <a:rPr lang="en-IN" dirty="0"/>
              <a:t>Such other persons as may be prescribed.</a:t>
            </a:r>
          </a:p>
          <a:p>
            <a:endParaRPr lang="en-IN" dirty="0"/>
          </a:p>
        </p:txBody>
      </p:sp>
      <p:sp>
        <p:nvSpPr>
          <p:cNvPr id="4" name="Date Placeholder 3"/>
          <p:cNvSpPr>
            <a:spLocks noGrp="1"/>
          </p:cNvSpPr>
          <p:nvPr>
            <p:ph type="dt" sz="half" idx="10"/>
          </p:nvPr>
        </p:nvSpPr>
        <p:spPr/>
        <p:txBody>
          <a:bodyPr/>
          <a:lstStyle/>
          <a:p>
            <a:fld id="{1D84F05B-C055-4419-89FE-DDF383C49AAE}" type="datetime1">
              <a:rPr lang="en-US" smtClean="0"/>
              <a:pPr/>
              <a:t>3/14/2017</a:t>
            </a:fld>
            <a:endParaRPr lang="en-IN"/>
          </a:p>
        </p:txBody>
      </p:sp>
      <p:sp>
        <p:nvSpPr>
          <p:cNvPr id="5" name="Slide Number Placeholder 4"/>
          <p:cNvSpPr>
            <a:spLocks noGrp="1"/>
          </p:cNvSpPr>
          <p:nvPr>
            <p:ph type="sldNum" sz="quarter" idx="12"/>
          </p:nvPr>
        </p:nvSpPr>
        <p:spPr/>
        <p:txBody>
          <a:bodyPr/>
          <a:lstStyle/>
          <a:p>
            <a:fld id="{89A1398D-1E25-468D-BDB6-ECCE2283471D}" type="slidenum">
              <a:rPr lang="en-IN" smtClean="0"/>
              <a:pPr/>
              <a:t>19</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Tree>
    <p:extLst>
      <p:ext uri="{BB962C8B-B14F-4D97-AF65-F5344CB8AC3E}">
        <p14:creationId xmlns:p14="http://schemas.microsoft.com/office/powerpoint/2010/main" xmlns="" val="4236941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of session</a:t>
            </a:r>
            <a:endParaRPr lang="en-IN" dirty="0"/>
          </a:p>
        </p:txBody>
      </p:sp>
      <p:sp>
        <p:nvSpPr>
          <p:cNvPr id="3" name="Content Placeholder 2"/>
          <p:cNvSpPr>
            <a:spLocks noGrp="1"/>
          </p:cNvSpPr>
          <p:nvPr>
            <p:ph idx="1"/>
          </p:nvPr>
        </p:nvSpPr>
        <p:spPr/>
        <p:txBody>
          <a:bodyPr>
            <a:normAutofit fontScale="62500" lnSpcReduction="20000"/>
          </a:bodyPr>
          <a:lstStyle/>
          <a:p>
            <a:r>
              <a:rPr lang="en-US" dirty="0" smtClean="0"/>
              <a:t>What is governance</a:t>
            </a:r>
          </a:p>
          <a:p>
            <a:r>
              <a:rPr lang="en-US" dirty="0"/>
              <a:t>w</a:t>
            </a:r>
            <a:r>
              <a:rPr lang="en-US" dirty="0" smtClean="0"/>
              <a:t>hat is corporate governance</a:t>
            </a:r>
          </a:p>
          <a:p>
            <a:r>
              <a:rPr lang="en-US" dirty="0" smtClean="0"/>
              <a:t>Why corporate governance</a:t>
            </a:r>
          </a:p>
          <a:p>
            <a:r>
              <a:rPr lang="en-US" dirty="0" smtClean="0"/>
              <a:t>Ideal corporate governance framework</a:t>
            </a:r>
          </a:p>
          <a:p>
            <a:r>
              <a:rPr lang="en-US" dirty="0" smtClean="0"/>
              <a:t>international history for CG</a:t>
            </a:r>
          </a:p>
          <a:p>
            <a:r>
              <a:rPr lang="en-US" dirty="0" smtClean="0"/>
              <a:t>Indian history for CG</a:t>
            </a:r>
          </a:p>
          <a:p>
            <a:r>
              <a:rPr lang="en-US" dirty="0" smtClean="0"/>
              <a:t>Companies act 2013  provisions for CG</a:t>
            </a:r>
          </a:p>
          <a:p>
            <a:r>
              <a:rPr lang="en-US" dirty="0" smtClean="0"/>
              <a:t>IRDAI guidelines of 18</a:t>
            </a:r>
            <a:r>
              <a:rPr lang="en-US" baseline="30000" dirty="0" smtClean="0"/>
              <a:t>th</a:t>
            </a:r>
            <a:r>
              <a:rPr lang="en-US" dirty="0" smtClean="0"/>
              <a:t> may 2016 for CG for FY 2016-17 replacing 5</a:t>
            </a:r>
            <a:r>
              <a:rPr lang="en-US" baseline="30000" dirty="0" smtClean="0"/>
              <a:t>th</a:t>
            </a:r>
            <a:r>
              <a:rPr lang="en-US" dirty="0" smtClean="0"/>
              <a:t> august 2009 guidelines</a:t>
            </a:r>
          </a:p>
          <a:p>
            <a:r>
              <a:rPr lang="en-US" dirty="0" smtClean="0"/>
              <a:t>SEBI(Listing obligations and disclosure requirements) regulations 2015 –SEBI(LODR) 2015</a:t>
            </a:r>
          </a:p>
          <a:p>
            <a:r>
              <a:rPr lang="en-US" dirty="0" smtClean="0"/>
              <a:t>Professional opportunities </a:t>
            </a:r>
          </a:p>
          <a:p>
            <a:r>
              <a:rPr lang="en-US" dirty="0" smtClean="0"/>
              <a:t>How to develop practice in CG </a:t>
            </a:r>
          </a:p>
          <a:p>
            <a:r>
              <a:rPr lang="en-US" dirty="0" smtClean="0"/>
              <a:t>Way forward</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a:t>
            </a:fld>
            <a:endParaRPr lang="en-IN"/>
          </a:p>
        </p:txBody>
      </p:sp>
    </p:spTree>
    <p:extLst>
      <p:ext uri="{BB962C8B-B14F-4D97-AF65-F5344CB8AC3E}">
        <p14:creationId xmlns:p14="http://schemas.microsoft.com/office/powerpoint/2010/main" xmlns="" val="2894404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7232"/>
          </a:xfrm>
        </p:spPr>
        <p:style>
          <a:lnRef idx="1">
            <a:schemeClr val="accent5"/>
          </a:lnRef>
          <a:fillRef idx="2">
            <a:schemeClr val="accent5"/>
          </a:fillRef>
          <a:effectRef idx="1">
            <a:schemeClr val="accent5"/>
          </a:effectRef>
          <a:fontRef idx="minor">
            <a:schemeClr val="dk1"/>
          </a:fontRef>
        </p:style>
        <p:txBody>
          <a:bodyPr/>
          <a:lstStyle/>
          <a:p>
            <a:r>
              <a:rPr lang="en-IN" dirty="0" smtClean="0"/>
              <a:t>Related Parties Transaction</a:t>
            </a:r>
            <a:endParaRPr lang="en-IN" dirty="0"/>
          </a:p>
        </p:txBody>
      </p:sp>
      <p:sp>
        <p:nvSpPr>
          <p:cNvPr id="3" name="Content Placeholder 2"/>
          <p:cNvSpPr>
            <a:spLocks noGrp="1"/>
          </p:cNvSpPr>
          <p:nvPr>
            <p:ph idx="1"/>
          </p:nvPr>
        </p:nvSpPr>
        <p:spPr>
          <a:xfrm>
            <a:off x="0" y="857232"/>
            <a:ext cx="9144000" cy="6000768"/>
          </a:xfrm>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r>
              <a:rPr lang="en-IN" dirty="0" smtClean="0"/>
              <a:t>S </a:t>
            </a:r>
            <a:r>
              <a:rPr lang="en-IN" dirty="0"/>
              <a:t>188 of the 2013 Act deals with the related party transactions with respect to:</a:t>
            </a:r>
          </a:p>
          <a:p>
            <a:pPr lvl="1"/>
            <a:r>
              <a:rPr lang="en-IN" dirty="0"/>
              <a:t>Sale, purchase or supply of any goods or materials</a:t>
            </a:r>
          </a:p>
          <a:p>
            <a:pPr lvl="1"/>
            <a:r>
              <a:rPr lang="en-IN" dirty="0"/>
              <a:t>Selling or otherwise disposing of, or buying, property of any kind</a:t>
            </a:r>
          </a:p>
          <a:p>
            <a:pPr lvl="1"/>
            <a:r>
              <a:rPr lang="en-IN" dirty="0"/>
              <a:t>Leasing of property of any kind</a:t>
            </a:r>
          </a:p>
          <a:p>
            <a:pPr lvl="1"/>
            <a:r>
              <a:rPr lang="en-IN" dirty="0"/>
              <a:t>Availing or rendering of any services</a:t>
            </a:r>
          </a:p>
          <a:p>
            <a:pPr lvl="1"/>
            <a:r>
              <a:rPr lang="en-IN" dirty="0"/>
              <a:t>Appointment of any agent for purchase or sale of goods, materials, services or property</a:t>
            </a:r>
          </a:p>
          <a:p>
            <a:pPr lvl="1"/>
            <a:r>
              <a:rPr lang="en-IN" dirty="0"/>
              <a:t>Related party’s appointment to any office or place of profit in the company, its subsidiary company or associate company, and</a:t>
            </a:r>
          </a:p>
          <a:p>
            <a:pPr lvl="1"/>
            <a:r>
              <a:rPr lang="en-IN" dirty="0"/>
              <a:t>Underwriting the subscription of any securities or derivatives thereof, of the company.</a:t>
            </a:r>
          </a:p>
          <a:p>
            <a:endParaRPr lang="en-IN" dirty="0"/>
          </a:p>
        </p:txBody>
      </p:sp>
      <p:sp>
        <p:nvSpPr>
          <p:cNvPr id="4" name="Date Placeholder 3"/>
          <p:cNvSpPr>
            <a:spLocks noGrp="1"/>
          </p:cNvSpPr>
          <p:nvPr>
            <p:ph type="dt" sz="half" idx="10"/>
          </p:nvPr>
        </p:nvSpPr>
        <p:spPr/>
        <p:txBody>
          <a:bodyPr/>
          <a:lstStyle/>
          <a:p>
            <a:fld id="{E5B4D35D-23C7-4246-9AD8-5162C978A5D7}" type="datetime1">
              <a:rPr lang="en-US" smtClean="0"/>
              <a:pPr/>
              <a:t>3/14/2017</a:t>
            </a:fld>
            <a:endParaRPr lang="en-IN"/>
          </a:p>
        </p:txBody>
      </p:sp>
      <p:sp>
        <p:nvSpPr>
          <p:cNvPr id="5" name="Slide Number Placeholder 4"/>
          <p:cNvSpPr>
            <a:spLocks noGrp="1"/>
          </p:cNvSpPr>
          <p:nvPr>
            <p:ph type="sldNum" sz="quarter" idx="12"/>
          </p:nvPr>
        </p:nvSpPr>
        <p:spPr/>
        <p:txBody>
          <a:bodyPr/>
          <a:lstStyle/>
          <a:p>
            <a:fld id="{89A1398D-1E25-468D-BDB6-ECCE2283471D}" type="slidenum">
              <a:rPr lang="en-IN" smtClean="0"/>
              <a:pPr/>
              <a:t>20</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Tree>
    <p:extLst>
      <p:ext uri="{BB962C8B-B14F-4D97-AF65-F5344CB8AC3E}">
        <p14:creationId xmlns:p14="http://schemas.microsoft.com/office/powerpoint/2010/main" xmlns="" val="2804583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7232"/>
          </a:xfrm>
        </p:spPr>
        <p:style>
          <a:lnRef idx="1">
            <a:schemeClr val="accent5"/>
          </a:lnRef>
          <a:fillRef idx="2">
            <a:schemeClr val="accent5"/>
          </a:fillRef>
          <a:effectRef idx="1">
            <a:schemeClr val="accent5"/>
          </a:effectRef>
          <a:fontRef idx="minor">
            <a:schemeClr val="dk1"/>
          </a:fontRef>
        </p:style>
        <p:txBody>
          <a:bodyPr/>
          <a:lstStyle/>
          <a:p>
            <a:r>
              <a:rPr lang="en-IN" dirty="0" smtClean="0"/>
              <a:t>Approval of Related Party Transaction</a:t>
            </a:r>
            <a:endParaRPr lang="en-IN" dirty="0"/>
          </a:p>
        </p:txBody>
      </p:sp>
      <p:pic>
        <p:nvPicPr>
          <p:cNvPr id="7" name="Content Placeholder 6" descr="ey-related-party-transactions-approval-process-img1.jpg"/>
          <p:cNvPicPr>
            <a:picLocks noGrp="1" noChangeAspect="1"/>
          </p:cNvPicPr>
          <p:nvPr>
            <p:ph idx="1"/>
          </p:nvPr>
        </p:nvPicPr>
        <p:blipFill>
          <a:blip r:embed="rId2" cstate="print"/>
          <a:stretch>
            <a:fillRect/>
          </a:stretch>
        </p:blipFill>
        <p:spPr>
          <a:xfrm>
            <a:off x="0" y="857250"/>
            <a:ext cx="9143999" cy="6000750"/>
          </a:xfrm>
        </p:spPr>
        <p:style>
          <a:lnRef idx="2">
            <a:schemeClr val="accent5"/>
          </a:lnRef>
          <a:fillRef idx="1">
            <a:schemeClr val="lt1"/>
          </a:fillRef>
          <a:effectRef idx="0">
            <a:schemeClr val="accent5"/>
          </a:effectRef>
          <a:fontRef idx="minor">
            <a:schemeClr val="dk1"/>
          </a:fontRef>
        </p:style>
      </p:pic>
      <p:sp>
        <p:nvSpPr>
          <p:cNvPr id="4" name="Date Placeholder 3"/>
          <p:cNvSpPr>
            <a:spLocks noGrp="1"/>
          </p:cNvSpPr>
          <p:nvPr>
            <p:ph type="dt" sz="half" idx="10"/>
          </p:nvPr>
        </p:nvSpPr>
        <p:spPr/>
        <p:txBody>
          <a:bodyPr/>
          <a:lstStyle/>
          <a:p>
            <a:fld id="{BCC8644F-C8FF-4271-9E01-2DAAC852A782}" type="datetime1">
              <a:rPr lang="en-US" smtClean="0"/>
              <a:pPr/>
              <a:t>3/14/2017</a:t>
            </a:fld>
            <a:endParaRPr lang="en-IN"/>
          </a:p>
        </p:txBody>
      </p:sp>
      <p:sp>
        <p:nvSpPr>
          <p:cNvPr id="5" name="Slide Number Placeholder 4"/>
          <p:cNvSpPr>
            <a:spLocks noGrp="1"/>
          </p:cNvSpPr>
          <p:nvPr>
            <p:ph type="sldNum" sz="quarter" idx="12"/>
          </p:nvPr>
        </p:nvSpPr>
        <p:spPr/>
        <p:txBody>
          <a:bodyPr/>
          <a:lstStyle/>
          <a:p>
            <a:fld id="{89A1398D-1E25-468D-BDB6-ECCE2283471D}" type="slidenum">
              <a:rPr lang="en-IN" smtClean="0"/>
              <a:pPr/>
              <a:t>21</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Tree>
    <p:extLst>
      <p:ext uri="{BB962C8B-B14F-4D97-AF65-F5344CB8AC3E}">
        <p14:creationId xmlns:p14="http://schemas.microsoft.com/office/powerpoint/2010/main" xmlns="" val="23102012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7232"/>
          </a:xfrm>
        </p:spPr>
        <p:style>
          <a:lnRef idx="1">
            <a:schemeClr val="accent5"/>
          </a:lnRef>
          <a:fillRef idx="2">
            <a:schemeClr val="accent5"/>
          </a:fillRef>
          <a:effectRef idx="1">
            <a:schemeClr val="accent5"/>
          </a:effectRef>
          <a:fontRef idx="minor">
            <a:schemeClr val="dk1"/>
          </a:fontRef>
        </p:style>
        <p:txBody>
          <a:bodyPr/>
          <a:lstStyle/>
          <a:p>
            <a:r>
              <a:rPr lang="en-IN" dirty="0" smtClean="0"/>
              <a:t>Related </a:t>
            </a:r>
            <a:r>
              <a:rPr lang="en-IN" smtClean="0"/>
              <a:t>Party Transaction </a:t>
            </a:r>
            <a:r>
              <a:rPr lang="en-IN" dirty="0" smtClean="0"/>
              <a:t>policy</a:t>
            </a:r>
            <a:endParaRPr lang="en-IN" dirty="0"/>
          </a:p>
        </p:txBody>
      </p:sp>
      <p:sp>
        <p:nvSpPr>
          <p:cNvPr id="3" name="Content Placeholder 2"/>
          <p:cNvSpPr>
            <a:spLocks noGrp="1"/>
          </p:cNvSpPr>
          <p:nvPr>
            <p:ph idx="1"/>
          </p:nvPr>
        </p:nvSpPr>
        <p:spPr>
          <a:xfrm>
            <a:off x="0" y="857232"/>
            <a:ext cx="9144000" cy="6000768"/>
          </a:xfrm>
        </p:spPr>
        <p:style>
          <a:lnRef idx="2">
            <a:schemeClr val="accent5"/>
          </a:lnRef>
          <a:fillRef idx="1">
            <a:schemeClr val="lt1"/>
          </a:fillRef>
          <a:effectRef idx="0">
            <a:schemeClr val="accent5"/>
          </a:effectRef>
          <a:fontRef idx="minor">
            <a:schemeClr val="dk1"/>
          </a:fontRef>
        </p:style>
        <p:txBody>
          <a:bodyPr/>
          <a:lstStyle/>
          <a:p>
            <a:r>
              <a:rPr lang="en-IN" dirty="0"/>
              <a:t>(a) Definition of Transactions in the ordinary course of the insurance business giving </a:t>
            </a:r>
            <a:r>
              <a:rPr lang="en-IN" dirty="0" smtClean="0"/>
              <a:t>examples specific </a:t>
            </a:r>
            <a:r>
              <a:rPr lang="en-IN" dirty="0"/>
              <a:t>to the insurance company.</a:t>
            </a:r>
          </a:p>
          <a:p>
            <a:r>
              <a:rPr lang="en-IN" dirty="0"/>
              <a:t>(b) Method of determination of arm’s length pricing</a:t>
            </a:r>
          </a:p>
          <a:p>
            <a:r>
              <a:rPr lang="en-IN" dirty="0"/>
              <a:t>(c) List of items requiring approvals from various authorities, Audit Committee, </a:t>
            </a:r>
            <a:r>
              <a:rPr lang="en-IN" dirty="0" smtClean="0"/>
              <a:t>Board, Shareholders </a:t>
            </a:r>
            <a:r>
              <a:rPr lang="en-IN" dirty="0"/>
              <a:t>etc.</a:t>
            </a:r>
          </a:p>
          <a:p>
            <a:r>
              <a:rPr lang="en-IN" dirty="0"/>
              <a:t>(d) Any other matter relevant to the Related party transactions</a:t>
            </a:r>
          </a:p>
        </p:txBody>
      </p:sp>
      <p:sp>
        <p:nvSpPr>
          <p:cNvPr id="4" name="Date Placeholder 3"/>
          <p:cNvSpPr>
            <a:spLocks noGrp="1"/>
          </p:cNvSpPr>
          <p:nvPr>
            <p:ph type="dt" sz="half" idx="10"/>
          </p:nvPr>
        </p:nvSpPr>
        <p:spPr/>
        <p:txBody>
          <a:bodyPr/>
          <a:lstStyle/>
          <a:p>
            <a:fld id="{1F220613-6D1D-4784-B204-AFF98B9B0405}" type="datetime1">
              <a:rPr lang="en-US" smtClean="0"/>
              <a:pPr/>
              <a:t>3/14/2017</a:t>
            </a:fld>
            <a:endParaRPr lang="en-IN"/>
          </a:p>
        </p:txBody>
      </p:sp>
      <p:sp>
        <p:nvSpPr>
          <p:cNvPr id="5" name="Slide Number Placeholder 4"/>
          <p:cNvSpPr>
            <a:spLocks noGrp="1"/>
          </p:cNvSpPr>
          <p:nvPr>
            <p:ph type="sldNum" sz="quarter" idx="12"/>
          </p:nvPr>
        </p:nvSpPr>
        <p:spPr/>
        <p:txBody>
          <a:bodyPr/>
          <a:lstStyle/>
          <a:p>
            <a:fld id="{89A1398D-1E25-468D-BDB6-ECCE2283471D}" type="slidenum">
              <a:rPr lang="en-IN" smtClean="0"/>
              <a:pPr/>
              <a:t>22</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Tree>
    <p:extLst>
      <p:ext uri="{BB962C8B-B14F-4D97-AF65-F5344CB8AC3E}">
        <p14:creationId xmlns:p14="http://schemas.microsoft.com/office/powerpoint/2010/main" xmlns="" val="12847213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LODR</a:t>
            </a:r>
            <a:endParaRPr lang="en-IN" dirty="0"/>
          </a:p>
        </p:txBody>
      </p:sp>
      <p:sp>
        <p:nvSpPr>
          <p:cNvPr id="3" name="Content Placeholder 2"/>
          <p:cNvSpPr>
            <a:spLocks noGrp="1"/>
          </p:cNvSpPr>
          <p:nvPr>
            <p:ph idx="1"/>
          </p:nvPr>
        </p:nvSpPr>
        <p:spPr/>
        <p:txBody>
          <a:bodyPr/>
          <a:lstStyle/>
          <a:p>
            <a:r>
              <a:rPr lang="en-US" dirty="0" smtClean="0"/>
              <a:t>SEBI (listing obligations and disclosure requirements) regulations 2015 issued on </a:t>
            </a:r>
            <a:r>
              <a:rPr lang="en-US" dirty="0" err="1" smtClean="0"/>
              <a:t>sept</a:t>
            </a:r>
            <a:r>
              <a:rPr lang="en-US" dirty="0" smtClean="0"/>
              <a:t> 2, 2015 containing 103 regulations and 10 schedules </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23</a:t>
            </a:fld>
            <a:endParaRPr lang="en-IN"/>
          </a:p>
        </p:txBody>
      </p:sp>
    </p:spTree>
    <p:extLst>
      <p:ext uri="{BB962C8B-B14F-4D97-AF65-F5344CB8AC3E}">
        <p14:creationId xmlns:p14="http://schemas.microsoft.com/office/powerpoint/2010/main" xmlns="" val="2055420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IV of LODR</a:t>
            </a:r>
            <a:endParaRPr lang="en-IN" dirty="0"/>
          </a:p>
        </p:txBody>
      </p:sp>
      <p:sp>
        <p:nvSpPr>
          <p:cNvPr id="3" name="Content Placeholder 2"/>
          <p:cNvSpPr>
            <a:spLocks noGrp="1"/>
          </p:cNvSpPr>
          <p:nvPr>
            <p:ph idx="1"/>
          </p:nvPr>
        </p:nvSpPr>
        <p:spPr/>
        <p:txBody>
          <a:bodyPr>
            <a:normAutofit fontScale="55000" lnSpcReduction="20000"/>
          </a:bodyPr>
          <a:lstStyle/>
          <a:p>
            <a:r>
              <a:rPr lang="en-IN" dirty="0"/>
              <a:t>Regulation 17: Board of Directors</a:t>
            </a:r>
          </a:p>
          <a:p>
            <a:r>
              <a:rPr lang="en-IN" dirty="0"/>
              <a:t>-Regulation 18: Audit Committee</a:t>
            </a:r>
          </a:p>
          <a:p>
            <a:r>
              <a:rPr lang="en-IN" dirty="0"/>
              <a:t>-Regulation 19: Nomination and remuneration committee</a:t>
            </a:r>
          </a:p>
          <a:p>
            <a:r>
              <a:rPr lang="en-IN" dirty="0"/>
              <a:t>-Regulation 20: Stakeholders Relationship Committee</a:t>
            </a:r>
          </a:p>
          <a:p>
            <a:r>
              <a:rPr lang="en-IN" dirty="0"/>
              <a:t>-Regulation 21: Risk Management Committee</a:t>
            </a:r>
          </a:p>
          <a:p>
            <a:r>
              <a:rPr lang="en-IN" dirty="0"/>
              <a:t>-Regulation 22: Vigil mechanism</a:t>
            </a:r>
          </a:p>
          <a:p>
            <a:r>
              <a:rPr lang="en-IN" dirty="0"/>
              <a:t>-Regulation 23: Related party transactions</a:t>
            </a:r>
          </a:p>
          <a:p>
            <a:r>
              <a:rPr lang="en-IN" dirty="0"/>
              <a:t>-Regulation 24: CG requirements with respect to subsidiary of listed entity</a:t>
            </a:r>
          </a:p>
          <a:p>
            <a:r>
              <a:rPr lang="en-IN" dirty="0"/>
              <a:t>-Regulation 25: Obligations with respect to independent directors</a:t>
            </a:r>
          </a:p>
          <a:p>
            <a:r>
              <a:rPr lang="en-IN" dirty="0"/>
              <a:t>-Regulation 26: Obligations with respect to directors and senior management</a:t>
            </a:r>
          </a:p>
          <a:p>
            <a:r>
              <a:rPr lang="en-IN" dirty="0"/>
              <a:t>-Regulation 27: Other CG requirements</a:t>
            </a:r>
          </a:p>
          <a:p>
            <a:r>
              <a:rPr lang="en-IN" dirty="0"/>
              <a:t>-Regulation 46(2)(b) to (i): Disseminate of various information on the website:</a:t>
            </a:r>
          </a:p>
          <a:p>
            <a:r>
              <a:rPr lang="en-IN" dirty="0"/>
              <a:t>-Schedule V Para C: Corporate Governance Report</a:t>
            </a:r>
          </a:p>
          <a:p>
            <a:r>
              <a:rPr lang="en-IN" dirty="0"/>
              <a:t>-Schedule V Para D: CEO Declaration  on compliance with the code of conduct</a:t>
            </a:r>
          </a:p>
          <a:p>
            <a:r>
              <a:rPr lang="en-IN" dirty="0"/>
              <a:t>-Schedule V Para E: Compliance certificate from either the auditors or practicing company secretaries regarding compliance of conditions of CG.</a:t>
            </a:r>
          </a:p>
          <a:p>
            <a:endParaRPr lang="en-IN" dirty="0"/>
          </a:p>
          <a:p>
            <a:endParaRPr lang="en-IN" dirty="0"/>
          </a:p>
          <a:p>
            <a:endParaRPr lang="en-IN" i="1"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24</a:t>
            </a:fld>
            <a:endParaRPr lang="en-IN"/>
          </a:p>
        </p:txBody>
      </p:sp>
    </p:spTree>
    <p:extLst>
      <p:ext uri="{BB962C8B-B14F-4D97-AF65-F5344CB8AC3E}">
        <p14:creationId xmlns:p14="http://schemas.microsoft.com/office/powerpoint/2010/main" xmlns="" val="21205659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IRDAI 18</a:t>
            </a:r>
            <a:r>
              <a:rPr lang="en-US" baseline="30000" dirty="0" smtClean="0"/>
              <a:t>th</a:t>
            </a:r>
            <a:r>
              <a:rPr lang="en-US" dirty="0" smtClean="0"/>
              <a:t> may 2016 guidelines</a:t>
            </a:r>
            <a:endParaRPr lang="en-IN" dirty="0"/>
          </a:p>
        </p:txBody>
      </p:sp>
      <p:sp>
        <p:nvSpPr>
          <p:cNvPr id="3" name="Content Placeholder 2"/>
          <p:cNvSpPr>
            <a:spLocks noGrp="1"/>
          </p:cNvSpPr>
          <p:nvPr>
            <p:ph idx="1"/>
          </p:nvPr>
        </p:nvSpPr>
        <p:spPr/>
        <p:txBody>
          <a:bodyPr>
            <a:normAutofit fontScale="85000" lnSpcReduction="10000"/>
          </a:bodyPr>
          <a:lstStyle/>
          <a:p>
            <a:r>
              <a:rPr lang="en-IN" dirty="0"/>
              <a:t>Ref.: IRDA/F&amp;A/GDL/CG/100/05/2016 Date: 18th May, </a:t>
            </a:r>
            <a:r>
              <a:rPr lang="en-IN" dirty="0" smtClean="0"/>
              <a:t>2016- 64 pages document</a:t>
            </a:r>
            <a:endParaRPr lang="en-IN" dirty="0"/>
          </a:p>
          <a:p>
            <a:r>
              <a:rPr lang="en-IN" dirty="0"/>
              <a:t>Applies to all insurers granted registration by the Authority </a:t>
            </a:r>
          </a:p>
          <a:p>
            <a:r>
              <a:rPr lang="en-IN" dirty="0"/>
              <a:t>Apply to F/Y 16-17</a:t>
            </a:r>
          </a:p>
          <a:p>
            <a:r>
              <a:rPr lang="en-IN" dirty="0"/>
              <a:t>Supersedes</a:t>
            </a:r>
          </a:p>
          <a:p>
            <a:pPr lvl="1"/>
            <a:r>
              <a:rPr lang="en-IN" dirty="0"/>
              <a:t>Existing Guidelines on CG </a:t>
            </a:r>
          </a:p>
          <a:p>
            <a:pPr lvl="1"/>
            <a:r>
              <a:rPr lang="en-IN" dirty="0"/>
              <a:t>Guidelines on Reporting of Key Persons </a:t>
            </a:r>
            <a:r>
              <a:rPr lang="en-IN" dirty="0" err="1"/>
              <a:t>dt.</a:t>
            </a:r>
            <a:r>
              <a:rPr lang="en-IN" dirty="0"/>
              <a:t> 9th October, 2013 and</a:t>
            </a:r>
          </a:p>
          <a:p>
            <a:pPr lvl="1"/>
            <a:r>
              <a:rPr lang="en-IN" dirty="0"/>
              <a:t>Stipulations regarding appointment of Statutory Auditors issued vide Circulars dt.25.07.2005 and 22.04.2009.</a:t>
            </a: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25</a:t>
            </a:fld>
            <a:endParaRPr lang="en-IN"/>
          </a:p>
        </p:txBody>
      </p:sp>
    </p:spTree>
    <p:extLst>
      <p:ext uri="{BB962C8B-B14F-4D97-AF65-F5344CB8AC3E}">
        <p14:creationId xmlns:p14="http://schemas.microsoft.com/office/powerpoint/2010/main" xmlns="" val="7204391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Guidelines for corporate governance for insurers in India- 18</a:t>
            </a:r>
            <a:r>
              <a:rPr lang="en-US" baseline="30000" dirty="0"/>
              <a:t>th</a:t>
            </a:r>
            <a:r>
              <a:rPr lang="en-US" dirty="0"/>
              <a:t> may 2016</a:t>
            </a:r>
            <a:endParaRPr lang="en-IN"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Para no. 1 general</a:t>
            </a:r>
          </a:p>
          <a:p>
            <a:pPr marL="0" indent="0">
              <a:buNone/>
            </a:pPr>
            <a:r>
              <a:rPr lang="en-US" dirty="0" smtClean="0"/>
              <a:t>Para no. 2 objectives</a:t>
            </a:r>
          </a:p>
          <a:p>
            <a:pPr marL="0" indent="0">
              <a:buNone/>
            </a:pPr>
            <a:r>
              <a:rPr lang="en-US" dirty="0" smtClean="0"/>
              <a:t>Para no. 3 significant owners, controlling shareholders- role of the board</a:t>
            </a:r>
          </a:p>
          <a:p>
            <a:pPr marL="0" indent="0">
              <a:buNone/>
            </a:pPr>
            <a:r>
              <a:rPr lang="en-US" dirty="0" smtClean="0"/>
              <a:t>Para no. 4 governance structure</a:t>
            </a:r>
          </a:p>
          <a:p>
            <a:pPr marL="0" indent="0">
              <a:buNone/>
            </a:pPr>
            <a:r>
              <a:rPr lang="en-US" dirty="0" smtClean="0"/>
              <a:t>Para no. 5 board of directors</a:t>
            </a:r>
          </a:p>
          <a:p>
            <a:pPr marL="0" indent="0">
              <a:buNone/>
            </a:pPr>
            <a:r>
              <a:rPr lang="en-US" dirty="0" smtClean="0"/>
              <a:t>Para no. 6 control functions</a:t>
            </a:r>
          </a:p>
          <a:p>
            <a:pPr marL="0" indent="0">
              <a:buNone/>
            </a:pPr>
            <a:r>
              <a:rPr lang="en-US" dirty="0" smtClean="0"/>
              <a:t>Para no. 7 delegations of functions of the board -committees</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26</a:t>
            </a:fld>
            <a:endParaRPr lang="en-IN"/>
          </a:p>
        </p:txBody>
      </p:sp>
    </p:spTree>
    <p:extLst>
      <p:ext uri="{BB962C8B-B14F-4D97-AF65-F5344CB8AC3E}">
        <p14:creationId xmlns:p14="http://schemas.microsoft.com/office/powerpoint/2010/main" xmlns="" val="5456362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Guidelines for corporate governance for insurers in India- 18</a:t>
            </a:r>
            <a:r>
              <a:rPr lang="en-US" baseline="30000" dirty="0"/>
              <a:t>th</a:t>
            </a:r>
            <a:r>
              <a:rPr lang="en-US" dirty="0"/>
              <a:t> may 2016</a:t>
            </a:r>
            <a:endParaRPr lang="en-IN"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Para no. 8 key management persons</a:t>
            </a:r>
          </a:p>
          <a:p>
            <a:pPr marL="0" indent="0">
              <a:buNone/>
            </a:pPr>
            <a:r>
              <a:rPr lang="en-US" dirty="0" smtClean="0"/>
              <a:t>Para no. 9 disclosure requirements</a:t>
            </a:r>
          </a:p>
          <a:p>
            <a:pPr marL="0" indent="0">
              <a:buNone/>
            </a:pPr>
            <a:r>
              <a:rPr lang="en-US" dirty="0" smtClean="0"/>
              <a:t>Para no. 10 outsourcing arrangements</a:t>
            </a:r>
          </a:p>
          <a:p>
            <a:pPr marL="0" indent="0">
              <a:buNone/>
            </a:pPr>
            <a:r>
              <a:rPr lang="en-US" dirty="0" smtClean="0"/>
              <a:t>Para no. 11 interaction with &amp; reporting to the authority(IRDAI)</a:t>
            </a:r>
          </a:p>
          <a:p>
            <a:pPr marL="0" indent="0">
              <a:buNone/>
            </a:pPr>
            <a:r>
              <a:rPr lang="en-US" dirty="0" smtClean="0"/>
              <a:t>Para no. 12 whistle blower policy</a:t>
            </a:r>
          </a:p>
          <a:p>
            <a:pPr marL="0" indent="0">
              <a:buNone/>
            </a:pPr>
            <a:r>
              <a:rPr lang="en-US" dirty="0" smtClean="0"/>
              <a:t>Para no. 13 evaluation of board &amp; independent directors</a:t>
            </a:r>
          </a:p>
          <a:p>
            <a:pPr marL="0" indent="0">
              <a:buNone/>
            </a:pPr>
            <a:r>
              <a:rPr lang="en-US" dirty="0" smtClean="0"/>
              <a:t>Para no. 14 applicability</a:t>
            </a:r>
          </a:p>
          <a:p>
            <a:pPr marL="0" indent="0">
              <a:buNone/>
            </a:pP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27</a:t>
            </a:fld>
            <a:endParaRPr lang="en-IN"/>
          </a:p>
        </p:txBody>
      </p:sp>
    </p:spTree>
    <p:extLst>
      <p:ext uri="{BB962C8B-B14F-4D97-AF65-F5344CB8AC3E}">
        <p14:creationId xmlns:p14="http://schemas.microsoft.com/office/powerpoint/2010/main" xmlns="" val="9220454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corporate governance for insurers in India- 18</a:t>
            </a:r>
            <a:r>
              <a:rPr lang="en-US" baseline="30000" dirty="0" smtClean="0"/>
              <a:t>th</a:t>
            </a:r>
            <a:r>
              <a:rPr lang="en-US" dirty="0" smtClean="0"/>
              <a:t> may 2016</a:t>
            </a:r>
            <a:endParaRPr lang="en-IN" dirty="0"/>
          </a:p>
        </p:txBody>
      </p:sp>
      <p:sp>
        <p:nvSpPr>
          <p:cNvPr id="3" name="Content Placeholder 2"/>
          <p:cNvSpPr>
            <a:spLocks noGrp="1"/>
          </p:cNvSpPr>
          <p:nvPr>
            <p:ph idx="1"/>
          </p:nvPr>
        </p:nvSpPr>
        <p:spPr/>
        <p:txBody>
          <a:bodyPr/>
          <a:lstStyle/>
          <a:p>
            <a:pPr marL="0" indent="0">
              <a:buNone/>
            </a:pPr>
            <a:r>
              <a:rPr lang="en-US" dirty="0" smtClean="0"/>
              <a:t>Annexure 1 responsibilities of the board</a:t>
            </a:r>
          </a:p>
          <a:p>
            <a:pPr marL="0" indent="0">
              <a:buNone/>
            </a:pPr>
            <a:r>
              <a:rPr lang="en-US" dirty="0" smtClean="0"/>
              <a:t>Annexure 2 declaration and undertaking by directors</a:t>
            </a:r>
          </a:p>
          <a:p>
            <a:pPr marL="0" indent="0">
              <a:buNone/>
            </a:pPr>
            <a:r>
              <a:rPr lang="en-US" dirty="0" smtClean="0"/>
              <a:t>Annexure 3 deed of covenant by directors</a:t>
            </a:r>
          </a:p>
          <a:p>
            <a:pPr marL="0" indent="0">
              <a:buNone/>
            </a:pPr>
            <a:r>
              <a:rPr lang="en-US" dirty="0" smtClean="0"/>
              <a:t>Annexure 4 appointment and reporting KMPs</a:t>
            </a:r>
          </a:p>
          <a:p>
            <a:pPr marL="0" indent="0">
              <a:buNone/>
            </a:pPr>
            <a:r>
              <a:rPr lang="en-US" dirty="0" smtClean="0"/>
              <a:t>Annexure 5 </a:t>
            </a:r>
            <a:r>
              <a:rPr lang="en-US" b="1" dirty="0" smtClean="0"/>
              <a:t>Form </a:t>
            </a:r>
            <a:r>
              <a:rPr lang="en-US" b="1" dirty="0"/>
              <a:t>A – Application for seeking approval for appointment/ reappointment</a:t>
            </a:r>
            <a:endParaRPr lang="en-IN" dirty="0"/>
          </a:p>
          <a:p>
            <a:pPr marL="0" indent="0">
              <a:buNone/>
            </a:pPr>
            <a:r>
              <a:rPr lang="en-US" b="1" dirty="0"/>
              <a:t>of MD/ CEO</a:t>
            </a:r>
            <a:r>
              <a:rPr lang="en-US" dirty="0" smtClean="0"/>
              <a:t> </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28</a:t>
            </a:fld>
            <a:endParaRPr lang="en-IN"/>
          </a:p>
        </p:txBody>
      </p:sp>
    </p:spTree>
    <p:extLst>
      <p:ext uri="{BB962C8B-B14F-4D97-AF65-F5344CB8AC3E}">
        <p14:creationId xmlns:p14="http://schemas.microsoft.com/office/powerpoint/2010/main" xmlns="" val="4513418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Guidelines for corporate governance for insurers in India- 18</a:t>
            </a:r>
            <a:r>
              <a:rPr lang="en-US" baseline="30000" dirty="0"/>
              <a:t>th</a:t>
            </a:r>
            <a:r>
              <a:rPr lang="en-US" dirty="0"/>
              <a:t> may 2016</a:t>
            </a:r>
            <a:endParaRPr lang="en-IN" dirty="0"/>
          </a:p>
        </p:txBody>
      </p:sp>
      <p:sp>
        <p:nvSpPr>
          <p:cNvPr id="3" name="Content Placeholder 2"/>
          <p:cNvSpPr>
            <a:spLocks noGrp="1"/>
          </p:cNvSpPr>
          <p:nvPr>
            <p:ph idx="1"/>
          </p:nvPr>
        </p:nvSpPr>
        <p:spPr/>
        <p:txBody>
          <a:bodyPr>
            <a:normAutofit/>
          </a:bodyPr>
          <a:lstStyle/>
          <a:p>
            <a:pPr marL="0" indent="0">
              <a:buNone/>
            </a:pPr>
            <a:r>
              <a:rPr lang="en-US" dirty="0" smtClean="0"/>
              <a:t>Annexure 6 </a:t>
            </a:r>
            <a:r>
              <a:rPr lang="en-US" b="1" dirty="0"/>
              <a:t>Form B – Form of Declaration and undertaking to be furnished by MD &amp;</a:t>
            </a:r>
            <a:endParaRPr lang="en-IN" dirty="0"/>
          </a:p>
          <a:p>
            <a:pPr marL="0" indent="0">
              <a:buNone/>
            </a:pPr>
            <a:r>
              <a:rPr lang="en-US" b="1" dirty="0"/>
              <a:t>CEO, </a:t>
            </a:r>
            <a:r>
              <a:rPr lang="en-US" b="1" dirty="0" smtClean="0"/>
              <a:t>Form </a:t>
            </a:r>
            <a:r>
              <a:rPr lang="en-US" b="1" dirty="0"/>
              <a:t>–C Form of Details of remuneration of MD/ </a:t>
            </a:r>
            <a:r>
              <a:rPr lang="en-US" b="1" dirty="0" smtClean="0"/>
              <a:t>CEO</a:t>
            </a:r>
          </a:p>
          <a:p>
            <a:pPr marL="0" indent="0">
              <a:buNone/>
            </a:pPr>
            <a:r>
              <a:rPr lang="en-US" b="1" dirty="0" smtClean="0"/>
              <a:t>Annexure 7 appointment of statutory auditors</a:t>
            </a:r>
          </a:p>
          <a:p>
            <a:pPr marL="0" indent="0">
              <a:buNone/>
            </a:pPr>
            <a:r>
              <a:rPr lang="en-US" b="1" dirty="0" smtClean="0"/>
              <a:t>Annexure 8 certificate from compliance officer </a:t>
            </a:r>
          </a:p>
          <a:p>
            <a:pPr marL="0" indent="0">
              <a:buNone/>
            </a:pPr>
            <a:r>
              <a:rPr lang="en-US" b="1" dirty="0" smtClean="0"/>
              <a:t>Annexure 9 corporate governance compliance status report</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29</a:t>
            </a:fld>
            <a:endParaRPr lang="en-IN"/>
          </a:p>
        </p:txBody>
      </p:sp>
    </p:spTree>
    <p:extLst>
      <p:ext uri="{BB962C8B-B14F-4D97-AF65-F5344CB8AC3E}">
        <p14:creationId xmlns:p14="http://schemas.microsoft.com/office/powerpoint/2010/main" xmlns="" val="1800473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Kautilya</a:t>
            </a:r>
            <a:r>
              <a:rPr lang="en-US" dirty="0" smtClean="0"/>
              <a:t> </a:t>
            </a:r>
            <a:r>
              <a:rPr lang="en-US" dirty="0" err="1" smtClean="0"/>
              <a:t>arthashastra</a:t>
            </a:r>
            <a:r>
              <a:rPr lang="en-US" dirty="0" smtClean="0"/>
              <a:t> </a:t>
            </a:r>
            <a:endParaRPr lang="en-IN" dirty="0"/>
          </a:p>
        </p:txBody>
      </p:sp>
      <p:sp>
        <p:nvSpPr>
          <p:cNvPr id="3" name="Content Placeholder 2"/>
          <p:cNvSpPr>
            <a:spLocks noGrp="1"/>
          </p:cNvSpPr>
          <p:nvPr>
            <p:ph idx="1"/>
          </p:nvPr>
        </p:nvSpPr>
        <p:spPr/>
        <p:txBody>
          <a:bodyPr>
            <a:normAutofit lnSpcReduction="10000"/>
          </a:bodyPr>
          <a:lstStyle/>
          <a:p>
            <a:pPr marL="0" indent="0">
              <a:buNone/>
            </a:pPr>
            <a:r>
              <a:rPr lang="en-US" sz="3600" dirty="0" err="1">
                <a:latin typeface="Arial" pitchFamily="34" charset="0"/>
                <a:cs typeface="Arial" pitchFamily="34" charset="0"/>
              </a:rPr>
              <a:t>Kautilya</a:t>
            </a:r>
            <a:r>
              <a:rPr lang="en-US" sz="3600" dirty="0">
                <a:latin typeface="Arial" pitchFamily="34" charset="0"/>
                <a:cs typeface="Arial" pitchFamily="34" charset="0"/>
              </a:rPr>
              <a:t> </a:t>
            </a:r>
            <a:r>
              <a:rPr lang="en-US" sz="3600" dirty="0" smtClean="0">
                <a:latin typeface="Arial" pitchFamily="34" charset="0"/>
                <a:cs typeface="Arial" pitchFamily="34" charset="0"/>
              </a:rPr>
              <a:t>(371BC-283BC) </a:t>
            </a:r>
            <a:r>
              <a:rPr lang="en-US" sz="3600" dirty="0">
                <a:latin typeface="Arial" pitchFamily="34" charset="0"/>
                <a:cs typeface="Arial" pitchFamily="34" charset="0"/>
              </a:rPr>
              <a:t>elaborates on </a:t>
            </a:r>
            <a:r>
              <a:rPr lang="en-US" sz="3600" dirty="0" smtClean="0">
                <a:latin typeface="Arial" pitchFamily="34" charset="0"/>
                <a:cs typeface="Arial" pitchFamily="34" charset="0"/>
              </a:rPr>
              <a:t>four fold </a:t>
            </a:r>
            <a:r>
              <a:rPr lang="en-US" sz="3600" i="1" dirty="0" err="1">
                <a:latin typeface="Arial" pitchFamily="34" charset="0"/>
                <a:cs typeface="Arial" pitchFamily="34" charset="0"/>
              </a:rPr>
              <a:t>dharmas</a:t>
            </a:r>
            <a:r>
              <a:rPr lang="en-US" sz="3600" i="1" dirty="0">
                <a:latin typeface="Arial" pitchFamily="34" charset="0"/>
                <a:cs typeface="Arial" pitchFamily="34" charset="0"/>
              </a:rPr>
              <a:t> </a:t>
            </a:r>
            <a:r>
              <a:rPr lang="en-US" sz="3600" dirty="0">
                <a:latin typeface="Arial" pitchFamily="34" charset="0"/>
                <a:cs typeface="Arial" pitchFamily="34" charset="0"/>
              </a:rPr>
              <a:t>(duties) of a King as: - </a:t>
            </a:r>
            <a:endParaRPr lang="en-IN" sz="3600" dirty="0">
              <a:latin typeface="Arial" pitchFamily="34" charset="0"/>
              <a:cs typeface="Arial" pitchFamily="34" charset="0"/>
            </a:endParaRPr>
          </a:p>
          <a:p>
            <a:pPr lvl="1">
              <a:buNone/>
            </a:pPr>
            <a:r>
              <a:rPr lang="en-US" sz="3600" dirty="0">
                <a:latin typeface="Arial" pitchFamily="34" charset="0"/>
                <a:cs typeface="Arial" pitchFamily="34" charset="0"/>
              </a:rPr>
              <a:t>  </a:t>
            </a:r>
            <a:r>
              <a:rPr lang="en-US" sz="4400" dirty="0">
                <a:latin typeface="Arial" pitchFamily="34" charset="0"/>
                <a:cs typeface="Arial" pitchFamily="34" charset="0"/>
              </a:rPr>
              <a:t>1. </a:t>
            </a:r>
            <a:r>
              <a:rPr lang="en-US" sz="4400" i="1" dirty="0" err="1">
                <a:latin typeface="Arial" pitchFamily="34" charset="0"/>
                <a:cs typeface="Arial" pitchFamily="34" charset="0"/>
              </a:rPr>
              <a:t>Raksha</a:t>
            </a:r>
            <a:r>
              <a:rPr lang="en-US" sz="4400" dirty="0">
                <a:latin typeface="Arial" pitchFamily="34" charset="0"/>
                <a:cs typeface="Arial" pitchFamily="34" charset="0"/>
              </a:rPr>
              <a:t> – Protection   </a:t>
            </a:r>
            <a:br>
              <a:rPr lang="en-US" sz="4400" dirty="0">
                <a:latin typeface="Arial" pitchFamily="34" charset="0"/>
                <a:cs typeface="Arial" pitchFamily="34" charset="0"/>
              </a:rPr>
            </a:br>
            <a:r>
              <a:rPr lang="en-US" sz="4400" dirty="0">
                <a:latin typeface="Arial" pitchFamily="34" charset="0"/>
                <a:cs typeface="Arial" pitchFamily="34" charset="0"/>
              </a:rPr>
              <a:t>2. </a:t>
            </a:r>
            <a:r>
              <a:rPr lang="en-US" sz="4400" i="1" dirty="0" err="1">
                <a:latin typeface="Arial" pitchFamily="34" charset="0"/>
                <a:cs typeface="Arial" pitchFamily="34" charset="0"/>
              </a:rPr>
              <a:t>Vriddhi</a:t>
            </a:r>
            <a:r>
              <a:rPr lang="en-US" sz="4400" dirty="0">
                <a:latin typeface="Arial" pitchFamily="34" charset="0"/>
                <a:cs typeface="Arial" pitchFamily="34" charset="0"/>
              </a:rPr>
              <a:t> – Enhancement</a:t>
            </a:r>
            <a:br>
              <a:rPr lang="en-US" sz="4400" dirty="0">
                <a:latin typeface="Arial" pitchFamily="34" charset="0"/>
                <a:cs typeface="Arial" pitchFamily="34" charset="0"/>
              </a:rPr>
            </a:br>
            <a:r>
              <a:rPr lang="en-US" sz="4400" dirty="0">
                <a:latin typeface="Arial" pitchFamily="34" charset="0"/>
                <a:cs typeface="Arial" pitchFamily="34" charset="0"/>
              </a:rPr>
              <a:t>3. </a:t>
            </a:r>
            <a:r>
              <a:rPr lang="en-US" sz="4400" i="1" dirty="0" err="1">
                <a:latin typeface="Arial" pitchFamily="34" charset="0"/>
                <a:cs typeface="Arial" pitchFamily="34" charset="0"/>
              </a:rPr>
              <a:t>Palana</a:t>
            </a:r>
            <a:r>
              <a:rPr lang="en-US" sz="4400" dirty="0">
                <a:latin typeface="Arial" pitchFamily="34" charset="0"/>
                <a:cs typeface="Arial" pitchFamily="34" charset="0"/>
              </a:rPr>
              <a:t> – Maintenance </a:t>
            </a:r>
            <a:br>
              <a:rPr lang="en-US" sz="4400" dirty="0">
                <a:latin typeface="Arial" pitchFamily="34" charset="0"/>
                <a:cs typeface="Arial" pitchFamily="34" charset="0"/>
              </a:rPr>
            </a:br>
            <a:r>
              <a:rPr lang="en-US" sz="4400" dirty="0">
                <a:latin typeface="Arial" pitchFamily="34" charset="0"/>
                <a:cs typeface="Arial" pitchFamily="34" charset="0"/>
              </a:rPr>
              <a:t>4. </a:t>
            </a:r>
            <a:r>
              <a:rPr lang="en-US" sz="4400" i="1" dirty="0" err="1">
                <a:latin typeface="Arial" pitchFamily="34" charset="0"/>
                <a:cs typeface="Arial" pitchFamily="34" charset="0"/>
              </a:rPr>
              <a:t>Yogakshema</a:t>
            </a:r>
            <a:r>
              <a:rPr lang="en-US" sz="4400" dirty="0">
                <a:latin typeface="Arial" pitchFamily="34" charset="0"/>
                <a:cs typeface="Arial" pitchFamily="34" charset="0"/>
              </a:rPr>
              <a:t> – Safeguard</a:t>
            </a:r>
            <a:endParaRPr lang="en-IN" sz="4400" dirty="0">
              <a:latin typeface="Arial" pitchFamily="34" charset="0"/>
              <a:cs typeface="Arial" pitchFamily="34" charset="0"/>
            </a:endParaRPr>
          </a:p>
          <a:p>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a:t>
            </a:fld>
            <a:endParaRPr lang="en-IN"/>
          </a:p>
        </p:txBody>
      </p:sp>
    </p:spTree>
    <p:extLst>
      <p:ext uri="{BB962C8B-B14F-4D97-AF65-F5344CB8AC3E}">
        <p14:creationId xmlns:p14="http://schemas.microsoft.com/office/powerpoint/2010/main" xmlns="" val="1492573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7232"/>
          </a:xfrm>
        </p:spPr>
        <p:style>
          <a:lnRef idx="1">
            <a:schemeClr val="accent5"/>
          </a:lnRef>
          <a:fillRef idx="2">
            <a:schemeClr val="accent5"/>
          </a:fillRef>
          <a:effectRef idx="1">
            <a:schemeClr val="accent5"/>
          </a:effectRef>
          <a:fontRef idx="minor">
            <a:schemeClr val="dk1"/>
          </a:fontRef>
        </p:style>
        <p:txBody>
          <a:bodyPr>
            <a:normAutofit/>
          </a:bodyPr>
          <a:lstStyle/>
          <a:p>
            <a:r>
              <a:rPr lang="en-IN" dirty="0" smtClean="0"/>
              <a:t>Ownership Structure</a:t>
            </a:r>
            <a:endParaRPr lang="en-IN" dirty="0"/>
          </a:p>
        </p:txBody>
      </p:sp>
      <p:sp>
        <p:nvSpPr>
          <p:cNvPr id="3" name="Content Placeholder 2"/>
          <p:cNvSpPr>
            <a:spLocks noGrp="1"/>
          </p:cNvSpPr>
          <p:nvPr>
            <p:ph idx="1"/>
          </p:nvPr>
        </p:nvSpPr>
        <p:spPr>
          <a:xfrm>
            <a:off x="0" y="857232"/>
            <a:ext cx="9144000" cy="6000768"/>
          </a:xfrm>
        </p:spPr>
        <p:style>
          <a:lnRef idx="2">
            <a:schemeClr val="accent5"/>
          </a:lnRef>
          <a:fillRef idx="1">
            <a:schemeClr val="lt1"/>
          </a:fillRef>
          <a:effectRef idx="0">
            <a:schemeClr val="accent5"/>
          </a:effectRef>
          <a:fontRef idx="minor">
            <a:schemeClr val="dk1"/>
          </a:fontRef>
        </p:style>
        <p:txBody>
          <a:bodyPr>
            <a:normAutofit lnSpcReduction="10000"/>
          </a:bodyPr>
          <a:lstStyle/>
          <a:p>
            <a:pPr lvl="0"/>
            <a:r>
              <a:rPr lang="en-IN" dirty="0"/>
              <a:t>Promoter shares lock in period of 5 years</a:t>
            </a:r>
          </a:p>
          <a:p>
            <a:pPr lvl="0"/>
            <a:r>
              <a:rPr lang="en-IN" dirty="0"/>
              <a:t>FDI limit 49% for Indian owned and controlled Insurance </a:t>
            </a:r>
            <a:r>
              <a:rPr lang="en-IN" dirty="0" smtClean="0"/>
              <a:t>Company[Section </a:t>
            </a:r>
            <a:r>
              <a:rPr lang="en-IN" dirty="0"/>
              <a:t>2 (7A) of the Insurance Act, 1938]</a:t>
            </a:r>
          </a:p>
          <a:p>
            <a:pPr lvl="0"/>
            <a:r>
              <a:rPr lang="en-IN" dirty="0"/>
              <a:t>Prior approval of IRDAI for registration/transfer of shares, exceeding 1%</a:t>
            </a:r>
          </a:p>
          <a:p>
            <a:pPr lvl="0"/>
            <a:r>
              <a:rPr lang="en-IN" dirty="0"/>
              <a:t>Prior approval of IRDAI for registration/transfer of shares which involve holding of share capital, after such transfer, in excess of 5 </a:t>
            </a:r>
            <a:r>
              <a:rPr lang="en-IN" dirty="0" smtClean="0"/>
              <a:t>% of </a:t>
            </a:r>
            <a:r>
              <a:rPr lang="en-IN" dirty="0"/>
              <a:t>the paid-up capital of the company</a:t>
            </a:r>
          </a:p>
          <a:p>
            <a:r>
              <a:rPr lang="en-IN" dirty="0" smtClean="0"/>
              <a:t>Ongoing </a:t>
            </a:r>
            <a:r>
              <a:rPr lang="en-IN" dirty="0"/>
              <a:t>compliance with the </a:t>
            </a:r>
            <a:r>
              <a:rPr lang="en-IN" dirty="0" smtClean="0"/>
              <a:t>statutory requirements </a:t>
            </a:r>
            <a:r>
              <a:rPr lang="en-IN" dirty="0"/>
              <a:t>on capital structure </a:t>
            </a:r>
          </a:p>
        </p:txBody>
      </p:sp>
      <p:sp>
        <p:nvSpPr>
          <p:cNvPr id="4" name="Date Placeholder 3"/>
          <p:cNvSpPr>
            <a:spLocks noGrp="1"/>
          </p:cNvSpPr>
          <p:nvPr>
            <p:ph type="dt" sz="half" idx="10"/>
          </p:nvPr>
        </p:nvSpPr>
        <p:spPr/>
        <p:txBody>
          <a:bodyPr/>
          <a:lstStyle/>
          <a:p>
            <a:fld id="{F753A8CA-A6D5-4837-9032-F0DD5E32AF13}" type="datetime1">
              <a:rPr lang="en-US" smtClean="0"/>
              <a:pPr/>
              <a:t>3/14/2017</a:t>
            </a:fld>
            <a:endParaRPr lang="en-IN"/>
          </a:p>
        </p:txBody>
      </p:sp>
      <p:sp>
        <p:nvSpPr>
          <p:cNvPr id="5" name="Slide Number Placeholder 4"/>
          <p:cNvSpPr>
            <a:spLocks noGrp="1"/>
          </p:cNvSpPr>
          <p:nvPr>
            <p:ph type="sldNum" sz="quarter" idx="12"/>
          </p:nvPr>
        </p:nvSpPr>
        <p:spPr/>
        <p:txBody>
          <a:bodyPr/>
          <a:lstStyle/>
          <a:p>
            <a:fld id="{89A1398D-1E25-468D-BDB6-ECCE2283471D}" type="slidenum">
              <a:rPr lang="en-IN" smtClean="0"/>
              <a:pPr/>
              <a:t>30</a:t>
            </a:fld>
            <a:endParaRPr lang="en-IN"/>
          </a:p>
        </p:txBody>
      </p:sp>
      <p:sp>
        <p:nvSpPr>
          <p:cNvPr id="6" name="Footer Placeholder 5"/>
          <p:cNvSpPr>
            <a:spLocks noGrp="1"/>
          </p:cNvSpPr>
          <p:nvPr>
            <p:ph type="ftr" sz="quarter" idx="11"/>
          </p:nvPr>
        </p:nvSpPr>
        <p:spPr/>
        <p:txBody>
          <a:bodyPr/>
          <a:lstStyle/>
          <a:p>
            <a:r>
              <a:rPr lang="en-IN" smtClean="0"/>
              <a:t>rajkumarradukia@caaa.in</a:t>
            </a:r>
            <a:endParaRPr lang="en-IN"/>
          </a:p>
        </p:txBody>
      </p:sp>
    </p:spTree>
    <p:extLst>
      <p:ext uri="{BB962C8B-B14F-4D97-AF65-F5344CB8AC3E}">
        <p14:creationId xmlns:p14="http://schemas.microsoft.com/office/powerpoint/2010/main" xmlns="" val="18508288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 5.1 composition of board</a:t>
            </a:r>
            <a:endParaRPr lang="en-IN" dirty="0"/>
          </a:p>
        </p:txBody>
      </p:sp>
      <p:sp>
        <p:nvSpPr>
          <p:cNvPr id="3" name="Content Placeholder 2"/>
          <p:cNvSpPr>
            <a:spLocks noGrp="1"/>
          </p:cNvSpPr>
          <p:nvPr>
            <p:ph idx="1"/>
          </p:nvPr>
        </p:nvSpPr>
        <p:spPr/>
        <p:txBody>
          <a:bodyPr>
            <a:normAutofit fontScale="62500" lnSpcReduction="20000"/>
          </a:bodyPr>
          <a:lstStyle/>
          <a:p>
            <a:pPr lvl="0"/>
            <a:r>
              <a:rPr lang="en-US" dirty="0" smtClean="0"/>
              <a:t>As </a:t>
            </a:r>
            <a:r>
              <a:rPr lang="en-US" dirty="0"/>
              <a:t>per Insurance Act, Insurance Companies can be a public Company only.</a:t>
            </a:r>
            <a:endParaRPr lang="en-IN" dirty="0"/>
          </a:p>
          <a:p>
            <a:pPr lvl="0"/>
            <a:r>
              <a:rPr lang="en-US" dirty="0"/>
              <a:t>Insurance companies should ensure that the Board comprises of competent and qualified Directors.</a:t>
            </a:r>
            <a:endParaRPr lang="en-IN" dirty="0"/>
          </a:p>
          <a:p>
            <a:pPr lvl="0"/>
            <a:r>
              <a:rPr lang="en-US" dirty="0"/>
              <a:t>Shareholders of the companies elect or nominate Directors from various areas of financial and management expertise such as accountancy, law, insurance, pension, banking, securities, economics, etc., with qualifications and experience that is appropriate to the company.</a:t>
            </a:r>
            <a:endParaRPr lang="en-IN" dirty="0"/>
          </a:p>
          <a:p>
            <a:pPr lvl="0"/>
            <a:r>
              <a:rPr lang="en-US" dirty="0"/>
              <a:t>Board shall have 3 IDs except for to the Board of Insurers of whom 5 years from the Certificate of Registration have not been elapsed. Transition period of 1 year has been given to comply with this guideline.</a:t>
            </a:r>
            <a:endParaRPr lang="en-IN" dirty="0"/>
          </a:p>
          <a:p>
            <a:pPr lvl="0"/>
            <a:r>
              <a:rPr lang="en-US" dirty="0"/>
              <a:t>Appointment of IDs shall be in terms of CA, 2013.</a:t>
            </a:r>
            <a:endParaRPr lang="en-IN" dirty="0"/>
          </a:p>
          <a:p>
            <a:pPr lvl="0"/>
            <a:r>
              <a:rPr lang="en-US" dirty="0"/>
              <a:t>Where the Chairman of the Board is non-executive, the Chief Executive Officer should be a whole time director of the Board.</a:t>
            </a:r>
            <a:endParaRPr lang="en-IN" dirty="0"/>
          </a:p>
          <a:p>
            <a:pPr lvl="0"/>
            <a:r>
              <a:rPr lang="en-US" dirty="0"/>
              <a:t>There shall be at least one Woman Director on the Board of every Insurance company.</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31</a:t>
            </a:fld>
            <a:endParaRPr lang="en-IN"/>
          </a:p>
        </p:txBody>
      </p:sp>
    </p:spTree>
    <p:extLst>
      <p:ext uri="{BB962C8B-B14F-4D97-AF65-F5344CB8AC3E}">
        <p14:creationId xmlns:p14="http://schemas.microsoft.com/office/powerpoint/2010/main" xmlns="" val="7267568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 no. 5.2</a:t>
            </a:r>
            <a:endParaRPr lang="en-IN" dirty="0"/>
          </a:p>
        </p:txBody>
      </p:sp>
      <p:sp>
        <p:nvSpPr>
          <p:cNvPr id="3" name="Content Placeholder 2"/>
          <p:cNvSpPr>
            <a:spLocks noGrp="1"/>
          </p:cNvSpPr>
          <p:nvPr>
            <p:ph idx="1"/>
          </p:nvPr>
        </p:nvSpPr>
        <p:spPr/>
        <p:txBody>
          <a:bodyPr>
            <a:normAutofit fontScale="92500" lnSpcReduction="20000"/>
          </a:bodyPr>
          <a:lstStyle/>
          <a:p>
            <a:r>
              <a:rPr lang="en-US" b="1" dirty="0"/>
              <a:t>5.2 Role &amp; Responsibility of Board</a:t>
            </a:r>
            <a:endParaRPr lang="en-IN" dirty="0"/>
          </a:p>
          <a:p>
            <a:pPr lvl="0"/>
            <a:r>
              <a:rPr lang="en-US" dirty="0"/>
              <a:t>Annexure 1 is referred.</a:t>
            </a:r>
            <a:endParaRPr lang="en-IN" dirty="0"/>
          </a:p>
          <a:p>
            <a:pPr lvl="0"/>
            <a:r>
              <a:rPr lang="en-US" dirty="0"/>
              <a:t>Overall direction of the business of the insurance company.</a:t>
            </a:r>
            <a:endParaRPr lang="en-IN" dirty="0"/>
          </a:p>
          <a:p>
            <a:pPr lvl="0"/>
            <a:r>
              <a:rPr lang="en-US" dirty="0"/>
              <a:t>Obligation to fully comply with the Statutes.</a:t>
            </a:r>
            <a:endParaRPr lang="en-IN" dirty="0"/>
          </a:p>
          <a:p>
            <a:pPr lvl="0"/>
            <a:r>
              <a:rPr lang="en-US" dirty="0"/>
              <a:t>Addressing conflicts of interest.</a:t>
            </a:r>
            <a:endParaRPr lang="en-IN" dirty="0"/>
          </a:p>
          <a:p>
            <a:pPr lvl="0"/>
            <a:r>
              <a:rPr lang="en-US" dirty="0"/>
              <a:t>Developing a corporate culture that recognizes and rewards adherence to ethical standards.</a:t>
            </a:r>
            <a:endParaRPr lang="en-IN" dirty="0"/>
          </a:p>
          <a:p>
            <a:pPr lvl="0"/>
            <a:r>
              <a:rPr lang="en-US" dirty="0"/>
              <a:t>Ensuring fair treatment of policyholders and employees.</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32</a:t>
            </a:fld>
            <a:endParaRPr lang="en-IN"/>
          </a:p>
        </p:txBody>
      </p:sp>
    </p:spTree>
    <p:extLst>
      <p:ext uri="{BB962C8B-B14F-4D97-AF65-F5344CB8AC3E}">
        <p14:creationId xmlns:p14="http://schemas.microsoft.com/office/powerpoint/2010/main" xmlns="" val="1004102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 no. 6 control functions </a:t>
            </a:r>
            <a:endParaRPr lang="en-IN" dirty="0"/>
          </a:p>
        </p:txBody>
      </p:sp>
      <p:sp>
        <p:nvSpPr>
          <p:cNvPr id="3" name="Content Placeholder 2"/>
          <p:cNvSpPr>
            <a:spLocks noGrp="1"/>
          </p:cNvSpPr>
          <p:nvPr>
            <p:ph idx="1"/>
          </p:nvPr>
        </p:nvSpPr>
        <p:spPr/>
        <p:txBody>
          <a:bodyPr>
            <a:normAutofit fontScale="77500" lnSpcReduction="20000"/>
          </a:bodyPr>
          <a:lstStyle/>
          <a:p>
            <a:pPr marL="0" indent="0">
              <a:buNone/>
            </a:pPr>
            <a:endParaRPr lang="en-IN" dirty="0"/>
          </a:p>
          <a:p>
            <a:pPr lvl="0"/>
            <a:r>
              <a:rPr lang="en-US" dirty="0"/>
              <a:t>Board shall be responsible for the oversight over the control functions of an Insurer.</a:t>
            </a:r>
            <a:endParaRPr lang="en-IN" dirty="0"/>
          </a:p>
          <a:p>
            <a:pPr lvl="0"/>
            <a:r>
              <a:rPr lang="en-US" dirty="0"/>
              <a:t>Board shall lay down the policy framework to put in place:</a:t>
            </a:r>
            <a:endParaRPr lang="en-IN" dirty="0"/>
          </a:p>
          <a:p>
            <a:pPr lvl="0"/>
            <a:r>
              <a:rPr lang="en-US" dirty="0"/>
              <a:t>Independence of the control functions</a:t>
            </a:r>
            <a:endParaRPr lang="en-IN" dirty="0"/>
          </a:p>
          <a:p>
            <a:pPr lvl="0"/>
            <a:r>
              <a:rPr lang="en-US" dirty="0"/>
              <a:t>Robust and efficient mechanisms for the identification, assessment, quantification, control, mitigation and monitoring of the risks.</a:t>
            </a:r>
            <a:endParaRPr lang="en-IN" dirty="0"/>
          </a:p>
          <a:p>
            <a:pPr lvl="0"/>
            <a:r>
              <a:rPr lang="en-US" dirty="0"/>
              <a:t>Appropriate processes for ensuring compliance with the Board approved policy, and applicable laws and regulations.</a:t>
            </a:r>
            <a:endParaRPr lang="en-IN" dirty="0"/>
          </a:p>
          <a:p>
            <a:r>
              <a:rPr lang="en-US" dirty="0"/>
              <a:t>Internal audit function capable of reviewing and assessing the adequacy and effectiveness of, and the insurer’s adherence to its internal controls.</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33</a:t>
            </a:fld>
            <a:endParaRPr lang="en-IN"/>
          </a:p>
        </p:txBody>
      </p:sp>
    </p:spTree>
    <p:extLst>
      <p:ext uri="{BB962C8B-B14F-4D97-AF65-F5344CB8AC3E}">
        <p14:creationId xmlns:p14="http://schemas.microsoft.com/office/powerpoint/2010/main" xmlns="" val="35190763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40966"/>
          </a:xfrm>
        </p:spPr>
        <p:txBody>
          <a:bodyPr>
            <a:normAutofit fontScale="90000"/>
          </a:bodyPr>
          <a:lstStyle/>
          <a:p>
            <a:r>
              <a:rPr lang="en-US" sz="3600" dirty="0" smtClean="0"/>
              <a:t>Para no. 7 </a:t>
            </a:r>
            <a:r>
              <a:rPr lang="en-US" sz="3600" b="1" dirty="0"/>
              <a:t>Delegation of functions of the Board – Committees</a:t>
            </a:r>
            <a:r>
              <a:rPr lang="en-IN" dirty="0"/>
              <a:t/>
            </a:r>
            <a:br>
              <a:rPr lang="en-IN" dirty="0"/>
            </a:br>
            <a:endParaRPr lang="en-IN" dirty="0"/>
          </a:p>
        </p:txBody>
      </p:sp>
      <p:sp>
        <p:nvSpPr>
          <p:cNvPr id="3" name="Content Placeholder 2"/>
          <p:cNvSpPr>
            <a:spLocks noGrp="1"/>
          </p:cNvSpPr>
          <p:nvPr>
            <p:ph idx="1"/>
          </p:nvPr>
        </p:nvSpPr>
        <p:spPr/>
        <p:txBody>
          <a:bodyPr>
            <a:noAutofit/>
          </a:bodyPr>
          <a:lstStyle/>
          <a:p>
            <a:pPr lvl="0"/>
            <a:r>
              <a:rPr lang="en-US" sz="1400" dirty="0" smtClean="0"/>
              <a:t>Following </a:t>
            </a:r>
            <a:r>
              <a:rPr lang="en-US" sz="1400" dirty="0"/>
              <a:t>aspects need to be defined in respect of the role and functions of the Committees:</a:t>
            </a:r>
            <a:endParaRPr lang="en-IN" sz="1400" dirty="0"/>
          </a:p>
          <a:p>
            <a:pPr lvl="0"/>
            <a:r>
              <a:rPr lang="en-US" sz="1400" dirty="0"/>
              <a:t>Constitution</a:t>
            </a:r>
            <a:endParaRPr lang="en-IN" sz="1400" dirty="0"/>
          </a:p>
          <a:p>
            <a:pPr lvl="0"/>
            <a:r>
              <a:rPr lang="en-US" sz="1400" dirty="0"/>
              <a:t>Objectives</a:t>
            </a:r>
            <a:endParaRPr lang="en-IN" sz="1400" dirty="0"/>
          </a:p>
          <a:p>
            <a:pPr lvl="0"/>
            <a:r>
              <a:rPr lang="en-US" sz="1400" dirty="0"/>
              <a:t>Responsibilities</a:t>
            </a:r>
            <a:endParaRPr lang="en-IN" sz="1400" dirty="0"/>
          </a:p>
          <a:p>
            <a:pPr lvl="0"/>
            <a:r>
              <a:rPr lang="en-US" sz="1400" dirty="0"/>
              <a:t>Frequency of meeting / quorum requirements</a:t>
            </a:r>
            <a:endParaRPr lang="en-IN" sz="1400" dirty="0"/>
          </a:p>
          <a:p>
            <a:pPr lvl="0"/>
            <a:r>
              <a:rPr lang="en-US" sz="1400" dirty="0"/>
              <a:t>Appointment and removal of members</a:t>
            </a:r>
            <a:endParaRPr lang="en-IN" sz="1400" dirty="0"/>
          </a:p>
          <a:p>
            <a:pPr lvl="0"/>
            <a:r>
              <a:rPr lang="en-US" sz="1400" dirty="0"/>
              <a:t>Reporting to the Board</a:t>
            </a:r>
            <a:endParaRPr lang="en-IN" sz="1400" dirty="0"/>
          </a:p>
          <a:p>
            <a:pPr lvl="0"/>
            <a:r>
              <a:rPr lang="en-US" sz="1400" dirty="0">
                <a:solidFill>
                  <a:srgbClr val="FF0000"/>
                </a:solidFill>
              </a:rPr>
              <a:t>Mandatory Committees:</a:t>
            </a:r>
            <a:endParaRPr lang="en-IN" sz="1400" dirty="0">
              <a:solidFill>
                <a:srgbClr val="FF0000"/>
              </a:solidFill>
            </a:endParaRPr>
          </a:p>
          <a:p>
            <a:pPr lvl="0"/>
            <a:r>
              <a:rPr lang="en-US" sz="1400" dirty="0"/>
              <a:t>Audit Committee</a:t>
            </a:r>
            <a:endParaRPr lang="en-IN" sz="1400" dirty="0"/>
          </a:p>
          <a:p>
            <a:pPr lvl="0"/>
            <a:r>
              <a:rPr lang="en-US" sz="1400" dirty="0"/>
              <a:t>Investment Committee </a:t>
            </a:r>
            <a:endParaRPr lang="en-IN" sz="1400" dirty="0"/>
          </a:p>
          <a:p>
            <a:pPr lvl="0"/>
            <a:r>
              <a:rPr lang="en-US" sz="1400" dirty="0"/>
              <a:t>Risk Management Committee </a:t>
            </a:r>
            <a:endParaRPr lang="en-IN" sz="1400" dirty="0"/>
          </a:p>
          <a:p>
            <a:pPr lvl="0"/>
            <a:r>
              <a:rPr lang="en-US" sz="1400" dirty="0"/>
              <a:t>Policyholder Protection Committee </a:t>
            </a:r>
            <a:endParaRPr lang="en-IN" sz="1400" dirty="0"/>
          </a:p>
          <a:p>
            <a:pPr lvl="0"/>
            <a:r>
              <a:rPr lang="en-US" sz="1400" dirty="0"/>
              <a:t>Nomination and Remuneration Committee </a:t>
            </a:r>
            <a:endParaRPr lang="en-IN" sz="1400" dirty="0"/>
          </a:p>
          <a:p>
            <a:pPr lvl="0"/>
            <a:r>
              <a:rPr lang="en-US" sz="1400" dirty="0"/>
              <a:t>Corporate Social Responsibility (Applicable only if Company falls in criteria given by Companies Act, 2013)</a:t>
            </a:r>
            <a:endParaRPr lang="en-IN" sz="1400" dirty="0"/>
          </a:p>
          <a:p>
            <a:pPr lvl="0"/>
            <a:r>
              <a:rPr lang="en-US" sz="1400" dirty="0"/>
              <a:t>With Profits’ Committee (Applicable only to Insurers in the Business of Non-Linked Insurance Products) As per Section 45(d) IRDA (Non-linked Insurance Products) Regulations, 2013 </a:t>
            </a:r>
            <a:endParaRPr lang="en-IN" sz="1400" dirty="0"/>
          </a:p>
          <a:p>
            <a:pPr lvl="0"/>
            <a:r>
              <a:rPr lang="en-US" sz="1400" dirty="0">
                <a:solidFill>
                  <a:srgbClr val="0070C0"/>
                </a:solidFill>
              </a:rPr>
              <a:t>Non Mandatory Committees:</a:t>
            </a:r>
            <a:endParaRPr lang="en-IN" sz="1400" dirty="0">
              <a:solidFill>
                <a:srgbClr val="0070C0"/>
              </a:solidFill>
            </a:endParaRPr>
          </a:p>
          <a:p>
            <a:pPr lvl="0"/>
            <a:r>
              <a:rPr lang="en-US" sz="1400" dirty="0"/>
              <a:t>Ethics Committee</a:t>
            </a:r>
            <a:endParaRPr lang="en-IN" sz="1400" dirty="0"/>
          </a:p>
          <a:p>
            <a:pPr lvl="0"/>
            <a:r>
              <a:rPr lang="en-US" sz="1400" dirty="0"/>
              <a:t>Asset Liability Management (ALM) Committee</a:t>
            </a:r>
            <a:endParaRPr lang="en-IN" sz="1400" dirty="0"/>
          </a:p>
          <a:p>
            <a:endParaRPr lang="en-IN" sz="1400"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34</a:t>
            </a:fld>
            <a:endParaRPr lang="en-IN"/>
          </a:p>
        </p:txBody>
      </p:sp>
    </p:spTree>
    <p:extLst>
      <p:ext uri="{BB962C8B-B14F-4D97-AF65-F5344CB8AC3E}">
        <p14:creationId xmlns:p14="http://schemas.microsoft.com/office/powerpoint/2010/main" xmlns="" val="39884472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Para no. </a:t>
            </a:r>
            <a:r>
              <a:rPr lang="en-US" b="1" dirty="0"/>
              <a:t>7.1 Audit Committee</a:t>
            </a:r>
            <a:r>
              <a:rPr lang="en-IN" dirty="0"/>
              <a:t/>
            </a:r>
            <a:br>
              <a:rPr lang="en-IN" dirty="0"/>
            </a:br>
            <a:endParaRPr lang="en-IN" dirty="0"/>
          </a:p>
        </p:txBody>
      </p:sp>
      <p:sp>
        <p:nvSpPr>
          <p:cNvPr id="3" name="Content Placeholder 2"/>
          <p:cNvSpPr>
            <a:spLocks noGrp="1"/>
          </p:cNvSpPr>
          <p:nvPr>
            <p:ph idx="1"/>
          </p:nvPr>
        </p:nvSpPr>
        <p:spPr/>
        <p:txBody>
          <a:bodyPr>
            <a:normAutofit fontScale="77500" lnSpcReduction="20000"/>
          </a:bodyPr>
          <a:lstStyle/>
          <a:p>
            <a:pPr lvl="0"/>
            <a:r>
              <a:rPr lang="en-US" dirty="0"/>
              <a:t>Minimum of 3 directors with majority of Independent Directors</a:t>
            </a:r>
            <a:endParaRPr lang="en-IN" dirty="0"/>
          </a:p>
          <a:p>
            <a:pPr lvl="0"/>
            <a:r>
              <a:rPr lang="en-US" dirty="0"/>
              <a:t>Chairperson should be an Independent Director and with an accounting/finance/audit experience and may be a Chartered Accountant or a person with a strong financial analysis background.</a:t>
            </a:r>
            <a:endParaRPr lang="en-IN" dirty="0"/>
          </a:p>
          <a:p>
            <a:pPr lvl="0"/>
            <a:r>
              <a:rPr lang="en-US" dirty="0"/>
              <a:t>Committee shall meet at least four times in a year and not more than four months shall elapse between two successive meetings of such Committees. </a:t>
            </a:r>
            <a:endParaRPr lang="en-IN" dirty="0"/>
          </a:p>
          <a:p>
            <a:pPr lvl="0"/>
            <a:r>
              <a:rPr lang="en-US" dirty="0"/>
              <a:t>The quorum shall be two members or one-third of the members of the Committee, whichever is greater. At least one such independent director or his alternate director, should necessarily be present to form the quorum.</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35</a:t>
            </a:fld>
            <a:endParaRPr lang="en-IN"/>
          </a:p>
        </p:txBody>
      </p:sp>
    </p:spTree>
    <p:extLst>
      <p:ext uri="{BB962C8B-B14F-4D97-AF65-F5344CB8AC3E}">
        <p14:creationId xmlns:p14="http://schemas.microsoft.com/office/powerpoint/2010/main" xmlns="" val="35278704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Para no. 7.2 </a:t>
            </a:r>
            <a:r>
              <a:rPr lang="en-US" b="1" dirty="0"/>
              <a:t>Investment Committee</a:t>
            </a:r>
            <a:r>
              <a:rPr lang="en-IN" dirty="0"/>
              <a:t/>
            </a:r>
            <a:br>
              <a:rPr lang="en-IN" dirty="0"/>
            </a:br>
            <a:endParaRPr lang="en-IN" dirty="0"/>
          </a:p>
        </p:txBody>
      </p:sp>
      <p:sp>
        <p:nvSpPr>
          <p:cNvPr id="3" name="Content Placeholder 2"/>
          <p:cNvSpPr>
            <a:spLocks noGrp="1"/>
          </p:cNvSpPr>
          <p:nvPr>
            <p:ph idx="1"/>
          </p:nvPr>
        </p:nvSpPr>
        <p:spPr/>
        <p:txBody>
          <a:bodyPr>
            <a:normAutofit fontScale="77500" lnSpcReduction="20000"/>
          </a:bodyPr>
          <a:lstStyle/>
          <a:p>
            <a:pPr lvl="0"/>
            <a:r>
              <a:rPr lang="en-US" dirty="0"/>
              <a:t>Committee shall have</a:t>
            </a:r>
            <a:endParaRPr lang="en-IN" dirty="0"/>
          </a:p>
          <a:p>
            <a:pPr lvl="0"/>
            <a:r>
              <a:rPr lang="en-US" dirty="0"/>
              <a:t>At least two Non-Executive Directors</a:t>
            </a:r>
            <a:endParaRPr lang="en-IN" dirty="0"/>
          </a:p>
          <a:p>
            <a:pPr lvl="0"/>
            <a:r>
              <a:rPr lang="en-US" dirty="0"/>
              <a:t>Chief Executive Officer, </a:t>
            </a:r>
            <a:endParaRPr lang="en-IN" dirty="0"/>
          </a:p>
          <a:p>
            <a:pPr lvl="0"/>
            <a:r>
              <a:rPr lang="en-US" dirty="0"/>
              <a:t>Chief of Finance,</a:t>
            </a:r>
            <a:endParaRPr lang="en-IN" dirty="0"/>
          </a:p>
          <a:p>
            <a:pPr lvl="0"/>
            <a:r>
              <a:rPr lang="en-US" dirty="0"/>
              <a:t>Chief of Investment,</a:t>
            </a:r>
            <a:endParaRPr lang="en-IN" dirty="0"/>
          </a:p>
          <a:p>
            <a:pPr lvl="0"/>
            <a:r>
              <a:rPr lang="en-US" dirty="0"/>
              <a:t>Chief Risk Officer and</a:t>
            </a:r>
            <a:endParaRPr lang="en-IN" dirty="0"/>
          </a:p>
          <a:p>
            <a:pPr lvl="0"/>
            <a:r>
              <a:rPr lang="en-US" dirty="0"/>
              <a:t>Appointed Actuary.</a:t>
            </a:r>
            <a:endParaRPr lang="en-IN" dirty="0"/>
          </a:p>
          <a:p>
            <a:pPr lvl="0"/>
            <a:r>
              <a:rPr lang="en-US" dirty="0"/>
              <a:t>Committee shall meet at least four times in a year and not more than four months shall elapse between two successive meetings of such Committees. </a:t>
            </a:r>
            <a:endParaRPr lang="en-IN" dirty="0"/>
          </a:p>
          <a:p>
            <a:pPr lvl="0"/>
            <a:r>
              <a:rPr lang="en-US" dirty="0"/>
              <a:t>The quorum shall be two members or one-third of the members of the Committee, whichever is greater.</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36</a:t>
            </a:fld>
            <a:endParaRPr lang="en-IN"/>
          </a:p>
        </p:txBody>
      </p:sp>
    </p:spTree>
    <p:extLst>
      <p:ext uri="{BB962C8B-B14F-4D97-AF65-F5344CB8AC3E}">
        <p14:creationId xmlns:p14="http://schemas.microsoft.com/office/powerpoint/2010/main" xmlns="" val="20698859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Para no. 7.3 </a:t>
            </a:r>
            <a:r>
              <a:rPr lang="en-US" sz="3200" b="1" dirty="0"/>
              <a:t>Risk Management Committee</a:t>
            </a:r>
            <a:r>
              <a:rPr lang="en-IN" sz="3200" dirty="0"/>
              <a:t/>
            </a:r>
            <a:br>
              <a:rPr lang="en-IN" sz="3200" dirty="0"/>
            </a:br>
            <a:endParaRPr lang="en-IN" sz="3200" dirty="0"/>
          </a:p>
        </p:txBody>
      </p:sp>
      <p:sp>
        <p:nvSpPr>
          <p:cNvPr id="3" name="Content Placeholder 2"/>
          <p:cNvSpPr>
            <a:spLocks noGrp="1"/>
          </p:cNvSpPr>
          <p:nvPr>
            <p:ph idx="1"/>
          </p:nvPr>
        </p:nvSpPr>
        <p:spPr/>
        <p:txBody>
          <a:bodyPr>
            <a:normAutofit fontScale="70000" lnSpcReduction="20000"/>
          </a:bodyPr>
          <a:lstStyle/>
          <a:p>
            <a:pPr lvl="0"/>
            <a:r>
              <a:rPr lang="en-US" dirty="0"/>
              <a:t>Risk management function should be under the overall guidance and supervision of the </a:t>
            </a:r>
            <a:r>
              <a:rPr lang="en-US" dirty="0">
                <a:solidFill>
                  <a:srgbClr val="FF0000"/>
                </a:solidFill>
              </a:rPr>
              <a:t>Chief Risk Officer (CRO</a:t>
            </a:r>
            <a:r>
              <a:rPr lang="en-US" dirty="0"/>
              <a:t>) with a clearly defined role.</a:t>
            </a:r>
            <a:endParaRPr lang="en-IN" dirty="0"/>
          </a:p>
          <a:p>
            <a:pPr lvl="0"/>
            <a:r>
              <a:rPr lang="en-US" dirty="0"/>
              <a:t>Committee shall recommend to the Board the Risk Management policy and processes for the organization</a:t>
            </a:r>
            <a:endParaRPr lang="en-IN" dirty="0"/>
          </a:p>
          <a:p>
            <a:pPr lvl="0"/>
            <a:r>
              <a:rPr lang="en-US" dirty="0"/>
              <a:t>Committee shall meet at least four times in a year and not more than four months shall elapse between two successive meetings of such Committees. </a:t>
            </a:r>
            <a:endParaRPr lang="en-IN" dirty="0"/>
          </a:p>
          <a:p>
            <a:pPr lvl="0"/>
            <a:r>
              <a:rPr lang="en-US" dirty="0"/>
              <a:t>The quorum shall be two members or one-third of the members of the Committee, whichever is greater.</a:t>
            </a:r>
            <a:endParaRPr lang="en-IN" dirty="0"/>
          </a:p>
          <a:p>
            <a:pPr lvl="0"/>
            <a:r>
              <a:rPr lang="en-US" dirty="0"/>
              <a:t>Committee shall monitor implementation of Anti-fraud policy for effective deterrence, prevention, detection and mitigation of frauds.</a:t>
            </a:r>
            <a:endParaRPr lang="en-IN" dirty="0"/>
          </a:p>
          <a:p>
            <a:pPr marL="0" indent="0">
              <a:buNone/>
            </a:pPr>
            <a:r>
              <a:rPr lang="en-US" b="1" dirty="0"/>
              <a:t> </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37</a:t>
            </a:fld>
            <a:endParaRPr lang="en-IN"/>
          </a:p>
        </p:txBody>
      </p:sp>
    </p:spTree>
    <p:extLst>
      <p:ext uri="{BB962C8B-B14F-4D97-AF65-F5344CB8AC3E}">
        <p14:creationId xmlns:p14="http://schemas.microsoft.com/office/powerpoint/2010/main" xmlns="" val="2433552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7.4 Policyholder Protection Committee</a:t>
            </a:r>
            <a:r>
              <a:rPr lang="en-IN" dirty="0"/>
              <a:t/>
            </a:r>
            <a:br>
              <a:rPr lang="en-IN" dirty="0"/>
            </a:br>
            <a:endParaRPr lang="en-IN" dirty="0"/>
          </a:p>
        </p:txBody>
      </p:sp>
      <p:sp>
        <p:nvSpPr>
          <p:cNvPr id="3" name="Content Placeholder 2"/>
          <p:cNvSpPr>
            <a:spLocks noGrp="1"/>
          </p:cNvSpPr>
          <p:nvPr>
            <p:ph idx="1"/>
          </p:nvPr>
        </p:nvSpPr>
        <p:spPr/>
        <p:txBody>
          <a:bodyPr>
            <a:normAutofit fontScale="92500" lnSpcReduction="20000"/>
          </a:bodyPr>
          <a:lstStyle/>
          <a:p>
            <a:pPr lvl="0"/>
            <a:r>
              <a:rPr lang="en-US" dirty="0"/>
              <a:t>Committee shall be headed by a Non-Executive Director.</a:t>
            </a:r>
            <a:endParaRPr lang="en-IN" dirty="0"/>
          </a:p>
          <a:p>
            <a:pPr lvl="0"/>
            <a:r>
              <a:rPr lang="en-US" dirty="0"/>
              <a:t>It shall include an expert/representative of customers as an invitee to enable insurers to formulate policies and assess compliance thereof.</a:t>
            </a:r>
            <a:endParaRPr lang="en-IN" dirty="0"/>
          </a:p>
          <a:p>
            <a:pPr lvl="0"/>
            <a:r>
              <a:rPr lang="en-US" dirty="0"/>
              <a:t>Committee shall recommend a policy on customer education for approval of the Board.</a:t>
            </a:r>
            <a:endParaRPr lang="en-IN" dirty="0"/>
          </a:p>
          <a:p>
            <a:pPr lvl="0"/>
            <a:r>
              <a:rPr lang="en-US" dirty="0"/>
              <a:t>Board shall review the status report on policyholders’ protection issues, submitted by the Committee, in each of its meeting.</a:t>
            </a:r>
            <a:endParaRPr lang="en-IN" dirty="0"/>
          </a:p>
          <a:p>
            <a:r>
              <a:rPr lang="en-US" dirty="0"/>
              <a:t> </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38</a:t>
            </a:fld>
            <a:endParaRPr lang="en-IN"/>
          </a:p>
        </p:txBody>
      </p:sp>
    </p:spTree>
    <p:extLst>
      <p:ext uri="{BB962C8B-B14F-4D97-AF65-F5344CB8AC3E}">
        <p14:creationId xmlns:p14="http://schemas.microsoft.com/office/powerpoint/2010/main" xmlns="" val="13517245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Para no. 7.5 </a:t>
            </a:r>
            <a:r>
              <a:rPr lang="en-US" sz="3200" b="1" dirty="0"/>
              <a:t>Nomination and Remuneration Committee</a:t>
            </a:r>
            <a:r>
              <a:rPr lang="en-IN" sz="3200" dirty="0"/>
              <a:t/>
            </a:r>
            <a:br>
              <a:rPr lang="en-IN" sz="3200" dirty="0"/>
            </a:br>
            <a:endParaRPr lang="en-IN" sz="3200" dirty="0"/>
          </a:p>
        </p:txBody>
      </p:sp>
      <p:sp>
        <p:nvSpPr>
          <p:cNvPr id="3" name="Content Placeholder 2"/>
          <p:cNvSpPr>
            <a:spLocks noGrp="1"/>
          </p:cNvSpPr>
          <p:nvPr>
            <p:ph idx="1"/>
          </p:nvPr>
        </p:nvSpPr>
        <p:spPr/>
        <p:txBody>
          <a:bodyPr>
            <a:normAutofit fontScale="55000" lnSpcReduction="20000"/>
          </a:bodyPr>
          <a:lstStyle/>
          <a:p>
            <a:pPr lvl="0"/>
            <a:r>
              <a:rPr lang="en-US" dirty="0"/>
              <a:t>Committee shall have</a:t>
            </a:r>
            <a:endParaRPr lang="en-IN" dirty="0"/>
          </a:p>
          <a:p>
            <a:pPr lvl="0"/>
            <a:r>
              <a:rPr lang="en-US" dirty="0"/>
              <a:t>Three or more non-executive directors out of which not less than one-half shall be independent directors (Guideline refers to CA, 2013).</a:t>
            </a:r>
            <a:endParaRPr lang="en-IN" dirty="0"/>
          </a:p>
          <a:p>
            <a:pPr lvl="0"/>
            <a:r>
              <a:rPr lang="en-US" dirty="0"/>
              <a:t>Chairman of the Committee shall be an independent director. </a:t>
            </a:r>
            <a:endParaRPr lang="en-IN" dirty="0"/>
          </a:p>
          <a:p>
            <a:pPr lvl="0"/>
            <a:r>
              <a:rPr lang="en-US" dirty="0"/>
              <a:t>Committee may meet as and when required by Board.</a:t>
            </a:r>
            <a:endParaRPr lang="en-IN" dirty="0"/>
          </a:p>
          <a:p>
            <a:pPr lvl="0"/>
            <a:r>
              <a:rPr lang="en-US" dirty="0"/>
              <a:t>The quorum shall be two members or one-third of the members of the Committee, whichever is greater. At least one such independent director or his alternate director, should necessarily be present to form the quorum.</a:t>
            </a:r>
            <a:endParaRPr lang="en-IN" dirty="0"/>
          </a:p>
          <a:p>
            <a:pPr lvl="0"/>
            <a:r>
              <a:rPr lang="en-US" dirty="0"/>
              <a:t>Committee shall follow directions given in </a:t>
            </a:r>
            <a:r>
              <a:rPr lang="en-US" dirty="0">
                <a:solidFill>
                  <a:srgbClr val="FF0000"/>
                </a:solidFill>
              </a:rPr>
              <a:t>Annexure 4 for appointment and reporting of Key Management Persons.</a:t>
            </a:r>
            <a:endParaRPr lang="en-IN" dirty="0">
              <a:solidFill>
                <a:srgbClr val="FF0000"/>
              </a:solidFill>
            </a:endParaRPr>
          </a:p>
          <a:p>
            <a:pPr lvl="0"/>
            <a:r>
              <a:rPr lang="en-US" dirty="0"/>
              <a:t>Committee shall determine insurance company’s policy on remuneration packages and any compensation payment, for the CEO, the Executive Directors, Key management Persons of the company.</a:t>
            </a:r>
            <a:endParaRPr lang="en-IN" dirty="0"/>
          </a:p>
          <a:p>
            <a:pPr lvl="0"/>
            <a:r>
              <a:rPr lang="en-US" dirty="0"/>
              <a:t>Committee shall ensure that the remuneration packages of the Key Management Persons of the company are as per the Remuneration Policy approved by the Board.</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39</a:t>
            </a:fld>
            <a:endParaRPr lang="en-IN"/>
          </a:p>
        </p:txBody>
      </p:sp>
    </p:spTree>
    <p:extLst>
      <p:ext uri="{BB962C8B-B14F-4D97-AF65-F5344CB8AC3E}">
        <p14:creationId xmlns:p14="http://schemas.microsoft.com/office/powerpoint/2010/main" xmlns="" val="3117776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normAutofit/>
          </a:bodyPr>
          <a:lstStyle/>
          <a:p>
            <a:r>
              <a:rPr lang="en-US" sz="2400" b="1" dirty="0"/>
              <a:t>Salient ideas and thoughts on principals of governance as revealed by our ancient scriptures</a:t>
            </a:r>
            <a:endParaRPr lang="en-IN" sz="2400" dirty="0"/>
          </a:p>
        </p:txBody>
      </p:sp>
      <p:sp>
        <p:nvSpPr>
          <p:cNvPr id="3" name="Content Placeholder 2"/>
          <p:cNvSpPr>
            <a:spLocks noGrp="1"/>
          </p:cNvSpPr>
          <p:nvPr>
            <p:ph idx="1"/>
          </p:nvPr>
        </p:nvSpPr>
        <p:spPr/>
        <p:txBody>
          <a:bodyPr>
            <a:normAutofit fontScale="25000" lnSpcReduction="20000"/>
          </a:bodyPr>
          <a:lstStyle/>
          <a:p>
            <a:r>
              <a:rPr lang="en-US" sz="8000" b="1" i="1" dirty="0" err="1">
                <a:latin typeface="Arial" pitchFamily="34" charset="0"/>
                <a:cs typeface="Arial" pitchFamily="34" charset="0"/>
              </a:rPr>
              <a:t>Atmano</a:t>
            </a:r>
            <a:r>
              <a:rPr lang="en-US" sz="8000" b="1" i="1" dirty="0">
                <a:latin typeface="Arial" pitchFamily="34" charset="0"/>
                <a:cs typeface="Arial" pitchFamily="34" charset="0"/>
              </a:rPr>
              <a:t> </a:t>
            </a:r>
            <a:r>
              <a:rPr lang="en-US" sz="8000" b="1" i="1" dirty="0" err="1">
                <a:latin typeface="Arial" pitchFamily="34" charset="0"/>
                <a:cs typeface="Arial" pitchFamily="34" charset="0"/>
              </a:rPr>
              <a:t>Mokshartham</a:t>
            </a:r>
            <a:r>
              <a:rPr lang="en-US" sz="8000" b="1" i="1" dirty="0">
                <a:latin typeface="Arial" pitchFamily="34" charset="0"/>
                <a:cs typeface="Arial" pitchFamily="34" charset="0"/>
              </a:rPr>
              <a:t>, </a:t>
            </a:r>
            <a:r>
              <a:rPr lang="en-US" sz="8000" b="1" i="1" dirty="0" err="1">
                <a:latin typeface="Arial" pitchFamily="34" charset="0"/>
                <a:cs typeface="Arial" pitchFamily="34" charset="0"/>
              </a:rPr>
              <a:t>Jagat</a:t>
            </a:r>
            <a:r>
              <a:rPr lang="en-US" sz="8000" b="1" i="1" dirty="0">
                <a:latin typeface="Arial" pitchFamily="34" charset="0"/>
                <a:cs typeface="Arial" pitchFamily="34" charset="0"/>
              </a:rPr>
              <a:t> </a:t>
            </a:r>
            <a:r>
              <a:rPr lang="en-US" sz="8000" b="1" i="1" dirty="0" err="1">
                <a:latin typeface="Arial" pitchFamily="34" charset="0"/>
                <a:cs typeface="Arial" pitchFamily="34" charset="0"/>
              </a:rPr>
              <a:t>hitaya</a:t>
            </a:r>
            <a:r>
              <a:rPr lang="en-US" sz="8000" b="1" i="1" dirty="0">
                <a:latin typeface="Arial" pitchFamily="34" charset="0"/>
                <a:cs typeface="Arial" pitchFamily="34" charset="0"/>
              </a:rPr>
              <a:t> cha</a:t>
            </a:r>
            <a:r>
              <a:rPr lang="sa-IN" sz="8000" b="1" i="1" dirty="0">
                <a:latin typeface="Arial" pitchFamily="34" charset="0"/>
                <a:cs typeface="Arial" pitchFamily="34" charset="0"/>
              </a:rPr>
              <a:t> (</a:t>
            </a:r>
            <a:r>
              <a:rPr lang="hi-IN" sz="8000" dirty="0">
                <a:latin typeface="Arial" pitchFamily="34" charset="0"/>
              </a:rPr>
              <a:t>आत्मनो मोक्षार्थं जगद्हिताय च</a:t>
            </a:r>
            <a:r>
              <a:rPr lang="sa-IN" sz="8000" b="1" i="1" dirty="0">
                <a:latin typeface="Arial" pitchFamily="34" charset="0"/>
                <a:cs typeface="Arial" pitchFamily="34" charset="0"/>
              </a:rPr>
              <a:t>) </a:t>
            </a:r>
            <a:r>
              <a:rPr lang="en-US" sz="8000" dirty="0">
                <a:latin typeface="Arial" pitchFamily="34" charset="0"/>
                <a:cs typeface="Arial" pitchFamily="34" charset="0"/>
              </a:rPr>
              <a:t>: One's actions should lead to the </a:t>
            </a:r>
            <a:r>
              <a:rPr lang="en-US" sz="8000" dirty="0" err="1">
                <a:latin typeface="Arial" pitchFamily="34" charset="0"/>
                <a:cs typeface="Arial" pitchFamily="34" charset="0"/>
              </a:rPr>
              <a:t>unravelling</a:t>
            </a:r>
            <a:r>
              <a:rPr lang="en-US" sz="8000" dirty="0">
                <a:latin typeface="Arial" pitchFamily="34" charset="0"/>
                <a:cs typeface="Arial" pitchFamily="34" charset="0"/>
              </a:rPr>
              <a:t> of one's latent Divinity and at the same time benefit the society</a:t>
            </a:r>
            <a:r>
              <a:rPr lang="sa-IN" sz="8000" dirty="0">
                <a:latin typeface="Arial" pitchFamily="34" charset="0"/>
              </a:rPr>
              <a:t>. </a:t>
            </a:r>
            <a:r>
              <a:rPr lang="en-US" sz="8000" dirty="0">
                <a:latin typeface="Arial" pitchFamily="34" charset="0"/>
                <a:cs typeface="Arial" pitchFamily="34" charset="0"/>
              </a:rPr>
              <a:t>All work is an opportunity for doing good to the world and thus gaining materially and spiritually in our lives</a:t>
            </a:r>
            <a:endParaRPr lang="en-IN" sz="8000" dirty="0">
              <a:latin typeface="Arial" pitchFamily="34" charset="0"/>
              <a:cs typeface="Arial" pitchFamily="34" charset="0"/>
            </a:endParaRPr>
          </a:p>
          <a:p>
            <a:r>
              <a:rPr lang="en-US" sz="8000" b="1" i="1" dirty="0" err="1">
                <a:latin typeface="Arial" pitchFamily="34" charset="0"/>
                <a:cs typeface="Arial" pitchFamily="34" charset="0"/>
              </a:rPr>
              <a:t>Atmana</a:t>
            </a:r>
            <a:r>
              <a:rPr lang="en-US" sz="8000" b="1" i="1" dirty="0">
                <a:latin typeface="Arial" pitchFamily="34" charset="0"/>
                <a:cs typeface="Arial" pitchFamily="34" charset="0"/>
              </a:rPr>
              <a:t> </a:t>
            </a:r>
            <a:r>
              <a:rPr lang="en-US" sz="8000" b="1" i="1" dirty="0" err="1">
                <a:latin typeface="Arial" pitchFamily="34" charset="0"/>
                <a:cs typeface="Arial" pitchFamily="34" charset="0"/>
              </a:rPr>
              <a:t>Vindyate</a:t>
            </a:r>
            <a:r>
              <a:rPr lang="en-US" sz="8000" b="1" i="1" dirty="0">
                <a:latin typeface="Arial" pitchFamily="34" charset="0"/>
                <a:cs typeface="Arial" pitchFamily="34" charset="0"/>
              </a:rPr>
              <a:t> </a:t>
            </a:r>
            <a:r>
              <a:rPr lang="en-US" sz="8000" b="1" i="1" dirty="0" err="1">
                <a:latin typeface="Arial" pitchFamily="34" charset="0"/>
                <a:cs typeface="Arial" pitchFamily="34" charset="0"/>
              </a:rPr>
              <a:t>Viryam</a:t>
            </a:r>
            <a:r>
              <a:rPr lang="en-US" sz="8000" dirty="0">
                <a:latin typeface="Arial" pitchFamily="34" charset="0"/>
                <a:cs typeface="Arial" pitchFamily="34" charset="0"/>
              </a:rPr>
              <a:t>: Strength and inspiration for excelling in work comes from the Divine, God within, through prayer, spiritual readings and unselfish work.</a:t>
            </a:r>
            <a:endParaRPr lang="en-IN" sz="8000" dirty="0">
              <a:latin typeface="Arial" pitchFamily="34" charset="0"/>
              <a:cs typeface="Arial" pitchFamily="34" charset="0"/>
            </a:endParaRPr>
          </a:p>
          <a:p>
            <a:r>
              <a:rPr lang="en-US" sz="8000" b="1" i="1" dirty="0" err="1">
                <a:latin typeface="Arial" pitchFamily="34" charset="0"/>
                <a:cs typeface="Arial" pitchFamily="34" charset="0"/>
              </a:rPr>
              <a:t>Tesham</a:t>
            </a:r>
            <a:r>
              <a:rPr lang="en-US" sz="8000" b="1" i="1" dirty="0">
                <a:latin typeface="Arial" pitchFamily="34" charset="0"/>
                <a:cs typeface="Arial" pitchFamily="34" charset="0"/>
              </a:rPr>
              <a:t> </a:t>
            </a:r>
            <a:r>
              <a:rPr lang="en-US" sz="8000" b="1" i="1" dirty="0" err="1">
                <a:latin typeface="Arial" pitchFamily="34" charset="0"/>
                <a:cs typeface="Arial" pitchFamily="34" charset="0"/>
              </a:rPr>
              <a:t>sukhm</a:t>
            </a:r>
            <a:r>
              <a:rPr lang="en-US" sz="8000" b="1" i="1" dirty="0">
                <a:latin typeface="Arial" pitchFamily="34" charset="0"/>
                <a:cs typeface="Arial" pitchFamily="34" charset="0"/>
              </a:rPr>
              <a:t> </a:t>
            </a:r>
            <a:r>
              <a:rPr lang="en-US" sz="8000" b="1" i="1" dirty="0" err="1">
                <a:latin typeface="Arial" pitchFamily="34" charset="0"/>
                <a:cs typeface="Arial" pitchFamily="34" charset="0"/>
              </a:rPr>
              <a:t>tesham</a:t>
            </a:r>
            <a:r>
              <a:rPr lang="en-US" sz="8000" b="1" i="1" dirty="0">
                <a:latin typeface="Arial" pitchFamily="34" charset="0"/>
                <a:cs typeface="Arial" pitchFamily="34" charset="0"/>
              </a:rPr>
              <a:t> shanti </a:t>
            </a:r>
            <a:r>
              <a:rPr lang="en-US" sz="8000" b="1" i="1" dirty="0" err="1">
                <a:latin typeface="Arial" pitchFamily="34" charset="0"/>
                <a:cs typeface="Arial" pitchFamily="34" charset="0"/>
              </a:rPr>
              <a:t>shaswati</a:t>
            </a:r>
            <a:r>
              <a:rPr lang="en-US" sz="8000" dirty="0">
                <a:latin typeface="Arial" pitchFamily="34" charset="0"/>
                <a:cs typeface="Arial" pitchFamily="34" charset="0"/>
              </a:rPr>
              <a:t>: Infinite happiness and infinite peace come to them who see the Divine in all beings.</a:t>
            </a:r>
            <a:endParaRPr lang="en-IN" sz="8000" dirty="0">
              <a:latin typeface="Arial" pitchFamily="34" charset="0"/>
              <a:cs typeface="Arial" pitchFamily="34" charset="0"/>
            </a:endParaRPr>
          </a:p>
          <a:p>
            <a:r>
              <a:rPr lang="en-US" sz="8000" b="1" i="1" dirty="0" err="1">
                <a:latin typeface="Arial" pitchFamily="34" charset="0"/>
                <a:cs typeface="Arial" pitchFamily="34" charset="0"/>
              </a:rPr>
              <a:t>Yogah</a:t>
            </a:r>
            <a:r>
              <a:rPr lang="en-US" sz="8000" b="1" i="1" dirty="0">
                <a:latin typeface="Arial" pitchFamily="34" charset="0"/>
                <a:cs typeface="Arial" pitchFamily="34" charset="0"/>
              </a:rPr>
              <a:t> </a:t>
            </a:r>
            <a:r>
              <a:rPr lang="en-US" sz="8000" b="1" i="1" dirty="0" err="1">
                <a:latin typeface="Arial" pitchFamily="34" charset="0"/>
                <a:cs typeface="Arial" pitchFamily="34" charset="0"/>
              </a:rPr>
              <a:t>karmashu</a:t>
            </a:r>
            <a:r>
              <a:rPr lang="en-US" sz="8000" b="1" i="1" dirty="0">
                <a:latin typeface="Arial" pitchFamily="34" charset="0"/>
                <a:cs typeface="Arial" pitchFamily="34" charset="0"/>
              </a:rPr>
              <a:t> </a:t>
            </a:r>
            <a:r>
              <a:rPr lang="en-US" sz="8000" b="1" i="1" dirty="0" err="1">
                <a:latin typeface="Arial" pitchFamily="34" charset="0"/>
                <a:cs typeface="Arial" pitchFamily="34" charset="0"/>
              </a:rPr>
              <a:t>Kaushalam</a:t>
            </a:r>
            <a:r>
              <a:rPr lang="en-US" sz="8000" b="1" i="1" dirty="0">
                <a:latin typeface="Arial" pitchFamily="34" charset="0"/>
                <a:cs typeface="Arial" pitchFamily="34" charset="0"/>
              </a:rPr>
              <a:t>, </a:t>
            </a:r>
            <a:r>
              <a:rPr lang="en-US" sz="8000" b="1" i="1" dirty="0" err="1">
                <a:latin typeface="Arial" pitchFamily="34" charset="0"/>
                <a:cs typeface="Arial" pitchFamily="34" charset="0"/>
              </a:rPr>
              <a:t>Samatvam</a:t>
            </a:r>
            <a:r>
              <a:rPr lang="en-US" sz="8000" b="1" i="1" dirty="0">
                <a:latin typeface="Arial" pitchFamily="34" charset="0"/>
                <a:cs typeface="Arial" pitchFamily="34" charset="0"/>
              </a:rPr>
              <a:t> yoga </a:t>
            </a:r>
            <a:r>
              <a:rPr lang="en-US" sz="8000" b="1" i="1" dirty="0" err="1">
                <a:latin typeface="Arial" pitchFamily="34" charset="0"/>
                <a:cs typeface="Arial" pitchFamily="34" charset="0"/>
              </a:rPr>
              <a:t>uchyate</a:t>
            </a:r>
            <a:r>
              <a:rPr lang="en-US" sz="8000" dirty="0">
                <a:latin typeface="Arial" pitchFamily="34" charset="0"/>
                <a:cs typeface="Arial" pitchFamily="34" charset="0"/>
              </a:rPr>
              <a:t>: He who works with calm and even mind achieves the most.</a:t>
            </a:r>
            <a:endParaRPr lang="en-IN" sz="8000" dirty="0">
              <a:latin typeface="Arial" pitchFamily="34" charset="0"/>
              <a:cs typeface="Arial" pitchFamily="34" charset="0"/>
            </a:endParaRPr>
          </a:p>
          <a:p>
            <a:r>
              <a:rPr lang="en-US" sz="8000" b="1" i="1" dirty="0" err="1">
                <a:latin typeface="Arial" pitchFamily="34" charset="0"/>
                <a:cs typeface="Arial" pitchFamily="34" charset="0"/>
              </a:rPr>
              <a:t>Yadishi</a:t>
            </a:r>
            <a:r>
              <a:rPr lang="en-US" sz="8000" b="1" i="1" dirty="0">
                <a:latin typeface="Arial" pitchFamily="34" charset="0"/>
                <a:cs typeface="Arial" pitchFamily="34" charset="0"/>
              </a:rPr>
              <a:t> </a:t>
            </a:r>
            <a:r>
              <a:rPr lang="en-US" sz="8000" b="1" i="1" dirty="0" err="1">
                <a:latin typeface="Arial" pitchFamily="34" charset="0"/>
                <a:cs typeface="Arial" pitchFamily="34" charset="0"/>
              </a:rPr>
              <a:t>bhavana</a:t>
            </a:r>
            <a:r>
              <a:rPr lang="en-US" sz="8000" b="1" i="1" dirty="0">
                <a:latin typeface="Arial" pitchFamily="34" charset="0"/>
                <a:cs typeface="Arial" pitchFamily="34" charset="0"/>
              </a:rPr>
              <a:t> </a:t>
            </a:r>
            <a:r>
              <a:rPr lang="en-US" sz="8000" b="1" i="1" dirty="0" err="1">
                <a:latin typeface="Arial" pitchFamily="34" charset="0"/>
                <a:cs typeface="Arial" pitchFamily="34" charset="0"/>
              </a:rPr>
              <a:t>yasya</a:t>
            </a:r>
            <a:r>
              <a:rPr lang="en-US" sz="8000" b="1" i="1" dirty="0">
                <a:latin typeface="Arial" pitchFamily="34" charset="0"/>
                <a:cs typeface="Arial" pitchFamily="34" charset="0"/>
              </a:rPr>
              <a:t> siddhi </a:t>
            </a:r>
            <a:r>
              <a:rPr lang="en-US" sz="8000" b="1" i="1" dirty="0" err="1">
                <a:latin typeface="Arial" pitchFamily="34" charset="0"/>
                <a:cs typeface="Arial" pitchFamily="34" charset="0"/>
              </a:rPr>
              <a:t>bhavati</a:t>
            </a:r>
            <a:r>
              <a:rPr lang="en-US" sz="8000" b="1" i="1" dirty="0">
                <a:latin typeface="Arial" pitchFamily="34" charset="0"/>
                <a:cs typeface="Arial" pitchFamily="34" charset="0"/>
              </a:rPr>
              <a:t> </a:t>
            </a:r>
            <a:r>
              <a:rPr lang="en-US" sz="8000" b="1" i="1" dirty="0" err="1">
                <a:latin typeface="Arial" pitchFamily="34" charset="0"/>
                <a:cs typeface="Arial" pitchFamily="34" charset="0"/>
              </a:rPr>
              <a:t>tadrishi</a:t>
            </a:r>
            <a:r>
              <a:rPr lang="en-US" sz="8000" b="1" dirty="0">
                <a:latin typeface="Arial" pitchFamily="34" charset="0"/>
                <a:cs typeface="Arial" pitchFamily="34" charset="0"/>
              </a:rPr>
              <a:t>:</a:t>
            </a:r>
            <a:r>
              <a:rPr lang="en-US" sz="8000" dirty="0">
                <a:latin typeface="Arial" pitchFamily="34" charset="0"/>
                <a:cs typeface="Arial" pitchFamily="34" charset="0"/>
              </a:rPr>
              <a:t> As we think, so we succeed, so we become. Attention to means ensures the end.</a:t>
            </a:r>
            <a:endParaRPr lang="en-IN" sz="8000" dirty="0">
              <a:latin typeface="Arial" pitchFamily="34" charset="0"/>
              <a:cs typeface="Arial" pitchFamily="34" charset="0"/>
            </a:endParaRPr>
          </a:p>
          <a:p>
            <a:r>
              <a:rPr lang="en-US" sz="8000" b="1" i="1" dirty="0" err="1">
                <a:latin typeface="Arial" pitchFamily="34" charset="0"/>
                <a:cs typeface="Arial" pitchFamily="34" charset="0"/>
              </a:rPr>
              <a:t>Parasparam</a:t>
            </a:r>
            <a:r>
              <a:rPr lang="en-US" sz="8000" b="1" i="1" dirty="0">
                <a:latin typeface="Arial" pitchFamily="34" charset="0"/>
                <a:cs typeface="Arial" pitchFamily="34" charset="0"/>
              </a:rPr>
              <a:t> </a:t>
            </a:r>
            <a:r>
              <a:rPr lang="en-US" sz="8000" b="1" i="1" dirty="0" err="1">
                <a:latin typeface="Arial" pitchFamily="34" charset="0"/>
                <a:cs typeface="Arial" pitchFamily="34" charset="0"/>
              </a:rPr>
              <a:t>bhavayantah</a:t>
            </a:r>
            <a:r>
              <a:rPr lang="en-US" sz="8000" b="1" i="1" dirty="0">
                <a:latin typeface="Arial" pitchFamily="34" charset="0"/>
                <a:cs typeface="Arial" pitchFamily="34" charset="0"/>
              </a:rPr>
              <a:t> </a:t>
            </a:r>
            <a:r>
              <a:rPr lang="en-US" sz="8000" b="1" i="1" dirty="0" err="1">
                <a:latin typeface="Arial" pitchFamily="34" charset="0"/>
                <a:cs typeface="Arial" pitchFamily="34" charset="0"/>
              </a:rPr>
              <a:t>shreyah</a:t>
            </a:r>
            <a:r>
              <a:rPr lang="en-US" sz="8000" b="1" i="1" dirty="0">
                <a:latin typeface="Arial" pitchFamily="34" charset="0"/>
                <a:cs typeface="Arial" pitchFamily="34" charset="0"/>
              </a:rPr>
              <a:t> </a:t>
            </a:r>
            <a:r>
              <a:rPr lang="en-US" sz="8000" b="1" i="1" dirty="0" err="1">
                <a:latin typeface="Arial" pitchFamily="34" charset="0"/>
                <a:cs typeface="Arial" pitchFamily="34" charset="0"/>
              </a:rPr>
              <a:t>param</a:t>
            </a:r>
            <a:r>
              <a:rPr lang="en-US" sz="8000" b="1" i="1" dirty="0">
                <a:latin typeface="Arial" pitchFamily="34" charset="0"/>
                <a:cs typeface="Arial" pitchFamily="34" charset="0"/>
              </a:rPr>
              <a:t> </a:t>
            </a:r>
            <a:r>
              <a:rPr lang="en-US" sz="8000" b="1" i="1" dirty="0" err="1">
                <a:latin typeface="Arial" pitchFamily="34" charset="0"/>
                <a:cs typeface="Arial" pitchFamily="34" charset="0"/>
              </a:rPr>
              <a:t>bhavapsyathah</a:t>
            </a:r>
            <a:r>
              <a:rPr lang="en-US" sz="8000" b="1" dirty="0">
                <a:latin typeface="Arial" pitchFamily="34" charset="0"/>
                <a:cs typeface="Arial" pitchFamily="34" charset="0"/>
              </a:rPr>
              <a:t>:</a:t>
            </a:r>
            <a:r>
              <a:rPr lang="en-US" sz="8000" dirty="0">
                <a:latin typeface="Arial" pitchFamily="34" charset="0"/>
                <a:cs typeface="Arial" pitchFamily="34" charset="0"/>
              </a:rPr>
              <a:t> By mutual cooperation, respect and fellow feeling, all of us enjoy the highest good both material and</a:t>
            </a:r>
            <a:r>
              <a:rPr lang="en-IN" sz="8000" dirty="0">
                <a:latin typeface="Arial" pitchFamily="34" charset="0"/>
                <a:cs typeface="Arial" pitchFamily="34" charset="0"/>
              </a:rPr>
              <a:t> </a:t>
            </a:r>
            <a:r>
              <a:rPr lang="en-US" sz="8000" dirty="0">
                <a:latin typeface="Arial" pitchFamily="34" charset="0"/>
                <a:cs typeface="Arial" pitchFamily="34" charset="0"/>
              </a:rPr>
              <a:t>spiritual.</a:t>
            </a:r>
            <a:endParaRPr lang="en-IN" sz="8000" dirty="0">
              <a:latin typeface="Arial" pitchFamily="34" charset="0"/>
              <a:cs typeface="Arial" pitchFamily="34" charset="0"/>
            </a:endParaRPr>
          </a:p>
          <a:p>
            <a:endParaRPr lang="en-IN" sz="8000" dirty="0">
              <a:latin typeface="Arial" pitchFamily="34" charset="0"/>
              <a:cs typeface="Arial" pitchFamily="34" charset="0"/>
            </a:endParaRP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a:t>
            </a:fld>
            <a:endParaRPr lang="en-IN"/>
          </a:p>
        </p:txBody>
      </p:sp>
    </p:spTree>
    <p:extLst>
      <p:ext uri="{BB962C8B-B14F-4D97-AF65-F5344CB8AC3E}">
        <p14:creationId xmlns:p14="http://schemas.microsoft.com/office/powerpoint/2010/main" xmlns="" val="37592734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Para no.7.6 </a:t>
            </a:r>
            <a:r>
              <a:rPr lang="en-US" sz="3200" b="1" dirty="0"/>
              <a:t>Corporate Social Responsibility Committee</a:t>
            </a:r>
            <a:r>
              <a:rPr lang="en-IN" sz="3200" dirty="0"/>
              <a:t/>
            </a:r>
            <a:br>
              <a:rPr lang="en-IN" sz="3200" dirty="0"/>
            </a:br>
            <a:endParaRPr lang="en-IN" sz="3200" dirty="0"/>
          </a:p>
        </p:txBody>
      </p:sp>
      <p:sp>
        <p:nvSpPr>
          <p:cNvPr id="3" name="Content Placeholder 2"/>
          <p:cNvSpPr>
            <a:spLocks noGrp="1"/>
          </p:cNvSpPr>
          <p:nvPr>
            <p:ph idx="1"/>
          </p:nvPr>
        </p:nvSpPr>
        <p:spPr/>
        <p:txBody>
          <a:bodyPr>
            <a:normAutofit fontScale="85000" lnSpcReduction="20000"/>
          </a:bodyPr>
          <a:lstStyle/>
          <a:p>
            <a:pPr lvl="0"/>
            <a:r>
              <a:rPr lang="en-US" dirty="0"/>
              <a:t>Applicable on Every company having</a:t>
            </a:r>
            <a:endParaRPr lang="en-IN" dirty="0"/>
          </a:p>
          <a:p>
            <a:pPr lvl="0"/>
            <a:r>
              <a:rPr lang="en-US" dirty="0"/>
              <a:t>net worth of rupees five hundred </a:t>
            </a:r>
            <a:r>
              <a:rPr lang="en-US" dirty="0" err="1"/>
              <a:t>crore</a:t>
            </a:r>
            <a:r>
              <a:rPr lang="en-US" dirty="0"/>
              <a:t> or more, or </a:t>
            </a:r>
            <a:endParaRPr lang="en-IN" dirty="0"/>
          </a:p>
          <a:p>
            <a:pPr lvl="0"/>
            <a:r>
              <a:rPr lang="en-US" dirty="0"/>
              <a:t>turnover of rupees one thousand </a:t>
            </a:r>
            <a:r>
              <a:rPr lang="en-US" dirty="0" err="1"/>
              <a:t>crore</a:t>
            </a:r>
            <a:r>
              <a:rPr lang="en-US" dirty="0"/>
              <a:t> or more or </a:t>
            </a:r>
            <a:endParaRPr lang="en-IN" dirty="0"/>
          </a:p>
          <a:p>
            <a:pPr lvl="0"/>
            <a:r>
              <a:rPr lang="en-US" dirty="0"/>
              <a:t>net profit of rupees five </a:t>
            </a:r>
            <a:r>
              <a:rPr lang="en-US" dirty="0" err="1"/>
              <a:t>crore</a:t>
            </a:r>
            <a:r>
              <a:rPr lang="en-US" dirty="0"/>
              <a:t> or more during any financial year.</a:t>
            </a:r>
            <a:endParaRPr lang="en-IN" dirty="0"/>
          </a:p>
          <a:p>
            <a:pPr lvl="0"/>
            <a:r>
              <a:rPr lang="en-US" dirty="0"/>
              <a:t>Eligible Company shall constitute a CSR Committee.</a:t>
            </a:r>
            <a:endParaRPr lang="en-IN" dirty="0"/>
          </a:p>
          <a:p>
            <a:pPr lvl="0"/>
            <a:r>
              <a:rPr lang="en-US" dirty="0"/>
              <a:t>Committee shall have a Corporate Social Responsibility Policy (approved by Board), which shall indicate the activities to be undertaken by the company as specified in Schedule VII of the Companies Act, 2013.</a:t>
            </a:r>
            <a:endParaRPr lang="en-IN" dirty="0"/>
          </a:p>
          <a:p>
            <a:r>
              <a:rPr lang="en-US" dirty="0"/>
              <a:t>Board’s Report shall have details about CSR Committee</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40</a:t>
            </a:fld>
            <a:endParaRPr lang="en-IN"/>
          </a:p>
        </p:txBody>
      </p:sp>
    </p:spTree>
    <p:extLst>
      <p:ext uri="{BB962C8B-B14F-4D97-AF65-F5344CB8AC3E}">
        <p14:creationId xmlns:p14="http://schemas.microsoft.com/office/powerpoint/2010/main" xmlns="" val="40914928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Para no. 7.7 </a:t>
            </a:r>
            <a:r>
              <a:rPr lang="en-US" b="1" dirty="0"/>
              <a:t>With Profit Committee</a:t>
            </a:r>
            <a:r>
              <a:rPr lang="en-IN" dirty="0"/>
              <a:t/>
            </a:r>
            <a:br>
              <a:rPr lang="en-IN" dirty="0"/>
            </a:br>
            <a:endParaRPr lang="en-IN" dirty="0"/>
          </a:p>
        </p:txBody>
      </p:sp>
      <p:sp>
        <p:nvSpPr>
          <p:cNvPr id="3" name="Content Placeholder 2"/>
          <p:cNvSpPr>
            <a:spLocks noGrp="1"/>
          </p:cNvSpPr>
          <p:nvPr>
            <p:ph idx="1"/>
          </p:nvPr>
        </p:nvSpPr>
        <p:spPr/>
        <p:txBody>
          <a:bodyPr>
            <a:normAutofit fontScale="62500" lnSpcReduction="20000"/>
          </a:bodyPr>
          <a:lstStyle/>
          <a:p>
            <a:pPr lvl="0"/>
            <a:r>
              <a:rPr lang="en-US" dirty="0"/>
              <a:t>This Committee shall be incorporated by the Insurers who are in the Business of above products in accordance with IRDA (Non-Linked Insurance Products) Regulations 2013.</a:t>
            </a:r>
            <a:endParaRPr lang="en-IN" dirty="0"/>
          </a:p>
          <a:p>
            <a:pPr lvl="0"/>
            <a:r>
              <a:rPr lang="en-US" dirty="0"/>
              <a:t>With Profits Committee shall be constituted with</a:t>
            </a:r>
            <a:endParaRPr lang="en-IN" dirty="0"/>
          </a:p>
          <a:p>
            <a:pPr lvl="0"/>
            <a:r>
              <a:rPr lang="en-US" dirty="0"/>
              <a:t>one independent director of the Board,</a:t>
            </a:r>
            <a:endParaRPr lang="en-IN" dirty="0"/>
          </a:p>
          <a:p>
            <a:pPr lvl="0"/>
            <a:r>
              <a:rPr lang="en-US" dirty="0"/>
              <a:t>CEO, </a:t>
            </a:r>
            <a:endParaRPr lang="en-IN" dirty="0"/>
          </a:p>
          <a:p>
            <a:pPr lvl="0"/>
            <a:r>
              <a:rPr lang="en-US" dirty="0"/>
              <a:t>Appointed Actuary and </a:t>
            </a:r>
            <a:endParaRPr lang="en-IN" dirty="0"/>
          </a:p>
          <a:p>
            <a:pPr lvl="0"/>
            <a:r>
              <a:rPr lang="en-US" dirty="0"/>
              <a:t>An independent actuary.</a:t>
            </a:r>
            <a:endParaRPr lang="en-IN" dirty="0"/>
          </a:p>
          <a:p>
            <a:pPr lvl="0"/>
            <a:r>
              <a:rPr lang="en-US" dirty="0"/>
              <a:t>The report of with profits committee shall be appended to the Actuarial Report and Abstract.</a:t>
            </a:r>
            <a:endParaRPr lang="en-IN" dirty="0"/>
          </a:p>
          <a:p>
            <a:pPr lvl="0"/>
            <a:r>
              <a:rPr lang="en-US" dirty="0"/>
              <a:t>Committee shall determine:</a:t>
            </a:r>
            <a:endParaRPr lang="en-IN" dirty="0"/>
          </a:p>
          <a:p>
            <a:pPr lvl="0"/>
            <a:r>
              <a:rPr lang="en-US" dirty="0"/>
              <a:t>The share of assets attributable to the policyholders.</a:t>
            </a:r>
            <a:endParaRPr lang="en-IN" dirty="0"/>
          </a:p>
          <a:p>
            <a:pPr lvl="0"/>
            <a:r>
              <a:rPr lang="en-US" dirty="0"/>
              <a:t>The investment income attributable to the participating fund of policyholders.</a:t>
            </a:r>
            <a:endParaRPr lang="en-IN" dirty="0"/>
          </a:p>
          <a:p>
            <a:pPr lvl="0"/>
            <a:r>
              <a:rPr lang="en-US" dirty="0"/>
              <a:t>The expenses allocated to the policyholders.</a:t>
            </a:r>
            <a:endParaRPr lang="en-IN" dirty="0"/>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41</a:t>
            </a:fld>
            <a:endParaRPr lang="en-IN"/>
          </a:p>
        </p:txBody>
      </p:sp>
    </p:spTree>
    <p:extLst>
      <p:ext uri="{BB962C8B-B14F-4D97-AF65-F5344CB8AC3E}">
        <p14:creationId xmlns:p14="http://schemas.microsoft.com/office/powerpoint/2010/main" xmlns="" val="31279144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opportunities</a:t>
            </a:r>
            <a:endParaRPr lang="en-IN" dirty="0"/>
          </a:p>
        </p:txBody>
      </p:sp>
      <p:sp>
        <p:nvSpPr>
          <p:cNvPr id="3" name="Content Placeholder 2"/>
          <p:cNvSpPr>
            <a:spLocks noGrp="1"/>
          </p:cNvSpPr>
          <p:nvPr>
            <p:ph idx="1"/>
          </p:nvPr>
        </p:nvSpPr>
        <p:spPr/>
        <p:txBody>
          <a:bodyPr>
            <a:normAutofit lnSpcReduction="10000"/>
          </a:bodyPr>
          <a:lstStyle/>
          <a:p>
            <a:pPr marL="0" indent="0">
              <a:buNone/>
            </a:pPr>
            <a:r>
              <a:rPr lang="en-US" dirty="0" smtClean="0"/>
              <a:t>56 companies , few experts, 59 regulations &amp; 6 rules to manage beside insurance act 1938</a:t>
            </a:r>
          </a:p>
          <a:p>
            <a:pPr marL="514350" indent="-514350">
              <a:buAutoNum type="arabicPeriod"/>
            </a:pPr>
            <a:r>
              <a:rPr lang="en-US" dirty="0" smtClean="0"/>
              <a:t>Making </a:t>
            </a:r>
            <a:r>
              <a:rPr lang="en-US" dirty="0"/>
              <a:t>corporate governance framework</a:t>
            </a:r>
          </a:p>
          <a:p>
            <a:pPr marL="514350" indent="-514350">
              <a:buAutoNum type="arabicPeriod"/>
            </a:pPr>
            <a:r>
              <a:rPr lang="en-US" dirty="0"/>
              <a:t>Making internal control framework</a:t>
            </a:r>
          </a:p>
          <a:p>
            <a:pPr marL="514350" indent="-514350">
              <a:buAutoNum type="arabicPeriod"/>
            </a:pPr>
            <a:r>
              <a:rPr lang="en-US" dirty="0"/>
              <a:t>Making risk management framework</a:t>
            </a:r>
          </a:p>
          <a:p>
            <a:pPr marL="514350" indent="-514350">
              <a:buAutoNum type="arabicPeriod"/>
            </a:pPr>
            <a:r>
              <a:rPr lang="en-US" dirty="0"/>
              <a:t>Making whistle blower policy </a:t>
            </a:r>
            <a:endParaRPr lang="en-US" dirty="0" smtClean="0"/>
          </a:p>
          <a:p>
            <a:pPr marL="514350" indent="-514350">
              <a:buAutoNum type="arabicPeriod"/>
            </a:pPr>
            <a:r>
              <a:rPr lang="en-US" dirty="0" smtClean="0"/>
              <a:t>Making code of conduct</a:t>
            </a:r>
          </a:p>
          <a:p>
            <a:pPr marL="514350" indent="-514350">
              <a:buAutoNum type="arabicPeriod"/>
            </a:pPr>
            <a:r>
              <a:rPr lang="en-US" dirty="0" smtClean="0"/>
              <a:t>Making audit charter </a:t>
            </a:r>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42</a:t>
            </a:fld>
            <a:endParaRPr lang="en-IN"/>
          </a:p>
        </p:txBody>
      </p:sp>
    </p:spTree>
    <p:extLst>
      <p:ext uri="{BB962C8B-B14F-4D97-AF65-F5344CB8AC3E}">
        <p14:creationId xmlns:p14="http://schemas.microsoft.com/office/powerpoint/2010/main" xmlns="" val="9778413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opportunities</a:t>
            </a:r>
            <a:endParaRPr lang="en-IN" dirty="0"/>
          </a:p>
        </p:txBody>
      </p:sp>
      <p:sp>
        <p:nvSpPr>
          <p:cNvPr id="3" name="Content Placeholder 2"/>
          <p:cNvSpPr>
            <a:spLocks noGrp="1"/>
          </p:cNvSpPr>
          <p:nvPr>
            <p:ph idx="1"/>
          </p:nvPr>
        </p:nvSpPr>
        <p:spPr/>
        <p:txBody>
          <a:bodyPr/>
          <a:lstStyle/>
          <a:p>
            <a:pPr marL="0" indent="0">
              <a:buNone/>
            </a:pPr>
            <a:r>
              <a:rPr lang="en-US" dirty="0" smtClean="0"/>
              <a:t>7. Making </a:t>
            </a:r>
            <a:r>
              <a:rPr lang="en-US" dirty="0"/>
              <a:t>fraud prevention &amp; detection framework</a:t>
            </a:r>
          </a:p>
          <a:p>
            <a:pPr marL="0" indent="0">
              <a:buNone/>
            </a:pPr>
            <a:r>
              <a:rPr lang="en-US" dirty="0" smtClean="0"/>
              <a:t>8 Making </a:t>
            </a:r>
            <a:r>
              <a:rPr lang="en-US" dirty="0"/>
              <a:t>corporate governance </a:t>
            </a:r>
            <a:r>
              <a:rPr lang="en-US" dirty="0" smtClean="0"/>
              <a:t>report</a:t>
            </a:r>
          </a:p>
          <a:p>
            <a:pPr marL="0" indent="0">
              <a:buNone/>
            </a:pPr>
            <a:r>
              <a:rPr lang="en-US" dirty="0" smtClean="0"/>
              <a:t>9 Evaluating </a:t>
            </a:r>
            <a:r>
              <a:rPr lang="en-US" dirty="0"/>
              <a:t>director </a:t>
            </a:r>
            <a:r>
              <a:rPr lang="en-US" dirty="0" smtClean="0"/>
              <a:t>performance</a:t>
            </a:r>
          </a:p>
          <a:p>
            <a:pPr marL="0" indent="0">
              <a:buNone/>
            </a:pPr>
            <a:r>
              <a:rPr lang="en-US" dirty="0" smtClean="0"/>
              <a:t>10 Training </a:t>
            </a:r>
            <a:r>
              <a:rPr lang="en-US" dirty="0"/>
              <a:t>board members</a:t>
            </a:r>
          </a:p>
          <a:p>
            <a:pPr marL="0" indent="0">
              <a:buNone/>
            </a:pPr>
            <a:r>
              <a:rPr lang="en-US" dirty="0" smtClean="0"/>
              <a:t>11 Serving </a:t>
            </a:r>
            <a:r>
              <a:rPr lang="en-US" dirty="0"/>
              <a:t>as independent director</a:t>
            </a:r>
          </a:p>
          <a:p>
            <a:pPr marL="0" indent="0">
              <a:buNone/>
            </a:pPr>
            <a:r>
              <a:rPr lang="en-US" dirty="0" smtClean="0"/>
              <a:t>12 Doing </a:t>
            </a:r>
            <a:r>
              <a:rPr lang="en-US" dirty="0"/>
              <a:t>corporate governance audit</a:t>
            </a:r>
            <a:endParaRPr lang="en-IN" dirty="0"/>
          </a:p>
          <a:p>
            <a:pPr marL="0" indent="0">
              <a:buNone/>
            </a:pP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43</a:t>
            </a:fld>
            <a:endParaRPr lang="en-IN"/>
          </a:p>
        </p:txBody>
      </p:sp>
    </p:spTree>
    <p:extLst>
      <p:ext uri="{BB962C8B-B14F-4D97-AF65-F5344CB8AC3E}">
        <p14:creationId xmlns:p14="http://schemas.microsoft.com/office/powerpoint/2010/main" xmlns="" val="20748809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opportunities</a:t>
            </a:r>
            <a:endParaRPr lang="en-IN" dirty="0"/>
          </a:p>
        </p:txBody>
      </p:sp>
      <p:sp>
        <p:nvSpPr>
          <p:cNvPr id="3" name="Content Placeholder 2"/>
          <p:cNvSpPr>
            <a:spLocks noGrp="1"/>
          </p:cNvSpPr>
          <p:nvPr>
            <p:ph idx="1"/>
          </p:nvPr>
        </p:nvSpPr>
        <p:spPr/>
        <p:txBody>
          <a:bodyPr/>
          <a:lstStyle/>
          <a:p>
            <a:pPr marL="0" indent="0">
              <a:buNone/>
            </a:pPr>
            <a:r>
              <a:rPr lang="en-US" dirty="0" smtClean="0"/>
              <a:t>13 appearance before IRDAI</a:t>
            </a:r>
          </a:p>
          <a:p>
            <a:pPr marL="0" indent="0">
              <a:buNone/>
            </a:pPr>
            <a:r>
              <a:rPr lang="en-US" dirty="0" smtClean="0"/>
              <a:t>14 appearance before securities appellate tribunal</a:t>
            </a:r>
          </a:p>
          <a:p>
            <a:pPr marL="0" indent="0">
              <a:buNone/>
            </a:pPr>
            <a:r>
              <a:rPr lang="en-US" dirty="0" smtClean="0"/>
              <a:t>15 system , internal auditor</a:t>
            </a:r>
          </a:p>
          <a:p>
            <a:pPr marL="0" indent="0">
              <a:buNone/>
            </a:pPr>
            <a:r>
              <a:rPr lang="en-US" dirty="0" smtClean="0"/>
              <a:t>16 advisor to IRDAI, PFRDA ,IAIS</a:t>
            </a:r>
          </a:p>
          <a:p>
            <a:pPr marL="0" indent="0">
              <a:buNone/>
            </a:pPr>
            <a:r>
              <a:rPr lang="en-US" dirty="0" smtClean="0"/>
              <a:t>17 there are no corporate governance guidelines for pension sector till date</a:t>
            </a:r>
          </a:p>
          <a:p>
            <a:pPr marL="0" indent="0">
              <a:buNone/>
            </a:pPr>
            <a:r>
              <a:rPr lang="en-US" dirty="0" smtClean="0"/>
              <a:t>18 writing articles for paid magazines</a:t>
            </a: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44</a:t>
            </a:fld>
            <a:endParaRPr lang="en-IN"/>
          </a:p>
        </p:txBody>
      </p:sp>
    </p:spTree>
    <p:extLst>
      <p:ext uri="{BB962C8B-B14F-4D97-AF65-F5344CB8AC3E}">
        <p14:creationId xmlns:p14="http://schemas.microsoft.com/office/powerpoint/2010/main" xmlns="" val="7999966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websites</a:t>
            </a:r>
            <a:endParaRPr lang="en-IN" dirty="0"/>
          </a:p>
        </p:txBody>
      </p:sp>
      <p:sp>
        <p:nvSpPr>
          <p:cNvPr id="3" name="Content Placeholder 2"/>
          <p:cNvSpPr>
            <a:spLocks noGrp="1"/>
          </p:cNvSpPr>
          <p:nvPr>
            <p:ph idx="1"/>
          </p:nvPr>
        </p:nvSpPr>
        <p:spPr/>
        <p:txBody>
          <a:bodyPr>
            <a:normAutofit/>
          </a:bodyPr>
          <a:lstStyle/>
          <a:p>
            <a:r>
              <a:rPr lang="en-US" dirty="0" smtClean="0">
                <a:hlinkClick r:id="rId2"/>
              </a:rPr>
              <a:t>www.oecd.org</a:t>
            </a:r>
            <a:endParaRPr lang="en-US" dirty="0" smtClean="0"/>
          </a:p>
          <a:p>
            <a:r>
              <a:rPr lang="en-US" dirty="0" smtClean="0">
                <a:hlinkClick r:id="rId3"/>
              </a:rPr>
              <a:t>www.iica.in</a:t>
            </a:r>
            <a:endParaRPr lang="en-US" dirty="0" smtClean="0"/>
          </a:p>
          <a:p>
            <a:r>
              <a:rPr lang="en-US" dirty="0" smtClean="0">
                <a:hlinkClick r:id="rId4"/>
              </a:rPr>
              <a:t>www.irdai.gov.in</a:t>
            </a:r>
            <a:endParaRPr lang="en-US" dirty="0" smtClean="0"/>
          </a:p>
          <a:p>
            <a:r>
              <a:rPr lang="en-US" dirty="0" smtClean="0">
                <a:hlinkClick r:id="rId5"/>
              </a:rPr>
              <a:t>www.nism.ac.in</a:t>
            </a:r>
            <a:endParaRPr lang="en-US" dirty="0" smtClean="0"/>
          </a:p>
          <a:p>
            <a:r>
              <a:rPr lang="en-US" dirty="0" smtClean="0">
                <a:hlinkClick r:id="rId6"/>
              </a:rPr>
              <a:t>www.nfcgindia.org</a:t>
            </a:r>
            <a:endParaRPr lang="en-US" dirty="0" smtClean="0"/>
          </a:p>
          <a:p>
            <a:r>
              <a:rPr lang="en-US" dirty="0" smtClean="0">
                <a:hlinkClick r:id="rId7"/>
              </a:rPr>
              <a:t>www.sebi.gov.in</a:t>
            </a:r>
            <a:endParaRPr lang="en-US" dirty="0" smtClean="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45</a:t>
            </a:fld>
            <a:endParaRPr lang="en-IN"/>
          </a:p>
        </p:txBody>
      </p:sp>
    </p:spTree>
    <p:extLst>
      <p:ext uri="{BB962C8B-B14F-4D97-AF65-F5344CB8AC3E}">
        <p14:creationId xmlns:p14="http://schemas.microsoft.com/office/powerpoint/2010/main" xmlns="" val="33472267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buNone/>
            </a:pPr>
            <a:r>
              <a:rPr lang="en-IN" dirty="0" smtClean="0">
                <a:hlinkClick r:id="rId2"/>
              </a:rPr>
              <a:t>  www.insuranceinstituteofindia.com</a:t>
            </a:r>
            <a:endParaRPr lang="en-IN" dirty="0" smtClean="0"/>
          </a:p>
          <a:p>
            <a:r>
              <a:rPr lang="en-US" dirty="0">
                <a:hlinkClick r:id="rId3"/>
              </a:rPr>
              <a:t>www.pfrda.org.in</a:t>
            </a:r>
            <a:endParaRPr lang="en-US" dirty="0"/>
          </a:p>
          <a:p>
            <a:r>
              <a:rPr lang="en-US" dirty="0">
                <a:hlinkClick r:id="rId4"/>
              </a:rPr>
              <a:t>www.iaisweb.org</a:t>
            </a:r>
            <a:r>
              <a:rPr lang="en-US" dirty="0"/>
              <a:t> international association of insurance supervisors</a:t>
            </a:r>
            <a:endParaRPr lang="en-IN" dirty="0"/>
          </a:p>
          <a:p>
            <a:pPr marL="0" indent="0">
              <a:buNone/>
            </a:pPr>
            <a:endParaRPr lang="en-IN" dirty="0" smtClean="0"/>
          </a:p>
          <a:p>
            <a:pPr marL="0" indent="0">
              <a:buNone/>
            </a:pP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46</a:t>
            </a:fld>
            <a:endParaRPr lang="en-IN"/>
          </a:p>
        </p:txBody>
      </p:sp>
    </p:spTree>
    <p:extLst>
      <p:ext uri="{BB962C8B-B14F-4D97-AF65-F5344CB8AC3E}">
        <p14:creationId xmlns:p14="http://schemas.microsoft.com/office/powerpoint/2010/main" xmlns="" val="40274571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F3A57-4F34-4104-99FE-3B4FF81B24A0}" type="datetime1">
              <a:rPr lang="en-US" smtClean="0"/>
              <a:pPr/>
              <a:t>3/14/2017</a:t>
            </a:fld>
            <a:endParaRPr lang="en-IN"/>
          </a:p>
        </p:txBody>
      </p:sp>
      <p:sp>
        <p:nvSpPr>
          <p:cNvPr id="3" name="Footer Placeholder 2"/>
          <p:cNvSpPr>
            <a:spLocks noGrp="1"/>
          </p:cNvSpPr>
          <p:nvPr>
            <p:ph type="ftr" sz="quarter" idx="11"/>
          </p:nvPr>
        </p:nvSpPr>
        <p:spPr/>
        <p:txBody>
          <a:bodyPr/>
          <a:lstStyle/>
          <a:p>
            <a:r>
              <a:rPr lang="en-IN" smtClean="0"/>
              <a:t>rajkumarradukia@caaa.in</a:t>
            </a:r>
            <a:endParaRPr lang="en-IN"/>
          </a:p>
        </p:txBody>
      </p:sp>
      <p:sp>
        <p:nvSpPr>
          <p:cNvPr id="4" name="Slide Number Placeholder 3"/>
          <p:cNvSpPr>
            <a:spLocks noGrp="1"/>
          </p:cNvSpPr>
          <p:nvPr>
            <p:ph type="sldNum" sz="quarter" idx="12"/>
          </p:nvPr>
        </p:nvSpPr>
        <p:spPr/>
        <p:txBody>
          <a:bodyPr/>
          <a:lstStyle/>
          <a:p>
            <a:fld id="{89A1398D-1E25-468D-BDB6-ECCE2283471D}" type="slidenum">
              <a:rPr lang="en-IN" smtClean="0"/>
              <a:pPr/>
              <a:t>47</a:t>
            </a:fld>
            <a:endParaRPr lang="en-IN"/>
          </a:p>
        </p:txBody>
      </p:sp>
      <p:pic>
        <p:nvPicPr>
          <p:cNvPr id="1026" name="Picture 2" descr="https://i1.wp.com/attractionmarketingbiz.com/wp-content/uploads/2013/04/subconsciousPicture-209.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5574" y="836712"/>
            <a:ext cx="8520881" cy="56886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290344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F3A57-4F34-4104-99FE-3B4FF81B24A0}" type="datetime1">
              <a:rPr lang="en-US" smtClean="0"/>
              <a:pPr/>
              <a:t>3/14/2017</a:t>
            </a:fld>
            <a:endParaRPr lang="en-IN"/>
          </a:p>
        </p:txBody>
      </p:sp>
      <p:sp>
        <p:nvSpPr>
          <p:cNvPr id="3" name="Footer Placeholder 2"/>
          <p:cNvSpPr>
            <a:spLocks noGrp="1"/>
          </p:cNvSpPr>
          <p:nvPr>
            <p:ph type="ftr" sz="quarter" idx="11"/>
          </p:nvPr>
        </p:nvSpPr>
        <p:spPr/>
        <p:txBody>
          <a:bodyPr/>
          <a:lstStyle/>
          <a:p>
            <a:r>
              <a:rPr lang="en-IN" smtClean="0"/>
              <a:t>rajkumarradukia@caaa.in</a:t>
            </a:r>
            <a:endParaRPr lang="en-IN"/>
          </a:p>
        </p:txBody>
      </p:sp>
      <p:sp>
        <p:nvSpPr>
          <p:cNvPr id="4" name="Slide Number Placeholder 3"/>
          <p:cNvSpPr>
            <a:spLocks noGrp="1"/>
          </p:cNvSpPr>
          <p:nvPr>
            <p:ph type="sldNum" sz="quarter" idx="12"/>
          </p:nvPr>
        </p:nvSpPr>
        <p:spPr/>
        <p:txBody>
          <a:bodyPr/>
          <a:lstStyle/>
          <a:p>
            <a:fld id="{89A1398D-1E25-468D-BDB6-ECCE2283471D}" type="slidenum">
              <a:rPr lang="en-IN" smtClean="0"/>
              <a:pPr/>
              <a:t>48</a:t>
            </a:fld>
            <a:endParaRPr lang="en-IN"/>
          </a:p>
        </p:txBody>
      </p:sp>
      <p:pic>
        <p:nvPicPr>
          <p:cNvPr id="3074" name="Picture 2" descr="Image result for parkinsons law image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9908" y="404664"/>
            <a:ext cx="8252532" cy="63518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872014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develop practice</a:t>
            </a:r>
            <a:endParaRPr lang="en-IN" dirty="0"/>
          </a:p>
        </p:txBody>
      </p:sp>
      <p:sp>
        <p:nvSpPr>
          <p:cNvPr id="3" name="Content Placeholder 2"/>
          <p:cNvSpPr>
            <a:spLocks noGrp="1"/>
          </p:cNvSpPr>
          <p:nvPr>
            <p:ph idx="1"/>
          </p:nvPr>
        </p:nvSpPr>
        <p:spPr/>
        <p:txBody>
          <a:bodyPr>
            <a:normAutofit fontScale="92500" lnSpcReduction="10000"/>
          </a:bodyPr>
          <a:lstStyle/>
          <a:p>
            <a:pPr marL="514350" indent="-514350">
              <a:buAutoNum type="arabicPeriod"/>
            </a:pPr>
            <a:r>
              <a:rPr lang="en-US" dirty="0" smtClean="0"/>
              <a:t>Make your presence felt</a:t>
            </a:r>
          </a:p>
          <a:p>
            <a:pPr marL="514350" indent="-514350">
              <a:buAutoNum type="arabicPeriod"/>
            </a:pPr>
            <a:r>
              <a:rPr lang="en-US" dirty="0" smtClean="0"/>
              <a:t>Participate in seminars/</a:t>
            </a:r>
            <a:r>
              <a:rPr lang="en-US" dirty="0" err="1" smtClean="0"/>
              <a:t>programmes</a:t>
            </a:r>
            <a:r>
              <a:rPr lang="en-US" dirty="0" smtClean="0"/>
              <a:t> as speakers, panelists, </a:t>
            </a:r>
            <a:r>
              <a:rPr lang="en-US" dirty="0" err="1" smtClean="0"/>
              <a:t>querist</a:t>
            </a:r>
            <a:endParaRPr lang="en-US" dirty="0" smtClean="0"/>
          </a:p>
          <a:p>
            <a:pPr marL="514350" indent="-514350">
              <a:buAutoNum type="arabicPeriod"/>
            </a:pPr>
            <a:r>
              <a:rPr lang="en-US" dirty="0" smtClean="0"/>
              <a:t>Exchange visiting cards</a:t>
            </a:r>
          </a:p>
          <a:p>
            <a:pPr marL="514350" indent="-514350">
              <a:buAutoNum type="arabicPeriod"/>
            </a:pPr>
            <a:r>
              <a:rPr lang="en-US" dirty="0" smtClean="0"/>
              <a:t>Make website/use social media</a:t>
            </a:r>
          </a:p>
          <a:p>
            <a:pPr marL="514350" indent="-514350">
              <a:buAutoNum type="arabicPeriod"/>
            </a:pPr>
            <a:r>
              <a:rPr lang="en-US" dirty="0" smtClean="0"/>
              <a:t>Write article, books</a:t>
            </a:r>
          </a:p>
          <a:p>
            <a:pPr marL="514350" indent="-514350">
              <a:buAutoNum type="arabicPeriod"/>
            </a:pPr>
            <a:r>
              <a:rPr lang="en-US" dirty="0" smtClean="0"/>
              <a:t>Give suggestions to ministry, regulator, trade body </a:t>
            </a:r>
          </a:p>
          <a:p>
            <a:pPr marL="514350" indent="-514350">
              <a:buAutoNum type="arabicPeriod"/>
            </a:pPr>
            <a:r>
              <a:rPr lang="en-US" dirty="0" smtClean="0"/>
              <a:t>Make network/joint venture in different areas</a:t>
            </a:r>
          </a:p>
          <a:p>
            <a:pPr marL="514350" indent="-514350">
              <a:buAutoNum type="arabicPeriod"/>
            </a:pPr>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49</a:t>
            </a:fld>
            <a:endParaRPr lang="en-IN"/>
          </a:p>
        </p:txBody>
      </p:sp>
    </p:spTree>
    <p:extLst>
      <p:ext uri="{BB962C8B-B14F-4D97-AF65-F5344CB8AC3E}">
        <p14:creationId xmlns:p14="http://schemas.microsoft.com/office/powerpoint/2010/main" xmlns="" val="1197199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governance</a:t>
            </a:r>
            <a:endParaRPr lang="en-IN" dirty="0"/>
          </a:p>
        </p:txBody>
      </p:sp>
      <p:sp>
        <p:nvSpPr>
          <p:cNvPr id="3" name="Content Placeholder 2"/>
          <p:cNvSpPr>
            <a:spLocks noGrp="1"/>
          </p:cNvSpPr>
          <p:nvPr>
            <p:ph idx="1"/>
          </p:nvPr>
        </p:nvSpPr>
        <p:spPr/>
        <p:txBody>
          <a:bodyPr/>
          <a:lstStyle/>
          <a:p>
            <a:r>
              <a:rPr lang="en-IN" dirty="0"/>
              <a:t>Governance refers to "all processes of governing, whether undertaken by a government, market or network, whether over a family, tribe, formal or informal organization or territory and whether through laws, norms, power or language.”</a:t>
            </a:r>
          </a:p>
          <a:p>
            <a:pPr lvl="8"/>
            <a:r>
              <a:rPr lang="en-IN" dirty="0"/>
              <a:t>- </a:t>
            </a:r>
            <a:r>
              <a:rPr lang="en-IN" dirty="0" err="1"/>
              <a:t>Bevir</a:t>
            </a:r>
            <a:r>
              <a:rPr lang="en-IN" dirty="0"/>
              <a:t> Mark, Professor in University of California</a:t>
            </a: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5</a:t>
            </a:fld>
            <a:endParaRPr lang="en-IN"/>
          </a:p>
        </p:txBody>
      </p:sp>
    </p:spTree>
    <p:extLst>
      <p:ext uri="{BB962C8B-B14F-4D97-AF65-F5344CB8AC3E}">
        <p14:creationId xmlns:p14="http://schemas.microsoft.com/office/powerpoint/2010/main" xmlns="" val="40689431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Invitation to participate in learning exercise </a:t>
            </a:r>
            <a:endParaRPr lang="en-IN" dirty="0"/>
          </a:p>
        </p:txBody>
      </p:sp>
      <p:sp>
        <p:nvSpPr>
          <p:cNvPr id="3" name="Content Placeholder 2"/>
          <p:cNvSpPr>
            <a:spLocks noGrp="1"/>
          </p:cNvSpPr>
          <p:nvPr>
            <p:ph idx="1"/>
          </p:nvPr>
        </p:nvSpPr>
        <p:spPr/>
        <p:txBody>
          <a:bodyPr/>
          <a:lstStyle/>
          <a:p>
            <a:r>
              <a:rPr lang="en-US" dirty="0" smtClean="0"/>
              <a:t>Co author of books</a:t>
            </a:r>
          </a:p>
          <a:p>
            <a:r>
              <a:rPr lang="en-US" dirty="0" smtClean="0"/>
              <a:t>In house Training </a:t>
            </a:r>
          </a:p>
          <a:p>
            <a:r>
              <a:rPr lang="en-US" dirty="0" smtClean="0"/>
              <a:t>Consultancy areas</a:t>
            </a: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50</a:t>
            </a:fld>
            <a:endParaRPr lang="en-IN"/>
          </a:p>
        </p:txBody>
      </p:sp>
    </p:spTree>
    <p:extLst>
      <p:ext uri="{BB962C8B-B14F-4D97-AF65-F5344CB8AC3E}">
        <p14:creationId xmlns:p14="http://schemas.microsoft.com/office/powerpoint/2010/main" xmlns="" val="31136093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F3A57-4F34-4104-99FE-3B4FF81B24A0}" type="datetime1">
              <a:rPr lang="en-US" smtClean="0"/>
              <a:pPr/>
              <a:t>3/14/2017</a:t>
            </a:fld>
            <a:endParaRPr lang="en-IN"/>
          </a:p>
        </p:txBody>
      </p:sp>
      <p:sp>
        <p:nvSpPr>
          <p:cNvPr id="3" name="Footer Placeholder 2"/>
          <p:cNvSpPr>
            <a:spLocks noGrp="1"/>
          </p:cNvSpPr>
          <p:nvPr>
            <p:ph type="ftr" sz="quarter" idx="11"/>
          </p:nvPr>
        </p:nvSpPr>
        <p:spPr/>
        <p:txBody>
          <a:bodyPr/>
          <a:lstStyle/>
          <a:p>
            <a:r>
              <a:rPr lang="en-IN" smtClean="0"/>
              <a:t>rajkumarradukia@caaa.in</a:t>
            </a:r>
            <a:endParaRPr lang="en-IN"/>
          </a:p>
        </p:txBody>
      </p:sp>
      <p:sp>
        <p:nvSpPr>
          <p:cNvPr id="4" name="Slide Number Placeholder 3"/>
          <p:cNvSpPr>
            <a:spLocks noGrp="1"/>
          </p:cNvSpPr>
          <p:nvPr>
            <p:ph type="sldNum" sz="quarter" idx="12"/>
          </p:nvPr>
        </p:nvSpPr>
        <p:spPr/>
        <p:txBody>
          <a:bodyPr/>
          <a:lstStyle/>
          <a:p>
            <a:fld id="{89A1398D-1E25-468D-BDB6-ECCE2283471D}" type="slidenum">
              <a:rPr lang="en-IN" smtClean="0"/>
              <a:pPr/>
              <a:t>51</a:t>
            </a:fld>
            <a:endParaRPr lang="en-IN"/>
          </a:p>
        </p:txBody>
      </p:sp>
      <p:sp>
        <p:nvSpPr>
          <p:cNvPr id="5" name="AutoShape 2" descr="Image result for Q &amp; A imag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AutoShape 4" descr="Image result for Q &amp; A image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7" name="AutoShape 6" descr="Image result for Q &amp; A image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4104" name="Picture 8" descr="Image result for Q &amp; A image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7671" y="980728"/>
            <a:ext cx="8232849" cy="54726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12738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F3A57-4F34-4104-99FE-3B4FF81B24A0}" type="datetime1">
              <a:rPr lang="en-US" smtClean="0"/>
              <a:pPr/>
              <a:t>3/14/2017</a:t>
            </a:fld>
            <a:endParaRPr lang="en-IN"/>
          </a:p>
        </p:txBody>
      </p:sp>
      <p:sp>
        <p:nvSpPr>
          <p:cNvPr id="3" name="Footer Placeholder 2"/>
          <p:cNvSpPr>
            <a:spLocks noGrp="1"/>
          </p:cNvSpPr>
          <p:nvPr>
            <p:ph type="ftr" sz="quarter" idx="11"/>
          </p:nvPr>
        </p:nvSpPr>
        <p:spPr/>
        <p:txBody>
          <a:bodyPr/>
          <a:lstStyle/>
          <a:p>
            <a:r>
              <a:rPr lang="en-IN" smtClean="0"/>
              <a:t>rajkumarradukia@caaa.in</a:t>
            </a:r>
            <a:endParaRPr lang="en-IN"/>
          </a:p>
        </p:txBody>
      </p:sp>
      <p:sp>
        <p:nvSpPr>
          <p:cNvPr id="4" name="Slide Number Placeholder 3"/>
          <p:cNvSpPr>
            <a:spLocks noGrp="1"/>
          </p:cNvSpPr>
          <p:nvPr>
            <p:ph type="sldNum" sz="quarter" idx="12"/>
          </p:nvPr>
        </p:nvSpPr>
        <p:spPr/>
        <p:txBody>
          <a:bodyPr/>
          <a:lstStyle/>
          <a:p>
            <a:fld id="{89A1398D-1E25-468D-BDB6-ECCE2283471D}" type="slidenum">
              <a:rPr lang="en-IN" smtClean="0"/>
              <a:pPr/>
              <a:t>52</a:t>
            </a:fld>
            <a:endParaRPr lang="en-IN"/>
          </a:p>
        </p:txBody>
      </p:sp>
      <p:pic>
        <p:nvPicPr>
          <p:cNvPr id="5122" name="Picture 2" descr="C:\Users\admin\Desktop\rsa desktop\insurance\download.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75656" y="692696"/>
            <a:ext cx="6541328" cy="54184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89767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corporate governance</a:t>
            </a:r>
            <a:endParaRPr lang="en-IN" dirty="0"/>
          </a:p>
        </p:txBody>
      </p:sp>
      <p:sp>
        <p:nvSpPr>
          <p:cNvPr id="3" name="Content Placeholder 2"/>
          <p:cNvSpPr>
            <a:spLocks noGrp="1"/>
          </p:cNvSpPr>
          <p:nvPr>
            <p:ph idx="1"/>
          </p:nvPr>
        </p:nvSpPr>
        <p:spPr/>
        <p:txBody>
          <a:bodyPr/>
          <a:lstStyle/>
          <a:p>
            <a:r>
              <a:rPr lang="en-IN" i="1" dirty="0"/>
              <a:t>Corporate governance is the system of rules, practices and processes by which a company is directed and controlled. Corporate governance essentially involves balancing the interests of a company's stakeholders, such as shareholders, management, customers, suppliers, financiers, government and the community</a:t>
            </a: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6</a:t>
            </a:fld>
            <a:endParaRPr lang="en-IN"/>
          </a:p>
        </p:txBody>
      </p:sp>
    </p:spTree>
    <p:extLst>
      <p:ext uri="{BB962C8B-B14F-4D97-AF65-F5344CB8AC3E}">
        <p14:creationId xmlns:p14="http://schemas.microsoft.com/office/powerpoint/2010/main" xmlns="" val="69529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CG definition by OECD</a:t>
            </a:r>
            <a:endParaRPr lang="en-IN" dirty="0"/>
          </a:p>
        </p:txBody>
      </p:sp>
      <p:sp>
        <p:nvSpPr>
          <p:cNvPr id="3" name="Content Placeholder 2"/>
          <p:cNvSpPr>
            <a:spLocks noGrp="1"/>
          </p:cNvSpPr>
          <p:nvPr>
            <p:ph idx="1"/>
          </p:nvPr>
        </p:nvSpPr>
        <p:spPr/>
        <p:txBody>
          <a:bodyPr/>
          <a:lstStyle/>
          <a:p>
            <a:pPr lvl="0"/>
            <a:r>
              <a:rPr lang="en-IN" i="1" dirty="0"/>
              <a:t>A set of relationships between a company's management, its board, its shareholders and other stakeholders. It provides the structure through which the objectives of the company are set, and the means of attaining those objectives and monitoring performance are determined. </a:t>
            </a:r>
          </a:p>
          <a:p>
            <a:pPr lvl="8"/>
            <a:r>
              <a:rPr lang="en-IN" i="1" dirty="0"/>
              <a:t>- OECD Principles of Corporate Governance</a:t>
            </a:r>
            <a:r>
              <a:rPr lang="en-IN" dirty="0"/>
              <a:t> -1999</a:t>
            </a:r>
          </a:p>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7</a:t>
            </a:fld>
            <a:endParaRPr lang="en-IN"/>
          </a:p>
        </p:txBody>
      </p:sp>
    </p:spTree>
    <p:extLst>
      <p:ext uri="{BB962C8B-B14F-4D97-AF65-F5344CB8AC3E}">
        <p14:creationId xmlns:p14="http://schemas.microsoft.com/office/powerpoint/2010/main" xmlns="" val="1287256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corporate governance</a:t>
            </a:r>
            <a:endParaRPr lang="en-IN" dirty="0"/>
          </a:p>
        </p:txBody>
      </p:sp>
      <p:sp>
        <p:nvSpPr>
          <p:cNvPr id="3" name="Content Placeholder 2"/>
          <p:cNvSpPr>
            <a:spLocks noGrp="1"/>
          </p:cNvSpPr>
          <p:nvPr>
            <p:ph idx="1"/>
          </p:nvPr>
        </p:nvSpPr>
        <p:spPr/>
        <p:txBody>
          <a:bodyPr/>
          <a:lstStyle/>
          <a:p>
            <a:endParaRPr lang="en-IN" dirty="0"/>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8</a:t>
            </a:fld>
            <a:endParaRPr lang="en-IN"/>
          </a:p>
        </p:txBody>
      </p:sp>
      <p:pic>
        <p:nvPicPr>
          <p:cNvPr id="1026" name="Picture 2" descr="C:\Users\admin\Desktop\rsa desktop\insurance\image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1628800"/>
            <a:ext cx="7848872" cy="43924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95100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Explanation to Section 134(5)(e) Companies </a:t>
            </a:r>
            <a:r>
              <a:rPr lang="en-US" dirty="0"/>
              <a:t>A</a:t>
            </a:r>
            <a:r>
              <a:rPr lang="en-US" dirty="0" smtClean="0"/>
              <a:t>ct 2013</a:t>
            </a:r>
            <a:endParaRPr lang="en-IN" dirty="0"/>
          </a:p>
        </p:txBody>
      </p:sp>
      <p:sp>
        <p:nvSpPr>
          <p:cNvPr id="3" name="Content Placeholder 2"/>
          <p:cNvSpPr>
            <a:spLocks noGrp="1"/>
          </p:cNvSpPr>
          <p:nvPr>
            <p:ph idx="1"/>
          </p:nvPr>
        </p:nvSpPr>
        <p:spPr/>
        <p:txBody>
          <a:bodyPr>
            <a:normAutofit lnSpcReduction="10000"/>
          </a:bodyPr>
          <a:lstStyle/>
          <a:p>
            <a:r>
              <a:rPr lang="en-US" dirty="0" smtClean="0"/>
              <a:t>Internal financial controls </a:t>
            </a:r>
          </a:p>
          <a:p>
            <a:r>
              <a:rPr lang="en-IN" dirty="0"/>
              <a:t>“the policies and procedures adopted by the company for ensuring the </a:t>
            </a:r>
            <a:r>
              <a:rPr lang="en-IN" dirty="0">
                <a:solidFill>
                  <a:srgbClr val="00B0F0"/>
                </a:solidFill>
              </a:rPr>
              <a:t>orderly and efficient conduct of its business</a:t>
            </a:r>
            <a:r>
              <a:rPr lang="en-IN" dirty="0"/>
              <a:t>, including adherence to company’s policies, the safeguarding of its assets, </a:t>
            </a:r>
            <a:r>
              <a:rPr lang="en-IN" dirty="0">
                <a:solidFill>
                  <a:srgbClr val="FF0000"/>
                </a:solidFill>
              </a:rPr>
              <a:t>the prevention and detection of frauds and errors</a:t>
            </a:r>
            <a:r>
              <a:rPr lang="en-IN" dirty="0"/>
              <a:t>, the </a:t>
            </a:r>
            <a:r>
              <a:rPr lang="en-IN" dirty="0">
                <a:solidFill>
                  <a:srgbClr val="C00000"/>
                </a:solidFill>
              </a:rPr>
              <a:t>accuracy and completeness of the accounting records</a:t>
            </a:r>
            <a:r>
              <a:rPr lang="en-IN" dirty="0"/>
              <a:t>, and the timely preparation of reliable financial information.”</a:t>
            </a:r>
          </a:p>
        </p:txBody>
      </p:sp>
      <p:sp>
        <p:nvSpPr>
          <p:cNvPr id="4" name="Date Placeholder 3"/>
          <p:cNvSpPr>
            <a:spLocks noGrp="1"/>
          </p:cNvSpPr>
          <p:nvPr>
            <p:ph type="dt" sz="half" idx="10"/>
          </p:nvPr>
        </p:nvSpPr>
        <p:spPr/>
        <p:txBody>
          <a:bodyPr/>
          <a:lstStyle/>
          <a:p>
            <a:fld id="{C66159E9-E5CF-447D-A2F8-4F196EA84514}" type="datetime1">
              <a:rPr lang="en-US" smtClean="0"/>
              <a:pPr/>
              <a:t>3/14/2017</a:t>
            </a:fld>
            <a:endParaRPr lang="en-IN"/>
          </a:p>
        </p:txBody>
      </p:sp>
      <p:sp>
        <p:nvSpPr>
          <p:cNvPr id="5" name="Footer Placeholder 4"/>
          <p:cNvSpPr>
            <a:spLocks noGrp="1"/>
          </p:cNvSpPr>
          <p:nvPr>
            <p:ph type="ftr" sz="quarter" idx="11"/>
          </p:nvPr>
        </p:nvSpPr>
        <p:spPr/>
        <p:txBody>
          <a:bodyPr/>
          <a:lstStyle/>
          <a:p>
            <a:r>
              <a:rPr lang="en-IN" smtClean="0"/>
              <a:t>rajkumarradukia@caaa.in</a:t>
            </a:r>
            <a:endParaRPr lang="en-IN"/>
          </a:p>
        </p:txBody>
      </p:sp>
      <p:sp>
        <p:nvSpPr>
          <p:cNvPr id="6" name="Slide Number Placeholder 5"/>
          <p:cNvSpPr>
            <a:spLocks noGrp="1"/>
          </p:cNvSpPr>
          <p:nvPr>
            <p:ph type="sldNum" sz="quarter" idx="12"/>
          </p:nvPr>
        </p:nvSpPr>
        <p:spPr/>
        <p:txBody>
          <a:bodyPr/>
          <a:lstStyle/>
          <a:p>
            <a:fld id="{89A1398D-1E25-468D-BDB6-ECCE2283471D}" type="slidenum">
              <a:rPr lang="en-IN" smtClean="0"/>
              <a:pPr/>
              <a:t>9</a:t>
            </a:fld>
            <a:endParaRPr lang="en-IN"/>
          </a:p>
        </p:txBody>
      </p:sp>
    </p:spTree>
    <p:extLst>
      <p:ext uri="{BB962C8B-B14F-4D97-AF65-F5344CB8AC3E}">
        <p14:creationId xmlns:p14="http://schemas.microsoft.com/office/powerpoint/2010/main" xmlns="" val="18859498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615</TotalTime>
  <Words>3538</Words>
  <Application>Microsoft Office PowerPoint</Application>
  <PresentationFormat>On-screen Show (4:3)</PresentationFormat>
  <Paragraphs>497</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Role of board of directors including independent directors in Corporate Governance of Insurance &amp; pension Sector</vt:lpstr>
      <vt:lpstr>Agenda of session</vt:lpstr>
      <vt:lpstr>Kautilya arthashastra </vt:lpstr>
      <vt:lpstr>Salient ideas and thoughts on principals of governance as revealed by our ancient scriptures</vt:lpstr>
      <vt:lpstr>What is governance</vt:lpstr>
      <vt:lpstr>What is corporate governance</vt:lpstr>
      <vt:lpstr>CG definition by OECD</vt:lpstr>
      <vt:lpstr>What is corporate governance</vt:lpstr>
      <vt:lpstr>Explanation to Section 134(5)(e) Companies Act 2013</vt:lpstr>
      <vt:lpstr>Why CG- advantages of CG</vt:lpstr>
      <vt:lpstr>Corporate failures</vt:lpstr>
      <vt:lpstr>Pillars of ideal corporate governance framework</vt:lpstr>
      <vt:lpstr>Pillars of ideal corporate governance framework </vt:lpstr>
      <vt:lpstr>Evolution of corporate governance in India</vt:lpstr>
      <vt:lpstr>Companies Act 2013-CG provisions</vt:lpstr>
      <vt:lpstr>Companies act 2013 provisions on CG</vt:lpstr>
      <vt:lpstr>Section 149 Companies Act 2013</vt:lpstr>
      <vt:lpstr>Schedule IV of Companies Act 2013</vt:lpstr>
      <vt:lpstr>Related Parties</vt:lpstr>
      <vt:lpstr>Related Parties Transaction</vt:lpstr>
      <vt:lpstr>Approval of Related Party Transaction</vt:lpstr>
      <vt:lpstr>Related Party Transaction policy</vt:lpstr>
      <vt:lpstr>LODR</vt:lpstr>
      <vt:lpstr>Chapter IV of LODR</vt:lpstr>
      <vt:lpstr>IRDAI 18th may 2016 guidelines</vt:lpstr>
      <vt:lpstr>Guidelines for corporate governance for insurers in India- 18th may 2016</vt:lpstr>
      <vt:lpstr>Guidelines for corporate governance for insurers in India- 18th may 2016</vt:lpstr>
      <vt:lpstr>Guidelines for corporate governance for insurers in India- 18th may 2016</vt:lpstr>
      <vt:lpstr>Guidelines for corporate governance for insurers in India- 18th may 2016</vt:lpstr>
      <vt:lpstr>Ownership Structure</vt:lpstr>
      <vt:lpstr>Para 5.1 composition of board</vt:lpstr>
      <vt:lpstr>Para no. 5.2</vt:lpstr>
      <vt:lpstr>Para no. 6 control functions </vt:lpstr>
      <vt:lpstr>Para no. 7 Delegation of functions of the Board – Committees </vt:lpstr>
      <vt:lpstr>Para no. 7.1 Audit Committee </vt:lpstr>
      <vt:lpstr>Para no. 7.2 Investment Committee </vt:lpstr>
      <vt:lpstr>Para no. 7.3 Risk Management Committee </vt:lpstr>
      <vt:lpstr>7.4 Policyholder Protection Committee </vt:lpstr>
      <vt:lpstr>Para no. 7.5 Nomination and Remuneration Committee </vt:lpstr>
      <vt:lpstr>Para no.7.6 Corporate Social Responsibility Committee </vt:lpstr>
      <vt:lpstr>Para no. 7.7 With Profit Committee </vt:lpstr>
      <vt:lpstr>Professional opportunities</vt:lpstr>
      <vt:lpstr>Professional opportunities</vt:lpstr>
      <vt:lpstr>Professional opportunities</vt:lpstr>
      <vt:lpstr>Useful websites</vt:lpstr>
      <vt:lpstr>Slide 46</vt:lpstr>
      <vt:lpstr>Slide 47</vt:lpstr>
      <vt:lpstr>Slide 48</vt:lpstr>
      <vt:lpstr>How to develop practice</vt:lpstr>
      <vt:lpstr>Invitation to participate in learning exercise </vt:lpstr>
      <vt:lpstr>Slide 51</vt:lpstr>
      <vt:lpstr>Slide 52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rashmivika10</dc:creator>
  <cp:lastModifiedBy>Events</cp:lastModifiedBy>
  <cp:revision>99</cp:revision>
  <dcterms:created xsi:type="dcterms:W3CDTF">2017-03-03T06:20:37Z</dcterms:created>
  <dcterms:modified xsi:type="dcterms:W3CDTF">2017-03-14T05:29:45Z</dcterms:modified>
</cp:coreProperties>
</file>