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712D46-8337-4C71-9705-367D90D94FF7}" type="datetimeFigureOut">
              <a:rPr lang="en-US" smtClean="0"/>
              <a:pPr/>
              <a:t>9/23/2013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CB0C1E-360A-4C49-B13A-F8A874D573BF}"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05CB0C1E-360A-4C49-B13A-F8A874D573BF}" type="slidenum">
              <a:rPr lang="en-IN" smtClean="0"/>
              <a:pPr/>
              <a:t>15</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9/23/2013</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9/23/2013</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9/23/2013</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9/23/2013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9/23/2013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9/23/2013</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9/23/2013</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239000" cy="1143000"/>
          </a:xfrm>
        </p:spPr>
        <p:txBody>
          <a:bodyPr>
            <a:noAutofit/>
          </a:bodyPr>
          <a:lstStyle/>
          <a:p>
            <a:r>
              <a:rPr lang="en-US" sz="3600" b="1" dirty="0" smtClean="0">
                <a:latin typeface="Chaparral Pro Light" pitchFamily="18" charset="0"/>
              </a:rPr>
              <a:t>The Recovery of debts due to banks and financial institutions Act, 19993</a:t>
            </a:r>
            <a:endParaRPr lang="en-IN" sz="3600" b="1" dirty="0">
              <a:latin typeface="Chaparral Pro Light" pitchFamily="18" charset="0"/>
            </a:endParaRPr>
          </a:p>
        </p:txBody>
      </p:sp>
      <p:sp>
        <p:nvSpPr>
          <p:cNvPr id="3" name="Content Placeholder 2"/>
          <p:cNvSpPr>
            <a:spLocks noGrp="1"/>
          </p:cNvSpPr>
          <p:nvPr>
            <p:ph idx="1"/>
          </p:nvPr>
        </p:nvSpPr>
        <p:spPr/>
        <p:txBody>
          <a:bodyPr>
            <a:normAutofit/>
          </a:bodyPr>
          <a:lstStyle/>
          <a:p>
            <a:r>
              <a:rPr lang="en-US" b="1" dirty="0" smtClean="0">
                <a:latin typeface="Chaparral Pro Light" pitchFamily="18" charset="0"/>
              </a:rPr>
              <a:t>An Act to provide for the establishment of Tribunals for expeditious adjudication and recovery of debts due to banks and financial institution and for matters connected therewith or incidental thereto.</a:t>
            </a:r>
          </a:p>
          <a:p>
            <a:pPr>
              <a:buNone/>
            </a:pPr>
            <a:endParaRPr lang="en-US" b="1" dirty="0" smtClean="0">
              <a:latin typeface="Chaparral Pro Light" pitchFamily="18" charset="0"/>
            </a:endParaRPr>
          </a:p>
          <a:p>
            <a:r>
              <a:rPr lang="en-US" b="1" dirty="0" smtClean="0">
                <a:latin typeface="Chaparral Pro Light" pitchFamily="18" charset="0"/>
              </a:rPr>
              <a:t>A co-operative bans does not fall within the definition of “bank” in Cl. (d) of S.2: </a:t>
            </a:r>
            <a:r>
              <a:rPr lang="en-US" b="1" dirty="0" err="1" smtClean="0">
                <a:latin typeface="Chaparral Pro Light" pitchFamily="18" charset="0"/>
              </a:rPr>
              <a:t>Phoneix</a:t>
            </a:r>
            <a:r>
              <a:rPr lang="en-US" b="1" dirty="0" smtClean="0">
                <a:latin typeface="Chaparral Pro Light" pitchFamily="18" charset="0"/>
              </a:rPr>
              <a:t> </a:t>
            </a:r>
            <a:r>
              <a:rPr lang="en-US" b="1" dirty="0" err="1" smtClean="0">
                <a:latin typeface="Chaparral Pro Light" pitchFamily="18" charset="0"/>
              </a:rPr>
              <a:t>impex</a:t>
            </a:r>
            <a:r>
              <a:rPr lang="en-US" b="1" dirty="0" smtClean="0">
                <a:latin typeface="Chaparral Pro Light" pitchFamily="18" charset="0"/>
              </a:rPr>
              <a:t> v. State of Rajasthan A.I.R. Raj. 100 (D.B)</a:t>
            </a:r>
            <a:br>
              <a:rPr lang="en-US" b="1" dirty="0" smtClean="0">
                <a:latin typeface="Chaparral Pro Light" pitchFamily="18" charset="0"/>
              </a:rPr>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239000" cy="1143000"/>
          </a:xfrm>
        </p:spPr>
        <p:txBody>
          <a:bodyPr>
            <a:normAutofit/>
          </a:bodyPr>
          <a:lstStyle/>
          <a:p>
            <a:r>
              <a:rPr lang="en-US" sz="3600" b="1" dirty="0" smtClean="0">
                <a:latin typeface="Chaparral Pro Light" pitchFamily="18" charset="0"/>
              </a:rPr>
              <a:t>Attachment and sale of movable property</a:t>
            </a:r>
            <a:endParaRPr lang="en-IN" sz="3600" b="1" dirty="0">
              <a:latin typeface="Chaparral Pro Light" pitchFamily="18" charset="0"/>
            </a:endParaRPr>
          </a:p>
        </p:txBody>
      </p:sp>
      <p:sp>
        <p:nvSpPr>
          <p:cNvPr id="3" name="Content Placeholder 2"/>
          <p:cNvSpPr>
            <a:spLocks noGrp="1"/>
          </p:cNvSpPr>
          <p:nvPr>
            <p:ph idx="1"/>
          </p:nvPr>
        </p:nvSpPr>
        <p:spPr>
          <a:xfrm>
            <a:off x="457200" y="1447800"/>
            <a:ext cx="7239000" cy="4846320"/>
          </a:xfrm>
        </p:spPr>
        <p:txBody>
          <a:bodyPr>
            <a:noAutofit/>
          </a:bodyPr>
          <a:lstStyle/>
          <a:p>
            <a:r>
              <a:rPr lang="en-US" sz="2000" b="1" u="sng" dirty="0" smtClean="0">
                <a:latin typeface="Chaparral Pro Light" pitchFamily="18" charset="0"/>
              </a:rPr>
              <a:t>Attachment of movable property</a:t>
            </a:r>
          </a:p>
          <a:p>
            <a:pPr>
              <a:buFont typeface="Wingdings" pitchFamily="2" charset="2"/>
              <a:buChar char="Ø"/>
            </a:pPr>
            <a:r>
              <a:rPr lang="en-US" sz="2000" b="1" dirty="0" smtClean="0">
                <a:latin typeface="Chaparral Pro Light" pitchFamily="18" charset="0"/>
              </a:rPr>
              <a:t>Attachment of movable property other than agricultural produce</a:t>
            </a:r>
          </a:p>
          <a:p>
            <a:pPr>
              <a:buFont typeface="Wingdings" pitchFamily="2" charset="2"/>
              <a:buChar char="Ø"/>
            </a:pPr>
            <a:r>
              <a:rPr lang="en-US" sz="2000" b="1" dirty="0" smtClean="0">
                <a:latin typeface="Chaparral Pro Light" pitchFamily="18" charset="0"/>
              </a:rPr>
              <a:t>Value of attached property</a:t>
            </a:r>
          </a:p>
          <a:p>
            <a:pPr>
              <a:buFont typeface="Wingdings" pitchFamily="2" charset="2"/>
              <a:buChar char="Ø"/>
            </a:pPr>
            <a:r>
              <a:rPr lang="en-US" sz="2000" b="1" dirty="0" smtClean="0">
                <a:latin typeface="Chaparral Pro Light" pitchFamily="18" charset="0"/>
              </a:rPr>
              <a:t>Attachment timings</a:t>
            </a:r>
          </a:p>
          <a:p>
            <a:pPr>
              <a:buFont typeface="Wingdings" pitchFamily="2" charset="2"/>
              <a:buChar char="Ø"/>
            </a:pPr>
            <a:r>
              <a:rPr lang="en-US" sz="2000" b="1" dirty="0" smtClean="0">
                <a:latin typeface="Chaparral Pro Light" pitchFamily="18" charset="0"/>
              </a:rPr>
              <a:t>Attachment of agricultural produce</a:t>
            </a:r>
          </a:p>
          <a:p>
            <a:pPr>
              <a:buFont typeface="Wingdings" pitchFamily="2" charset="2"/>
              <a:buChar char="Ø"/>
            </a:pPr>
            <a:r>
              <a:rPr lang="en-US" sz="2000" b="1" dirty="0" smtClean="0">
                <a:latin typeface="Chaparral Pro Light" pitchFamily="18" charset="0"/>
              </a:rPr>
              <a:t>Attachment of debt recoverable</a:t>
            </a:r>
          </a:p>
          <a:p>
            <a:pPr>
              <a:buFont typeface="Wingdings" pitchFamily="2" charset="2"/>
              <a:buChar char="Ø"/>
            </a:pPr>
            <a:r>
              <a:rPr lang="en-US" sz="2000" b="1" dirty="0" smtClean="0">
                <a:latin typeface="Chaparral Pro Light" pitchFamily="18" charset="0"/>
              </a:rPr>
              <a:t>Property in the custody of Civil Court or Public Officer</a:t>
            </a:r>
          </a:p>
          <a:p>
            <a:r>
              <a:rPr lang="en-US" sz="2000" b="1" u="sng" dirty="0" smtClean="0">
                <a:latin typeface="Chaparral Pro Light" pitchFamily="18" charset="0"/>
              </a:rPr>
              <a:t>Sale </a:t>
            </a:r>
            <a:r>
              <a:rPr lang="en-US" sz="2000" b="1" u="sng" dirty="0" smtClean="0">
                <a:latin typeface="Chaparral Pro Light" pitchFamily="18" charset="0"/>
              </a:rPr>
              <a:t>of movable property</a:t>
            </a:r>
          </a:p>
          <a:p>
            <a:pPr>
              <a:buFont typeface="Wingdings" pitchFamily="2" charset="2"/>
              <a:buChar char="Ø"/>
            </a:pPr>
            <a:r>
              <a:rPr lang="en-US" sz="2000" b="1" dirty="0" smtClean="0">
                <a:latin typeface="Chaparral Pro Light" pitchFamily="18" charset="0"/>
              </a:rPr>
              <a:t>Proclamation of sale</a:t>
            </a:r>
          </a:p>
          <a:p>
            <a:pPr>
              <a:buFont typeface="Wingdings" pitchFamily="2" charset="2"/>
              <a:buChar char="Ø"/>
            </a:pPr>
            <a:r>
              <a:rPr lang="en-US" sz="2000" b="1" dirty="0" smtClean="0">
                <a:latin typeface="Chaparral Pro Light" pitchFamily="18" charset="0"/>
              </a:rPr>
              <a:t>Actual sale and police protection</a:t>
            </a:r>
          </a:p>
          <a:p>
            <a:pPr>
              <a:buFont typeface="Wingdings" pitchFamily="2" charset="2"/>
              <a:buChar char="Ø"/>
            </a:pPr>
            <a:r>
              <a:rPr lang="en-US" sz="2000" b="1" dirty="0" smtClean="0">
                <a:latin typeface="Chaparral Pro Light" pitchFamily="18" charset="0"/>
              </a:rPr>
              <a:t>Objection/ Claims against sale</a:t>
            </a:r>
          </a:p>
          <a:p>
            <a:pPr>
              <a:buFont typeface="Wingdings" pitchFamily="2" charset="2"/>
              <a:buChar char="Ø"/>
            </a:pPr>
            <a:r>
              <a:rPr lang="en-US" sz="2000" b="1" dirty="0" err="1" smtClean="0">
                <a:latin typeface="Chaparral Pro Light" pitchFamily="18" charset="0"/>
              </a:rPr>
              <a:t>Realisation</a:t>
            </a:r>
            <a:r>
              <a:rPr lang="en-US" sz="2000" b="1" dirty="0" smtClean="0">
                <a:latin typeface="Chaparral Pro Light" pitchFamily="18" charset="0"/>
              </a:rPr>
              <a:t> of auction proceeds</a:t>
            </a:r>
          </a:p>
          <a:p>
            <a:pPr>
              <a:buFont typeface="Wingdings" pitchFamily="2" charset="2"/>
              <a:buChar char="Ø"/>
            </a:pPr>
            <a:r>
              <a:rPr lang="en-US" sz="2000" b="1" dirty="0" smtClean="0">
                <a:latin typeface="Chaparral Pro Light" pitchFamily="18" charset="0"/>
              </a:rPr>
              <a:t>Irregularity in auction proceedings</a:t>
            </a:r>
            <a:endParaRPr lang="en-IN" sz="2000" b="1" dirty="0">
              <a:latin typeface="Chaparral Pro Light"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7239000" cy="914400"/>
          </a:xfrm>
        </p:spPr>
        <p:txBody>
          <a:bodyPr>
            <a:normAutofit fontScale="90000"/>
          </a:bodyPr>
          <a:lstStyle/>
          <a:p>
            <a:r>
              <a:rPr lang="en-US" sz="3200" b="1" dirty="0" smtClean="0">
                <a:latin typeface="Chaparral Pro Light" pitchFamily="18" charset="0"/>
              </a:rPr>
              <a:t>Attachment and sale of immovable property</a:t>
            </a:r>
            <a:endParaRPr lang="en-IN" sz="3200" b="1" dirty="0">
              <a:latin typeface="Chaparral Pro Light" pitchFamily="18" charset="0"/>
            </a:endParaRPr>
          </a:p>
        </p:txBody>
      </p:sp>
      <p:sp>
        <p:nvSpPr>
          <p:cNvPr id="3" name="Content Placeholder 2"/>
          <p:cNvSpPr>
            <a:spLocks noGrp="1"/>
          </p:cNvSpPr>
          <p:nvPr>
            <p:ph idx="1"/>
          </p:nvPr>
        </p:nvSpPr>
        <p:spPr>
          <a:xfrm>
            <a:off x="381000" y="990600"/>
            <a:ext cx="7239000" cy="4846320"/>
          </a:xfrm>
        </p:spPr>
        <p:txBody>
          <a:bodyPr>
            <a:noAutofit/>
          </a:bodyPr>
          <a:lstStyle/>
          <a:p>
            <a:r>
              <a:rPr lang="en-US" sz="1900" b="1" dirty="0" smtClean="0">
                <a:latin typeface="Chaparral Pro Light" pitchFamily="18" charset="0"/>
              </a:rPr>
              <a:t>Attachment of immovable property</a:t>
            </a:r>
          </a:p>
          <a:p>
            <a:r>
              <a:rPr lang="en-US" sz="1900" b="1" dirty="0" smtClean="0">
                <a:latin typeface="Chaparral Pro Light" pitchFamily="18" charset="0"/>
              </a:rPr>
              <a:t>Attachment of immovable property vs. movable property</a:t>
            </a:r>
          </a:p>
          <a:p>
            <a:r>
              <a:rPr lang="en-US" sz="1900" b="1" dirty="0" smtClean="0">
                <a:latin typeface="Chaparral Pro Light" pitchFamily="18" charset="0"/>
              </a:rPr>
              <a:t>Proclamation of sale</a:t>
            </a:r>
          </a:p>
          <a:p>
            <a:r>
              <a:rPr lang="en-US" sz="1900" b="1" dirty="0" smtClean="0">
                <a:latin typeface="Chaparral Pro Light" pitchFamily="18" charset="0"/>
              </a:rPr>
              <a:t>Sale by way of auction</a:t>
            </a:r>
          </a:p>
          <a:p>
            <a:r>
              <a:rPr lang="en-US" sz="1900" b="1" dirty="0" smtClean="0">
                <a:latin typeface="Chaparral Pro Light" pitchFamily="18" charset="0"/>
              </a:rPr>
              <a:t>In case of non-</a:t>
            </a:r>
            <a:r>
              <a:rPr lang="en-US" sz="1900" b="1" dirty="0" err="1" smtClean="0">
                <a:latin typeface="Chaparral Pro Light" pitchFamily="18" charset="0"/>
              </a:rPr>
              <a:t>realisation</a:t>
            </a:r>
            <a:r>
              <a:rPr lang="en-US" sz="1900" b="1" dirty="0" smtClean="0">
                <a:latin typeface="Chaparral Pro Light" pitchFamily="18" charset="0"/>
              </a:rPr>
              <a:t> of auction proceeds</a:t>
            </a:r>
          </a:p>
          <a:p>
            <a:r>
              <a:rPr lang="en-US" sz="1900" b="1" dirty="0" smtClean="0">
                <a:latin typeface="Chaparral Pro Light" pitchFamily="18" charset="0"/>
              </a:rPr>
              <a:t>Common problems arising at the time of auction of immovable properties</a:t>
            </a:r>
          </a:p>
          <a:p>
            <a:pPr marL="457200" indent="-457200">
              <a:buFont typeface="Wingdings" pitchFamily="2" charset="2"/>
              <a:buChar char="Ø"/>
            </a:pPr>
            <a:r>
              <a:rPr lang="en-US" sz="1900" b="1" dirty="0" err="1" smtClean="0">
                <a:latin typeface="Chaparral Pro Light" pitchFamily="18" charset="0"/>
              </a:rPr>
              <a:t>Caselet</a:t>
            </a:r>
            <a:r>
              <a:rPr lang="en-US" sz="1900" b="1" dirty="0" smtClean="0">
                <a:latin typeface="Chaparral Pro Light" pitchFamily="18" charset="0"/>
              </a:rPr>
              <a:t> I on problems in auction proceedings</a:t>
            </a:r>
          </a:p>
          <a:p>
            <a:pPr marL="457200" indent="-457200">
              <a:buFont typeface="Wingdings" pitchFamily="2" charset="2"/>
              <a:buChar char="Ø"/>
            </a:pPr>
            <a:r>
              <a:rPr lang="en-US" sz="1900" b="1" dirty="0" err="1" smtClean="0">
                <a:latin typeface="Chaparral Pro Light" pitchFamily="18" charset="0"/>
              </a:rPr>
              <a:t>Caselet</a:t>
            </a:r>
            <a:r>
              <a:rPr lang="en-US" sz="1900" b="1" dirty="0" smtClean="0">
                <a:latin typeface="Chaparral Pro Light" pitchFamily="18" charset="0"/>
              </a:rPr>
              <a:t> II on problems in auction </a:t>
            </a:r>
            <a:r>
              <a:rPr lang="en-US" sz="1800" b="1" dirty="0" smtClean="0">
                <a:latin typeface="Chaparral Pro Light" pitchFamily="18" charset="0"/>
              </a:rPr>
              <a:t>proceedings</a:t>
            </a:r>
          </a:p>
          <a:p>
            <a:pPr marL="457200" indent="-457200">
              <a:buFont typeface="Wingdings" pitchFamily="2" charset="2"/>
              <a:buChar char="Ø"/>
            </a:pPr>
            <a:r>
              <a:rPr lang="en-US" sz="1900" b="1" dirty="0" err="1" smtClean="0">
                <a:latin typeface="Chaparral Pro Light" pitchFamily="18" charset="0"/>
              </a:rPr>
              <a:t>Caselet</a:t>
            </a:r>
            <a:r>
              <a:rPr lang="en-US" sz="1900" b="1" dirty="0" smtClean="0">
                <a:latin typeface="Chaparral Pro Light" pitchFamily="18" charset="0"/>
              </a:rPr>
              <a:t> III on problems in auction proceedings</a:t>
            </a:r>
          </a:p>
          <a:p>
            <a:pPr marL="457200" indent="-457200"/>
            <a:r>
              <a:rPr lang="en-US" sz="1900" b="1" dirty="0" smtClean="0">
                <a:latin typeface="Chaparral Pro Light" pitchFamily="18" charset="0"/>
              </a:rPr>
              <a:t>Postponement of sale</a:t>
            </a:r>
          </a:p>
          <a:p>
            <a:pPr marL="457200" indent="-457200"/>
            <a:r>
              <a:rPr lang="en-US" sz="1900" b="1" dirty="0" smtClean="0">
                <a:latin typeface="Chaparral Pro Light" pitchFamily="18" charset="0"/>
              </a:rPr>
              <a:t>Setting aside the sale</a:t>
            </a:r>
          </a:p>
          <a:p>
            <a:pPr marL="457200" indent="-457200"/>
            <a:r>
              <a:rPr lang="en-US" sz="1900" b="1" dirty="0" smtClean="0">
                <a:latin typeface="Chaparral Pro Light" pitchFamily="18" charset="0"/>
              </a:rPr>
              <a:t>Confirmation of sale &amp; delivery of property to the auction purchaser</a:t>
            </a:r>
          </a:p>
          <a:p>
            <a:pPr marL="457200" indent="-457200"/>
            <a:r>
              <a:rPr lang="en-US" sz="1900" b="1" dirty="0" smtClean="0">
                <a:latin typeface="Chaparral Pro Light" pitchFamily="18" charset="0"/>
              </a:rPr>
              <a:t>Registration of the certificate of sale</a:t>
            </a:r>
          </a:p>
          <a:p>
            <a:pPr marL="457200" indent="-457200"/>
            <a:r>
              <a:rPr lang="en-US" sz="1900" b="1" dirty="0" smtClean="0">
                <a:latin typeface="Chaparral Pro Light" pitchFamily="18" charset="0"/>
              </a:rPr>
              <a:t>Delivery of property to the auction </a:t>
            </a:r>
            <a:r>
              <a:rPr lang="en-US" sz="1900" b="1" dirty="0" smtClean="0">
                <a:latin typeface="Chaparral Pro Light" pitchFamily="18" charset="0"/>
              </a:rPr>
              <a:t>purchaser, Purchaser’s </a:t>
            </a:r>
            <a:r>
              <a:rPr lang="en-US" sz="1900" b="1" dirty="0" smtClean="0">
                <a:latin typeface="Chaparral Pro Light" pitchFamily="18" charset="0"/>
              </a:rPr>
              <a:t>title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Chaparral Pro Light" pitchFamily="18" charset="0"/>
              </a:rPr>
              <a:t>Other modes of recovery</a:t>
            </a:r>
            <a:endParaRPr lang="en-IN" b="1" dirty="0">
              <a:latin typeface="Chaparral Pro Light"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0"/>
            <a:ext cx="7242048" cy="1143000"/>
          </a:xfrm>
        </p:spPr>
        <p:txBody>
          <a:bodyPr>
            <a:noAutofit/>
          </a:bodyPr>
          <a:lstStyle/>
          <a:p>
            <a:r>
              <a:rPr lang="en-US" sz="3600" b="1" dirty="0" smtClean="0">
                <a:latin typeface="Chaparral Pro Light" pitchFamily="18" charset="0"/>
              </a:rPr>
              <a:t>Arrest and Detention of defaulting borrowers/ guarantors (Certification Debtor)</a:t>
            </a:r>
            <a:endParaRPr lang="en-IN" sz="3600" b="1" dirty="0">
              <a:latin typeface="Chaparral Pro Light"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latin typeface="Chaparral Pro Light" pitchFamily="18" charset="0"/>
              </a:rPr>
              <a:t>Appeal before the Appellate Tribunal</a:t>
            </a:r>
            <a:endParaRPr lang="en-IN" sz="4000" b="1" dirty="0">
              <a:latin typeface="Chaparral Pro Light" pitchFamily="18" charset="0"/>
            </a:endParaRPr>
          </a:p>
        </p:txBody>
      </p:sp>
      <p:sp>
        <p:nvSpPr>
          <p:cNvPr id="3" name="Content Placeholder 2"/>
          <p:cNvSpPr>
            <a:spLocks noGrp="1"/>
          </p:cNvSpPr>
          <p:nvPr>
            <p:ph idx="1"/>
          </p:nvPr>
        </p:nvSpPr>
        <p:spPr/>
        <p:txBody>
          <a:bodyPr>
            <a:normAutofit/>
          </a:bodyPr>
          <a:lstStyle/>
          <a:p>
            <a:r>
              <a:rPr lang="en-US" sz="2800" b="1" dirty="0" err="1" smtClean="0">
                <a:latin typeface="Chaparral Pro Light" pitchFamily="18" charset="0"/>
              </a:rPr>
              <a:t>Caselaw</a:t>
            </a:r>
            <a:r>
              <a:rPr lang="en-US" sz="2800" b="1" dirty="0" smtClean="0">
                <a:latin typeface="Chaparral Pro Light" pitchFamily="18" charset="0"/>
              </a:rPr>
              <a:t> on compromise at DRT proceedings</a:t>
            </a:r>
            <a:endParaRPr lang="en-IN" sz="2800" b="1" dirty="0">
              <a:latin typeface="Chaparral Pro Light"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Chaparral Pro Light" pitchFamily="18" charset="0"/>
              </a:rPr>
              <a:t>Jurisdiction of DRTs</a:t>
            </a:r>
            <a:endParaRPr lang="en-IN" sz="4000" b="1" dirty="0">
              <a:latin typeface="Chaparral Pro Light" pitchFamily="18" charset="0"/>
            </a:endParaRPr>
          </a:p>
        </p:txBody>
      </p:sp>
      <p:sp>
        <p:nvSpPr>
          <p:cNvPr id="3" name="Content Placeholder 2"/>
          <p:cNvSpPr>
            <a:spLocks noGrp="1"/>
          </p:cNvSpPr>
          <p:nvPr>
            <p:ph idx="1"/>
          </p:nvPr>
        </p:nvSpPr>
        <p:spPr/>
        <p:txBody>
          <a:bodyPr>
            <a:normAutofit fontScale="70000" lnSpcReduction="20000"/>
          </a:bodyPr>
          <a:lstStyle/>
          <a:p>
            <a:pPr>
              <a:buNone/>
            </a:pPr>
            <a:r>
              <a:rPr lang="en-US" sz="2800" b="1" dirty="0" smtClean="0">
                <a:latin typeface="Chaparral Pro Light"/>
              </a:rPr>
              <a:t>17. Jurisdiction, powers an authority of Tribunals.- (1) A Tribunal shall exercise, on and from the appointed day, the jurisdiction, powers and authority to entertain and decide applications from the banks and financial institutions for recovery of debts due to such banks and financial institutions.</a:t>
            </a:r>
          </a:p>
          <a:p>
            <a:pPr>
              <a:buNone/>
            </a:pPr>
            <a:r>
              <a:rPr lang="en-US" sz="2800" b="1" dirty="0" smtClean="0">
                <a:latin typeface="Chaparral Pro Light"/>
              </a:rPr>
              <a:t>18. Bar of jurisdiction – On and from the appointed day, no Court or other authority shall have, or be entitled to exercise, any jurisdiction, powers or authority (except the Supreme Court, and High Court exercising jurisdiction under articles 226 and 227 of the Constitution) in relation to the matters specified in section 17.</a:t>
            </a:r>
          </a:p>
          <a:p>
            <a:pPr>
              <a:buNone/>
            </a:pPr>
            <a:endParaRPr lang="en-US" sz="2800" b="1" dirty="0" smtClean="0">
              <a:latin typeface="Chaparral Pro Light"/>
            </a:endParaRPr>
          </a:p>
          <a:p>
            <a:r>
              <a:rPr lang="en-US" sz="2800" b="1" dirty="0" smtClean="0">
                <a:latin typeface="Chaparral Pro Light"/>
              </a:rPr>
              <a:t>No jurisdiction to entertain winding up issues</a:t>
            </a:r>
          </a:p>
          <a:p>
            <a:r>
              <a:rPr lang="en-US" sz="2800" b="1" dirty="0" smtClean="0">
                <a:latin typeface="Chaparral Pro Light"/>
              </a:rPr>
              <a:t>Counterclaims filed by defaulting borrowers before Civil Court (important case laws)</a:t>
            </a:r>
            <a:endParaRPr lang="en-IN" sz="2800" b="1" dirty="0">
              <a:latin typeface="Chaparral Pro 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Chaparral Pro Light" pitchFamily="18" charset="0"/>
              </a:rPr>
              <a:t>How the DRT came into Being</a:t>
            </a:r>
            <a:endParaRPr lang="en-IN" b="1" dirty="0">
              <a:latin typeface="Chaparral Pro Ligh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latin typeface="Chaparral Pro Light" pitchFamily="18" charset="0"/>
              </a:rPr>
              <a:t>Debt Recovery Tribunals – role &amp; jurisdiction</a:t>
            </a:r>
            <a:endParaRPr lang="en-IN" b="1" dirty="0" smtClean="0">
              <a:latin typeface="Chaparral Pro Ligh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Chaparral Pro Light" pitchFamily="18" charset="0"/>
              </a:rPr>
              <a:t>DRT vs. Civil Courts</a:t>
            </a:r>
            <a:endParaRPr lang="en-IN" sz="4000" b="1" dirty="0">
              <a:latin typeface="Chaparral Pro Light" pitchFamily="18" charset="0"/>
            </a:endParaRPr>
          </a:p>
        </p:txBody>
      </p:sp>
      <p:sp>
        <p:nvSpPr>
          <p:cNvPr id="3" name="Content Placeholder 2"/>
          <p:cNvSpPr>
            <a:spLocks noGrp="1"/>
          </p:cNvSpPr>
          <p:nvPr>
            <p:ph idx="1"/>
          </p:nvPr>
        </p:nvSpPr>
        <p:spPr/>
        <p:txBody>
          <a:bodyPr>
            <a:normAutofit/>
          </a:bodyPr>
          <a:lstStyle/>
          <a:p>
            <a:r>
              <a:rPr lang="en-US" sz="2800" b="1" dirty="0" smtClean="0">
                <a:latin typeface="Chaparral Pro Light" pitchFamily="18" charset="0"/>
              </a:rPr>
              <a:t>DRT is a Tribunal and not a Court</a:t>
            </a:r>
          </a:p>
          <a:p>
            <a:r>
              <a:rPr lang="en-US" sz="2800" b="1" dirty="0" smtClean="0">
                <a:latin typeface="Chaparral Pro Light" pitchFamily="18" charset="0"/>
              </a:rPr>
              <a:t>Difference between DRT and Court procedures</a:t>
            </a:r>
          </a:p>
          <a:p>
            <a:r>
              <a:rPr lang="en-US" sz="2800" b="1" dirty="0" smtClean="0">
                <a:latin typeface="Chaparral Pro Light" pitchFamily="18" charset="0"/>
              </a:rPr>
              <a:t>The Show-Cause concept and Principles of Natural Justice</a:t>
            </a:r>
          </a:p>
          <a:p>
            <a:r>
              <a:rPr lang="en-US" sz="2800" b="1" dirty="0" smtClean="0">
                <a:latin typeface="Chaparral Pro Light" pitchFamily="18" charset="0"/>
              </a:rPr>
              <a:t>Right of rebuttal</a:t>
            </a:r>
            <a:endParaRPr lang="en-IN" sz="2800" b="1" dirty="0">
              <a:latin typeface="Chaparral Pro Light"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Chaparral Pro Light" pitchFamily="18" charset="0"/>
              </a:rPr>
              <a:t>Meaning of Debt</a:t>
            </a:r>
            <a:endParaRPr lang="en-IN" sz="4000" b="1" dirty="0">
              <a:latin typeface="Chaparral Pro Light" pitchFamily="18" charset="0"/>
            </a:endParaRPr>
          </a:p>
        </p:txBody>
      </p:sp>
      <p:sp>
        <p:nvSpPr>
          <p:cNvPr id="3" name="Content Placeholder 2"/>
          <p:cNvSpPr>
            <a:spLocks noGrp="1"/>
          </p:cNvSpPr>
          <p:nvPr>
            <p:ph idx="1"/>
          </p:nvPr>
        </p:nvSpPr>
        <p:spPr/>
        <p:txBody>
          <a:bodyPr>
            <a:normAutofit fontScale="85000" lnSpcReduction="20000"/>
          </a:bodyPr>
          <a:lstStyle/>
          <a:p>
            <a:r>
              <a:rPr lang="en-US" sz="2800" b="1" dirty="0" smtClean="0">
                <a:latin typeface="Chaparral Pro Light" pitchFamily="18" charset="0"/>
              </a:rPr>
              <a:t>2[(g) “debt” means any liability (inclusive of interest) which is claimed as banks or financial institutions during the course of any business activity undertaken by the bank or the financial institution or the consortium under any law for the time being in force, in cash or otherwise, whether secured or unsecured, or assigned, or whether payable under a decree or order of any civil Court or any arbitration award or otherwise or under a mortgage and subsisting on, and legally recoverable on, the date of the application;</a:t>
            </a:r>
          </a:p>
          <a:p>
            <a:pPr>
              <a:buNone/>
            </a:pPr>
            <a:endParaRPr lang="en-US" sz="2800" b="1" dirty="0" smtClean="0">
              <a:latin typeface="Chaparral Pro Light" pitchFamily="18" charset="0"/>
            </a:endParaRPr>
          </a:p>
          <a:p>
            <a:r>
              <a:rPr lang="en-US" sz="2800" b="1" dirty="0" err="1" smtClean="0">
                <a:latin typeface="Chaparral Pro Light" pitchFamily="18" charset="0"/>
              </a:rPr>
              <a:t>Caselet</a:t>
            </a:r>
            <a:r>
              <a:rPr lang="en-US" sz="2800" b="1" dirty="0" smtClean="0">
                <a:latin typeface="Chaparral Pro Light" pitchFamily="18" charset="0"/>
              </a:rPr>
              <a:t> on concept of debt</a:t>
            </a:r>
          </a:p>
          <a:p>
            <a:r>
              <a:rPr lang="en-US" sz="2800" b="1" dirty="0" err="1" smtClean="0">
                <a:latin typeface="Chaparral Pro Light" pitchFamily="18" charset="0"/>
              </a:rPr>
              <a:t>Caselet</a:t>
            </a:r>
            <a:r>
              <a:rPr lang="en-US" sz="2800" b="1" dirty="0" smtClean="0">
                <a:latin typeface="Chaparral Pro Light" pitchFamily="18" charset="0"/>
              </a:rPr>
              <a:t> on functional jurisdiction of DRTs</a:t>
            </a:r>
            <a:endParaRPr lang="en-IN" sz="2800" b="1" dirty="0">
              <a:latin typeface="Chaparral Pro Light"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Autofit/>
          </a:bodyPr>
          <a:lstStyle/>
          <a:p>
            <a:r>
              <a:rPr lang="en-US" sz="4000" b="1" dirty="0" smtClean="0">
                <a:latin typeface="Chaparral Pro Light" pitchFamily="18" charset="0"/>
              </a:rPr>
              <a:t>Overriding effect of DRT Act on other statutes</a:t>
            </a:r>
            <a:endParaRPr lang="en-IN" sz="4000" b="1" dirty="0">
              <a:latin typeface="Chaparral Pro Light"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Chaparral Pro Light" pitchFamily="18" charset="0"/>
              </a:rPr>
              <a:t>Proceeding before DRT</a:t>
            </a:r>
            <a:endParaRPr lang="en-IN" b="1" dirty="0">
              <a:latin typeface="Chaparral Pro Light" pitchFamily="18" charset="0"/>
            </a:endParaRPr>
          </a:p>
        </p:txBody>
      </p:sp>
      <p:sp>
        <p:nvSpPr>
          <p:cNvPr id="3" name="Content Placeholder 2"/>
          <p:cNvSpPr>
            <a:spLocks noGrp="1"/>
          </p:cNvSpPr>
          <p:nvPr>
            <p:ph idx="1"/>
          </p:nvPr>
        </p:nvSpPr>
        <p:spPr/>
        <p:txBody>
          <a:bodyPr>
            <a:normAutofit lnSpcReduction="10000"/>
          </a:bodyPr>
          <a:lstStyle/>
          <a:p>
            <a:r>
              <a:rPr lang="en-US" sz="2200" b="1" u="sng" dirty="0" smtClean="0">
                <a:latin typeface="Chaparral Pro Light" pitchFamily="18" charset="0"/>
              </a:rPr>
              <a:t>Phase I – Before the Registrar</a:t>
            </a:r>
          </a:p>
          <a:p>
            <a:pPr marL="457200" indent="-457200">
              <a:buFont typeface="Wingdings" pitchFamily="2" charset="2"/>
              <a:buChar char="Ø"/>
            </a:pPr>
            <a:r>
              <a:rPr lang="en-US" sz="2200" b="1" dirty="0" smtClean="0">
                <a:latin typeface="Chaparral Pro Light" pitchFamily="18" charset="0"/>
              </a:rPr>
              <a:t>Step 1 : Filing the application</a:t>
            </a:r>
          </a:p>
          <a:p>
            <a:pPr marL="457200" indent="-457200">
              <a:buFont typeface="Wingdings" pitchFamily="2" charset="2"/>
              <a:buChar char="Ø"/>
            </a:pPr>
            <a:r>
              <a:rPr lang="en-US" sz="2200" b="1" dirty="0" smtClean="0">
                <a:latin typeface="Chaparral Pro Light" pitchFamily="18" charset="0"/>
              </a:rPr>
              <a:t>Step 2 : Scrutiny and Registration by the Registrar</a:t>
            </a:r>
          </a:p>
          <a:p>
            <a:pPr marL="457200" indent="-457200">
              <a:buFont typeface="Wingdings" pitchFamily="2" charset="2"/>
              <a:buChar char="Ø"/>
            </a:pPr>
            <a:r>
              <a:rPr lang="en-US" sz="2200" b="1" dirty="0" smtClean="0">
                <a:latin typeface="Chaparral Pro Light" pitchFamily="18" charset="0"/>
              </a:rPr>
              <a:t>Step 3 : Issue of summons</a:t>
            </a:r>
          </a:p>
          <a:p>
            <a:pPr marL="457200" indent="-457200">
              <a:buFont typeface="Wingdings" pitchFamily="2" charset="2"/>
              <a:buChar char="Ø"/>
            </a:pPr>
            <a:endParaRPr lang="en-US" sz="2200" b="1" dirty="0" smtClean="0">
              <a:latin typeface="Chaparral Pro Light" pitchFamily="18" charset="0"/>
            </a:endParaRPr>
          </a:p>
          <a:p>
            <a:pPr marL="457200" indent="-457200"/>
            <a:r>
              <a:rPr lang="en-US" sz="2200" b="1" u="sng" dirty="0" smtClean="0">
                <a:latin typeface="Chaparral Pro Light" pitchFamily="18" charset="0"/>
              </a:rPr>
              <a:t>Phase II – Before the Presiding Officer</a:t>
            </a:r>
          </a:p>
          <a:p>
            <a:pPr marL="457200" indent="-457200">
              <a:buFont typeface="Wingdings" pitchFamily="2" charset="2"/>
              <a:buChar char="Ø"/>
            </a:pPr>
            <a:r>
              <a:rPr lang="en-US" sz="2200" b="1" dirty="0" smtClean="0">
                <a:latin typeface="Chaparral Pro Light" pitchFamily="18" charset="0"/>
              </a:rPr>
              <a:t>Step 1 : Filing of evidence by bank.</a:t>
            </a:r>
          </a:p>
          <a:p>
            <a:pPr marL="457200" indent="-457200">
              <a:buFont typeface="Wingdings" pitchFamily="2" charset="2"/>
              <a:buChar char="Ø"/>
            </a:pPr>
            <a:r>
              <a:rPr lang="en-US" sz="2200" b="1" dirty="0" smtClean="0">
                <a:latin typeface="Chaparral Pro Light" pitchFamily="18" charset="0"/>
              </a:rPr>
              <a:t>Step 2 : Filing of written statement/ claims/ counterclaims for set off by the respondent</a:t>
            </a:r>
          </a:p>
          <a:p>
            <a:pPr marL="457200" indent="-457200">
              <a:buFont typeface="Wingdings" pitchFamily="2" charset="2"/>
              <a:buChar char="Ø"/>
            </a:pPr>
            <a:r>
              <a:rPr lang="en-US" sz="2200" b="1" dirty="0" smtClean="0">
                <a:latin typeface="Chaparral Pro Light" pitchFamily="18" charset="0"/>
              </a:rPr>
              <a:t>Step 3 : Arguments by the bank and the defendant, Final order by the DRT</a:t>
            </a:r>
          </a:p>
          <a:p>
            <a:pPr marL="457200" indent="-457200">
              <a:buNone/>
            </a:pPr>
            <a:endParaRPr lang="en-US" sz="2200" b="1" dirty="0" smtClean="0">
              <a:latin typeface="Chaparral Pro Light" pitchFamily="18" charset="0"/>
            </a:endParaRPr>
          </a:p>
          <a:p>
            <a:pPr marL="457200" indent="-457200"/>
            <a:r>
              <a:rPr lang="en-US" sz="2200" b="1" u="sng" dirty="0" smtClean="0">
                <a:latin typeface="Chaparral Pro Light" pitchFamily="18" charset="0"/>
              </a:rPr>
              <a:t>Phase III  - Status &amp; jurisdiction of Recovery Officer</a:t>
            </a:r>
          </a:p>
          <a:p>
            <a:pPr marL="457200" indent="-457200">
              <a:buNone/>
            </a:pPr>
            <a:endParaRPr lang="en-US" sz="2200" b="1" dirty="0" smtClean="0">
              <a:latin typeface="Chaparral Pro Light" pitchFamily="18" charset="0"/>
            </a:endParaRPr>
          </a:p>
          <a:p>
            <a:pPr marL="457200" indent="-457200"/>
            <a:endParaRPr lang="en-IN"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239000" cy="1143000"/>
          </a:xfrm>
        </p:spPr>
        <p:txBody>
          <a:bodyPr>
            <a:noAutofit/>
          </a:bodyPr>
          <a:lstStyle/>
          <a:p>
            <a:r>
              <a:rPr lang="en-US" sz="3600" b="1" dirty="0" smtClean="0">
                <a:latin typeface="Chaparral Pro Light" pitchFamily="18" charset="0"/>
              </a:rPr>
              <a:t>Recovery of dues by DRT (by the Recovery Officer</a:t>
            </a:r>
            <a:r>
              <a:rPr lang="en-US" sz="3600" b="1" dirty="0" smtClean="0">
                <a:latin typeface="Chaparral Pro Light" pitchFamily="18" charset="0"/>
              </a:rPr>
              <a:t>)</a:t>
            </a:r>
            <a:endParaRPr lang="en-IN" sz="3600" b="1" dirty="0">
              <a:latin typeface="Chaparral Pro Light" pitchFamily="18" charset="0"/>
            </a:endParaRPr>
          </a:p>
        </p:txBody>
      </p:sp>
      <p:sp>
        <p:nvSpPr>
          <p:cNvPr id="3" name="Content Placeholder 2"/>
          <p:cNvSpPr>
            <a:spLocks noGrp="1"/>
          </p:cNvSpPr>
          <p:nvPr>
            <p:ph idx="1"/>
          </p:nvPr>
        </p:nvSpPr>
        <p:spPr/>
        <p:txBody>
          <a:bodyPr>
            <a:normAutofit/>
          </a:bodyPr>
          <a:lstStyle/>
          <a:p>
            <a:pPr>
              <a:buNone/>
            </a:pPr>
            <a:r>
              <a:rPr lang="en-US" sz="2800" b="1" dirty="0" smtClean="0">
                <a:latin typeface="Chaparral Pro Light"/>
              </a:rPr>
              <a:t>29. Application of certain provisions of Income-Tax Act – the provisions of the Second and Third Schedules to the Income-Tax Act, 1961 (43 of 1961) and the Income-Tax (Certified Proceedings) Rules, 1962 as in fore from time to time shall, as far as possible, apply with necessary modifications as if the said provisions and the rules referred to the amount of debt due under this Act instead of to the Income-Tax.</a:t>
            </a:r>
            <a:endParaRPr lang="en-US" sz="2800" b="1" dirty="0">
              <a:latin typeface="Chaparral Pro Ligh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latin typeface="Chaparral Pro Light" pitchFamily="18" charset="0"/>
              </a:rPr>
              <a:t>Appointment of Receiver by DRT</a:t>
            </a:r>
            <a:endParaRPr lang="en-IN" sz="4000" b="1" dirty="0">
              <a:latin typeface="Chaparral Pro Light" pitchFamily="18" charset="0"/>
            </a:endParaRPr>
          </a:p>
        </p:txBody>
      </p:sp>
      <p:sp>
        <p:nvSpPr>
          <p:cNvPr id="3" name="Content Placeholder 2"/>
          <p:cNvSpPr>
            <a:spLocks noGrp="1"/>
          </p:cNvSpPr>
          <p:nvPr>
            <p:ph idx="1"/>
          </p:nvPr>
        </p:nvSpPr>
        <p:spPr/>
        <p:txBody>
          <a:bodyPr>
            <a:normAutofit/>
          </a:bodyPr>
          <a:lstStyle/>
          <a:p>
            <a:r>
              <a:rPr lang="en-US" sz="2800" b="1" dirty="0" err="1" smtClean="0">
                <a:latin typeface="Chaparral Pro Light" pitchFamily="18" charset="0"/>
              </a:rPr>
              <a:t>Caselaw</a:t>
            </a:r>
            <a:r>
              <a:rPr lang="en-US" sz="2800" b="1" dirty="0" smtClean="0">
                <a:latin typeface="Chaparral Pro Light" pitchFamily="18" charset="0"/>
              </a:rPr>
              <a:t> on appointment of Receiver in course of liquidation proceedings</a:t>
            </a:r>
          </a:p>
          <a:p>
            <a:r>
              <a:rPr lang="en-US" sz="2800" b="1" dirty="0" err="1" smtClean="0">
                <a:latin typeface="Chaparral Pro Light" pitchFamily="18" charset="0"/>
              </a:rPr>
              <a:t>Caselaw</a:t>
            </a:r>
            <a:r>
              <a:rPr lang="en-US" sz="2800" b="1" dirty="0" smtClean="0">
                <a:latin typeface="Chaparral Pro Light" pitchFamily="18" charset="0"/>
              </a:rPr>
              <a:t> on ‘symbolic possession’ by the Receiver</a:t>
            </a:r>
            <a:endParaRPr lang="en-IN" sz="2800" b="1" dirty="0">
              <a:latin typeface="Chaparral Pro Light"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105</TotalTime>
  <Words>785</Words>
  <Application>Microsoft Office PowerPoint</Application>
  <PresentationFormat>On-screen Show (4:3)</PresentationFormat>
  <Paragraphs>74</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Opulent</vt:lpstr>
      <vt:lpstr>The Recovery of debts due to banks and financial institutions Act, 19993</vt:lpstr>
      <vt:lpstr>How the DRT came into Being</vt:lpstr>
      <vt:lpstr>Debt Recovery Tribunals – role &amp; jurisdiction</vt:lpstr>
      <vt:lpstr>DRT vs. Civil Courts</vt:lpstr>
      <vt:lpstr>Meaning of Debt</vt:lpstr>
      <vt:lpstr>Overriding effect of DRT Act on other statutes</vt:lpstr>
      <vt:lpstr>Proceeding before DRT</vt:lpstr>
      <vt:lpstr>Recovery of dues by DRT (by the Recovery Officer)</vt:lpstr>
      <vt:lpstr>Appointment of Receiver by DRT</vt:lpstr>
      <vt:lpstr>Attachment and sale of movable property</vt:lpstr>
      <vt:lpstr>Attachment and sale of immovable property</vt:lpstr>
      <vt:lpstr>Other modes of recovery</vt:lpstr>
      <vt:lpstr>Arrest and Detention of defaulting borrowers/ guarantors (Certification Debtor)</vt:lpstr>
      <vt:lpstr>Appeal before the Appellate Tribunal</vt:lpstr>
      <vt:lpstr>Jurisdiction of DRTs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Recovery Through Debt Recovery Tribunals</dc:title>
  <dc:creator/>
  <cp:lastModifiedBy>Events</cp:lastModifiedBy>
  <cp:revision>33</cp:revision>
  <dcterms:created xsi:type="dcterms:W3CDTF">2006-08-16T00:00:00Z</dcterms:created>
  <dcterms:modified xsi:type="dcterms:W3CDTF">2013-09-23T08:28:30Z</dcterms:modified>
</cp:coreProperties>
</file>