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9.xml" ContentType="application/vnd.openxmlformats-officedocument.presentationml.notesSlide+xml"/>
  <Default Extension="xlsx" ContentType="application/vnd.openxmlformats-officedocument.spreadsheetml.sheet"/>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Layouts/slideLayout3.xml" ContentType="application/vnd.openxmlformats-officedocument.presentationml.slideLayout+xml"/>
  <Default Extension="emf" ContentType="image/x-emf"/>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0.xml" ContentType="application/vnd.openxmlformats-officedocument.presentationml.slideLayout+xml"/>
  <Default Extension="vml" ContentType="application/vnd.openxmlformats-officedocument.vmlDrawing"/>
  <Override PartName="/ppt/notesSlides/notesSlide8.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49"/>
  </p:notesMasterIdLst>
  <p:sldIdLst>
    <p:sldId id="256" r:id="rId2"/>
    <p:sldId id="258" r:id="rId3"/>
    <p:sldId id="301" r:id="rId4"/>
    <p:sldId id="302" r:id="rId5"/>
    <p:sldId id="276" r:id="rId6"/>
    <p:sldId id="303" r:id="rId7"/>
    <p:sldId id="275" r:id="rId8"/>
    <p:sldId id="273" r:id="rId9"/>
    <p:sldId id="259" r:id="rId10"/>
    <p:sldId id="293" r:id="rId11"/>
    <p:sldId id="260" r:id="rId12"/>
    <p:sldId id="261" r:id="rId13"/>
    <p:sldId id="277" r:id="rId14"/>
    <p:sldId id="262" r:id="rId15"/>
    <p:sldId id="263" r:id="rId16"/>
    <p:sldId id="264" r:id="rId17"/>
    <p:sldId id="265" r:id="rId18"/>
    <p:sldId id="266" r:id="rId19"/>
    <p:sldId id="267" r:id="rId20"/>
    <p:sldId id="268" r:id="rId21"/>
    <p:sldId id="269" r:id="rId22"/>
    <p:sldId id="270" r:id="rId23"/>
    <p:sldId id="271" r:id="rId24"/>
    <p:sldId id="272" r:id="rId25"/>
    <p:sldId id="300" r:id="rId26"/>
    <p:sldId id="274" r:id="rId27"/>
    <p:sldId id="278" r:id="rId28"/>
    <p:sldId id="279" r:id="rId29"/>
    <p:sldId id="280" r:id="rId30"/>
    <p:sldId id="281" r:id="rId31"/>
    <p:sldId id="282" r:id="rId32"/>
    <p:sldId id="283" r:id="rId33"/>
    <p:sldId id="284" r:id="rId34"/>
    <p:sldId id="285" r:id="rId35"/>
    <p:sldId id="286" r:id="rId36"/>
    <p:sldId id="298" r:id="rId37"/>
    <p:sldId id="299" r:id="rId38"/>
    <p:sldId id="287" r:id="rId39"/>
    <p:sldId id="288" r:id="rId40"/>
    <p:sldId id="289" r:id="rId41"/>
    <p:sldId id="290" r:id="rId42"/>
    <p:sldId id="291" r:id="rId43"/>
    <p:sldId id="292" r:id="rId44"/>
    <p:sldId id="295" r:id="rId45"/>
    <p:sldId id="297" r:id="rId46"/>
    <p:sldId id="294" r:id="rId47"/>
    <p:sldId id="296" r:id="rId48"/>
  </p:sldIdLst>
  <p:sldSz cx="12192000" cy="6858000"/>
  <p:notesSz cx="6735763" cy="9866313"/>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32767"/>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956" autoAdjust="0"/>
    <p:restoredTop sz="94624" autoAdjust="0"/>
  </p:normalViewPr>
  <p:slideViewPr>
    <p:cSldViewPr snapToGrid="0">
      <p:cViewPr varScale="1">
        <p:scale>
          <a:sx n="69" d="100"/>
          <a:sy n="69" d="100"/>
        </p:scale>
        <p:origin x="-738" y="-102"/>
      </p:cViewPr>
      <p:guideLst>
        <p:guide orient="horz" pos="2160"/>
        <p:guide pos="3840"/>
      </p:guideLst>
    </p:cSldViewPr>
  </p:slideViewPr>
  <p:outlineViewPr>
    <p:cViewPr>
      <p:scale>
        <a:sx n="33" d="100"/>
        <a:sy n="33" d="100"/>
      </p:scale>
      <p:origin x="0" y="0"/>
    </p:cViewPr>
  </p:outlin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viewProps" Target="view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drawings/_rels/vmlDrawing10.vml.rels><?xml version="1.0" encoding="UTF-8" standalone="yes"?>
<Relationships xmlns="http://schemas.openxmlformats.org/package/2006/relationships"><Relationship Id="rId1" Type="http://schemas.openxmlformats.org/officeDocument/2006/relationships/image" Target="../media/image11.emf"/></Relationships>
</file>

<file path=ppt/drawings/_rels/vmlDrawing11.vml.rels><?xml version="1.0" encoding="UTF-8" standalone="yes"?>
<Relationships xmlns="http://schemas.openxmlformats.org/package/2006/relationships"><Relationship Id="rId1" Type="http://schemas.openxmlformats.org/officeDocument/2006/relationships/image" Target="../media/image12.emf"/></Relationships>
</file>

<file path=ppt/drawings/_rels/vmlDrawing12.vml.rels><?xml version="1.0" encoding="UTF-8" standalone="yes"?>
<Relationships xmlns="http://schemas.openxmlformats.org/package/2006/relationships"><Relationship Id="rId1" Type="http://schemas.openxmlformats.org/officeDocument/2006/relationships/image" Target="../media/image13.e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3.vml.rels><?xml version="1.0" encoding="UTF-8" standalone="yes"?>
<Relationships xmlns="http://schemas.openxmlformats.org/package/2006/relationships"><Relationship Id="rId1" Type="http://schemas.openxmlformats.org/officeDocument/2006/relationships/image" Target="../media/image4.emf"/></Relationships>
</file>

<file path=ppt/drawings/_rels/vmlDrawing4.vml.rels><?xml version="1.0" encoding="UTF-8" standalone="yes"?>
<Relationships xmlns="http://schemas.openxmlformats.org/package/2006/relationships"><Relationship Id="rId1" Type="http://schemas.openxmlformats.org/officeDocument/2006/relationships/image" Target="../media/image5.emf"/></Relationships>
</file>

<file path=ppt/drawings/_rels/vmlDrawing5.vml.rels><?xml version="1.0" encoding="UTF-8" standalone="yes"?>
<Relationships xmlns="http://schemas.openxmlformats.org/package/2006/relationships"><Relationship Id="rId1" Type="http://schemas.openxmlformats.org/officeDocument/2006/relationships/image" Target="../media/image6.emf"/></Relationships>
</file>

<file path=ppt/drawings/_rels/vmlDrawing6.vml.rels><?xml version="1.0" encoding="UTF-8" standalone="yes"?>
<Relationships xmlns="http://schemas.openxmlformats.org/package/2006/relationships"><Relationship Id="rId1" Type="http://schemas.openxmlformats.org/officeDocument/2006/relationships/image" Target="../media/image7.emf"/></Relationships>
</file>

<file path=ppt/drawings/_rels/vmlDrawing7.vml.rels><?xml version="1.0" encoding="UTF-8" standalone="yes"?>
<Relationships xmlns="http://schemas.openxmlformats.org/package/2006/relationships"><Relationship Id="rId1" Type="http://schemas.openxmlformats.org/officeDocument/2006/relationships/image" Target="../media/image8.emf"/></Relationships>
</file>

<file path=ppt/drawings/_rels/vmlDrawing8.vml.rels><?xml version="1.0" encoding="UTF-8" standalone="yes"?>
<Relationships xmlns="http://schemas.openxmlformats.org/package/2006/relationships"><Relationship Id="rId1" Type="http://schemas.openxmlformats.org/officeDocument/2006/relationships/image" Target="../media/image9.emf"/></Relationships>
</file>

<file path=ppt/drawings/_rels/vmlDrawing9.vml.rels><?xml version="1.0" encoding="UTF-8" standalone="yes"?>
<Relationships xmlns="http://schemas.openxmlformats.org/package/2006/relationships"><Relationship Id="rId1" Type="http://schemas.openxmlformats.org/officeDocument/2006/relationships/image" Target="../media/image10.emf"/></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0"/>
            <a:ext cx="2918830" cy="495029"/>
          </a:xfrm>
          <a:prstGeom prst="rect">
            <a:avLst/>
          </a:prstGeom>
        </p:spPr>
        <p:txBody>
          <a:bodyPr vert="horz" lIns="92492" tIns="46246" rIns="92492" bIns="46246" rtlCol="0"/>
          <a:lstStyle>
            <a:lvl1pPr algn="l">
              <a:defRPr sz="1200"/>
            </a:lvl1pPr>
          </a:lstStyle>
          <a:p>
            <a:endParaRPr lang="en-IN"/>
          </a:p>
        </p:txBody>
      </p:sp>
      <p:sp>
        <p:nvSpPr>
          <p:cNvPr id="3" name="Date Placeholder 2"/>
          <p:cNvSpPr>
            <a:spLocks noGrp="1"/>
          </p:cNvSpPr>
          <p:nvPr>
            <p:ph type="dt" idx="1"/>
          </p:nvPr>
        </p:nvSpPr>
        <p:spPr>
          <a:xfrm>
            <a:off x="3815375" y="0"/>
            <a:ext cx="2918830" cy="495029"/>
          </a:xfrm>
          <a:prstGeom prst="rect">
            <a:avLst/>
          </a:prstGeom>
        </p:spPr>
        <p:txBody>
          <a:bodyPr vert="horz" lIns="92492" tIns="46246" rIns="92492" bIns="46246" rtlCol="0"/>
          <a:lstStyle>
            <a:lvl1pPr algn="r">
              <a:defRPr sz="1200"/>
            </a:lvl1pPr>
          </a:lstStyle>
          <a:p>
            <a:fld id="{56689CA3-5800-4B1F-9198-1F30624347D1}" type="datetimeFigureOut">
              <a:rPr lang="en-IN" smtClean="0"/>
              <a:pPr/>
              <a:t>28-11-2018</a:t>
            </a:fld>
            <a:endParaRPr lang="en-IN"/>
          </a:p>
        </p:txBody>
      </p:sp>
      <p:sp>
        <p:nvSpPr>
          <p:cNvPr id="4" name="Slide Image Placeholder 3"/>
          <p:cNvSpPr>
            <a:spLocks noGrp="1" noRot="1" noChangeAspect="1"/>
          </p:cNvSpPr>
          <p:nvPr>
            <p:ph type="sldImg" idx="2"/>
          </p:nvPr>
        </p:nvSpPr>
        <p:spPr>
          <a:xfrm>
            <a:off x="407988" y="1233488"/>
            <a:ext cx="5919787" cy="3330575"/>
          </a:xfrm>
          <a:prstGeom prst="rect">
            <a:avLst/>
          </a:prstGeom>
          <a:noFill/>
          <a:ln w="12700">
            <a:solidFill>
              <a:prstClr val="black"/>
            </a:solidFill>
          </a:ln>
        </p:spPr>
        <p:txBody>
          <a:bodyPr vert="horz" lIns="92492" tIns="46246" rIns="92492" bIns="46246" rtlCol="0" anchor="ctr"/>
          <a:lstStyle/>
          <a:p>
            <a:endParaRPr lang="en-IN"/>
          </a:p>
        </p:txBody>
      </p:sp>
      <p:sp>
        <p:nvSpPr>
          <p:cNvPr id="5" name="Notes Placeholder 4"/>
          <p:cNvSpPr>
            <a:spLocks noGrp="1"/>
          </p:cNvSpPr>
          <p:nvPr>
            <p:ph type="body" sz="quarter" idx="3"/>
          </p:nvPr>
        </p:nvSpPr>
        <p:spPr>
          <a:xfrm>
            <a:off x="673577" y="4748164"/>
            <a:ext cx="5388610" cy="3884861"/>
          </a:xfrm>
          <a:prstGeom prst="rect">
            <a:avLst/>
          </a:prstGeom>
        </p:spPr>
        <p:txBody>
          <a:bodyPr vert="horz" lIns="92492" tIns="46246" rIns="92492" bIns="46246"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6" name="Footer Placeholder 5"/>
          <p:cNvSpPr>
            <a:spLocks noGrp="1"/>
          </p:cNvSpPr>
          <p:nvPr>
            <p:ph type="ftr" sz="quarter" idx="4"/>
          </p:nvPr>
        </p:nvSpPr>
        <p:spPr>
          <a:xfrm>
            <a:off x="1" y="9371286"/>
            <a:ext cx="2918830" cy="495028"/>
          </a:xfrm>
          <a:prstGeom prst="rect">
            <a:avLst/>
          </a:prstGeom>
        </p:spPr>
        <p:txBody>
          <a:bodyPr vert="horz" lIns="92492" tIns="46246" rIns="92492" bIns="46246" rtlCol="0" anchor="b"/>
          <a:lstStyle>
            <a:lvl1pPr algn="l">
              <a:defRPr sz="1200"/>
            </a:lvl1pPr>
          </a:lstStyle>
          <a:p>
            <a:endParaRPr lang="en-IN"/>
          </a:p>
        </p:txBody>
      </p:sp>
      <p:sp>
        <p:nvSpPr>
          <p:cNvPr id="7" name="Slide Number Placeholder 6"/>
          <p:cNvSpPr>
            <a:spLocks noGrp="1"/>
          </p:cNvSpPr>
          <p:nvPr>
            <p:ph type="sldNum" sz="quarter" idx="5"/>
          </p:nvPr>
        </p:nvSpPr>
        <p:spPr>
          <a:xfrm>
            <a:off x="3815375" y="9371286"/>
            <a:ext cx="2918830" cy="495028"/>
          </a:xfrm>
          <a:prstGeom prst="rect">
            <a:avLst/>
          </a:prstGeom>
        </p:spPr>
        <p:txBody>
          <a:bodyPr vert="horz" lIns="92492" tIns="46246" rIns="92492" bIns="46246" rtlCol="0" anchor="b"/>
          <a:lstStyle>
            <a:lvl1pPr algn="r">
              <a:defRPr sz="1200"/>
            </a:lvl1pPr>
          </a:lstStyle>
          <a:p>
            <a:fld id="{CD2562B7-933B-4CD3-8C71-E4BFB007EE49}" type="slidenum">
              <a:rPr lang="en-IN" smtClean="0"/>
              <a:pPr/>
              <a:t>‹#›</a:t>
            </a:fld>
            <a:endParaRPr lang="en-IN"/>
          </a:p>
        </p:txBody>
      </p:sp>
    </p:spTree>
    <p:extLst>
      <p:ext uri="{BB962C8B-B14F-4D97-AF65-F5344CB8AC3E}">
        <p14:creationId xmlns:p14="http://schemas.microsoft.com/office/powerpoint/2010/main" xmlns="" val="24557204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IN" dirty="0"/>
              <a:t>Financial statements can be audited or unaudited……………………..Data can be compiled through Software's or Excel Sheets by RTP</a:t>
            </a:r>
          </a:p>
        </p:txBody>
      </p:sp>
      <p:sp>
        <p:nvSpPr>
          <p:cNvPr id="4" name="Slide Number Placeholder 3"/>
          <p:cNvSpPr>
            <a:spLocks noGrp="1"/>
          </p:cNvSpPr>
          <p:nvPr>
            <p:ph type="sldNum" sz="quarter" idx="5"/>
          </p:nvPr>
        </p:nvSpPr>
        <p:spPr/>
        <p:txBody>
          <a:bodyPr/>
          <a:lstStyle/>
          <a:p>
            <a:fld id="{CD2562B7-933B-4CD3-8C71-E4BFB007EE49}" type="slidenum">
              <a:rPr lang="en-IN" smtClean="0"/>
              <a:pPr/>
              <a:t>7</a:t>
            </a:fld>
            <a:endParaRPr lang="en-IN"/>
          </a:p>
        </p:txBody>
      </p:sp>
    </p:spTree>
    <p:extLst>
      <p:ext uri="{BB962C8B-B14F-4D97-AF65-F5344CB8AC3E}">
        <p14:creationId xmlns:p14="http://schemas.microsoft.com/office/powerpoint/2010/main" xmlns="" val="359676365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IN" dirty="0"/>
          </a:p>
        </p:txBody>
      </p:sp>
      <p:sp>
        <p:nvSpPr>
          <p:cNvPr id="4" name="Slide Number Placeholder 3"/>
          <p:cNvSpPr>
            <a:spLocks noGrp="1"/>
          </p:cNvSpPr>
          <p:nvPr>
            <p:ph type="sldNum" sz="quarter" idx="5"/>
          </p:nvPr>
        </p:nvSpPr>
        <p:spPr/>
        <p:txBody>
          <a:bodyPr/>
          <a:lstStyle/>
          <a:p>
            <a:fld id="{CD2562B7-933B-4CD3-8C71-E4BFB007EE49}" type="slidenum">
              <a:rPr lang="en-IN" smtClean="0"/>
              <a:pPr/>
              <a:t>47</a:t>
            </a:fld>
            <a:endParaRPr lang="en-IN"/>
          </a:p>
        </p:txBody>
      </p:sp>
    </p:spTree>
    <p:extLst>
      <p:ext uri="{BB962C8B-B14F-4D97-AF65-F5344CB8AC3E}">
        <p14:creationId xmlns:p14="http://schemas.microsoft.com/office/powerpoint/2010/main" xmlns="" val="33107513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IN" dirty="0"/>
              <a:t>AR means summary of actual returns filed by RTP. AR would cover data 15 months for the purpose of reporting…………………….Purpose of AR is analytical review of data filed by RTP for the given period. ………………….data curate……….to organise data , gather data &amp; present data to GSTN authorities through GSTN portal for the proper, effective and efficient tax administration.</a:t>
            </a:r>
          </a:p>
          <a:p>
            <a:endParaRPr lang="en-IN" dirty="0"/>
          </a:p>
        </p:txBody>
      </p:sp>
      <p:sp>
        <p:nvSpPr>
          <p:cNvPr id="4" name="Slide Number Placeholder 3"/>
          <p:cNvSpPr>
            <a:spLocks noGrp="1"/>
          </p:cNvSpPr>
          <p:nvPr>
            <p:ph type="sldNum" sz="quarter" idx="5"/>
          </p:nvPr>
        </p:nvSpPr>
        <p:spPr/>
        <p:txBody>
          <a:bodyPr/>
          <a:lstStyle/>
          <a:p>
            <a:fld id="{CD2562B7-933B-4CD3-8C71-E4BFB007EE49}" type="slidenum">
              <a:rPr lang="en-IN" smtClean="0"/>
              <a:pPr/>
              <a:t>9</a:t>
            </a:fld>
            <a:endParaRPr lang="en-IN"/>
          </a:p>
        </p:txBody>
      </p:sp>
    </p:spTree>
    <p:extLst>
      <p:ext uri="{BB962C8B-B14F-4D97-AF65-F5344CB8AC3E}">
        <p14:creationId xmlns:p14="http://schemas.microsoft.com/office/powerpoint/2010/main" xmlns="" val="46439730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IN" dirty="0"/>
              <a:t>AR means summary of actual returns filed by RTP. AR would cover data 15 months for the purpose of reporting…………………….Purpose of AR is analytical review of data filed by RTP for the given period. ………………….data curate……….to organise data , gather data &amp; present data to GSTN authorities through GSTN portal for the proper, effective and efficient tax administration.</a:t>
            </a:r>
          </a:p>
          <a:p>
            <a:endParaRPr lang="en-IN" dirty="0"/>
          </a:p>
        </p:txBody>
      </p:sp>
      <p:sp>
        <p:nvSpPr>
          <p:cNvPr id="4" name="Slide Number Placeholder 3"/>
          <p:cNvSpPr>
            <a:spLocks noGrp="1"/>
          </p:cNvSpPr>
          <p:nvPr>
            <p:ph type="sldNum" sz="quarter" idx="5"/>
          </p:nvPr>
        </p:nvSpPr>
        <p:spPr/>
        <p:txBody>
          <a:bodyPr/>
          <a:lstStyle/>
          <a:p>
            <a:fld id="{CD2562B7-933B-4CD3-8C71-E4BFB007EE49}" type="slidenum">
              <a:rPr lang="en-IN" smtClean="0"/>
              <a:pPr/>
              <a:t>10</a:t>
            </a:fld>
            <a:endParaRPr lang="en-IN"/>
          </a:p>
        </p:txBody>
      </p:sp>
    </p:spTree>
    <p:extLst>
      <p:ext uri="{BB962C8B-B14F-4D97-AF65-F5344CB8AC3E}">
        <p14:creationId xmlns:p14="http://schemas.microsoft.com/office/powerpoint/2010/main" xmlns="" val="5795678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defTabSz="924916">
              <a:defRPr/>
            </a:pPr>
            <a:r>
              <a:rPr lang="en-IN" dirty="0"/>
              <a:t>Determination of AT is necessary because limit of 2 crore needs to be computed on PAN India basis for the applicability of GST audit under section 35(5) of the Act. AT means value of </a:t>
            </a:r>
            <a:r>
              <a:rPr lang="en-IN" i="1" dirty="0"/>
              <a:t>means the </a:t>
            </a:r>
            <a:r>
              <a:rPr lang="en-IN" b="1" i="1" dirty="0"/>
              <a:t>aggregate value of all taxable supplies (excluding the value of inward supplies on which tax is payable by a person on reverse charge basis), exempt supplies, exports of goods or services or both and inter-State supplies of persons having the same Permanent Account Number, to be computed on all India basis but excludes central tax, State tax, Union territory tax, integrated tax and cess;</a:t>
            </a:r>
            <a:endParaRPr lang="en-IN" b="1" dirty="0"/>
          </a:p>
          <a:p>
            <a:endParaRPr lang="en-IN" dirty="0"/>
          </a:p>
        </p:txBody>
      </p:sp>
      <p:sp>
        <p:nvSpPr>
          <p:cNvPr id="4" name="Slide Number Placeholder 3"/>
          <p:cNvSpPr>
            <a:spLocks noGrp="1"/>
          </p:cNvSpPr>
          <p:nvPr>
            <p:ph type="sldNum" sz="quarter" idx="5"/>
          </p:nvPr>
        </p:nvSpPr>
        <p:spPr/>
        <p:txBody>
          <a:bodyPr/>
          <a:lstStyle/>
          <a:p>
            <a:fld id="{CD2562B7-933B-4CD3-8C71-E4BFB007EE49}" type="slidenum">
              <a:rPr lang="en-IN" smtClean="0"/>
              <a:pPr/>
              <a:t>19</a:t>
            </a:fld>
            <a:endParaRPr lang="en-IN"/>
          </a:p>
        </p:txBody>
      </p:sp>
    </p:spTree>
    <p:extLst>
      <p:ext uri="{BB962C8B-B14F-4D97-AF65-F5344CB8AC3E}">
        <p14:creationId xmlns:p14="http://schemas.microsoft.com/office/powerpoint/2010/main" xmlns="" val="94308383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IN" dirty="0"/>
          </a:p>
        </p:txBody>
      </p:sp>
      <p:sp>
        <p:nvSpPr>
          <p:cNvPr id="4" name="Slide Number Placeholder 3"/>
          <p:cNvSpPr>
            <a:spLocks noGrp="1"/>
          </p:cNvSpPr>
          <p:nvPr>
            <p:ph type="sldNum" sz="quarter" idx="5"/>
          </p:nvPr>
        </p:nvSpPr>
        <p:spPr/>
        <p:txBody>
          <a:bodyPr/>
          <a:lstStyle/>
          <a:p>
            <a:fld id="{CD2562B7-933B-4CD3-8C71-E4BFB007EE49}" type="slidenum">
              <a:rPr lang="en-IN" smtClean="0"/>
              <a:pPr/>
              <a:t>27</a:t>
            </a:fld>
            <a:endParaRPr lang="en-IN"/>
          </a:p>
        </p:txBody>
      </p:sp>
    </p:spTree>
    <p:extLst>
      <p:ext uri="{BB962C8B-B14F-4D97-AF65-F5344CB8AC3E}">
        <p14:creationId xmlns:p14="http://schemas.microsoft.com/office/powerpoint/2010/main" xmlns="" val="325944881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IN" dirty="0"/>
          </a:p>
        </p:txBody>
      </p:sp>
      <p:sp>
        <p:nvSpPr>
          <p:cNvPr id="4" name="Slide Number Placeholder 3"/>
          <p:cNvSpPr>
            <a:spLocks noGrp="1"/>
          </p:cNvSpPr>
          <p:nvPr>
            <p:ph type="sldNum" sz="quarter" idx="5"/>
          </p:nvPr>
        </p:nvSpPr>
        <p:spPr/>
        <p:txBody>
          <a:bodyPr/>
          <a:lstStyle/>
          <a:p>
            <a:fld id="{CD2562B7-933B-4CD3-8C71-E4BFB007EE49}" type="slidenum">
              <a:rPr lang="en-IN" smtClean="0"/>
              <a:pPr/>
              <a:t>29</a:t>
            </a:fld>
            <a:endParaRPr lang="en-IN"/>
          </a:p>
        </p:txBody>
      </p:sp>
    </p:spTree>
    <p:extLst>
      <p:ext uri="{BB962C8B-B14F-4D97-AF65-F5344CB8AC3E}">
        <p14:creationId xmlns:p14="http://schemas.microsoft.com/office/powerpoint/2010/main" xmlns="" val="107835581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IN" dirty="0"/>
              <a:t>Table 5 – most important as it be very closely monitored by Revenue authorities from leakage of revenue perspective.</a:t>
            </a:r>
          </a:p>
          <a:p>
            <a:endParaRPr lang="en-IN" dirty="0"/>
          </a:p>
        </p:txBody>
      </p:sp>
      <p:sp>
        <p:nvSpPr>
          <p:cNvPr id="4" name="Slide Number Placeholder 3"/>
          <p:cNvSpPr>
            <a:spLocks noGrp="1"/>
          </p:cNvSpPr>
          <p:nvPr>
            <p:ph type="sldNum" sz="quarter" idx="5"/>
          </p:nvPr>
        </p:nvSpPr>
        <p:spPr/>
        <p:txBody>
          <a:bodyPr/>
          <a:lstStyle/>
          <a:p>
            <a:fld id="{CD2562B7-933B-4CD3-8C71-E4BFB007EE49}" type="slidenum">
              <a:rPr lang="en-IN" smtClean="0"/>
              <a:pPr/>
              <a:t>32</a:t>
            </a:fld>
            <a:endParaRPr lang="en-IN"/>
          </a:p>
        </p:txBody>
      </p:sp>
    </p:spTree>
    <p:extLst>
      <p:ext uri="{BB962C8B-B14F-4D97-AF65-F5344CB8AC3E}">
        <p14:creationId xmlns:p14="http://schemas.microsoft.com/office/powerpoint/2010/main" xmlns="" val="342299945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IN" dirty="0"/>
          </a:p>
        </p:txBody>
      </p:sp>
      <p:sp>
        <p:nvSpPr>
          <p:cNvPr id="4" name="Slide Number Placeholder 3"/>
          <p:cNvSpPr>
            <a:spLocks noGrp="1"/>
          </p:cNvSpPr>
          <p:nvPr>
            <p:ph type="sldNum" sz="quarter" idx="5"/>
          </p:nvPr>
        </p:nvSpPr>
        <p:spPr/>
        <p:txBody>
          <a:bodyPr/>
          <a:lstStyle/>
          <a:p>
            <a:fld id="{CD2562B7-933B-4CD3-8C71-E4BFB007EE49}" type="slidenum">
              <a:rPr lang="en-IN" smtClean="0"/>
              <a:pPr/>
              <a:t>33</a:t>
            </a:fld>
            <a:endParaRPr lang="en-IN"/>
          </a:p>
        </p:txBody>
      </p:sp>
    </p:spTree>
    <p:extLst>
      <p:ext uri="{BB962C8B-B14F-4D97-AF65-F5344CB8AC3E}">
        <p14:creationId xmlns:p14="http://schemas.microsoft.com/office/powerpoint/2010/main" xmlns="" val="142226679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IN" dirty="0"/>
              <a:t>Rule 37- 180 days- BOE exporter unpaid for more than 180 days do I need to reverse ITC ? Rule 39- ISD- apportioned is in negative because of CN by the ISD - Rule 42 Taxable and Exempt Supplies Rule 43 – Sale of CG - 17(5) Blocked Credits </a:t>
            </a:r>
          </a:p>
        </p:txBody>
      </p:sp>
      <p:sp>
        <p:nvSpPr>
          <p:cNvPr id="4" name="Slide Number Placeholder 3"/>
          <p:cNvSpPr>
            <a:spLocks noGrp="1"/>
          </p:cNvSpPr>
          <p:nvPr>
            <p:ph type="sldNum" sz="quarter" idx="5"/>
          </p:nvPr>
        </p:nvSpPr>
        <p:spPr/>
        <p:txBody>
          <a:bodyPr/>
          <a:lstStyle/>
          <a:p>
            <a:fld id="{CD2562B7-933B-4CD3-8C71-E4BFB007EE49}" type="slidenum">
              <a:rPr lang="en-IN" smtClean="0"/>
              <a:pPr/>
              <a:t>35</a:t>
            </a:fld>
            <a:endParaRPr lang="en-IN"/>
          </a:p>
        </p:txBody>
      </p:sp>
    </p:spTree>
    <p:extLst>
      <p:ext uri="{BB962C8B-B14F-4D97-AF65-F5344CB8AC3E}">
        <p14:creationId xmlns:p14="http://schemas.microsoft.com/office/powerpoint/2010/main" xmlns="" val="128166100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4403B37C-78AD-4A89-9A17-ED61A77463C7}"/>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IN"/>
          </a:p>
        </p:txBody>
      </p:sp>
      <p:sp>
        <p:nvSpPr>
          <p:cNvPr id="3" name="Subtitle 2">
            <a:extLst>
              <a:ext uri="{FF2B5EF4-FFF2-40B4-BE49-F238E27FC236}">
                <a16:creationId xmlns:a16="http://schemas.microsoft.com/office/drawing/2014/main" xmlns="" id="{4C9C4658-B391-49F1-98F7-24ADF687386E}"/>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IN"/>
          </a:p>
        </p:txBody>
      </p:sp>
      <p:sp>
        <p:nvSpPr>
          <p:cNvPr id="4" name="Date Placeholder 3">
            <a:extLst>
              <a:ext uri="{FF2B5EF4-FFF2-40B4-BE49-F238E27FC236}">
                <a16:creationId xmlns:a16="http://schemas.microsoft.com/office/drawing/2014/main" xmlns="" id="{540CA657-C417-4BA0-A6EC-C140528AF5E6}"/>
              </a:ext>
            </a:extLst>
          </p:cNvPr>
          <p:cNvSpPr>
            <a:spLocks noGrp="1"/>
          </p:cNvSpPr>
          <p:nvPr>
            <p:ph type="dt" sz="half" idx="10"/>
          </p:nvPr>
        </p:nvSpPr>
        <p:spPr/>
        <p:txBody>
          <a:bodyPr/>
          <a:lstStyle/>
          <a:p>
            <a:fld id="{49A8E600-C851-4740-9A08-05221C922EBF}" type="datetime1">
              <a:rPr lang="en-IN" smtClean="0"/>
              <a:pPr/>
              <a:t>28-11-2018</a:t>
            </a:fld>
            <a:endParaRPr lang="en-IN"/>
          </a:p>
        </p:txBody>
      </p:sp>
      <p:sp>
        <p:nvSpPr>
          <p:cNvPr id="5" name="Footer Placeholder 4">
            <a:extLst>
              <a:ext uri="{FF2B5EF4-FFF2-40B4-BE49-F238E27FC236}">
                <a16:creationId xmlns:a16="http://schemas.microsoft.com/office/drawing/2014/main" xmlns="" id="{62C23DC7-8859-452E-9AB1-0598B56C554F}"/>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6" name="Slide Number Placeholder 5">
            <a:extLst>
              <a:ext uri="{FF2B5EF4-FFF2-40B4-BE49-F238E27FC236}">
                <a16:creationId xmlns:a16="http://schemas.microsoft.com/office/drawing/2014/main" xmlns="" id="{0031A699-50DB-4E91-AD63-82B211E1B82C}"/>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4066572754"/>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D7865EB-DAB5-40C8-844C-F0AA0CB84F45}"/>
              </a:ext>
            </a:extLst>
          </p:cNvPr>
          <p:cNvSpPr>
            <a:spLocks noGrp="1"/>
          </p:cNvSpPr>
          <p:nvPr>
            <p:ph type="title"/>
          </p:nvPr>
        </p:nvSpPr>
        <p:spPr/>
        <p:txBody>
          <a:bodyPr/>
          <a:lstStyle/>
          <a:p>
            <a:r>
              <a:rPr lang="en-US"/>
              <a:t>Click to edit Master title style</a:t>
            </a:r>
            <a:endParaRPr lang="en-IN"/>
          </a:p>
        </p:txBody>
      </p:sp>
      <p:sp>
        <p:nvSpPr>
          <p:cNvPr id="3" name="Vertical Text Placeholder 2">
            <a:extLst>
              <a:ext uri="{FF2B5EF4-FFF2-40B4-BE49-F238E27FC236}">
                <a16:creationId xmlns:a16="http://schemas.microsoft.com/office/drawing/2014/main" xmlns="" id="{ABAA1CF2-8BF6-497F-A585-EECB8AF924C8}"/>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xmlns="" id="{966BA5BF-8805-444F-8D2E-0E6D8B76C984}"/>
              </a:ext>
            </a:extLst>
          </p:cNvPr>
          <p:cNvSpPr>
            <a:spLocks noGrp="1"/>
          </p:cNvSpPr>
          <p:nvPr>
            <p:ph type="dt" sz="half" idx="10"/>
          </p:nvPr>
        </p:nvSpPr>
        <p:spPr/>
        <p:txBody>
          <a:bodyPr/>
          <a:lstStyle/>
          <a:p>
            <a:fld id="{8B5AAFD4-51A1-4FB5-8CDB-58C83586F88D}" type="datetime1">
              <a:rPr lang="en-IN" smtClean="0"/>
              <a:pPr/>
              <a:t>28-11-2018</a:t>
            </a:fld>
            <a:endParaRPr lang="en-IN"/>
          </a:p>
        </p:txBody>
      </p:sp>
      <p:sp>
        <p:nvSpPr>
          <p:cNvPr id="5" name="Footer Placeholder 4">
            <a:extLst>
              <a:ext uri="{FF2B5EF4-FFF2-40B4-BE49-F238E27FC236}">
                <a16:creationId xmlns:a16="http://schemas.microsoft.com/office/drawing/2014/main" xmlns="" id="{30F1370B-86A5-493A-AFCA-738768FC297B}"/>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6" name="Slide Number Placeholder 5">
            <a:extLst>
              <a:ext uri="{FF2B5EF4-FFF2-40B4-BE49-F238E27FC236}">
                <a16:creationId xmlns:a16="http://schemas.microsoft.com/office/drawing/2014/main" xmlns="" id="{94DCA52B-D4E5-4161-A0F7-04470993A64C}"/>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3002966649"/>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xmlns="" id="{5247A58B-EAD4-4955-BB21-34200C9ED9C9}"/>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IN"/>
          </a:p>
        </p:txBody>
      </p:sp>
      <p:sp>
        <p:nvSpPr>
          <p:cNvPr id="3" name="Vertical Text Placeholder 2">
            <a:extLst>
              <a:ext uri="{FF2B5EF4-FFF2-40B4-BE49-F238E27FC236}">
                <a16:creationId xmlns:a16="http://schemas.microsoft.com/office/drawing/2014/main" xmlns="" id="{2CDE41A1-8A36-44E6-B315-F82A3F6502C8}"/>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xmlns="" id="{95D59988-F160-49D6-929F-9687ABED0E31}"/>
              </a:ext>
            </a:extLst>
          </p:cNvPr>
          <p:cNvSpPr>
            <a:spLocks noGrp="1"/>
          </p:cNvSpPr>
          <p:nvPr>
            <p:ph type="dt" sz="half" idx="10"/>
          </p:nvPr>
        </p:nvSpPr>
        <p:spPr/>
        <p:txBody>
          <a:bodyPr/>
          <a:lstStyle/>
          <a:p>
            <a:fld id="{73467731-DC8E-465F-9D16-219ED90E937D}" type="datetime1">
              <a:rPr lang="en-IN" smtClean="0"/>
              <a:pPr/>
              <a:t>28-11-2018</a:t>
            </a:fld>
            <a:endParaRPr lang="en-IN"/>
          </a:p>
        </p:txBody>
      </p:sp>
      <p:sp>
        <p:nvSpPr>
          <p:cNvPr id="5" name="Footer Placeholder 4">
            <a:extLst>
              <a:ext uri="{FF2B5EF4-FFF2-40B4-BE49-F238E27FC236}">
                <a16:creationId xmlns:a16="http://schemas.microsoft.com/office/drawing/2014/main" xmlns="" id="{96B51CF1-2932-4294-9FF1-DEBF55C57489}"/>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6" name="Slide Number Placeholder 5">
            <a:extLst>
              <a:ext uri="{FF2B5EF4-FFF2-40B4-BE49-F238E27FC236}">
                <a16:creationId xmlns:a16="http://schemas.microsoft.com/office/drawing/2014/main" xmlns="" id="{1D8549BB-7D4D-4D0D-A845-1201C49522C9}"/>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327742060"/>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D092C3E6-3FA2-4F61-9D0C-D8864C5BC3C3}"/>
              </a:ext>
            </a:extLst>
          </p:cNvPr>
          <p:cNvSpPr>
            <a:spLocks noGrp="1"/>
          </p:cNvSpPr>
          <p:nvPr>
            <p:ph type="title"/>
          </p:nvPr>
        </p:nvSpPr>
        <p:spPr/>
        <p:txBody>
          <a:bodyPr/>
          <a:lstStyle/>
          <a:p>
            <a:r>
              <a:rPr lang="en-US"/>
              <a:t>Click to edit Master title style</a:t>
            </a:r>
            <a:endParaRPr lang="en-IN"/>
          </a:p>
        </p:txBody>
      </p:sp>
      <p:sp>
        <p:nvSpPr>
          <p:cNvPr id="3" name="Content Placeholder 2">
            <a:extLst>
              <a:ext uri="{FF2B5EF4-FFF2-40B4-BE49-F238E27FC236}">
                <a16:creationId xmlns:a16="http://schemas.microsoft.com/office/drawing/2014/main" xmlns="" id="{5F0F7D30-D8BF-4D56-8721-037E1E41C28A}"/>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xmlns="" id="{ACFCF916-690E-4C31-8D39-E980116847A9}"/>
              </a:ext>
            </a:extLst>
          </p:cNvPr>
          <p:cNvSpPr>
            <a:spLocks noGrp="1"/>
          </p:cNvSpPr>
          <p:nvPr>
            <p:ph type="dt" sz="half" idx="10"/>
          </p:nvPr>
        </p:nvSpPr>
        <p:spPr/>
        <p:txBody>
          <a:bodyPr/>
          <a:lstStyle/>
          <a:p>
            <a:fld id="{57436500-3D1C-47D1-874E-6ADC0F9B5D1C}" type="datetime1">
              <a:rPr lang="en-IN" smtClean="0"/>
              <a:pPr/>
              <a:t>28-11-2018</a:t>
            </a:fld>
            <a:endParaRPr lang="en-IN"/>
          </a:p>
        </p:txBody>
      </p:sp>
      <p:sp>
        <p:nvSpPr>
          <p:cNvPr id="5" name="Footer Placeholder 4">
            <a:extLst>
              <a:ext uri="{FF2B5EF4-FFF2-40B4-BE49-F238E27FC236}">
                <a16:creationId xmlns:a16="http://schemas.microsoft.com/office/drawing/2014/main" xmlns="" id="{A8FAE769-F92B-4A9A-9DE0-0841CC231B20}"/>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6" name="Slide Number Placeholder 5">
            <a:extLst>
              <a:ext uri="{FF2B5EF4-FFF2-40B4-BE49-F238E27FC236}">
                <a16:creationId xmlns:a16="http://schemas.microsoft.com/office/drawing/2014/main" xmlns="" id="{7A6246AE-AC43-4B96-9284-8F2E43F9AAAA}"/>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4191479231"/>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4B9899AA-CD02-4BF2-98DD-DFAFF7B00CD6}"/>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IN"/>
          </a:p>
        </p:txBody>
      </p:sp>
      <p:sp>
        <p:nvSpPr>
          <p:cNvPr id="3" name="Text Placeholder 2">
            <a:extLst>
              <a:ext uri="{FF2B5EF4-FFF2-40B4-BE49-F238E27FC236}">
                <a16:creationId xmlns:a16="http://schemas.microsoft.com/office/drawing/2014/main" xmlns="" id="{59A2496D-32FD-4364-A874-B02A54E0EFA8}"/>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xmlns="" id="{421ABF73-99F8-4323-8064-BFA96F80F7EA}"/>
              </a:ext>
            </a:extLst>
          </p:cNvPr>
          <p:cNvSpPr>
            <a:spLocks noGrp="1"/>
          </p:cNvSpPr>
          <p:nvPr>
            <p:ph type="dt" sz="half" idx="10"/>
          </p:nvPr>
        </p:nvSpPr>
        <p:spPr/>
        <p:txBody>
          <a:bodyPr/>
          <a:lstStyle/>
          <a:p>
            <a:fld id="{6876EF40-2635-47B0-94EF-7EE1C795FFB9}" type="datetime1">
              <a:rPr lang="en-IN" smtClean="0"/>
              <a:pPr/>
              <a:t>28-11-2018</a:t>
            </a:fld>
            <a:endParaRPr lang="en-IN"/>
          </a:p>
        </p:txBody>
      </p:sp>
      <p:sp>
        <p:nvSpPr>
          <p:cNvPr id="5" name="Footer Placeholder 4">
            <a:extLst>
              <a:ext uri="{FF2B5EF4-FFF2-40B4-BE49-F238E27FC236}">
                <a16:creationId xmlns:a16="http://schemas.microsoft.com/office/drawing/2014/main" xmlns="" id="{4464E106-EC0D-4D7B-ACBE-25404F14E23D}"/>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6" name="Slide Number Placeholder 5">
            <a:extLst>
              <a:ext uri="{FF2B5EF4-FFF2-40B4-BE49-F238E27FC236}">
                <a16:creationId xmlns:a16="http://schemas.microsoft.com/office/drawing/2014/main" xmlns="" id="{18E9DEDF-C400-4FD2-BD06-EAFB26CF44DD}"/>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1586706082"/>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E1A6226A-3E08-4362-A301-B83BF00D717F}"/>
              </a:ext>
            </a:extLst>
          </p:cNvPr>
          <p:cNvSpPr>
            <a:spLocks noGrp="1"/>
          </p:cNvSpPr>
          <p:nvPr>
            <p:ph type="title"/>
          </p:nvPr>
        </p:nvSpPr>
        <p:spPr/>
        <p:txBody>
          <a:bodyPr/>
          <a:lstStyle/>
          <a:p>
            <a:r>
              <a:rPr lang="en-US"/>
              <a:t>Click to edit Master title style</a:t>
            </a:r>
            <a:endParaRPr lang="en-IN"/>
          </a:p>
        </p:txBody>
      </p:sp>
      <p:sp>
        <p:nvSpPr>
          <p:cNvPr id="3" name="Content Placeholder 2">
            <a:extLst>
              <a:ext uri="{FF2B5EF4-FFF2-40B4-BE49-F238E27FC236}">
                <a16:creationId xmlns:a16="http://schemas.microsoft.com/office/drawing/2014/main" xmlns="" id="{23CD38D1-E8EE-4392-ADBE-A262B3C0CF86}"/>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Content Placeholder 3">
            <a:extLst>
              <a:ext uri="{FF2B5EF4-FFF2-40B4-BE49-F238E27FC236}">
                <a16:creationId xmlns:a16="http://schemas.microsoft.com/office/drawing/2014/main" xmlns="" id="{A71ACB12-C8F0-4DFD-ABBE-8F50311A691E}"/>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5" name="Date Placeholder 4">
            <a:extLst>
              <a:ext uri="{FF2B5EF4-FFF2-40B4-BE49-F238E27FC236}">
                <a16:creationId xmlns:a16="http://schemas.microsoft.com/office/drawing/2014/main" xmlns="" id="{FFB7FA79-27AB-4EFB-90F9-16CB46730C68}"/>
              </a:ext>
            </a:extLst>
          </p:cNvPr>
          <p:cNvSpPr>
            <a:spLocks noGrp="1"/>
          </p:cNvSpPr>
          <p:nvPr>
            <p:ph type="dt" sz="half" idx="10"/>
          </p:nvPr>
        </p:nvSpPr>
        <p:spPr/>
        <p:txBody>
          <a:bodyPr/>
          <a:lstStyle/>
          <a:p>
            <a:fld id="{50B9DD91-1E90-4F2F-846D-1D8A57EA6C0D}" type="datetime1">
              <a:rPr lang="en-IN" smtClean="0"/>
              <a:pPr/>
              <a:t>28-11-2018</a:t>
            </a:fld>
            <a:endParaRPr lang="en-IN"/>
          </a:p>
        </p:txBody>
      </p:sp>
      <p:sp>
        <p:nvSpPr>
          <p:cNvPr id="6" name="Footer Placeholder 5">
            <a:extLst>
              <a:ext uri="{FF2B5EF4-FFF2-40B4-BE49-F238E27FC236}">
                <a16:creationId xmlns:a16="http://schemas.microsoft.com/office/drawing/2014/main" xmlns="" id="{E3CDD7A8-1B9B-4799-99B7-05DD5DEE1497}"/>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7" name="Slide Number Placeholder 6">
            <a:extLst>
              <a:ext uri="{FF2B5EF4-FFF2-40B4-BE49-F238E27FC236}">
                <a16:creationId xmlns:a16="http://schemas.microsoft.com/office/drawing/2014/main" xmlns="" id="{1BC06D91-C022-435A-BFA7-8D4EA78540AA}"/>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4149363104"/>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81A5574C-9CD8-4C9F-AAE7-F36749C32430}"/>
              </a:ext>
            </a:extLst>
          </p:cNvPr>
          <p:cNvSpPr>
            <a:spLocks noGrp="1"/>
          </p:cNvSpPr>
          <p:nvPr>
            <p:ph type="title"/>
          </p:nvPr>
        </p:nvSpPr>
        <p:spPr>
          <a:xfrm>
            <a:off x="839788" y="365125"/>
            <a:ext cx="10515600" cy="1325563"/>
          </a:xfrm>
        </p:spPr>
        <p:txBody>
          <a:bodyPr/>
          <a:lstStyle/>
          <a:p>
            <a:r>
              <a:rPr lang="en-US"/>
              <a:t>Click to edit Master title style</a:t>
            </a:r>
            <a:endParaRPr lang="en-IN"/>
          </a:p>
        </p:txBody>
      </p:sp>
      <p:sp>
        <p:nvSpPr>
          <p:cNvPr id="3" name="Text Placeholder 2">
            <a:extLst>
              <a:ext uri="{FF2B5EF4-FFF2-40B4-BE49-F238E27FC236}">
                <a16:creationId xmlns:a16="http://schemas.microsoft.com/office/drawing/2014/main" xmlns="" id="{552DDFA1-DD88-4C4F-B25A-722C9F7AD16A}"/>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xmlns="" id="{F1B1BCA5-43DE-46A0-BE26-3430468A8911}"/>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5" name="Text Placeholder 4">
            <a:extLst>
              <a:ext uri="{FF2B5EF4-FFF2-40B4-BE49-F238E27FC236}">
                <a16:creationId xmlns:a16="http://schemas.microsoft.com/office/drawing/2014/main" xmlns="" id="{30DCE5A6-6A63-423C-8497-9D93F3A656D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xmlns="" id="{8751F369-6F74-47D9-8623-240FF8C2267F}"/>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7" name="Date Placeholder 6">
            <a:extLst>
              <a:ext uri="{FF2B5EF4-FFF2-40B4-BE49-F238E27FC236}">
                <a16:creationId xmlns:a16="http://schemas.microsoft.com/office/drawing/2014/main" xmlns="" id="{475522D6-134B-44EB-9425-D8E11B1EDEE8}"/>
              </a:ext>
            </a:extLst>
          </p:cNvPr>
          <p:cNvSpPr>
            <a:spLocks noGrp="1"/>
          </p:cNvSpPr>
          <p:nvPr>
            <p:ph type="dt" sz="half" idx="10"/>
          </p:nvPr>
        </p:nvSpPr>
        <p:spPr/>
        <p:txBody>
          <a:bodyPr/>
          <a:lstStyle/>
          <a:p>
            <a:fld id="{4020D037-EB8C-4C8F-BE46-EA718A32087E}" type="datetime1">
              <a:rPr lang="en-IN" smtClean="0"/>
              <a:pPr/>
              <a:t>28-11-2018</a:t>
            </a:fld>
            <a:endParaRPr lang="en-IN"/>
          </a:p>
        </p:txBody>
      </p:sp>
      <p:sp>
        <p:nvSpPr>
          <p:cNvPr id="8" name="Footer Placeholder 7">
            <a:extLst>
              <a:ext uri="{FF2B5EF4-FFF2-40B4-BE49-F238E27FC236}">
                <a16:creationId xmlns:a16="http://schemas.microsoft.com/office/drawing/2014/main" xmlns="" id="{59A8D6E9-CA92-437C-84C9-5213F5B593CE}"/>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9" name="Slide Number Placeholder 8">
            <a:extLst>
              <a:ext uri="{FF2B5EF4-FFF2-40B4-BE49-F238E27FC236}">
                <a16:creationId xmlns:a16="http://schemas.microsoft.com/office/drawing/2014/main" xmlns="" id="{3221DB27-1EB8-4679-A836-85CF8C068DED}"/>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3421188953"/>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C3B97976-C6FD-43BF-B90D-D6B023478B90}"/>
              </a:ext>
            </a:extLst>
          </p:cNvPr>
          <p:cNvSpPr>
            <a:spLocks noGrp="1"/>
          </p:cNvSpPr>
          <p:nvPr>
            <p:ph type="title"/>
          </p:nvPr>
        </p:nvSpPr>
        <p:spPr/>
        <p:txBody>
          <a:bodyPr/>
          <a:lstStyle/>
          <a:p>
            <a:r>
              <a:rPr lang="en-US"/>
              <a:t>Click to edit Master title style</a:t>
            </a:r>
            <a:endParaRPr lang="en-IN"/>
          </a:p>
        </p:txBody>
      </p:sp>
      <p:sp>
        <p:nvSpPr>
          <p:cNvPr id="3" name="Date Placeholder 2">
            <a:extLst>
              <a:ext uri="{FF2B5EF4-FFF2-40B4-BE49-F238E27FC236}">
                <a16:creationId xmlns:a16="http://schemas.microsoft.com/office/drawing/2014/main" xmlns="" id="{3283A272-ADF4-49AF-B483-005A97BC6409}"/>
              </a:ext>
            </a:extLst>
          </p:cNvPr>
          <p:cNvSpPr>
            <a:spLocks noGrp="1"/>
          </p:cNvSpPr>
          <p:nvPr>
            <p:ph type="dt" sz="half" idx="10"/>
          </p:nvPr>
        </p:nvSpPr>
        <p:spPr/>
        <p:txBody>
          <a:bodyPr/>
          <a:lstStyle/>
          <a:p>
            <a:fld id="{136EA7DF-C12F-496E-A4FA-DD97B3EA5966}" type="datetime1">
              <a:rPr lang="en-IN" smtClean="0"/>
              <a:pPr/>
              <a:t>28-11-2018</a:t>
            </a:fld>
            <a:endParaRPr lang="en-IN"/>
          </a:p>
        </p:txBody>
      </p:sp>
      <p:sp>
        <p:nvSpPr>
          <p:cNvPr id="4" name="Footer Placeholder 3">
            <a:extLst>
              <a:ext uri="{FF2B5EF4-FFF2-40B4-BE49-F238E27FC236}">
                <a16:creationId xmlns:a16="http://schemas.microsoft.com/office/drawing/2014/main" xmlns="" id="{C2EDABB8-341B-4CB3-82E8-9925BA8141EB}"/>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5" name="Slide Number Placeholder 4">
            <a:extLst>
              <a:ext uri="{FF2B5EF4-FFF2-40B4-BE49-F238E27FC236}">
                <a16:creationId xmlns:a16="http://schemas.microsoft.com/office/drawing/2014/main" xmlns="" id="{5B91BC84-5B63-4C8E-904D-4462E461FBB7}"/>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2076904758"/>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xmlns="" id="{18AEBA48-F4B5-4038-AAEA-BCAFB733FA31}"/>
              </a:ext>
            </a:extLst>
          </p:cNvPr>
          <p:cNvSpPr>
            <a:spLocks noGrp="1"/>
          </p:cNvSpPr>
          <p:nvPr>
            <p:ph type="dt" sz="half" idx="10"/>
          </p:nvPr>
        </p:nvSpPr>
        <p:spPr/>
        <p:txBody>
          <a:bodyPr/>
          <a:lstStyle/>
          <a:p>
            <a:fld id="{C01A8A22-1465-4665-B303-9DA1E3BE0A2B}" type="datetime1">
              <a:rPr lang="en-IN" smtClean="0"/>
              <a:pPr/>
              <a:t>28-11-2018</a:t>
            </a:fld>
            <a:endParaRPr lang="en-IN"/>
          </a:p>
        </p:txBody>
      </p:sp>
      <p:sp>
        <p:nvSpPr>
          <p:cNvPr id="3" name="Footer Placeholder 2">
            <a:extLst>
              <a:ext uri="{FF2B5EF4-FFF2-40B4-BE49-F238E27FC236}">
                <a16:creationId xmlns:a16="http://schemas.microsoft.com/office/drawing/2014/main" xmlns="" id="{38B73BD6-808A-4C0F-9CE7-C9AC0A6D5CCF}"/>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4" name="Slide Number Placeholder 3">
            <a:extLst>
              <a:ext uri="{FF2B5EF4-FFF2-40B4-BE49-F238E27FC236}">
                <a16:creationId xmlns:a16="http://schemas.microsoft.com/office/drawing/2014/main" xmlns="" id="{267F4299-8DC4-4D13-8624-5804C8131F84}"/>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1662784035"/>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651307E9-2EB5-44A4-9D76-B388704ADFC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IN"/>
          </a:p>
        </p:txBody>
      </p:sp>
      <p:sp>
        <p:nvSpPr>
          <p:cNvPr id="3" name="Content Placeholder 2">
            <a:extLst>
              <a:ext uri="{FF2B5EF4-FFF2-40B4-BE49-F238E27FC236}">
                <a16:creationId xmlns:a16="http://schemas.microsoft.com/office/drawing/2014/main" xmlns="" id="{5F03C2A4-ECAF-4F66-A837-3FED1B7A239A}"/>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Text Placeholder 3">
            <a:extLst>
              <a:ext uri="{FF2B5EF4-FFF2-40B4-BE49-F238E27FC236}">
                <a16:creationId xmlns:a16="http://schemas.microsoft.com/office/drawing/2014/main" xmlns="" id="{5D998CD4-F955-4AEF-8EBD-23A0EF51A18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xmlns="" id="{49E9F076-707F-46E0-A1E6-D7641AD85629}"/>
              </a:ext>
            </a:extLst>
          </p:cNvPr>
          <p:cNvSpPr>
            <a:spLocks noGrp="1"/>
          </p:cNvSpPr>
          <p:nvPr>
            <p:ph type="dt" sz="half" idx="10"/>
          </p:nvPr>
        </p:nvSpPr>
        <p:spPr/>
        <p:txBody>
          <a:bodyPr/>
          <a:lstStyle/>
          <a:p>
            <a:fld id="{384DF853-A3F3-4269-8B87-CE90720290A5}" type="datetime1">
              <a:rPr lang="en-IN" smtClean="0"/>
              <a:pPr/>
              <a:t>28-11-2018</a:t>
            </a:fld>
            <a:endParaRPr lang="en-IN"/>
          </a:p>
        </p:txBody>
      </p:sp>
      <p:sp>
        <p:nvSpPr>
          <p:cNvPr id="6" name="Footer Placeholder 5">
            <a:extLst>
              <a:ext uri="{FF2B5EF4-FFF2-40B4-BE49-F238E27FC236}">
                <a16:creationId xmlns:a16="http://schemas.microsoft.com/office/drawing/2014/main" xmlns="" id="{EA595080-202A-4020-843F-C61C7D714E50}"/>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7" name="Slide Number Placeholder 6">
            <a:extLst>
              <a:ext uri="{FF2B5EF4-FFF2-40B4-BE49-F238E27FC236}">
                <a16:creationId xmlns:a16="http://schemas.microsoft.com/office/drawing/2014/main" xmlns="" id="{882E0545-9F6B-4F35-BEFE-538225474F2B}"/>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3783464337"/>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854B5327-63EE-47A7-8EF6-DF4B7B669A3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IN"/>
          </a:p>
        </p:txBody>
      </p:sp>
      <p:sp>
        <p:nvSpPr>
          <p:cNvPr id="3" name="Picture Placeholder 2">
            <a:extLst>
              <a:ext uri="{FF2B5EF4-FFF2-40B4-BE49-F238E27FC236}">
                <a16:creationId xmlns:a16="http://schemas.microsoft.com/office/drawing/2014/main" xmlns="" id="{B4D1286E-0D50-458F-9A60-BDD0CDB9AD5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a:extLst>
              <a:ext uri="{FF2B5EF4-FFF2-40B4-BE49-F238E27FC236}">
                <a16:creationId xmlns:a16="http://schemas.microsoft.com/office/drawing/2014/main" xmlns="" id="{1B29601A-34AA-476E-8767-3D7E4239EC2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xmlns="" id="{E8E8FF00-84E0-4D25-9265-D78F97E92FB1}"/>
              </a:ext>
            </a:extLst>
          </p:cNvPr>
          <p:cNvSpPr>
            <a:spLocks noGrp="1"/>
          </p:cNvSpPr>
          <p:nvPr>
            <p:ph type="dt" sz="half" idx="10"/>
          </p:nvPr>
        </p:nvSpPr>
        <p:spPr/>
        <p:txBody>
          <a:bodyPr/>
          <a:lstStyle/>
          <a:p>
            <a:fld id="{F0E784C9-692E-4B21-AFBE-6FF60C82511B}" type="datetime1">
              <a:rPr lang="en-IN" smtClean="0"/>
              <a:pPr/>
              <a:t>28-11-2018</a:t>
            </a:fld>
            <a:endParaRPr lang="en-IN"/>
          </a:p>
        </p:txBody>
      </p:sp>
      <p:sp>
        <p:nvSpPr>
          <p:cNvPr id="6" name="Footer Placeholder 5">
            <a:extLst>
              <a:ext uri="{FF2B5EF4-FFF2-40B4-BE49-F238E27FC236}">
                <a16:creationId xmlns:a16="http://schemas.microsoft.com/office/drawing/2014/main" xmlns="" id="{0CB9CD1F-0361-4687-8B46-C24D264FC35A}"/>
              </a:ext>
            </a:extLst>
          </p:cNvPr>
          <p:cNvSpPr>
            <a:spLocks noGrp="1"/>
          </p:cNvSpPr>
          <p:nvPr>
            <p:ph type="ftr" sz="quarter" idx="11"/>
          </p:nvPr>
        </p:nvSpPr>
        <p:spPr/>
        <p:txBody>
          <a:bodyPr/>
          <a:lstStyle/>
          <a:p>
            <a:r>
              <a:rPr lang="it-IT"/>
              <a:t>CA Nitin Bhuta E-mail : nitin.bhuta@gmail.com Mobile No 9820295319</a:t>
            </a:r>
            <a:endParaRPr lang="en-IN"/>
          </a:p>
        </p:txBody>
      </p:sp>
      <p:sp>
        <p:nvSpPr>
          <p:cNvPr id="7" name="Slide Number Placeholder 6">
            <a:extLst>
              <a:ext uri="{FF2B5EF4-FFF2-40B4-BE49-F238E27FC236}">
                <a16:creationId xmlns:a16="http://schemas.microsoft.com/office/drawing/2014/main" xmlns="" id="{14DC2C23-3016-4182-9D3C-5F7DEB043626}"/>
              </a:ext>
            </a:extLst>
          </p:cNvPr>
          <p:cNvSpPr>
            <a:spLocks noGrp="1"/>
          </p:cNvSpPr>
          <p:nvPr>
            <p:ph type="sldNum" sz="quarter" idx="12"/>
          </p:nvPr>
        </p:nvSpPr>
        <p:spPr/>
        <p:txBody>
          <a:body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1085843515"/>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xmlns="" id="{A564E721-C821-4226-873C-A3216CDBFB0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IN"/>
          </a:p>
        </p:txBody>
      </p:sp>
      <p:sp>
        <p:nvSpPr>
          <p:cNvPr id="3" name="Text Placeholder 2">
            <a:extLst>
              <a:ext uri="{FF2B5EF4-FFF2-40B4-BE49-F238E27FC236}">
                <a16:creationId xmlns:a16="http://schemas.microsoft.com/office/drawing/2014/main" xmlns="" id="{032F509E-1394-4855-9883-BDD8CB6EF6BE}"/>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xmlns="" id="{4A5C8D89-EEF5-400A-B826-FF3FFD3677F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95FDBD2-6F74-4488-AE31-ED254C73C5A4}" type="datetime1">
              <a:rPr lang="en-IN" smtClean="0"/>
              <a:pPr/>
              <a:t>28-11-2018</a:t>
            </a:fld>
            <a:endParaRPr lang="en-IN"/>
          </a:p>
        </p:txBody>
      </p:sp>
      <p:sp>
        <p:nvSpPr>
          <p:cNvPr id="5" name="Footer Placeholder 4">
            <a:extLst>
              <a:ext uri="{FF2B5EF4-FFF2-40B4-BE49-F238E27FC236}">
                <a16:creationId xmlns:a16="http://schemas.microsoft.com/office/drawing/2014/main" xmlns="" id="{B821D3FE-A46D-4BA2-B020-57C4545071F4}"/>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it-IT"/>
              <a:t>CA Nitin Bhuta E-mail : nitin.bhuta@gmail.com Mobile No 9820295319</a:t>
            </a:r>
            <a:endParaRPr lang="en-IN"/>
          </a:p>
        </p:txBody>
      </p:sp>
      <p:sp>
        <p:nvSpPr>
          <p:cNvPr id="6" name="Slide Number Placeholder 5">
            <a:extLst>
              <a:ext uri="{FF2B5EF4-FFF2-40B4-BE49-F238E27FC236}">
                <a16:creationId xmlns:a16="http://schemas.microsoft.com/office/drawing/2014/main" xmlns="" id="{E4559697-D1ED-463F-A20F-ACD09068C0C4}"/>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6A508F2-539D-4FD8-9F21-9E3979794489}" type="slidenum">
              <a:rPr lang="en-IN" smtClean="0"/>
              <a:pPr/>
              <a:t>‹#›</a:t>
            </a:fld>
            <a:endParaRPr lang="en-IN"/>
          </a:p>
        </p:txBody>
      </p:sp>
    </p:spTree>
    <p:extLst>
      <p:ext uri="{BB962C8B-B14F-4D97-AF65-F5344CB8AC3E}">
        <p14:creationId xmlns:p14="http://schemas.microsoft.com/office/powerpoint/2010/main" xmlns="" val="333442598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3" Type="http://schemas.openxmlformats.org/officeDocument/2006/relationships/package" Target="../embeddings/Microsoft_Office_Excel_Worksheet1.xlsx"/><Relationship Id="rId2" Type="http://schemas.openxmlformats.org/officeDocument/2006/relationships/slideLayout" Target="../slideLayouts/slideLayout7.xml"/><Relationship Id="rId1" Type="http://schemas.openxmlformats.org/officeDocument/2006/relationships/vmlDrawing" Target="../drawings/vmlDrawing1.vml"/></Relationships>
</file>

<file path=ppt/slides/_rels/slide29.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7.xml"/><Relationship Id="rId1" Type="http://schemas.openxmlformats.org/officeDocument/2006/relationships/vmlDrawing" Target="../drawings/vmlDrawing2.vml"/><Relationship Id="rId4" Type="http://schemas.openxmlformats.org/officeDocument/2006/relationships/package" Target="../embeddings/Microsoft_Office_Excel_Worksheet2.xlsx"/></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3" Type="http://schemas.openxmlformats.org/officeDocument/2006/relationships/package" Target="../embeddings/Microsoft_Office_Excel_Worksheet3.xlsx"/><Relationship Id="rId2" Type="http://schemas.openxmlformats.org/officeDocument/2006/relationships/slideLayout" Target="../slideLayouts/slideLayout7.xml"/><Relationship Id="rId1" Type="http://schemas.openxmlformats.org/officeDocument/2006/relationships/vmlDrawing" Target="../drawings/vmlDrawing3.v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7.xml"/><Relationship Id="rId1" Type="http://schemas.openxmlformats.org/officeDocument/2006/relationships/vmlDrawing" Target="../drawings/vmlDrawing4.vml"/><Relationship Id="rId4" Type="http://schemas.openxmlformats.org/officeDocument/2006/relationships/package" Target="../embeddings/Microsoft_Office_Excel_Worksheet4.xlsx"/></Relationships>
</file>

<file path=ppt/slides/_rels/slide34.xml.rels><?xml version="1.0" encoding="UTF-8" standalone="yes"?>
<Relationships xmlns="http://schemas.openxmlformats.org/package/2006/relationships"><Relationship Id="rId3" Type="http://schemas.openxmlformats.org/officeDocument/2006/relationships/package" Target="../embeddings/Microsoft_Office_Excel_Worksheet5.xlsx"/><Relationship Id="rId2" Type="http://schemas.openxmlformats.org/officeDocument/2006/relationships/slideLayout" Target="../slideLayouts/slideLayout7.xml"/><Relationship Id="rId1" Type="http://schemas.openxmlformats.org/officeDocument/2006/relationships/vmlDrawing" Target="../drawings/vmlDrawing5.vml"/></Relationships>
</file>

<file path=ppt/slides/_rels/slide35.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7.xml"/><Relationship Id="rId1" Type="http://schemas.openxmlformats.org/officeDocument/2006/relationships/vmlDrawing" Target="../drawings/vmlDrawing6.vml"/><Relationship Id="rId4" Type="http://schemas.openxmlformats.org/officeDocument/2006/relationships/package" Target="../embeddings/Microsoft_Office_Excel_Worksheet6.xlsx"/></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3" Type="http://schemas.openxmlformats.org/officeDocument/2006/relationships/package" Target="../embeddings/Microsoft_Office_Excel_Worksheet7.xlsx"/><Relationship Id="rId2" Type="http://schemas.openxmlformats.org/officeDocument/2006/relationships/slideLayout" Target="../slideLayouts/slideLayout7.xml"/><Relationship Id="rId1" Type="http://schemas.openxmlformats.org/officeDocument/2006/relationships/vmlDrawing" Target="../drawings/vmlDrawing7.vml"/></Relationships>
</file>

<file path=ppt/slides/_rels/slide39.xml.rels><?xml version="1.0" encoding="UTF-8" standalone="yes"?>
<Relationships xmlns="http://schemas.openxmlformats.org/package/2006/relationships"><Relationship Id="rId3" Type="http://schemas.openxmlformats.org/officeDocument/2006/relationships/package" Target="../embeddings/Microsoft_Office_Excel_Worksheet8.xlsx"/><Relationship Id="rId2" Type="http://schemas.openxmlformats.org/officeDocument/2006/relationships/slideLayout" Target="../slideLayouts/slideLayout7.xml"/><Relationship Id="rId1" Type="http://schemas.openxmlformats.org/officeDocument/2006/relationships/vmlDrawing" Target="../drawings/vmlDrawing8.v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3" Type="http://schemas.openxmlformats.org/officeDocument/2006/relationships/package" Target="../embeddings/Microsoft_Office_Excel_Worksheet9.xlsx"/><Relationship Id="rId2" Type="http://schemas.openxmlformats.org/officeDocument/2006/relationships/slideLayout" Target="../slideLayouts/slideLayout7.xml"/><Relationship Id="rId1" Type="http://schemas.openxmlformats.org/officeDocument/2006/relationships/vmlDrawing" Target="../drawings/vmlDrawing9.vml"/></Relationships>
</file>

<file path=ppt/slides/_rels/slide41.xml.rels><?xml version="1.0" encoding="UTF-8" standalone="yes"?>
<Relationships xmlns="http://schemas.openxmlformats.org/package/2006/relationships"><Relationship Id="rId3" Type="http://schemas.openxmlformats.org/officeDocument/2006/relationships/package" Target="../embeddings/Microsoft_Office_Excel_Worksheet10.xlsx"/><Relationship Id="rId2" Type="http://schemas.openxmlformats.org/officeDocument/2006/relationships/slideLayout" Target="../slideLayouts/slideLayout7.xml"/><Relationship Id="rId1" Type="http://schemas.openxmlformats.org/officeDocument/2006/relationships/vmlDrawing" Target="../drawings/vmlDrawing10.vml"/></Relationships>
</file>

<file path=ppt/slides/_rels/slide42.xml.rels><?xml version="1.0" encoding="UTF-8" standalone="yes"?>
<Relationships xmlns="http://schemas.openxmlformats.org/package/2006/relationships"><Relationship Id="rId3" Type="http://schemas.openxmlformats.org/officeDocument/2006/relationships/package" Target="../embeddings/Microsoft_Office_Excel_Worksheet11.xlsx"/><Relationship Id="rId2" Type="http://schemas.openxmlformats.org/officeDocument/2006/relationships/slideLayout" Target="../slideLayouts/slideLayout7.xml"/><Relationship Id="rId1" Type="http://schemas.openxmlformats.org/officeDocument/2006/relationships/vmlDrawing" Target="../drawings/vmlDrawing11.vml"/></Relationships>
</file>

<file path=ppt/slides/_rels/slide43.xml.rels><?xml version="1.0" encoding="UTF-8" standalone="yes"?>
<Relationships xmlns="http://schemas.openxmlformats.org/package/2006/relationships"><Relationship Id="rId3" Type="http://schemas.openxmlformats.org/officeDocument/2006/relationships/package" Target="../embeddings/Microsoft_Office_Excel_Worksheet12.xlsx"/><Relationship Id="rId2" Type="http://schemas.openxmlformats.org/officeDocument/2006/relationships/slideLayout" Target="../slideLayouts/slideLayout7.xml"/><Relationship Id="rId1" Type="http://schemas.openxmlformats.org/officeDocument/2006/relationships/vmlDrawing" Target="../drawings/vmlDrawing12.v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2153F8E1-4488-417E-9B6C-FE5CCFD08F36}"/>
              </a:ext>
            </a:extLst>
          </p:cNvPr>
          <p:cNvSpPr>
            <a:spLocks noGrp="1"/>
          </p:cNvSpPr>
          <p:nvPr>
            <p:ph type="ctrTitle"/>
          </p:nvPr>
        </p:nvSpPr>
        <p:spPr/>
        <p:txBody>
          <a:bodyPr>
            <a:normAutofit fontScale="90000"/>
          </a:bodyPr>
          <a:lstStyle/>
          <a:p>
            <a:r>
              <a:rPr lang="en-IN" dirty="0"/>
              <a:t>GST Annual Return -9 for WIRC STUDENT CONFERENCE on 30</a:t>
            </a:r>
            <a:r>
              <a:rPr lang="en-US" dirty="0"/>
              <a:t>/11/2018</a:t>
            </a:r>
            <a:endParaRPr lang="en-IN" dirty="0"/>
          </a:p>
        </p:txBody>
      </p:sp>
      <p:sp>
        <p:nvSpPr>
          <p:cNvPr id="3" name="Subtitle 2">
            <a:extLst>
              <a:ext uri="{FF2B5EF4-FFF2-40B4-BE49-F238E27FC236}">
                <a16:creationId xmlns:a16="http://schemas.microsoft.com/office/drawing/2014/main" xmlns="" id="{878899A8-E4A2-4144-87B3-30019FC802DF}"/>
              </a:ext>
            </a:extLst>
          </p:cNvPr>
          <p:cNvSpPr>
            <a:spLocks noGrp="1"/>
          </p:cNvSpPr>
          <p:nvPr>
            <p:ph type="subTitle" idx="1"/>
          </p:nvPr>
        </p:nvSpPr>
        <p:spPr/>
        <p:txBody>
          <a:bodyPr>
            <a:normAutofit/>
          </a:bodyPr>
          <a:lstStyle/>
          <a:p>
            <a:r>
              <a:rPr lang="en-IN" dirty="0"/>
              <a:t>Presented by </a:t>
            </a:r>
          </a:p>
          <a:p>
            <a:r>
              <a:rPr lang="en-IN" dirty="0"/>
              <a:t>CA Nitin Bhuta</a:t>
            </a:r>
          </a:p>
          <a:p>
            <a:endParaRPr lang="en-IN" dirty="0"/>
          </a:p>
        </p:txBody>
      </p:sp>
    </p:spTree>
    <p:extLst>
      <p:ext uri="{BB962C8B-B14F-4D97-AF65-F5344CB8AC3E}">
        <p14:creationId xmlns:p14="http://schemas.microsoft.com/office/powerpoint/2010/main" xmlns="" val="3154373990"/>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normAutofit/>
          </a:bodyPr>
          <a:lstStyle/>
          <a:p>
            <a:r>
              <a:rPr lang="en-IN" dirty="0"/>
              <a:t>Transactions pertaining to previous FY but declared upto September of Current FY would be reported in Annual Return ( such as amendments, Input Tax Credit availed , ITC reversed etc. </a:t>
            </a:r>
          </a:p>
          <a:p>
            <a:r>
              <a:rPr lang="en-IN" dirty="0"/>
              <a:t>No Tax, Interest , Late Fee or Penalty can be paid while filing the Annual Return</a:t>
            </a:r>
          </a:p>
          <a:p>
            <a:r>
              <a:rPr lang="en-IN" dirty="0"/>
              <a:t>New Requirements to bifurcate the Total ITC availed on Inputs , Capital Goods and Input Services in Table 6 of GSTR 9</a:t>
            </a:r>
          </a:p>
          <a:p>
            <a:r>
              <a:rPr lang="en-IN" dirty="0"/>
              <a:t>RTP in between switching over from Composition scheme to normal scheme would be required to file both GSTR 9A &amp; GSTR 9.</a:t>
            </a:r>
          </a:p>
        </p:txBody>
      </p:sp>
      <p:sp>
        <p:nvSpPr>
          <p:cNvPr id="5" name="Slide Number Placeholder 4">
            <a:extLst>
              <a:ext uri="{FF2B5EF4-FFF2-40B4-BE49-F238E27FC236}">
                <a16:creationId xmlns:a16="http://schemas.microsoft.com/office/drawing/2014/main" xmlns="" id="{C3058EBA-C33A-4053-ACBA-A407905EB911}"/>
              </a:ext>
            </a:extLst>
          </p:cNvPr>
          <p:cNvSpPr>
            <a:spLocks noGrp="1"/>
          </p:cNvSpPr>
          <p:nvPr>
            <p:ph type="sldNum" sz="quarter" idx="12"/>
          </p:nvPr>
        </p:nvSpPr>
        <p:spPr/>
        <p:txBody>
          <a:bodyPr/>
          <a:lstStyle/>
          <a:p>
            <a:fld id="{A6A508F2-539D-4FD8-9F21-9E3979794489}" type="slidenum">
              <a:rPr lang="en-IN" smtClean="0"/>
              <a:pPr/>
              <a:t>10</a:t>
            </a:fld>
            <a:endParaRPr lang="en-IN"/>
          </a:p>
        </p:txBody>
      </p:sp>
    </p:spTree>
    <p:extLst>
      <p:ext uri="{BB962C8B-B14F-4D97-AF65-F5344CB8AC3E}">
        <p14:creationId xmlns:p14="http://schemas.microsoft.com/office/powerpoint/2010/main" xmlns="" val="1034065568"/>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r>
              <a:rPr lang="en-IN" dirty="0"/>
              <a:t>Annual Returns GSTR 9 applicable to whom?</a:t>
            </a:r>
          </a:p>
          <a:p>
            <a:endParaRPr lang="en-IN" dirty="0"/>
          </a:p>
          <a:p>
            <a:endParaRPr lang="en-IN" dirty="0"/>
          </a:p>
        </p:txBody>
      </p:sp>
      <p:sp>
        <p:nvSpPr>
          <p:cNvPr id="4" name="Rectangle 3">
            <a:extLst>
              <a:ext uri="{FF2B5EF4-FFF2-40B4-BE49-F238E27FC236}">
                <a16:creationId xmlns:a16="http://schemas.microsoft.com/office/drawing/2014/main" xmlns="" id="{094A8070-0C6D-4F2C-9B65-F046B4CF9ABC}"/>
              </a:ext>
            </a:extLst>
          </p:cNvPr>
          <p:cNvSpPr/>
          <p:nvPr/>
        </p:nvSpPr>
        <p:spPr>
          <a:xfrm>
            <a:off x="1074198" y="2484383"/>
            <a:ext cx="10143631" cy="333042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2000" dirty="0"/>
              <a:t>It is applicable to all Registered Tax Dealers (RTP) and the same is required to be filed for each GSTIN Number</a:t>
            </a:r>
          </a:p>
        </p:txBody>
      </p:sp>
      <p:sp>
        <p:nvSpPr>
          <p:cNvPr id="5" name="Arrow: Down 4">
            <a:extLst>
              <a:ext uri="{FF2B5EF4-FFF2-40B4-BE49-F238E27FC236}">
                <a16:creationId xmlns:a16="http://schemas.microsoft.com/office/drawing/2014/main" xmlns="" id="{68B97B4D-BFAB-45AD-9532-0D08CC5BC001}"/>
              </a:ext>
            </a:extLst>
          </p:cNvPr>
          <p:cNvSpPr/>
          <p:nvPr/>
        </p:nvSpPr>
        <p:spPr>
          <a:xfrm>
            <a:off x="5713867" y="4471332"/>
            <a:ext cx="484632" cy="41106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6" name="Oval 5">
            <a:extLst>
              <a:ext uri="{FF2B5EF4-FFF2-40B4-BE49-F238E27FC236}">
                <a16:creationId xmlns:a16="http://schemas.microsoft.com/office/drawing/2014/main" xmlns="" id="{5C42649A-F26A-4E5F-B4C3-A18AABDFD310}"/>
              </a:ext>
            </a:extLst>
          </p:cNvPr>
          <p:cNvSpPr/>
          <p:nvPr/>
        </p:nvSpPr>
        <p:spPr>
          <a:xfrm>
            <a:off x="2516697" y="4882393"/>
            <a:ext cx="6878973" cy="80534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Including RTP having NIL liabilities</a:t>
            </a:r>
          </a:p>
        </p:txBody>
      </p:sp>
      <p:sp>
        <p:nvSpPr>
          <p:cNvPr id="7" name="Rectangle 6">
            <a:extLst>
              <a:ext uri="{FF2B5EF4-FFF2-40B4-BE49-F238E27FC236}">
                <a16:creationId xmlns:a16="http://schemas.microsoft.com/office/drawing/2014/main" xmlns="" id="{1431A566-3280-4C1E-9D71-7F0BCAC516B3}"/>
              </a:ext>
            </a:extLst>
          </p:cNvPr>
          <p:cNvSpPr/>
          <p:nvPr/>
        </p:nvSpPr>
        <p:spPr>
          <a:xfrm>
            <a:off x="1606859" y="2814221"/>
            <a:ext cx="8833282" cy="51490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2000" dirty="0"/>
              <a:t>AR to be filed electronically only by every year by every RTP and not by GST Auditor</a:t>
            </a:r>
          </a:p>
        </p:txBody>
      </p:sp>
      <p:sp>
        <p:nvSpPr>
          <p:cNvPr id="14" name="Slide Number Placeholder 13">
            <a:extLst>
              <a:ext uri="{FF2B5EF4-FFF2-40B4-BE49-F238E27FC236}">
                <a16:creationId xmlns:a16="http://schemas.microsoft.com/office/drawing/2014/main" xmlns="" id="{7448AF44-22C0-41A9-8885-979189ACA708}"/>
              </a:ext>
            </a:extLst>
          </p:cNvPr>
          <p:cNvSpPr>
            <a:spLocks noGrp="1"/>
          </p:cNvSpPr>
          <p:nvPr>
            <p:ph type="sldNum" sz="quarter" idx="12"/>
          </p:nvPr>
        </p:nvSpPr>
        <p:spPr/>
        <p:txBody>
          <a:bodyPr/>
          <a:lstStyle/>
          <a:p>
            <a:fld id="{A6A508F2-539D-4FD8-9F21-9E3979794489}" type="slidenum">
              <a:rPr lang="en-IN" smtClean="0"/>
              <a:pPr/>
              <a:t>11</a:t>
            </a:fld>
            <a:endParaRPr lang="en-IN"/>
          </a:p>
        </p:txBody>
      </p:sp>
    </p:spTree>
    <p:extLst>
      <p:ext uri="{BB962C8B-B14F-4D97-AF65-F5344CB8AC3E}">
        <p14:creationId xmlns:p14="http://schemas.microsoft.com/office/powerpoint/2010/main" xmlns="" val="2131302683"/>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r>
              <a:rPr lang="en-IN" dirty="0"/>
              <a:t>Annual Returns GSTR 9 not applicable to whom?</a:t>
            </a:r>
          </a:p>
          <a:p>
            <a:endParaRPr lang="en-IN" dirty="0"/>
          </a:p>
          <a:p>
            <a:endParaRPr lang="en-IN" dirty="0"/>
          </a:p>
        </p:txBody>
      </p:sp>
      <p:sp>
        <p:nvSpPr>
          <p:cNvPr id="4" name="Rectangle 3">
            <a:extLst>
              <a:ext uri="{FF2B5EF4-FFF2-40B4-BE49-F238E27FC236}">
                <a16:creationId xmlns:a16="http://schemas.microsoft.com/office/drawing/2014/main" xmlns="" id="{094A8070-0C6D-4F2C-9B65-F046B4CF9ABC}"/>
              </a:ext>
            </a:extLst>
          </p:cNvPr>
          <p:cNvSpPr/>
          <p:nvPr/>
        </p:nvSpPr>
        <p:spPr>
          <a:xfrm>
            <a:off x="1283515" y="2499919"/>
            <a:ext cx="9798342" cy="333042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2800" dirty="0"/>
          </a:p>
        </p:txBody>
      </p:sp>
      <p:sp>
        <p:nvSpPr>
          <p:cNvPr id="5" name="Arrow: Down 4">
            <a:extLst>
              <a:ext uri="{FF2B5EF4-FFF2-40B4-BE49-F238E27FC236}">
                <a16:creationId xmlns:a16="http://schemas.microsoft.com/office/drawing/2014/main" xmlns="" id="{68B97B4D-BFAB-45AD-9532-0D08CC5BC001}"/>
              </a:ext>
            </a:extLst>
          </p:cNvPr>
          <p:cNvSpPr/>
          <p:nvPr/>
        </p:nvSpPr>
        <p:spPr>
          <a:xfrm>
            <a:off x="5419288" y="2610036"/>
            <a:ext cx="1523050" cy="53756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6" name="Oval 5">
            <a:extLst>
              <a:ext uri="{FF2B5EF4-FFF2-40B4-BE49-F238E27FC236}">
                <a16:creationId xmlns:a16="http://schemas.microsoft.com/office/drawing/2014/main" xmlns="" id="{5C42649A-F26A-4E5F-B4C3-A18AABDFD310}"/>
              </a:ext>
            </a:extLst>
          </p:cNvPr>
          <p:cNvSpPr/>
          <p:nvPr/>
        </p:nvSpPr>
        <p:spPr>
          <a:xfrm>
            <a:off x="2578841" y="3147602"/>
            <a:ext cx="6878973" cy="235655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AR is not applicable to following :-</a:t>
            </a:r>
          </a:p>
          <a:p>
            <a:pPr algn="ctr"/>
            <a:r>
              <a:rPr lang="en-IN" dirty="0"/>
              <a:t>Input service Distributors</a:t>
            </a:r>
          </a:p>
          <a:p>
            <a:pPr algn="ctr"/>
            <a:r>
              <a:rPr lang="en-IN" dirty="0"/>
              <a:t>E commerce Operators</a:t>
            </a:r>
          </a:p>
          <a:p>
            <a:pPr algn="ctr"/>
            <a:r>
              <a:rPr lang="en-IN" dirty="0"/>
              <a:t>TDS deductors u/s 51 or 52</a:t>
            </a:r>
          </a:p>
          <a:p>
            <a:pPr algn="ctr"/>
            <a:r>
              <a:rPr lang="en-IN" dirty="0"/>
              <a:t>CTP</a:t>
            </a:r>
          </a:p>
          <a:p>
            <a:pPr algn="ctr"/>
            <a:r>
              <a:rPr lang="en-IN" dirty="0"/>
              <a:t>NRCTP</a:t>
            </a:r>
          </a:p>
        </p:txBody>
      </p:sp>
      <p:sp>
        <p:nvSpPr>
          <p:cNvPr id="8" name="Slide Number Placeholder 7">
            <a:extLst>
              <a:ext uri="{FF2B5EF4-FFF2-40B4-BE49-F238E27FC236}">
                <a16:creationId xmlns:a16="http://schemas.microsoft.com/office/drawing/2014/main" xmlns="" id="{885C11E1-9214-4760-92FF-EA3F845AFA00}"/>
              </a:ext>
            </a:extLst>
          </p:cNvPr>
          <p:cNvSpPr>
            <a:spLocks noGrp="1"/>
          </p:cNvSpPr>
          <p:nvPr>
            <p:ph type="sldNum" sz="quarter" idx="12"/>
          </p:nvPr>
        </p:nvSpPr>
        <p:spPr/>
        <p:txBody>
          <a:bodyPr/>
          <a:lstStyle/>
          <a:p>
            <a:fld id="{A6A508F2-539D-4FD8-9F21-9E3979794489}" type="slidenum">
              <a:rPr lang="en-IN" smtClean="0"/>
              <a:pPr/>
              <a:t>12</a:t>
            </a:fld>
            <a:endParaRPr lang="en-IN"/>
          </a:p>
        </p:txBody>
      </p:sp>
    </p:spTree>
    <p:extLst>
      <p:ext uri="{BB962C8B-B14F-4D97-AF65-F5344CB8AC3E}">
        <p14:creationId xmlns:p14="http://schemas.microsoft.com/office/powerpoint/2010/main" xmlns="" val="917970700"/>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69FBEF83-94FD-4364-B19C-DCB06802D4C6}"/>
              </a:ext>
            </a:extLst>
          </p:cNvPr>
          <p:cNvSpPr/>
          <p:nvPr/>
        </p:nvSpPr>
        <p:spPr>
          <a:xfrm>
            <a:off x="3311371" y="612560"/>
            <a:ext cx="4412202" cy="83006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Annual Return Section 44(1) Rule 80</a:t>
            </a:r>
          </a:p>
        </p:txBody>
      </p:sp>
      <p:sp>
        <p:nvSpPr>
          <p:cNvPr id="3" name="Rectangle 2">
            <a:extLst>
              <a:ext uri="{FF2B5EF4-FFF2-40B4-BE49-F238E27FC236}">
                <a16:creationId xmlns:a16="http://schemas.microsoft.com/office/drawing/2014/main" xmlns="" id="{C517968B-8D61-44CA-91A4-E4790EF15B76}"/>
              </a:ext>
            </a:extLst>
          </p:cNvPr>
          <p:cNvSpPr/>
          <p:nvPr/>
        </p:nvSpPr>
        <p:spPr>
          <a:xfrm>
            <a:off x="976544" y="1629055"/>
            <a:ext cx="3630967" cy="9898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RTP Rule 80(1)</a:t>
            </a:r>
          </a:p>
        </p:txBody>
      </p:sp>
      <p:sp>
        <p:nvSpPr>
          <p:cNvPr id="4" name="Rectangle 3">
            <a:extLst>
              <a:ext uri="{FF2B5EF4-FFF2-40B4-BE49-F238E27FC236}">
                <a16:creationId xmlns:a16="http://schemas.microsoft.com/office/drawing/2014/main" xmlns="" id="{00ACE93A-D672-4E87-809A-53BF5ECF9F9C}"/>
              </a:ext>
            </a:extLst>
          </p:cNvPr>
          <p:cNvSpPr/>
          <p:nvPr/>
        </p:nvSpPr>
        <p:spPr>
          <a:xfrm>
            <a:off x="976544" y="2871925"/>
            <a:ext cx="3630967" cy="82118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400" dirty="0"/>
              <a:t>Composition Dealer </a:t>
            </a:r>
          </a:p>
          <a:p>
            <a:pPr algn="ctr"/>
            <a:r>
              <a:rPr lang="en-IN" sz="1400" dirty="0"/>
              <a:t>Rule 80(1)</a:t>
            </a:r>
            <a:r>
              <a:rPr lang="en-IN" dirty="0"/>
              <a:t>	</a:t>
            </a:r>
          </a:p>
        </p:txBody>
      </p:sp>
      <p:sp>
        <p:nvSpPr>
          <p:cNvPr id="5" name="Rectangle 4">
            <a:extLst>
              <a:ext uri="{FF2B5EF4-FFF2-40B4-BE49-F238E27FC236}">
                <a16:creationId xmlns:a16="http://schemas.microsoft.com/office/drawing/2014/main" xmlns="" id="{098BB3F0-1D9C-4E8D-B9DC-7FECE0E928B5}"/>
              </a:ext>
            </a:extLst>
          </p:cNvPr>
          <p:cNvSpPr/>
          <p:nvPr/>
        </p:nvSpPr>
        <p:spPr>
          <a:xfrm>
            <a:off x="1003177" y="3859567"/>
            <a:ext cx="3630967" cy="75904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TCS Rule 80(2)</a:t>
            </a:r>
          </a:p>
        </p:txBody>
      </p:sp>
      <p:sp>
        <p:nvSpPr>
          <p:cNvPr id="6" name="Rectangle 5">
            <a:extLst>
              <a:ext uri="{FF2B5EF4-FFF2-40B4-BE49-F238E27FC236}">
                <a16:creationId xmlns:a16="http://schemas.microsoft.com/office/drawing/2014/main" xmlns="" id="{292BB57A-247B-40BE-B083-5A97860B18CC}"/>
              </a:ext>
            </a:extLst>
          </p:cNvPr>
          <p:cNvSpPr/>
          <p:nvPr/>
        </p:nvSpPr>
        <p:spPr>
          <a:xfrm>
            <a:off x="1012056" y="4765089"/>
            <a:ext cx="3630966" cy="93881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Audit Turnover exceeds Rs.2 crores</a:t>
            </a:r>
          </a:p>
        </p:txBody>
      </p:sp>
      <p:sp>
        <p:nvSpPr>
          <p:cNvPr id="7" name="Rectangle 6">
            <a:extLst>
              <a:ext uri="{FF2B5EF4-FFF2-40B4-BE49-F238E27FC236}">
                <a16:creationId xmlns:a16="http://schemas.microsoft.com/office/drawing/2014/main" xmlns="" id="{278955CC-F432-492E-A371-B76372F21D11}"/>
              </a:ext>
            </a:extLst>
          </p:cNvPr>
          <p:cNvSpPr/>
          <p:nvPr/>
        </p:nvSpPr>
        <p:spPr>
          <a:xfrm>
            <a:off x="6418555" y="1629055"/>
            <a:ext cx="2920754" cy="9898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9</a:t>
            </a:r>
          </a:p>
        </p:txBody>
      </p:sp>
      <p:sp>
        <p:nvSpPr>
          <p:cNvPr id="8" name="Rectangle 7">
            <a:extLst>
              <a:ext uri="{FF2B5EF4-FFF2-40B4-BE49-F238E27FC236}">
                <a16:creationId xmlns:a16="http://schemas.microsoft.com/office/drawing/2014/main" xmlns="" id="{3B1E5DF8-2239-45D0-BF65-8492AEBC902D}"/>
              </a:ext>
            </a:extLst>
          </p:cNvPr>
          <p:cNvSpPr/>
          <p:nvPr/>
        </p:nvSpPr>
        <p:spPr>
          <a:xfrm>
            <a:off x="6436311" y="2858614"/>
            <a:ext cx="2938509" cy="88776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9A</a:t>
            </a:r>
          </a:p>
        </p:txBody>
      </p:sp>
      <p:sp>
        <p:nvSpPr>
          <p:cNvPr id="9" name="Rectangle 8">
            <a:extLst>
              <a:ext uri="{FF2B5EF4-FFF2-40B4-BE49-F238E27FC236}">
                <a16:creationId xmlns:a16="http://schemas.microsoft.com/office/drawing/2014/main" xmlns="" id="{38B60D08-7EBC-481B-9D75-9757735E56B8}"/>
              </a:ext>
            </a:extLst>
          </p:cNvPr>
          <p:cNvSpPr/>
          <p:nvPr/>
        </p:nvSpPr>
        <p:spPr>
          <a:xfrm>
            <a:off x="6427433" y="3877330"/>
            <a:ext cx="2947379" cy="74127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9B</a:t>
            </a:r>
          </a:p>
        </p:txBody>
      </p:sp>
      <p:sp>
        <p:nvSpPr>
          <p:cNvPr id="10" name="Rectangle 9">
            <a:extLst>
              <a:ext uri="{FF2B5EF4-FFF2-40B4-BE49-F238E27FC236}">
                <a16:creationId xmlns:a16="http://schemas.microsoft.com/office/drawing/2014/main" xmlns="" id="{5A389E2B-5371-48AA-A27B-B977AE4319C3}"/>
              </a:ext>
            </a:extLst>
          </p:cNvPr>
          <p:cNvSpPr/>
          <p:nvPr/>
        </p:nvSpPr>
        <p:spPr>
          <a:xfrm>
            <a:off x="6400800" y="4765090"/>
            <a:ext cx="2938509" cy="93881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9 + GSTR 9C</a:t>
            </a:r>
          </a:p>
        </p:txBody>
      </p:sp>
      <p:cxnSp>
        <p:nvCxnSpPr>
          <p:cNvPr id="12" name="Straight Arrow Connector 11">
            <a:extLst>
              <a:ext uri="{FF2B5EF4-FFF2-40B4-BE49-F238E27FC236}">
                <a16:creationId xmlns:a16="http://schemas.microsoft.com/office/drawing/2014/main" xmlns="" id="{CEAD570E-6B99-4149-8499-9DC1F9635E47}"/>
              </a:ext>
            </a:extLst>
          </p:cNvPr>
          <p:cNvCxnSpPr/>
          <p:nvPr/>
        </p:nvCxnSpPr>
        <p:spPr>
          <a:xfrm>
            <a:off x="4740676" y="2343705"/>
            <a:ext cx="1580225"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xmlns="" id="{E9244215-17DB-408A-BF41-9A2BBEDF58B5}"/>
              </a:ext>
            </a:extLst>
          </p:cNvPr>
          <p:cNvCxnSpPr/>
          <p:nvPr/>
        </p:nvCxnSpPr>
        <p:spPr>
          <a:xfrm>
            <a:off x="4740676" y="3364637"/>
            <a:ext cx="156247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6" name="Straight Arrow Connector 15">
            <a:extLst>
              <a:ext uri="{FF2B5EF4-FFF2-40B4-BE49-F238E27FC236}">
                <a16:creationId xmlns:a16="http://schemas.microsoft.com/office/drawing/2014/main" xmlns="" id="{3922A0D2-CCEC-4314-AFE8-C68AB264D7B9}"/>
              </a:ext>
            </a:extLst>
          </p:cNvPr>
          <p:cNvCxnSpPr/>
          <p:nvPr/>
        </p:nvCxnSpPr>
        <p:spPr>
          <a:xfrm>
            <a:off x="4740676" y="4385569"/>
            <a:ext cx="1580225"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8" name="Straight Arrow Connector 17">
            <a:extLst>
              <a:ext uri="{FF2B5EF4-FFF2-40B4-BE49-F238E27FC236}">
                <a16:creationId xmlns:a16="http://schemas.microsoft.com/office/drawing/2014/main" xmlns="" id="{FF97F458-5E01-42DC-9CB4-DBEAEE0632B2}"/>
              </a:ext>
            </a:extLst>
          </p:cNvPr>
          <p:cNvCxnSpPr/>
          <p:nvPr/>
        </p:nvCxnSpPr>
        <p:spPr>
          <a:xfrm>
            <a:off x="4740676" y="5415379"/>
            <a:ext cx="156247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9" name="Rectangle 18">
            <a:extLst>
              <a:ext uri="{FF2B5EF4-FFF2-40B4-BE49-F238E27FC236}">
                <a16:creationId xmlns:a16="http://schemas.microsoft.com/office/drawing/2014/main" xmlns="" id="{D9FBBB6D-86DE-49B2-A8FA-5593A78A36A0}"/>
              </a:ext>
            </a:extLst>
          </p:cNvPr>
          <p:cNvSpPr/>
          <p:nvPr/>
        </p:nvSpPr>
        <p:spPr>
          <a:xfrm>
            <a:off x="1367161" y="5892552"/>
            <a:ext cx="8273989" cy="41053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ISD, CTP , NRCTP , ISD ,TDS are excluded from the requirements of filing of AR.</a:t>
            </a:r>
          </a:p>
        </p:txBody>
      </p:sp>
      <p:cxnSp>
        <p:nvCxnSpPr>
          <p:cNvPr id="21" name="Straight Arrow Connector 20">
            <a:extLst>
              <a:ext uri="{FF2B5EF4-FFF2-40B4-BE49-F238E27FC236}">
                <a16:creationId xmlns:a16="http://schemas.microsoft.com/office/drawing/2014/main" xmlns="" id="{03129C69-02F0-4D7D-B46C-B7571A9C9537}"/>
              </a:ext>
            </a:extLst>
          </p:cNvPr>
          <p:cNvCxnSpPr/>
          <p:nvPr/>
        </p:nvCxnSpPr>
        <p:spPr>
          <a:xfrm>
            <a:off x="5504155" y="1338312"/>
            <a:ext cx="0" cy="450541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1" name="Connector: Curved 30">
            <a:extLst>
              <a:ext uri="{FF2B5EF4-FFF2-40B4-BE49-F238E27FC236}">
                <a16:creationId xmlns:a16="http://schemas.microsoft.com/office/drawing/2014/main" xmlns="" id="{BA9C702A-F030-462F-94E0-75A0022E12D2}"/>
              </a:ext>
            </a:extLst>
          </p:cNvPr>
          <p:cNvCxnSpPr/>
          <p:nvPr/>
        </p:nvCxnSpPr>
        <p:spPr>
          <a:xfrm rot="16200000" flipH="1">
            <a:off x="7688065" y="1087516"/>
            <a:ext cx="585921" cy="443884"/>
          </a:xfrm>
          <a:prstGeom prst="curvedConnector3">
            <a:avLst/>
          </a:prstGeom>
          <a:ln>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33" name="Connector: Curved 32">
            <a:extLst>
              <a:ext uri="{FF2B5EF4-FFF2-40B4-BE49-F238E27FC236}">
                <a16:creationId xmlns:a16="http://schemas.microsoft.com/office/drawing/2014/main" xmlns="" id="{CF6D6DF1-432E-4524-804A-07B088A7083E}"/>
              </a:ext>
            </a:extLst>
          </p:cNvPr>
          <p:cNvCxnSpPr>
            <a:cxnSpLocks/>
            <a:stCxn id="2" idx="1"/>
          </p:cNvCxnSpPr>
          <p:nvPr/>
        </p:nvCxnSpPr>
        <p:spPr>
          <a:xfrm rot="10800000" flipV="1">
            <a:off x="2689939" y="1027590"/>
            <a:ext cx="621433" cy="574828"/>
          </a:xfrm>
          <a:prstGeom prst="curvedConnector3">
            <a:avLst>
              <a:gd name="adj1" fmla="val 50000"/>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
        <p:nvSpPr>
          <p:cNvPr id="38" name="Slide Number Placeholder 37">
            <a:extLst>
              <a:ext uri="{FF2B5EF4-FFF2-40B4-BE49-F238E27FC236}">
                <a16:creationId xmlns:a16="http://schemas.microsoft.com/office/drawing/2014/main" xmlns="" id="{2BA8639D-CF49-4CFF-A237-167E14B0020A}"/>
              </a:ext>
            </a:extLst>
          </p:cNvPr>
          <p:cNvSpPr>
            <a:spLocks noGrp="1"/>
          </p:cNvSpPr>
          <p:nvPr>
            <p:ph type="sldNum" sz="quarter" idx="12"/>
          </p:nvPr>
        </p:nvSpPr>
        <p:spPr/>
        <p:txBody>
          <a:bodyPr/>
          <a:lstStyle/>
          <a:p>
            <a:fld id="{A6A508F2-539D-4FD8-9F21-9E3979794489}" type="slidenum">
              <a:rPr lang="en-IN" smtClean="0"/>
              <a:pPr/>
              <a:t>13</a:t>
            </a:fld>
            <a:endParaRPr lang="en-IN"/>
          </a:p>
        </p:txBody>
      </p:sp>
    </p:spTree>
    <p:extLst>
      <p:ext uri="{BB962C8B-B14F-4D97-AF65-F5344CB8AC3E}">
        <p14:creationId xmlns:p14="http://schemas.microsoft.com/office/powerpoint/2010/main" xmlns="" val="1087994547"/>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r>
              <a:rPr lang="en-IN" dirty="0"/>
              <a:t>What is due date for the filing of Annual Returns GSTR 9 ?</a:t>
            </a:r>
          </a:p>
          <a:p>
            <a:endParaRPr lang="en-IN" dirty="0"/>
          </a:p>
        </p:txBody>
      </p:sp>
      <p:sp>
        <p:nvSpPr>
          <p:cNvPr id="4" name="Rectangle 3">
            <a:extLst>
              <a:ext uri="{FF2B5EF4-FFF2-40B4-BE49-F238E27FC236}">
                <a16:creationId xmlns:a16="http://schemas.microsoft.com/office/drawing/2014/main" xmlns="" id="{094A8070-0C6D-4F2C-9B65-F046B4CF9ABC}"/>
              </a:ext>
            </a:extLst>
          </p:cNvPr>
          <p:cNvSpPr/>
          <p:nvPr/>
        </p:nvSpPr>
        <p:spPr>
          <a:xfrm>
            <a:off x="1283515" y="2499919"/>
            <a:ext cx="9798342" cy="333042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2800" dirty="0"/>
          </a:p>
        </p:txBody>
      </p:sp>
      <p:sp>
        <p:nvSpPr>
          <p:cNvPr id="5" name="Arrow: Down 4">
            <a:extLst>
              <a:ext uri="{FF2B5EF4-FFF2-40B4-BE49-F238E27FC236}">
                <a16:creationId xmlns:a16="http://schemas.microsoft.com/office/drawing/2014/main" xmlns="" id="{68B97B4D-BFAB-45AD-9532-0D08CC5BC001}"/>
              </a:ext>
            </a:extLst>
          </p:cNvPr>
          <p:cNvSpPr/>
          <p:nvPr/>
        </p:nvSpPr>
        <p:spPr>
          <a:xfrm>
            <a:off x="5419288" y="2610036"/>
            <a:ext cx="1523050" cy="53756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6" name="Oval 5">
            <a:extLst>
              <a:ext uri="{FF2B5EF4-FFF2-40B4-BE49-F238E27FC236}">
                <a16:creationId xmlns:a16="http://schemas.microsoft.com/office/drawing/2014/main" xmlns="" id="{5C42649A-F26A-4E5F-B4C3-A18AABDFD310}"/>
              </a:ext>
            </a:extLst>
          </p:cNvPr>
          <p:cNvSpPr/>
          <p:nvPr/>
        </p:nvSpPr>
        <p:spPr>
          <a:xfrm>
            <a:off x="2578841" y="3147602"/>
            <a:ext cx="6878973" cy="235655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Due date of Filing of AR is 31.12.2018 as on today unless extended by the Government.</a:t>
            </a:r>
          </a:p>
        </p:txBody>
      </p:sp>
      <p:sp>
        <p:nvSpPr>
          <p:cNvPr id="8" name="Slide Number Placeholder 7">
            <a:extLst>
              <a:ext uri="{FF2B5EF4-FFF2-40B4-BE49-F238E27FC236}">
                <a16:creationId xmlns:a16="http://schemas.microsoft.com/office/drawing/2014/main" xmlns="" id="{B8C0FF7B-3450-4F3E-8DFF-EBD63FB71EA0}"/>
              </a:ext>
            </a:extLst>
          </p:cNvPr>
          <p:cNvSpPr>
            <a:spLocks noGrp="1"/>
          </p:cNvSpPr>
          <p:nvPr>
            <p:ph type="sldNum" sz="quarter" idx="12"/>
          </p:nvPr>
        </p:nvSpPr>
        <p:spPr/>
        <p:txBody>
          <a:bodyPr/>
          <a:lstStyle/>
          <a:p>
            <a:fld id="{A6A508F2-539D-4FD8-9F21-9E3979794489}" type="slidenum">
              <a:rPr lang="en-IN" smtClean="0"/>
              <a:pPr/>
              <a:t>14</a:t>
            </a:fld>
            <a:endParaRPr lang="en-IN"/>
          </a:p>
        </p:txBody>
      </p:sp>
    </p:spTree>
    <p:extLst>
      <p:ext uri="{BB962C8B-B14F-4D97-AF65-F5344CB8AC3E}">
        <p14:creationId xmlns:p14="http://schemas.microsoft.com/office/powerpoint/2010/main" xmlns="" val="1234484889"/>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r>
              <a:rPr lang="en-IN" dirty="0"/>
              <a:t>What are the implications if RTP don’t file Annual Returns GSTR 9 ?</a:t>
            </a:r>
          </a:p>
          <a:p>
            <a:endParaRPr lang="en-IN" dirty="0"/>
          </a:p>
        </p:txBody>
      </p:sp>
      <p:sp>
        <p:nvSpPr>
          <p:cNvPr id="4" name="Rectangle 3">
            <a:extLst>
              <a:ext uri="{FF2B5EF4-FFF2-40B4-BE49-F238E27FC236}">
                <a16:creationId xmlns:a16="http://schemas.microsoft.com/office/drawing/2014/main" xmlns="" id="{094A8070-0C6D-4F2C-9B65-F046B4CF9ABC}"/>
              </a:ext>
            </a:extLst>
          </p:cNvPr>
          <p:cNvSpPr/>
          <p:nvPr/>
        </p:nvSpPr>
        <p:spPr>
          <a:xfrm>
            <a:off x="1283515" y="2499919"/>
            <a:ext cx="9798342" cy="333042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2800" dirty="0"/>
          </a:p>
        </p:txBody>
      </p:sp>
      <p:sp>
        <p:nvSpPr>
          <p:cNvPr id="5" name="Arrow: Down 4">
            <a:extLst>
              <a:ext uri="{FF2B5EF4-FFF2-40B4-BE49-F238E27FC236}">
                <a16:creationId xmlns:a16="http://schemas.microsoft.com/office/drawing/2014/main" xmlns="" id="{68B97B4D-BFAB-45AD-9532-0D08CC5BC001}"/>
              </a:ext>
            </a:extLst>
          </p:cNvPr>
          <p:cNvSpPr/>
          <p:nvPr/>
        </p:nvSpPr>
        <p:spPr>
          <a:xfrm>
            <a:off x="5419288" y="2610036"/>
            <a:ext cx="1523050" cy="53756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6" name="Oval 5">
            <a:extLst>
              <a:ext uri="{FF2B5EF4-FFF2-40B4-BE49-F238E27FC236}">
                <a16:creationId xmlns:a16="http://schemas.microsoft.com/office/drawing/2014/main" xmlns="" id="{5C42649A-F26A-4E5F-B4C3-A18AABDFD310}"/>
              </a:ext>
            </a:extLst>
          </p:cNvPr>
          <p:cNvSpPr/>
          <p:nvPr/>
        </p:nvSpPr>
        <p:spPr>
          <a:xfrm>
            <a:off x="2578841" y="3147602"/>
            <a:ext cx="6878973" cy="235655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If AR is not filed by Due date then there is late fee of Rs.100 per day under CGST plus Rs.100 per under SGST/UTGST subject to maximum of 0.5% ( .25%+.25% ) of Turnover in state/Union Territory as per section 44 plus General Penalty u/s 125 of GST Act 2017 of Rs.25000/- </a:t>
            </a:r>
          </a:p>
        </p:txBody>
      </p:sp>
      <p:sp>
        <p:nvSpPr>
          <p:cNvPr id="8" name="Slide Number Placeholder 7">
            <a:extLst>
              <a:ext uri="{FF2B5EF4-FFF2-40B4-BE49-F238E27FC236}">
                <a16:creationId xmlns:a16="http://schemas.microsoft.com/office/drawing/2014/main" xmlns="" id="{BF152A12-9814-40F0-ABD3-F16EAB974806}"/>
              </a:ext>
            </a:extLst>
          </p:cNvPr>
          <p:cNvSpPr>
            <a:spLocks noGrp="1"/>
          </p:cNvSpPr>
          <p:nvPr>
            <p:ph type="sldNum" sz="quarter" idx="12"/>
          </p:nvPr>
        </p:nvSpPr>
        <p:spPr/>
        <p:txBody>
          <a:bodyPr/>
          <a:lstStyle/>
          <a:p>
            <a:fld id="{A6A508F2-539D-4FD8-9F21-9E3979794489}" type="slidenum">
              <a:rPr lang="en-IN" smtClean="0"/>
              <a:pPr/>
              <a:t>15</a:t>
            </a:fld>
            <a:endParaRPr lang="en-IN"/>
          </a:p>
        </p:txBody>
      </p:sp>
    </p:spTree>
    <p:extLst>
      <p:ext uri="{BB962C8B-B14F-4D97-AF65-F5344CB8AC3E}">
        <p14:creationId xmlns:p14="http://schemas.microsoft.com/office/powerpoint/2010/main" xmlns="" val="1365997441"/>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r>
              <a:rPr lang="en-IN" dirty="0"/>
              <a:t>What would happen if RTP don’t file Annual Returns GSTR 9 ?</a:t>
            </a:r>
          </a:p>
          <a:p>
            <a:endParaRPr lang="en-IN" dirty="0"/>
          </a:p>
        </p:txBody>
      </p:sp>
      <p:sp>
        <p:nvSpPr>
          <p:cNvPr id="4" name="Rectangle 3">
            <a:extLst>
              <a:ext uri="{FF2B5EF4-FFF2-40B4-BE49-F238E27FC236}">
                <a16:creationId xmlns:a16="http://schemas.microsoft.com/office/drawing/2014/main" xmlns="" id="{094A8070-0C6D-4F2C-9B65-F046B4CF9ABC}"/>
              </a:ext>
            </a:extLst>
          </p:cNvPr>
          <p:cNvSpPr/>
          <p:nvPr/>
        </p:nvSpPr>
        <p:spPr>
          <a:xfrm>
            <a:off x="1283515" y="2499919"/>
            <a:ext cx="9798342" cy="333042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2800" dirty="0"/>
          </a:p>
        </p:txBody>
      </p:sp>
      <p:sp>
        <p:nvSpPr>
          <p:cNvPr id="5" name="Arrow: Down 4">
            <a:extLst>
              <a:ext uri="{FF2B5EF4-FFF2-40B4-BE49-F238E27FC236}">
                <a16:creationId xmlns:a16="http://schemas.microsoft.com/office/drawing/2014/main" xmlns="" id="{68B97B4D-BFAB-45AD-9532-0D08CC5BC001}"/>
              </a:ext>
            </a:extLst>
          </p:cNvPr>
          <p:cNvSpPr/>
          <p:nvPr/>
        </p:nvSpPr>
        <p:spPr>
          <a:xfrm>
            <a:off x="5419288" y="2610036"/>
            <a:ext cx="1523050" cy="53756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6" name="Oval 5">
            <a:extLst>
              <a:ext uri="{FF2B5EF4-FFF2-40B4-BE49-F238E27FC236}">
                <a16:creationId xmlns:a16="http://schemas.microsoft.com/office/drawing/2014/main" xmlns="" id="{5C42649A-F26A-4E5F-B4C3-A18AABDFD310}"/>
              </a:ext>
            </a:extLst>
          </p:cNvPr>
          <p:cNvSpPr/>
          <p:nvPr/>
        </p:nvSpPr>
        <p:spPr>
          <a:xfrm>
            <a:off x="2578841" y="3147602"/>
            <a:ext cx="6878973" cy="235655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Notice in Form GSTR -3A would be issued by the GST department under Section 46 read with Rule 68 and RTP would be requested to file AR 9 within 15 days from the receipt of the notice. Such notice would be issued electronically.</a:t>
            </a:r>
          </a:p>
        </p:txBody>
      </p:sp>
      <p:sp>
        <p:nvSpPr>
          <p:cNvPr id="8" name="Slide Number Placeholder 7">
            <a:extLst>
              <a:ext uri="{FF2B5EF4-FFF2-40B4-BE49-F238E27FC236}">
                <a16:creationId xmlns:a16="http://schemas.microsoft.com/office/drawing/2014/main" xmlns="" id="{B1FEC963-4E9E-430C-B776-6732A7F8E641}"/>
              </a:ext>
            </a:extLst>
          </p:cNvPr>
          <p:cNvSpPr>
            <a:spLocks noGrp="1"/>
          </p:cNvSpPr>
          <p:nvPr>
            <p:ph type="sldNum" sz="quarter" idx="12"/>
          </p:nvPr>
        </p:nvSpPr>
        <p:spPr/>
        <p:txBody>
          <a:bodyPr/>
          <a:lstStyle/>
          <a:p>
            <a:fld id="{A6A508F2-539D-4FD8-9F21-9E3979794489}" type="slidenum">
              <a:rPr lang="en-IN" smtClean="0"/>
              <a:pPr/>
              <a:t>16</a:t>
            </a:fld>
            <a:endParaRPr lang="en-IN"/>
          </a:p>
        </p:txBody>
      </p:sp>
    </p:spTree>
    <p:extLst>
      <p:ext uri="{BB962C8B-B14F-4D97-AF65-F5344CB8AC3E}">
        <p14:creationId xmlns:p14="http://schemas.microsoft.com/office/powerpoint/2010/main" xmlns="" val="3765714947"/>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r>
              <a:rPr lang="en-IN" dirty="0"/>
              <a:t>If person has not filed GSTR -1 as well as GSTR 3B , can he still file Annual Returns GSTR 9 ?</a:t>
            </a:r>
          </a:p>
          <a:p>
            <a:endParaRPr lang="en-IN" dirty="0"/>
          </a:p>
        </p:txBody>
      </p:sp>
      <p:sp>
        <p:nvSpPr>
          <p:cNvPr id="4" name="Rectangle 3">
            <a:extLst>
              <a:ext uri="{FF2B5EF4-FFF2-40B4-BE49-F238E27FC236}">
                <a16:creationId xmlns:a16="http://schemas.microsoft.com/office/drawing/2014/main" xmlns="" id="{094A8070-0C6D-4F2C-9B65-F046B4CF9ABC}"/>
              </a:ext>
            </a:extLst>
          </p:cNvPr>
          <p:cNvSpPr/>
          <p:nvPr/>
        </p:nvSpPr>
        <p:spPr>
          <a:xfrm>
            <a:off x="1283515" y="2760955"/>
            <a:ext cx="9671530" cy="306939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2800" dirty="0"/>
          </a:p>
        </p:txBody>
      </p:sp>
      <p:sp>
        <p:nvSpPr>
          <p:cNvPr id="5" name="Arrow: Down 4">
            <a:extLst>
              <a:ext uri="{FF2B5EF4-FFF2-40B4-BE49-F238E27FC236}">
                <a16:creationId xmlns:a16="http://schemas.microsoft.com/office/drawing/2014/main" xmlns="" id="{68B97B4D-BFAB-45AD-9532-0D08CC5BC001}"/>
              </a:ext>
            </a:extLst>
          </p:cNvPr>
          <p:cNvSpPr/>
          <p:nvPr/>
        </p:nvSpPr>
        <p:spPr>
          <a:xfrm>
            <a:off x="5357755" y="2929245"/>
            <a:ext cx="1523050" cy="60368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6" name="Oval 5">
            <a:extLst>
              <a:ext uri="{FF2B5EF4-FFF2-40B4-BE49-F238E27FC236}">
                <a16:creationId xmlns:a16="http://schemas.microsoft.com/office/drawing/2014/main" xmlns="" id="{5C42649A-F26A-4E5F-B4C3-A18AABDFD310}"/>
              </a:ext>
            </a:extLst>
          </p:cNvPr>
          <p:cNvSpPr/>
          <p:nvPr/>
        </p:nvSpPr>
        <p:spPr>
          <a:xfrm>
            <a:off x="2656513" y="3718409"/>
            <a:ext cx="6878973" cy="192645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200" dirty="0"/>
              <a:t>No , RTP would be required to file GSTR 1 &amp; 3B first before he can file GSTR 9.</a:t>
            </a:r>
          </a:p>
        </p:txBody>
      </p:sp>
      <p:sp>
        <p:nvSpPr>
          <p:cNvPr id="8" name="Slide Number Placeholder 7">
            <a:extLst>
              <a:ext uri="{FF2B5EF4-FFF2-40B4-BE49-F238E27FC236}">
                <a16:creationId xmlns:a16="http://schemas.microsoft.com/office/drawing/2014/main" xmlns="" id="{00DCD31D-C18D-49FD-9FCF-9E7063FF918D}"/>
              </a:ext>
            </a:extLst>
          </p:cNvPr>
          <p:cNvSpPr>
            <a:spLocks noGrp="1"/>
          </p:cNvSpPr>
          <p:nvPr>
            <p:ph type="sldNum" sz="quarter" idx="12"/>
          </p:nvPr>
        </p:nvSpPr>
        <p:spPr/>
        <p:txBody>
          <a:bodyPr/>
          <a:lstStyle/>
          <a:p>
            <a:fld id="{A6A508F2-539D-4FD8-9F21-9E3979794489}" type="slidenum">
              <a:rPr lang="en-IN" smtClean="0"/>
              <a:pPr/>
              <a:t>17</a:t>
            </a:fld>
            <a:endParaRPr lang="en-IN"/>
          </a:p>
        </p:txBody>
      </p:sp>
    </p:spTree>
    <p:extLst>
      <p:ext uri="{BB962C8B-B14F-4D97-AF65-F5344CB8AC3E}">
        <p14:creationId xmlns:p14="http://schemas.microsoft.com/office/powerpoint/2010/main" xmlns="" val="2376625563"/>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r>
              <a:rPr lang="en-IN" dirty="0"/>
              <a:t>Is Annual Returns GSTR 9 to be filed before GSTR 9C – Audit Report?</a:t>
            </a:r>
          </a:p>
          <a:p>
            <a:endParaRPr lang="en-IN" dirty="0"/>
          </a:p>
        </p:txBody>
      </p:sp>
      <p:sp>
        <p:nvSpPr>
          <p:cNvPr id="4" name="Rectangle 3">
            <a:extLst>
              <a:ext uri="{FF2B5EF4-FFF2-40B4-BE49-F238E27FC236}">
                <a16:creationId xmlns:a16="http://schemas.microsoft.com/office/drawing/2014/main" xmlns="" id="{094A8070-0C6D-4F2C-9B65-F046B4CF9ABC}"/>
              </a:ext>
            </a:extLst>
          </p:cNvPr>
          <p:cNvSpPr/>
          <p:nvPr/>
        </p:nvSpPr>
        <p:spPr>
          <a:xfrm>
            <a:off x="1283515" y="2760955"/>
            <a:ext cx="9671530" cy="306939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2800" dirty="0"/>
          </a:p>
        </p:txBody>
      </p:sp>
      <p:sp>
        <p:nvSpPr>
          <p:cNvPr id="5" name="Arrow: Down 4">
            <a:extLst>
              <a:ext uri="{FF2B5EF4-FFF2-40B4-BE49-F238E27FC236}">
                <a16:creationId xmlns:a16="http://schemas.microsoft.com/office/drawing/2014/main" xmlns="" id="{68B97B4D-BFAB-45AD-9532-0D08CC5BC001}"/>
              </a:ext>
            </a:extLst>
          </p:cNvPr>
          <p:cNvSpPr/>
          <p:nvPr/>
        </p:nvSpPr>
        <p:spPr>
          <a:xfrm>
            <a:off x="5357755" y="2929245"/>
            <a:ext cx="1523050" cy="60368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6" name="Oval 5">
            <a:extLst>
              <a:ext uri="{FF2B5EF4-FFF2-40B4-BE49-F238E27FC236}">
                <a16:creationId xmlns:a16="http://schemas.microsoft.com/office/drawing/2014/main" xmlns="" id="{5C42649A-F26A-4E5F-B4C3-A18AABDFD310}"/>
              </a:ext>
            </a:extLst>
          </p:cNvPr>
          <p:cNvSpPr/>
          <p:nvPr/>
        </p:nvSpPr>
        <p:spPr>
          <a:xfrm>
            <a:off x="2656513" y="3718409"/>
            <a:ext cx="6878973" cy="192645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200" dirty="0"/>
              <a:t>It is recommended to file GSTR 9 first before filing GSTR 9C- Audit Report?</a:t>
            </a:r>
          </a:p>
        </p:txBody>
      </p:sp>
      <p:sp>
        <p:nvSpPr>
          <p:cNvPr id="8" name="Slide Number Placeholder 7">
            <a:extLst>
              <a:ext uri="{FF2B5EF4-FFF2-40B4-BE49-F238E27FC236}">
                <a16:creationId xmlns:a16="http://schemas.microsoft.com/office/drawing/2014/main" xmlns="" id="{765B3A66-49AB-4038-8BF5-CDF374B1D338}"/>
              </a:ext>
            </a:extLst>
          </p:cNvPr>
          <p:cNvSpPr>
            <a:spLocks noGrp="1"/>
          </p:cNvSpPr>
          <p:nvPr>
            <p:ph type="sldNum" sz="quarter" idx="12"/>
          </p:nvPr>
        </p:nvSpPr>
        <p:spPr/>
        <p:txBody>
          <a:bodyPr/>
          <a:lstStyle/>
          <a:p>
            <a:fld id="{A6A508F2-539D-4FD8-9F21-9E3979794489}" type="slidenum">
              <a:rPr lang="en-IN" smtClean="0"/>
              <a:pPr/>
              <a:t>18</a:t>
            </a:fld>
            <a:endParaRPr lang="en-IN"/>
          </a:p>
        </p:txBody>
      </p:sp>
    </p:spTree>
    <p:extLst>
      <p:ext uri="{BB962C8B-B14F-4D97-AF65-F5344CB8AC3E}">
        <p14:creationId xmlns:p14="http://schemas.microsoft.com/office/powerpoint/2010/main" xmlns="" val="1864317933"/>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r>
              <a:rPr lang="en-IN" dirty="0"/>
              <a:t>Is it necessary to determine value of aggregate turnover even though turnover is less than 2 crores in previous FY?</a:t>
            </a:r>
          </a:p>
          <a:p>
            <a:endParaRPr lang="en-IN" dirty="0"/>
          </a:p>
        </p:txBody>
      </p:sp>
      <p:sp>
        <p:nvSpPr>
          <p:cNvPr id="4" name="Rectangle 3">
            <a:extLst>
              <a:ext uri="{FF2B5EF4-FFF2-40B4-BE49-F238E27FC236}">
                <a16:creationId xmlns:a16="http://schemas.microsoft.com/office/drawing/2014/main" xmlns="" id="{094A8070-0C6D-4F2C-9B65-F046B4CF9ABC}"/>
              </a:ext>
            </a:extLst>
          </p:cNvPr>
          <p:cNvSpPr/>
          <p:nvPr/>
        </p:nvSpPr>
        <p:spPr>
          <a:xfrm>
            <a:off x="1283515" y="2760955"/>
            <a:ext cx="9671530" cy="306939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2800" dirty="0"/>
          </a:p>
        </p:txBody>
      </p:sp>
      <p:sp>
        <p:nvSpPr>
          <p:cNvPr id="5" name="Arrow: Down 4">
            <a:extLst>
              <a:ext uri="{FF2B5EF4-FFF2-40B4-BE49-F238E27FC236}">
                <a16:creationId xmlns:a16="http://schemas.microsoft.com/office/drawing/2014/main" xmlns="" id="{68B97B4D-BFAB-45AD-9532-0D08CC5BC001}"/>
              </a:ext>
            </a:extLst>
          </p:cNvPr>
          <p:cNvSpPr/>
          <p:nvPr/>
        </p:nvSpPr>
        <p:spPr>
          <a:xfrm>
            <a:off x="5357755" y="2929245"/>
            <a:ext cx="1523050" cy="31427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6" name="Oval 5">
            <a:extLst>
              <a:ext uri="{FF2B5EF4-FFF2-40B4-BE49-F238E27FC236}">
                <a16:creationId xmlns:a16="http://schemas.microsoft.com/office/drawing/2014/main" xmlns="" id="{5C42649A-F26A-4E5F-B4C3-A18AABDFD310}"/>
              </a:ext>
            </a:extLst>
          </p:cNvPr>
          <p:cNvSpPr/>
          <p:nvPr/>
        </p:nvSpPr>
        <p:spPr>
          <a:xfrm>
            <a:off x="1589103" y="3429001"/>
            <a:ext cx="8975324" cy="221586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200" dirty="0"/>
              <a:t>It is recommended to check and determine aggregate turnover as per section 2(6) of the Act. Why is it necessary?</a:t>
            </a:r>
          </a:p>
        </p:txBody>
      </p:sp>
      <p:sp>
        <p:nvSpPr>
          <p:cNvPr id="8" name="Slide Number Placeholder 7">
            <a:extLst>
              <a:ext uri="{FF2B5EF4-FFF2-40B4-BE49-F238E27FC236}">
                <a16:creationId xmlns:a16="http://schemas.microsoft.com/office/drawing/2014/main" xmlns="" id="{8424852E-2570-465E-B7C1-1C050C55A44F}"/>
              </a:ext>
            </a:extLst>
          </p:cNvPr>
          <p:cNvSpPr>
            <a:spLocks noGrp="1"/>
          </p:cNvSpPr>
          <p:nvPr>
            <p:ph type="sldNum" sz="quarter" idx="12"/>
          </p:nvPr>
        </p:nvSpPr>
        <p:spPr/>
        <p:txBody>
          <a:bodyPr/>
          <a:lstStyle/>
          <a:p>
            <a:fld id="{A6A508F2-539D-4FD8-9F21-9E3979794489}" type="slidenum">
              <a:rPr lang="en-IN" smtClean="0"/>
              <a:pPr/>
              <a:t>19</a:t>
            </a:fld>
            <a:endParaRPr lang="en-IN"/>
          </a:p>
        </p:txBody>
      </p:sp>
    </p:spTree>
    <p:extLst>
      <p:ext uri="{BB962C8B-B14F-4D97-AF65-F5344CB8AC3E}">
        <p14:creationId xmlns:p14="http://schemas.microsoft.com/office/powerpoint/2010/main" xmlns="" val="1636782844"/>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a:xfrm>
            <a:off x="838200" y="374003"/>
            <a:ext cx="10515600" cy="1325563"/>
          </a:xfrm>
        </p:spPr>
        <p:txBody>
          <a:bodyPr/>
          <a:lstStyle/>
          <a:p>
            <a:pPr algn="ctr"/>
            <a:r>
              <a:rPr lang="en-IN" dirty="0"/>
              <a:t>Disclaimer</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pPr algn="just"/>
            <a:r>
              <a:rPr lang="en-US" dirty="0"/>
              <a:t>All views stated are my personal views they are not binding on WIRC/ICAI. My personal views may be correct/incorrect as they are expressed based on my understanding of the subject.</a:t>
            </a:r>
          </a:p>
          <a:p>
            <a:pPr algn="just"/>
            <a:r>
              <a:rPr lang="en-US" dirty="0"/>
              <a:t>All members/listeners are requested to go through tax law provisions on their own and advise their clients accordingly as each situations is peculiar in itself.</a:t>
            </a:r>
          </a:p>
          <a:p>
            <a:pPr algn="just"/>
            <a:r>
              <a:rPr lang="en-US" dirty="0"/>
              <a:t>All Illustrations provided are imaginary and any resemblance to any situations is purely co-incidental and without any intentions to disclose private and confidential information.</a:t>
            </a:r>
            <a:endParaRPr lang="en-IN" dirty="0"/>
          </a:p>
          <a:p>
            <a:endParaRPr lang="en-IN" dirty="0"/>
          </a:p>
        </p:txBody>
      </p:sp>
      <p:sp>
        <p:nvSpPr>
          <p:cNvPr id="4" name="Footer Placeholder 3">
            <a:extLst>
              <a:ext uri="{FF2B5EF4-FFF2-40B4-BE49-F238E27FC236}">
                <a16:creationId xmlns:a16="http://schemas.microsoft.com/office/drawing/2014/main" xmlns="" id="{D8B73F8F-43B7-4780-BCCA-5035582CBF3A}"/>
              </a:ext>
            </a:extLst>
          </p:cNvPr>
          <p:cNvSpPr>
            <a:spLocks noGrp="1"/>
          </p:cNvSpPr>
          <p:nvPr>
            <p:ph type="ftr" sz="quarter" idx="11"/>
          </p:nvPr>
        </p:nvSpPr>
        <p:spPr/>
        <p:txBody>
          <a:bodyPr/>
          <a:lstStyle/>
          <a:p>
            <a:endParaRPr lang="en-IN" dirty="0"/>
          </a:p>
        </p:txBody>
      </p:sp>
      <p:sp>
        <p:nvSpPr>
          <p:cNvPr id="5" name="Slide Number Placeholder 4">
            <a:extLst>
              <a:ext uri="{FF2B5EF4-FFF2-40B4-BE49-F238E27FC236}">
                <a16:creationId xmlns:a16="http://schemas.microsoft.com/office/drawing/2014/main" xmlns="" id="{CB231BA5-890D-4A43-86F3-F649940A316E}"/>
              </a:ext>
            </a:extLst>
          </p:cNvPr>
          <p:cNvSpPr>
            <a:spLocks noGrp="1"/>
          </p:cNvSpPr>
          <p:nvPr>
            <p:ph type="sldNum" sz="quarter" idx="12"/>
          </p:nvPr>
        </p:nvSpPr>
        <p:spPr/>
        <p:txBody>
          <a:bodyPr/>
          <a:lstStyle/>
          <a:p>
            <a:fld id="{A6A508F2-539D-4FD8-9F21-9E3979794489}" type="slidenum">
              <a:rPr lang="en-IN" smtClean="0"/>
              <a:pPr/>
              <a:t>2</a:t>
            </a:fld>
            <a:endParaRPr lang="en-IN"/>
          </a:p>
        </p:txBody>
      </p:sp>
    </p:spTree>
    <p:extLst>
      <p:ext uri="{BB962C8B-B14F-4D97-AF65-F5344CB8AC3E}">
        <p14:creationId xmlns:p14="http://schemas.microsoft.com/office/powerpoint/2010/main" xmlns="" val="1971241032"/>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D9D65DF0-3937-4460-AF7E-CECC86AECB57}"/>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C9DFD17E-7926-4BC0-8798-C3531FFB0150}"/>
              </a:ext>
            </a:extLst>
          </p:cNvPr>
          <p:cNvSpPr>
            <a:spLocks noGrp="1"/>
          </p:cNvSpPr>
          <p:nvPr>
            <p:ph idx="1"/>
          </p:nvPr>
        </p:nvSpPr>
        <p:spPr/>
        <p:txBody>
          <a:bodyPr/>
          <a:lstStyle/>
          <a:p>
            <a:r>
              <a:rPr lang="en-IN" dirty="0"/>
              <a:t>Section 2(6) defines </a:t>
            </a:r>
            <a:r>
              <a:rPr lang="en-IN" b="1" i="1" dirty="0"/>
              <a:t>“aggregate turnover” </a:t>
            </a:r>
            <a:r>
              <a:rPr lang="en-IN" i="1" dirty="0"/>
              <a:t>means the </a:t>
            </a:r>
            <a:r>
              <a:rPr lang="en-IN" b="1" i="1" dirty="0"/>
              <a:t>aggregate value of all taxable supplies (excluding the value of inward supplies on which tax is payable by a person on reverse charge basis), exempt supplies, exports of goods or services or both and inter-State supplies of persons having the same Permanent Account Number, to be computed on all India basis but excludes central tax, State tax, Union territory tax, integrated tax and cess;</a:t>
            </a:r>
            <a:endParaRPr lang="en-IN" b="1" dirty="0"/>
          </a:p>
          <a:p>
            <a:pPr>
              <a:buNone/>
            </a:pPr>
            <a:r>
              <a:rPr lang="en-IN" i="1" dirty="0"/>
              <a:t> </a:t>
            </a:r>
            <a:r>
              <a:rPr lang="en-IN" dirty="0"/>
              <a:t>The phrase “aggregate turnover” is widely used under the GST laws. Aggregate Turnover is an all-encompassing term covering all the supplies effected by a person having the same PAN. </a:t>
            </a:r>
          </a:p>
          <a:p>
            <a:pPr>
              <a:buNone/>
            </a:pPr>
            <a:endParaRPr lang="en-IN" dirty="0"/>
          </a:p>
          <a:p>
            <a:endParaRPr lang="en-IN" dirty="0"/>
          </a:p>
        </p:txBody>
      </p:sp>
      <p:sp>
        <p:nvSpPr>
          <p:cNvPr id="5" name="Slide Number Placeholder 4">
            <a:extLst>
              <a:ext uri="{FF2B5EF4-FFF2-40B4-BE49-F238E27FC236}">
                <a16:creationId xmlns:a16="http://schemas.microsoft.com/office/drawing/2014/main" xmlns="" id="{2C673A25-D067-48DF-8BAF-3850A4482314}"/>
              </a:ext>
            </a:extLst>
          </p:cNvPr>
          <p:cNvSpPr>
            <a:spLocks noGrp="1"/>
          </p:cNvSpPr>
          <p:nvPr>
            <p:ph type="sldNum" sz="quarter" idx="12"/>
          </p:nvPr>
        </p:nvSpPr>
        <p:spPr/>
        <p:txBody>
          <a:bodyPr/>
          <a:lstStyle/>
          <a:p>
            <a:fld id="{A6A508F2-539D-4FD8-9F21-9E3979794489}" type="slidenum">
              <a:rPr lang="en-IN" smtClean="0"/>
              <a:pPr/>
              <a:t>20</a:t>
            </a:fld>
            <a:endParaRPr lang="en-IN"/>
          </a:p>
        </p:txBody>
      </p:sp>
    </p:spTree>
    <p:extLst>
      <p:ext uri="{BB962C8B-B14F-4D97-AF65-F5344CB8AC3E}">
        <p14:creationId xmlns:p14="http://schemas.microsoft.com/office/powerpoint/2010/main" xmlns="" val="1471412287"/>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D9D65DF0-3937-4460-AF7E-CECC86AECB57}"/>
              </a:ext>
            </a:extLst>
          </p:cNvPr>
          <p:cNvSpPr>
            <a:spLocks noGrp="1"/>
          </p:cNvSpPr>
          <p:nvPr>
            <p:ph type="title"/>
          </p:nvPr>
        </p:nvSpPr>
        <p:spPr/>
        <p:txBody>
          <a:bodyPr/>
          <a:lstStyle/>
          <a:p>
            <a:pPr algn="ctr"/>
            <a:r>
              <a:rPr lang="en-IN" dirty="0"/>
              <a:t>Aggregate Turnover</a:t>
            </a:r>
          </a:p>
        </p:txBody>
      </p:sp>
      <p:sp>
        <p:nvSpPr>
          <p:cNvPr id="3" name="Content Placeholder 2">
            <a:extLst>
              <a:ext uri="{FF2B5EF4-FFF2-40B4-BE49-F238E27FC236}">
                <a16:creationId xmlns:a16="http://schemas.microsoft.com/office/drawing/2014/main" xmlns="" id="{C9DFD17E-7926-4BC0-8798-C3531FFB0150}"/>
              </a:ext>
            </a:extLst>
          </p:cNvPr>
          <p:cNvSpPr>
            <a:spLocks noGrp="1"/>
          </p:cNvSpPr>
          <p:nvPr>
            <p:ph idx="1"/>
          </p:nvPr>
        </p:nvSpPr>
        <p:spPr/>
        <p:txBody>
          <a:bodyPr>
            <a:normAutofit fontScale="70000" lnSpcReduction="20000"/>
          </a:bodyPr>
          <a:lstStyle/>
          <a:p>
            <a:pPr algn="just"/>
            <a:r>
              <a:rPr lang="en-IN" b="1" dirty="0"/>
              <a:t>It specifically excludes:</a:t>
            </a:r>
          </a:p>
          <a:p>
            <a:pPr algn="just">
              <a:buNone/>
            </a:pPr>
            <a:r>
              <a:rPr lang="en-IN" b="1" dirty="0"/>
              <a:t>        · Inward supplies effected by a person which are liable to tax under reverse charge mechanism; and</a:t>
            </a:r>
          </a:p>
          <a:p>
            <a:pPr algn="just">
              <a:buNone/>
            </a:pPr>
            <a:r>
              <a:rPr lang="en-IN" b="1" dirty="0"/>
              <a:t>       · Various taxes under the GST law, Compensation cess.</a:t>
            </a:r>
          </a:p>
          <a:p>
            <a:pPr algn="just"/>
            <a:r>
              <a:rPr lang="en-IN" b="1" dirty="0"/>
              <a:t>The different kinds of supplies covered are:</a:t>
            </a:r>
          </a:p>
          <a:p>
            <a:pPr algn="just"/>
            <a:r>
              <a:rPr lang="en-IN" b="1" dirty="0"/>
              <a:t>(a) Taxable supplies;</a:t>
            </a:r>
          </a:p>
          <a:p>
            <a:pPr algn="just"/>
            <a:r>
              <a:rPr lang="en-IN" b="1" dirty="0"/>
              <a:t>(b) Exempt Supplies:</a:t>
            </a:r>
          </a:p>
          <a:p>
            <a:pPr algn="just"/>
            <a:r>
              <a:rPr lang="en-IN" b="1" dirty="0"/>
              <a:t>supplies that have a ‘NIL’ rate of tax;</a:t>
            </a:r>
          </a:p>
          <a:p>
            <a:pPr algn="just"/>
            <a:r>
              <a:rPr lang="en-IN" b="1" dirty="0"/>
              <a:t>supplies that are wholly exempted from SGST, UTGST, CGST, IGST or Cess;</a:t>
            </a:r>
          </a:p>
          <a:p>
            <a:pPr algn="just">
              <a:buNone/>
            </a:pPr>
            <a:r>
              <a:rPr lang="en-IN" b="1" dirty="0"/>
              <a:t>         and</a:t>
            </a:r>
          </a:p>
          <a:p>
            <a:pPr algn="just"/>
            <a:r>
              <a:rPr lang="en-IN" b="1" dirty="0"/>
              <a:t>supplies that are not taxable under the Act (alcoholic liquor for human</a:t>
            </a:r>
          </a:p>
          <a:p>
            <a:pPr algn="just">
              <a:buNone/>
            </a:pPr>
            <a:r>
              <a:rPr lang="en-IN" b="1" dirty="0"/>
              <a:t>consumption and articles listed in section 9(2) and in schedule III);</a:t>
            </a:r>
          </a:p>
          <a:p>
            <a:pPr algn="just"/>
            <a:r>
              <a:rPr lang="en-IN" b="1" dirty="0"/>
              <a:t>(c) Export of goods or services or both, including zero-rated supplies.</a:t>
            </a:r>
          </a:p>
          <a:p>
            <a:pPr>
              <a:buNone/>
            </a:pPr>
            <a:endParaRPr lang="en-IN" dirty="0"/>
          </a:p>
          <a:p>
            <a:endParaRPr lang="en-IN" dirty="0"/>
          </a:p>
        </p:txBody>
      </p:sp>
      <p:sp>
        <p:nvSpPr>
          <p:cNvPr id="5" name="Slide Number Placeholder 4">
            <a:extLst>
              <a:ext uri="{FF2B5EF4-FFF2-40B4-BE49-F238E27FC236}">
                <a16:creationId xmlns:a16="http://schemas.microsoft.com/office/drawing/2014/main" xmlns="" id="{28270C43-5017-4A57-B839-8DEC9F40A23E}"/>
              </a:ext>
            </a:extLst>
          </p:cNvPr>
          <p:cNvSpPr>
            <a:spLocks noGrp="1"/>
          </p:cNvSpPr>
          <p:nvPr>
            <p:ph type="sldNum" sz="quarter" idx="12"/>
          </p:nvPr>
        </p:nvSpPr>
        <p:spPr/>
        <p:txBody>
          <a:bodyPr/>
          <a:lstStyle/>
          <a:p>
            <a:fld id="{A6A508F2-539D-4FD8-9F21-9E3979794489}" type="slidenum">
              <a:rPr lang="en-IN" smtClean="0"/>
              <a:pPr/>
              <a:t>21</a:t>
            </a:fld>
            <a:endParaRPr lang="en-IN"/>
          </a:p>
        </p:txBody>
      </p:sp>
    </p:spTree>
    <p:extLst>
      <p:ext uri="{BB962C8B-B14F-4D97-AF65-F5344CB8AC3E}">
        <p14:creationId xmlns:p14="http://schemas.microsoft.com/office/powerpoint/2010/main" xmlns="" val="4016494930"/>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D9D65DF0-3937-4460-AF7E-CECC86AECB57}"/>
              </a:ext>
            </a:extLst>
          </p:cNvPr>
          <p:cNvSpPr>
            <a:spLocks noGrp="1"/>
          </p:cNvSpPr>
          <p:nvPr>
            <p:ph type="title"/>
          </p:nvPr>
        </p:nvSpPr>
        <p:spPr/>
        <p:txBody>
          <a:bodyPr/>
          <a:lstStyle/>
          <a:p>
            <a:pPr algn="ctr"/>
            <a:r>
              <a:rPr lang="en-IN" dirty="0"/>
              <a:t>Aggregate Turnover</a:t>
            </a:r>
          </a:p>
        </p:txBody>
      </p:sp>
      <p:sp>
        <p:nvSpPr>
          <p:cNvPr id="3" name="Content Placeholder 2">
            <a:extLst>
              <a:ext uri="{FF2B5EF4-FFF2-40B4-BE49-F238E27FC236}">
                <a16:creationId xmlns:a16="http://schemas.microsoft.com/office/drawing/2014/main" xmlns="" id="{C9DFD17E-7926-4BC0-8798-C3531FFB0150}"/>
              </a:ext>
            </a:extLst>
          </p:cNvPr>
          <p:cNvSpPr>
            <a:spLocks noGrp="1"/>
          </p:cNvSpPr>
          <p:nvPr>
            <p:ph idx="1"/>
          </p:nvPr>
        </p:nvSpPr>
        <p:spPr/>
        <p:txBody>
          <a:bodyPr>
            <a:normAutofit fontScale="92500" lnSpcReduction="10000"/>
          </a:bodyPr>
          <a:lstStyle/>
          <a:p>
            <a:r>
              <a:rPr lang="en-IN" dirty="0"/>
              <a:t>Points to remember:-</a:t>
            </a:r>
          </a:p>
          <a:p>
            <a:pPr>
              <a:buNone/>
            </a:pPr>
            <a:r>
              <a:rPr lang="en-IN" dirty="0"/>
              <a:t> </a:t>
            </a:r>
          </a:p>
          <a:p>
            <a:r>
              <a:rPr lang="en-IN" dirty="0"/>
              <a:t>Aggregate turnover is relevant to a person to determine:</a:t>
            </a:r>
          </a:p>
          <a:p>
            <a:pPr>
              <a:buNone/>
            </a:pPr>
            <a:endParaRPr lang="en-IN" dirty="0"/>
          </a:p>
          <a:p>
            <a:r>
              <a:rPr lang="en-IN" dirty="0"/>
              <a:t>Threshold limit to opt for composition scheme: Rs. 1 Crore in other states/Rs.75 Lakhs in specified states in a financial year);</a:t>
            </a:r>
          </a:p>
          <a:p>
            <a:pPr>
              <a:buNone/>
            </a:pPr>
            <a:r>
              <a:rPr lang="en-IN" dirty="0"/>
              <a:t> </a:t>
            </a:r>
          </a:p>
          <a:p>
            <a:r>
              <a:rPr lang="en-IN" dirty="0"/>
              <a:t>Threshold limit to obtain registration under the Act: 20 Lakhs (or 10 Lakhs in case of supplies effected from Special Category States) in a financial year.</a:t>
            </a:r>
          </a:p>
          <a:p>
            <a:r>
              <a:rPr lang="en-IN" dirty="0"/>
              <a:t>GST Audit Limit of  Rs.2 crores as specified u/s 35(2).</a:t>
            </a:r>
          </a:p>
          <a:p>
            <a:pPr>
              <a:buNone/>
            </a:pPr>
            <a:endParaRPr lang="en-IN" dirty="0"/>
          </a:p>
          <a:p>
            <a:endParaRPr lang="en-IN" dirty="0"/>
          </a:p>
        </p:txBody>
      </p:sp>
      <p:sp>
        <p:nvSpPr>
          <p:cNvPr id="5" name="Slide Number Placeholder 4">
            <a:extLst>
              <a:ext uri="{FF2B5EF4-FFF2-40B4-BE49-F238E27FC236}">
                <a16:creationId xmlns:a16="http://schemas.microsoft.com/office/drawing/2014/main" xmlns="" id="{1AC3F237-82D3-4EAA-AC0D-25B5103FCBCD}"/>
              </a:ext>
            </a:extLst>
          </p:cNvPr>
          <p:cNvSpPr>
            <a:spLocks noGrp="1"/>
          </p:cNvSpPr>
          <p:nvPr>
            <p:ph type="sldNum" sz="quarter" idx="12"/>
          </p:nvPr>
        </p:nvSpPr>
        <p:spPr/>
        <p:txBody>
          <a:bodyPr/>
          <a:lstStyle/>
          <a:p>
            <a:fld id="{A6A508F2-539D-4FD8-9F21-9E3979794489}" type="slidenum">
              <a:rPr lang="en-IN" smtClean="0"/>
              <a:pPr/>
              <a:t>22</a:t>
            </a:fld>
            <a:endParaRPr lang="en-IN"/>
          </a:p>
        </p:txBody>
      </p:sp>
    </p:spTree>
    <p:extLst>
      <p:ext uri="{BB962C8B-B14F-4D97-AF65-F5344CB8AC3E}">
        <p14:creationId xmlns:p14="http://schemas.microsoft.com/office/powerpoint/2010/main" xmlns="" val="1139284009"/>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D9D65DF0-3937-4460-AF7E-CECC86AECB57}"/>
              </a:ext>
            </a:extLst>
          </p:cNvPr>
          <p:cNvSpPr>
            <a:spLocks noGrp="1"/>
          </p:cNvSpPr>
          <p:nvPr>
            <p:ph type="title"/>
          </p:nvPr>
        </p:nvSpPr>
        <p:spPr/>
        <p:txBody>
          <a:bodyPr/>
          <a:lstStyle/>
          <a:p>
            <a:pPr algn="ctr"/>
            <a:r>
              <a:rPr lang="en-IN" dirty="0"/>
              <a:t>Aggregate Turnover</a:t>
            </a:r>
          </a:p>
        </p:txBody>
      </p:sp>
      <p:sp>
        <p:nvSpPr>
          <p:cNvPr id="3" name="Content Placeholder 2">
            <a:extLst>
              <a:ext uri="{FF2B5EF4-FFF2-40B4-BE49-F238E27FC236}">
                <a16:creationId xmlns:a16="http://schemas.microsoft.com/office/drawing/2014/main" xmlns="" id="{C9DFD17E-7926-4BC0-8798-C3531FFB0150}"/>
              </a:ext>
            </a:extLst>
          </p:cNvPr>
          <p:cNvSpPr>
            <a:spLocks noGrp="1"/>
          </p:cNvSpPr>
          <p:nvPr>
            <p:ph idx="1"/>
          </p:nvPr>
        </p:nvSpPr>
        <p:spPr/>
        <p:txBody>
          <a:bodyPr>
            <a:normAutofit fontScale="92500" lnSpcReduction="10000"/>
          </a:bodyPr>
          <a:lstStyle/>
          <a:p>
            <a:r>
              <a:rPr lang="en-IN" dirty="0"/>
              <a:t>· </a:t>
            </a:r>
            <a:r>
              <a:rPr lang="en-IN" b="1" dirty="0"/>
              <a:t>Inter-State supplies </a:t>
            </a:r>
            <a:r>
              <a:rPr lang="en-IN" dirty="0"/>
              <a:t>between </a:t>
            </a:r>
            <a:r>
              <a:rPr lang="en-IN" b="1" dirty="0"/>
              <a:t>units</a:t>
            </a:r>
            <a:r>
              <a:rPr lang="en-IN" dirty="0"/>
              <a:t> of a </a:t>
            </a:r>
            <a:r>
              <a:rPr lang="en-IN" b="1" dirty="0"/>
              <a:t>person</a:t>
            </a:r>
            <a:r>
              <a:rPr lang="en-IN" dirty="0"/>
              <a:t> with the </a:t>
            </a:r>
            <a:r>
              <a:rPr lang="en-IN" b="1" dirty="0"/>
              <a:t>same PAN </a:t>
            </a:r>
            <a:r>
              <a:rPr lang="en-IN" dirty="0"/>
              <a:t>will also form part of aggregate turnover.</a:t>
            </a:r>
          </a:p>
          <a:p>
            <a:r>
              <a:rPr lang="en-IN" dirty="0"/>
              <a:t>· </a:t>
            </a:r>
            <a:r>
              <a:rPr lang="en-IN" b="1" dirty="0"/>
              <a:t>For an agent</a:t>
            </a:r>
            <a:r>
              <a:rPr lang="en-IN" dirty="0"/>
              <a:t>, the </a:t>
            </a:r>
            <a:r>
              <a:rPr lang="en-IN" b="1" dirty="0"/>
              <a:t>supplies made by him </a:t>
            </a:r>
            <a:r>
              <a:rPr lang="en-IN" dirty="0"/>
              <a:t>on behalf of all his </a:t>
            </a:r>
            <a:r>
              <a:rPr lang="en-IN" b="1" dirty="0"/>
              <a:t>principals </a:t>
            </a:r>
            <a:r>
              <a:rPr lang="en-IN" dirty="0"/>
              <a:t>would have to be considered while </a:t>
            </a:r>
            <a:r>
              <a:rPr lang="en-IN" b="1" dirty="0"/>
              <a:t>analysing the threshold limits. </a:t>
            </a:r>
          </a:p>
          <a:p>
            <a:r>
              <a:rPr lang="en-IN" b="1" dirty="0"/>
              <a:t>· For a job-worker, </a:t>
            </a:r>
            <a:r>
              <a:rPr lang="en-IN" dirty="0"/>
              <a:t>the following </a:t>
            </a:r>
            <a:r>
              <a:rPr lang="en-IN" b="1" dirty="0"/>
              <a:t>supplies effected on completion of job work</a:t>
            </a:r>
            <a:r>
              <a:rPr lang="en-IN" dirty="0"/>
              <a:t> would </a:t>
            </a:r>
            <a:r>
              <a:rPr lang="en-IN" b="1" dirty="0"/>
              <a:t>not </a:t>
            </a:r>
            <a:r>
              <a:rPr lang="en-IN" dirty="0"/>
              <a:t>be included in </a:t>
            </a:r>
            <a:r>
              <a:rPr lang="en-IN" b="1" dirty="0"/>
              <a:t>his ‘aggregate turnover</a:t>
            </a:r>
            <a:r>
              <a:rPr lang="en-IN" dirty="0"/>
              <a:t>’:</a:t>
            </a:r>
          </a:p>
          <a:p>
            <a:r>
              <a:rPr lang="en-IN" dirty="0"/>
              <a:t>· </a:t>
            </a:r>
            <a:r>
              <a:rPr lang="en-IN" b="1" dirty="0"/>
              <a:t>Goods returned to the principal</a:t>
            </a:r>
          </a:p>
          <a:p>
            <a:r>
              <a:rPr lang="en-IN" b="1" dirty="0"/>
              <a:t>· Goods sent to another job worker on the instruction of the principal</a:t>
            </a:r>
          </a:p>
          <a:p>
            <a:r>
              <a:rPr lang="en-IN" b="1" dirty="0"/>
              <a:t>· Goods directly supplied from the job worker’s premises (by the principal): It would be included in the ‘aggregate turnover’ of the principal.</a:t>
            </a:r>
          </a:p>
          <a:p>
            <a:pPr>
              <a:buNone/>
            </a:pPr>
            <a:endParaRPr lang="en-IN" dirty="0"/>
          </a:p>
          <a:p>
            <a:endParaRPr lang="en-IN" dirty="0"/>
          </a:p>
        </p:txBody>
      </p:sp>
      <p:sp>
        <p:nvSpPr>
          <p:cNvPr id="5" name="Slide Number Placeholder 4">
            <a:extLst>
              <a:ext uri="{FF2B5EF4-FFF2-40B4-BE49-F238E27FC236}">
                <a16:creationId xmlns:a16="http://schemas.microsoft.com/office/drawing/2014/main" xmlns="" id="{C84D4456-A2EC-4BDA-979F-1F0FAEF00327}"/>
              </a:ext>
            </a:extLst>
          </p:cNvPr>
          <p:cNvSpPr>
            <a:spLocks noGrp="1"/>
          </p:cNvSpPr>
          <p:nvPr>
            <p:ph type="sldNum" sz="quarter" idx="12"/>
          </p:nvPr>
        </p:nvSpPr>
        <p:spPr/>
        <p:txBody>
          <a:bodyPr/>
          <a:lstStyle/>
          <a:p>
            <a:fld id="{A6A508F2-539D-4FD8-9F21-9E3979794489}" type="slidenum">
              <a:rPr lang="en-IN" smtClean="0"/>
              <a:pPr/>
              <a:t>23</a:t>
            </a:fld>
            <a:endParaRPr lang="en-IN"/>
          </a:p>
        </p:txBody>
      </p:sp>
    </p:spTree>
    <p:extLst>
      <p:ext uri="{BB962C8B-B14F-4D97-AF65-F5344CB8AC3E}">
        <p14:creationId xmlns:p14="http://schemas.microsoft.com/office/powerpoint/2010/main" xmlns="" val="2175233766"/>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20A43EAD-CDE2-4801-94C2-C0F8CF9D4AAD}"/>
              </a:ext>
            </a:extLst>
          </p:cNvPr>
          <p:cNvSpPr>
            <a:spLocks noGrp="1"/>
          </p:cNvSpPr>
          <p:nvPr>
            <p:ph type="title"/>
          </p:nvPr>
        </p:nvSpPr>
        <p:spPr>
          <a:xfrm>
            <a:off x="838200" y="365126"/>
            <a:ext cx="10515600" cy="735706"/>
          </a:xfrm>
        </p:spPr>
        <p:txBody>
          <a:bodyPr/>
          <a:lstStyle/>
          <a:p>
            <a:pPr algn="ctr"/>
            <a:r>
              <a:rPr lang="en-IN" dirty="0"/>
              <a:t>Aggregate Turnover</a:t>
            </a:r>
          </a:p>
        </p:txBody>
      </p:sp>
      <p:graphicFrame>
        <p:nvGraphicFramePr>
          <p:cNvPr id="4" name="Content Placeholder 3">
            <a:extLst>
              <a:ext uri="{FF2B5EF4-FFF2-40B4-BE49-F238E27FC236}">
                <a16:creationId xmlns:a16="http://schemas.microsoft.com/office/drawing/2014/main" xmlns="" id="{68D7EA8B-B833-4901-A6BF-EAED12C2276E}"/>
              </a:ext>
            </a:extLst>
          </p:cNvPr>
          <p:cNvGraphicFramePr>
            <a:graphicFrameLocks noGrp="1"/>
          </p:cNvGraphicFramePr>
          <p:nvPr>
            <p:ph idx="1"/>
            <p:extLst>
              <p:ext uri="{D42A27DB-BD31-4B8C-83A1-F6EECF244321}">
                <p14:modId xmlns:p14="http://schemas.microsoft.com/office/powerpoint/2010/main" xmlns="" val="3354311411"/>
              </p:ext>
            </p:extLst>
          </p:nvPr>
        </p:nvGraphicFramePr>
        <p:xfrm>
          <a:off x="843378" y="1100832"/>
          <a:ext cx="10510422" cy="5120640"/>
        </p:xfrm>
        <a:graphic>
          <a:graphicData uri="http://schemas.openxmlformats.org/drawingml/2006/table">
            <a:tbl>
              <a:tblPr firstRow="1" bandRow="1">
                <a:tableStyleId>{5C22544A-7EE6-4342-B048-85BDC9FD1C3A}</a:tableStyleId>
              </a:tblPr>
              <a:tblGrid>
                <a:gridCol w="1176451">
                  <a:extLst>
                    <a:ext uri="{9D8B030D-6E8A-4147-A177-3AD203B41FA5}">
                      <a16:colId xmlns:a16="http://schemas.microsoft.com/office/drawing/2014/main" xmlns="" val="3452232520"/>
                    </a:ext>
                  </a:extLst>
                </a:gridCol>
                <a:gridCol w="5830497">
                  <a:extLst>
                    <a:ext uri="{9D8B030D-6E8A-4147-A177-3AD203B41FA5}">
                      <a16:colId xmlns:a16="http://schemas.microsoft.com/office/drawing/2014/main" xmlns="" val="980463869"/>
                    </a:ext>
                  </a:extLst>
                </a:gridCol>
                <a:gridCol w="3503474">
                  <a:extLst>
                    <a:ext uri="{9D8B030D-6E8A-4147-A177-3AD203B41FA5}">
                      <a16:colId xmlns:a16="http://schemas.microsoft.com/office/drawing/2014/main" xmlns="" val="3465601194"/>
                    </a:ext>
                  </a:extLst>
                </a:gridCol>
              </a:tblGrid>
              <a:tr h="334815">
                <a:tc>
                  <a:txBody>
                    <a:bodyPr/>
                    <a:lstStyle/>
                    <a:p>
                      <a:r>
                        <a:rPr lang="en-IN" dirty="0"/>
                        <a:t>SR No</a:t>
                      </a:r>
                    </a:p>
                  </a:txBody>
                  <a:tcPr/>
                </a:tc>
                <a:tc>
                  <a:txBody>
                    <a:bodyPr/>
                    <a:lstStyle/>
                    <a:p>
                      <a:r>
                        <a:rPr lang="en-IN" dirty="0"/>
                        <a:t>Particulars</a:t>
                      </a:r>
                    </a:p>
                  </a:txBody>
                  <a:tcPr/>
                </a:tc>
                <a:tc>
                  <a:txBody>
                    <a:bodyPr/>
                    <a:lstStyle/>
                    <a:p>
                      <a:pPr algn="r"/>
                      <a:r>
                        <a:rPr lang="en-IN" dirty="0"/>
                        <a:t>Value  ( Rs. )</a:t>
                      </a:r>
                    </a:p>
                  </a:txBody>
                  <a:tcPr/>
                </a:tc>
                <a:extLst>
                  <a:ext uri="{0D108BD9-81ED-4DB2-BD59-A6C34878D82A}">
                    <a16:rowId xmlns:a16="http://schemas.microsoft.com/office/drawing/2014/main" xmlns="" val="761698869"/>
                  </a:ext>
                </a:extLst>
              </a:tr>
              <a:tr h="585926">
                <a:tc>
                  <a:txBody>
                    <a:bodyPr/>
                    <a:lstStyle/>
                    <a:p>
                      <a:r>
                        <a:rPr lang="en-IN" dirty="0"/>
                        <a:t>1</a:t>
                      </a:r>
                    </a:p>
                  </a:txBody>
                  <a:tcPr/>
                </a:tc>
                <a:tc>
                  <a:txBody>
                    <a:bodyPr/>
                    <a:lstStyle/>
                    <a:p>
                      <a:r>
                        <a:rPr lang="en-IN" dirty="0"/>
                        <a:t>Taxable Turnover as per Financial Statements ( excluding Taxes ) B2B, B2C, Exports, SEZ , Net effect of CN/DN etc.</a:t>
                      </a:r>
                    </a:p>
                  </a:txBody>
                  <a:tcPr/>
                </a:tc>
                <a:tc>
                  <a:txBody>
                    <a:bodyPr/>
                    <a:lstStyle/>
                    <a:p>
                      <a:pPr algn="r"/>
                      <a:r>
                        <a:rPr lang="en-IN" dirty="0"/>
                        <a:t>xxxxxx.xx</a:t>
                      </a:r>
                    </a:p>
                  </a:txBody>
                  <a:tcPr/>
                </a:tc>
                <a:extLst>
                  <a:ext uri="{0D108BD9-81ED-4DB2-BD59-A6C34878D82A}">
                    <a16:rowId xmlns:a16="http://schemas.microsoft.com/office/drawing/2014/main" xmlns="" val="3115347657"/>
                  </a:ext>
                </a:extLst>
              </a:tr>
              <a:tr h="585926">
                <a:tc>
                  <a:txBody>
                    <a:bodyPr/>
                    <a:lstStyle/>
                    <a:p>
                      <a:r>
                        <a:rPr lang="en-IN" dirty="0"/>
                        <a:t>2</a:t>
                      </a:r>
                    </a:p>
                  </a:txBody>
                  <a:tcPr/>
                </a:tc>
                <a:tc>
                  <a:txBody>
                    <a:bodyPr/>
                    <a:lstStyle/>
                    <a:p>
                      <a:r>
                        <a:rPr lang="en-IN" dirty="0"/>
                        <a:t>Value of Exempt Supply , NIL Rated Supply and Non Taxable Supplies</a:t>
                      </a:r>
                    </a:p>
                  </a:txBody>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lang="en-IN" dirty="0"/>
                        <a:t>xxxxxx.xx</a:t>
                      </a:r>
                    </a:p>
                    <a:p>
                      <a:pPr algn="r"/>
                      <a:endParaRPr lang="en-IN" dirty="0"/>
                    </a:p>
                  </a:txBody>
                  <a:tcPr/>
                </a:tc>
                <a:extLst>
                  <a:ext uri="{0D108BD9-81ED-4DB2-BD59-A6C34878D82A}">
                    <a16:rowId xmlns:a16="http://schemas.microsoft.com/office/drawing/2014/main" xmlns="" val="821392086"/>
                  </a:ext>
                </a:extLst>
              </a:tr>
              <a:tr h="585926">
                <a:tc>
                  <a:txBody>
                    <a:bodyPr/>
                    <a:lstStyle/>
                    <a:p>
                      <a:r>
                        <a:rPr lang="en-IN" dirty="0"/>
                        <a:t>3</a:t>
                      </a:r>
                    </a:p>
                  </a:txBody>
                  <a:tcPr/>
                </a:tc>
                <a:tc>
                  <a:txBody>
                    <a:bodyPr/>
                    <a:lstStyle/>
                    <a:p>
                      <a:r>
                        <a:rPr lang="en-IN" dirty="0"/>
                        <a:t>Branch Transfers ( excluding Taxes ) – such transaction would be nullified in the annual Financial statements</a:t>
                      </a:r>
                    </a:p>
                  </a:txBody>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lang="en-IN" dirty="0"/>
                        <a:t>xxxxxx.xx</a:t>
                      </a:r>
                    </a:p>
                    <a:p>
                      <a:pPr algn="r"/>
                      <a:endParaRPr lang="en-IN" dirty="0"/>
                    </a:p>
                  </a:txBody>
                  <a:tcPr/>
                </a:tc>
                <a:extLst>
                  <a:ext uri="{0D108BD9-81ED-4DB2-BD59-A6C34878D82A}">
                    <a16:rowId xmlns:a16="http://schemas.microsoft.com/office/drawing/2014/main" xmlns="" val="2201034174"/>
                  </a:ext>
                </a:extLst>
              </a:tr>
              <a:tr h="585926">
                <a:tc>
                  <a:txBody>
                    <a:bodyPr/>
                    <a:lstStyle/>
                    <a:p>
                      <a:r>
                        <a:rPr lang="en-IN" dirty="0"/>
                        <a:t>4</a:t>
                      </a:r>
                    </a:p>
                  </a:txBody>
                  <a:tcPr/>
                </a:tc>
                <a:tc>
                  <a:txBody>
                    <a:bodyPr/>
                    <a:lstStyle/>
                    <a:p>
                      <a:r>
                        <a:rPr lang="en-IN" dirty="0"/>
                        <a:t>Transactions between Related Parties ( excluding Taxes ) – Employer and Employee where value exceeds Rs.50 Lakhs</a:t>
                      </a:r>
                    </a:p>
                  </a:txBody>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lang="en-IN" dirty="0"/>
                        <a:t>xxxxxx.xx</a:t>
                      </a:r>
                    </a:p>
                    <a:p>
                      <a:pPr algn="r"/>
                      <a:endParaRPr lang="en-IN" dirty="0"/>
                    </a:p>
                  </a:txBody>
                  <a:tcPr/>
                </a:tc>
                <a:extLst>
                  <a:ext uri="{0D108BD9-81ED-4DB2-BD59-A6C34878D82A}">
                    <a16:rowId xmlns:a16="http://schemas.microsoft.com/office/drawing/2014/main" xmlns="" val="715410431"/>
                  </a:ext>
                </a:extLst>
              </a:tr>
              <a:tr h="585926">
                <a:tc>
                  <a:txBody>
                    <a:bodyPr/>
                    <a:lstStyle/>
                    <a:p>
                      <a:r>
                        <a:rPr lang="en-IN" dirty="0"/>
                        <a:t>5</a:t>
                      </a:r>
                    </a:p>
                  </a:txBody>
                  <a:tcPr/>
                </a:tc>
                <a:tc>
                  <a:txBody>
                    <a:bodyPr/>
                    <a:lstStyle/>
                    <a:p>
                      <a:r>
                        <a:rPr lang="en-IN" dirty="0"/>
                        <a:t>Transactions between Principal and Agent ( excluding Taxes )</a:t>
                      </a:r>
                    </a:p>
                  </a:txBody>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lang="en-IN" dirty="0"/>
                        <a:t>xxxxxx.xx</a:t>
                      </a:r>
                    </a:p>
                    <a:p>
                      <a:pPr algn="r"/>
                      <a:endParaRPr lang="en-IN" dirty="0"/>
                    </a:p>
                  </a:txBody>
                  <a:tcPr/>
                </a:tc>
                <a:extLst>
                  <a:ext uri="{0D108BD9-81ED-4DB2-BD59-A6C34878D82A}">
                    <a16:rowId xmlns:a16="http://schemas.microsoft.com/office/drawing/2014/main" xmlns="" val="2868605764"/>
                  </a:ext>
                </a:extLst>
              </a:tr>
              <a:tr h="837037">
                <a:tc>
                  <a:txBody>
                    <a:bodyPr/>
                    <a:lstStyle/>
                    <a:p>
                      <a:r>
                        <a:rPr lang="en-IN" dirty="0"/>
                        <a:t>6</a:t>
                      </a:r>
                    </a:p>
                  </a:txBody>
                  <a:tcPr/>
                </a:tc>
                <a:tc>
                  <a:txBody>
                    <a:bodyPr/>
                    <a:lstStyle/>
                    <a:p>
                      <a:r>
                        <a:rPr lang="en-IN" dirty="0"/>
                        <a:t>Levy of Cross Charges between HO &amp; Branch  and so on -such transaction would be nullified in the annual Financial statements</a:t>
                      </a:r>
                    </a:p>
                  </a:txBody>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lang="en-IN" dirty="0"/>
                        <a:t>xxxxxx.xx</a:t>
                      </a:r>
                    </a:p>
                    <a:p>
                      <a:pPr algn="r"/>
                      <a:endParaRPr lang="en-IN" dirty="0"/>
                    </a:p>
                  </a:txBody>
                  <a:tcPr/>
                </a:tc>
                <a:extLst>
                  <a:ext uri="{0D108BD9-81ED-4DB2-BD59-A6C34878D82A}">
                    <a16:rowId xmlns:a16="http://schemas.microsoft.com/office/drawing/2014/main" xmlns="" val="117505112"/>
                  </a:ext>
                </a:extLst>
              </a:tr>
              <a:tr h="585926">
                <a:tc>
                  <a:txBody>
                    <a:bodyPr/>
                    <a:lstStyle/>
                    <a:p>
                      <a:r>
                        <a:rPr lang="en-IN" dirty="0"/>
                        <a:t>7</a:t>
                      </a:r>
                    </a:p>
                  </a:txBody>
                  <a:tcPr/>
                </a:tc>
                <a:tc>
                  <a:txBody>
                    <a:bodyPr/>
                    <a:lstStyle/>
                    <a:p>
                      <a:r>
                        <a:rPr lang="en-IN" dirty="0"/>
                        <a:t>Total Value of Aggregate Turnover ( Sum of 1 to 6 )</a:t>
                      </a:r>
                    </a:p>
                  </a:txBody>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lang="en-IN" dirty="0"/>
                        <a:t>xxxxxx.xx</a:t>
                      </a:r>
                    </a:p>
                    <a:p>
                      <a:pPr algn="r"/>
                      <a:endParaRPr lang="en-IN" dirty="0"/>
                    </a:p>
                  </a:txBody>
                  <a:tcPr/>
                </a:tc>
                <a:extLst>
                  <a:ext uri="{0D108BD9-81ED-4DB2-BD59-A6C34878D82A}">
                    <a16:rowId xmlns:a16="http://schemas.microsoft.com/office/drawing/2014/main" xmlns="" val="2511783704"/>
                  </a:ext>
                </a:extLst>
              </a:tr>
            </a:tbl>
          </a:graphicData>
        </a:graphic>
      </p:graphicFrame>
      <p:sp>
        <p:nvSpPr>
          <p:cNvPr id="6" name="Slide Number Placeholder 5">
            <a:extLst>
              <a:ext uri="{FF2B5EF4-FFF2-40B4-BE49-F238E27FC236}">
                <a16:creationId xmlns:a16="http://schemas.microsoft.com/office/drawing/2014/main" xmlns="" id="{3FBBBD1C-C9F6-4F1B-A13E-DC6B944D1F53}"/>
              </a:ext>
            </a:extLst>
          </p:cNvPr>
          <p:cNvSpPr>
            <a:spLocks noGrp="1"/>
          </p:cNvSpPr>
          <p:nvPr>
            <p:ph type="sldNum" sz="quarter" idx="12"/>
          </p:nvPr>
        </p:nvSpPr>
        <p:spPr/>
        <p:txBody>
          <a:bodyPr/>
          <a:lstStyle/>
          <a:p>
            <a:fld id="{A6A508F2-539D-4FD8-9F21-9E3979794489}" type="slidenum">
              <a:rPr lang="en-IN" smtClean="0"/>
              <a:pPr/>
              <a:t>24</a:t>
            </a:fld>
            <a:endParaRPr lang="en-IN"/>
          </a:p>
        </p:txBody>
      </p:sp>
    </p:spTree>
    <p:extLst>
      <p:ext uri="{BB962C8B-B14F-4D97-AF65-F5344CB8AC3E}">
        <p14:creationId xmlns:p14="http://schemas.microsoft.com/office/powerpoint/2010/main" xmlns="" val="3780914351"/>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a:extLst>
              <a:ext uri="{FF2B5EF4-FFF2-40B4-BE49-F238E27FC236}">
                <a16:creationId xmlns:a16="http://schemas.microsoft.com/office/drawing/2014/main" xmlns="" id="{1BE3792F-E7C2-4F75-A7AE-6312B9E56FDF}"/>
              </a:ext>
            </a:extLst>
          </p:cNvPr>
          <p:cNvSpPr>
            <a:spLocks noGrp="1"/>
          </p:cNvSpPr>
          <p:nvPr>
            <p:ph type="sldNum" sz="quarter" idx="12"/>
          </p:nvPr>
        </p:nvSpPr>
        <p:spPr/>
        <p:txBody>
          <a:bodyPr/>
          <a:lstStyle/>
          <a:p>
            <a:fld id="{A6A508F2-539D-4FD8-9F21-9E3979794489}" type="slidenum">
              <a:rPr lang="en-IN" smtClean="0"/>
              <a:pPr/>
              <a:t>25</a:t>
            </a:fld>
            <a:endParaRPr lang="en-IN"/>
          </a:p>
        </p:txBody>
      </p:sp>
      <p:sp>
        <p:nvSpPr>
          <p:cNvPr id="4" name="Rectangle 3">
            <a:extLst>
              <a:ext uri="{FF2B5EF4-FFF2-40B4-BE49-F238E27FC236}">
                <a16:creationId xmlns:a16="http://schemas.microsoft.com/office/drawing/2014/main" xmlns="" id="{131F65D8-F246-4434-9132-B59CEA7E4579}"/>
              </a:ext>
            </a:extLst>
          </p:cNvPr>
          <p:cNvSpPr/>
          <p:nvPr/>
        </p:nvSpPr>
        <p:spPr>
          <a:xfrm>
            <a:off x="1047565" y="621437"/>
            <a:ext cx="9863091" cy="9676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Points to Ponder Upon </a:t>
            </a:r>
            <a:endParaRPr lang="en-IN" dirty="0"/>
          </a:p>
        </p:txBody>
      </p:sp>
      <p:sp>
        <p:nvSpPr>
          <p:cNvPr id="5" name="Rectangle: Rounded Corners 4">
            <a:extLst>
              <a:ext uri="{FF2B5EF4-FFF2-40B4-BE49-F238E27FC236}">
                <a16:creationId xmlns:a16="http://schemas.microsoft.com/office/drawing/2014/main" xmlns="" id="{887384A2-06B4-483B-92A6-F3435626AD7F}"/>
              </a:ext>
            </a:extLst>
          </p:cNvPr>
          <p:cNvSpPr/>
          <p:nvPr/>
        </p:nvSpPr>
        <p:spPr>
          <a:xfrm>
            <a:off x="1047565" y="1695636"/>
            <a:ext cx="9863091" cy="4332302"/>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n-US" sz="2400" dirty="0"/>
              <a:t>If non corporate professional following cash system of accounting having only one GSTN number has received professional fees less than two crores say 1.9 crores whereas as per GSTR 1 he has done billing of more than 2 crores say 2.5 crores in such case whether 9C Audit reporting is required to be done or not especially when section 35(5) refers to turnover as per audited financial statements? Professional can be engineer, architect, CA, CS or any self employed professionals assuming aggregate turnover and GSTR 1 are equal and there is no adjustment on account of valuation as well as employee compensation required. Technical guide of ICAI say turnover should be considered as per audited financial statements. Whether GST audit in 9C would trigger? </a:t>
            </a:r>
            <a:endParaRPr lang="en-IN" sz="2400" dirty="0"/>
          </a:p>
        </p:txBody>
      </p:sp>
      <p:sp>
        <p:nvSpPr>
          <p:cNvPr id="6" name="Thought Bubble: Cloud 5">
            <a:extLst>
              <a:ext uri="{FF2B5EF4-FFF2-40B4-BE49-F238E27FC236}">
                <a16:creationId xmlns:a16="http://schemas.microsoft.com/office/drawing/2014/main" xmlns="" id="{F51E56CD-02CC-4BC8-9A31-3212211C786B}"/>
              </a:ext>
            </a:extLst>
          </p:cNvPr>
          <p:cNvSpPr/>
          <p:nvPr/>
        </p:nvSpPr>
        <p:spPr>
          <a:xfrm>
            <a:off x="7563773" y="621437"/>
            <a:ext cx="3009531" cy="816746"/>
          </a:xfrm>
          <a:prstGeom prst="cloud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What to do</a:t>
            </a:r>
            <a:endParaRPr lang="en-IN" dirty="0"/>
          </a:p>
        </p:txBody>
      </p:sp>
    </p:spTree>
    <p:extLst>
      <p:ext uri="{BB962C8B-B14F-4D97-AF65-F5344CB8AC3E}">
        <p14:creationId xmlns:p14="http://schemas.microsoft.com/office/powerpoint/2010/main" xmlns="" val="1603143832"/>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BA9D9EA2-0E3C-4AEC-88F8-7D58E0856D4F}"/>
              </a:ext>
            </a:extLst>
          </p:cNvPr>
          <p:cNvSpPr>
            <a:spLocks noGrp="1"/>
          </p:cNvSpPr>
          <p:nvPr>
            <p:ph type="title"/>
          </p:nvPr>
        </p:nvSpPr>
        <p:spPr>
          <a:xfrm>
            <a:off x="838200" y="365125"/>
            <a:ext cx="10515600" cy="5795978"/>
          </a:xfrm>
        </p:spPr>
        <p:txBody>
          <a:bodyPr/>
          <a:lstStyle/>
          <a:p>
            <a:pPr algn="ctr"/>
            <a:r>
              <a:rPr lang="en-IN" dirty="0"/>
              <a:t>Clause by Clause Analysis –</a:t>
            </a:r>
            <a:br>
              <a:rPr lang="en-IN" dirty="0"/>
            </a:br>
            <a:r>
              <a:rPr lang="en-IN" dirty="0"/>
              <a:t>Annual  Return 9</a:t>
            </a:r>
          </a:p>
        </p:txBody>
      </p:sp>
      <p:sp>
        <p:nvSpPr>
          <p:cNvPr id="4" name="Slide Number Placeholder 3">
            <a:extLst>
              <a:ext uri="{FF2B5EF4-FFF2-40B4-BE49-F238E27FC236}">
                <a16:creationId xmlns:a16="http://schemas.microsoft.com/office/drawing/2014/main" xmlns="" id="{524EDEE2-CA65-46FB-BAD7-AA48D83ABFD3}"/>
              </a:ext>
            </a:extLst>
          </p:cNvPr>
          <p:cNvSpPr>
            <a:spLocks noGrp="1"/>
          </p:cNvSpPr>
          <p:nvPr>
            <p:ph type="sldNum" sz="quarter" idx="12"/>
          </p:nvPr>
        </p:nvSpPr>
        <p:spPr/>
        <p:txBody>
          <a:bodyPr/>
          <a:lstStyle/>
          <a:p>
            <a:fld id="{A6A508F2-539D-4FD8-9F21-9E3979794489}" type="slidenum">
              <a:rPr lang="en-IN" smtClean="0"/>
              <a:pPr/>
              <a:t>26</a:t>
            </a:fld>
            <a:endParaRPr lang="en-IN"/>
          </a:p>
        </p:txBody>
      </p:sp>
    </p:spTree>
    <p:extLst>
      <p:ext uri="{BB962C8B-B14F-4D97-AF65-F5344CB8AC3E}">
        <p14:creationId xmlns:p14="http://schemas.microsoft.com/office/powerpoint/2010/main" xmlns="" val="3711251941"/>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E4856ECE-6AE6-43B5-920D-30F1149F74E1}"/>
              </a:ext>
            </a:extLst>
          </p:cNvPr>
          <p:cNvSpPr/>
          <p:nvPr/>
        </p:nvSpPr>
        <p:spPr>
          <a:xfrm>
            <a:off x="3480047" y="452761"/>
            <a:ext cx="4873840"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Annual Return 9</a:t>
            </a:r>
          </a:p>
          <a:p>
            <a:pPr algn="ctr"/>
            <a:r>
              <a:rPr lang="en-IN" dirty="0"/>
              <a:t>( 6 Parts –19 Tables -460 Data fields)</a:t>
            </a:r>
          </a:p>
        </p:txBody>
      </p:sp>
      <p:sp>
        <p:nvSpPr>
          <p:cNvPr id="3" name="Rectangle 2">
            <a:extLst>
              <a:ext uri="{FF2B5EF4-FFF2-40B4-BE49-F238E27FC236}">
                <a16:creationId xmlns:a16="http://schemas.microsoft.com/office/drawing/2014/main" xmlns="" id="{B70B25C0-9C8D-475E-81F1-EFA77D63F9BD}"/>
              </a:ext>
            </a:extLst>
          </p:cNvPr>
          <p:cNvSpPr/>
          <p:nvPr/>
        </p:nvSpPr>
        <p:spPr>
          <a:xfrm>
            <a:off x="1003177" y="1766656"/>
            <a:ext cx="138491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a:t>
            </a:r>
          </a:p>
        </p:txBody>
      </p:sp>
      <p:sp>
        <p:nvSpPr>
          <p:cNvPr id="4" name="Rectangle 3">
            <a:extLst>
              <a:ext uri="{FF2B5EF4-FFF2-40B4-BE49-F238E27FC236}">
                <a16:creationId xmlns:a16="http://schemas.microsoft.com/office/drawing/2014/main" xmlns="" id="{217CFFBE-A557-4184-80A7-4D4860CEDAA1}"/>
              </a:ext>
            </a:extLst>
          </p:cNvPr>
          <p:cNvSpPr/>
          <p:nvPr/>
        </p:nvSpPr>
        <p:spPr>
          <a:xfrm>
            <a:off x="1003177" y="2485748"/>
            <a:ext cx="138491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a:t>
            </a:r>
          </a:p>
        </p:txBody>
      </p:sp>
      <p:sp>
        <p:nvSpPr>
          <p:cNvPr id="5" name="Rectangle 4">
            <a:extLst>
              <a:ext uri="{FF2B5EF4-FFF2-40B4-BE49-F238E27FC236}">
                <a16:creationId xmlns:a16="http://schemas.microsoft.com/office/drawing/2014/main" xmlns="" id="{38B68239-1505-4367-93BA-8542EAAEB57F}"/>
              </a:ext>
            </a:extLst>
          </p:cNvPr>
          <p:cNvSpPr/>
          <p:nvPr/>
        </p:nvSpPr>
        <p:spPr>
          <a:xfrm>
            <a:off x="1003177" y="3204840"/>
            <a:ext cx="138491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III</a:t>
            </a:r>
          </a:p>
        </p:txBody>
      </p:sp>
      <p:sp>
        <p:nvSpPr>
          <p:cNvPr id="6" name="Rectangle 5">
            <a:extLst>
              <a:ext uri="{FF2B5EF4-FFF2-40B4-BE49-F238E27FC236}">
                <a16:creationId xmlns:a16="http://schemas.microsoft.com/office/drawing/2014/main" xmlns="" id="{043BBAAB-7E9D-4F7C-92E7-092E39ED3C28}"/>
              </a:ext>
            </a:extLst>
          </p:cNvPr>
          <p:cNvSpPr/>
          <p:nvPr/>
        </p:nvSpPr>
        <p:spPr>
          <a:xfrm>
            <a:off x="1003177" y="3919492"/>
            <a:ext cx="138491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IV</a:t>
            </a:r>
          </a:p>
        </p:txBody>
      </p:sp>
      <p:sp>
        <p:nvSpPr>
          <p:cNvPr id="7" name="Rectangle 6">
            <a:extLst>
              <a:ext uri="{FF2B5EF4-FFF2-40B4-BE49-F238E27FC236}">
                <a16:creationId xmlns:a16="http://schemas.microsoft.com/office/drawing/2014/main" xmlns="" id="{079B1785-415B-4E00-AE53-CEA830687C4C}"/>
              </a:ext>
            </a:extLst>
          </p:cNvPr>
          <p:cNvSpPr/>
          <p:nvPr/>
        </p:nvSpPr>
        <p:spPr>
          <a:xfrm>
            <a:off x="1003177" y="4634144"/>
            <a:ext cx="138491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V</a:t>
            </a:r>
          </a:p>
        </p:txBody>
      </p:sp>
      <p:sp>
        <p:nvSpPr>
          <p:cNvPr id="8" name="Rectangle 7">
            <a:extLst>
              <a:ext uri="{FF2B5EF4-FFF2-40B4-BE49-F238E27FC236}">
                <a16:creationId xmlns:a16="http://schemas.microsoft.com/office/drawing/2014/main" xmlns="" id="{DBDDF93D-9F0F-47E4-86A0-073CCDAD9E0D}"/>
              </a:ext>
            </a:extLst>
          </p:cNvPr>
          <p:cNvSpPr/>
          <p:nvPr/>
        </p:nvSpPr>
        <p:spPr>
          <a:xfrm>
            <a:off x="1003177" y="5348796"/>
            <a:ext cx="138491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VI</a:t>
            </a:r>
          </a:p>
        </p:txBody>
      </p:sp>
      <p:sp>
        <p:nvSpPr>
          <p:cNvPr id="9" name="Rectangle 8">
            <a:extLst>
              <a:ext uri="{FF2B5EF4-FFF2-40B4-BE49-F238E27FC236}">
                <a16:creationId xmlns:a16="http://schemas.microsoft.com/office/drawing/2014/main" xmlns="" id="{BDCD5AE4-E9CE-4146-9D2F-E9DABDC28B8B}"/>
              </a:ext>
            </a:extLst>
          </p:cNvPr>
          <p:cNvSpPr/>
          <p:nvPr/>
        </p:nvSpPr>
        <p:spPr>
          <a:xfrm>
            <a:off x="3071674" y="1766656"/>
            <a:ext cx="302432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Basic Information	</a:t>
            </a:r>
          </a:p>
        </p:txBody>
      </p:sp>
      <p:sp>
        <p:nvSpPr>
          <p:cNvPr id="10" name="Rectangle 9">
            <a:extLst>
              <a:ext uri="{FF2B5EF4-FFF2-40B4-BE49-F238E27FC236}">
                <a16:creationId xmlns:a16="http://schemas.microsoft.com/office/drawing/2014/main" xmlns="" id="{C2C8E7E3-53FC-4962-96D6-258F648006DF}"/>
              </a:ext>
            </a:extLst>
          </p:cNvPr>
          <p:cNvSpPr/>
          <p:nvPr/>
        </p:nvSpPr>
        <p:spPr>
          <a:xfrm>
            <a:off x="6471820" y="1766656"/>
            <a:ext cx="3515557"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1-3</a:t>
            </a:r>
          </a:p>
        </p:txBody>
      </p:sp>
      <p:sp>
        <p:nvSpPr>
          <p:cNvPr id="11" name="Rectangle 10">
            <a:extLst>
              <a:ext uri="{FF2B5EF4-FFF2-40B4-BE49-F238E27FC236}">
                <a16:creationId xmlns:a16="http://schemas.microsoft.com/office/drawing/2014/main" xmlns="" id="{25835521-6130-40BF-B673-3A49B0CACAB5}"/>
              </a:ext>
            </a:extLst>
          </p:cNvPr>
          <p:cNvSpPr/>
          <p:nvPr/>
        </p:nvSpPr>
        <p:spPr>
          <a:xfrm>
            <a:off x="3034683" y="2509271"/>
            <a:ext cx="302432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p>
          <a:p>
            <a:pPr algn="ctr"/>
            <a:r>
              <a:rPr lang="en-IN" dirty="0"/>
              <a:t>Liabilities ( Output + RCM)			</a:t>
            </a:r>
          </a:p>
        </p:txBody>
      </p:sp>
      <p:sp>
        <p:nvSpPr>
          <p:cNvPr id="12" name="Rectangle 11">
            <a:extLst>
              <a:ext uri="{FF2B5EF4-FFF2-40B4-BE49-F238E27FC236}">
                <a16:creationId xmlns:a16="http://schemas.microsoft.com/office/drawing/2014/main" xmlns="" id="{D768BF51-3BED-46F9-8AEA-0293954A7635}"/>
              </a:ext>
            </a:extLst>
          </p:cNvPr>
          <p:cNvSpPr/>
          <p:nvPr/>
        </p:nvSpPr>
        <p:spPr>
          <a:xfrm>
            <a:off x="3071674" y="3204840"/>
            <a:ext cx="302432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Input Tax Credits</a:t>
            </a:r>
          </a:p>
        </p:txBody>
      </p:sp>
      <p:sp>
        <p:nvSpPr>
          <p:cNvPr id="13" name="Rectangle 12">
            <a:extLst>
              <a:ext uri="{FF2B5EF4-FFF2-40B4-BE49-F238E27FC236}">
                <a16:creationId xmlns:a16="http://schemas.microsoft.com/office/drawing/2014/main" xmlns="" id="{E744DC8A-BBE9-4573-B4FC-935142D94E64}"/>
              </a:ext>
            </a:extLst>
          </p:cNvPr>
          <p:cNvSpPr/>
          <p:nvPr/>
        </p:nvSpPr>
        <p:spPr>
          <a:xfrm>
            <a:off x="3071674" y="3958995"/>
            <a:ext cx="302432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Tax Paid Details</a:t>
            </a:r>
          </a:p>
        </p:txBody>
      </p:sp>
      <p:sp>
        <p:nvSpPr>
          <p:cNvPr id="14" name="Rectangle 13">
            <a:extLst>
              <a:ext uri="{FF2B5EF4-FFF2-40B4-BE49-F238E27FC236}">
                <a16:creationId xmlns:a16="http://schemas.microsoft.com/office/drawing/2014/main" xmlns="" id="{71DAF794-198B-4638-B7BC-01915C1E4243}"/>
              </a:ext>
            </a:extLst>
          </p:cNvPr>
          <p:cNvSpPr/>
          <p:nvPr/>
        </p:nvSpPr>
        <p:spPr>
          <a:xfrm>
            <a:off x="3071674" y="4634144"/>
            <a:ext cx="302432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Circular 26 Effects	</a:t>
            </a:r>
          </a:p>
        </p:txBody>
      </p:sp>
      <p:sp>
        <p:nvSpPr>
          <p:cNvPr id="15" name="Rectangle 14">
            <a:extLst>
              <a:ext uri="{FF2B5EF4-FFF2-40B4-BE49-F238E27FC236}">
                <a16:creationId xmlns:a16="http://schemas.microsoft.com/office/drawing/2014/main" xmlns="" id="{18AB3D05-3647-4E5D-89F9-6C0BC96802E2}"/>
              </a:ext>
            </a:extLst>
          </p:cNvPr>
          <p:cNvSpPr/>
          <p:nvPr/>
        </p:nvSpPr>
        <p:spPr>
          <a:xfrm>
            <a:off x="3071674" y="5348796"/>
            <a:ext cx="3024326"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Other Information</a:t>
            </a:r>
          </a:p>
        </p:txBody>
      </p:sp>
      <p:sp>
        <p:nvSpPr>
          <p:cNvPr id="16" name="Rectangle 15">
            <a:extLst>
              <a:ext uri="{FF2B5EF4-FFF2-40B4-BE49-F238E27FC236}">
                <a16:creationId xmlns:a16="http://schemas.microsoft.com/office/drawing/2014/main" xmlns="" id="{3A54704B-8201-4FEC-BE85-D0201BE14AC2}"/>
              </a:ext>
            </a:extLst>
          </p:cNvPr>
          <p:cNvSpPr/>
          <p:nvPr/>
        </p:nvSpPr>
        <p:spPr>
          <a:xfrm>
            <a:off x="6471821" y="2481308"/>
            <a:ext cx="3542191" cy="45276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4-5</a:t>
            </a:r>
          </a:p>
        </p:txBody>
      </p:sp>
      <p:sp>
        <p:nvSpPr>
          <p:cNvPr id="17" name="Rectangle 16">
            <a:extLst>
              <a:ext uri="{FF2B5EF4-FFF2-40B4-BE49-F238E27FC236}">
                <a16:creationId xmlns:a16="http://schemas.microsoft.com/office/drawing/2014/main" xmlns="" id="{792E3DDB-4C8F-4A16-8F48-C4A283067A63}"/>
              </a:ext>
            </a:extLst>
          </p:cNvPr>
          <p:cNvSpPr/>
          <p:nvPr/>
        </p:nvSpPr>
        <p:spPr>
          <a:xfrm>
            <a:off x="6507331" y="3204840"/>
            <a:ext cx="3480047"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6-8</a:t>
            </a:r>
          </a:p>
        </p:txBody>
      </p:sp>
      <p:sp>
        <p:nvSpPr>
          <p:cNvPr id="18" name="Rectangle 17">
            <a:extLst>
              <a:ext uri="{FF2B5EF4-FFF2-40B4-BE49-F238E27FC236}">
                <a16:creationId xmlns:a16="http://schemas.microsoft.com/office/drawing/2014/main" xmlns="" id="{CC60C3F2-B84A-40EE-884E-0B5983F95303}"/>
              </a:ext>
            </a:extLst>
          </p:cNvPr>
          <p:cNvSpPr/>
          <p:nvPr/>
        </p:nvSpPr>
        <p:spPr>
          <a:xfrm>
            <a:off x="6507332" y="3928373"/>
            <a:ext cx="3506680" cy="45276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9</a:t>
            </a:r>
          </a:p>
        </p:txBody>
      </p:sp>
      <p:sp>
        <p:nvSpPr>
          <p:cNvPr id="19" name="Rectangle 18">
            <a:extLst>
              <a:ext uri="{FF2B5EF4-FFF2-40B4-BE49-F238E27FC236}">
                <a16:creationId xmlns:a16="http://schemas.microsoft.com/office/drawing/2014/main" xmlns="" id="{86EC3C55-4471-41D6-8A9C-EBF6970DEEC7}"/>
              </a:ext>
            </a:extLst>
          </p:cNvPr>
          <p:cNvSpPr/>
          <p:nvPr/>
        </p:nvSpPr>
        <p:spPr>
          <a:xfrm>
            <a:off x="6569476" y="4651906"/>
            <a:ext cx="3444536" cy="43499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10-13</a:t>
            </a:r>
          </a:p>
        </p:txBody>
      </p:sp>
      <p:sp>
        <p:nvSpPr>
          <p:cNvPr id="20" name="Rectangle 19">
            <a:extLst>
              <a:ext uri="{FF2B5EF4-FFF2-40B4-BE49-F238E27FC236}">
                <a16:creationId xmlns:a16="http://schemas.microsoft.com/office/drawing/2014/main" xmlns="" id="{C7F7DB2D-97AD-4618-9B80-02FF580C328A}"/>
              </a:ext>
            </a:extLst>
          </p:cNvPr>
          <p:cNvSpPr/>
          <p:nvPr/>
        </p:nvSpPr>
        <p:spPr>
          <a:xfrm>
            <a:off x="6569476" y="5357677"/>
            <a:ext cx="3480047" cy="43499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15-19</a:t>
            </a:r>
          </a:p>
        </p:txBody>
      </p:sp>
      <p:sp>
        <p:nvSpPr>
          <p:cNvPr id="25" name="Arrow: Right 24">
            <a:extLst>
              <a:ext uri="{FF2B5EF4-FFF2-40B4-BE49-F238E27FC236}">
                <a16:creationId xmlns:a16="http://schemas.microsoft.com/office/drawing/2014/main" xmlns="" id="{3F6ACB26-1B44-4592-B316-FFA6BBEC4C41}"/>
              </a:ext>
            </a:extLst>
          </p:cNvPr>
          <p:cNvSpPr/>
          <p:nvPr/>
        </p:nvSpPr>
        <p:spPr>
          <a:xfrm>
            <a:off x="6161103" y="1871858"/>
            <a:ext cx="310717" cy="2729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26" name="Arrow: Right 25">
            <a:extLst>
              <a:ext uri="{FF2B5EF4-FFF2-40B4-BE49-F238E27FC236}">
                <a16:creationId xmlns:a16="http://schemas.microsoft.com/office/drawing/2014/main" xmlns="" id="{EF003836-2404-4D84-8FD2-3A017C10706B}"/>
              </a:ext>
            </a:extLst>
          </p:cNvPr>
          <p:cNvSpPr/>
          <p:nvPr/>
        </p:nvSpPr>
        <p:spPr>
          <a:xfrm>
            <a:off x="6161103" y="2575412"/>
            <a:ext cx="310717" cy="27875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27" name="Arrow: Right 26">
            <a:extLst>
              <a:ext uri="{FF2B5EF4-FFF2-40B4-BE49-F238E27FC236}">
                <a16:creationId xmlns:a16="http://schemas.microsoft.com/office/drawing/2014/main" xmlns="" id="{4D313780-B0B6-4172-9AE0-939DC5A411D0}"/>
              </a:ext>
            </a:extLst>
          </p:cNvPr>
          <p:cNvSpPr/>
          <p:nvPr/>
        </p:nvSpPr>
        <p:spPr>
          <a:xfrm>
            <a:off x="6161103" y="3250560"/>
            <a:ext cx="310717" cy="33024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28" name="Arrow: Right 27">
            <a:extLst>
              <a:ext uri="{FF2B5EF4-FFF2-40B4-BE49-F238E27FC236}">
                <a16:creationId xmlns:a16="http://schemas.microsoft.com/office/drawing/2014/main" xmlns="" id="{AEF73FE8-833A-46D3-9BC4-82A9AD0789BD}"/>
              </a:ext>
            </a:extLst>
          </p:cNvPr>
          <p:cNvSpPr/>
          <p:nvPr/>
        </p:nvSpPr>
        <p:spPr>
          <a:xfrm>
            <a:off x="6196614" y="4041562"/>
            <a:ext cx="310717" cy="265884"/>
          </a:xfrm>
          <a:prstGeom prst="rightArrow">
            <a:avLst>
              <a:gd name="adj1" fmla="val 36645"/>
              <a:gd name="adj2" fmla="val 50000"/>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29" name="Arrow: Right 28">
            <a:extLst>
              <a:ext uri="{FF2B5EF4-FFF2-40B4-BE49-F238E27FC236}">
                <a16:creationId xmlns:a16="http://schemas.microsoft.com/office/drawing/2014/main" xmlns="" id="{BDD04569-4F28-4126-91BC-99EB131ADC38}"/>
              </a:ext>
            </a:extLst>
          </p:cNvPr>
          <p:cNvSpPr/>
          <p:nvPr/>
        </p:nvSpPr>
        <p:spPr>
          <a:xfrm>
            <a:off x="6161103" y="4685635"/>
            <a:ext cx="346228" cy="33024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30" name="Arrow: Right 29">
            <a:extLst>
              <a:ext uri="{FF2B5EF4-FFF2-40B4-BE49-F238E27FC236}">
                <a16:creationId xmlns:a16="http://schemas.microsoft.com/office/drawing/2014/main" xmlns="" id="{6CDAC763-B8DE-4EE8-A84F-DCDFBC0FDA0D}"/>
              </a:ext>
            </a:extLst>
          </p:cNvPr>
          <p:cNvSpPr/>
          <p:nvPr/>
        </p:nvSpPr>
        <p:spPr>
          <a:xfrm>
            <a:off x="6161103" y="5402954"/>
            <a:ext cx="310717" cy="33024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31" name="Arrow: Right 30">
            <a:extLst>
              <a:ext uri="{FF2B5EF4-FFF2-40B4-BE49-F238E27FC236}">
                <a16:creationId xmlns:a16="http://schemas.microsoft.com/office/drawing/2014/main" xmlns="" id="{18D7E63D-69FD-4A32-A786-4349BC268DC6}"/>
              </a:ext>
            </a:extLst>
          </p:cNvPr>
          <p:cNvSpPr/>
          <p:nvPr/>
        </p:nvSpPr>
        <p:spPr>
          <a:xfrm>
            <a:off x="2503503" y="1864312"/>
            <a:ext cx="426128" cy="280535"/>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32" name="Arrow: Right 31">
            <a:extLst>
              <a:ext uri="{FF2B5EF4-FFF2-40B4-BE49-F238E27FC236}">
                <a16:creationId xmlns:a16="http://schemas.microsoft.com/office/drawing/2014/main" xmlns="" id="{5898683B-EE98-4852-8531-10A4B9626343}"/>
              </a:ext>
            </a:extLst>
          </p:cNvPr>
          <p:cNvSpPr/>
          <p:nvPr/>
        </p:nvSpPr>
        <p:spPr>
          <a:xfrm>
            <a:off x="2530136" y="2575413"/>
            <a:ext cx="399495" cy="32047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33" name="Arrow: Right 32">
            <a:extLst>
              <a:ext uri="{FF2B5EF4-FFF2-40B4-BE49-F238E27FC236}">
                <a16:creationId xmlns:a16="http://schemas.microsoft.com/office/drawing/2014/main" xmlns="" id="{EB41A029-81A5-4FB4-87A0-4646BB8E813F}"/>
              </a:ext>
            </a:extLst>
          </p:cNvPr>
          <p:cNvSpPr/>
          <p:nvPr/>
        </p:nvSpPr>
        <p:spPr>
          <a:xfrm>
            <a:off x="2530136" y="3250560"/>
            <a:ext cx="399495" cy="368421"/>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34" name="Arrow: Right 33">
            <a:extLst>
              <a:ext uri="{FF2B5EF4-FFF2-40B4-BE49-F238E27FC236}">
                <a16:creationId xmlns:a16="http://schemas.microsoft.com/office/drawing/2014/main" xmlns="" id="{2E1EFD60-6220-4F50-8D64-335B717C145D}"/>
              </a:ext>
            </a:extLst>
          </p:cNvPr>
          <p:cNvSpPr/>
          <p:nvPr/>
        </p:nvSpPr>
        <p:spPr>
          <a:xfrm>
            <a:off x="2530136" y="3973650"/>
            <a:ext cx="399495" cy="347557"/>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35" name="Arrow: Right 34">
            <a:extLst>
              <a:ext uri="{FF2B5EF4-FFF2-40B4-BE49-F238E27FC236}">
                <a16:creationId xmlns:a16="http://schemas.microsoft.com/office/drawing/2014/main" xmlns="" id="{74CB9046-A419-443A-BF0E-FCC66908A71D}"/>
              </a:ext>
            </a:extLst>
          </p:cNvPr>
          <p:cNvSpPr/>
          <p:nvPr/>
        </p:nvSpPr>
        <p:spPr>
          <a:xfrm>
            <a:off x="2530136" y="4668325"/>
            <a:ext cx="399495" cy="34755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36" name="Arrow: Right 35">
            <a:extLst>
              <a:ext uri="{FF2B5EF4-FFF2-40B4-BE49-F238E27FC236}">
                <a16:creationId xmlns:a16="http://schemas.microsoft.com/office/drawing/2014/main" xmlns="" id="{462B5851-1D58-44AF-94CF-1EF9623C8527}"/>
              </a:ext>
            </a:extLst>
          </p:cNvPr>
          <p:cNvSpPr/>
          <p:nvPr/>
        </p:nvSpPr>
        <p:spPr>
          <a:xfrm>
            <a:off x="2503503" y="5348796"/>
            <a:ext cx="399495" cy="384405"/>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cxnSp>
        <p:nvCxnSpPr>
          <p:cNvPr id="38" name="Straight Arrow Connector 37">
            <a:extLst>
              <a:ext uri="{FF2B5EF4-FFF2-40B4-BE49-F238E27FC236}">
                <a16:creationId xmlns:a16="http://schemas.microsoft.com/office/drawing/2014/main" xmlns="" id="{10FCB8D7-3B78-40E9-90A4-6B2F3F660C6C}"/>
              </a:ext>
            </a:extLst>
          </p:cNvPr>
          <p:cNvCxnSpPr/>
          <p:nvPr/>
        </p:nvCxnSpPr>
        <p:spPr>
          <a:xfrm flipH="1">
            <a:off x="1819922" y="659162"/>
            <a:ext cx="1544715" cy="84560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40" name="Slide Number Placeholder 39">
            <a:extLst>
              <a:ext uri="{FF2B5EF4-FFF2-40B4-BE49-F238E27FC236}">
                <a16:creationId xmlns:a16="http://schemas.microsoft.com/office/drawing/2014/main" xmlns="" id="{8BF92E9A-9BFA-41D4-9104-D15F8D3576F7}"/>
              </a:ext>
            </a:extLst>
          </p:cNvPr>
          <p:cNvSpPr>
            <a:spLocks noGrp="1"/>
          </p:cNvSpPr>
          <p:nvPr>
            <p:ph type="sldNum" sz="quarter" idx="12"/>
          </p:nvPr>
        </p:nvSpPr>
        <p:spPr/>
        <p:txBody>
          <a:bodyPr/>
          <a:lstStyle/>
          <a:p>
            <a:fld id="{A6A508F2-539D-4FD8-9F21-9E3979794489}" type="slidenum">
              <a:rPr lang="en-IN" smtClean="0"/>
              <a:pPr/>
              <a:t>27</a:t>
            </a:fld>
            <a:endParaRPr lang="en-IN"/>
          </a:p>
        </p:txBody>
      </p:sp>
      <p:sp>
        <p:nvSpPr>
          <p:cNvPr id="21" name="Right Bracket 20">
            <a:extLst>
              <a:ext uri="{FF2B5EF4-FFF2-40B4-BE49-F238E27FC236}">
                <a16:creationId xmlns:a16="http://schemas.microsoft.com/office/drawing/2014/main" xmlns="" id="{DBDE6276-4134-4404-84D7-1C190B303FEF}"/>
              </a:ext>
            </a:extLst>
          </p:cNvPr>
          <p:cNvSpPr/>
          <p:nvPr/>
        </p:nvSpPr>
        <p:spPr>
          <a:xfrm>
            <a:off x="10049523" y="2654423"/>
            <a:ext cx="93214" cy="1464816"/>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22" name="Rectangle: Rounded Corners 21">
            <a:extLst>
              <a:ext uri="{FF2B5EF4-FFF2-40B4-BE49-F238E27FC236}">
                <a16:creationId xmlns:a16="http://schemas.microsoft.com/office/drawing/2014/main" xmlns="" id="{F1C42DDC-8208-4503-8B0F-33CE068947D9}"/>
              </a:ext>
            </a:extLst>
          </p:cNvPr>
          <p:cNvSpPr/>
          <p:nvPr/>
        </p:nvSpPr>
        <p:spPr>
          <a:xfrm>
            <a:off x="10280342" y="2962032"/>
            <a:ext cx="781235" cy="81097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FY 1718</a:t>
            </a:r>
          </a:p>
        </p:txBody>
      </p:sp>
      <p:sp>
        <p:nvSpPr>
          <p:cNvPr id="23" name="Rectangle: Rounded Corners 22">
            <a:extLst>
              <a:ext uri="{FF2B5EF4-FFF2-40B4-BE49-F238E27FC236}">
                <a16:creationId xmlns:a16="http://schemas.microsoft.com/office/drawing/2014/main" xmlns="" id="{ADAE7E05-FB0E-41AF-B804-E36716006DE9}"/>
              </a:ext>
            </a:extLst>
          </p:cNvPr>
          <p:cNvSpPr/>
          <p:nvPr/>
        </p:nvSpPr>
        <p:spPr>
          <a:xfrm>
            <a:off x="10204881" y="4685635"/>
            <a:ext cx="983941" cy="33024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FY1819</a:t>
            </a:r>
          </a:p>
        </p:txBody>
      </p:sp>
      <p:cxnSp>
        <p:nvCxnSpPr>
          <p:cNvPr id="37" name="Straight Arrow Connector 36">
            <a:extLst>
              <a:ext uri="{FF2B5EF4-FFF2-40B4-BE49-F238E27FC236}">
                <a16:creationId xmlns:a16="http://schemas.microsoft.com/office/drawing/2014/main" xmlns="" id="{602B9255-8281-4684-A03F-26707EA8567E}"/>
              </a:ext>
            </a:extLst>
          </p:cNvPr>
          <p:cNvCxnSpPr>
            <a:stCxn id="19" idx="3"/>
            <a:endCxn id="23" idx="1"/>
          </p:cNvCxnSpPr>
          <p:nvPr/>
        </p:nvCxnSpPr>
        <p:spPr>
          <a:xfrm flipV="1">
            <a:off x="10014012" y="4850759"/>
            <a:ext cx="190869" cy="1864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2" name="Straight Arrow Connector 41">
            <a:extLst>
              <a:ext uri="{FF2B5EF4-FFF2-40B4-BE49-F238E27FC236}">
                <a16:creationId xmlns:a16="http://schemas.microsoft.com/office/drawing/2014/main" xmlns="" id="{47D1D687-48E2-4BD1-84B4-7996B2EE8641}"/>
              </a:ext>
            </a:extLst>
          </p:cNvPr>
          <p:cNvCxnSpPr/>
          <p:nvPr/>
        </p:nvCxnSpPr>
        <p:spPr>
          <a:xfrm flipV="1">
            <a:off x="9587883" y="3773010"/>
            <a:ext cx="1020933" cy="157578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3418600426"/>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23D5C05B-6E3A-44CD-9F2C-AFB6AAF495B8}"/>
              </a:ext>
            </a:extLst>
          </p:cNvPr>
          <p:cNvSpPr/>
          <p:nvPr/>
        </p:nvSpPr>
        <p:spPr>
          <a:xfrm>
            <a:off x="825622" y="603682"/>
            <a:ext cx="10058399" cy="102093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 – Basic Information- Table 1 &amp; 3 </a:t>
            </a:r>
          </a:p>
        </p:txBody>
      </p:sp>
      <p:graphicFrame>
        <p:nvGraphicFramePr>
          <p:cNvPr id="11" name="Table 10">
            <a:extLst>
              <a:ext uri="{FF2B5EF4-FFF2-40B4-BE49-F238E27FC236}">
                <a16:creationId xmlns:a16="http://schemas.microsoft.com/office/drawing/2014/main" xmlns="" id="{FE00B091-69F2-4423-8474-E9C7EC523685}"/>
              </a:ext>
            </a:extLst>
          </p:cNvPr>
          <p:cNvGraphicFramePr>
            <a:graphicFrameLocks noGrp="1"/>
          </p:cNvGraphicFramePr>
          <p:nvPr>
            <p:extLst>
              <p:ext uri="{D42A27DB-BD31-4B8C-83A1-F6EECF244321}">
                <p14:modId xmlns:p14="http://schemas.microsoft.com/office/powerpoint/2010/main" xmlns="" val="25526489"/>
              </p:ext>
            </p:extLst>
          </p:nvPr>
        </p:nvGraphicFramePr>
        <p:xfrm>
          <a:off x="896645" y="2201662"/>
          <a:ext cx="9987378" cy="2569887"/>
        </p:xfrm>
        <a:graphic>
          <a:graphicData uri="http://schemas.openxmlformats.org/drawingml/2006/table">
            <a:tbl>
              <a:tblPr>
                <a:tableStyleId>{5C22544A-7EE6-4342-B048-85BDC9FD1C3A}</a:tableStyleId>
              </a:tblPr>
              <a:tblGrid>
                <a:gridCol w="701199">
                  <a:extLst>
                    <a:ext uri="{9D8B030D-6E8A-4147-A177-3AD203B41FA5}">
                      <a16:colId xmlns:a16="http://schemas.microsoft.com/office/drawing/2014/main" xmlns="" val="3664558377"/>
                    </a:ext>
                  </a:extLst>
                </a:gridCol>
                <a:gridCol w="2001333">
                  <a:extLst>
                    <a:ext uri="{9D8B030D-6E8A-4147-A177-3AD203B41FA5}">
                      <a16:colId xmlns:a16="http://schemas.microsoft.com/office/drawing/2014/main" xmlns="" val="1121819467"/>
                    </a:ext>
                  </a:extLst>
                </a:gridCol>
                <a:gridCol w="7284846">
                  <a:extLst>
                    <a:ext uri="{9D8B030D-6E8A-4147-A177-3AD203B41FA5}">
                      <a16:colId xmlns:a16="http://schemas.microsoft.com/office/drawing/2014/main" xmlns="" val="262618793"/>
                    </a:ext>
                  </a:extLst>
                </a:gridCol>
              </a:tblGrid>
              <a:tr h="925837">
                <a:tc gridSpan="3">
                  <a:txBody>
                    <a:bodyPr/>
                    <a:lstStyle/>
                    <a:p>
                      <a:pPr algn="ctr" fontAlgn="t"/>
                      <a:r>
                        <a:rPr lang="en-US" sz="1000" u="none" strike="noStrike" dirty="0">
                          <a:effectLst/>
                        </a:rPr>
                        <a:t>“FORM GSTR-9</a:t>
                      </a:r>
                      <a:br>
                        <a:rPr lang="en-US" sz="1000" u="none" strike="noStrike" dirty="0">
                          <a:effectLst/>
                        </a:rPr>
                      </a:br>
                      <a:r>
                        <a:rPr lang="en-US" sz="1000" u="none" strike="noStrike" dirty="0">
                          <a:effectLst/>
                        </a:rPr>
                        <a:t>(See rule 80)</a:t>
                      </a:r>
                      <a:br>
                        <a:rPr lang="en-US" sz="1000" u="none" strike="noStrike" dirty="0">
                          <a:effectLst/>
                        </a:rPr>
                      </a:br>
                      <a:r>
                        <a:rPr lang="en-US" sz="1000" u="none" strike="noStrike" dirty="0">
                          <a:effectLst/>
                        </a:rPr>
                        <a:t>Annual Return</a:t>
                      </a:r>
                      <a:endParaRPr lang="en-US" sz="1000" b="0" i="0" u="none" strike="noStrike" dirty="0">
                        <a:solidFill>
                          <a:srgbClr val="000000"/>
                        </a:solidFill>
                        <a:effectLst/>
                        <a:latin typeface="Times New Roman" panose="02020603050405020304" pitchFamily="18" charset="0"/>
                      </a:endParaRPr>
                    </a:p>
                  </a:txBody>
                  <a:tcPr marL="9525" marR="9525" marT="9525" marB="0"/>
                </a:tc>
                <a:tc hMerge="1">
                  <a:txBody>
                    <a:bodyPr/>
                    <a:lstStyle/>
                    <a:p>
                      <a:endParaRPr lang="en-IN"/>
                    </a:p>
                  </a:txBody>
                  <a:tcPr/>
                </a:tc>
                <a:tc hMerge="1">
                  <a:txBody>
                    <a:bodyPr/>
                    <a:lstStyle/>
                    <a:p>
                      <a:endParaRPr lang="en-IN"/>
                    </a:p>
                  </a:txBody>
                  <a:tcPr/>
                </a:tc>
                <a:extLst>
                  <a:ext uri="{0D108BD9-81ED-4DB2-BD59-A6C34878D82A}">
                    <a16:rowId xmlns:a16="http://schemas.microsoft.com/office/drawing/2014/main" xmlns="" val="1651897432"/>
                  </a:ext>
                </a:extLst>
              </a:tr>
              <a:tr h="322030">
                <a:tc>
                  <a:txBody>
                    <a:bodyPr/>
                    <a:lstStyle/>
                    <a:p>
                      <a:pPr algn="ctr" fontAlgn="t"/>
                      <a:r>
                        <a:rPr lang="en-IN" sz="1000" u="none" strike="noStrike">
                          <a:effectLst/>
                        </a:rPr>
                        <a:t>Pt. I</a:t>
                      </a:r>
                      <a:endParaRPr lang="en-IN" sz="1000" b="0" i="0" u="none" strike="noStrike">
                        <a:solidFill>
                          <a:srgbClr val="000000"/>
                        </a:solidFill>
                        <a:effectLst/>
                        <a:latin typeface="Times New Roman" panose="02020603050405020304" pitchFamily="18" charset="0"/>
                      </a:endParaRPr>
                    </a:p>
                  </a:txBody>
                  <a:tcPr marL="9525" marR="9525" marT="9525" marB="0"/>
                </a:tc>
                <a:tc gridSpan="2">
                  <a:txBody>
                    <a:bodyPr/>
                    <a:lstStyle/>
                    <a:p>
                      <a:pPr algn="ctr" fontAlgn="t"/>
                      <a:r>
                        <a:rPr lang="en-IN" sz="1000" u="none" strike="noStrike" dirty="0">
                          <a:effectLst/>
                        </a:rPr>
                        <a:t>Basic Details</a:t>
                      </a:r>
                      <a:endParaRPr lang="en-IN" sz="1000" b="0" i="0" u="none" strike="noStrike" dirty="0">
                        <a:solidFill>
                          <a:srgbClr val="000000"/>
                        </a:solidFill>
                        <a:effectLst/>
                        <a:latin typeface="Times New Roman" panose="02020603050405020304" pitchFamily="18" charset="0"/>
                      </a:endParaRPr>
                    </a:p>
                  </a:txBody>
                  <a:tcPr marL="9525" marR="9525" marT="9525" marB="0"/>
                </a:tc>
                <a:tc hMerge="1">
                  <a:txBody>
                    <a:bodyPr/>
                    <a:lstStyle/>
                    <a:p>
                      <a:endParaRPr lang="en-IN"/>
                    </a:p>
                  </a:txBody>
                  <a:tcPr/>
                </a:tc>
                <a:extLst>
                  <a:ext uri="{0D108BD9-81ED-4DB2-BD59-A6C34878D82A}">
                    <a16:rowId xmlns:a16="http://schemas.microsoft.com/office/drawing/2014/main" xmlns="" val="642620155"/>
                  </a:ext>
                </a:extLst>
              </a:tr>
              <a:tr h="330505">
                <a:tc>
                  <a:txBody>
                    <a:bodyPr/>
                    <a:lstStyle/>
                    <a:p>
                      <a:pPr algn="ctr" fontAlgn="t"/>
                      <a:r>
                        <a:rPr lang="en-IN" sz="1000" u="none" strike="noStrike">
                          <a:effectLst/>
                        </a:rPr>
                        <a:t>1</a:t>
                      </a:r>
                      <a:endParaRPr lang="en-IN" sz="1000" b="0" i="0" u="none" strike="noStrike">
                        <a:solidFill>
                          <a:srgbClr val="000000"/>
                        </a:solidFill>
                        <a:effectLst/>
                        <a:latin typeface="Times New Roman" panose="02020603050405020304" pitchFamily="18" charset="0"/>
                      </a:endParaRPr>
                    </a:p>
                  </a:txBody>
                  <a:tcPr marL="9525" marR="9525" marT="9525" marB="0"/>
                </a:tc>
                <a:tc>
                  <a:txBody>
                    <a:bodyPr/>
                    <a:lstStyle/>
                    <a:p>
                      <a:pPr algn="l" fontAlgn="t"/>
                      <a:r>
                        <a:rPr lang="en-IN" sz="1000" u="none" strike="noStrike">
                          <a:effectLst/>
                        </a:rPr>
                        <a:t>Financial Year</a:t>
                      </a:r>
                      <a:endParaRPr lang="en-IN" sz="1000" b="0" i="0" u="none" strike="noStrike">
                        <a:solidFill>
                          <a:srgbClr val="000000"/>
                        </a:solidFill>
                        <a:effectLst/>
                        <a:latin typeface="Times New Roman" panose="02020603050405020304" pitchFamily="18" charset="0"/>
                      </a:endParaRPr>
                    </a:p>
                  </a:txBody>
                  <a:tcPr marL="9525" marR="9525" marT="9525" marB="0"/>
                </a:tc>
                <a:tc>
                  <a:txBody>
                    <a:bodyPr/>
                    <a:lstStyle/>
                    <a:p>
                      <a:pPr algn="l" fontAlgn="b"/>
                      <a:r>
                        <a:rPr lang="en-IN" sz="1000" u="none" strike="noStrike" dirty="0">
                          <a:effectLst/>
                        </a:rPr>
                        <a:t> </a:t>
                      </a:r>
                      <a:endParaRPr lang="en-IN" sz="1000" b="0" i="0" u="none" strike="noStrike" dirty="0">
                        <a:solidFill>
                          <a:srgbClr val="000000"/>
                        </a:solidFill>
                        <a:effectLst/>
                        <a:latin typeface="Times New Roman" panose="02020603050405020304" pitchFamily="18" charset="0"/>
                      </a:endParaRPr>
                    </a:p>
                  </a:txBody>
                  <a:tcPr marL="9525" marR="9525" marT="9525" marB="0" anchor="b"/>
                </a:tc>
                <a:extLst>
                  <a:ext uri="{0D108BD9-81ED-4DB2-BD59-A6C34878D82A}">
                    <a16:rowId xmlns:a16="http://schemas.microsoft.com/office/drawing/2014/main" xmlns="" val="3627550125"/>
                  </a:ext>
                </a:extLst>
              </a:tr>
              <a:tr h="330505">
                <a:tc>
                  <a:txBody>
                    <a:bodyPr/>
                    <a:lstStyle/>
                    <a:p>
                      <a:pPr algn="ctr" fontAlgn="t"/>
                      <a:r>
                        <a:rPr lang="en-IN" sz="1000" u="none" strike="noStrike">
                          <a:effectLst/>
                        </a:rPr>
                        <a:t>2</a:t>
                      </a:r>
                      <a:endParaRPr lang="en-IN" sz="1000" b="0" i="0" u="none" strike="noStrike">
                        <a:solidFill>
                          <a:srgbClr val="000000"/>
                        </a:solidFill>
                        <a:effectLst/>
                        <a:latin typeface="Times New Roman" panose="02020603050405020304" pitchFamily="18" charset="0"/>
                      </a:endParaRPr>
                    </a:p>
                  </a:txBody>
                  <a:tcPr marL="9525" marR="9525" marT="9525" marB="0"/>
                </a:tc>
                <a:tc>
                  <a:txBody>
                    <a:bodyPr/>
                    <a:lstStyle/>
                    <a:p>
                      <a:pPr algn="l" fontAlgn="t"/>
                      <a:r>
                        <a:rPr lang="en-IN" sz="1000" u="none" strike="noStrike">
                          <a:effectLst/>
                        </a:rPr>
                        <a:t>GSTIN</a:t>
                      </a:r>
                      <a:endParaRPr lang="en-IN" sz="1000" b="0" i="0" u="none" strike="noStrike">
                        <a:solidFill>
                          <a:srgbClr val="000000"/>
                        </a:solidFill>
                        <a:effectLst/>
                        <a:latin typeface="Times New Roman" panose="02020603050405020304" pitchFamily="18" charset="0"/>
                      </a:endParaRPr>
                    </a:p>
                  </a:txBody>
                  <a:tcPr marL="9525" marR="9525" marT="9525" marB="0"/>
                </a:tc>
                <a:tc>
                  <a:txBody>
                    <a:bodyPr/>
                    <a:lstStyle/>
                    <a:p>
                      <a:pPr algn="l" fontAlgn="b"/>
                      <a:r>
                        <a:rPr lang="en-IN" sz="1000" u="none" strike="noStrike" dirty="0">
                          <a:effectLst/>
                        </a:rPr>
                        <a:t> </a:t>
                      </a:r>
                      <a:endParaRPr lang="en-IN" sz="1000" b="0" i="0" u="none" strike="noStrike" dirty="0">
                        <a:solidFill>
                          <a:srgbClr val="000000"/>
                        </a:solidFill>
                        <a:effectLst/>
                        <a:latin typeface="Times New Roman" panose="02020603050405020304" pitchFamily="18" charset="0"/>
                      </a:endParaRPr>
                    </a:p>
                  </a:txBody>
                  <a:tcPr marL="9525" marR="9525" marT="9525" marB="0" anchor="b"/>
                </a:tc>
                <a:extLst>
                  <a:ext uri="{0D108BD9-81ED-4DB2-BD59-A6C34878D82A}">
                    <a16:rowId xmlns:a16="http://schemas.microsoft.com/office/drawing/2014/main" xmlns="" val="247397448"/>
                  </a:ext>
                </a:extLst>
              </a:tr>
              <a:tr h="330505">
                <a:tc>
                  <a:txBody>
                    <a:bodyPr/>
                    <a:lstStyle/>
                    <a:p>
                      <a:pPr algn="ctr" fontAlgn="t"/>
                      <a:r>
                        <a:rPr lang="en-IN" sz="1000" u="none" strike="noStrike">
                          <a:effectLst/>
                        </a:rPr>
                        <a:t>3A</a:t>
                      </a:r>
                      <a:endParaRPr lang="en-IN" sz="1000" b="0" i="0" u="none" strike="noStrike">
                        <a:solidFill>
                          <a:srgbClr val="000000"/>
                        </a:solidFill>
                        <a:effectLst/>
                        <a:latin typeface="Times New Roman" panose="02020603050405020304" pitchFamily="18" charset="0"/>
                      </a:endParaRPr>
                    </a:p>
                  </a:txBody>
                  <a:tcPr marL="9525" marR="9525" marT="9525" marB="0"/>
                </a:tc>
                <a:tc>
                  <a:txBody>
                    <a:bodyPr/>
                    <a:lstStyle/>
                    <a:p>
                      <a:pPr algn="l" fontAlgn="t"/>
                      <a:r>
                        <a:rPr lang="en-IN" sz="1000" u="none" strike="noStrike">
                          <a:effectLst/>
                        </a:rPr>
                        <a:t>Legal Name</a:t>
                      </a:r>
                      <a:endParaRPr lang="en-IN" sz="1000" b="0" i="0" u="none" strike="noStrike">
                        <a:solidFill>
                          <a:srgbClr val="000000"/>
                        </a:solidFill>
                        <a:effectLst/>
                        <a:latin typeface="Times New Roman" panose="02020603050405020304" pitchFamily="18" charset="0"/>
                      </a:endParaRPr>
                    </a:p>
                  </a:txBody>
                  <a:tcPr marL="9525" marR="9525" marT="9525" marB="0"/>
                </a:tc>
                <a:tc>
                  <a:txBody>
                    <a:bodyPr/>
                    <a:lstStyle/>
                    <a:p>
                      <a:pPr algn="l" fontAlgn="b"/>
                      <a:r>
                        <a:rPr lang="en-IN" sz="1000" u="none" strike="noStrike" dirty="0">
                          <a:effectLst/>
                        </a:rPr>
                        <a:t> </a:t>
                      </a:r>
                      <a:endParaRPr lang="en-IN" sz="1000" b="0" i="0" u="none" strike="noStrike" dirty="0">
                        <a:solidFill>
                          <a:srgbClr val="000000"/>
                        </a:solidFill>
                        <a:effectLst/>
                        <a:latin typeface="Times New Roman" panose="02020603050405020304" pitchFamily="18" charset="0"/>
                      </a:endParaRPr>
                    </a:p>
                  </a:txBody>
                  <a:tcPr marL="9525" marR="9525" marT="9525" marB="0" anchor="b"/>
                </a:tc>
                <a:extLst>
                  <a:ext uri="{0D108BD9-81ED-4DB2-BD59-A6C34878D82A}">
                    <a16:rowId xmlns:a16="http://schemas.microsoft.com/office/drawing/2014/main" xmlns="" val="3365303356"/>
                  </a:ext>
                </a:extLst>
              </a:tr>
              <a:tr h="330505">
                <a:tc>
                  <a:txBody>
                    <a:bodyPr/>
                    <a:lstStyle/>
                    <a:p>
                      <a:pPr algn="ctr" fontAlgn="t"/>
                      <a:r>
                        <a:rPr lang="en-IN" sz="1000" u="none" strike="noStrike">
                          <a:effectLst/>
                        </a:rPr>
                        <a:t>3B</a:t>
                      </a:r>
                      <a:endParaRPr lang="en-IN" sz="1000" b="0" i="0" u="none" strike="noStrike">
                        <a:solidFill>
                          <a:srgbClr val="000000"/>
                        </a:solidFill>
                        <a:effectLst/>
                        <a:latin typeface="Times New Roman" panose="02020603050405020304" pitchFamily="18" charset="0"/>
                      </a:endParaRPr>
                    </a:p>
                  </a:txBody>
                  <a:tcPr marL="9525" marR="9525" marT="9525" marB="0"/>
                </a:tc>
                <a:tc>
                  <a:txBody>
                    <a:bodyPr/>
                    <a:lstStyle/>
                    <a:p>
                      <a:pPr algn="l" fontAlgn="t"/>
                      <a:r>
                        <a:rPr lang="en-IN" sz="1000" u="none" strike="noStrike">
                          <a:effectLst/>
                        </a:rPr>
                        <a:t>Trade Name (if any)</a:t>
                      </a:r>
                      <a:endParaRPr lang="en-IN" sz="1000" b="0" i="0" u="none" strike="noStrike">
                        <a:solidFill>
                          <a:srgbClr val="000000"/>
                        </a:solidFill>
                        <a:effectLst/>
                        <a:latin typeface="Times New Roman" panose="02020603050405020304" pitchFamily="18" charset="0"/>
                      </a:endParaRPr>
                    </a:p>
                  </a:txBody>
                  <a:tcPr marL="9525" marR="9525" marT="9525" marB="0"/>
                </a:tc>
                <a:tc>
                  <a:txBody>
                    <a:bodyPr/>
                    <a:lstStyle/>
                    <a:p>
                      <a:pPr algn="l" fontAlgn="b"/>
                      <a:r>
                        <a:rPr lang="en-IN" sz="1000" u="none" strike="noStrike" dirty="0">
                          <a:effectLst/>
                        </a:rPr>
                        <a:t> </a:t>
                      </a:r>
                      <a:endParaRPr lang="en-IN" sz="1000" b="0" i="0" u="none" strike="noStrike" dirty="0">
                        <a:solidFill>
                          <a:srgbClr val="000000"/>
                        </a:solidFill>
                        <a:effectLst/>
                        <a:latin typeface="Times New Roman" panose="02020603050405020304" pitchFamily="18" charset="0"/>
                      </a:endParaRPr>
                    </a:p>
                  </a:txBody>
                  <a:tcPr marL="9525" marR="9525" marT="9525" marB="0" anchor="b"/>
                </a:tc>
                <a:extLst>
                  <a:ext uri="{0D108BD9-81ED-4DB2-BD59-A6C34878D82A}">
                    <a16:rowId xmlns:a16="http://schemas.microsoft.com/office/drawing/2014/main" xmlns="" val="1165348181"/>
                  </a:ext>
                </a:extLst>
              </a:tr>
            </a:tbl>
          </a:graphicData>
        </a:graphic>
      </p:graphicFrame>
      <p:graphicFrame>
        <p:nvGraphicFramePr>
          <p:cNvPr id="12" name="Object 11">
            <a:extLst>
              <a:ext uri="{FF2B5EF4-FFF2-40B4-BE49-F238E27FC236}">
                <a16:creationId xmlns:a16="http://schemas.microsoft.com/office/drawing/2014/main" xmlns="" id="{2C2B8F2F-BC6D-4CBF-885D-73E17A54BDC8}"/>
              </a:ext>
            </a:extLst>
          </p:cNvPr>
          <p:cNvGraphicFramePr>
            <a:graphicFrameLocks noChangeAspect="1"/>
          </p:cNvGraphicFramePr>
          <p:nvPr>
            <p:extLst>
              <p:ext uri="{D42A27DB-BD31-4B8C-83A1-F6EECF244321}">
                <p14:modId xmlns:p14="http://schemas.microsoft.com/office/powerpoint/2010/main" xmlns="" val="1580344080"/>
              </p:ext>
            </p:extLst>
          </p:nvPr>
        </p:nvGraphicFramePr>
        <p:xfrm>
          <a:off x="896645" y="2029719"/>
          <a:ext cx="10058399" cy="2639935"/>
        </p:xfrm>
        <a:graphic>
          <a:graphicData uri="http://schemas.openxmlformats.org/presentationml/2006/ole">
            <p:oleObj spid="_x0000_s1092" name="Worksheet" r:id="rId3" imgW="6514970" imgH="1514552" progId="Excel.Sheet.12">
              <p:embed/>
            </p:oleObj>
          </a:graphicData>
        </a:graphic>
      </p:graphicFrame>
      <p:sp>
        <p:nvSpPr>
          <p:cNvPr id="14" name="Slide Number Placeholder 13">
            <a:extLst>
              <a:ext uri="{FF2B5EF4-FFF2-40B4-BE49-F238E27FC236}">
                <a16:creationId xmlns:a16="http://schemas.microsoft.com/office/drawing/2014/main" xmlns="" id="{C4E424D1-1D84-4B30-8651-70F76D0EEB5E}"/>
              </a:ext>
            </a:extLst>
          </p:cNvPr>
          <p:cNvSpPr>
            <a:spLocks noGrp="1"/>
          </p:cNvSpPr>
          <p:nvPr>
            <p:ph type="sldNum" sz="quarter" idx="12"/>
          </p:nvPr>
        </p:nvSpPr>
        <p:spPr/>
        <p:txBody>
          <a:bodyPr/>
          <a:lstStyle/>
          <a:p>
            <a:fld id="{A6A508F2-539D-4FD8-9F21-9E3979794489}" type="slidenum">
              <a:rPr lang="en-IN" smtClean="0"/>
              <a:pPr/>
              <a:t>28</a:t>
            </a:fld>
            <a:endParaRPr lang="en-IN"/>
          </a:p>
        </p:txBody>
      </p:sp>
      <p:sp>
        <p:nvSpPr>
          <p:cNvPr id="3" name="Rectangle: Rounded Corners 2">
            <a:extLst>
              <a:ext uri="{FF2B5EF4-FFF2-40B4-BE49-F238E27FC236}">
                <a16:creationId xmlns:a16="http://schemas.microsoft.com/office/drawing/2014/main" xmlns="" id="{84A57CD3-5216-4463-B8E0-8433E68940A0}"/>
              </a:ext>
            </a:extLst>
          </p:cNvPr>
          <p:cNvSpPr/>
          <p:nvPr/>
        </p:nvSpPr>
        <p:spPr>
          <a:xfrm>
            <a:off x="2601157" y="5140171"/>
            <a:ext cx="3266983" cy="53266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Auto</a:t>
            </a:r>
          </a:p>
        </p:txBody>
      </p:sp>
      <p:cxnSp>
        <p:nvCxnSpPr>
          <p:cNvPr id="5" name="Straight Arrow Connector 4">
            <a:extLst>
              <a:ext uri="{FF2B5EF4-FFF2-40B4-BE49-F238E27FC236}">
                <a16:creationId xmlns:a16="http://schemas.microsoft.com/office/drawing/2014/main" xmlns="" id="{AF538834-26BD-402F-9428-A44A83AC2F67}"/>
              </a:ext>
            </a:extLst>
          </p:cNvPr>
          <p:cNvCxnSpPr/>
          <p:nvPr/>
        </p:nvCxnSpPr>
        <p:spPr>
          <a:xfrm>
            <a:off x="3187083" y="4270159"/>
            <a:ext cx="612560" cy="79899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 name="Straight Arrow Connector 6">
            <a:extLst>
              <a:ext uri="{FF2B5EF4-FFF2-40B4-BE49-F238E27FC236}">
                <a16:creationId xmlns:a16="http://schemas.microsoft.com/office/drawing/2014/main" xmlns="" id="{5EDBE0B1-09AF-48C9-A889-69D26B1859F4}"/>
              </a:ext>
            </a:extLst>
          </p:cNvPr>
          <p:cNvCxnSpPr/>
          <p:nvPr/>
        </p:nvCxnSpPr>
        <p:spPr>
          <a:xfrm>
            <a:off x="3187083" y="4456652"/>
            <a:ext cx="0" cy="61249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8" name="Rectangle: Rounded Corners 7">
            <a:extLst>
              <a:ext uri="{FF2B5EF4-FFF2-40B4-BE49-F238E27FC236}">
                <a16:creationId xmlns:a16="http://schemas.microsoft.com/office/drawing/2014/main" xmlns="" id="{5183E024-89AE-470E-9C2C-FC46E2D4B279}"/>
              </a:ext>
            </a:extLst>
          </p:cNvPr>
          <p:cNvSpPr/>
          <p:nvPr/>
        </p:nvSpPr>
        <p:spPr>
          <a:xfrm>
            <a:off x="6604986" y="5007005"/>
            <a:ext cx="3808520" cy="1113887"/>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July 17 to March 18 to be submitted only even though FY 1718 would be indicated here </a:t>
            </a:r>
          </a:p>
        </p:txBody>
      </p:sp>
      <p:cxnSp>
        <p:nvCxnSpPr>
          <p:cNvPr id="10" name="Straight Arrow Connector 9">
            <a:extLst>
              <a:ext uri="{FF2B5EF4-FFF2-40B4-BE49-F238E27FC236}">
                <a16:creationId xmlns:a16="http://schemas.microsoft.com/office/drawing/2014/main" xmlns="" id="{CE4339A5-AB22-4F8C-8EF5-2100324C502E}"/>
              </a:ext>
            </a:extLst>
          </p:cNvPr>
          <p:cNvCxnSpPr/>
          <p:nvPr/>
        </p:nvCxnSpPr>
        <p:spPr>
          <a:xfrm>
            <a:off x="3089429" y="3311310"/>
            <a:ext cx="5166804" cy="159380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5" name="Rectangle: Rounded Corners 14">
            <a:extLst>
              <a:ext uri="{FF2B5EF4-FFF2-40B4-BE49-F238E27FC236}">
                <a16:creationId xmlns:a16="http://schemas.microsoft.com/office/drawing/2014/main" xmlns="" id="{DCC5D238-AB89-4E84-9226-4484E0A99091}"/>
              </a:ext>
            </a:extLst>
          </p:cNvPr>
          <p:cNvSpPr/>
          <p:nvPr/>
        </p:nvSpPr>
        <p:spPr>
          <a:xfrm>
            <a:off x="825622" y="4905111"/>
            <a:ext cx="1225118" cy="1215781"/>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To be filed for each GSTN</a:t>
            </a:r>
          </a:p>
        </p:txBody>
      </p:sp>
      <p:cxnSp>
        <p:nvCxnSpPr>
          <p:cNvPr id="17" name="Straight Arrow Connector 16">
            <a:extLst>
              <a:ext uri="{FF2B5EF4-FFF2-40B4-BE49-F238E27FC236}">
                <a16:creationId xmlns:a16="http://schemas.microsoft.com/office/drawing/2014/main" xmlns="" id="{8496D820-A002-422E-9273-72AB79B18EB2}"/>
              </a:ext>
            </a:extLst>
          </p:cNvPr>
          <p:cNvCxnSpPr/>
          <p:nvPr/>
        </p:nvCxnSpPr>
        <p:spPr>
          <a:xfrm flipH="1">
            <a:off x="1580225" y="2201662"/>
            <a:ext cx="3515558" cy="260155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596011516"/>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339D0317-3EC7-4AF6-9B1E-6B22A4EBC75F}"/>
              </a:ext>
            </a:extLst>
          </p:cNvPr>
          <p:cNvSpPr/>
          <p:nvPr/>
        </p:nvSpPr>
        <p:spPr>
          <a:xfrm>
            <a:off x="790113" y="621437"/>
            <a:ext cx="8984202" cy="89664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 – Liability ( Output  + RCM )- Table 4 &amp; 5</a:t>
            </a:r>
          </a:p>
        </p:txBody>
      </p:sp>
      <p:graphicFrame>
        <p:nvGraphicFramePr>
          <p:cNvPr id="4" name="Object 3">
            <a:extLst>
              <a:ext uri="{FF2B5EF4-FFF2-40B4-BE49-F238E27FC236}">
                <a16:creationId xmlns:a16="http://schemas.microsoft.com/office/drawing/2014/main" xmlns="" id="{D6F1BC14-9565-44EB-B9DC-6C1A19887F60}"/>
              </a:ext>
            </a:extLst>
          </p:cNvPr>
          <p:cNvGraphicFramePr>
            <a:graphicFrameLocks noChangeAspect="1"/>
          </p:cNvGraphicFramePr>
          <p:nvPr>
            <p:extLst>
              <p:ext uri="{D42A27DB-BD31-4B8C-83A1-F6EECF244321}">
                <p14:modId xmlns:p14="http://schemas.microsoft.com/office/powerpoint/2010/main" xmlns="" val="1219737111"/>
              </p:ext>
            </p:extLst>
          </p:nvPr>
        </p:nvGraphicFramePr>
        <p:xfrm>
          <a:off x="790113" y="1850701"/>
          <a:ext cx="7572652" cy="4093192"/>
        </p:xfrm>
        <a:graphic>
          <a:graphicData uri="http://schemas.openxmlformats.org/presentationml/2006/ole">
            <p:oleObj spid="_x0000_s2117" name="Worksheet" r:id="rId4" imgW="6514970" imgH="4048074" progId="Excel.Sheet.12">
              <p:embed/>
            </p:oleObj>
          </a:graphicData>
        </a:graphic>
      </p:graphicFrame>
      <p:sp>
        <p:nvSpPr>
          <p:cNvPr id="5" name="Rectangle 4">
            <a:extLst>
              <a:ext uri="{FF2B5EF4-FFF2-40B4-BE49-F238E27FC236}">
                <a16:creationId xmlns:a16="http://schemas.microsoft.com/office/drawing/2014/main" xmlns="" id="{2DEE2AD1-E97B-49D8-913B-365EAF3F56C9}"/>
              </a:ext>
            </a:extLst>
          </p:cNvPr>
          <p:cNvSpPr/>
          <p:nvPr/>
        </p:nvSpPr>
        <p:spPr>
          <a:xfrm>
            <a:off x="8558074" y="3284738"/>
            <a:ext cx="1216241" cy="38174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Table 5,7,9 &amp; 10</a:t>
            </a:r>
          </a:p>
        </p:txBody>
      </p:sp>
      <p:sp>
        <p:nvSpPr>
          <p:cNvPr id="6" name="Rectangle 5">
            <a:extLst>
              <a:ext uri="{FF2B5EF4-FFF2-40B4-BE49-F238E27FC236}">
                <a16:creationId xmlns:a16="http://schemas.microsoft.com/office/drawing/2014/main" xmlns="" id="{A751D59E-B1E2-4854-9E2F-D1685FEAF4AF}"/>
              </a:ext>
            </a:extLst>
          </p:cNvPr>
          <p:cNvSpPr/>
          <p:nvPr/>
        </p:nvSpPr>
        <p:spPr>
          <a:xfrm>
            <a:off x="8558074" y="3728623"/>
            <a:ext cx="1216241" cy="2574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Table  4A 4C</a:t>
            </a:r>
          </a:p>
        </p:txBody>
      </p:sp>
      <p:sp>
        <p:nvSpPr>
          <p:cNvPr id="7" name="Rectangle 6">
            <a:extLst>
              <a:ext uri="{FF2B5EF4-FFF2-40B4-BE49-F238E27FC236}">
                <a16:creationId xmlns:a16="http://schemas.microsoft.com/office/drawing/2014/main" xmlns="" id="{13E0174F-67CD-4693-AD37-484EFA40DDD1}"/>
              </a:ext>
            </a:extLst>
          </p:cNvPr>
          <p:cNvSpPr/>
          <p:nvPr/>
        </p:nvSpPr>
        <p:spPr>
          <a:xfrm>
            <a:off x="8558074" y="4048219"/>
            <a:ext cx="1216241" cy="31959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6A</a:t>
            </a:r>
          </a:p>
        </p:txBody>
      </p:sp>
      <p:sp>
        <p:nvSpPr>
          <p:cNvPr id="8" name="Rectangle 7">
            <a:extLst>
              <a:ext uri="{FF2B5EF4-FFF2-40B4-BE49-F238E27FC236}">
                <a16:creationId xmlns:a16="http://schemas.microsoft.com/office/drawing/2014/main" xmlns="" id="{1530EEA2-66BC-462C-AB59-ECA8A62A69C1}"/>
              </a:ext>
            </a:extLst>
          </p:cNvPr>
          <p:cNvSpPr/>
          <p:nvPr/>
        </p:nvSpPr>
        <p:spPr>
          <a:xfrm>
            <a:off x="8558074" y="4660777"/>
            <a:ext cx="1216241" cy="2574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6C</a:t>
            </a:r>
          </a:p>
        </p:txBody>
      </p:sp>
      <p:sp>
        <p:nvSpPr>
          <p:cNvPr id="9" name="Rectangle 8">
            <a:extLst>
              <a:ext uri="{FF2B5EF4-FFF2-40B4-BE49-F238E27FC236}">
                <a16:creationId xmlns:a16="http://schemas.microsoft.com/office/drawing/2014/main" xmlns="" id="{49B77626-A553-4A2E-9987-C357A6D392B8}"/>
              </a:ext>
            </a:extLst>
          </p:cNvPr>
          <p:cNvSpPr/>
          <p:nvPr/>
        </p:nvSpPr>
        <p:spPr>
          <a:xfrm>
            <a:off x="8558074" y="4398887"/>
            <a:ext cx="1216241" cy="23081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6B</a:t>
            </a:r>
          </a:p>
        </p:txBody>
      </p:sp>
      <p:sp>
        <p:nvSpPr>
          <p:cNvPr id="10" name="Rectangle 9">
            <a:extLst>
              <a:ext uri="{FF2B5EF4-FFF2-40B4-BE49-F238E27FC236}">
                <a16:creationId xmlns:a16="http://schemas.microsoft.com/office/drawing/2014/main" xmlns="" id="{A4F57689-FF6B-4739-9B59-19DCBB83EFAB}"/>
              </a:ext>
            </a:extLst>
          </p:cNvPr>
          <p:cNvSpPr/>
          <p:nvPr/>
        </p:nvSpPr>
        <p:spPr>
          <a:xfrm>
            <a:off x="8558074" y="5015883"/>
            <a:ext cx="1216241" cy="38174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11A</a:t>
            </a:r>
          </a:p>
        </p:txBody>
      </p:sp>
      <p:sp>
        <p:nvSpPr>
          <p:cNvPr id="11" name="Rectangle 10">
            <a:extLst>
              <a:ext uri="{FF2B5EF4-FFF2-40B4-BE49-F238E27FC236}">
                <a16:creationId xmlns:a16="http://schemas.microsoft.com/office/drawing/2014/main" xmlns="" id="{8CD34159-E992-433B-8B79-31DF74FA1072}"/>
              </a:ext>
            </a:extLst>
          </p:cNvPr>
          <p:cNvSpPr/>
          <p:nvPr/>
        </p:nvSpPr>
        <p:spPr>
          <a:xfrm>
            <a:off x="8558074" y="5461097"/>
            <a:ext cx="1216241" cy="29163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400" dirty="0"/>
              <a:t>Table 3.1 (d)</a:t>
            </a:r>
          </a:p>
        </p:txBody>
      </p:sp>
      <p:sp>
        <p:nvSpPr>
          <p:cNvPr id="12" name="Right Bracket 11">
            <a:extLst>
              <a:ext uri="{FF2B5EF4-FFF2-40B4-BE49-F238E27FC236}">
                <a16:creationId xmlns:a16="http://schemas.microsoft.com/office/drawing/2014/main" xmlns="" id="{68E996D1-BB5E-4438-B4FD-AFEF712C1C0B}"/>
              </a:ext>
            </a:extLst>
          </p:cNvPr>
          <p:cNvSpPr/>
          <p:nvPr/>
        </p:nvSpPr>
        <p:spPr>
          <a:xfrm>
            <a:off x="9871969" y="3429000"/>
            <a:ext cx="275208" cy="1764437"/>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13" name="Oval 12">
            <a:extLst>
              <a:ext uri="{FF2B5EF4-FFF2-40B4-BE49-F238E27FC236}">
                <a16:creationId xmlns:a16="http://schemas.microsoft.com/office/drawing/2014/main" xmlns="" id="{C0420276-DAEE-4132-A8A3-D5D5842CC090}"/>
              </a:ext>
            </a:extLst>
          </p:cNvPr>
          <p:cNvSpPr/>
          <p:nvPr/>
        </p:nvSpPr>
        <p:spPr>
          <a:xfrm>
            <a:off x="10360241" y="3897297"/>
            <a:ext cx="1296140" cy="103868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1</a:t>
            </a:r>
          </a:p>
        </p:txBody>
      </p:sp>
      <p:sp>
        <p:nvSpPr>
          <p:cNvPr id="14" name="Arrow: Right 13">
            <a:extLst>
              <a:ext uri="{FF2B5EF4-FFF2-40B4-BE49-F238E27FC236}">
                <a16:creationId xmlns:a16="http://schemas.microsoft.com/office/drawing/2014/main" xmlns="" id="{50A3A25A-64B0-4A0C-A8B1-346123EE746D}"/>
              </a:ext>
            </a:extLst>
          </p:cNvPr>
          <p:cNvSpPr/>
          <p:nvPr/>
        </p:nvSpPr>
        <p:spPr>
          <a:xfrm>
            <a:off x="9871969" y="5619565"/>
            <a:ext cx="275208" cy="45719"/>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15" name="Rectangle: Rounded Corners 14">
            <a:extLst>
              <a:ext uri="{FF2B5EF4-FFF2-40B4-BE49-F238E27FC236}">
                <a16:creationId xmlns:a16="http://schemas.microsoft.com/office/drawing/2014/main" xmlns="" id="{5C5AA27C-DB5B-4619-84DA-E77CF567A3B9}"/>
              </a:ext>
            </a:extLst>
          </p:cNvPr>
          <p:cNvSpPr/>
          <p:nvPr/>
        </p:nvSpPr>
        <p:spPr>
          <a:xfrm>
            <a:off x="10360241" y="5530788"/>
            <a:ext cx="1216241" cy="291633"/>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3B</a:t>
            </a:r>
          </a:p>
        </p:txBody>
      </p:sp>
      <p:cxnSp>
        <p:nvCxnSpPr>
          <p:cNvPr id="19" name="Straight Arrow Connector 18">
            <a:extLst>
              <a:ext uri="{FF2B5EF4-FFF2-40B4-BE49-F238E27FC236}">
                <a16:creationId xmlns:a16="http://schemas.microsoft.com/office/drawing/2014/main" xmlns="" id="{E4741A6D-D89E-46E6-A851-BF9928FB7643}"/>
              </a:ext>
            </a:extLst>
          </p:cNvPr>
          <p:cNvCxnSpPr/>
          <p:nvPr/>
        </p:nvCxnSpPr>
        <p:spPr>
          <a:xfrm>
            <a:off x="1615736" y="5086905"/>
            <a:ext cx="1828800" cy="102093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0" name="Rectangle 19">
            <a:extLst>
              <a:ext uri="{FF2B5EF4-FFF2-40B4-BE49-F238E27FC236}">
                <a16:creationId xmlns:a16="http://schemas.microsoft.com/office/drawing/2014/main" xmlns="" id="{A2A27C41-8051-4258-B961-6C2217897ADD}"/>
              </a:ext>
            </a:extLst>
          </p:cNvPr>
          <p:cNvSpPr/>
          <p:nvPr/>
        </p:nvSpPr>
        <p:spPr>
          <a:xfrm>
            <a:off x="3630967" y="6107837"/>
            <a:ext cx="5646198" cy="31959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Advances received from Clients ( Balance Sheet Items )</a:t>
            </a:r>
          </a:p>
        </p:txBody>
      </p:sp>
      <p:cxnSp>
        <p:nvCxnSpPr>
          <p:cNvPr id="22" name="Straight Arrow Connector 21">
            <a:extLst>
              <a:ext uri="{FF2B5EF4-FFF2-40B4-BE49-F238E27FC236}">
                <a16:creationId xmlns:a16="http://schemas.microsoft.com/office/drawing/2014/main" xmlns="" id="{1A850135-26A1-40A1-A2EE-5C8A92626F94}"/>
              </a:ext>
            </a:extLst>
          </p:cNvPr>
          <p:cNvCxnSpPr/>
          <p:nvPr/>
        </p:nvCxnSpPr>
        <p:spPr>
          <a:xfrm flipH="1">
            <a:off x="1447060" y="4714042"/>
            <a:ext cx="1047565" cy="144706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3" name="Oval 22">
            <a:extLst>
              <a:ext uri="{FF2B5EF4-FFF2-40B4-BE49-F238E27FC236}">
                <a16:creationId xmlns:a16="http://schemas.microsoft.com/office/drawing/2014/main" xmlns="" id="{72DEB024-55A2-4E0A-BCF3-A5CD332DE2D7}"/>
              </a:ext>
            </a:extLst>
          </p:cNvPr>
          <p:cNvSpPr/>
          <p:nvPr/>
        </p:nvSpPr>
        <p:spPr>
          <a:xfrm>
            <a:off x="861134" y="6107837"/>
            <a:ext cx="1509204" cy="452761"/>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Merchant Exporters</a:t>
            </a:r>
          </a:p>
        </p:txBody>
      </p:sp>
      <p:cxnSp>
        <p:nvCxnSpPr>
          <p:cNvPr id="25" name="Straight Arrow Connector 24">
            <a:extLst>
              <a:ext uri="{FF2B5EF4-FFF2-40B4-BE49-F238E27FC236}">
                <a16:creationId xmlns:a16="http://schemas.microsoft.com/office/drawing/2014/main" xmlns="" id="{D50D9842-1CDC-476D-BFDD-9367A6C627D2}"/>
              </a:ext>
            </a:extLst>
          </p:cNvPr>
          <p:cNvCxnSpPr/>
          <p:nvPr/>
        </p:nvCxnSpPr>
        <p:spPr>
          <a:xfrm flipV="1">
            <a:off x="3444536" y="2068497"/>
            <a:ext cx="6125592" cy="352887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6" name="Oval 25">
            <a:extLst>
              <a:ext uri="{FF2B5EF4-FFF2-40B4-BE49-F238E27FC236}">
                <a16:creationId xmlns:a16="http://schemas.microsoft.com/office/drawing/2014/main" xmlns="" id="{E7435C82-40E7-442B-B679-B1F452670D18}"/>
              </a:ext>
            </a:extLst>
          </p:cNvPr>
          <p:cNvSpPr/>
          <p:nvPr/>
        </p:nvSpPr>
        <p:spPr>
          <a:xfrm>
            <a:off x="9774316" y="1518081"/>
            <a:ext cx="1500326" cy="85669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9(3)/5(3)</a:t>
            </a:r>
          </a:p>
          <a:p>
            <a:pPr algn="ctr"/>
            <a:r>
              <a:rPr lang="en-IN" dirty="0"/>
              <a:t>9(4)/5(4)</a:t>
            </a:r>
          </a:p>
        </p:txBody>
      </p:sp>
      <p:sp>
        <p:nvSpPr>
          <p:cNvPr id="28" name="Slide Number Placeholder 27">
            <a:extLst>
              <a:ext uri="{FF2B5EF4-FFF2-40B4-BE49-F238E27FC236}">
                <a16:creationId xmlns:a16="http://schemas.microsoft.com/office/drawing/2014/main" xmlns="" id="{E6FCF5B1-2E54-4861-9787-0811A5C838CA}"/>
              </a:ext>
            </a:extLst>
          </p:cNvPr>
          <p:cNvSpPr>
            <a:spLocks noGrp="1"/>
          </p:cNvSpPr>
          <p:nvPr>
            <p:ph type="sldNum" sz="quarter" idx="12"/>
          </p:nvPr>
        </p:nvSpPr>
        <p:spPr/>
        <p:txBody>
          <a:bodyPr/>
          <a:lstStyle/>
          <a:p>
            <a:fld id="{A6A508F2-539D-4FD8-9F21-9E3979794489}" type="slidenum">
              <a:rPr lang="en-IN" smtClean="0"/>
              <a:pPr/>
              <a:t>29</a:t>
            </a:fld>
            <a:endParaRPr lang="en-IN"/>
          </a:p>
        </p:txBody>
      </p:sp>
      <p:cxnSp>
        <p:nvCxnSpPr>
          <p:cNvPr id="16" name="Straight Arrow Connector 15">
            <a:extLst>
              <a:ext uri="{FF2B5EF4-FFF2-40B4-BE49-F238E27FC236}">
                <a16:creationId xmlns:a16="http://schemas.microsoft.com/office/drawing/2014/main" xmlns="" id="{FDB7C483-6B76-4CAC-9CE4-B21A44D475CF}"/>
              </a:ext>
            </a:extLst>
          </p:cNvPr>
          <p:cNvCxnSpPr/>
          <p:nvPr/>
        </p:nvCxnSpPr>
        <p:spPr>
          <a:xfrm>
            <a:off x="8153400" y="3577701"/>
            <a:ext cx="324775"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8" name="Straight Arrow Connector 17">
            <a:extLst>
              <a:ext uri="{FF2B5EF4-FFF2-40B4-BE49-F238E27FC236}">
                <a16:creationId xmlns:a16="http://schemas.microsoft.com/office/drawing/2014/main" xmlns="" id="{2B4F452D-7146-4786-AF99-5C8033DBDC38}"/>
              </a:ext>
            </a:extLst>
          </p:cNvPr>
          <p:cNvCxnSpPr/>
          <p:nvPr/>
        </p:nvCxnSpPr>
        <p:spPr>
          <a:xfrm>
            <a:off x="8153400" y="3897297"/>
            <a:ext cx="28926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4" name="Straight Arrow Connector 23">
            <a:extLst>
              <a:ext uri="{FF2B5EF4-FFF2-40B4-BE49-F238E27FC236}">
                <a16:creationId xmlns:a16="http://schemas.microsoft.com/office/drawing/2014/main" xmlns="" id="{C7899F47-44BE-49C9-AFD9-635BAF6776E2}"/>
              </a:ext>
            </a:extLst>
          </p:cNvPr>
          <p:cNvCxnSpPr/>
          <p:nvPr/>
        </p:nvCxnSpPr>
        <p:spPr>
          <a:xfrm>
            <a:off x="8153400" y="4305670"/>
            <a:ext cx="324775"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0" name="Straight Arrow Connector 29">
            <a:extLst>
              <a:ext uri="{FF2B5EF4-FFF2-40B4-BE49-F238E27FC236}">
                <a16:creationId xmlns:a16="http://schemas.microsoft.com/office/drawing/2014/main" xmlns="" id="{E8BFCF96-4C23-4AED-AEAB-E5C429ABB12A}"/>
              </a:ext>
            </a:extLst>
          </p:cNvPr>
          <p:cNvCxnSpPr>
            <a:cxnSpLocks/>
          </p:cNvCxnSpPr>
          <p:nvPr/>
        </p:nvCxnSpPr>
        <p:spPr>
          <a:xfrm>
            <a:off x="8153400" y="4629705"/>
            <a:ext cx="324775"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4" name="Straight Arrow Connector 33">
            <a:extLst>
              <a:ext uri="{FF2B5EF4-FFF2-40B4-BE49-F238E27FC236}">
                <a16:creationId xmlns:a16="http://schemas.microsoft.com/office/drawing/2014/main" xmlns="" id="{1C164420-BE2D-49A8-9946-4CC157DA3529}"/>
              </a:ext>
            </a:extLst>
          </p:cNvPr>
          <p:cNvCxnSpPr>
            <a:endCxn id="8" idx="1"/>
          </p:cNvCxnSpPr>
          <p:nvPr/>
        </p:nvCxnSpPr>
        <p:spPr>
          <a:xfrm flipV="1">
            <a:off x="8220722" y="4789503"/>
            <a:ext cx="337352" cy="1331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6" name="Straight Arrow Connector 35">
            <a:extLst>
              <a:ext uri="{FF2B5EF4-FFF2-40B4-BE49-F238E27FC236}">
                <a16:creationId xmlns:a16="http://schemas.microsoft.com/office/drawing/2014/main" xmlns="" id="{1B060254-D730-4DDA-BFCD-93641ECFF026}"/>
              </a:ext>
            </a:extLst>
          </p:cNvPr>
          <p:cNvCxnSpPr>
            <a:endCxn id="10" idx="1"/>
          </p:cNvCxnSpPr>
          <p:nvPr/>
        </p:nvCxnSpPr>
        <p:spPr>
          <a:xfrm>
            <a:off x="8153400" y="5175683"/>
            <a:ext cx="404674" cy="3107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8" name="Straight Arrow Connector 37">
            <a:extLst>
              <a:ext uri="{FF2B5EF4-FFF2-40B4-BE49-F238E27FC236}">
                <a16:creationId xmlns:a16="http://schemas.microsoft.com/office/drawing/2014/main" xmlns="" id="{71C140B3-0533-4588-9983-25253AAA612F}"/>
              </a:ext>
            </a:extLst>
          </p:cNvPr>
          <p:cNvCxnSpPr>
            <a:endCxn id="11" idx="1"/>
          </p:cNvCxnSpPr>
          <p:nvPr/>
        </p:nvCxnSpPr>
        <p:spPr>
          <a:xfrm>
            <a:off x="8233299" y="5606247"/>
            <a:ext cx="324775" cy="66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3752932177"/>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xmlns="" id="{B454A340-9C47-4E30-8F54-53CB70176CB3}"/>
              </a:ext>
            </a:extLst>
          </p:cNvPr>
          <p:cNvSpPr>
            <a:spLocks noGrp="1"/>
          </p:cNvSpPr>
          <p:nvPr>
            <p:ph type="ftr" sz="quarter" idx="11"/>
          </p:nvPr>
        </p:nvSpPr>
        <p:spPr/>
        <p:txBody>
          <a:bodyPr/>
          <a:lstStyle/>
          <a:p>
            <a:endParaRPr lang="en-IN" dirty="0"/>
          </a:p>
        </p:txBody>
      </p:sp>
      <p:sp>
        <p:nvSpPr>
          <p:cNvPr id="3" name="Slide Number Placeholder 2">
            <a:extLst>
              <a:ext uri="{FF2B5EF4-FFF2-40B4-BE49-F238E27FC236}">
                <a16:creationId xmlns:a16="http://schemas.microsoft.com/office/drawing/2014/main" xmlns="" id="{5B47C02B-56D2-4C93-9F57-6A9EE5416F88}"/>
              </a:ext>
            </a:extLst>
          </p:cNvPr>
          <p:cNvSpPr>
            <a:spLocks noGrp="1"/>
          </p:cNvSpPr>
          <p:nvPr>
            <p:ph type="sldNum" sz="quarter" idx="12"/>
          </p:nvPr>
        </p:nvSpPr>
        <p:spPr/>
        <p:txBody>
          <a:bodyPr/>
          <a:lstStyle/>
          <a:p>
            <a:fld id="{A6A508F2-539D-4FD8-9F21-9E3979794489}" type="slidenum">
              <a:rPr lang="en-IN" smtClean="0"/>
              <a:pPr/>
              <a:t>3</a:t>
            </a:fld>
            <a:endParaRPr lang="en-IN"/>
          </a:p>
        </p:txBody>
      </p:sp>
      <p:sp>
        <p:nvSpPr>
          <p:cNvPr id="4" name="Rectangle: Rounded Corners 3">
            <a:extLst>
              <a:ext uri="{FF2B5EF4-FFF2-40B4-BE49-F238E27FC236}">
                <a16:creationId xmlns:a16="http://schemas.microsoft.com/office/drawing/2014/main" xmlns="" id="{DF29DA3C-E91F-43BB-9528-22D5D48023F8}"/>
              </a:ext>
            </a:extLst>
          </p:cNvPr>
          <p:cNvSpPr/>
          <p:nvPr/>
        </p:nvSpPr>
        <p:spPr>
          <a:xfrm>
            <a:off x="2157273" y="1640149"/>
            <a:ext cx="7705818" cy="3577701"/>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6000" dirty="0"/>
              <a:t>GST Audit Process </a:t>
            </a:r>
          </a:p>
        </p:txBody>
      </p:sp>
    </p:spTree>
    <p:extLst>
      <p:ext uri="{BB962C8B-B14F-4D97-AF65-F5344CB8AC3E}">
        <p14:creationId xmlns:p14="http://schemas.microsoft.com/office/powerpoint/2010/main" xmlns="" val="1165436461"/>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339D0317-3EC7-4AF6-9B1E-6B22A4EBC75F}"/>
              </a:ext>
            </a:extLst>
          </p:cNvPr>
          <p:cNvSpPr/>
          <p:nvPr/>
        </p:nvSpPr>
        <p:spPr>
          <a:xfrm>
            <a:off x="923279" y="621437"/>
            <a:ext cx="9216351" cy="89664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 – Liability ( Output  + RCM )- Table 4 &amp; 5</a:t>
            </a:r>
          </a:p>
        </p:txBody>
      </p:sp>
      <p:pic>
        <p:nvPicPr>
          <p:cNvPr id="8" name="Picture 7">
            <a:extLst>
              <a:ext uri="{FF2B5EF4-FFF2-40B4-BE49-F238E27FC236}">
                <a16:creationId xmlns:a16="http://schemas.microsoft.com/office/drawing/2014/main" xmlns="" id="{E8209C1F-4CE7-4896-9E7F-C8C3A48C0AA4}"/>
              </a:ext>
            </a:extLst>
          </p:cNvPr>
          <p:cNvPicPr>
            <a:picLocks noChangeAspect="1"/>
          </p:cNvPicPr>
          <p:nvPr/>
        </p:nvPicPr>
        <p:blipFill>
          <a:blip r:embed="rId2" cstate="print"/>
          <a:stretch>
            <a:fillRect/>
          </a:stretch>
        </p:blipFill>
        <p:spPr>
          <a:xfrm>
            <a:off x="923279" y="2082199"/>
            <a:ext cx="7359587" cy="3528487"/>
          </a:xfrm>
          <a:prstGeom prst="rect">
            <a:avLst/>
          </a:prstGeom>
        </p:spPr>
      </p:pic>
      <p:sp>
        <p:nvSpPr>
          <p:cNvPr id="9" name="Rectangle 8">
            <a:extLst>
              <a:ext uri="{FF2B5EF4-FFF2-40B4-BE49-F238E27FC236}">
                <a16:creationId xmlns:a16="http://schemas.microsoft.com/office/drawing/2014/main" xmlns="" id="{CE1D0148-1176-4A09-AC46-81E5B01307D4}"/>
              </a:ext>
            </a:extLst>
          </p:cNvPr>
          <p:cNvSpPr/>
          <p:nvPr/>
        </p:nvSpPr>
        <p:spPr>
          <a:xfrm>
            <a:off x="8629095" y="2707689"/>
            <a:ext cx="1305018" cy="52378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9B</a:t>
            </a:r>
          </a:p>
        </p:txBody>
      </p:sp>
      <p:sp>
        <p:nvSpPr>
          <p:cNvPr id="10" name="Rectangle 9">
            <a:extLst>
              <a:ext uri="{FF2B5EF4-FFF2-40B4-BE49-F238E27FC236}">
                <a16:creationId xmlns:a16="http://schemas.microsoft.com/office/drawing/2014/main" xmlns="" id="{B0A90F2D-DA34-40D3-9DF9-26F0F098D2CC}"/>
              </a:ext>
            </a:extLst>
          </p:cNvPr>
          <p:cNvSpPr/>
          <p:nvPr/>
        </p:nvSpPr>
        <p:spPr>
          <a:xfrm>
            <a:off x="8629095" y="3429000"/>
            <a:ext cx="1305018" cy="44166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9B</a:t>
            </a:r>
          </a:p>
        </p:txBody>
      </p:sp>
      <p:sp>
        <p:nvSpPr>
          <p:cNvPr id="11" name="Rectangle 10">
            <a:extLst>
              <a:ext uri="{FF2B5EF4-FFF2-40B4-BE49-F238E27FC236}">
                <a16:creationId xmlns:a16="http://schemas.microsoft.com/office/drawing/2014/main" xmlns="" id="{6CADE6CC-A1F5-42D0-A822-8E2393C5F682}"/>
              </a:ext>
            </a:extLst>
          </p:cNvPr>
          <p:cNvSpPr/>
          <p:nvPr/>
        </p:nvSpPr>
        <p:spPr>
          <a:xfrm>
            <a:off x="8629095" y="3961661"/>
            <a:ext cx="1305018" cy="4416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600" dirty="0"/>
              <a:t>Table 9A, 9C</a:t>
            </a:r>
          </a:p>
        </p:txBody>
      </p:sp>
      <p:sp>
        <p:nvSpPr>
          <p:cNvPr id="12" name="Rectangle 11">
            <a:extLst>
              <a:ext uri="{FF2B5EF4-FFF2-40B4-BE49-F238E27FC236}">
                <a16:creationId xmlns:a16="http://schemas.microsoft.com/office/drawing/2014/main" xmlns="" id="{41B43487-EA6F-40C5-89EB-1D06BAD10459}"/>
              </a:ext>
            </a:extLst>
          </p:cNvPr>
          <p:cNvSpPr/>
          <p:nvPr/>
        </p:nvSpPr>
        <p:spPr>
          <a:xfrm>
            <a:off x="8629095" y="4518734"/>
            <a:ext cx="1305018" cy="33735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600" dirty="0"/>
              <a:t>Table 9A, 9C</a:t>
            </a:r>
          </a:p>
        </p:txBody>
      </p:sp>
      <p:sp>
        <p:nvSpPr>
          <p:cNvPr id="13" name="Right Bracket 12">
            <a:extLst>
              <a:ext uri="{FF2B5EF4-FFF2-40B4-BE49-F238E27FC236}">
                <a16:creationId xmlns:a16="http://schemas.microsoft.com/office/drawing/2014/main" xmlns="" id="{2E4CDD0A-160E-427D-9DF1-0ED02347388A}"/>
              </a:ext>
            </a:extLst>
          </p:cNvPr>
          <p:cNvSpPr/>
          <p:nvPr/>
        </p:nvSpPr>
        <p:spPr>
          <a:xfrm>
            <a:off x="10093911" y="2814221"/>
            <a:ext cx="45719" cy="1882066"/>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14" name="Oval 13">
            <a:extLst>
              <a:ext uri="{FF2B5EF4-FFF2-40B4-BE49-F238E27FC236}">
                <a16:creationId xmlns:a16="http://schemas.microsoft.com/office/drawing/2014/main" xmlns="" id="{41663010-D5EF-43C6-BA00-40B143944A0A}"/>
              </a:ext>
            </a:extLst>
          </p:cNvPr>
          <p:cNvSpPr/>
          <p:nvPr/>
        </p:nvSpPr>
        <p:spPr>
          <a:xfrm>
            <a:off x="10450349" y="3429000"/>
            <a:ext cx="1098170" cy="814526"/>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600" dirty="0"/>
              <a:t>GSTR 1</a:t>
            </a:r>
          </a:p>
        </p:txBody>
      </p:sp>
      <p:sp>
        <p:nvSpPr>
          <p:cNvPr id="16" name="Slide Number Placeholder 15">
            <a:extLst>
              <a:ext uri="{FF2B5EF4-FFF2-40B4-BE49-F238E27FC236}">
                <a16:creationId xmlns:a16="http://schemas.microsoft.com/office/drawing/2014/main" xmlns="" id="{6D19E1CD-A5BE-4804-A677-B260D489CD49}"/>
              </a:ext>
            </a:extLst>
          </p:cNvPr>
          <p:cNvSpPr>
            <a:spLocks noGrp="1"/>
          </p:cNvSpPr>
          <p:nvPr>
            <p:ph type="sldNum" sz="quarter" idx="12"/>
          </p:nvPr>
        </p:nvSpPr>
        <p:spPr/>
        <p:txBody>
          <a:bodyPr/>
          <a:lstStyle/>
          <a:p>
            <a:fld id="{A6A508F2-539D-4FD8-9F21-9E3979794489}" type="slidenum">
              <a:rPr lang="en-IN" smtClean="0"/>
              <a:pPr/>
              <a:t>30</a:t>
            </a:fld>
            <a:endParaRPr lang="en-IN"/>
          </a:p>
        </p:txBody>
      </p:sp>
      <p:cxnSp>
        <p:nvCxnSpPr>
          <p:cNvPr id="4" name="Straight Arrow Connector 3">
            <a:extLst>
              <a:ext uri="{FF2B5EF4-FFF2-40B4-BE49-F238E27FC236}">
                <a16:creationId xmlns:a16="http://schemas.microsoft.com/office/drawing/2014/main" xmlns="" id="{3B8F41B7-CE3C-43B5-B951-722206CAF6AE}"/>
              </a:ext>
            </a:extLst>
          </p:cNvPr>
          <p:cNvCxnSpPr/>
          <p:nvPr/>
        </p:nvCxnSpPr>
        <p:spPr>
          <a:xfrm>
            <a:off x="8153400" y="2894120"/>
            <a:ext cx="45720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 name="Straight Arrow Connector 5">
            <a:extLst>
              <a:ext uri="{FF2B5EF4-FFF2-40B4-BE49-F238E27FC236}">
                <a16:creationId xmlns:a16="http://schemas.microsoft.com/office/drawing/2014/main" xmlns="" id="{D646E092-B262-4C13-B7E9-414302C80615}"/>
              </a:ext>
            </a:extLst>
          </p:cNvPr>
          <p:cNvCxnSpPr/>
          <p:nvPr/>
        </p:nvCxnSpPr>
        <p:spPr>
          <a:xfrm>
            <a:off x="8153400" y="3595456"/>
            <a:ext cx="369163"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7" name="Straight Arrow Connector 16">
            <a:extLst>
              <a:ext uri="{FF2B5EF4-FFF2-40B4-BE49-F238E27FC236}">
                <a16:creationId xmlns:a16="http://schemas.microsoft.com/office/drawing/2014/main" xmlns="" id="{8D1BD0C4-A299-45DB-9D94-FE469FD885DF}"/>
              </a:ext>
            </a:extLst>
          </p:cNvPr>
          <p:cNvCxnSpPr/>
          <p:nvPr/>
        </p:nvCxnSpPr>
        <p:spPr>
          <a:xfrm>
            <a:off x="8153400" y="4243526"/>
            <a:ext cx="34253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9" name="Straight Arrow Connector 18">
            <a:extLst>
              <a:ext uri="{FF2B5EF4-FFF2-40B4-BE49-F238E27FC236}">
                <a16:creationId xmlns:a16="http://schemas.microsoft.com/office/drawing/2014/main" xmlns="" id="{985CCF9B-31BB-48AE-8960-42C37656DA35}"/>
              </a:ext>
            </a:extLst>
          </p:cNvPr>
          <p:cNvCxnSpPr/>
          <p:nvPr/>
        </p:nvCxnSpPr>
        <p:spPr>
          <a:xfrm>
            <a:off x="8034291" y="4696287"/>
            <a:ext cx="488272"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3007633105"/>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139073CD-CB12-4E67-A234-9EC9166F2EB6}"/>
              </a:ext>
            </a:extLst>
          </p:cNvPr>
          <p:cNvSpPr/>
          <p:nvPr/>
        </p:nvSpPr>
        <p:spPr>
          <a:xfrm>
            <a:off x="958789" y="621437"/>
            <a:ext cx="9074310" cy="89664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 – Liability ( Output  + RCM )- Table 4 &amp; 5</a:t>
            </a:r>
          </a:p>
        </p:txBody>
      </p:sp>
      <p:graphicFrame>
        <p:nvGraphicFramePr>
          <p:cNvPr id="3" name="Object 2">
            <a:extLst>
              <a:ext uri="{FF2B5EF4-FFF2-40B4-BE49-F238E27FC236}">
                <a16:creationId xmlns:a16="http://schemas.microsoft.com/office/drawing/2014/main" xmlns="" id="{78CD7D96-F1FC-4E73-BCDF-DB75D5E8FA03}"/>
              </a:ext>
            </a:extLst>
          </p:cNvPr>
          <p:cNvGraphicFramePr>
            <a:graphicFrameLocks noChangeAspect="1"/>
          </p:cNvGraphicFramePr>
          <p:nvPr>
            <p:extLst>
              <p:ext uri="{D42A27DB-BD31-4B8C-83A1-F6EECF244321}">
                <p14:modId xmlns:p14="http://schemas.microsoft.com/office/powerpoint/2010/main" xmlns="" val="2221748291"/>
              </p:ext>
            </p:extLst>
          </p:nvPr>
        </p:nvGraphicFramePr>
        <p:xfrm>
          <a:off x="958788" y="1615736"/>
          <a:ext cx="7439488" cy="4421080"/>
        </p:xfrm>
        <a:graphic>
          <a:graphicData uri="http://schemas.openxmlformats.org/presentationml/2006/ole">
            <p:oleObj spid="_x0000_s3137" name="Worksheet" r:id="rId3" imgW="6514970" imgH="4838713" progId="Excel.Sheet.12">
              <p:embed/>
            </p:oleObj>
          </a:graphicData>
        </a:graphic>
      </p:graphicFrame>
      <p:sp>
        <p:nvSpPr>
          <p:cNvPr id="4" name="Rectangle 3">
            <a:extLst>
              <a:ext uri="{FF2B5EF4-FFF2-40B4-BE49-F238E27FC236}">
                <a16:creationId xmlns:a16="http://schemas.microsoft.com/office/drawing/2014/main" xmlns="" id="{2613F1D2-05E1-47B4-9590-21B656394876}"/>
              </a:ext>
            </a:extLst>
          </p:cNvPr>
          <p:cNvSpPr/>
          <p:nvPr/>
        </p:nvSpPr>
        <p:spPr>
          <a:xfrm>
            <a:off x="8637973" y="1935333"/>
            <a:ext cx="1233996" cy="31959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6A</a:t>
            </a:r>
          </a:p>
        </p:txBody>
      </p:sp>
      <p:sp>
        <p:nvSpPr>
          <p:cNvPr id="5" name="Rectangle 4">
            <a:extLst>
              <a:ext uri="{FF2B5EF4-FFF2-40B4-BE49-F238E27FC236}">
                <a16:creationId xmlns:a16="http://schemas.microsoft.com/office/drawing/2014/main" xmlns="" id="{918877EA-4767-46FD-AF5D-8EFFCDCAADA0}"/>
              </a:ext>
            </a:extLst>
          </p:cNvPr>
          <p:cNvSpPr/>
          <p:nvPr/>
        </p:nvSpPr>
        <p:spPr>
          <a:xfrm>
            <a:off x="8637973" y="2325949"/>
            <a:ext cx="1233995" cy="24857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6B</a:t>
            </a:r>
          </a:p>
        </p:txBody>
      </p:sp>
      <p:sp>
        <p:nvSpPr>
          <p:cNvPr id="6" name="Rectangle 5">
            <a:extLst>
              <a:ext uri="{FF2B5EF4-FFF2-40B4-BE49-F238E27FC236}">
                <a16:creationId xmlns:a16="http://schemas.microsoft.com/office/drawing/2014/main" xmlns="" id="{0E6E0DFE-85B2-4EB6-9AC8-9B54B83FEA44}"/>
              </a:ext>
            </a:extLst>
          </p:cNvPr>
          <p:cNvSpPr/>
          <p:nvPr/>
        </p:nvSpPr>
        <p:spPr>
          <a:xfrm>
            <a:off x="8637973" y="2672180"/>
            <a:ext cx="1233995" cy="31959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4B</a:t>
            </a:r>
          </a:p>
        </p:txBody>
      </p:sp>
      <p:sp>
        <p:nvSpPr>
          <p:cNvPr id="7" name="Rectangle 6">
            <a:extLst>
              <a:ext uri="{FF2B5EF4-FFF2-40B4-BE49-F238E27FC236}">
                <a16:creationId xmlns:a16="http://schemas.microsoft.com/office/drawing/2014/main" xmlns="" id="{302C5F9B-109D-403F-BB9D-F8D7850F2526}"/>
              </a:ext>
            </a:extLst>
          </p:cNvPr>
          <p:cNvSpPr/>
          <p:nvPr/>
        </p:nvSpPr>
        <p:spPr>
          <a:xfrm>
            <a:off x="8637973" y="3080551"/>
            <a:ext cx="1233995" cy="43500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8</a:t>
            </a:r>
          </a:p>
        </p:txBody>
      </p:sp>
      <p:sp>
        <p:nvSpPr>
          <p:cNvPr id="8" name="Rectangle 7">
            <a:extLst>
              <a:ext uri="{FF2B5EF4-FFF2-40B4-BE49-F238E27FC236}">
                <a16:creationId xmlns:a16="http://schemas.microsoft.com/office/drawing/2014/main" xmlns="" id="{160D6D93-8184-44B1-96A3-C1AF2E38DA06}"/>
              </a:ext>
            </a:extLst>
          </p:cNvPr>
          <p:cNvSpPr/>
          <p:nvPr/>
        </p:nvSpPr>
        <p:spPr>
          <a:xfrm>
            <a:off x="8637973" y="3746377"/>
            <a:ext cx="1233995" cy="36398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i="1" dirty="0"/>
              <a:t>Table</a:t>
            </a:r>
            <a:r>
              <a:rPr lang="en-IN" dirty="0"/>
              <a:t> 9B</a:t>
            </a:r>
          </a:p>
        </p:txBody>
      </p:sp>
      <p:sp>
        <p:nvSpPr>
          <p:cNvPr id="9" name="Rectangle 8">
            <a:extLst>
              <a:ext uri="{FF2B5EF4-FFF2-40B4-BE49-F238E27FC236}">
                <a16:creationId xmlns:a16="http://schemas.microsoft.com/office/drawing/2014/main" xmlns="" id="{9E7A3E97-B0A7-4FA0-884A-D4C41CD52F77}"/>
              </a:ext>
            </a:extLst>
          </p:cNvPr>
          <p:cNvSpPr/>
          <p:nvPr/>
        </p:nvSpPr>
        <p:spPr>
          <a:xfrm>
            <a:off x="8637973" y="4163628"/>
            <a:ext cx="1233995" cy="36398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9B</a:t>
            </a:r>
          </a:p>
        </p:txBody>
      </p:sp>
      <p:sp>
        <p:nvSpPr>
          <p:cNvPr id="10" name="Rectangle 9">
            <a:extLst>
              <a:ext uri="{FF2B5EF4-FFF2-40B4-BE49-F238E27FC236}">
                <a16:creationId xmlns:a16="http://schemas.microsoft.com/office/drawing/2014/main" xmlns="" id="{E4104AC0-6BF4-42F5-94D0-2D9D0C1F06E7}"/>
              </a:ext>
            </a:extLst>
          </p:cNvPr>
          <p:cNvSpPr/>
          <p:nvPr/>
        </p:nvSpPr>
        <p:spPr>
          <a:xfrm>
            <a:off x="8637973" y="4580879"/>
            <a:ext cx="1233995" cy="292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600" dirty="0"/>
              <a:t>Table 9A,9C</a:t>
            </a:r>
          </a:p>
        </p:txBody>
      </p:sp>
      <p:sp>
        <p:nvSpPr>
          <p:cNvPr id="11" name="Rectangle 10">
            <a:extLst>
              <a:ext uri="{FF2B5EF4-FFF2-40B4-BE49-F238E27FC236}">
                <a16:creationId xmlns:a16="http://schemas.microsoft.com/office/drawing/2014/main" xmlns="" id="{39CFFE18-76DD-45D4-83F9-821EEA667972}"/>
              </a:ext>
            </a:extLst>
          </p:cNvPr>
          <p:cNvSpPr/>
          <p:nvPr/>
        </p:nvSpPr>
        <p:spPr>
          <a:xfrm>
            <a:off x="8637972" y="4944862"/>
            <a:ext cx="1233995" cy="292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600" dirty="0"/>
              <a:t>Table 9A, 9C</a:t>
            </a:r>
          </a:p>
        </p:txBody>
      </p:sp>
      <p:sp>
        <p:nvSpPr>
          <p:cNvPr id="12" name="Right Bracket 11">
            <a:extLst>
              <a:ext uri="{FF2B5EF4-FFF2-40B4-BE49-F238E27FC236}">
                <a16:creationId xmlns:a16="http://schemas.microsoft.com/office/drawing/2014/main" xmlns="" id="{F2FBD488-902D-4F9C-BD15-AF5C84680005}"/>
              </a:ext>
            </a:extLst>
          </p:cNvPr>
          <p:cNvSpPr/>
          <p:nvPr/>
        </p:nvSpPr>
        <p:spPr>
          <a:xfrm>
            <a:off x="9987379" y="2024109"/>
            <a:ext cx="45719" cy="3027285"/>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13" name="Oval 12">
            <a:extLst>
              <a:ext uri="{FF2B5EF4-FFF2-40B4-BE49-F238E27FC236}">
                <a16:creationId xmlns:a16="http://schemas.microsoft.com/office/drawing/2014/main" xmlns="" id="{142199F8-F3C9-42C5-B7DA-29DA4ABBECB6}"/>
              </a:ext>
            </a:extLst>
          </p:cNvPr>
          <p:cNvSpPr/>
          <p:nvPr/>
        </p:nvSpPr>
        <p:spPr>
          <a:xfrm>
            <a:off x="10194227" y="2902998"/>
            <a:ext cx="1096837" cy="126063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600" dirty="0"/>
              <a:t>GSTR 1</a:t>
            </a:r>
          </a:p>
        </p:txBody>
      </p:sp>
      <p:cxnSp>
        <p:nvCxnSpPr>
          <p:cNvPr id="15" name="Connector: Elbow 14">
            <a:extLst>
              <a:ext uri="{FF2B5EF4-FFF2-40B4-BE49-F238E27FC236}">
                <a16:creationId xmlns:a16="http://schemas.microsoft.com/office/drawing/2014/main" xmlns="" id="{C2D85A1C-C28B-43DF-B92C-6D9C6554C515}"/>
              </a:ext>
            </a:extLst>
          </p:cNvPr>
          <p:cNvCxnSpPr/>
          <p:nvPr/>
        </p:nvCxnSpPr>
        <p:spPr>
          <a:xfrm>
            <a:off x="2840854" y="5939161"/>
            <a:ext cx="941033" cy="239697"/>
          </a:xfrm>
          <a:prstGeom prst="bentConnector3">
            <a:avLst/>
          </a:prstGeom>
          <a:ln>
            <a:tailEnd type="triangle"/>
          </a:ln>
        </p:spPr>
        <p:style>
          <a:lnRef idx="1">
            <a:schemeClr val="accent1"/>
          </a:lnRef>
          <a:fillRef idx="0">
            <a:schemeClr val="accent1"/>
          </a:fillRef>
          <a:effectRef idx="0">
            <a:schemeClr val="accent1"/>
          </a:effectRef>
          <a:fontRef idx="minor">
            <a:schemeClr val="tx1"/>
          </a:fontRef>
        </p:style>
      </p:cxnSp>
      <p:sp>
        <p:nvSpPr>
          <p:cNvPr id="16" name="Rectangle 15">
            <a:extLst>
              <a:ext uri="{FF2B5EF4-FFF2-40B4-BE49-F238E27FC236}">
                <a16:creationId xmlns:a16="http://schemas.microsoft.com/office/drawing/2014/main" xmlns="" id="{A11B5637-22F2-4F21-9CB7-41E5F583D15A}"/>
              </a:ext>
            </a:extLst>
          </p:cNvPr>
          <p:cNvSpPr/>
          <p:nvPr/>
        </p:nvSpPr>
        <p:spPr>
          <a:xfrm>
            <a:off x="4039340" y="6134470"/>
            <a:ext cx="6154887" cy="36398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Total Outward Supplies including on which tax is not payable</a:t>
            </a:r>
          </a:p>
        </p:txBody>
      </p:sp>
      <p:sp>
        <p:nvSpPr>
          <p:cNvPr id="18" name="Slide Number Placeholder 17">
            <a:extLst>
              <a:ext uri="{FF2B5EF4-FFF2-40B4-BE49-F238E27FC236}">
                <a16:creationId xmlns:a16="http://schemas.microsoft.com/office/drawing/2014/main" xmlns="" id="{37640062-F7D0-4101-95F3-8260910032CE}"/>
              </a:ext>
            </a:extLst>
          </p:cNvPr>
          <p:cNvSpPr>
            <a:spLocks noGrp="1"/>
          </p:cNvSpPr>
          <p:nvPr>
            <p:ph type="sldNum" sz="quarter" idx="12"/>
          </p:nvPr>
        </p:nvSpPr>
        <p:spPr/>
        <p:txBody>
          <a:bodyPr/>
          <a:lstStyle/>
          <a:p>
            <a:fld id="{A6A508F2-539D-4FD8-9F21-9E3979794489}" type="slidenum">
              <a:rPr lang="en-IN" smtClean="0"/>
              <a:pPr/>
              <a:t>31</a:t>
            </a:fld>
            <a:endParaRPr lang="en-IN"/>
          </a:p>
        </p:txBody>
      </p:sp>
      <p:cxnSp>
        <p:nvCxnSpPr>
          <p:cNvPr id="19" name="Straight Arrow Connector 18">
            <a:extLst>
              <a:ext uri="{FF2B5EF4-FFF2-40B4-BE49-F238E27FC236}">
                <a16:creationId xmlns:a16="http://schemas.microsoft.com/office/drawing/2014/main" xmlns="" id="{866A2B72-8440-460C-9F8A-E114A7B1ADE2}"/>
              </a:ext>
            </a:extLst>
          </p:cNvPr>
          <p:cNvCxnSpPr>
            <a:endCxn id="4" idx="1"/>
          </p:cNvCxnSpPr>
          <p:nvPr/>
        </p:nvCxnSpPr>
        <p:spPr>
          <a:xfrm flipV="1">
            <a:off x="8220722" y="2095131"/>
            <a:ext cx="417251" cy="88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1" name="Straight Arrow Connector 20">
            <a:extLst>
              <a:ext uri="{FF2B5EF4-FFF2-40B4-BE49-F238E27FC236}">
                <a16:creationId xmlns:a16="http://schemas.microsoft.com/office/drawing/2014/main" xmlns="" id="{E5911B69-BAB7-4202-B7BC-746A933F30B7}"/>
              </a:ext>
            </a:extLst>
          </p:cNvPr>
          <p:cNvCxnSpPr>
            <a:endCxn id="5" idx="1"/>
          </p:cNvCxnSpPr>
          <p:nvPr/>
        </p:nvCxnSpPr>
        <p:spPr>
          <a:xfrm>
            <a:off x="8153400" y="2405849"/>
            <a:ext cx="484573" cy="4438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3" name="Straight Arrow Connector 22">
            <a:extLst>
              <a:ext uri="{FF2B5EF4-FFF2-40B4-BE49-F238E27FC236}">
                <a16:creationId xmlns:a16="http://schemas.microsoft.com/office/drawing/2014/main" xmlns="" id="{F0BBA1BC-15A0-497A-9765-E052E95CB50A}"/>
              </a:ext>
            </a:extLst>
          </p:cNvPr>
          <p:cNvCxnSpPr>
            <a:endCxn id="6" idx="1"/>
          </p:cNvCxnSpPr>
          <p:nvPr/>
        </p:nvCxnSpPr>
        <p:spPr>
          <a:xfrm flipV="1">
            <a:off x="8220722" y="2831978"/>
            <a:ext cx="417251" cy="7102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5" name="Straight Arrow Connector 24">
            <a:extLst>
              <a:ext uri="{FF2B5EF4-FFF2-40B4-BE49-F238E27FC236}">
                <a16:creationId xmlns:a16="http://schemas.microsoft.com/office/drawing/2014/main" xmlns="" id="{CF70F266-48B3-4D3F-AB23-B3A066C0034B}"/>
              </a:ext>
            </a:extLst>
          </p:cNvPr>
          <p:cNvCxnSpPr>
            <a:endCxn id="7" idx="1"/>
          </p:cNvCxnSpPr>
          <p:nvPr/>
        </p:nvCxnSpPr>
        <p:spPr>
          <a:xfrm>
            <a:off x="7679184" y="3275860"/>
            <a:ext cx="958789" cy="2219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7" name="Straight Arrow Connector 26">
            <a:extLst>
              <a:ext uri="{FF2B5EF4-FFF2-40B4-BE49-F238E27FC236}">
                <a16:creationId xmlns:a16="http://schemas.microsoft.com/office/drawing/2014/main" xmlns="" id="{94C0AC47-5236-4361-B10A-CE950C460597}"/>
              </a:ext>
            </a:extLst>
          </p:cNvPr>
          <p:cNvCxnSpPr>
            <a:endCxn id="8" idx="1"/>
          </p:cNvCxnSpPr>
          <p:nvPr/>
        </p:nvCxnSpPr>
        <p:spPr>
          <a:xfrm flipV="1">
            <a:off x="8153400" y="3928369"/>
            <a:ext cx="484573" cy="2663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Straight Arrow Connector 28">
            <a:extLst>
              <a:ext uri="{FF2B5EF4-FFF2-40B4-BE49-F238E27FC236}">
                <a16:creationId xmlns:a16="http://schemas.microsoft.com/office/drawing/2014/main" xmlns="" id="{138FA658-310E-414F-87B0-CAC851BCC35A}"/>
              </a:ext>
            </a:extLst>
          </p:cNvPr>
          <p:cNvCxnSpPr/>
          <p:nvPr/>
        </p:nvCxnSpPr>
        <p:spPr>
          <a:xfrm>
            <a:off x="8220722" y="4403324"/>
            <a:ext cx="389878"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1" name="Straight Arrow Connector 30">
            <a:extLst>
              <a:ext uri="{FF2B5EF4-FFF2-40B4-BE49-F238E27FC236}">
                <a16:creationId xmlns:a16="http://schemas.microsoft.com/office/drawing/2014/main" xmlns="" id="{54F1A64D-29F9-4253-A6E7-1936242F7ADF}"/>
              </a:ext>
            </a:extLst>
          </p:cNvPr>
          <p:cNvCxnSpPr>
            <a:endCxn id="10" idx="1"/>
          </p:cNvCxnSpPr>
          <p:nvPr/>
        </p:nvCxnSpPr>
        <p:spPr>
          <a:xfrm flipV="1">
            <a:off x="8153400" y="4727361"/>
            <a:ext cx="484573" cy="3994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3" name="Straight Arrow Connector 32">
            <a:extLst>
              <a:ext uri="{FF2B5EF4-FFF2-40B4-BE49-F238E27FC236}">
                <a16:creationId xmlns:a16="http://schemas.microsoft.com/office/drawing/2014/main" xmlns="" id="{7FC11833-A744-4648-BC71-1E13D4F0BD51}"/>
              </a:ext>
            </a:extLst>
          </p:cNvPr>
          <p:cNvCxnSpPr/>
          <p:nvPr/>
        </p:nvCxnSpPr>
        <p:spPr>
          <a:xfrm>
            <a:off x="8220722" y="5051394"/>
            <a:ext cx="389878"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4150051140"/>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DF41E03E-4675-4DF2-BDEC-F6B8C0A3EBAB}"/>
              </a:ext>
            </a:extLst>
          </p:cNvPr>
          <p:cNvSpPr/>
          <p:nvPr/>
        </p:nvSpPr>
        <p:spPr>
          <a:xfrm>
            <a:off x="594804" y="621437"/>
            <a:ext cx="10377995" cy="89664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 – Table 5 Outward Supplies on which Tax is not payable(Source –GSTR 1 ) </a:t>
            </a:r>
          </a:p>
        </p:txBody>
      </p:sp>
      <p:sp>
        <p:nvSpPr>
          <p:cNvPr id="3" name="Rectangle 2">
            <a:extLst>
              <a:ext uri="{FF2B5EF4-FFF2-40B4-BE49-F238E27FC236}">
                <a16:creationId xmlns:a16="http://schemas.microsoft.com/office/drawing/2014/main" xmlns="" id="{08B81A74-7CA4-4050-BB8F-2A4D73F02884}"/>
              </a:ext>
            </a:extLst>
          </p:cNvPr>
          <p:cNvSpPr/>
          <p:nvPr/>
        </p:nvSpPr>
        <p:spPr>
          <a:xfrm>
            <a:off x="1402672" y="1882066"/>
            <a:ext cx="2894120" cy="65694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Goods</a:t>
            </a:r>
          </a:p>
        </p:txBody>
      </p:sp>
      <p:sp>
        <p:nvSpPr>
          <p:cNvPr id="4" name="Rectangle 3">
            <a:extLst>
              <a:ext uri="{FF2B5EF4-FFF2-40B4-BE49-F238E27FC236}">
                <a16:creationId xmlns:a16="http://schemas.microsoft.com/office/drawing/2014/main" xmlns="" id="{4C902528-02F1-49FE-9AAD-1A2599FD307C}"/>
              </a:ext>
            </a:extLst>
          </p:cNvPr>
          <p:cNvSpPr/>
          <p:nvPr/>
        </p:nvSpPr>
        <p:spPr>
          <a:xfrm>
            <a:off x="6391922" y="1882066"/>
            <a:ext cx="3071674" cy="65694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Services </a:t>
            </a:r>
          </a:p>
        </p:txBody>
      </p:sp>
      <p:cxnSp>
        <p:nvCxnSpPr>
          <p:cNvPr id="6" name="Straight Arrow Connector 5">
            <a:extLst>
              <a:ext uri="{FF2B5EF4-FFF2-40B4-BE49-F238E27FC236}">
                <a16:creationId xmlns:a16="http://schemas.microsoft.com/office/drawing/2014/main" xmlns="" id="{383B52E4-79BD-4CCD-81D8-6BDB70BA340C}"/>
              </a:ext>
            </a:extLst>
          </p:cNvPr>
          <p:cNvCxnSpPr/>
          <p:nvPr/>
        </p:nvCxnSpPr>
        <p:spPr>
          <a:xfrm flipH="1">
            <a:off x="3258105" y="1518082"/>
            <a:ext cx="1216241" cy="27520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8" name="Straight Arrow Connector 7">
            <a:extLst>
              <a:ext uri="{FF2B5EF4-FFF2-40B4-BE49-F238E27FC236}">
                <a16:creationId xmlns:a16="http://schemas.microsoft.com/office/drawing/2014/main" xmlns="" id="{0CB75F8C-AC46-418D-AE9B-675D984BF72E}"/>
              </a:ext>
            </a:extLst>
          </p:cNvPr>
          <p:cNvCxnSpPr/>
          <p:nvPr/>
        </p:nvCxnSpPr>
        <p:spPr>
          <a:xfrm>
            <a:off x="6551720" y="1518082"/>
            <a:ext cx="1402672" cy="28408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9" name="Rectangle 8">
            <a:extLst>
              <a:ext uri="{FF2B5EF4-FFF2-40B4-BE49-F238E27FC236}">
                <a16:creationId xmlns:a16="http://schemas.microsoft.com/office/drawing/2014/main" xmlns="" id="{9911C419-B938-4A21-8E9A-C5C37D4D54C6}"/>
              </a:ext>
            </a:extLst>
          </p:cNvPr>
          <p:cNvSpPr/>
          <p:nvPr/>
        </p:nvSpPr>
        <p:spPr>
          <a:xfrm>
            <a:off x="1624614" y="2778711"/>
            <a:ext cx="2281561" cy="65028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Customs Act </a:t>
            </a:r>
          </a:p>
        </p:txBody>
      </p:sp>
      <p:sp>
        <p:nvSpPr>
          <p:cNvPr id="10" name="Rectangle 9">
            <a:extLst>
              <a:ext uri="{FF2B5EF4-FFF2-40B4-BE49-F238E27FC236}">
                <a16:creationId xmlns:a16="http://schemas.microsoft.com/office/drawing/2014/main" xmlns="" id="{5CF35695-4558-4B2D-9908-D40AA7B74659}"/>
              </a:ext>
            </a:extLst>
          </p:cNvPr>
          <p:cNvSpPr/>
          <p:nvPr/>
        </p:nvSpPr>
        <p:spPr>
          <a:xfrm>
            <a:off x="6933460" y="2772052"/>
            <a:ext cx="2104008" cy="58370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Repatriations of Funds </a:t>
            </a:r>
          </a:p>
        </p:txBody>
      </p:sp>
      <p:cxnSp>
        <p:nvCxnSpPr>
          <p:cNvPr id="14" name="Straight Arrow Connector 13">
            <a:extLst>
              <a:ext uri="{FF2B5EF4-FFF2-40B4-BE49-F238E27FC236}">
                <a16:creationId xmlns:a16="http://schemas.microsoft.com/office/drawing/2014/main" xmlns="" id="{5752FE9F-65EB-4B9F-8C63-372E007F692A}"/>
              </a:ext>
            </a:extLst>
          </p:cNvPr>
          <p:cNvCxnSpPr>
            <a:cxnSpLocks/>
            <a:stCxn id="4" idx="2"/>
          </p:cNvCxnSpPr>
          <p:nvPr/>
        </p:nvCxnSpPr>
        <p:spPr>
          <a:xfrm flipH="1">
            <a:off x="7895210" y="2539014"/>
            <a:ext cx="32549" cy="23969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6" name="Straight Arrow Connector 15">
            <a:extLst>
              <a:ext uri="{FF2B5EF4-FFF2-40B4-BE49-F238E27FC236}">
                <a16:creationId xmlns:a16="http://schemas.microsoft.com/office/drawing/2014/main" xmlns="" id="{FC4EE814-21FC-472F-856A-1E93A9E64501}"/>
              </a:ext>
            </a:extLst>
          </p:cNvPr>
          <p:cNvCxnSpPr>
            <a:stCxn id="3" idx="2"/>
          </p:cNvCxnSpPr>
          <p:nvPr/>
        </p:nvCxnSpPr>
        <p:spPr>
          <a:xfrm>
            <a:off x="2849732" y="2539014"/>
            <a:ext cx="8878" cy="16867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8" name="Rectangle 17">
            <a:extLst>
              <a:ext uri="{FF2B5EF4-FFF2-40B4-BE49-F238E27FC236}">
                <a16:creationId xmlns:a16="http://schemas.microsoft.com/office/drawing/2014/main" xmlns="" id="{1914C5A5-8D41-43C1-923D-9E5B483B4110}"/>
              </a:ext>
            </a:extLst>
          </p:cNvPr>
          <p:cNvSpPr/>
          <p:nvPr/>
        </p:nvSpPr>
        <p:spPr>
          <a:xfrm>
            <a:off x="4891596" y="1802167"/>
            <a:ext cx="1109709" cy="353775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Export </a:t>
            </a:r>
          </a:p>
          <a:p>
            <a:pPr algn="ctr"/>
            <a:r>
              <a:rPr lang="en-IN" dirty="0"/>
              <a:t>SEZ</a:t>
            </a:r>
          </a:p>
          <a:p>
            <a:pPr algn="ctr"/>
            <a:r>
              <a:rPr lang="en-IN" dirty="0"/>
              <a:t>Exempt Supplies</a:t>
            </a:r>
          </a:p>
          <a:p>
            <a:pPr algn="ctr"/>
            <a:r>
              <a:rPr lang="en-IN" dirty="0"/>
              <a:t>NIL Rated</a:t>
            </a:r>
          </a:p>
          <a:p>
            <a:pPr algn="ctr"/>
            <a:r>
              <a:rPr lang="en-IN" dirty="0"/>
              <a:t>Non GST Supplies</a:t>
            </a:r>
          </a:p>
          <a:p>
            <a:pPr algn="ctr"/>
            <a:r>
              <a:rPr lang="en-IN" dirty="0"/>
              <a:t>Non Taxable Supplies</a:t>
            </a:r>
          </a:p>
        </p:txBody>
      </p:sp>
      <p:cxnSp>
        <p:nvCxnSpPr>
          <p:cNvPr id="20" name="Straight Arrow Connector 19">
            <a:extLst>
              <a:ext uri="{FF2B5EF4-FFF2-40B4-BE49-F238E27FC236}">
                <a16:creationId xmlns:a16="http://schemas.microsoft.com/office/drawing/2014/main" xmlns="" id="{AFEDAE39-81B5-48A7-8E71-C4E15DC8E870}"/>
              </a:ext>
            </a:extLst>
          </p:cNvPr>
          <p:cNvCxnSpPr>
            <a:cxnSpLocks/>
            <a:endCxn id="18" idx="0"/>
          </p:cNvCxnSpPr>
          <p:nvPr/>
        </p:nvCxnSpPr>
        <p:spPr>
          <a:xfrm>
            <a:off x="5442011" y="1518082"/>
            <a:ext cx="4440" cy="28408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2" name="Rectangle 21">
            <a:extLst>
              <a:ext uri="{FF2B5EF4-FFF2-40B4-BE49-F238E27FC236}">
                <a16:creationId xmlns:a16="http://schemas.microsoft.com/office/drawing/2014/main" xmlns="" id="{040D38EA-DBA5-4B7F-8DB8-63795CA9807D}"/>
              </a:ext>
            </a:extLst>
          </p:cNvPr>
          <p:cNvSpPr/>
          <p:nvPr/>
        </p:nvSpPr>
        <p:spPr>
          <a:xfrm>
            <a:off x="3906174" y="5690586"/>
            <a:ext cx="1444099" cy="45276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Under LUT/Bond</a:t>
            </a:r>
          </a:p>
        </p:txBody>
      </p:sp>
      <p:sp>
        <p:nvSpPr>
          <p:cNvPr id="23" name="Rectangle 22">
            <a:extLst>
              <a:ext uri="{FF2B5EF4-FFF2-40B4-BE49-F238E27FC236}">
                <a16:creationId xmlns:a16="http://schemas.microsoft.com/office/drawing/2014/main" xmlns="" id="{1A6D171A-509A-4948-B44B-DA26DA079244}"/>
              </a:ext>
            </a:extLst>
          </p:cNvPr>
          <p:cNvSpPr/>
          <p:nvPr/>
        </p:nvSpPr>
        <p:spPr>
          <a:xfrm>
            <a:off x="5621044" y="5703902"/>
            <a:ext cx="1516603" cy="43944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Without LUT/Bond</a:t>
            </a:r>
          </a:p>
        </p:txBody>
      </p:sp>
      <p:cxnSp>
        <p:nvCxnSpPr>
          <p:cNvPr id="25" name="Straight Arrow Connector 24">
            <a:extLst>
              <a:ext uri="{FF2B5EF4-FFF2-40B4-BE49-F238E27FC236}">
                <a16:creationId xmlns:a16="http://schemas.microsoft.com/office/drawing/2014/main" xmlns="" id="{175982F5-B7C3-4122-B51E-D6FAEC1CF41B}"/>
              </a:ext>
            </a:extLst>
          </p:cNvPr>
          <p:cNvCxnSpPr>
            <a:cxnSpLocks/>
            <a:stCxn id="18" idx="2"/>
            <a:endCxn id="22" idx="0"/>
          </p:cNvCxnSpPr>
          <p:nvPr/>
        </p:nvCxnSpPr>
        <p:spPr>
          <a:xfrm flipH="1">
            <a:off x="4628224" y="5339918"/>
            <a:ext cx="818227" cy="35066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7" name="Straight Arrow Connector 26">
            <a:extLst>
              <a:ext uri="{FF2B5EF4-FFF2-40B4-BE49-F238E27FC236}">
                <a16:creationId xmlns:a16="http://schemas.microsoft.com/office/drawing/2014/main" xmlns="" id="{EA4E121F-1BB7-4EC2-8593-6CFE9172E5D1}"/>
              </a:ext>
            </a:extLst>
          </p:cNvPr>
          <p:cNvCxnSpPr>
            <a:cxnSpLocks/>
            <a:stCxn id="18" idx="2"/>
            <a:endCxn id="23" idx="0"/>
          </p:cNvCxnSpPr>
          <p:nvPr/>
        </p:nvCxnSpPr>
        <p:spPr>
          <a:xfrm>
            <a:off x="5446451" y="5339918"/>
            <a:ext cx="932895" cy="36398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Straight Arrow Connector 28">
            <a:extLst>
              <a:ext uri="{FF2B5EF4-FFF2-40B4-BE49-F238E27FC236}">
                <a16:creationId xmlns:a16="http://schemas.microsoft.com/office/drawing/2014/main" xmlns="" id="{4F14A7F7-A5CD-4FD8-A9CC-5B5BA954B829}"/>
              </a:ext>
            </a:extLst>
          </p:cNvPr>
          <p:cNvCxnSpPr/>
          <p:nvPr/>
        </p:nvCxnSpPr>
        <p:spPr>
          <a:xfrm flipH="1" flipV="1">
            <a:off x="4039340" y="2636668"/>
            <a:ext cx="541538" cy="292963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1" name="Straight Arrow Connector 30">
            <a:extLst>
              <a:ext uri="{FF2B5EF4-FFF2-40B4-BE49-F238E27FC236}">
                <a16:creationId xmlns:a16="http://schemas.microsoft.com/office/drawing/2014/main" xmlns="" id="{B4FCF2AD-06B7-409F-84BE-B20652B755DF}"/>
              </a:ext>
            </a:extLst>
          </p:cNvPr>
          <p:cNvCxnSpPr>
            <a:cxnSpLocks/>
            <a:stCxn id="23" idx="0"/>
          </p:cNvCxnSpPr>
          <p:nvPr/>
        </p:nvCxnSpPr>
        <p:spPr>
          <a:xfrm flipV="1">
            <a:off x="6379346" y="2707690"/>
            <a:ext cx="403194" cy="299621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3" name="Straight Arrow Connector 32">
            <a:extLst>
              <a:ext uri="{FF2B5EF4-FFF2-40B4-BE49-F238E27FC236}">
                <a16:creationId xmlns:a16="http://schemas.microsoft.com/office/drawing/2014/main" xmlns="" id="{B65A00BC-F113-472B-A98A-E4DD7BEB6577}"/>
              </a:ext>
            </a:extLst>
          </p:cNvPr>
          <p:cNvCxnSpPr/>
          <p:nvPr/>
        </p:nvCxnSpPr>
        <p:spPr>
          <a:xfrm flipV="1">
            <a:off x="4675571" y="2707689"/>
            <a:ext cx="2074420" cy="285861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5" name="Straight Arrow Connector 34">
            <a:extLst>
              <a:ext uri="{FF2B5EF4-FFF2-40B4-BE49-F238E27FC236}">
                <a16:creationId xmlns:a16="http://schemas.microsoft.com/office/drawing/2014/main" xmlns="" id="{DDF1146A-BA4D-4DEC-ACF0-85A5A92592D7}"/>
              </a:ext>
            </a:extLst>
          </p:cNvPr>
          <p:cNvCxnSpPr/>
          <p:nvPr/>
        </p:nvCxnSpPr>
        <p:spPr>
          <a:xfrm flipH="1" flipV="1">
            <a:off x="4225771" y="2636668"/>
            <a:ext cx="2133602" cy="298733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xmlns="" id="{96F15249-311D-4D89-904F-74EBC5F0DB34}"/>
              </a:ext>
            </a:extLst>
          </p:cNvPr>
          <p:cNvSpPr/>
          <p:nvPr/>
        </p:nvSpPr>
        <p:spPr>
          <a:xfrm>
            <a:off x="1331650" y="3500023"/>
            <a:ext cx="2494626" cy="264332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n-IN" dirty="0"/>
              <a:t>1. High Sea Sales</a:t>
            </a:r>
          </a:p>
          <a:p>
            <a:pPr algn="just"/>
            <a:r>
              <a:rPr lang="en-IN" dirty="0"/>
              <a:t>2.Sales from Bonded Warehouse</a:t>
            </a:r>
          </a:p>
          <a:p>
            <a:pPr algn="just"/>
            <a:r>
              <a:rPr lang="en-IN" dirty="0"/>
              <a:t>3. Recovery of cost credited to Expenditure/ Asset/ Liability etc</a:t>
            </a:r>
          </a:p>
          <a:p>
            <a:pPr algn="just"/>
            <a:r>
              <a:rPr lang="en-IN" dirty="0"/>
              <a:t>4. CN not subjected GST would covered in clause 5F</a:t>
            </a:r>
          </a:p>
        </p:txBody>
      </p:sp>
      <p:cxnSp>
        <p:nvCxnSpPr>
          <p:cNvPr id="38" name="Straight Arrow Connector 37">
            <a:extLst>
              <a:ext uri="{FF2B5EF4-FFF2-40B4-BE49-F238E27FC236}">
                <a16:creationId xmlns:a16="http://schemas.microsoft.com/office/drawing/2014/main" xmlns="" id="{175D164E-A4B3-4511-96E1-A73775A23E1E}"/>
              </a:ext>
            </a:extLst>
          </p:cNvPr>
          <p:cNvCxnSpPr/>
          <p:nvPr/>
        </p:nvCxnSpPr>
        <p:spPr>
          <a:xfrm>
            <a:off x="2331866" y="4057094"/>
            <a:ext cx="2604119" cy="72797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0" name="Straight Arrow Connector 39">
            <a:extLst>
              <a:ext uri="{FF2B5EF4-FFF2-40B4-BE49-F238E27FC236}">
                <a16:creationId xmlns:a16="http://schemas.microsoft.com/office/drawing/2014/main" xmlns="" id="{C5D38999-D6A6-4F68-AE8D-ADA96211BEFB}"/>
              </a:ext>
            </a:extLst>
          </p:cNvPr>
          <p:cNvCxnSpPr/>
          <p:nvPr/>
        </p:nvCxnSpPr>
        <p:spPr>
          <a:xfrm>
            <a:off x="2997691" y="4509856"/>
            <a:ext cx="1861356" cy="37286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2" name="Straight Arrow Connector 41">
            <a:extLst>
              <a:ext uri="{FF2B5EF4-FFF2-40B4-BE49-F238E27FC236}">
                <a16:creationId xmlns:a16="http://schemas.microsoft.com/office/drawing/2014/main" xmlns="" id="{3AA00787-DF88-492F-9F14-2FB7AD93C90F}"/>
              </a:ext>
            </a:extLst>
          </p:cNvPr>
          <p:cNvCxnSpPr/>
          <p:nvPr/>
        </p:nvCxnSpPr>
        <p:spPr>
          <a:xfrm flipV="1">
            <a:off x="3158967" y="4163626"/>
            <a:ext cx="1700080" cy="100761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4" name="Straight Arrow Connector 43">
            <a:extLst>
              <a:ext uri="{FF2B5EF4-FFF2-40B4-BE49-F238E27FC236}">
                <a16:creationId xmlns:a16="http://schemas.microsoft.com/office/drawing/2014/main" xmlns="" id="{42BFECB5-483B-4A60-8F0F-8E5B13BB9DE4}"/>
              </a:ext>
            </a:extLst>
          </p:cNvPr>
          <p:cNvCxnSpPr/>
          <p:nvPr/>
        </p:nvCxnSpPr>
        <p:spPr>
          <a:xfrm flipV="1">
            <a:off x="3126418" y="4279037"/>
            <a:ext cx="1732629" cy="156247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48" name="Rectangle 47">
            <a:extLst>
              <a:ext uri="{FF2B5EF4-FFF2-40B4-BE49-F238E27FC236}">
                <a16:creationId xmlns:a16="http://schemas.microsoft.com/office/drawing/2014/main" xmlns="" id="{4C473DAB-A4EE-43D7-9389-7291E44CF824}"/>
              </a:ext>
            </a:extLst>
          </p:cNvPr>
          <p:cNvSpPr/>
          <p:nvPr/>
        </p:nvSpPr>
        <p:spPr>
          <a:xfrm>
            <a:off x="7670307" y="3648722"/>
            <a:ext cx="3488924" cy="86113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Only three supplies – Lease of land for agriculture ,govt services by CG, SG &amp; Government Authorities etc. </a:t>
            </a:r>
          </a:p>
        </p:txBody>
      </p:sp>
      <p:cxnSp>
        <p:nvCxnSpPr>
          <p:cNvPr id="50" name="Straight Arrow Connector 49">
            <a:extLst>
              <a:ext uri="{FF2B5EF4-FFF2-40B4-BE49-F238E27FC236}">
                <a16:creationId xmlns:a16="http://schemas.microsoft.com/office/drawing/2014/main" xmlns="" id="{C3D5393B-825E-41F8-838E-B8267028506A}"/>
              </a:ext>
            </a:extLst>
          </p:cNvPr>
          <p:cNvCxnSpPr/>
          <p:nvPr/>
        </p:nvCxnSpPr>
        <p:spPr>
          <a:xfrm>
            <a:off x="5936201" y="3719744"/>
            <a:ext cx="1604641" cy="33735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1" name="Rectangle 50">
            <a:extLst>
              <a:ext uri="{FF2B5EF4-FFF2-40B4-BE49-F238E27FC236}">
                <a16:creationId xmlns:a16="http://schemas.microsoft.com/office/drawing/2014/main" xmlns="" id="{7A7F978C-8CA1-4043-97FB-A9EE892B236E}"/>
              </a:ext>
            </a:extLst>
          </p:cNvPr>
          <p:cNvSpPr/>
          <p:nvPr/>
        </p:nvSpPr>
        <p:spPr>
          <a:xfrm>
            <a:off x="7715435" y="4909351"/>
            <a:ext cx="3372775" cy="110083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LUT conditions to be complied and needs to be checked while filing AR</a:t>
            </a:r>
          </a:p>
        </p:txBody>
      </p:sp>
      <p:cxnSp>
        <p:nvCxnSpPr>
          <p:cNvPr id="53" name="Straight Arrow Connector 52">
            <a:extLst>
              <a:ext uri="{FF2B5EF4-FFF2-40B4-BE49-F238E27FC236}">
                <a16:creationId xmlns:a16="http://schemas.microsoft.com/office/drawing/2014/main" xmlns="" id="{097E2842-3ABB-43A5-B938-67FA36B54D1E}"/>
              </a:ext>
            </a:extLst>
          </p:cNvPr>
          <p:cNvCxnSpPr/>
          <p:nvPr/>
        </p:nvCxnSpPr>
        <p:spPr>
          <a:xfrm flipV="1">
            <a:off x="5339180" y="5273336"/>
            <a:ext cx="2331127" cy="41725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6" name="Slide Number Placeholder 55">
            <a:extLst>
              <a:ext uri="{FF2B5EF4-FFF2-40B4-BE49-F238E27FC236}">
                <a16:creationId xmlns:a16="http://schemas.microsoft.com/office/drawing/2014/main" xmlns="" id="{C9265012-75A1-4415-932C-1DE6EE8B2472}"/>
              </a:ext>
            </a:extLst>
          </p:cNvPr>
          <p:cNvSpPr>
            <a:spLocks noGrp="1"/>
          </p:cNvSpPr>
          <p:nvPr>
            <p:ph type="sldNum" sz="quarter" idx="12"/>
          </p:nvPr>
        </p:nvSpPr>
        <p:spPr/>
        <p:txBody>
          <a:bodyPr/>
          <a:lstStyle/>
          <a:p>
            <a:fld id="{A6A508F2-539D-4FD8-9F21-9E3979794489}" type="slidenum">
              <a:rPr lang="en-IN" smtClean="0"/>
              <a:pPr/>
              <a:t>32</a:t>
            </a:fld>
            <a:endParaRPr lang="en-IN"/>
          </a:p>
        </p:txBody>
      </p:sp>
    </p:spTree>
    <p:extLst>
      <p:ext uri="{BB962C8B-B14F-4D97-AF65-F5344CB8AC3E}">
        <p14:creationId xmlns:p14="http://schemas.microsoft.com/office/powerpoint/2010/main" xmlns="" val="1038604723"/>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37FF87FC-60DF-4894-9D79-5E715EE33CD1}"/>
              </a:ext>
            </a:extLst>
          </p:cNvPr>
          <p:cNvSpPr/>
          <p:nvPr/>
        </p:nvSpPr>
        <p:spPr>
          <a:xfrm>
            <a:off x="594804" y="621437"/>
            <a:ext cx="10093911" cy="89664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III – Input Tax Credits – Table 6 to 8- Source GSTR 3B</a:t>
            </a:r>
          </a:p>
        </p:txBody>
      </p:sp>
      <p:graphicFrame>
        <p:nvGraphicFramePr>
          <p:cNvPr id="4" name="Object 3">
            <a:extLst>
              <a:ext uri="{FF2B5EF4-FFF2-40B4-BE49-F238E27FC236}">
                <a16:creationId xmlns:a16="http://schemas.microsoft.com/office/drawing/2014/main" xmlns="" id="{7FE3D832-3CFB-4E1F-BF7C-60DC5EE3654D}"/>
              </a:ext>
            </a:extLst>
          </p:cNvPr>
          <p:cNvGraphicFramePr>
            <a:graphicFrameLocks noChangeAspect="1"/>
          </p:cNvGraphicFramePr>
          <p:nvPr>
            <p:extLst>
              <p:ext uri="{D42A27DB-BD31-4B8C-83A1-F6EECF244321}">
                <p14:modId xmlns:p14="http://schemas.microsoft.com/office/powerpoint/2010/main" xmlns="" val="4122774838"/>
              </p:ext>
            </p:extLst>
          </p:nvPr>
        </p:nvGraphicFramePr>
        <p:xfrm>
          <a:off x="594804" y="1629051"/>
          <a:ext cx="8407153" cy="4785065"/>
        </p:xfrm>
        <a:graphic>
          <a:graphicData uri="http://schemas.openxmlformats.org/presentationml/2006/ole">
            <p:oleObj spid="_x0000_s4153" name="Worksheet" r:id="rId4" imgW="6934171" imgH="4933937" progId="Excel.Sheet.12">
              <p:embed/>
            </p:oleObj>
          </a:graphicData>
        </a:graphic>
      </p:graphicFrame>
      <p:sp>
        <p:nvSpPr>
          <p:cNvPr id="5" name="Right Bracket 4">
            <a:extLst>
              <a:ext uri="{FF2B5EF4-FFF2-40B4-BE49-F238E27FC236}">
                <a16:creationId xmlns:a16="http://schemas.microsoft.com/office/drawing/2014/main" xmlns="" id="{63AAA8F1-CE57-49C3-9355-A89C6A5143C4}"/>
              </a:ext>
            </a:extLst>
          </p:cNvPr>
          <p:cNvSpPr/>
          <p:nvPr/>
        </p:nvSpPr>
        <p:spPr>
          <a:xfrm>
            <a:off x="9001957" y="3249227"/>
            <a:ext cx="230820" cy="568171"/>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7" name="Right Bracket 6">
            <a:extLst>
              <a:ext uri="{FF2B5EF4-FFF2-40B4-BE49-F238E27FC236}">
                <a16:creationId xmlns:a16="http://schemas.microsoft.com/office/drawing/2014/main" xmlns="" id="{CD0486E1-D42B-4F27-9E73-E38BC9CBD642}"/>
              </a:ext>
            </a:extLst>
          </p:cNvPr>
          <p:cNvSpPr/>
          <p:nvPr/>
        </p:nvSpPr>
        <p:spPr>
          <a:xfrm>
            <a:off x="9001957" y="3923930"/>
            <a:ext cx="230820" cy="461639"/>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9" name="Right Bracket 8">
            <a:extLst>
              <a:ext uri="{FF2B5EF4-FFF2-40B4-BE49-F238E27FC236}">
                <a16:creationId xmlns:a16="http://schemas.microsoft.com/office/drawing/2014/main" xmlns="" id="{8E881E15-3E12-4625-A157-61DB818860CB}"/>
              </a:ext>
            </a:extLst>
          </p:cNvPr>
          <p:cNvSpPr/>
          <p:nvPr/>
        </p:nvSpPr>
        <p:spPr>
          <a:xfrm>
            <a:off x="9001957" y="4518734"/>
            <a:ext cx="230820" cy="461639"/>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10" name="Right Bracket 9">
            <a:extLst>
              <a:ext uri="{FF2B5EF4-FFF2-40B4-BE49-F238E27FC236}">
                <a16:creationId xmlns:a16="http://schemas.microsoft.com/office/drawing/2014/main" xmlns="" id="{643496DB-E178-4B2E-804E-9AA74419ADFA}"/>
              </a:ext>
            </a:extLst>
          </p:cNvPr>
          <p:cNvSpPr/>
          <p:nvPr/>
        </p:nvSpPr>
        <p:spPr>
          <a:xfrm>
            <a:off x="9001957" y="5149049"/>
            <a:ext cx="168676" cy="292963"/>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cxnSp>
        <p:nvCxnSpPr>
          <p:cNvPr id="12" name="Straight Arrow Connector 11">
            <a:extLst>
              <a:ext uri="{FF2B5EF4-FFF2-40B4-BE49-F238E27FC236}">
                <a16:creationId xmlns:a16="http://schemas.microsoft.com/office/drawing/2014/main" xmlns="" id="{F1492A19-1FCD-4AEA-A101-D52CB6E854C1}"/>
              </a:ext>
            </a:extLst>
          </p:cNvPr>
          <p:cNvCxnSpPr>
            <a:cxnSpLocks/>
            <a:endCxn id="17" idx="1"/>
          </p:cNvCxnSpPr>
          <p:nvPr/>
        </p:nvCxnSpPr>
        <p:spPr>
          <a:xfrm>
            <a:off x="8788893" y="5655076"/>
            <a:ext cx="798990" cy="18199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xmlns="" id="{7C6816CB-9B70-42C8-AE92-B87468634B44}"/>
              </a:ext>
            </a:extLst>
          </p:cNvPr>
          <p:cNvSpPr/>
          <p:nvPr/>
        </p:nvSpPr>
        <p:spPr>
          <a:xfrm>
            <a:off x="9587883" y="3249228"/>
            <a:ext cx="949911" cy="5437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4(A)(5)</a:t>
            </a:r>
          </a:p>
        </p:txBody>
      </p:sp>
      <p:sp>
        <p:nvSpPr>
          <p:cNvPr id="14" name="Rectangle 13">
            <a:extLst>
              <a:ext uri="{FF2B5EF4-FFF2-40B4-BE49-F238E27FC236}">
                <a16:creationId xmlns:a16="http://schemas.microsoft.com/office/drawing/2014/main" xmlns="" id="{EEE6C284-A01A-4E46-8DE7-D73668C568B8}"/>
              </a:ext>
            </a:extLst>
          </p:cNvPr>
          <p:cNvSpPr/>
          <p:nvPr/>
        </p:nvSpPr>
        <p:spPr>
          <a:xfrm>
            <a:off x="9587883" y="4021584"/>
            <a:ext cx="949911" cy="36398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Table 4(A)(3)</a:t>
            </a:r>
          </a:p>
        </p:txBody>
      </p:sp>
      <p:sp>
        <p:nvSpPr>
          <p:cNvPr id="15" name="Rectangle 14">
            <a:extLst>
              <a:ext uri="{FF2B5EF4-FFF2-40B4-BE49-F238E27FC236}">
                <a16:creationId xmlns:a16="http://schemas.microsoft.com/office/drawing/2014/main" xmlns="" id="{3B86A874-92C9-4037-9688-6D173DFD6C93}"/>
              </a:ext>
            </a:extLst>
          </p:cNvPr>
          <p:cNvSpPr/>
          <p:nvPr/>
        </p:nvSpPr>
        <p:spPr>
          <a:xfrm>
            <a:off x="9587883" y="4616388"/>
            <a:ext cx="949911" cy="36398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a:t>Table 4(A)(3)</a:t>
            </a:r>
            <a:endParaRPr lang="en-IN" sz="1200" dirty="0"/>
          </a:p>
        </p:txBody>
      </p:sp>
      <p:sp>
        <p:nvSpPr>
          <p:cNvPr id="16" name="Rectangle 15">
            <a:extLst>
              <a:ext uri="{FF2B5EF4-FFF2-40B4-BE49-F238E27FC236}">
                <a16:creationId xmlns:a16="http://schemas.microsoft.com/office/drawing/2014/main" xmlns="" id="{ACA71743-978C-4AAF-8482-73F93D7966A3}"/>
              </a:ext>
            </a:extLst>
          </p:cNvPr>
          <p:cNvSpPr/>
          <p:nvPr/>
        </p:nvSpPr>
        <p:spPr>
          <a:xfrm>
            <a:off x="9587883" y="5149049"/>
            <a:ext cx="949911" cy="36398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Table 4(A)(1)</a:t>
            </a:r>
          </a:p>
        </p:txBody>
      </p:sp>
      <p:sp>
        <p:nvSpPr>
          <p:cNvPr id="17" name="Rectangle 16">
            <a:extLst>
              <a:ext uri="{FF2B5EF4-FFF2-40B4-BE49-F238E27FC236}">
                <a16:creationId xmlns:a16="http://schemas.microsoft.com/office/drawing/2014/main" xmlns="" id="{A5DEE1C7-3EDF-4C6D-BFBB-C591B44EA8DC}"/>
              </a:ext>
            </a:extLst>
          </p:cNvPr>
          <p:cNvSpPr/>
          <p:nvPr/>
        </p:nvSpPr>
        <p:spPr>
          <a:xfrm>
            <a:off x="9587883" y="5655076"/>
            <a:ext cx="949911" cy="36398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Table 4(A)(2)</a:t>
            </a:r>
          </a:p>
        </p:txBody>
      </p:sp>
      <p:sp>
        <p:nvSpPr>
          <p:cNvPr id="19" name="Oval 18">
            <a:extLst>
              <a:ext uri="{FF2B5EF4-FFF2-40B4-BE49-F238E27FC236}">
                <a16:creationId xmlns:a16="http://schemas.microsoft.com/office/drawing/2014/main" xmlns="" id="{ADF104E3-E6FE-483C-9DA6-DDA489AAF0D2}"/>
              </a:ext>
            </a:extLst>
          </p:cNvPr>
          <p:cNvSpPr/>
          <p:nvPr/>
        </p:nvSpPr>
        <p:spPr>
          <a:xfrm>
            <a:off x="9392574" y="1612405"/>
            <a:ext cx="1340528" cy="1040909"/>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3B</a:t>
            </a:r>
          </a:p>
        </p:txBody>
      </p:sp>
      <p:sp>
        <p:nvSpPr>
          <p:cNvPr id="20" name="Arrow: Down 19">
            <a:extLst>
              <a:ext uri="{FF2B5EF4-FFF2-40B4-BE49-F238E27FC236}">
                <a16:creationId xmlns:a16="http://schemas.microsoft.com/office/drawing/2014/main" xmlns="" id="{754FF33E-D641-4DED-A7BB-5BAA1318DA9C}"/>
              </a:ext>
            </a:extLst>
          </p:cNvPr>
          <p:cNvSpPr/>
          <p:nvPr/>
        </p:nvSpPr>
        <p:spPr>
          <a:xfrm>
            <a:off x="9827581" y="2787589"/>
            <a:ext cx="639191" cy="40837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21" name="Rectangle 20">
            <a:extLst>
              <a:ext uri="{FF2B5EF4-FFF2-40B4-BE49-F238E27FC236}">
                <a16:creationId xmlns:a16="http://schemas.microsoft.com/office/drawing/2014/main" xmlns="" id="{CE804A71-A891-4441-9A25-40792EEB9DE8}"/>
              </a:ext>
            </a:extLst>
          </p:cNvPr>
          <p:cNvSpPr/>
          <p:nvPr/>
        </p:nvSpPr>
        <p:spPr>
          <a:xfrm>
            <a:off x="9587883" y="6116715"/>
            <a:ext cx="1020933" cy="292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Table 4(A)(4)</a:t>
            </a:r>
          </a:p>
        </p:txBody>
      </p:sp>
      <p:cxnSp>
        <p:nvCxnSpPr>
          <p:cNvPr id="23" name="Straight Arrow Connector 22">
            <a:extLst>
              <a:ext uri="{FF2B5EF4-FFF2-40B4-BE49-F238E27FC236}">
                <a16:creationId xmlns:a16="http://schemas.microsoft.com/office/drawing/2014/main" xmlns="" id="{5F0B81D7-F6A8-4166-AA58-289F34701DC3}"/>
              </a:ext>
            </a:extLst>
          </p:cNvPr>
          <p:cNvCxnSpPr/>
          <p:nvPr/>
        </p:nvCxnSpPr>
        <p:spPr>
          <a:xfrm>
            <a:off x="8788893" y="5837068"/>
            <a:ext cx="710214" cy="38617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4" name="Rectangle 23">
            <a:extLst>
              <a:ext uri="{FF2B5EF4-FFF2-40B4-BE49-F238E27FC236}">
                <a16:creationId xmlns:a16="http://schemas.microsoft.com/office/drawing/2014/main" xmlns="" id="{79613417-32BA-4479-A652-58BBD6E81B79}"/>
              </a:ext>
            </a:extLst>
          </p:cNvPr>
          <p:cNvSpPr/>
          <p:nvPr/>
        </p:nvSpPr>
        <p:spPr>
          <a:xfrm>
            <a:off x="5442012" y="3222593"/>
            <a:ext cx="3018407" cy="162461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RTP needs to work on reclassifications</a:t>
            </a:r>
          </a:p>
        </p:txBody>
      </p:sp>
      <p:sp>
        <p:nvSpPr>
          <p:cNvPr id="25" name="Rectangle 24">
            <a:extLst>
              <a:ext uri="{FF2B5EF4-FFF2-40B4-BE49-F238E27FC236}">
                <a16:creationId xmlns:a16="http://schemas.microsoft.com/office/drawing/2014/main" xmlns="" id="{510B0F01-7260-4152-BB0A-7F40F27FFC6B}"/>
              </a:ext>
            </a:extLst>
          </p:cNvPr>
          <p:cNvSpPr/>
          <p:nvPr/>
        </p:nvSpPr>
        <p:spPr>
          <a:xfrm>
            <a:off x="4048217" y="5681709"/>
            <a:ext cx="4350059" cy="1819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100" dirty="0"/>
              <a:t>ITC to be bifurcated between Eligible and Ineligible Credits</a:t>
            </a:r>
          </a:p>
        </p:txBody>
      </p:sp>
      <p:sp>
        <p:nvSpPr>
          <p:cNvPr id="27" name="Slide Number Placeholder 26">
            <a:extLst>
              <a:ext uri="{FF2B5EF4-FFF2-40B4-BE49-F238E27FC236}">
                <a16:creationId xmlns:a16="http://schemas.microsoft.com/office/drawing/2014/main" xmlns="" id="{7800041B-7DA9-4038-9F68-67338A0DD07D}"/>
              </a:ext>
            </a:extLst>
          </p:cNvPr>
          <p:cNvSpPr>
            <a:spLocks noGrp="1"/>
          </p:cNvSpPr>
          <p:nvPr>
            <p:ph type="sldNum" sz="quarter" idx="12"/>
          </p:nvPr>
        </p:nvSpPr>
        <p:spPr/>
        <p:txBody>
          <a:bodyPr/>
          <a:lstStyle/>
          <a:p>
            <a:fld id="{A6A508F2-539D-4FD8-9F21-9E3979794489}" type="slidenum">
              <a:rPr lang="en-IN" smtClean="0"/>
              <a:pPr/>
              <a:t>33</a:t>
            </a:fld>
            <a:endParaRPr lang="en-IN"/>
          </a:p>
        </p:txBody>
      </p:sp>
      <p:cxnSp>
        <p:nvCxnSpPr>
          <p:cNvPr id="6" name="Straight Arrow Connector 5">
            <a:extLst>
              <a:ext uri="{FF2B5EF4-FFF2-40B4-BE49-F238E27FC236}">
                <a16:creationId xmlns:a16="http://schemas.microsoft.com/office/drawing/2014/main" xmlns="" id="{17E016DA-9F2C-4E01-91DC-73BFDB315173}"/>
              </a:ext>
            </a:extLst>
          </p:cNvPr>
          <p:cNvCxnSpPr>
            <a:stCxn id="5" idx="2"/>
            <a:endCxn id="13" idx="1"/>
          </p:cNvCxnSpPr>
          <p:nvPr/>
        </p:nvCxnSpPr>
        <p:spPr>
          <a:xfrm flipV="1">
            <a:off x="9232777" y="3521107"/>
            <a:ext cx="355106" cy="1220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1" name="Straight Arrow Connector 10">
            <a:extLst>
              <a:ext uri="{FF2B5EF4-FFF2-40B4-BE49-F238E27FC236}">
                <a16:creationId xmlns:a16="http://schemas.microsoft.com/office/drawing/2014/main" xmlns="" id="{F1174E75-975B-4BF9-BDFD-28C4379B5D1C}"/>
              </a:ext>
            </a:extLst>
          </p:cNvPr>
          <p:cNvCxnSpPr>
            <a:stCxn id="7" idx="2"/>
            <a:endCxn id="14" idx="1"/>
          </p:cNvCxnSpPr>
          <p:nvPr/>
        </p:nvCxnSpPr>
        <p:spPr>
          <a:xfrm>
            <a:off x="9232777" y="4154750"/>
            <a:ext cx="355106" cy="4882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2" name="Straight Arrow Connector 21">
            <a:extLst>
              <a:ext uri="{FF2B5EF4-FFF2-40B4-BE49-F238E27FC236}">
                <a16:creationId xmlns:a16="http://schemas.microsoft.com/office/drawing/2014/main" xmlns="" id="{28E2DFC3-2B7B-465C-8BEE-B2E5BAE69F4D}"/>
              </a:ext>
            </a:extLst>
          </p:cNvPr>
          <p:cNvCxnSpPr>
            <a:stCxn id="9" idx="2"/>
            <a:endCxn id="15" idx="1"/>
          </p:cNvCxnSpPr>
          <p:nvPr/>
        </p:nvCxnSpPr>
        <p:spPr>
          <a:xfrm>
            <a:off x="9232777" y="4749554"/>
            <a:ext cx="355106" cy="4882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Straight Arrow Connector 28">
            <a:extLst>
              <a:ext uri="{FF2B5EF4-FFF2-40B4-BE49-F238E27FC236}">
                <a16:creationId xmlns:a16="http://schemas.microsoft.com/office/drawing/2014/main" xmlns="" id="{0D76B678-6DC5-44D9-9B9D-3CE98D460B74}"/>
              </a:ext>
            </a:extLst>
          </p:cNvPr>
          <p:cNvCxnSpPr>
            <a:stCxn id="10" idx="2"/>
            <a:endCxn id="16" idx="1"/>
          </p:cNvCxnSpPr>
          <p:nvPr/>
        </p:nvCxnSpPr>
        <p:spPr>
          <a:xfrm>
            <a:off x="9170633" y="5295531"/>
            <a:ext cx="417250" cy="3551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2369661759"/>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Object 1">
            <a:extLst>
              <a:ext uri="{FF2B5EF4-FFF2-40B4-BE49-F238E27FC236}">
                <a16:creationId xmlns:a16="http://schemas.microsoft.com/office/drawing/2014/main" xmlns="" id="{668FF2DC-7838-4124-B74B-DABDE1227AF9}"/>
              </a:ext>
            </a:extLst>
          </p:cNvPr>
          <p:cNvGraphicFramePr>
            <a:graphicFrameLocks noChangeAspect="1"/>
          </p:cNvGraphicFramePr>
          <p:nvPr>
            <p:extLst>
              <p:ext uri="{D42A27DB-BD31-4B8C-83A1-F6EECF244321}">
                <p14:modId xmlns:p14="http://schemas.microsoft.com/office/powerpoint/2010/main" xmlns="" val="2513225563"/>
              </p:ext>
            </p:extLst>
          </p:nvPr>
        </p:nvGraphicFramePr>
        <p:xfrm>
          <a:off x="603682" y="1464816"/>
          <a:ext cx="8345009" cy="4270159"/>
        </p:xfrm>
        <a:graphic>
          <a:graphicData uri="http://schemas.openxmlformats.org/presentationml/2006/ole">
            <p:oleObj spid="_x0000_s5173" name="Worksheet" r:id="rId3" imgW="6934171" imgH="2409799" progId="Excel.Sheet.12">
              <p:embed/>
            </p:oleObj>
          </a:graphicData>
        </a:graphic>
      </p:graphicFrame>
      <p:sp>
        <p:nvSpPr>
          <p:cNvPr id="3" name="Rectangle 2">
            <a:extLst>
              <a:ext uri="{FF2B5EF4-FFF2-40B4-BE49-F238E27FC236}">
                <a16:creationId xmlns:a16="http://schemas.microsoft.com/office/drawing/2014/main" xmlns="" id="{E93BB150-79D9-4E98-B614-59DAC5CE112B}"/>
              </a:ext>
            </a:extLst>
          </p:cNvPr>
          <p:cNvSpPr/>
          <p:nvPr/>
        </p:nvSpPr>
        <p:spPr>
          <a:xfrm>
            <a:off x="594804" y="621438"/>
            <a:ext cx="10093911"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III – Input Tax Credits – Table 6 to 8- Source GSTR 3B</a:t>
            </a:r>
          </a:p>
        </p:txBody>
      </p:sp>
      <p:sp>
        <p:nvSpPr>
          <p:cNvPr id="4" name="Rectangle 3">
            <a:extLst>
              <a:ext uri="{FF2B5EF4-FFF2-40B4-BE49-F238E27FC236}">
                <a16:creationId xmlns:a16="http://schemas.microsoft.com/office/drawing/2014/main" xmlns="" id="{93CA88CE-D763-4B9A-862E-B739B6977BB2}"/>
              </a:ext>
            </a:extLst>
          </p:cNvPr>
          <p:cNvSpPr/>
          <p:nvPr/>
        </p:nvSpPr>
        <p:spPr>
          <a:xfrm>
            <a:off x="9419208" y="3719744"/>
            <a:ext cx="1154097" cy="48827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TRAN I</a:t>
            </a:r>
          </a:p>
        </p:txBody>
      </p:sp>
      <p:sp>
        <p:nvSpPr>
          <p:cNvPr id="5" name="Rectangle 4">
            <a:extLst>
              <a:ext uri="{FF2B5EF4-FFF2-40B4-BE49-F238E27FC236}">
                <a16:creationId xmlns:a16="http://schemas.microsoft.com/office/drawing/2014/main" xmlns="" id="{1F614A8D-EAF0-478C-97C3-ABE0BBF8A1F7}"/>
              </a:ext>
            </a:extLst>
          </p:cNvPr>
          <p:cNvSpPr/>
          <p:nvPr/>
        </p:nvSpPr>
        <p:spPr>
          <a:xfrm>
            <a:off x="9419208" y="4358936"/>
            <a:ext cx="1154097" cy="31959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TRAN II</a:t>
            </a:r>
          </a:p>
        </p:txBody>
      </p:sp>
      <p:sp>
        <p:nvSpPr>
          <p:cNvPr id="6" name="Rectangle 5">
            <a:extLst>
              <a:ext uri="{FF2B5EF4-FFF2-40B4-BE49-F238E27FC236}">
                <a16:creationId xmlns:a16="http://schemas.microsoft.com/office/drawing/2014/main" xmlns="" id="{E6581FB7-9518-4A4E-9CAF-E3A5C6055A80}"/>
              </a:ext>
            </a:extLst>
          </p:cNvPr>
          <p:cNvSpPr/>
          <p:nvPr/>
        </p:nvSpPr>
        <p:spPr>
          <a:xfrm>
            <a:off x="9419208" y="4829452"/>
            <a:ext cx="1562470" cy="21306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ITC 01 – ITC 02</a:t>
            </a:r>
          </a:p>
        </p:txBody>
      </p:sp>
      <p:cxnSp>
        <p:nvCxnSpPr>
          <p:cNvPr id="8" name="Straight Arrow Connector 7">
            <a:extLst>
              <a:ext uri="{FF2B5EF4-FFF2-40B4-BE49-F238E27FC236}">
                <a16:creationId xmlns:a16="http://schemas.microsoft.com/office/drawing/2014/main" xmlns="" id="{EDC87552-BC1E-45B2-843B-C41DA8E3C53F}"/>
              </a:ext>
            </a:extLst>
          </p:cNvPr>
          <p:cNvCxnSpPr/>
          <p:nvPr/>
        </p:nvCxnSpPr>
        <p:spPr>
          <a:xfrm>
            <a:off x="7350711" y="4057095"/>
            <a:ext cx="1988598"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0" name="Straight Arrow Connector 9">
            <a:extLst>
              <a:ext uri="{FF2B5EF4-FFF2-40B4-BE49-F238E27FC236}">
                <a16:creationId xmlns:a16="http://schemas.microsoft.com/office/drawing/2014/main" xmlns="" id="{785AA7D4-B1B4-4926-A3E9-9E40151FF483}"/>
              </a:ext>
            </a:extLst>
          </p:cNvPr>
          <p:cNvCxnSpPr/>
          <p:nvPr/>
        </p:nvCxnSpPr>
        <p:spPr>
          <a:xfrm>
            <a:off x="7403977" y="4518734"/>
            <a:ext cx="1899821"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2" name="Straight Arrow Connector 11">
            <a:extLst>
              <a:ext uri="{FF2B5EF4-FFF2-40B4-BE49-F238E27FC236}">
                <a16:creationId xmlns:a16="http://schemas.microsoft.com/office/drawing/2014/main" xmlns="" id="{32AA2D69-A730-4CD2-87AC-4BD0E1BD1051}"/>
              </a:ext>
            </a:extLst>
          </p:cNvPr>
          <p:cNvCxnSpPr>
            <a:endCxn id="6" idx="1"/>
          </p:cNvCxnSpPr>
          <p:nvPr/>
        </p:nvCxnSpPr>
        <p:spPr>
          <a:xfrm>
            <a:off x="8717872" y="4829452"/>
            <a:ext cx="701336" cy="10653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xmlns="" id="{47FC0346-5439-4F69-977D-185FB9092145}"/>
              </a:ext>
            </a:extLst>
          </p:cNvPr>
          <p:cNvCxnSpPr/>
          <p:nvPr/>
        </p:nvCxnSpPr>
        <p:spPr>
          <a:xfrm>
            <a:off x="9658905" y="5042517"/>
            <a:ext cx="0" cy="30184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5" name="Rectangle 14">
            <a:extLst>
              <a:ext uri="{FF2B5EF4-FFF2-40B4-BE49-F238E27FC236}">
                <a16:creationId xmlns:a16="http://schemas.microsoft.com/office/drawing/2014/main" xmlns="" id="{9842C903-A6E0-4BB9-B719-4DE0D3ED0E71}"/>
              </a:ext>
            </a:extLst>
          </p:cNvPr>
          <p:cNvSpPr/>
          <p:nvPr/>
        </p:nvSpPr>
        <p:spPr>
          <a:xfrm>
            <a:off x="9161755" y="5344357"/>
            <a:ext cx="1216237" cy="55041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Section 18(1)</a:t>
            </a:r>
          </a:p>
        </p:txBody>
      </p:sp>
      <p:sp>
        <p:nvSpPr>
          <p:cNvPr id="18" name="Rectangle 17">
            <a:extLst>
              <a:ext uri="{FF2B5EF4-FFF2-40B4-BE49-F238E27FC236}">
                <a16:creationId xmlns:a16="http://schemas.microsoft.com/office/drawing/2014/main" xmlns="" id="{F7DA11EB-E72E-4453-83AB-9D33C9ED6C96}"/>
              </a:ext>
            </a:extLst>
          </p:cNvPr>
          <p:cNvSpPr/>
          <p:nvPr/>
        </p:nvSpPr>
        <p:spPr>
          <a:xfrm>
            <a:off x="10120544" y="1846555"/>
            <a:ext cx="1766656" cy="115409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Sale Demerger Transfer of Business etc</a:t>
            </a:r>
          </a:p>
        </p:txBody>
      </p:sp>
      <p:cxnSp>
        <p:nvCxnSpPr>
          <p:cNvPr id="20" name="Straight Arrow Connector 19">
            <a:extLst>
              <a:ext uri="{FF2B5EF4-FFF2-40B4-BE49-F238E27FC236}">
                <a16:creationId xmlns:a16="http://schemas.microsoft.com/office/drawing/2014/main" xmlns="" id="{4B4F1647-5401-4F45-B6DE-F7FEEC411B56}"/>
              </a:ext>
            </a:extLst>
          </p:cNvPr>
          <p:cNvCxnSpPr/>
          <p:nvPr/>
        </p:nvCxnSpPr>
        <p:spPr>
          <a:xfrm flipV="1">
            <a:off x="10892901" y="3138256"/>
            <a:ext cx="381740" cy="169119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2" name="Slide Number Placeholder 21">
            <a:extLst>
              <a:ext uri="{FF2B5EF4-FFF2-40B4-BE49-F238E27FC236}">
                <a16:creationId xmlns:a16="http://schemas.microsoft.com/office/drawing/2014/main" xmlns="" id="{DA65A503-8FC1-4582-A4A1-BA3FEFE1FAEA}"/>
              </a:ext>
            </a:extLst>
          </p:cNvPr>
          <p:cNvSpPr>
            <a:spLocks noGrp="1"/>
          </p:cNvSpPr>
          <p:nvPr>
            <p:ph type="sldNum" sz="quarter" idx="12"/>
          </p:nvPr>
        </p:nvSpPr>
        <p:spPr/>
        <p:txBody>
          <a:bodyPr/>
          <a:lstStyle/>
          <a:p>
            <a:fld id="{A6A508F2-539D-4FD8-9F21-9E3979794489}" type="slidenum">
              <a:rPr lang="en-IN" smtClean="0"/>
              <a:pPr/>
              <a:t>34</a:t>
            </a:fld>
            <a:endParaRPr lang="en-IN"/>
          </a:p>
        </p:txBody>
      </p:sp>
    </p:spTree>
    <p:extLst>
      <p:ext uri="{BB962C8B-B14F-4D97-AF65-F5344CB8AC3E}">
        <p14:creationId xmlns:p14="http://schemas.microsoft.com/office/powerpoint/2010/main" xmlns="" val="2325408557"/>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29F1184B-7204-4FE2-82D5-031438D04F97}"/>
              </a:ext>
            </a:extLst>
          </p:cNvPr>
          <p:cNvSpPr/>
          <p:nvPr/>
        </p:nvSpPr>
        <p:spPr>
          <a:xfrm>
            <a:off x="594804" y="621438"/>
            <a:ext cx="10093911"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III – Input Tax Credits – Table 6 to 8- Source GSTR 3B</a:t>
            </a:r>
          </a:p>
        </p:txBody>
      </p:sp>
      <p:graphicFrame>
        <p:nvGraphicFramePr>
          <p:cNvPr id="3" name="Object 2">
            <a:extLst>
              <a:ext uri="{FF2B5EF4-FFF2-40B4-BE49-F238E27FC236}">
                <a16:creationId xmlns:a16="http://schemas.microsoft.com/office/drawing/2014/main" xmlns="" id="{6D050D7D-B4D7-41EB-B3D5-B7981E1EBC10}"/>
              </a:ext>
            </a:extLst>
          </p:cNvPr>
          <p:cNvGraphicFramePr>
            <a:graphicFrameLocks noChangeAspect="1"/>
          </p:cNvGraphicFramePr>
          <p:nvPr>
            <p:extLst>
              <p:ext uri="{D42A27DB-BD31-4B8C-83A1-F6EECF244321}">
                <p14:modId xmlns:p14="http://schemas.microsoft.com/office/powerpoint/2010/main" xmlns="" val="1173218706"/>
              </p:ext>
            </p:extLst>
          </p:nvPr>
        </p:nvGraphicFramePr>
        <p:xfrm>
          <a:off x="594804" y="1526959"/>
          <a:ext cx="8273988" cy="4154749"/>
        </p:xfrm>
        <a:graphic>
          <a:graphicData uri="http://schemas.openxmlformats.org/presentationml/2006/ole">
            <p:oleObj spid="_x0000_s6196" name="Worksheet" r:id="rId4" imgW="6934171" imgH="2105012" progId="Excel.Sheet.12">
              <p:embed/>
            </p:oleObj>
          </a:graphicData>
        </a:graphic>
      </p:graphicFrame>
      <p:sp>
        <p:nvSpPr>
          <p:cNvPr id="4" name="Right Bracket 3">
            <a:extLst>
              <a:ext uri="{FF2B5EF4-FFF2-40B4-BE49-F238E27FC236}">
                <a16:creationId xmlns:a16="http://schemas.microsoft.com/office/drawing/2014/main" xmlns="" id="{D4D3F5F2-D183-44B9-8ABB-6E1F813D132D}"/>
              </a:ext>
            </a:extLst>
          </p:cNvPr>
          <p:cNvSpPr/>
          <p:nvPr/>
        </p:nvSpPr>
        <p:spPr>
          <a:xfrm>
            <a:off x="8984202" y="2059618"/>
            <a:ext cx="514905" cy="2317071"/>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cxnSp>
        <p:nvCxnSpPr>
          <p:cNvPr id="6" name="Straight Arrow Connector 5">
            <a:extLst>
              <a:ext uri="{FF2B5EF4-FFF2-40B4-BE49-F238E27FC236}">
                <a16:creationId xmlns:a16="http://schemas.microsoft.com/office/drawing/2014/main" xmlns="" id="{1D9797F1-7D4E-4EFD-B16D-98C0F6FC0F18}"/>
              </a:ext>
            </a:extLst>
          </p:cNvPr>
          <p:cNvCxnSpPr/>
          <p:nvPr/>
        </p:nvCxnSpPr>
        <p:spPr>
          <a:xfrm>
            <a:off x="8780016" y="4749553"/>
            <a:ext cx="585926"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7" name="Rectangle 6">
            <a:extLst>
              <a:ext uri="{FF2B5EF4-FFF2-40B4-BE49-F238E27FC236}">
                <a16:creationId xmlns:a16="http://schemas.microsoft.com/office/drawing/2014/main" xmlns="" id="{70DC07DA-1C8A-4994-B6B6-3005A0CFB347}"/>
              </a:ext>
            </a:extLst>
          </p:cNvPr>
          <p:cNvSpPr/>
          <p:nvPr/>
        </p:nvSpPr>
        <p:spPr>
          <a:xfrm>
            <a:off x="9889724" y="2805344"/>
            <a:ext cx="1464816"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4(B) 4(D)</a:t>
            </a:r>
          </a:p>
        </p:txBody>
      </p:sp>
      <p:cxnSp>
        <p:nvCxnSpPr>
          <p:cNvPr id="11" name="Straight Arrow Connector 10">
            <a:extLst>
              <a:ext uri="{FF2B5EF4-FFF2-40B4-BE49-F238E27FC236}">
                <a16:creationId xmlns:a16="http://schemas.microsoft.com/office/drawing/2014/main" xmlns="" id="{CEB484A0-6150-4951-A91F-E2138E14ECFD}"/>
              </a:ext>
            </a:extLst>
          </p:cNvPr>
          <p:cNvCxnSpPr>
            <a:stCxn id="4" idx="2"/>
          </p:cNvCxnSpPr>
          <p:nvPr/>
        </p:nvCxnSpPr>
        <p:spPr>
          <a:xfrm>
            <a:off x="9499107" y="3218154"/>
            <a:ext cx="390617" cy="1331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2" name="Rectangle 11">
            <a:extLst>
              <a:ext uri="{FF2B5EF4-FFF2-40B4-BE49-F238E27FC236}">
                <a16:creationId xmlns:a16="http://schemas.microsoft.com/office/drawing/2014/main" xmlns="" id="{C18A0E03-2201-45B5-8672-DDB81C05E758}"/>
              </a:ext>
            </a:extLst>
          </p:cNvPr>
          <p:cNvSpPr/>
          <p:nvPr/>
        </p:nvSpPr>
        <p:spPr>
          <a:xfrm>
            <a:off x="9499107" y="4527612"/>
            <a:ext cx="798990" cy="43500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p>
          <a:p>
            <a:pPr algn="ctr"/>
            <a:r>
              <a:rPr lang="en-IN" dirty="0"/>
              <a:t>ITC 03	</a:t>
            </a:r>
          </a:p>
        </p:txBody>
      </p:sp>
      <p:sp>
        <p:nvSpPr>
          <p:cNvPr id="13" name="Rectangle 12">
            <a:extLst>
              <a:ext uri="{FF2B5EF4-FFF2-40B4-BE49-F238E27FC236}">
                <a16:creationId xmlns:a16="http://schemas.microsoft.com/office/drawing/2014/main" xmlns="" id="{F6823D6A-3B91-4116-B1E9-15F2BAD17F51}"/>
              </a:ext>
            </a:extLst>
          </p:cNvPr>
          <p:cNvSpPr/>
          <p:nvPr/>
        </p:nvSpPr>
        <p:spPr>
          <a:xfrm>
            <a:off x="10502283" y="4527613"/>
            <a:ext cx="798990" cy="43500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Table 4(B)</a:t>
            </a:r>
          </a:p>
        </p:txBody>
      </p:sp>
      <p:sp>
        <p:nvSpPr>
          <p:cNvPr id="14" name="Rectangle 13">
            <a:extLst>
              <a:ext uri="{FF2B5EF4-FFF2-40B4-BE49-F238E27FC236}">
                <a16:creationId xmlns:a16="http://schemas.microsoft.com/office/drawing/2014/main" xmlns="" id="{58A6C219-8A9E-4FC2-AB44-096C8A66BDF9}"/>
              </a:ext>
            </a:extLst>
          </p:cNvPr>
          <p:cNvSpPr/>
          <p:nvPr/>
        </p:nvSpPr>
        <p:spPr>
          <a:xfrm>
            <a:off x="8984202" y="5113538"/>
            <a:ext cx="1518081" cy="69244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Composition to Regular</a:t>
            </a:r>
          </a:p>
        </p:txBody>
      </p:sp>
      <p:cxnSp>
        <p:nvCxnSpPr>
          <p:cNvPr id="16" name="Straight Arrow Connector 15">
            <a:extLst>
              <a:ext uri="{FF2B5EF4-FFF2-40B4-BE49-F238E27FC236}">
                <a16:creationId xmlns:a16="http://schemas.microsoft.com/office/drawing/2014/main" xmlns="" id="{660EB662-88CE-49D9-B4BB-E8A78FCBB44F}"/>
              </a:ext>
            </a:extLst>
          </p:cNvPr>
          <p:cNvCxnSpPr/>
          <p:nvPr/>
        </p:nvCxnSpPr>
        <p:spPr>
          <a:xfrm flipH="1">
            <a:off x="9277165" y="4962614"/>
            <a:ext cx="221942" cy="15092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7" name="Rectangle 16">
            <a:extLst>
              <a:ext uri="{FF2B5EF4-FFF2-40B4-BE49-F238E27FC236}">
                <a16:creationId xmlns:a16="http://schemas.microsoft.com/office/drawing/2014/main" xmlns="" id="{466DCC2F-D96E-4F89-9BA0-098633FC3617}"/>
              </a:ext>
            </a:extLst>
          </p:cNvPr>
          <p:cNvSpPr/>
          <p:nvPr/>
        </p:nvSpPr>
        <p:spPr>
          <a:xfrm>
            <a:off x="3222594" y="3808520"/>
            <a:ext cx="5220070" cy="292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Ineligible Credit Reversed – EC SHEC &amp; KKC</a:t>
            </a:r>
          </a:p>
        </p:txBody>
      </p:sp>
      <p:sp>
        <p:nvSpPr>
          <p:cNvPr id="18" name="Rectangle 17">
            <a:extLst>
              <a:ext uri="{FF2B5EF4-FFF2-40B4-BE49-F238E27FC236}">
                <a16:creationId xmlns:a16="http://schemas.microsoft.com/office/drawing/2014/main" xmlns="" id="{B21C96B8-A503-41B2-8759-94AD2F02A54F}"/>
              </a:ext>
            </a:extLst>
          </p:cNvPr>
          <p:cNvSpPr/>
          <p:nvPr/>
        </p:nvSpPr>
        <p:spPr>
          <a:xfrm>
            <a:off x="3222594" y="4172505"/>
            <a:ext cx="5220070" cy="292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Ineligible credit Reversed – unsold stock ITC</a:t>
            </a:r>
          </a:p>
        </p:txBody>
      </p:sp>
      <p:sp>
        <p:nvSpPr>
          <p:cNvPr id="20" name="Slide Number Placeholder 19">
            <a:extLst>
              <a:ext uri="{FF2B5EF4-FFF2-40B4-BE49-F238E27FC236}">
                <a16:creationId xmlns:a16="http://schemas.microsoft.com/office/drawing/2014/main" xmlns="" id="{8C617AC7-1747-439F-9E8F-455E1D476AF2}"/>
              </a:ext>
            </a:extLst>
          </p:cNvPr>
          <p:cNvSpPr>
            <a:spLocks noGrp="1"/>
          </p:cNvSpPr>
          <p:nvPr>
            <p:ph type="sldNum" sz="quarter" idx="12"/>
          </p:nvPr>
        </p:nvSpPr>
        <p:spPr/>
        <p:txBody>
          <a:bodyPr/>
          <a:lstStyle/>
          <a:p>
            <a:fld id="{A6A508F2-539D-4FD8-9F21-9E3979794489}" type="slidenum">
              <a:rPr lang="en-IN" smtClean="0"/>
              <a:pPr/>
              <a:t>35</a:t>
            </a:fld>
            <a:endParaRPr lang="en-IN"/>
          </a:p>
        </p:txBody>
      </p:sp>
    </p:spTree>
    <p:extLst>
      <p:ext uri="{BB962C8B-B14F-4D97-AF65-F5344CB8AC3E}">
        <p14:creationId xmlns:p14="http://schemas.microsoft.com/office/powerpoint/2010/main" xmlns="" val="2173530230"/>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a:extLst>
              <a:ext uri="{FF2B5EF4-FFF2-40B4-BE49-F238E27FC236}">
                <a16:creationId xmlns:a16="http://schemas.microsoft.com/office/drawing/2014/main" xmlns="" id="{1BE3792F-E7C2-4F75-A7AE-6312B9E56FDF}"/>
              </a:ext>
            </a:extLst>
          </p:cNvPr>
          <p:cNvSpPr>
            <a:spLocks noGrp="1"/>
          </p:cNvSpPr>
          <p:nvPr>
            <p:ph type="sldNum" sz="quarter" idx="12"/>
          </p:nvPr>
        </p:nvSpPr>
        <p:spPr/>
        <p:txBody>
          <a:bodyPr/>
          <a:lstStyle/>
          <a:p>
            <a:fld id="{A6A508F2-539D-4FD8-9F21-9E3979794489}" type="slidenum">
              <a:rPr lang="en-IN" smtClean="0"/>
              <a:pPr/>
              <a:t>36</a:t>
            </a:fld>
            <a:endParaRPr lang="en-IN"/>
          </a:p>
        </p:txBody>
      </p:sp>
      <p:sp>
        <p:nvSpPr>
          <p:cNvPr id="4" name="Rectangle 3">
            <a:extLst>
              <a:ext uri="{FF2B5EF4-FFF2-40B4-BE49-F238E27FC236}">
                <a16:creationId xmlns:a16="http://schemas.microsoft.com/office/drawing/2014/main" xmlns="" id="{131F65D8-F246-4434-9132-B59CEA7E4579}"/>
              </a:ext>
            </a:extLst>
          </p:cNvPr>
          <p:cNvSpPr/>
          <p:nvPr/>
        </p:nvSpPr>
        <p:spPr>
          <a:xfrm>
            <a:off x="1047565" y="621437"/>
            <a:ext cx="9863091" cy="9676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Points to Ponder Upon </a:t>
            </a:r>
            <a:endParaRPr lang="en-IN" dirty="0"/>
          </a:p>
        </p:txBody>
      </p:sp>
      <p:sp>
        <p:nvSpPr>
          <p:cNvPr id="5" name="Rectangle: Rounded Corners 4">
            <a:extLst>
              <a:ext uri="{FF2B5EF4-FFF2-40B4-BE49-F238E27FC236}">
                <a16:creationId xmlns:a16="http://schemas.microsoft.com/office/drawing/2014/main" xmlns="" id="{887384A2-06B4-483B-92A6-F3435626AD7F}"/>
              </a:ext>
            </a:extLst>
          </p:cNvPr>
          <p:cNvSpPr/>
          <p:nvPr/>
        </p:nvSpPr>
        <p:spPr>
          <a:xfrm>
            <a:off x="1047565" y="1695636"/>
            <a:ext cx="9863091" cy="4332302"/>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342900" indent="-342900" algn="just">
              <a:buAutoNum type="arabicPeriod"/>
            </a:pPr>
            <a:r>
              <a:rPr lang="en-US" dirty="0"/>
              <a:t>Invoices unpaid after 180 days – Domestic as well as International Transactions – only on year end outstanding or in respect of each invoices ?</a:t>
            </a:r>
          </a:p>
          <a:p>
            <a:pPr marL="342900" indent="-342900" algn="just">
              <a:buAutoNum type="arabicPeriod"/>
            </a:pPr>
            <a:r>
              <a:rPr lang="en-US" dirty="0"/>
              <a:t>Invoices are not raised pertaining to Cross charge between related charges? If one RTP has accounted while filing GSTR 1 as well as and other RTP have not accounted the same in their GSTR 3B?</a:t>
            </a:r>
          </a:p>
          <a:p>
            <a:pPr marL="342900" indent="-342900" algn="just">
              <a:buAutoNum type="arabicPeriod"/>
            </a:pPr>
            <a:r>
              <a:rPr lang="en-US" dirty="0"/>
              <a:t>  Merchant Trade (Out and Out sale from say Japan to UK) is exempt from GST. What if India based Logistics Support Service Provider (Freight Forwarder) is providing  Ocean Freight services  from Japan to UK. To provide this services he may avail services of Freight Forwarder situated say in Japan.  Further he will receive his consideration in foreign currency and will also pay to foreign freight forwarder in foreign currency. </a:t>
            </a:r>
          </a:p>
          <a:p>
            <a:pPr marL="342900" indent="-342900" algn="just">
              <a:buAutoNum type="arabicPeriod"/>
            </a:pPr>
            <a:endParaRPr lang="en-US" dirty="0"/>
          </a:p>
          <a:p>
            <a:pPr algn="just"/>
            <a:r>
              <a:rPr lang="en-US" dirty="0"/>
              <a:t>       Section 13(9) of IGST Act reads as under (9) The place of supply of services of transportation               of goods, other than by way of mail or courier, shall be the place of destination of such goods.</a:t>
            </a:r>
          </a:p>
          <a:p>
            <a:pPr marL="342900" indent="-342900" algn="just">
              <a:buAutoNum type="arabicPeriod"/>
            </a:pPr>
            <a:endParaRPr lang="en-US" dirty="0"/>
          </a:p>
          <a:p>
            <a:pPr algn="just"/>
            <a:endParaRPr lang="en-IN" dirty="0"/>
          </a:p>
        </p:txBody>
      </p:sp>
      <p:sp>
        <p:nvSpPr>
          <p:cNvPr id="6" name="Thought Bubble: Cloud 5">
            <a:extLst>
              <a:ext uri="{FF2B5EF4-FFF2-40B4-BE49-F238E27FC236}">
                <a16:creationId xmlns:a16="http://schemas.microsoft.com/office/drawing/2014/main" xmlns="" id="{F51E56CD-02CC-4BC8-9A31-3212211C786B}"/>
              </a:ext>
            </a:extLst>
          </p:cNvPr>
          <p:cNvSpPr/>
          <p:nvPr/>
        </p:nvSpPr>
        <p:spPr>
          <a:xfrm>
            <a:off x="7563773" y="621437"/>
            <a:ext cx="3009531" cy="816746"/>
          </a:xfrm>
          <a:prstGeom prst="cloud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What to do</a:t>
            </a:r>
            <a:endParaRPr lang="en-IN" dirty="0"/>
          </a:p>
        </p:txBody>
      </p:sp>
    </p:spTree>
    <p:extLst>
      <p:ext uri="{BB962C8B-B14F-4D97-AF65-F5344CB8AC3E}">
        <p14:creationId xmlns:p14="http://schemas.microsoft.com/office/powerpoint/2010/main" xmlns="" val="4267605480"/>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a:extLst>
              <a:ext uri="{FF2B5EF4-FFF2-40B4-BE49-F238E27FC236}">
                <a16:creationId xmlns:a16="http://schemas.microsoft.com/office/drawing/2014/main" xmlns="" id="{1BE3792F-E7C2-4F75-A7AE-6312B9E56FDF}"/>
              </a:ext>
            </a:extLst>
          </p:cNvPr>
          <p:cNvSpPr>
            <a:spLocks noGrp="1"/>
          </p:cNvSpPr>
          <p:nvPr>
            <p:ph type="sldNum" sz="quarter" idx="12"/>
          </p:nvPr>
        </p:nvSpPr>
        <p:spPr/>
        <p:txBody>
          <a:bodyPr/>
          <a:lstStyle/>
          <a:p>
            <a:fld id="{A6A508F2-539D-4FD8-9F21-9E3979794489}" type="slidenum">
              <a:rPr lang="en-IN" smtClean="0"/>
              <a:pPr/>
              <a:t>37</a:t>
            </a:fld>
            <a:endParaRPr lang="en-IN"/>
          </a:p>
        </p:txBody>
      </p:sp>
      <p:sp>
        <p:nvSpPr>
          <p:cNvPr id="4" name="Rectangle 3">
            <a:extLst>
              <a:ext uri="{FF2B5EF4-FFF2-40B4-BE49-F238E27FC236}">
                <a16:creationId xmlns:a16="http://schemas.microsoft.com/office/drawing/2014/main" xmlns="" id="{131F65D8-F246-4434-9132-B59CEA7E4579}"/>
              </a:ext>
            </a:extLst>
          </p:cNvPr>
          <p:cNvSpPr/>
          <p:nvPr/>
        </p:nvSpPr>
        <p:spPr>
          <a:xfrm>
            <a:off x="1047565" y="621437"/>
            <a:ext cx="9863091" cy="9676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Points to Ponder Upon </a:t>
            </a:r>
            <a:endParaRPr lang="en-IN" dirty="0"/>
          </a:p>
        </p:txBody>
      </p:sp>
      <p:sp>
        <p:nvSpPr>
          <p:cNvPr id="5" name="Rectangle: Rounded Corners 4">
            <a:extLst>
              <a:ext uri="{FF2B5EF4-FFF2-40B4-BE49-F238E27FC236}">
                <a16:creationId xmlns:a16="http://schemas.microsoft.com/office/drawing/2014/main" xmlns="" id="{887384A2-06B4-483B-92A6-F3435626AD7F}"/>
              </a:ext>
            </a:extLst>
          </p:cNvPr>
          <p:cNvSpPr/>
          <p:nvPr/>
        </p:nvSpPr>
        <p:spPr>
          <a:xfrm>
            <a:off x="1164454" y="1802169"/>
            <a:ext cx="9863091" cy="4332302"/>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endParaRPr lang="en-US" dirty="0"/>
          </a:p>
          <a:p>
            <a:pPr algn="just"/>
            <a:r>
              <a:rPr lang="en-US" dirty="0"/>
              <a:t>4. </a:t>
            </a:r>
            <a:r>
              <a:rPr lang="en-US" sz="1600" dirty="0"/>
              <a:t>In case of FOB Import from China or Ex works import of Goods from china, Indian importer typically employs services of Indian freight forwarder. Such Indian Freight Forwarder typically connects with Chinese freight forwarder for Import of Goods (from Factory of Chinese manufacturer in case of Ex works import and from port of china in case of FOB Import). Chinese forwarder pays directly to shipping line and Indian forwarders pays to Chinese forwarder in forex.  Indian forwarder charge 5% GST on Indian importer on ocean freight and 18% GST on other charges.   Issue for consideration: Whether Indian Forwarder is required to pay GST on RCM basis on such freight forwarding charges paid to Chinese forwarder as import of services? </a:t>
            </a:r>
          </a:p>
          <a:p>
            <a:pPr algn="just"/>
            <a:endParaRPr lang="en-US" sz="1600" dirty="0"/>
          </a:p>
          <a:p>
            <a:pPr algn="just"/>
            <a:r>
              <a:rPr lang="en-US" sz="1600" dirty="0"/>
              <a:t>Section 13(9) of IGST Act reads as under (9) The place of supply of services of transportation  of goods, other than by way of mail or courier, shall be the place of destination of such goods.</a:t>
            </a:r>
          </a:p>
          <a:p>
            <a:pPr algn="just"/>
            <a:endParaRPr lang="en-US" sz="1600" dirty="0"/>
          </a:p>
          <a:p>
            <a:pPr algn="just"/>
            <a:r>
              <a:rPr lang="en-US" sz="1600" dirty="0"/>
              <a:t>5. Hotel accommodation charges paid in the Foreign Currency and reported in the Financial statements in Directors Reports as well as Notes to accounts whether such payouts would trigger GST liability under RCM u/s 9(3) or 5(3) in case of Domestic RTP? </a:t>
            </a:r>
          </a:p>
          <a:p>
            <a:pPr algn="just"/>
            <a:endParaRPr lang="en-US" sz="1600" dirty="0"/>
          </a:p>
          <a:p>
            <a:pPr algn="just"/>
            <a:r>
              <a:rPr lang="en-US" sz="1600" dirty="0"/>
              <a:t>6. ITC availed and utilized on advances paid ?</a:t>
            </a:r>
          </a:p>
          <a:p>
            <a:pPr marL="342900" indent="-342900" algn="just">
              <a:buAutoNum type="arabicPeriod"/>
            </a:pPr>
            <a:endParaRPr lang="en-US" sz="1600" dirty="0"/>
          </a:p>
          <a:p>
            <a:pPr algn="just"/>
            <a:endParaRPr lang="en-IN" dirty="0"/>
          </a:p>
        </p:txBody>
      </p:sp>
      <p:sp>
        <p:nvSpPr>
          <p:cNvPr id="6" name="Thought Bubble: Cloud 5">
            <a:extLst>
              <a:ext uri="{FF2B5EF4-FFF2-40B4-BE49-F238E27FC236}">
                <a16:creationId xmlns:a16="http://schemas.microsoft.com/office/drawing/2014/main" xmlns="" id="{2DF7B2BA-303E-44EF-BCED-F8D672C55DEA}"/>
              </a:ext>
            </a:extLst>
          </p:cNvPr>
          <p:cNvSpPr/>
          <p:nvPr/>
        </p:nvSpPr>
        <p:spPr>
          <a:xfrm>
            <a:off x="8078679" y="674792"/>
            <a:ext cx="2388093" cy="692432"/>
          </a:xfrm>
          <a:prstGeom prst="cloud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What to do?</a:t>
            </a:r>
            <a:endParaRPr lang="en-IN" dirty="0"/>
          </a:p>
        </p:txBody>
      </p:sp>
    </p:spTree>
    <p:extLst>
      <p:ext uri="{BB962C8B-B14F-4D97-AF65-F5344CB8AC3E}">
        <p14:creationId xmlns:p14="http://schemas.microsoft.com/office/powerpoint/2010/main" xmlns="" val="2942109479"/>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AFC56F2E-7C95-43BD-A3F0-1FAF9F287A01}"/>
              </a:ext>
            </a:extLst>
          </p:cNvPr>
          <p:cNvSpPr/>
          <p:nvPr/>
        </p:nvSpPr>
        <p:spPr>
          <a:xfrm>
            <a:off x="594804" y="621438"/>
            <a:ext cx="10093911"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III – Input Tax Credits – Table 6 to 8- Source GSTR 3B</a:t>
            </a:r>
          </a:p>
        </p:txBody>
      </p:sp>
      <p:graphicFrame>
        <p:nvGraphicFramePr>
          <p:cNvPr id="3" name="Object 2">
            <a:extLst>
              <a:ext uri="{FF2B5EF4-FFF2-40B4-BE49-F238E27FC236}">
                <a16:creationId xmlns:a16="http://schemas.microsoft.com/office/drawing/2014/main" xmlns="" id="{FDA9B070-79C1-49F4-9EC1-58F2E2C0E2CC}"/>
              </a:ext>
            </a:extLst>
          </p:cNvPr>
          <p:cNvGraphicFramePr>
            <a:graphicFrameLocks noChangeAspect="1"/>
          </p:cNvGraphicFramePr>
          <p:nvPr>
            <p:extLst>
              <p:ext uri="{D42A27DB-BD31-4B8C-83A1-F6EECF244321}">
                <p14:modId xmlns:p14="http://schemas.microsoft.com/office/powerpoint/2010/main" xmlns="" val="212090222"/>
              </p:ext>
            </p:extLst>
          </p:nvPr>
        </p:nvGraphicFramePr>
        <p:xfrm>
          <a:off x="594804" y="1651000"/>
          <a:ext cx="7696940" cy="4199384"/>
        </p:xfrm>
        <a:graphic>
          <a:graphicData uri="http://schemas.openxmlformats.org/presentationml/2006/ole">
            <p:oleObj spid="_x0000_s7217" name="Worksheet" r:id="rId3" imgW="6934171" imgH="3552838" progId="Excel.Sheet.12">
              <p:embed/>
            </p:oleObj>
          </a:graphicData>
        </a:graphic>
      </p:graphicFrame>
      <p:sp>
        <p:nvSpPr>
          <p:cNvPr id="4" name="Rectangle 3">
            <a:extLst>
              <a:ext uri="{FF2B5EF4-FFF2-40B4-BE49-F238E27FC236}">
                <a16:creationId xmlns:a16="http://schemas.microsoft.com/office/drawing/2014/main" xmlns="" id="{D7EE958A-9A8C-4B16-9767-668779350999}"/>
              </a:ext>
            </a:extLst>
          </p:cNvPr>
          <p:cNvSpPr/>
          <p:nvPr/>
        </p:nvSpPr>
        <p:spPr>
          <a:xfrm>
            <a:off x="8629095" y="1882065"/>
            <a:ext cx="932155" cy="16867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Auto</a:t>
            </a:r>
          </a:p>
        </p:txBody>
      </p:sp>
      <p:sp>
        <p:nvSpPr>
          <p:cNvPr id="5" name="Rectangle 4">
            <a:extLst>
              <a:ext uri="{FF2B5EF4-FFF2-40B4-BE49-F238E27FC236}">
                <a16:creationId xmlns:a16="http://schemas.microsoft.com/office/drawing/2014/main" xmlns="" id="{023F8566-71D2-43D5-ACD0-64A0F9C4568A}"/>
              </a:ext>
            </a:extLst>
          </p:cNvPr>
          <p:cNvSpPr/>
          <p:nvPr/>
        </p:nvSpPr>
        <p:spPr>
          <a:xfrm>
            <a:off x="8620217" y="2143956"/>
            <a:ext cx="932155" cy="16867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Auto</a:t>
            </a:r>
          </a:p>
        </p:txBody>
      </p:sp>
      <p:cxnSp>
        <p:nvCxnSpPr>
          <p:cNvPr id="7" name="Straight Arrow Connector 6">
            <a:extLst>
              <a:ext uri="{FF2B5EF4-FFF2-40B4-BE49-F238E27FC236}">
                <a16:creationId xmlns:a16="http://schemas.microsoft.com/office/drawing/2014/main" xmlns="" id="{72CFA6A2-6FAF-4D56-B9B3-546BB1F8A194}"/>
              </a:ext>
            </a:extLst>
          </p:cNvPr>
          <p:cNvCxnSpPr/>
          <p:nvPr/>
        </p:nvCxnSpPr>
        <p:spPr>
          <a:xfrm>
            <a:off x="8140823" y="1988598"/>
            <a:ext cx="417251"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9" name="Straight Arrow Connector 8">
            <a:extLst>
              <a:ext uri="{FF2B5EF4-FFF2-40B4-BE49-F238E27FC236}">
                <a16:creationId xmlns:a16="http://schemas.microsoft.com/office/drawing/2014/main" xmlns="" id="{E88D4FFB-1A96-42D7-9C98-3BD398D35264}"/>
              </a:ext>
            </a:extLst>
          </p:cNvPr>
          <p:cNvCxnSpPr>
            <a:cxnSpLocks/>
          </p:cNvCxnSpPr>
          <p:nvPr/>
        </p:nvCxnSpPr>
        <p:spPr>
          <a:xfrm>
            <a:off x="5202315" y="2228295"/>
            <a:ext cx="3293615"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0" name="Rectangle 9">
            <a:extLst>
              <a:ext uri="{FF2B5EF4-FFF2-40B4-BE49-F238E27FC236}">
                <a16:creationId xmlns:a16="http://schemas.microsoft.com/office/drawing/2014/main" xmlns="" id="{6270A0BC-A0CF-428E-BC11-8B5DE5A908CD}"/>
              </a:ext>
            </a:extLst>
          </p:cNvPr>
          <p:cNvSpPr/>
          <p:nvPr/>
        </p:nvSpPr>
        <p:spPr>
          <a:xfrm>
            <a:off x="8629095" y="2467992"/>
            <a:ext cx="1997476" cy="55041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4(A)(5)</a:t>
            </a:r>
          </a:p>
        </p:txBody>
      </p:sp>
      <p:cxnSp>
        <p:nvCxnSpPr>
          <p:cNvPr id="12" name="Straight Arrow Connector 11">
            <a:extLst>
              <a:ext uri="{FF2B5EF4-FFF2-40B4-BE49-F238E27FC236}">
                <a16:creationId xmlns:a16="http://schemas.microsoft.com/office/drawing/2014/main" xmlns="" id="{3DCA11DC-74BF-46D7-A9B4-2123565AED55}"/>
              </a:ext>
            </a:extLst>
          </p:cNvPr>
          <p:cNvCxnSpPr/>
          <p:nvPr/>
        </p:nvCxnSpPr>
        <p:spPr>
          <a:xfrm>
            <a:off x="8140823" y="2636669"/>
            <a:ext cx="355107"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3" name="Right Bracket 12">
            <a:extLst>
              <a:ext uri="{FF2B5EF4-FFF2-40B4-BE49-F238E27FC236}">
                <a16:creationId xmlns:a16="http://schemas.microsoft.com/office/drawing/2014/main" xmlns="" id="{7F018557-64C6-48CA-A6C1-C1B9E89E5296}"/>
              </a:ext>
            </a:extLst>
          </p:cNvPr>
          <p:cNvSpPr/>
          <p:nvPr/>
        </p:nvSpPr>
        <p:spPr>
          <a:xfrm>
            <a:off x="8291744" y="3364637"/>
            <a:ext cx="142042" cy="337342"/>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14" name="Rectangle 13">
            <a:extLst>
              <a:ext uri="{FF2B5EF4-FFF2-40B4-BE49-F238E27FC236}">
                <a16:creationId xmlns:a16="http://schemas.microsoft.com/office/drawing/2014/main" xmlns="" id="{970E93F7-275A-46C6-B04B-D2EFCABE1B92}"/>
              </a:ext>
            </a:extLst>
          </p:cNvPr>
          <p:cNvSpPr/>
          <p:nvPr/>
        </p:nvSpPr>
        <p:spPr>
          <a:xfrm>
            <a:off x="8629094" y="3364637"/>
            <a:ext cx="2343705" cy="104756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Need to populate only IF ITC as per GSTR 2A is more than ITC as per GSTR 3B</a:t>
            </a:r>
          </a:p>
        </p:txBody>
      </p:sp>
      <p:cxnSp>
        <p:nvCxnSpPr>
          <p:cNvPr id="16" name="Straight Arrow Connector 15">
            <a:extLst>
              <a:ext uri="{FF2B5EF4-FFF2-40B4-BE49-F238E27FC236}">
                <a16:creationId xmlns:a16="http://schemas.microsoft.com/office/drawing/2014/main" xmlns="" id="{3325D5EE-DAFD-4E76-9350-59FB8674A306}"/>
              </a:ext>
            </a:extLst>
          </p:cNvPr>
          <p:cNvCxnSpPr>
            <a:stCxn id="13" idx="2"/>
          </p:cNvCxnSpPr>
          <p:nvPr/>
        </p:nvCxnSpPr>
        <p:spPr>
          <a:xfrm>
            <a:off x="8433786" y="3533308"/>
            <a:ext cx="186431" cy="1776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7" name="Rectangle 16">
            <a:extLst>
              <a:ext uri="{FF2B5EF4-FFF2-40B4-BE49-F238E27FC236}">
                <a16:creationId xmlns:a16="http://schemas.microsoft.com/office/drawing/2014/main" xmlns="" id="{9DC03437-2114-4DDF-953D-8F6E5C95978F}"/>
              </a:ext>
            </a:extLst>
          </p:cNvPr>
          <p:cNvSpPr/>
          <p:nvPr/>
        </p:nvSpPr>
        <p:spPr>
          <a:xfrm>
            <a:off x="8629094" y="4563117"/>
            <a:ext cx="1704514" cy="19531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Auto</a:t>
            </a:r>
          </a:p>
        </p:txBody>
      </p:sp>
      <p:cxnSp>
        <p:nvCxnSpPr>
          <p:cNvPr id="19" name="Straight Arrow Connector 18">
            <a:extLst>
              <a:ext uri="{FF2B5EF4-FFF2-40B4-BE49-F238E27FC236}">
                <a16:creationId xmlns:a16="http://schemas.microsoft.com/office/drawing/2014/main" xmlns="" id="{B2F648AB-292C-486E-ACB4-1159C2E12168}"/>
              </a:ext>
            </a:extLst>
          </p:cNvPr>
          <p:cNvCxnSpPr>
            <a:endCxn id="17" idx="1"/>
          </p:cNvCxnSpPr>
          <p:nvPr/>
        </p:nvCxnSpPr>
        <p:spPr>
          <a:xfrm>
            <a:off x="4989250" y="4412202"/>
            <a:ext cx="3639844" cy="24857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0" name="Rectangle 19">
            <a:extLst>
              <a:ext uri="{FF2B5EF4-FFF2-40B4-BE49-F238E27FC236}">
                <a16:creationId xmlns:a16="http://schemas.microsoft.com/office/drawing/2014/main" xmlns="" id="{26A3B064-231F-4E3F-A534-A8FA6361A5AA}"/>
              </a:ext>
            </a:extLst>
          </p:cNvPr>
          <p:cNvSpPr/>
          <p:nvPr/>
        </p:nvSpPr>
        <p:spPr>
          <a:xfrm>
            <a:off x="8558074" y="5406501"/>
            <a:ext cx="2068497" cy="37310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Auto</a:t>
            </a:r>
          </a:p>
        </p:txBody>
      </p:sp>
      <p:cxnSp>
        <p:nvCxnSpPr>
          <p:cNvPr id="22" name="Straight Arrow Connector 21">
            <a:extLst>
              <a:ext uri="{FF2B5EF4-FFF2-40B4-BE49-F238E27FC236}">
                <a16:creationId xmlns:a16="http://schemas.microsoft.com/office/drawing/2014/main" xmlns="" id="{71BA464A-B1AD-45E3-AB4B-309A745B2862}"/>
              </a:ext>
            </a:extLst>
          </p:cNvPr>
          <p:cNvCxnSpPr/>
          <p:nvPr/>
        </p:nvCxnSpPr>
        <p:spPr>
          <a:xfrm>
            <a:off x="8140823" y="5584296"/>
            <a:ext cx="355107"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5" name="Slide Number Placeholder 24">
            <a:extLst>
              <a:ext uri="{FF2B5EF4-FFF2-40B4-BE49-F238E27FC236}">
                <a16:creationId xmlns:a16="http://schemas.microsoft.com/office/drawing/2014/main" xmlns="" id="{2F303C78-E0A4-4667-9B18-1A9018E33749}"/>
              </a:ext>
            </a:extLst>
          </p:cNvPr>
          <p:cNvSpPr>
            <a:spLocks noGrp="1"/>
          </p:cNvSpPr>
          <p:nvPr>
            <p:ph type="sldNum" sz="quarter" idx="12"/>
          </p:nvPr>
        </p:nvSpPr>
        <p:spPr/>
        <p:txBody>
          <a:bodyPr/>
          <a:lstStyle/>
          <a:p>
            <a:fld id="{A6A508F2-539D-4FD8-9F21-9E3979794489}" type="slidenum">
              <a:rPr lang="en-IN" smtClean="0"/>
              <a:pPr/>
              <a:t>38</a:t>
            </a:fld>
            <a:endParaRPr lang="en-IN"/>
          </a:p>
        </p:txBody>
      </p:sp>
    </p:spTree>
    <p:extLst>
      <p:ext uri="{BB962C8B-B14F-4D97-AF65-F5344CB8AC3E}">
        <p14:creationId xmlns:p14="http://schemas.microsoft.com/office/powerpoint/2010/main" xmlns="" val="3860640352"/>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9AE2AA2A-840B-4624-9F68-D5A5DCF9A94A}"/>
              </a:ext>
            </a:extLst>
          </p:cNvPr>
          <p:cNvSpPr/>
          <p:nvPr/>
        </p:nvSpPr>
        <p:spPr>
          <a:xfrm>
            <a:off x="594804" y="621438"/>
            <a:ext cx="10440140"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IV – Tax Paid  – Table 9- Source GSTR 3B</a:t>
            </a:r>
          </a:p>
        </p:txBody>
      </p:sp>
      <p:graphicFrame>
        <p:nvGraphicFramePr>
          <p:cNvPr id="3" name="Object 2">
            <a:extLst>
              <a:ext uri="{FF2B5EF4-FFF2-40B4-BE49-F238E27FC236}">
                <a16:creationId xmlns:a16="http://schemas.microsoft.com/office/drawing/2014/main" xmlns="" id="{488F6EF1-E7CF-4465-B9C4-E2097490B43F}"/>
              </a:ext>
            </a:extLst>
          </p:cNvPr>
          <p:cNvGraphicFramePr>
            <a:graphicFrameLocks noChangeAspect="1"/>
          </p:cNvGraphicFramePr>
          <p:nvPr>
            <p:extLst>
              <p:ext uri="{D42A27DB-BD31-4B8C-83A1-F6EECF244321}">
                <p14:modId xmlns:p14="http://schemas.microsoft.com/office/powerpoint/2010/main" xmlns="" val="2347240866"/>
              </p:ext>
            </p:extLst>
          </p:nvPr>
        </p:nvGraphicFramePr>
        <p:xfrm>
          <a:off x="594804" y="1482571"/>
          <a:ext cx="8968296" cy="4376691"/>
        </p:xfrm>
        <a:graphic>
          <a:graphicData uri="http://schemas.openxmlformats.org/presentationml/2006/ole">
            <p:oleObj spid="_x0000_s8237" name="Worksheet" r:id="rId3" imgW="6934171" imgH="2695472" progId="Excel.Sheet.12">
              <p:embed/>
            </p:oleObj>
          </a:graphicData>
        </a:graphic>
      </p:graphicFrame>
      <p:sp>
        <p:nvSpPr>
          <p:cNvPr id="4" name="Right Bracket 3">
            <a:extLst>
              <a:ext uri="{FF2B5EF4-FFF2-40B4-BE49-F238E27FC236}">
                <a16:creationId xmlns:a16="http://schemas.microsoft.com/office/drawing/2014/main" xmlns="" id="{48F48840-4C90-48BF-BB61-618CCD997B19}"/>
              </a:ext>
            </a:extLst>
          </p:cNvPr>
          <p:cNvSpPr/>
          <p:nvPr/>
        </p:nvSpPr>
        <p:spPr>
          <a:xfrm>
            <a:off x="9658905" y="3497802"/>
            <a:ext cx="195309" cy="2130641"/>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5" name="Rectangle: Rounded Corners 4">
            <a:extLst>
              <a:ext uri="{FF2B5EF4-FFF2-40B4-BE49-F238E27FC236}">
                <a16:creationId xmlns:a16="http://schemas.microsoft.com/office/drawing/2014/main" xmlns="" id="{A8A6D9AF-7BB5-4113-976E-CA09A99B2D86}"/>
              </a:ext>
            </a:extLst>
          </p:cNvPr>
          <p:cNvSpPr/>
          <p:nvPr/>
        </p:nvSpPr>
        <p:spPr>
          <a:xfrm>
            <a:off x="10093911" y="4039340"/>
            <a:ext cx="1376039" cy="834501"/>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6.1-GSTR 3B</a:t>
            </a:r>
          </a:p>
        </p:txBody>
      </p:sp>
      <p:sp>
        <p:nvSpPr>
          <p:cNvPr id="6" name="Rectangle: Rounded Corners 5">
            <a:extLst>
              <a:ext uri="{FF2B5EF4-FFF2-40B4-BE49-F238E27FC236}">
                <a16:creationId xmlns:a16="http://schemas.microsoft.com/office/drawing/2014/main" xmlns="" id="{3527FE6A-7307-4F4E-B3F7-AF47B5900050}"/>
              </a:ext>
            </a:extLst>
          </p:cNvPr>
          <p:cNvSpPr/>
          <p:nvPr/>
        </p:nvSpPr>
        <p:spPr>
          <a:xfrm>
            <a:off x="9854214" y="1606858"/>
            <a:ext cx="2006353" cy="1822142"/>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400" dirty="0"/>
              <a:t>OTL- Rs.20 Lakhs  ITC – Rs.15 Lakhs</a:t>
            </a:r>
          </a:p>
          <a:p>
            <a:pPr algn="ctr"/>
            <a:r>
              <a:rPr lang="en-IN" sz="1400" dirty="0"/>
              <a:t>Bal – Rs.5 Lakhs </a:t>
            </a:r>
          </a:p>
          <a:p>
            <a:pPr algn="ctr"/>
            <a:r>
              <a:rPr lang="en-IN" sz="1400" dirty="0"/>
              <a:t>Paid late by 10 days Interest paid on 5 Lakhs ? Or Interest payable on 20 Lakhs </a:t>
            </a:r>
          </a:p>
        </p:txBody>
      </p:sp>
      <p:cxnSp>
        <p:nvCxnSpPr>
          <p:cNvPr id="8" name="Straight Arrow Connector 7">
            <a:extLst>
              <a:ext uri="{FF2B5EF4-FFF2-40B4-BE49-F238E27FC236}">
                <a16:creationId xmlns:a16="http://schemas.microsoft.com/office/drawing/2014/main" xmlns="" id="{2D8A4429-052C-4F59-8B54-AA33DC826581}"/>
              </a:ext>
            </a:extLst>
          </p:cNvPr>
          <p:cNvCxnSpPr/>
          <p:nvPr/>
        </p:nvCxnSpPr>
        <p:spPr>
          <a:xfrm flipV="1">
            <a:off x="2370338" y="2736542"/>
            <a:ext cx="7377344" cy="203964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9" name="Rectangle: Rounded Corners 8">
            <a:extLst>
              <a:ext uri="{FF2B5EF4-FFF2-40B4-BE49-F238E27FC236}">
                <a16:creationId xmlns:a16="http://schemas.microsoft.com/office/drawing/2014/main" xmlns="" id="{724A6BAA-04E6-4C4F-9872-B8828B130A6A}"/>
              </a:ext>
            </a:extLst>
          </p:cNvPr>
          <p:cNvSpPr/>
          <p:nvPr/>
        </p:nvSpPr>
        <p:spPr>
          <a:xfrm>
            <a:off x="10315852" y="5131293"/>
            <a:ext cx="1615736" cy="1012055"/>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How do we report in AR?</a:t>
            </a:r>
          </a:p>
        </p:txBody>
      </p:sp>
      <p:cxnSp>
        <p:nvCxnSpPr>
          <p:cNvPr id="11" name="Straight Arrow Connector 10">
            <a:extLst>
              <a:ext uri="{FF2B5EF4-FFF2-40B4-BE49-F238E27FC236}">
                <a16:creationId xmlns:a16="http://schemas.microsoft.com/office/drawing/2014/main" xmlns="" id="{0118258C-37A6-45FA-8C8B-A26770E954BC}"/>
              </a:ext>
            </a:extLst>
          </p:cNvPr>
          <p:cNvCxnSpPr/>
          <p:nvPr/>
        </p:nvCxnSpPr>
        <p:spPr>
          <a:xfrm>
            <a:off x="2175029" y="4776186"/>
            <a:ext cx="7998781" cy="10031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3" name="Slide Number Placeholder 12">
            <a:extLst>
              <a:ext uri="{FF2B5EF4-FFF2-40B4-BE49-F238E27FC236}">
                <a16:creationId xmlns:a16="http://schemas.microsoft.com/office/drawing/2014/main" xmlns="" id="{6F1E8370-4311-41E5-8D12-FAAAE73FC4FA}"/>
              </a:ext>
            </a:extLst>
          </p:cNvPr>
          <p:cNvSpPr>
            <a:spLocks noGrp="1"/>
          </p:cNvSpPr>
          <p:nvPr>
            <p:ph type="sldNum" sz="quarter" idx="12"/>
          </p:nvPr>
        </p:nvSpPr>
        <p:spPr/>
        <p:txBody>
          <a:bodyPr/>
          <a:lstStyle/>
          <a:p>
            <a:fld id="{A6A508F2-539D-4FD8-9F21-9E3979794489}" type="slidenum">
              <a:rPr lang="en-IN" smtClean="0"/>
              <a:pPr/>
              <a:t>39</a:t>
            </a:fld>
            <a:endParaRPr lang="en-IN"/>
          </a:p>
        </p:txBody>
      </p:sp>
    </p:spTree>
    <p:extLst>
      <p:ext uri="{BB962C8B-B14F-4D97-AF65-F5344CB8AC3E}">
        <p14:creationId xmlns:p14="http://schemas.microsoft.com/office/powerpoint/2010/main" xmlns="" val="18650014"/>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a:extLst>
              <a:ext uri="{FF2B5EF4-FFF2-40B4-BE49-F238E27FC236}">
                <a16:creationId xmlns:a16="http://schemas.microsoft.com/office/drawing/2014/main" xmlns="" id="{A121A9CC-0A50-4A17-8824-83A8202CB686}"/>
              </a:ext>
            </a:extLst>
          </p:cNvPr>
          <p:cNvSpPr>
            <a:spLocks noGrp="1"/>
          </p:cNvSpPr>
          <p:nvPr>
            <p:ph type="sldNum" sz="quarter" idx="12"/>
          </p:nvPr>
        </p:nvSpPr>
        <p:spPr/>
        <p:txBody>
          <a:bodyPr/>
          <a:lstStyle/>
          <a:p>
            <a:fld id="{A6A508F2-539D-4FD8-9F21-9E3979794489}" type="slidenum">
              <a:rPr lang="en-IN" smtClean="0"/>
              <a:pPr/>
              <a:t>4</a:t>
            </a:fld>
            <a:endParaRPr lang="en-IN"/>
          </a:p>
        </p:txBody>
      </p:sp>
      <p:sp>
        <p:nvSpPr>
          <p:cNvPr id="4" name="Rectangle: Rounded Corners 3">
            <a:extLst>
              <a:ext uri="{FF2B5EF4-FFF2-40B4-BE49-F238E27FC236}">
                <a16:creationId xmlns:a16="http://schemas.microsoft.com/office/drawing/2014/main" xmlns="" id="{52F0FCCC-5BC7-4093-B916-A3E4992ABFAA}"/>
              </a:ext>
            </a:extLst>
          </p:cNvPr>
          <p:cNvSpPr/>
          <p:nvPr/>
        </p:nvSpPr>
        <p:spPr>
          <a:xfrm>
            <a:off x="994299" y="1020932"/>
            <a:ext cx="4424039" cy="134940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200" dirty="0"/>
              <a:t>Industry</a:t>
            </a:r>
          </a:p>
        </p:txBody>
      </p:sp>
      <p:sp>
        <p:nvSpPr>
          <p:cNvPr id="5" name="Rectangle: Rounded Corners 4">
            <a:extLst>
              <a:ext uri="{FF2B5EF4-FFF2-40B4-BE49-F238E27FC236}">
                <a16:creationId xmlns:a16="http://schemas.microsoft.com/office/drawing/2014/main" xmlns="" id="{8483F571-D4B3-411B-A32C-ACE8966B1484}"/>
              </a:ext>
            </a:extLst>
          </p:cNvPr>
          <p:cNvSpPr/>
          <p:nvPr/>
        </p:nvSpPr>
        <p:spPr>
          <a:xfrm>
            <a:off x="6773662" y="1020932"/>
            <a:ext cx="4114800" cy="134940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200" dirty="0"/>
              <a:t>Laws Applicable</a:t>
            </a:r>
          </a:p>
        </p:txBody>
      </p:sp>
      <p:sp>
        <p:nvSpPr>
          <p:cNvPr id="6" name="Rectangle: Rounded Corners 5">
            <a:extLst>
              <a:ext uri="{FF2B5EF4-FFF2-40B4-BE49-F238E27FC236}">
                <a16:creationId xmlns:a16="http://schemas.microsoft.com/office/drawing/2014/main" xmlns="" id="{0AA4F420-3CB6-4A21-8010-8509B45A1C35}"/>
              </a:ext>
            </a:extLst>
          </p:cNvPr>
          <p:cNvSpPr/>
          <p:nvPr/>
        </p:nvSpPr>
        <p:spPr>
          <a:xfrm>
            <a:off x="1100831" y="2716567"/>
            <a:ext cx="4317507" cy="134940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200" dirty="0"/>
              <a:t>Books of Accounts</a:t>
            </a:r>
          </a:p>
        </p:txBody>
      </p:sp>
      <p:sp>
        <p:nvSpPr>
          <p:cNvPr id="7" name="Rectangle: Rounded Corners 6">
            <a:extLst>
              <a:ext uri="{FF2B5EF4-FFF2-40B4-BE49-F238E27FC236}">
                <a16:creationId xmlns:a16="http://schemas.microsoft.com/office/drawing/2014/main" xmlns="" id="{70E8BC36-7288-424B-A920-B07E17790210}"/>
              </a:ext>
            </a:extLst>
          </p:cNvPr>
          <p:cNvSpPr/>
          <p:nvPr/>
        </p:nvSpPr>
        <p:spPr>
          <a:xfrm>
            <a:off x="6773662" y="2716567"/>
            <a:ext cx="4003829" cy="134940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200" dirty="0"/>
              <a:t>Financial Statements</a:t>
            </a:r>
          </a:p>
        </p:txBody>
      </p:sp>
      <p:sp>
        <p:nvSpPr>
          <p:cNvPr id="8" name="Rectangle: Rounded Corners 7">
            <a:extLst>
              <a:ext uri="{FF2B5EF4-FFF2-40B4-BE49-F238E27FC236}">
                <a16:creationId xmlns:a16="http://schemas.microsoft.com/office/drawing/2014/main" xmlns="" id="{98A7D85F-F86D-4865-ABAD-E3B321E50FA3}"/>
              </a:ext>
            </a:extLst>
          </p:cNvPr>
          <p:cNvSpPr/>
          <p:nvPr/>
        </p:nvSpPr>
        <p:spPr>
          <a:xfrm>
            <a:off x="1171852" y="4350058"/>
            <a:ext cx="4246486" cy="148701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200" dirty="0"/>
              <a:t>Statutory Compliances </a:t>
            </a:r>
          </a:p>
        </p:txBody>
      </p:sp>
      <p:sp>
        <p:nvSpPr>
          <p:cNvPr id="9" name="Rectangle: Rounded Corners 8">
            <a:extLst>
              <a:ext uri="{FF2B5EF4-FFF2-40B4-BE49-F238E27FC236}">
                <a16:creationId xmlns:a16="http://schemas.microsoft.com/office/drawing/2014/main" xmlns="" id="{F423103E-C552-41B4-A31E-4190AC132BCB}"/>
              </a:ext>
            </a:extLst>
          </p:cNvPr>
          <p:cNvSpPr/>
          <p:nvPr/>
        </p:nvSpPr>
        <p:spPr>
          <a:xfrm>
            <a:off x="6773663" y="4350058"/>
            <a:ext cx="4114800" cy="1487009"/>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200" dirty="0"/>
              <a:t>Scope</a:t>
            </a:r>
          </a:p>
        </p:txBody>
      </p:sp>
    </p:spTree>
    <p:extLst>
      <p:ext uri="{BB962C8B-B14F-4D97-AF65-F5344CB8AC3E}">
        <p14:creationId xmlns:p14="http://schemas.microsoft.com/office/powerpoint/2010/main" xmlns="" val="1776887516"/>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29792A6B-2533-415D-A339-1363AA4B1140}"/>
              </a:ext>
            </a:extLst>
          </p:cNvPr>
          <p:cNvSpPr/>
          <p:nvPr/>
        </p:nvSpPr>
        <p:spPr>
          <a:xfrm>
            <a:off x="532660" y="500478"/>
            <a:ext cx="10440140"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V – Circular 26 Effects - Table 10 – 14 – FY 1819 i.e. 1.4.2018 to 30.09.2018</a:t>
            </a:r>
          </a:p>
        </p:txBody>
      </p:sp>
      <p:graphicFrame>
        <p:nvGraphicFramePr>
          <p:cNvPr id="3" name="Object 2">
            <a:extLst>
              <a:ext uri="{FF2B5EF4-FFF2-40B4-BE49-F238E27FC236}">
                <a16:creationId xmlns:a16="http://schemas.microsoft.com/office/drawing/2014/main" xmlns="" id="{37EA5E21-BF36-4E19-B933-3A5687899071}"/>
              </a:ext>
            </a:extLst>
          </p:cNvPr>
          <p:cNvGraphicFramePr>
            <a:graphicFrameLocks noChangeAspect="1"/>
          </p:cNvGraphicFramePr>
          <p:nvPr>
            <p:extLst>
              <p:ext uri="{D42A27DB-BD31-4B8C-83A1-F6EECF244321}">
                <p14:modId xmlns:p14="http://schemas.microsoft.com/office/powerpoint/2010/main" xmlns="" val="2422307276"/>
              </p:ext>
            </p:extLst>
          </p:nvPr>
        </p:nvGraphicFramePr>
        <p:xfrm>
          <a:off x="594804" y="1491449"/>
          <a:ext cx="7679184" cy="4660776"/>
        </p:xfrm>
        <a:graphic>
          <a:graphicData uri="http://schemas.openxmlformats.org/presentationml/2006/ole">
            <p:oleObj spid="_x0000_s9260" name="Worksheet" r:id="rId3" imgW="6934171" imgH="4162412" progId="Excel.Sheet.12">
              <p:embed/>
            </p:oleObj>
          </a:graphicData>
        </a:graphic>
      </p:graphicFrame>
      <p:sp>
        <p:nvSpPr>
          <p:cNvPr id="4" name="Rectangle 3">
            <a:extLst>
              <a:ext uri="{FF2B5EF4-FFF2-40B4-BE49-F238E27FC236}">
                <a16:creationId xmlns:a16="http://schemas.microsoft.com/office/drawing/2014/main" xmlns="" id="{34806B72-BEF6-495E-8CEB-D257489E81F4}"/>
              </a:ext>
            </a:extLst>
          </p:cNvPr>
          <p:cNvSpPr/>
          <p:nvPr/>
        </p:nvSpPr>
        <p:spPr>
          <a:xfrm>
            <a:off x="8451542" y="2814221"/>
            <a:ext cx="1535837" cy="35510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400" dirty="0"/>
              <a:t>Table 9A 9B 9C</a:t>
            </a:r>
          </a:p>
        </p:txBody>
      </p:sp>
      <p:sp>
        <p:nvSpPr>
          <p:cNvPr id="5" name="Rectangle 4">
            <a:extLst>
              <a:ext uri="{FF2B5EF4-FFF2-40B4-BE49-F238E27FC236}">
                <a16:creationId xmlns:a16="http://schemas.microsoft.com/office/drawing/2014/main" xmlns="" id="{A3720F84-DB4A-420A-9288-33BFA20822CB}"/>
              </a:ext>
            </a:extLst>
          </p:cNvPr>
          <p:cNvSpPr/>
          <p:nvPr/>
        </p:nvSpPr>
        <p:spPr>
          <a:xfrm>
            <a:off x="8451542" y="3213716"/>
            <a:ext cx="1535837" cy="35510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400"/>
              <a:t>Table 9A 9B 9C</a:t>
            </a:r>
            <a:endParaRPr lang="en-IN" sz="1400" dirty="0"/>
          </a:p>
        </p:txBody>
      </p:sp>
      <p:sp>
        <p:nvSpPr>
          <p:cNvPr id="6" name="Rectangle 5">
            <a:extLst>
              <a:ext uri="{FF2B5EF4-FFF2-40B4-BE49-F238E27FC236}">
                <a16:creationId xmlns:a16="http://schemas.microsoft.com/office/drawing/2014/main" xmlns="" id="{80E2E8C0-BBB3-4DAF-BC1D-0B8A9483BF2A}"/>
              </a:ext>
            </a:extLst>
          </p:cNvPr>
          <p:cNvSpPr/>
          <p:nvPr/>
        </p:nvSpPr>
        <p:spPr>
          <a:xfrm>
            <a:off x="8451542" y="3657601"/>
            <a:ext cx="1544714" cy="35510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4(B)</a:t>
            </a:r>
          </a:p>
        </p:txBody>
      </p:sp>
      <p:sp>
        <p:nvSpPr>
          <p:cNvPr id="7" name="Rectangle 6">
            <a:extLst>
              <a:ext uri="{FF2B5EF4-FFF2-40B4-BE49-F238E27FC236}">
                <a16:creationId xmlns:a16="http://schemas.microsoft.com/office/drawing/2014/main" xmlns="" id="{537EC56E-87A4-4F67-A6D8-B90D497ADCF9}"/>
              </a:ext>
            </a:extLst>
          </p:cNvPr>
          <p:cNvSpPr/>
          <p:nvPr/>
        </p:nvSpPr>
        <p:spPr>
          <a:xfrm>
            <a:off x="8451542" y="4012708"/>
            <a:ext cx="1535837" cy="43500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Table 4(A)</a:t>
            </a:r>
          </a:p>
        </p:txBody>
      </p:sp>
      <p:sp>
        <p:nvSpPr>
          <p:cNvPr id="8" name="Right Bracket 7">
            <a:extLst>
              <a:ext uri="{FF2B5EF4-FFF2-40B4-BE49-F238E27FC236}">
                <a16:creationId xmlns:a16="http://schemas.microsoft.com/office/drawing/2014/main" xmlns="" id="{44422DD5-828E-41DB-923D-EA110B43BFCC}"/>
              </a:ext>
            </a:extLst>
          </p:cNvPr>
          <p:cNvSpPr/>
          <p:nvPr/>
        </p:nvSpPr>
        <p:spPr>
          <a:xfrm>
            <a:off x="9996256" y="2902998"/>
            <a:ext cx="195309" cy="526002"/>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9" name="Right Bracket 8">
            <a:extLst>
              <a:ext uri="{FF2B5EF4-FFF2-40B4-BE49-F238E27FC236}">
                <a16:creationId xmlns:a16="http://schemas.microsoft.com/office/drawing/2014/main" xmlns="" id="{403CE1CD-470E-427E-AEC1-6279F6D44DE3}"/>
              </a:ext>
            </a:extLst>
          </p:cNvPr>
          <p:cNvSpPr/>
          <p:nvPr/>
        </p:nvSpPr>
        <p:spPr>
          <a:xfrm>
            <a:off x="9969624" y="3727513"/>
            <a:ext cx="195309" cy="526002"/>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sp>
        <p:nvSpPr>
          <p:cNvPr id="10" name="Oval 9">
            <a:extLst>
              <a:ext uri="{FF2B5EF4-FFF2-40B4-BE49-F238E27FC236}">
                <a16:creationId xmlns:a16="http://schemas.microsoft.com/office/drawing/2014/main" xmlns="" id="{81E7C9A8-509D-4C60-AD0B-15A9073F8D03}"/>
              </a:ext>
            </a:extLst>
          </p:cNvPr>
          <p:cNvSpPr/>
          <p:nvPr/>
        </p:nvSpPr>
        <p:spPr>
          <a:xfrm>
            <a:off x="10200443" y="3036163"/>
            <a:ext cx="772357" cy="39283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GSTR 1</a:t>
            </a:r>
          </a:p>
        </p:txBody>
      </p:sp>
      <p:sp>
        <p:nvSpPr>
          <p:cNvPr id="11" name="Oval 10">
            <a:extLst>
              <a:ext uri="{FF2B5EF4-FFF2-40B4-BE49-F238E27FC236}">
                <a16:creationId xmlns:a16="http://schemas.microsoft.com/office/drawing/2014/main" xmlns="" id="{0701C89A-A51A-4B26-ACC0-982890283FFA}"/>
              </a:ext>
            </a:extLst>
          </p:cNvPr>
          <p:cNvSpPr/>
          <p:nvPr/>
        </p:nvSpPr>
        <p:spPr>
          <a:xfrm>
            <a:off x="10164933" y="3727513"/>
            <a:ext cx="807867" cy="526002"/>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100" dirty="0"/>
              <a:t>GSTR 3B</a:t>
            </a:r>
          </a:p>
        </p:txBody>
      </p:sp>
      <p:sp>
        <p:nvSpPr>
          <p:cNvPr id="12" name="Rectangle: Rounded Corners 11">
            <a:extLst>
              <a:ext uri="{FF2B5EF4-FFF2-40B4-BE49-F238E27FC236}">
                <a16:creationId xmlns:a16="http://schemas.microsoft.com/office/drawing/2014/main" xmlns="" id="{1162D764-EC5B-4992-94D5-F5DEB1B4206D}"/>
              </a:ext>
            </a:extLst>
          </p:cNvPr>
          <p:cNvSpPr/>
          <p:nvPr/>
        </p:nvSpPr>
        <p:spPr>
          <a:xfrm>
            <a:off x="8451542" y="4660777"/>
            <a:ext cx="2521258" cy="1321663"/>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Increase in OTL is permitted beyond due date whereas reduction in OTL is not permitted beyond due dates </a:t>
            </a:r>
          </a:p>
        </p:txBody>
      </p:sp>
      <p:sp>
        <p:nvSpPr>
          <p:cNvPr id="13" name="Rectangle: Rounded Corners 12">
            <a:extLst>
              <a:ext uri="{FF2B5EF4-FFF2-40B4-BE49-F238E27FC236}">
                <a16:creationId xmlns:a16="http://schemas.microsoft.com/office/drawing/2014/main" xmlns="" id="{C33EF6B3-3962-4980-81AF-3613F6945500}"/>
              </a:ext>
            </a:extLst>
          </p:cNvPr>
          <p:cNvSpPr/>
          <p:nvPr/>
        </p:nvSpPr>
        <p:spPr>
          <a:xfrm>
            <a:off x="8451542" y="1612409"/>
            <a:ext cx="2521258" cy="106198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DN and CN can be issued by the Supplier only.</a:t>
            </a:r>
          </a:p>
        </p:txBody>
      </p:sp>
      <p:sp>
        <p:nvSpPr>
          <p:cNvPr id="15" name="Slide Number Placeholder 14">
            <a:extLst>
              <a:ext uri="{FF2B5EF4-FFF2-40B4-BE49-F238E27FC236}">
                <a16:creationId xmlns:a16="http://schemas.microsoft.com/office/drawing/2014/main" xmlns="" id="{985BB60D-D434-4E27-BEB9-58B04181EAE1}"/>
              </a:ext>
            </a:extLst>
          </p:cNvPr>
          <p:cNvSpPr>
            <a:spLocks noGrp="1"/>
          </p:cNvSpPr>
          <p:nvPr>
            <p:ph type="sldNum" sz="quarter" idx="12"/>
          </p:nvPr>
        </p:nvSpPr>
        <p:spPr/>
        <p:txBody>
          <a:bodyPr/>
          <a:lstStyle/>
          <a:p>
            <a:fld id="{A6A508F2-539D-4FD8-9F21-9E3979794489}" type="slidenum">
              <a:rPr lang="en-IN" smtClean="0"/>
              <a:pPr/>
              <a:t>40</a:t>
            </a:fld>
            <a:endParaRPr lang="en-IN"/>
          </a:p>
        </p:txBody>
      </p:sp>
      <p:cxnSp>
        <p:nvCxnSpPr>
          <p:cNvPr id="17" name="Straight Arrow Connector 16">
            <a:extLst>
              <a:ext uri="{FF2B5EF4-FFF2-40B4-BE49-F238E27FC236}">
                <a16:creationId xmlns:a16="http://schemas.microsoft.com/office/drawing/2014/main" xmlns="" id="{E62BDD7C-67C4-48C7-8756-26D3CCCA903E}"/>
              </a:ext>
            </a:extLst>
          </p:cNvPr>
          <p:cNvCxnSpPr>
            <a:endCxn id="4" idx="1"/>
          </p:cNvCxnSpPr>
          <p:nvPr/>
        </p:nvCxnSpPr>
        <p:spPr>
          <a:xfrm flipV="1">
            <a:off x="7954392" y="2991775"/>
            <a:ext cx="497150" cy="4438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9" name="Straight Arrow Connector 18">
            <a:extLst>
              <a:ext uri="{FF2B5EF4-FFF2-40B4-BE49-F238E27FC236}">
                <a16:creationId xmlns:a16="http://schemas.microsoft.com/office/drawing/2014/main" xmlns="" id="{DF83A94F-F7F6-4368-B28D-88E922955E07}"/>
              </a:ext>
            </a:extLst>
          </p:cNvPr>
          <p:cNvCxnSpPr>
            <a:endCxn id="5" idx="1"/>
          </p:cNvCxnSpPr>
          <p:nvPr/>
        </p:nvCxnSpPr>
        <p:spPr>
          <a:xfrm flipV="1">
            <a:off x="7838983" y="3391270"/>
            <a:ext cx="612559" cy="3773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1" name="Straight Arrow Connector 20">
            <a:extLst>
              <a:ext uri="{FF2B5EF4-FFF2-40B4-BE49-F238E27FC236}">
                <a16:creationId xmlns:a16="http://schemas.microsoft.com/office/drawing/2014/main" xmlns="" id="{D37DB644-9501-4AE5-AAA8-21AF7E28E4DF}"/>
              </a:ext>
            </a:extLst>
          </p:cNvPr>
          <p:cNvCxnSpPr>
            <a:endCxn id="6" idx="1"/>
          </p:cNvCxnSpPr>
          <p:nvPr/>
        </p:nvCxnSpPr>
        <p:spPr>
          <a:xfrm>
            <a:off x="7803472" y="3821838"/>
            <a:ext cx="648070" cy="1331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3" name="Straight Arrow Connector 22">
            <a:extLst>
              <a:ext uri="{FF2B5EF4-FFF2-40B4-BE49-F238E27FC236}">
                <a16:creationId xmlns:a16="http://schemas.microsoft.com/office/drawing/2014/main" xmlns="" id="{10018AFB-0449-495E-8A10-6EAA26FD761E}"/>
              </a:ext>
            </a:extLst>
          </p:cNvPr>
          <p:cNvCxnSpPr>
            <a:endCxn id="7" idx="1"/>
          </p:cNvCxnSpPr>
          <p:nvPr/>
        </p:nvCxnSpPr>
        <p:spPr>
          <a:xfrm flipV="1">
            <a:off x="7954392" y="4230211"/>
            <a:ext cx="497150" cy="2330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174337739"/>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Object 2">
            <a:extLst>
              <a:ext uri="{FF2B5EF4-FFF2-40B4-BE49-F238E27FC236}">
                <a16:creationId xmlns:a16="http://schemas.microsoft.com/office/drawing/2014/main" xmlns="" id="{1B832B57-19D0-4B15-BB0E-580025A1D2E1}"/>
              </a:ext>
            </a:extLst>
          </p:cNvPr>
          <p:cNvGraphicFramePr>
            <a:graphicFrameLocks noChangeAspect="1"/>
          </p:cNvGraphicFramePr>
          <p:nvPr>
            <p:extLst>
              <p:ext uri="{D42A27DB-BD31-4B8C-83A1-F6EECF244321}">
                <p14:modId xmlns:p14="http://schemas.microsoft.com/office/powerpoint/2010/main" xmlns="" val="1481959325"/>
              </p:ext>
            </p:extLst>
          </p:nvPr>
        </p:nvGraphicFramePr>
        <p:xfrm>
          <a:off x="594804" y="1464816"/>
          <a:ext cx="7643674" cy="4669654"/>
        </p:xfrm>
        <a:graphic>
          <a:graphicData uri="http://schemas.openxmlformats.org/presentationml/2006/ole">
            <p:oleObj spid="_x0000_s10281" name="Worksheet" r:id="rId3" imgW="6934171" imgH="4581538" progId="Excel.Sheet.12">
              <p:embed/>
            </p:oleObj>
          </a:graphicData>
        </a:graphic>
      </p:graphicFrame>
      <p:sp>
        <p:nvSpPr>
          <p:cNvPr id="4" name="Rectangle 3">
            <a:extLst>
              <a:ext uri="{FF2B5EF4-FFF2-40B4-BE49-F238E27FC236}">
                <a16:creationId xmlns:a16="http://schemas.microsoft.com/office/drawing/2014/main" xmlns="" id="{ABE86BBA-BC06-4FAB-BA69-EF13C29ECB43}"/>
              </a:ext>
            </a:extLst>
          </p:cNvPr>
          <p:cNvSpPr/>
          <p:nvPr/>
        </p:nvSpPr>
        <p:spPr>
          <a:xfrm>
            <a:off x="594804" y="621438"/>
            <a:ext cx="10440140"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VI – Other Information – Table 15 -19 ( FY 1718 )</a:t>
            </a:r>
          </a:p>
        </p:txBody>
      </p:sp>
      <p:sp>
        <p:nvSpPr>
          <p:cNvPr id="5" name="Rectangle: Rounded Corners 4">
            <a:extLst>
              <a:ext uri="{FF2B5EF4-FFF2-40B4-BE49-F238E27FC236}">
                <a16:creationId xmlns:a16="http://schemas.microsoft.com/office/drawing/2014/main" xmlns="" id="{405C33CC-B6BF-489A-B9DB-2E803E824DCB}"/>
              </a:ext>
            </a:extLst>
          </p:cNvPr>
          <p:cNvSpPr/>
          <p:nvPr/>
        </p:nvSpPr>
        <p:spPr>
          <a:xfrm>
            <a:off x="8717872" y="1589103"/>
            <a:ext cx="2317072" cy="4367814"/>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85750" indent="-285750" algn="just">
              <a:buFont typeface="Arial" panose="020B0604020202020204" pitchFamily="34" charset="0"/>
              <a:buChar char="•"/>
            </a:pPr>
            <a:r>
              <a:rPr lang="en-IN" sz="1600" dirty="0"/>
              <a:t>Only GST demand to be included</a:t>
            </a:r>
          </a:p>
          <a:p>
            <a:pPr marL="285750" indent="-285750" algn="just">
              <a:buFont typeface="Arial" panose="020B0604020202020204" pitchFamily="34" charset="0"/>
              <a:buChar char="•"/>
            </a:pPr>
            <a:r>
              <a:rPr lang="en-IN" sz="1600" dirty="0"/>
              <a:t>SCN not to be reported under this tables</a:t>
            </a:r>
          </a:p>
          <a:p>
            <a:pPr marL="285750" indent="-285750" algn="just">
              <a:buFont typeface="Arial" panose="020B0604020202020204" pitchFamily="34" charset="0"/>
              <a:buChar char="•"/>
            </a:pPr>
            <a:r>
              <a:rPr lang="en-IN" sz="1600" dirty="0"/>
              <a:t>Appeals made values to be reported in this sections.</a:t>
            </a:r>
          </a:p>
          <a:p>
            <a:pPr marL="285750" indent="-285750" algn="just">
              <a:buFont typeface="Arial" panose="020B0604020202020204" pitchFamily="34" charset="0"/>
              <a:buChar char="•"/>
            </a:pPr>
            <a:r>
              <a:rPr lang="en-US" sz="1600" dirty="0"/>
              <a:t>R</a:t>
            </a:r>
            <a:r>
              <a:rPr lang="en-IN" sz="1600" dirty="0"/>
              <a:t>efund under LUT or Refund without LUT ? ITC claim on Inputs/Inputs Services and/or CG</a:t>
            </a:r>
          </a:p>
        </p:txBody>
      </p:sp>
      <p:sp>
        <p:nvSpPr>
          <p:cNvPr id="7" name="Slide Number Placeholder 6">
            <a:extLst>
              <a:ext uri="{FF2B5EF4-FFF2-40B4-BE49-F238E27FC236}">
                <a16:creationId xmlns:a16="http://schemas.microsoft.com/office/drawing/2014/main" xmlns="" id="{23172EAA-62BC-4922-992A-0AFAD25C345A}"/>
              </a:ext>
            </a:extLst>
          </p:cNvPr>
          <p:cNvSpPr>
            <a:spLocks noGrp="1"/>
          </p:cNvSpPr>
          <p:nvPr>
            <p:ph type="sldNum" sz="quarter" idx="12"/>
          </p:nvPr>
        </p:nvSpPr>
        <p:spPr/>
        <p:txBody>
          <a:bodyPr/>
          <a:lstStyle/>
          <a:p>
            <a:fld id="{A6A508F2-539D-4FD8-9F21-9E3979794489}" type="slidenum">
              <a:rPr lang="en-IN" smtClean="0"/>
              <a:pPr/>
              <a:t>41</a:t>
            </a:fld>
            <a:endParaRPr lang="en-IN"/>
          </a:p>
        </p:txBody>
      </p:sp>
    </p:spTree>
    <p:extLst>
      <p:ext uri="{BB962C8B-B14F-4D97-AF65-F5344CB8AC3E}">
        <p14:creationId xmlns:p14="http://schemas.microsoft.com/office/powerpoint/2010/main" xmlns="" val="2261602566"/>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18BDC39B-E88D-4496-AE33-DF8CF0F1D9AF}"/>
              </a:ext>
            </a:extLst>
          </p:cNvPr>
          <p:cNvSpPr/>
          <p:nvPr/>
        </p:nvSpPr>
        <p:spPr>
          <a:xfrm>
            <a:off x="594804" y="621438"/>
            <a:ext cx="10440140"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VI – Other Information – Table 15 -19 ( FY 1718 )</a:t>
            </a:r>
          </a:p>
        </p:txBody>
      </p:sp>
      <p:graphicFrame>
        <p:nvGraphicFramePr>
          <p:cNvPr id="4" name="Object 3">
            <a:extLst>
              <a:ext uri="{FF2B5EF4-FFF2-40B4-BE49-F238E27FC236}">
                <a16:creationId xmlns:a16="http://schemas.microsoft.com/office/drawing/2014/main" xmlns="" id="{EC4E6A4B-9FA9-4D98-9F67-4C61830AF513}"/>
              </a:ext>
            </a:extLst>
          </p:cNvPr>
          <p:cNvGraphicFramePr>
            <a:graphicFrameLocks noChangeAspect="1"/>
          </p:cNvGraphicFramePr>
          <p:nvPr>
            <p:extLst>
              <p:ext uri="{D42A27DB-BD31-4B8C-83A1-F6EECF244321}">
                <p14:modId xmlns:p14="http://schemas.microsoft.com/office/powerpoint/2010/main" xmlns="" val="1607416647"/>
              </p:ext>
            </p:extLst>
          </p:nvPr>
        </p:nvGraphicFramePr>
        <p:xfrm>
          <a:off x="594804" y="1642369"/>
          <a:ext cx="7244179" cy="3719744"/>
        </p:xfrm>
        <a:graphic>
          <a:graphicData uri="http://schemas.openxmlformats.org/presentationml/2006/ole">
            <p:oleObj spid="_x0000_s12328" name="Worksheet" r:id="rId3" imgW="6934171" imgH="2114396" progId="Excel.Sheet.12">
              <p:embed/>
            </p:oleObj>
          </a:graphicData>
        </a:graphic>
      </p:graphicFrame>
      <p:sp>
        <p:nvSpPr>
          <p:cNvPr id="5" name="Rectangle 4">
            <a:extLst>
              <a:ext uri="{FF2B5EF4-FFF2-40B4-BE49-F238E27FC236}">
                <a16:creationId xmlns:a16="http://schemas.microsoft.com/office/drawing/2014/main" xmlns="" id="{9F4B4363-3171-47C3-B12C-E743964B5DB3}"/>
              </a:ext>
            </a:extLst>
          </p:cNvPr>
          <p:cNvSpPr/>
          <p:nvPr/>
        </p:nvSpPr>
        <p:spPr>
          <a:xfrm>
            <a:off x="8176334" y="3630967"/>
            <a:ext cx="1012054" cy="50602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dirty="0"/>
          </a:p>
          <a:p>
            <a:pPr algn="ctr"/>
            <a:r>
              <a:rPr lang="en-IN" dirty="0"/>
              <a:t>Table 5	</a:t>
            </a:r>
          </a:p>
        </p:txBody>
      </p:sp>
      <p:sp>
        <p:nvSpPr>
          <p:cNvPr id="6" name="Rectangle: Rounded Corners 5">
            <a:extLst>
              <a:ext uri="{FF2B5EF4-FFF2-40B4-BE49-F238E27FC236}">
                <a16:creationId xmlns:a16="http://schemas.microsoft.com/office/drawing/2014/main" xmlns="" id="{BAF29532-8D84-4548-883C-72A18C2869E8}"/>
              </a:ext>
            </a:extLst>
          </p:cNvPr>
          <p:cNvSpPr/>
          <p:nvPr/>
        </p:nvSpPr>
        <p:spPr>
          <a:xfrm>
            <a:off x="9614517" y="3630967"/>
            <a:ext cx="949910" cy="506027"/>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3B</a:t>
            </a:r>
          </a:p>
        </p:txBody>
      </p:sp>
      <p:cxnSp>
        <p:nvCxnSpPr>
          <p:cNvPr id="10" name="Straight Arrow Connector 9">
            <a:extLst>
              <a:ext uri="{FF2B5EF4-FFF2-40B4-BE49-F238E27FC236}">
                <a16:creationId xmlns:a16="http://schemas.microsoft.com/office/drawing/2014/main" xmlns="" id="{3B6FB90B-41E2-43A1-BDD4-B61032443037}"/>
              </a:ext>
            </a:extLst>
          </p:cNvPr>
          <p:cNvCxnSpPr/>
          <p:nvPr/>
        </p:nvCxnSpPr>
        <p:spPr>
          <a:xfrm>
            <a:off x="3888419" y="3883980"/>
            <a:ext cx="4190261"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1" name="Rectangle: Rounded Corners 10">
            <a:extLst>
              <a:ext uri="{FF2B5EF4-FFF2-40B4-BE49-F238E27FC236}">
                <a16:creationId xmlns:a16="http://schemas.microsoft.com/office/drawing/2014/main" xmlns="" id="{C4ABBD43-62BA-4CFF-B7DB-1E805CABD12E}"/>
              </a:ext>
            </a:extLst>
          </p:cNvPr>
          <p:cNvSpPr/>
          <p:nvPr/>
        </p:nvSpPr>
        <p:spPr>
          <a:xfrm>
            <a:off x="8487052" y="1642369"/>
            <a:ext cx="2405849" cy="1313895"/>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Information provided in Income Tax Return where audit is not applicable under Income Tax Act 1961.</a:t>
            </a:r>
          </a:p>
        </p:txBody>
      </p:sp>
      <p:cxnSp>
        <p:nvCxnSpPr>
          <p:cNvPr id="13" name="Straight Arrow Connector 12">
            <a:extLst>
              <a:ext uri="{FF2B5EF4-FFF2-40B4-BE49-F238E27FC236}">
                <a16:creationId xmlns:a16="http://schemas.microsoft.com/office/drawing/2014/main" xmlns="" id="{B3D2FB47-C9B0-4E59-9F52-9D7F542CA5A4}"/>
              </a:ext>
            </a:extLst>
          </p:cNvPr>
          <p:cNvCxnSpPr/>
          <p:nvPr/>
        </p:nvCxnSpPr>
        <p:spPr>
          <a:xfrm flipV="1">
            <a:off x="3542190" y="2450237"/>
            <a:ext cx="4634144" cy="143374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4" name="Rectangle 13">
            <a:extLst>
              <a:ext uri="{FF2B5EF4-FFF2-40B4-BE49-F238E27FC236}">
                <a16:creationId xmlns:a16="http://schemas.microsoft.com/office/drawing/2014/main" xmlns="" id="{388CD0FF-539D-4B94-941A-8F39BBC9AE06}"/>
              </a:ext>
            </a:extLst>
          </p:cNvPr>
          <p:cNvSpPr/>
          <p:nvPr/>
        </p:nvSpPr>
        <p:spPr>
          <a:xfrm>
            <a:off x="8309499" y="4696287"/>
            <a:ext cx="2254928" cy="50602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Goods not received within 6 months</a:t>
            </a:r>
          </a:p>
        </p:txBody>
      </p:sp>
      <p:cxnSp>
        <p:nvCxnSpPr>
          <p:cNvPr id="16" name="Straight Arrow Connector 15">
            <a:extLst>
              <a:ext uri="{FF2B5EF4-FFF2-40B4-BE49-F238E27FC236}">
                <a16:creationId xmlns:a16="http://schemas.microsoft.com/office/drawing/2014/main" xmlns="" id="{78184E17-AD30-474F-879F-CD09EC117C12}"/>
              </a:ext>
            </a:extLst>
          </p:cNvPr>
          <p:cNvCxnSpPr/>
          <p:nvPr/>
        </p:nvCxnSpPr>
        <p:spPr>
          <a:xfrm>
            <a:off x="7696940" y="4935984"/>
            <a:ext cx="47939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7" name="Rectangle 16">
            <a:extLst>
              <a:ext uri="{FF2B5EF4-FFF2-40B4-BE49-F238E27FC236}">
                <a16:creationId xmlns:a16="http://schemas.microsoft.com/office/drawing/2014/main" xmlns="" id="{15D570A6-E1FB-486C-AE55-8D8C1B258BD8}"/>
              </a:ext>
            </a:extLst>
          </p:cNvPr>
          <p:cNvSpPr/>
          <p:nvPr/>
        </p:nvSpPr>
        <p:spPr>
          <a:xfrm>
            <a:off x="8158578" y="4296820"/>
            <a:ext cx="2530136" cy="23966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Job work supplies – Goods &amp; CG</a:t>
            </a:r>
          </a:p>
        </p:txBody>
      </p:sp>
      <p:cxnSp>
        <p:nvCxnSpPr>
          <p:cNvPr id="19" name="Straight Arrow Connector 18">
            <a:extLst>
              <a:ext uri="{FF2B5EF4-FFF2-40B4-BE49-F238E27FC236}">
                <a16:creationId xmlns:a16="http://schemas.microsoft.com/office/drawing/2014/main" xmlns="" id="{7D0D1200-51FA-4D1C-B9C7-C3BAB9CB7ACD}"/>
              </a:ext>
            </a:extLst>
          </p:cNvPr>
          <p:cNvCxnSpPr/>
          <p:nvPr/>
        </p:nvCxnSpPr>
        <p:spPr>
          <a:xfrm>
            <a:off x="7492753" y="4416654"/>
            <a:ext cx="585927"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1" name="Slide Number Placeholder 20">
            <a:extLst>
              <a:ext uri="{FF2B5EF4-FFF2-40B4-BE49-F238E27FC236}">
                <a16:creationId xmlns:a16="http://schemas.microsoft.com/office/drawing/2014/main" xmlns="" id="{0D41F5C7-5D04-4A9A-88FF-7FBF91E55E86}"/>
              </a:ext>
            </a:extLst>
          </p:cNvPr>
          <p:cNvSpPr>
            <a:spLocks noGrp="1"/>
          </p:cNvSpPr>
          <p:nvPr>
            <p:ph type="sldNum" sz="quarter" idx="12"/>
          </p:nvPr>
        </p:nvSpPr>
        <p:spPr/>
        <p:txBody>
          <a:bodyPr/>
          <a:lstStyle/>
          <a:p>
            <a:fld id="{A6A508F2-539D-4FD8-9F21-9E3979794489}" type="slidenum">
              <a:rPr lang="en-IN" smtClean="0"/>
              <a:pPr/>
              <a:t>42</a:t>
            </a:fld>
            <a:endParaRPr lang="en-IN"/>
          </a:p>
        </p:txBody>
      </p:sp>
    </p:spTree>
    <p:extLst>
      <p:ext uri="{BB962C8B-B14F-4D97-AF65-F5344CB8AC3E}">
        <p14:creationId xmlns:p14="http://schemas.microsoft.com/office/powerpoint/2010/main" xmlns="" val="4232010427"/>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20E32B45-A5A1-4DE2-A991-56B4452F6A71}"/>
              </a:ext>
            </a:extLst>
          </p:cNvPr>
          <p:cNvSpPr/>
          <p:nvPr/>
        </p:nvSpPr>
        <p:spPr>
          <a:xfrm>
            <a:off x="594804" y="621438"/>
            <a:ext cx="10440140"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Part VI – Other Information – Table 15 -19 ( FY 1718 )</a:t>
            </a:r>
          </a:p>
        </p:txBody>
      </p:sp>
      <p:graphicFrame>
        <p:nvGraphicFramePr>
          <p:cNvPr id="3" name="Object 2">
            <a:extLst>
              <a:ext uri="{FF2B5EF4-FFF2-40B4-BE49-F238E27FC236}">
                <a16:creationId xmlns:a16="http://schemas.microsoft.com/office/drawing/2014/main" xmlns="" id="{AC22C342-1AE6-4FDD-8F5D-546D4E35ECF7}"/>
              </a:ext>
            </a:extLst>
          </p:cNvPr>
          <p:cNvGraphicFramePr>
            <a:graphicFrameLocks noChangeAspect="1"/>
          </p:cNvGraphicFramePr>
          <p:nvPr>
            <p:extLst>
              <p:ext uri="{D42A27DB-BD31-4B8C-83A1-F6EECF244321}">
                <p14:modId xmlns:p14="http://schemas.microsoft.com/office/powerpoint/2010/main" xmlns="" val="2528465731"/>
              </p:ext>
            </p:extLst>
          </p:nvPr>
        </p:nvGraphicFramePr>
        <p:xfrm>
          <a:off x="594804" y="1784350"/>
          <a:ext cx="7182035" cy="3286125"/>
        </p:xfrm>
        <a:graphic>
          <a:graphicData uri="http://schemas.openxmlformats.org/presentationml/2006/ole">
            <p:oleObj spid="_x0000_s13351" name="Worksheet" r:id="rId3" imgW="6934171" imgH="3286279" progId="Excel.Sheet.12">
              <p:embed/>
            </p:oleObj>
          </a:graphicData>
        </a:graphic>
      </p:graphicFrame>
      <p:sp>
        <p:nvSpPr>
          <p:cNvPr id="4" name="Rectangle 3">
            <a:extLst>
              <a:ext uri="{FF2B5EF4-FFF2-40B4-BE49-F238E27FC236}">
                <a16:creationId xmlns:a16="http://schemas.microsoft.com/office/drawing/2014/main" xmlns="" id="{A662D140-BCD9-45F5-A51E-462904E011D5}"/>
              </a:ext>
            </a:extLst>
          </p:cNvPr>
          <p:cNvSpPr/>
          <p:nvPr/>
        </p:nvSpPr>
        <p:spPr>
          <a:xfrm>
            <a:off x="8238478" y="2237174"/>
            <a:ext cx="1509204" cy="69245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1- Table 12</a:t>
            </a:r>
          </a:p>
        </p:txBody>
      </p:sp>
      <p:cxnSp>
        <p:nvCxnSpPr>
          <p:cNvPr id="6" name="Straight Arrow Connector 5">
            <a:extLst>
              <a:ext uri="{FF2B5EF4-FFF2-40B4-BE49-F238E27FC236}">
                <a16:creationId xmlns:a16="http://schemas.microsoft.com/office/drawing/2014/main" xmlns="" id="{587DE745-0E41-4169-8654-EABD6F9E7A65}"/>
              </a:ext>
            </a:extLst>
          </p:cNvPr>
          <p:cNvCxnSpPr/>
          <p:nvPr/>
        </p:nvCxnSpPr>
        <p:spPr>
          <a:xfrm>
            <a:off x="7554897" y="2840854"/>
            <a:ext cx="550416"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7" name="Rectangle: Rounded Corners 6">
            <a:extLst>
              <a:ext uri="{FF2B5EF4-FFF2-40B4-BE49-F238E27FC236}">
                <a16:creationId xmlns:a16="http://schemas.microsoft.com/office/drawing/2014/main" xmlns="" id="{DF54AB8F-0396-4AB2-8043-23D34FBD87FF}"/>
              </a:ext>
            </a:extLst>
          </p:cNvPr>
          <p:cNvSpPr/>
          <p:nvPr/>
        </p:nvSpPr>
        <p:spPr>
          <a:xfrm>
            <a:off x="8176334" y="3089429"/>
            <a:ext cx="2858610" cy="1047565"/>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Big Challenge – </a:t>
            </a:r>
          </a:p>
          <a:p>
            <a:pPr algn="ctr"/>
            <a:r>
              <a:rPr lang="en-IN" dirty="0"/>
              <a:t>Less 1.5 Cr – no HSN</a:t>
            </a:r>
          </a:p>
          <a:p>
            <a:pPr algn="ctr"/>
            <a:r>
              <a:rPr lang="en-IN" dirty="0"/>
              <a:t>1.5 Cr to 5 Cr – 2 digits</a:t>
            </a:r>
          </a:p>
          <a:p>
            <a:pPr algn="ctr"/>
            <a:r>
              <a:rPr lang="en-IN" dirty="0"/>
              <a:t>More than 5 Cr  -4 Digits</a:t>
            </a:r>
          </a:p>
        </p:txBody>
      </p:sp>
      <p:cxnSp>
        <p:nvCxnSpPr>
          <p:cNvPr id="9" name="Straight Arrow Connector 8">
            <a:extLst>
              <a:ext uri="{FF2B5EF4-FFF2-40B4-BE49-F238E27FC236}">
                <a16:creationId xmlns:a16="http://schemas.microsoft.com/office/drawing/2014/main" xmlns="" id="{802AE817-373C-41D1-B8F5-D59711503D99}"/>
              </a:ext>
            </a:extLst>
          </p:cNvPr>
          <p:cNvCxnSpPr/>
          <p:nvPr/>
        </p:nvCxnSpPr>
        <p:spPr>
          <a:xfrm>
            <a:off x="7199790" y="3968318"/>
            <a:ext cx="905523"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0" name="Rectangle: Rounded Corners 9">
            <a:extLst>
              <a:ext uri="{FF2B5EF4-FFF2-40B4-BE49-F238E27FC236}">
                <a16:creationId xmlns:a16="http://schemas.microsoft.com/office/drawing/2014/main" xmlns="" id="{35474FD3-E7A7-4525-9FBB-C805762C3189}"/>
              </a:ext>
            </a:extLst>
          </p:cNvPr>
          <p:cNvSpPr/>
          <p:nvPr/>
        </p:nvSpPr>
        <p:spPr>
          <a:xfrm>
            <a:off x="8238478" y="4341181"/>
            <a:ext cx="2858610" cy="69245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Applicable if AR is filed beyond due dates</a:t>
            </a:r>
          </a:p>
        </p:txBody>
      </p:sp>
      <p:cxnSp>
        <p:nvCxnSpPr>
          <p:cNvPr id="12" name="Straight Arrow Connector 11">
            <a:extLst>
              <a:ext uri="{FF2B5EF4-FFF2-40B4-BE49-F238E27FC236}">
                <a16:creationId xmlns:a16="http://schemas.microsoft.com/office/drawing/2014/main" xmlns="" id="{0CEF59F9-74FC-4A52-BADE-4733D949BF65}"/>
              </a:ext>
            </a:extLst>
          </p:cNvPr>
          <p:cNvCxnSpPr/>
          <p:nvPr/>
        </p:nvCxnSpPr>
        <p:spPr>
          <a:xfrm>
            <a:off x="7554897" y="4705164"/>
            <a:ext cx="550416"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xmlns="" id="{FC44005B-8B05-4559-A205-F66F8AB647C9}"/>
              </a:ext>
            </a:extLst>
          </p:cNvPr>
          <p:cNvCxnSpPr/>
          <p:nvPr/>
        </p:nvCxnSpPr>
        <p:spPr>
          <a:xfrm>
            <a:off x="754602" y="3346882"/>
            <a:ext cx="790113" cy="2077374"/>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
        <p:nvSpPr>
          <p:cNvPr id="15" name="Rectangle: Rounded Corners 14">
            <a:extLst>
              <a:ext uri="{FF2B5EF4-FFF2-40B4-BE49-F238E27FC236}">
                <a16:creationId xmlns:a16="http://schemas.microsoft.com/office/drawing/2014/main" xmlns="" id="{4F469532-226E-4618-A186-4BD0B24094C9}"/>
              </a:ext>
            </a:extLst>
          </p:cNvPr>
          <p:cNvSpPr/>
          <p:nvPr/>
        </p:nvSpPr>
        <p:spPr>
          <a:xfrm>
            <a:off x="1802167" y="5228948"/>
            <a:ext cx="8531441" cy="89797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Changes in Rate Structures in between the dates from Nov 2017 from 28% to 18% , 18% to 12% and 12% to 5% </a:t>
            </a:r>
          </a:p>
        </p:txBody>
      </p:sp>
      <p:sp>
        <p:nvSpPr>
          <p:cNvPr id="17" name="Slide Number Placeholder 16">
            <a:extLst>
              <a:ext uri="{FF2B5EF4-FFF2-40B4-BE49-F238E27FC236}">
                <a16:creationId xmlns:a16="http://schemas.microsoft.com/office/drawing/2014/main" xmlns="" id="{E02BD473-DB63-48A5-A93C-9C00907F1E11}"/>
              </a:ext>
            </a:extLst>
          </p:cNvPr>
          <p:cNvSpPr>
            <a:spLocks noGrp="1"/>
          </p:cNvSpPr>
          <p:nvPr>
            <p:ph type="sldNum" sz="quarter" idx="12"/>
          </p:nvPr>
        </p:nvSpPr>
        <p:spPr/>
        <p:txBody>
          <a:bodyPr/>
          <a:lstStyle/>
          <a:p>
            <a:fld id="{A6A508F2-539D-4FD8-9F21-9E3979794489}" type="slidenum">
              <a:rPr lang="en-IN" smtClean="0"/>
              <a:pPr/>
              <a:t>43</a:t>
            </a:fld>
            <a:endParaRPr lang="en-IN"/>
          </a:p>
        </p:txBody>
      </p:sp>
    </p:spTree>
    <p:extLst>
      <p:ext uri="{BB962C8B-B14F-4D97-AF65-F5344CB8AC3E}">
        <p14:creationId xmlns:p14="http://schemas.microsoft.com/office/powerpoint/2010/main" xmlns="" val="207115249"/>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AE929F34-7749-43EB-AFB7-960BD493029D}"/>
              </a:ext>
            </a:extLst>
          </p:cNvPr>
          <p:cNvSpPr/>
          <p:nvPr/>
        </p:nvSpPr>
        <p:spPr>
          <a:xfrm>
            <a:off x="3480047" y="470517"/>
            <a:ext cx="5157926" cy="122511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Verifications</a:t>
            </a:r>
          </a:p>
        </p:txBody>
      </p:sp>
      <p:sp>
        <p:nvSpPr>
          <p:cNvPr id="3" name="Rectangle: Rounded Corners 2">
            <a:extLst>
              <a:ext uri="{FF2B5EF4-FFF2-40B4-BE49-F238E27FC236}">
                <a16:creationId xmlns:a16="http://schemas.microsoft.com/office/drawing/2014/main" xmlns="" id="{F2C115DA-12BF-42F0-B14E-C860E75B9904}"/>
              </a:ext>
            </a:extLst>
          </p:cNvPr>
          <p:cNvSpPr/>
          <p:nvPr/>
        </p:nvSpPr>
        <p:spPr>
          <a:xfrm>
            <a:off x="843379" y="2024109"/>
            <a:ext cx="10466772" cy="409260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 hereby </a:t>
            </a:r>
            <a:r>
              <a:rPr lang="en-IN" dirty="0">
                <a:solidFill>
                  <a:srgbClr val="FFFF00"/>
                </a:solidFill>
              </a:rPr>
              <a:t>solemnly</a:t>
            </a:r>
            <a:r>
              <a:rPr lang="en-IN" dirty="0"/>
              <a:t> verify  and declare that the information given herein above is </a:t>
            </a:r>
            <a:r>
              <a:rPr lang="en-IN" dirty="0">
                <a:solidFill>
                  <a:srgbClr val="FFFF00"/>
                </a:solidFill>
              </a:rPr>
              <a:t>true and correct </a:t>
            </a:r>
            <a:r>
              <a:rPr lang="en-IN" dirty="0"/>
              <a:t>to the best of my knowledge and belief and </a:t>
            </a:r>
            <a:r>
              <a:rPr lang="en-IN" dirty="0">
                <a:solidFill>
                  <a:srgbClr val="FFFF00"/>
                </a:solidFill>
              </a:rPr>
              <a:t>nothing has been concealed </a:t>
            </a:r>
            <a:r>
              <a:rPr lang="en-IN" dirty="0"/>
              <a:t>there from and in case of any reduction in output tax liability </a:t>
            </a:r>
            <a:r>
              <a:rPr lang="en-IN" dirty="0">
                <a:solidFill>
                  <a:srgbClr val="FFFF00"/>
                </a:solidFill>
              </a:rPr>
              <a:t>the benefit thereof has been/will be passed on to the recipient of supply.</a:t>
            </a:r>
          </a:p>
          <a:p>
            <a:pPr algn="ctr"/>
            <a:endParaRPr lang="en-IN" dirty="0"/>
          </a:p>
          <a:p>
            <a:pPr algn="ctr"/>
            <a:endParaRPr lang="en-IN" dirty="0"/>
          </a:p>
          <a:p>
            <a:pPr algn="ctr"/>
            <a:endParaRPr lang="en-IN" dirty="0"/>
          </a:p>
          <a:p>
            <a:pPr algn="ctr"/>
            <a:r>
              <a:rPr lang="en-IN" dirty="0"/>
              <a:t>Place                                               Signature of Authorised Signatory</a:t>
            </a:r>
          </a:p>
          <a:p>
            <a:pPr algn="ctr"/>
            <a:r>
              <a:rPr lang="en-IN" dirty="0"/>
              <a:t>Date                                                                          Designation/Status</a:t>
            </a:r>
          </a:p>
          <a:p>
            <a:pPr algn="ctr"/>
            <a:endParaRPr lang="en-IN" dirty="0"/>
          </a:p>
          <a:p>
            <a:pPr algn="ctr"/>
            <a:endParaRPr lang="en-IN" dirty="0"/>
          </a:p>
          <a:p>
            <a:pPr algn="ctr"/>
            <a:r>
              <a:rPr lang="en-IN" dirty="0">
                <a:solidFill>
                  <a:srgbClr val="FFFF00"/>
                </a:solidFill>
              </a:rPr>
              <a:t>Information highlighted in yellow is not right and absolute wrong considering the principles of natural justice and Rules of Law of the Country. Information stating passing of benefits arising out of GST implementation is relevant from anti profiteering clause perspective.</a:t>
            </a:r>
          </a:p>
        </p:txBody>
      </p:sp>
      <p:sp>
        <p:nvSpPr>
          <p:cNvPr id="5" name="Slide Number Placeholder 4">
            <a:extLst>
              <a:ext uri="{FF2B5EF4-FFF2-40B4-BE49-F238E27FC236}">
                <a16:creationId xmlns:a16="http://schemas.microsoft.com/office/drawing/2014/main" xmlns="" id="{F435E812-AD1B-4A73-BDE3-BF490902C205}"/>
              </a:ext>
            </a:extLst>
          </p:cNvPr>
          <p:cNvSpPr>
            <a:spLocks noGrp="1"/>
          </p:cNvSpPr>
          <p:nvPr>
            <p:ph type="sldNum" sz="quarter" idx="12"/>
          </p:nvPr>
        </p:nvSpPr>
        <p:spPr/>
        <p:txBody>
          <a:bodyPr/>
          <a:lstStyle/>
          <a:p>
            <a:fld id="{A6A508F2-539D-4FD8-9F21-9E3979794489}" type="slidenum">
              <a:rPr lang="en-IN" smtClean="0"/>
              <a:pPr/>
              <a:t>44</a:t>
            </a:fld>
            <a:endParaRPr lang="en-IN"/>
          </a:p>
        </p:txBody>
      </p:sp>
      <p:sp>
        <p:nvSpPr>
          <p:cNvPr id="6" name="Rectangle: Rounded Corners 5">
            <a:extLst>
              <a:ext uri="{FF2B5EF4-FFF2-40B4-BE49-F238E27FC236}">
                <a16:creationId xmlns:a16="http://schemas.microsoft.com/office/drawing/2014/main" xmlns="" id="{6AE24C34-A985-4FC7-A2C6-A028EAE777B5}"/>
              </a:ext>
            </a:extLst>
          </p:cNvPr>
          <p:cNvSpPr/>
          <p:nvPr/>
        </p:nvSpPr>
        <p:spPr>
          <a:xfrm>
            <a:off x="1091953" y="896645"/>
            <a:ext cx="1882066" cy="79899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Admissibility under evidence law?</a:t>
            </a:r>
          </a:p>
        </p:txBody>
      </p:sp>
      <p:cxnSp>
        <p:nvCxnSpPr>
          <p:cNvPr id="10" name="Straight Arrow Connector 9">
            <a:extLst>
              <a:ext uri="{FF2B5EF4-FFF2-40B4-BE49-F238E27FC236}">
                <a16:creationId xmlns:a16="http://schemas.microsoft.com/office/drawing/2014/main" xmlns="" id="{7C59032D-55FC-453E-B9D9-C0ACE0701F61}"/>
              </a:ext>
            </a:extLst>
          </p:cNvPr>
          <p:cNvCxnSpPr/>
          <p:nvPr/>
        </p:nvCxnSpPr>
        <p:spPr>
          <a:xfrm flipH="1" flipV="1">
            <a:off x="2104008" y="1784474"/>
            <a:ext cx="479394" cy="53259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1" name="Rectangle: Rounded Corners 10">
            <a:extLst>
              <a:ext uri="{FF2B5EF4-FFF2-40B4-BE49-F238E27FC236}">
                <a16:creationId xmlns:a16="http://schemas.microsoft.com/office/drawing/2014/main" xmlns="" id="{AEFD4F0E-6FB8-48EA-8E68-CCBE3BAEF558}"/>
              </a:ext>
            </a:extLst>
          </p:cNvPr>
          <p:cNvSpPr/>
          <p:nvPr/>
        </p:nvSpPr>
        <p:spPr>
          <a:xfrm>
            <a:off x="9552373" y="657010"/>
            <a:ext cx="2095130" cy="1038625"/>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If anti profiteering exercise not done ?</a:t>
            </a:r>
          </a:p>
        </p:txBody>
      </p:sp>
      <p:cxnSp>
        <p:nvCxnSpPr>
          <p:cNvPr id="13" name="Straight Arrow Connector 12">
            <a:extLst>
              <a:ext uri="{FF2B5EF4-FFF2-40B4-BE49-F238E27FC236}">
                <a16:creationId xmlns:a16="http://schemas.microsoft.com/office/drawing/2014/main" xmlns="" id="{08FF751E-00D0-4E2B-BAD8-729F814F940E}"/>
              </a:ext>
            </a:extLst>
          </p:cNvPr>
          <p:cNvCxnSpPr/>
          <p:nvPr/>
        </p:nvCxnSpPr>
        <p:spPr>
          <a:xfrm flipV="1">
            <a:off x="10626571" y="1882128"/>
            <a:ext cx="473476" cy="112740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1095575876"/>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a:extLst>
              <a:ext uri="{FF2B5EF4-FFF2-40B4-BE49-F238E27FC236}">
                <a16:creationId xmlns:a16="http://schemas.microsoft.com/office/drawing/2014/main" xmlns="" id="{336A7452-41C6-492A-8B1A-9B2774B8EEDF}"/>
              </a:ext>
            </a:extLst>
          </p:cNvPr>
          <p:cNvSpPr>
            <a:spLocks noGrp="1"/>
          </p:cNvSpPr>
          <p:nvPr>
            <p:ph type="sldNum" sz="quarter" idx="12"/>
          </p:nvPr>
        </p:nvSpPr>
        <p:spPr/>
        <p:txBody>
          <a:bodyPr/>
          <a:lstStyle/>
          <a:p>
            <a:fld id="{A6A508F2-539D-4FD8-9F21-9E3979794489}" type="slidenum">
              <a:rPr lang="en-IN" smtClean="0"/>
              <a:pPr/>
              <a:t>45</a:t>
            </a:fld>
            <a:endParaRPr lang="en-IN"/>
          </a:p>
        </p:txBody>
      </p:sp>
      <p:sp>
        <p:nvSpPr>
          <p:cNvPr id="4" name="Rectangle 3">
            <a:extLst>
              <a:ext uri="{FF2B5EF4-FFF2-40B4-BE49-F238E27FC236}">
                <a16:creationId xmlns:a16="http://schemas.microsoft.com/office/drawing/2014/main" xmlns="" id="{B4CF2339-E1E1-4A45-B3E9-2B02FCE336ED}"/>
              </a:ext>
            </a:extLst>
          </p:cNvPr>
          <p:cNvSpPr/>
          <p:nvPr/>
        </p:nvSpPr>
        <p:spPr>
          <a:xfrm>
            <a:off x="878889" y="519388"/>
            <a:ext cx="10227076" cy="92327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3600" dirty="0"/>
              <a:t>Some issues to Ponder Upon</a:t>
            </a:r>
            <a:r>
              <a:rPr lang="en-US" sz="4000" dirty="0"/>
              <a:t> </a:t>
            </a:r>
            <a:endParaRPr lang="en-IN" sz="4000" dirty="0"/>
          </a:p>
        </p:txBody>
      </p:sp>
      <p:sp>
        <p:nvSpPr>
          <p:cNvPr id="6" name="Rectangle: Rounded Corners 5">
            <a:extLst>
              <a:ext uri="{FF2B5EF4-FFF2-40B4-BE49-F238E27FC236}">
                <a16:creationId xmlns:a16="http://schemas.microsoft.com/office/drawing/2014/main" xmlns="" id="{78EB5132-64E1-437D-9811-0B1549066186}"/>
              </a:ext>
            </a:extLst>
          </p:cNvPr>
          <p:cNvSpPr/>
          <p:nvPr/>
        </p:nvSpPr>
        <p:spPr>
          <a:xfrm>
            <a:off x="878888" y="1686756"/>
            <a:ext cx="10227075" cy="4119239"/>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342900" indent="-342900" algn="just">
              <a:buAutoNum type="arabicPeriod"/>
            </a:pPr>
            <a:r>
              <a:rPr lang="en-US" sz="2000" dirty="0"/>
              <a:t>If RTP has paid GST on my outward supply for FY 1718 but the same is not reported in GSTR 1 as well as GSTR 3B is any remedy available?</a:t>
            </a:r>
          </a:p>
          <a:p>
            <a:pPr marL="342900" indent="-342900" algn="just">
              <a:buAutoNum type="arabicPeriod"/>
            </a:pPr>
            <a:r>
              <a:rPr lang="en-US" sz="2000" dirty="0"/>
              <a:t>If RTP has raised invoices in FY 1718 but his advisor or accountant has filed his GST invoices with different Invoice Numbers in FY 1819 and RTP has filed its sept 18 return as well as Filed its ITR return? Is any remedy available for corrections?</a:t>
            </a:r>
          </a:p>
          <a:p>
            <a:pPr marL="342900" indent="-342900" algn="just">
              <a:buAutoNum type="arabicPeriod"/>
            </a:pPr>
            <a:r>
              <a:rPr lang="en-US" sz="2000" dirty="0"/>
              <a:t>ITC on advance claimed ?  - silent/reverse? Interest on reversal</a:t>
            </a:r>
          </a:p>
          <a:p>
            <a:pPr marL="342900" indent="-342900" algn="just">
              <a:buAutoNum type="arabicPeriod"/>
            </a:pPr>
            <a:r>
              <a:rPr lang="en-US" sz="2000" dirty="0"/>
              <a:t>Stock details – TAR /Corporate FS/ITR ?</a:t>
            </a:r>
          </a:p>
        </p:txBody>
      </p:sp>
      <p:sp>
        <p:nvSpPr>
          <p:cNvPr id="7" name="Thought Bubble: Cloud 6">
            <a:extLst>
              <a:ext uri="{FF2B5EF4-FFF2-40B4-BE49-F238E27FC236}">
                <a16:creationId xmlns:a16="http://schemas.microsoft.com/office/drawing/2014/main" xmlns="" id="{28432299-B2DB-43DD-8D6D-7B6B27DED634}"/>
              </a:ext>
            </a:extLst>
          </p:cNvPr>
          <p:cNvSpPr/>
          <p:nvPr/>
        </p:nvSpPr>
        <p:spPr>
          <a:xfrm>
            <a:off x="6897950" y="594804"/>
            <a:ext cx="3506679" cy="719122"/>
          </a:xfrm>
          <a:prstGeom prst="cloud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What can be done?</a:t>
            </a:r>
            <a:endParaRPr lang="en-IN" dirty="0"/>
          </a:p>
        </p:txBody>
      </p:sp>
    </p:spTree>
    <p:extLst>
      <p:ext uri="{BB962C8B-B14F-4D97-AF65-F5344CB8AC3E}">
        <p14:creationId xmlns:p14="http://schemas.microsoft.com/office/powerpoint/2010/main" xmlns="" val="2692131130"/>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CB5C1056-0703-4D59-903B-3F35BFEA573B}"/>
              </a:ext>
            </a:extLst>
          </p:cNvPr>
          <p:cNvSpPr/>
          <p:nvPr/>
        </p:nvSpPr>
        <p:spPr>
          <a:xfrm>
            <a:off x="683581" y="452761"/>
            <a:ext cx="10919534" cy="82562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Conclusions in Annual Returns </a:t>
            </a:r>
          </a:p>
        </p:txBody>
      </p:sp>
      <p:sp>
        <p:nvSpPr>
          <p:cNvPr id="3" name="Rectangle 2">
            <a:extLst>
              <a:ext uri="{FF2B5EF4-FFF2-40B4-BE49-F238E27FC236}">
                <a16:creationId xmlns:a16="http://schemas.microsoft.com/office/drawing/2014/main" xmlns="" id="{DD89DEAE-399C-4F5B-9752-C875D9A1D423}"/>
              </a:ext>
            </a:extLst>
          </p:cNvPr>
          <p:cNvSpPr/>
          <p:nvPr/>
        </p:nvSpPr>
        <p:spPr>
          <a:xfrm>
            <a:off x="772357" y="1571348"/>
            <a:ext cx="10830758" cy="443883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85750" indent="-285750">
              <a:buFont typeface="Arial" panose="020B0604020202020204" pitchFamily="34" charset="0"/>
              <a:buChar char="•"/>
            </a:pPr>
            <a:r>
              <a:rPr lang="en-US" dirty="0"/>
              <a:t>This being the first year, please ensure that all workings papers in the form of documentation are kept on record so that in future they are available to substantiate your basis authenticating the compilation of annual returns.</a:t>
            </a:r>
          </a:p>
          <a:p>
            <a:pPr marL="285750" indent="-285750">
              <a:buFont typeface="Arial" panose="020B0604020202020204" pitchFamily="34" charset="0"/>
              <a:buChar char="•"/>
            </a:pPr>
            <a:r>
              <a:rPr lang="en-US" dirty="0"/>
              <a:t>Please understand that Sovereign has all data available at their disposal using the techniques of data mining, Artificial Intelligence, Virtual and Mixed Technological data base to verify and match the data. </a:t>
            </a:r>
          </a:p>
          <a:p>
            <a:pPr marL="285750" indent="-285750">
              <a:buFont typeface="Arial" panose="020B0604020202020204" pitchFamily="34" charset="0"/>
              <a:buChar char="•"/>
            </a:pPr>
            <a:r>
              <a:rPr lang="en-US" dirty="0"/>
              <a:t>All BU would be requested to explain substantiate and share their internal documents in future. So make sure you have everything maintained in physical as well as digital form to avoid any kind of probable litigation issues. </a:t>
            </a:r>
          </a:p>
          <a:p>
            <a:pPr marL="285750" indent="-285750">
              <a:buFont typeface="Arial" panose="020B0604020202020204" pitchFamily="34" charset="0"/>
              <a:buChar char="•"/>
            </a:pPr>
            <a:r>
              <a:rPr lang="en-US" dirty="0"/>
              <a:t>Withdrawals and amendment of Annual Return filed won’t be allowed or permitted due to block chain methodology followed by the GSTN Platform.</a:t>
            </a:r>
          </a:p>
          <a:p>
            <a:pPr marL="285750" indent="-285750">
              <a:buFont typeface="Arial" panose="020B0604020202020204" pitchFamily="34" charset="0"/>
              <a:buChar char="•"/>
            </a:pPr>
            <a:r>
              <a:rPr lang="en-US" dirty="0"/>
              <a:t>If BU is unable to explain with the documentation , chances are that looking at the trend followed, such discrepancies might be result into issue of SCN and probable litigations which may disrupt ease of doing business in India.</a:t>
            </a:r>
            <a:endParaRPr lang="en-IN" dirty="0"/>
          </a:p>
        </p:txBody>
      </p:sp>
      <p:sp>
        <p:nvSpPr>
          <p:cNvPr id="5" name="Slide Number Placeholder 4">
            <a:extLst>
              <a:ext uri="{FF2B5EF4-FFF2-40B4-BE49-F238E27FC236}">
                <a16:creationId xmlns:a16="http://schemas.microsoft.com/office/drawing/2014/main" xmlns="" id="{9F4DA60B-E2F8-407A-904E-D79CA8F23123}"/>
              </a:ext>
            </a:extLst>
          </p:cNvPr>
          <p:cNvSpPr>
            <a:spLocks noGrp="1"/>
          </p:cNvSpPr>
          <p:nvPr>
            <p:ph type="sldNum" sz="quarter" idx="12"/>
          </p:nvPr>
        </p:nvSpPr>
        <p:spPr/>
        <p:txBody>
          <a:bodyPr/>
          <a:lstStyle/>
          <a:p>
            <a:fld id="{A6A508F2-539D-4FD8-9F21-9E3979794489}" type="slidenum">
              <a:rPr lang="en-IN" smtClean="0"/>
              <a:pPr/>
              <a:t>46</a:t>
            </a:fld>
            <a:endParaRPr lang="en-IN"/>
          </a:p>
        </p:txBody>
      </p:sp>
    </p:spTree>
    <p:extLst>
      <p:ext uri="{BB962C8B-B14F-4D97-AF65-F5344CB8AC3E}">
        <p14:creationId xmlns:p14="http://schemas.microsoft.com/office/powerpoint/2010/main" xmlns="" val="959092226"/>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0F532C-9AE6-4591-A244-3DF8B9199E36}"/>
              </a:ext>
            </a:extLst>
          </p:cNvPr>
          <p:cNvSpPr>
            <a:spLocks noGrp="1"/>
          </p:cNvSpPr>
          <p:nvPr>
            <p:ph type="title"/>
          </p:nvPr>
        </p:nvSpPr>
        <p:spPr>
          <a:xfrm>
            <a:off x="831850" y="3604334"/>
            <a:ext cx="10515600" cy="958141"/>
          </a:xfrm>
        </p:spPr>
        <p:txBody>
          <a:bodyPr/>
          <a:lstStyle/>
          <a:p>
            <a:r>
              <a:rPr lang="en-IN" dirty="0"/>
              <a:t>Thank You for Patient Hearing</a:t>
            </a:r>
          </a:p>
        </p:txBody>
      </p:sp>
      <p:sp>
        <p:nvSpPr>
          <p:cNvPr id="3" name="Text Placeholder 2">
            <a:extLst>
              <a:ext uri="{FF2B5EF4-FFF2-40B4-BE49-F238E27FC236}">
                <a16:creationId xmlns:a16="http://schemas.microsoft.com/office/drawing/2014/main" xmlns="" id="{D80FEC49-DC75-4246-A6C7-874B154311BD}"/>
              </a:ext>
            </a:extLst>
          </p:cNvPr>
          <p:cNvSpPr>
            <a:spLocks noGrp="1"/>
          </p:cNvSpPr>
          <p:nvPr>
            <p:ph type="body" idx="1"/>
          </p:nvPr>
        </p:nvSpPr>
        <p:spPr/>
        <p:txBody>
          <a:bodyPr/>
          <a:lstStyle/>
          <a:p>
            <a:r>
              <a:rPr lang="en-IN" dirty="0"/>
              <a:t>CA Nitin Bhuta</a:t>
            </a:r>
          </a:p>
          <a:p>
            <a:endParaRPr lang="en-IN" dirty="0"/>
          </a:p>
        </p:txBody>
      </p:sp>
      <p:sp>
        <p:nvSpPr>
          <p:cNvPr id="5" name="Slide Number Placeholder 4">
            <a:extLst>
              <a:ext uri="{FF2B5EF4-FFF2-40B4-BE49-F238E27FC236}">
                <a16:creationId xmlns:a16="http://schemas.microsoft.com/office/drawing/2014/main" xmlns="" id="{87EEE324-7695-4A35-8084-67225D41C968}"/>
              </a:ext>
            </a:extLst>
          </p:cNvPr>
          <p:cNvSpPr>
            <a:spLocks noGrp="1"/>
          </p:cNvSpPr>
          <p:nvPr>
            <p:ph type="sldNum" sz="quarter" idx="12"/>
          </p:nvPr>
        </p:nvSpPr>
        <p:spPr/>
        <p:txBody>
          <a:bodyPr/>
          <a:lstStyle/>
          <a:p>
            <a:fld id="{A6A508F2-539D-4FD8-9F21-9E3979794489}" type="slidenum">
              <a:rPr lang="en-IN" smtClean="0"/>
              <a:pPr/>
              <a:t>47</a:t>
            </a:fld>
            <a:endParaRPr lang="en-IN"/>
          </a:p>
        </p:txBody>
      </p:sp>
      <p:sp>
        <p:nvSpPr>
          <p:cNvPr id="6" name="Rectangle 5">
            <a:extLst>
              <a:ext uri="{FF2B5EF4-FFF2-40B4-BE49-F238E27FC236}">
                <a16:creationId xmlns:a16="http://schemas.microsoft.com/office/drawing/2014/main" xmlns="" id="{FB97085E-4186-4AA9-81AF-E1E0EC8CB446}"/>
              </a:ext>
            </a:extLst>
          </p:cNvPr>
          <p:cNvSpPr/>
          <p:nvPr/>
        </p:nvSpPr>
        <p:spPr>
          <a:xfrm>
            <a:off x="933634" y="768350"/>
            <a:ext cx="10058400" cy="266065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2000" dirty="0"/>
              <a:t>SURROUND YOURSELF WITH PEOPLE WHO TALK ABOUT VISION AND IDEAS NOT PEOPLE</a:t>
            </a:r>
          </a:p>
        </p:txBody>
      </p:sp>
    </p:spTree>
    <p:extLst>
      <p:ext uri="{BB962C8B-B14F-4D97-AF65-F5344CB8AC3E}">
        <p14:creationId xmlns:p14="http://schemas.microsoft.com/office/powerpoint/2010/main" xmlns="" val="710878791"/>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FCFB2651-7C87-49D2-8019-D9940966F54A}"/>
              </a:ext>
            </a:extLst>
          </p:cNvPr>
          <p:cNvSpPr/>
          <p:nvPr/>
        </p:nvSpPr>
        <p:spPr>
          <a:xfrm>
            <a:off x="514905" y="488272"/>
            <a:ext cx="10528916" cy="56817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Basic Fundamentals – GSTR 9 &amp; GSTR 9C</a:t>
            </a:r>
          </a:p>
        </p:txBody>
      </p:sp>
      <p:sp>
        <p:nvSpPr>
          <p:cNvPr id="3" name="Rectangle 2">
            <a:extLst>
              <a:ext uri="{FF2B5EF4-FFF2-40B4-BE49-F238E27FC236}">
                <a16:creationId xmlns:a16="http://schemas.microsoft.com/office/drawing/2014/main" xmlns="" id="{715FC949-8477-4FEA-9089-E7C296DE7552}"/>
              </a:ext>
            </a:extLst>
          </p:cNvPr>
          <p:cNvSpPr/>
          <p:nvPr/>
        </p:nvSpPr>
        <p:spPr>
          <a:xfrm>
            <a:off x="719091" y="1393794"/>
            <a:ext cx="1171853" cy="116297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Books</a:t>
            </a:r>
          </a:p>
        </p:txBody>
      </p:sp>
      <p:sp>
        <p:nvSpPr>
          <p:cNvPr id="4" name="Rectangle 3">
            <a:extLst>
              <a:ext uri="{FF2B5EF4-FFF2-40B4-BE49-F238E27FC236}">
                <a16:creationId xmlns:a16="http://schemas.microsoft.com/office/drawing/2014/main" xmlns="" id="{D9E323B3-E726-4E2B-89B9-1DE6718CECAC}"/>
              </a:ext>
            </a:extLst>
          </p:cNvPr>
          <p:cNvSpPr/>
          <p:nvPr/>
        </p:nvSpPr>
        <p:spPr>
          <a:xfrm>
            <a:off x="2467993" y="1344967"/>
            <a:ext cx="1056443" cy="123399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Registration</a:t>
            </a:r>
          </a:p>
        </p:txBody>
      </p:sp>
      <p:sp>
        <p:nvSpPr>
          <p:cNvPr id="5" name="Rectangle 4">
            <a:extLst>
              <a:ext uri="{FF2B5EF4-FFF2-40B4-BE49-F238E27FC236}">
                <a16:creationId xmlns:a16="http://schemas.microsoft.com/office/drawing/2014/main" xmlns="" id="{B1E8B414-E981-42E6-A8FE-A3D65B1658A6}"/>
              </a:ext>
            </a:extLst>
          </p:cNvPr>
          <p:cNvSpPr/>
          <p:nvPr/>
        </p:nvSpPr>
        <p:spPr>
          <a:xfrm>
            <a:off x="4065973" y="1393794"/>
            <a:ext cx="1136342" cy="116297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Invoicing method</a:t>
            </a:r>
          </a:p>
        </p:txBody>
      </p:sp>
      <p:sp>
        <p:nvSpPr>
          <p:cNvPr id="6" name="Rectangle 5">
            <a:extLst>
              <a:ext uri="{FF2B5EF4-FFF2-40B4-BE49-F238E27FC236}">
                <a16:creationId xmlns:a16="http://schemas.microsoft.com/office/drawing/2014/main" xmlns="" id="{1475892C-34C7-49F0-98E6-DCD30300D539}"/>
              </a:ext>
            </a:extLst>
          </p:cNvPr>
          <p:cNvSpPr/>
          <p:nvPr/>
        </p:nvSpPr>
        <p:spPr>
          <a:xfrm>
            <a:off x="5663953" y="1393794"/>
            <a:ext cx="1012055" cy="116297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Outward Supply</a:t>
            </a:r>
          </a:p>
        </p:txBody>
      </p:sp>
      <p:sp>
        <p:nvSpPr>
          <p:cNvPr id="7" name="Rectangle 6">
            <a:extLst>
              <a:ext uri="{FF2B5EF4-FFF2-40B4-BE49-F238E27FC236}">
                <a16:creationId xmlns:a16="http://schemas.microsoft.com/office/drawing/2014/main" xmlns="" id="{A9DC88D3-19BF-4B25-A466-A0E102F5B49A}"/>
              </a:ext>
            </a:extLst>
          </p:cNvPr>
          <p:cNvSpPr/>
          <p:nvPr/>
        </p:nvSpPr>
        <p:spPr>
          <a:xfrm>
            <a:off x="7119891" y="1393794"/>
            <a:ext cx="1012055" cy="116297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Inward Supply</a:t>
            </a:r>
          </a:p>
        </p:txBody>
      </p:sp>
      <p:sp>
        <p:nvSpPr>
          <p:cNvPr id="8" name="Rectangle 7">
            <a:extLst>
              <a:ext uri="{FF2B5EF4-FFF2-40B4-BE49-F238E27FC236}">
                <a16:creationId xmlns:a16="http://schemas.microsoft.com/office/drawing/2014/main" xmlns="" id="{5DF15ACD-FEDE-45F7-9259-896AEFB5DCF3}"/>
              </a:ext>
            </a:extLst>
          </p:cNvPr>
          <p:cNvSpPr/>
          <p:nvPr/>
        </p:nvSpPr>
        <p:spPr>
          <a:xfrm>
            <a:off x="8611340" y="1393794"/>
            <a:ext cx="941033" cy="116297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Input Tax Credit</a:t>
            </a:r>
          </a:p>
        </p:txBody>
      </p:sp>
      <p:sp>
        <p:nvSpPr>
          <p:cNvPr id="9" name="Rectangle 8">
            <a:extLst>
              <a:ext uri="{FF2B5EF4-FFF2-40B4-BE49-F238E27FC236}">
                <a16:creationId xmlns:a16="http://schemas.microsoft.com/office/drawing/2014/main" xmlns="" id="{95665C42-4437-456B-B20E-4CF4C0226B9E}"/>
              </a:ext>
            </a:extLst>
          </p:cNvPr>
          <p:cNvSpPr/>
          <p:nvPr/>
        </p:nvSpPr>
        <p:spPr>
          <a:xfrm>
            <a:off x="9960746" y="1393794"/>
            <a:ext cx="1083075" cy="116297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 Returns </a:t>
            </a:r>
          </a:p>
        </p:txBody>
      </p:sp>
      <p:sp>
        <p:nvSpPr>
          <p:cNvPr id="10" name="Rectangle 9">
            <a:extLst>
              <a:ext uri="{FF2B5EF4-FFF2-40B4-BE49-F238E27FC236}">
                <a16:creationId xmlns:a16="http://schemas.microsoft.com/office/drawing/2014/main" xmlns="" id="{4D39CBC9-7165-46A8-B1FE-6743D805C71F}"/>
              </a:ext>
            </a:extLst>
          </p:cNvPr>
          <p:cNvSpPr/>
          <p:nvPr/>
        </p:nvSpPr>
        <p:spPr>
          <a:xfrm>
            <a:off x="781235" y="3835151"/>
            <a:ext cx="1109709" cy="156247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RCM</a:t>
            </a:r>
          </a:p>
        </p:txBody>
      </p:sp>
      <p:sp>
        <p:nvSpPr>
          <p:cNvPr id="11" name="Rectangle 10">
            <a:extLst>
              <a:ext uri="{FF2B5EF4-FFF2-40B4-BE49-F238E27FC236}">
                <a16:creationId xmlns:a16="http://schemas.microsoft.com/office/drawing/2014/main" xmlns="" id="{CFCE6D10-8C4E-488B-A7B3-EE15047D7C16}"/>
              </a:ext>
            </a:extLst>
          </p:cNvPr>
          <p:cNvSpPr/>
          <p:nvPr/>
        </p:nvSpPr>
        <p:spPr>
          <a:xfrm>
            <a:off x="2467993" y="3835150"/>
            <a:ext cx="1109709" cy="156247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Classifications</a:t>
            </a:r>
          </a:p>
        </p:txBody>
      </p:sp>
      <p:sp>
        <p:nvSpPr>
          <p:cNvPr id="12" name="Rectangle 11">
            <a:extLst>
              <a:ext uri="{FF2B5EF4-FFF2-40B4-BE49-F238E27FC236}">
                <a16:creationId xmlns:a16="http://schemas.microsoft.com/office/drawing/2014/main" xmlns="" id="{9F2B13ED-E6AF-4EF7-BE26-00A045217CF5}"/>
              </a:ext>
            </a:extLst>
          </p:cNvPr>
          <p:cNvSpPr/>
          <p:nvPr/>
        </p:nvSpPr>
        <p:spPr>
          <a:xfrm>
            <a:off x="4225771" y="3835150"/>
            <a:ext cx="1136342" cy="156247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 Collection &amp; Verifications</a:t>
            </a:r>
          </a:p>
        </p:txBody>
      </p:sp>
      <p:sp>
        <p:nvSpPr>
          <p:cNvPr id="13" name="Rectangle 12">
            <a:extLst>
              <a:ext uri="{FF2B5EF4-FFF2-40B4-BE49-F238E27FC236}">
                <a16:creationId xmlns:a16="http://schemas.microsoft.com/office/drawing/2014/main" xmlns="" id="{8EB43024-0E81-4C3D-80CA-D2D24EE9E592}"/>
              </a:ext>
            </a:extLst>
          </p:cNvPr>
          <p:cNvSpPr/>
          <p:nvPr/>
        </p:nvSpPr>
        <p:spPr>
          <a:xfrm>
            <a:off x="5663953" y="3835150"/>
            <a:ext cx="1012055" cy="156247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Value of Supply</a:t>
            </a:r>
          </a:p>
        </p:txBody>
      </p:sp>
      <p:sp>
        <p:nvSpPr>
          <p:cNvPr id="14" name="Rectangle 13">
            <a:extLst>
              <a:ext uri="{FF2B5EF4-FFF2-40B4-BE49-F238E27FC236}">
                <a16:creationId xmlns:a16="http://schemas.microsoft.com/office/drawing/2014/main" xmlns="" id="{48FEAC81-D38B-4C71-850F-20AA65436D6C}"/>
              </a:ext>
            </a:extLst>
          </p:cNvPr>
          <p:cNvSpPr/>
          <p:nvPr/>
        </p:nvSpPr>
        <p:spPr>
          <a:xfrm>
            <a:off x="7119892" y="3835150"/>
            <a:ext cx="1012054" cy="156247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Place of Supply</a:t>
            </a:r>
          </a:p>
        </p:txBody>
      </p:sp>
      <p:sp>
        <p:nvSpPr>
          <p:cNvPr id="15" name="Rectangle 14">
            <a:extLst>
              <a:ext uri="{FF2B5EF4-FFF2-40B4-BE49-F238E27FC236}">
                <a16:creationId xmlns:a16="http://schemas.microsoft.com/office/drawing/2014/main" xmlns="" id="{4A4ACA06-07E7-4DE9-8802-F0A42526DD0E}"/>
              </a:ext>
            </a:extLst>
          </p:cNvPr>
          <p:cNvSpPr/>
          <p:nvPr/>
        </p:nvSpPr>
        <p:spPr>
          <a:xfrm>
            <a:off x="8620217" y="3835150"/>
            <a:ext cx="941033" cy="156247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Time of Supply</a:t>
            </a:r>
          </a:p>
        </p:txBody>
      </p:sp>
      <p:sp>
        <p:nvSpPr>
          <p:cNvPr id="16" name="Rectangle 15">
            <a:extLst>
              <a:ext uri="{FF2B5EF4-FFF2-40B4-BE49-F238E27FC236}">
                <a16:creationId xmlns:a16="http://schemas.microsoft.com/office/drawing/2014/main" xmlns="" id="{34F20742-C478-4D73-937D-B187E2A4FB8B}"/>
              </a:ext>
            </a:extLst>
          </p:cNvPr>
          <p:cNvSpPr/>
          <p:nvPr/>
        </p:nvSpPr>
        <p:spPr>
          <a:xfrm>
            <a:off x="10049521" y="3835150"/>
            <a:ext cx="967666" cy="156247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Refund</a:t>
            </a:r>
          </a:p>
        </p:txBody>
      </p:sp>
      <p:sp>
        <p:nvSpPr>
          <p:cNvPr id="17" name="Rectangle 16">
            <a:extLst>
              <a:ext uri="{FF2B5EF4-FFF2-40B4-BE49-F238E27FC236}">
                <a16:creationId xmlns:a16="http://schemas.microsoft.com/office/drawing/2014/main" xmlns="" id="{82DC59A8-1866-4DEE-8482-0D7531995CC1}"/>
              </a:ext>
            </a:extLst>
          </p:cNvPr>
          <p:cNvSpPr/>
          <p:nvPr/>
        </p:nvSpPr>
        <p:spPr>
          <a:xfrm>
            <a:off x="292963" y="2929631"/>
            <a:ext cx="736847" cy="39949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Manual</a:t>
            </a:r>
          </a:p>
        </p:txBody>
      </p:sp>
      <p:sp>
        <p:nvSpPr>
          <p:cNvPr id="18" name="Rectangle 17">
            <a:extLst>
              <a:ext uri="{FF2B5EF4-FFF2-40B4-BE49-F238E27FC236}">
                <a16:creationId xmlns:a16="http://schemas.microsoft.com/office/drawing/2014/main" xmlns="" id="{16607737-4528-40E0-B340-75CCE9E22370}"/>
              </a:ext>
            </a:extLst>
          </p:cNvPr>
          <p:cNvSpPr/>
          <p:nvPr/>
        </p:nvSpPr>
        <p:spPr>
          <a:xfrm>
            <a:off x="1225118" y="2929631"/>
            <a:ext cx="887767" cy="39949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200" dirty="0"/>
              <a:t>Electronic</a:t>
            </a:r>
          </a:p>
        </p:txBody>
      </p:sp>
      <p:sp>
        <p:nvSpPr>
          <p:cNvPr id="19" name="Rectangle 18">
            <a:extLst>
              <a:ext uri="{FF2B5EF4-FFF2-40B4-BE49-F238E27FC236}">
                <a16:creationId xmlns:a16="http://schemas.microsoft.com/office/drawing/2014/main" xmlns="" id="{EA9B054A-800C-4304-894A-F53B293025D0}"/>
              </a:ext>
            </a:extLst>
          </p:cNvPr>
          <p:cNvSpPr/>
          <p:nvPr/>
        </p:nvSpPr>
        <p:spPr>
          <a:xfrm>
            <a:off x="2467993" y="2929631"/>
            <a:ext cx="727968" cy="39949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000" dirty="0"/>
              <a:t>Normal</a:t>
            </a:r>
          </a:p>
        </p:txBody>
      </p:sp>
      <p:sp>
        <p:nvSpPr>
          <p:cNvPr id="20" name="Rectangle 19">
            <a:extLst>
              <a:ext uri="{FF2B5EF4-FFF2-40B4-BE49-F238E27FC236}">
                <a16:creationId xmlns:a16="http://schemas.microsoft.com/office/drawing/2014/main" xmlns="" id="{3C04BDE4-C7EF-485F-8478-48ED60AF46F0}"/>
              </a:ext>
            </a:extLst>
          </p:cNvPr>
          <p:cNvSpPr/>
          <p:nvPr/>
        </p:nvSpPr>
        <p:spPr>
          <a:xfrm>
            <a:off x="3302493" y="2929631"/>
            <a:ext cx="1225118" cy="39949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000" dirty="0"/>
              <a:t>Composition</a:t>
            </a:r>
          </a:p>
        </p:txBody>
      </p:sp>
      <p:cxnSp>
        <p:nvCxnSpPr>
          <p:cNvPr id="22" name="Straight Arrow Connector 21">
            <a:extLst>
              <a:ext uri="{FF2B5EF4-FFF2-40B4-BE49-F238E27FC236}">
                <a16:creationId xmlns:a16="http://schemas.microsoft.com/office/drawing/2014/main" xmlns="" id="{09DC746D-E7AD-41FD-9408-C81D58DD0E43}"/>
              </a:ext>
            </a:extLst>
          </p:cNvPr>
          <p:cNvCxnSpPr>
            <a:endCxn id="17" idx="0"/>
          </p:cNvCxnSpPr>
          <p:nvPr/>
        </p:nvCxnSpPr>
        <p:spPr>
          <a:xfrm flipH="1">
            <a:off x="661387" y="2663301"/>
            <a:ext cx="368423" cy="26633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4" name="Straight Arrow Connector 23">
            <a:extLst>
              <a:ext uri="{FF2B5EF4-FFF2-40B4-BE49-F238E27FC236}">
                <a16:creationId xmlns:a16="http://schemas.microsoft.com/office/drawing/2014/main" xmlns="" id="{A31D7D67-A424-4314-BBFC-11B85E8B94A4}"/>
              </a:ext>
            </a:extLst>
          </p:cNvPr>
          <p:cNvCxnSpPr>
            <a:endCxn id="18" idx="0"/>
          </p:cNvCxnSpPr>
          <p:nvPr/>
        </p:nvCxnSpPr>
        <p:spPr>
          <a:xfrm>
            <a:off x="1549154" y="2578963"/>
            <a:ext cx="119848" cy="35066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6" name="Straight Arrow Connector 25">
            <a:extLst>
              <a:ext uri="{FF2B5EF4-FFF2-40B4-BE49-F238E27FC236}">
                <a16:creationId xmlns:a16="http://schemas.microsoft.com/office/drawing/2014/main" xmlns="" id="{21C71E4F-A060-4961-BC48-794EDA35998E}"/>
              </a:ext>
            </a:extLst>
          </p:cNvPr>
          <p:cNvCxnSpPr/>
          <p:nvPr/>
        </p:nvCxnSpPr>
        <p:spPr>
          <a:xfrm>
            <a:off x="2849732" y="2663301"/>
            <a:ext cx="0" cy="19530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8" name="Straight Arrow Connector 27">
            <a:extLst>
              <a:ext uri="{FF2B5EF4-FFF2-40B4-BE49-F238E27FC236}">
                <a16:creationId xmlns:a16="http://schemas.microsoft.com/office/drawing/2014/main" xmlns="" id="{4AEA1DA7-DF87-491A-B028-DB5AE1387E29}"/>
              </a:ext>
            </a:extLst>
          </p:cNvPr>
          <p:cNvCxnSpPr/>
          <p:nvPr/>
        </p:nvCxnSpPr>
        <p:spPr>
          <a:xfrm>
            <a:off x="2902998" y="2663301"/>
            <a:ext cx="985421" cy="19530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9" name="Rectangle 28">
            <a:extLst>
              <a:ext uri="{FF2B5EF4-FFF2-40B4-BE49-F238E27FC236}">
                <a16:creationId xmlns:a16="http://schemas.microsoft.com/office/drawing/2014/main" xmlns="" id="{19D0B64C-F3B8-42B8-B0E3-17E78A48E8DF}"/>
              </a:ext>
            </a:extLst>
          </p:cNvPr>
          <p:cNvSpPr/>
          <p:nvPr/>
        </p:nvSpPr>
        <p:spPr>
          <a:xfrm>
            <a:off x="4998128" y="2929631"/>
            <a:ext cx="852256" cy="39949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1600" dirty="0"/>
              <a:t>Tax Invoices </a:t>
            </a:r>
          </a:p>
        </p:txBody>
      </p:sp>
      <p:sp>
        <p:nvSpPr>
          <p:cNvPr id="30" name="Rectangle 29">
            <a:extLst>
              <a:ext uri="{FF2B5EF4-FFF2-40B4-BE49-F238E27FC236}">
                <a16:creationId xmlns:a16="http://schemas.microsoft.com/office/drawing/2014/main" xmlns="" id="{74386F74-1B6C-4FAF-875C-CD31984BBBE7}"/>
              </a:ext>
            </a:extLst>
          </p:cNvPr>
          <p:cNvSpPr/>
          <p:nvPr/>
        </p:nvSpPr>
        <p:spPr>
          <a:xfrm>
            <a:off x="6258756" y="2929631"/>
            <a:ext cx="1642369" cy="39949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Bill of Supply</a:t>
            </a:r>
          </a:p>
        </p:txBody>
      </p:sp>
      <p:cxnSp>
        <p:nvCxnSpPr>
          <p:cNvPr id="32" name="Straight Arrow Connector 31">
            <a:extLst>
              <a:ext uri="{FF2B5EF4-FFF2-40B4-BE49-F238E27FC236}">
                <a16:creationId xmlns:a16="http://schemas.microsoft.com/office/drawing/2014/main" xmlns="" id="{E016658C-86A0-4C39-9547-FBA3FF02044B}"/>
              </a:ext>
            </a:extLst>
          </p:cNvPr>
          <p:cNvCxnSpPr/>
          <p:nvPr/>
        </p:nvCxnSpPr>
        <p:spPr>
          <a:xfrm>
            <a:off x="4891596" y="2578963"/>
            <a:ext cx="568171" cy="27964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6" name="Straight Arrow Connector 35">
            <a:extLst>
              <a:ext uri="{FF2B5EF4-FFF2-40B4-BE49-F238E27FC236}">
                <a16:creationId xmlns:a16="http://schemas.microsoft.com/office/drawing/2014/main" xmlns="" id="{B720D6AC-DEC4-4646-81D5-69BCC046C929}"/>
              </a:ext>
            </a:extLst>
          </p:cNvPr>
          <p:cNvCxnSpPr/>
          <p:nvPr/>
        </p:nvCxnSpPr>
        <p:spPr>
          <a:xfrm>
            <a:off x="4998128" y="2556769"/>
            <a:ext cx="2192785" cy="30184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7" name="Rectangle 36">
            <a:extLst>
              <a:ext uri="{FF2B5EF4-FFF2-40B4-BE49-F238E27FC236}">
                <a16:creationId xmlns:a16="http://schemas.microsoft.com/office/drawing/2014/main" xmlns="" id="{1B732D67-DC12-44BE-B401-A8BE30BBB567}"/>
              </a:ext>
            </a:extLst>
          </p:cNvPr>
          <p:cNvSpPr/>
          <p:nvPr/>
        </p:nvSpPr>
        <p:spPr>
          <a:xfrm>
            <a:off x="2024109" y="5761608"/>
            <a:ext cx="825623" cy="39949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HSN</a:t>
            </a:r>
          </a:p>
        </p:txBody>
      </p:sp>
      <p:sp>
        <p:nvSpPr>
          <p:cNvPr id="38" name="Rectangle 37">
            <a:extLst>
              <a:ext uri="{FF2B5EF4-FFF2-40B4-BE49-F238E27FC236}">
                <a16:creationId xmlns:a16="http://schemas.microsoft.com/office/drawing/2014/main" xmlns="" id="{1ADBA96A-1894-4534-8B71-024B7C867587}"/>
              </a:ext>
            </a:extLst>
          </p:cNvPr>
          <p:cNvSpPr/>
          <p:nvPr/>
        </p:nvSpPr>
        <p:spPr>
          <a:xfrm>
            <a:off x="3302493" y="5761608"/>
            <a:ext cx="683581" cy="39949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SAC</a:t>
            </a:r>
          </a:p>
        </p:txBody>
      </p:sp>
      <p:cxnSp>
        <p:nvCxnSpPr>
          <p:cNvPr id="40" name="Straight Arrow Connector 39">
            <a:extLst>
              <a:ext uri="{FF2B5EF4-FFF2-40B4-BE49-F238E27FC236}">
                <a16:creationId xmlns:a16="http://schemas.microsoft.com/office/drawing/2014/main" xmlns="" id="{0A74D98C-EABB-4B41-A49D-F3B04908C557}"/>
              </a:ext>
            </a:extLst>
          </p:cNvPr>
          <p:cNvCxnSpPr/>
          <p:nvPr/>
        </p:nvCxnSpPr>
        <p:spPr>
          <a:xfrm flipH="1">
            <a:off x="2467993" y="5477522"/>
            <a:ext cx="310718" cy="22194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2" name="Straight Arrow Connector 41">
            <a:extLst>
              <a:ext uri="{FF2B5EF4-FFF2-40B4-BE49-F238E27FC236}">
                <a16:creationId xmlns:a16="http://schemas.microsoft.com/office/drawing/2014/main" xmlns="" id="{FFC4DC23-2A8E-40CA-B1A4-44453678233A}"/>
              </a:ext>
            </a:extLst>
          </p:cNvPr>
          <p:cNvCxnSpPr/>
          <p:nvPr/>
        </p:nvCxnSpPr>
        <p:spPr>
          <a:xfrm>
            <a:off x="3195961" y="5459765"/>
            <a:ext cx="488272" cy="23969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43" name="Footer Placeholder 42">
            <a:extLst>
              <a:ext uri="{FF2B5EF4-FFF2-40B4-BE49-F238E27FC236}">
                <a16:creationId xmlns:a16="http://schemas.microsoft.com/office/drawing/2014/main" xmlns="" id="{73E476D4-93FF-41C9-A14C-968A094290E6}"/>
              </a:ext>
            </a:extLst>
          </p:cNvPr>
          <p:cNvSpPr>
            <a:spLocks noGrp="1"/>
          </p:cNvSpPr>
          <p:nvPr>
            <p:ph type="ftr" sz="quarter" idx="11"/>
          </p:nvPr>
        </p:nvSpPr>
        <p:spPr/>
        <p:txBody>
          <a:bodyPr/>
          <a:lstStyle/>
          <a:p>
            <a:endParaRPr lang="en-IN" dirty="0"/>
          </a:p>
        </p:txBody>
      </p:sp>
      <p:sp>
        <p:nvSpPr>
          <p:cNvPr id="44" name="Slide Number Placeholder 43">
            <a:extLst>
              <a:ext uri="{FF2B5EF4-FFF2-40B4-BE49-F238E27FC236}">
                <a16:creationId xmlns:a16="http://schemas.microsoft.com/office/drawing/2014/main" xmlns="" id="{4547D112-6F87-4820-91D2-65D6E0B82158}"/>
              </a:ext>
            </a:extLst>
          </p:cNvPr>
          <p:cNvSpPr>
            <a:spLocks noGrp="1"/>
          </p:cNvSpPr>
          <p:nvPr>
            <p:ph type="sldNum" sz="quarter" idx="12"/>
          </p:nvPr>
        </p:nvSpPr>
        <p:spPr/>
        <p:txBody>
          <a:bodyPr/>
          <a:lstStyle/>
          <a:p>
            <a:fld id="{A6A508F2-539D-4FD8-9F21-9E3979794489}" type="slidenum">
              <a:rPr lang="en-IN" smtClean="0"/>
              <a:pPr/>
              <a:t>5</a:t>
            </a:fld>
            <a:endParaRPr lang="en-IN" dirty="0"/>
          </a:p>
        </p:txBody>
      </p:sp>
      <p:sp>
        <p:nvSpPr>
          <p:cNvPr id="21" name="Rectangle: Rounded Corners 20">
            <a:extLst>
              <a:ext uri="{FF2B5EF4-FFF2-40B4-BE49-F238E27FC236}">
                <a16:creationId xmlns:a16="http://schemas.microsoft.com/office/drawing/2014/main" xmlns="" id="{3E841EE7-6A19-4272-B44F-555084F029F7}"/>
              </a:ext>
            </a:extLst>
          </p:cNvPr>
          <p:cNvSpPr/>
          <p:nvPr/>
        </p:nvSpPr>
        <p:spPr>
          <a:xfrm>
            <a:off x="4891596" y="3429000"/>
            <a:ext cx="5246703" cy="27298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Cash /Mercantile System of accounting </a:t>
            </a:r>
          </a:p>
        </p:txBody>
      </p:sp>
      <p:cxnSp>
        <p:nvCxnSpPr>
          <p:cNvPr id="25" name="Straight Arrow Connector 24">
            <a:extLst>
              <a:ext uri="{FF2B5EF4-FFF2-40B4-BE49-F238E27FC236}">
                <a16:creationId xmlns:a16="http://schemas.microsoft.com/office/drawing/2014/main" xmlns="" id="{DE02188F-917D-403E-A13C-453989BCCC75}"/>
              </a:ext>
            </a:extLst>
          </p:cNvPr>
          <p:cNvCxnSpPr/>
          <p:nvPr/>
        </p:nvCxnSpPr>
        <p:spPr>
          <a:xfrm>
            <a:off x="4643021" y="2578963"/>
            <a:ext cx="177554" cy="85003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7" name="Rectangle 26">
            <a:extLst>
              <a:ext uri="{FF2B5EF4-FFF2-40B4-BE49-F238E27FC236}">
                <a16:creationId xmlns:a16="http://schemas.microsoft.com/office/drawing/2014/main" xmlns="" id="{7FB0401A-46C2-41F7-8886-65C49B94198D}"/>
              </a:ext>
            </a:extLst>
          </p:cNvPr>
          <p:cNvSpPr/>
          <p:nvPr/>
        </p:nvSpPr>
        <p:spPr>
          <a:xfrm>
            <a:off x="8620217" y="2796466"/>
            <a:ext cx="2743200" cy="49937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Intra/Inter State</a:t>
            </a:r>
          </a:p>
        </p:txBody>
      </p:sp>
      <p:cxnSp>
        <p:nvCxnSpPr>
          <p:cNvPr id="33" name="Straight Arrow Connector 32">
            <a:extLst>
              <a:ext uri="{FF2B5EF4-FFF2-40B4-BE49-F238E27FC236}">
                <a16:creationId xmlns:a16="http://schemas.microsoft.com/office/drawing/2014/main" xmlns="" id="{9B195DAD-6BED-45D1-8003-17629D525225}"/>
              </a:ext>
            </a:extLst>
          </p:cNvPr>
          <p:cNvCxnSpPr/>
          <p:nvPr/>
        </p:nvCxnSpPr>
        <p:spPr>
          <a:xfrm>
            <a:off x="6569476" y="2656643"/>
            <a:ext cx="1864310" cy="2374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5" name="Straight Arrow Connector 34">
            <a:extLst>
              <a:ext uri="{FF2B5EF4-FFF2-40B4-BE49-F238E27FC236}">
                <a16:creationId xmlns:a16="http://schemas.microsoft.com/office/drawing/2014/main" xmlns="" id="{ED76B9E0-31AE-4294-991E-C17113E947FD}"/>
              </a:ext>
            </a:extLst>
          </p:cNvPr>
          <p:cNvCxnSpPr/>
          <p:nvPr/>
        </p:nvCxnSpPr>
        <p:spPr>
          <a:xfrm>
            <a:off x="7794594" y="2627790"/>
            <a:ext cx="1953088" cy="6214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9" name="Rectangle: Rounded Corners 38">
            <a:extLst>
              <a:ext uri="{FF2B5EF4-FFF2-40B4-BE49-F238E27FC236}">
                <a16:creationId xmlns:a16="http://schemas.microsoft.com/office/drawing/2014/main" xmlns="" id="{B0120EFD-F25B-4D8F-8CE3-C4CF3C4AACAE}"/>
              </a:ext>
            </a:extLst>
          </p:cNvPr>
          <p:cNvSpPr/>
          <p:nvPr/>
        </p:nvSpPr>
        <p:spPr>
          <a:xfrm>
            <a:off x="5113538" y="5617281"/>
            <a:ext cx="6240262" cy="614843"/>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Intra ( C +S ) Inter ( I ) </a:t>
            </a:r>
          </a:p>
        </p:txBody>
      </p:sp>
      <p:sp>
        <p:nvSpPr>
          <p:cNvPr id="41" name="Right Bracket 40">
            <a:extLst>
              <a:ext uri="{FF2B5EF4-FFF2-40B4-BE49-F238E27FC236}">
                <a16:creationId xmlns:a16="http://schemas.microsoft.com/office/drawing/2014/main" xmlns="" id="{5969289E-699E-4EE4-8090-FBEAA6326E79}"/>
              </a:ext>
            </a:extLst>
          </p:cNvPr>
          <p:cNvSpPr/>
          <p:nvPr/>
        </p:nvSpPr>
        <p:spPr>
          <a:xfrm>
            <a:off x="11443317" y="3000655"/>
            <a:ext cx="212323" cy="3018405"/>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cxnSp>
        <p:nvCxnSpPr>
          <p:cNvPr id="46" name="Straight Arrow Connector 45">
            <a:extLst>
              <a:ext uri="{FF2B5EF4-FFF2-40B4-BE49-F238E27FC236}">
                <a16:creationId xmlns:a16="http://schemas.microsoft.com/office/drawing/2014/main" xmlns="" id="{6EF046E2-3159-4E41-AC76-343AD11A2386}"/>
              </a:ext>
            </a:extLst>
          </p:cNvPr>
          <p:cNvCxnSpPr>
            <a:cxnSpLocks/>
          </p:cNvCxnSpPr>
          <p:nvPr/>
        </p:nvCxnSpPr>
        <p:spPr>
          <a:xfrm>
            <a:off x="9197266" y="2578963"/>
            <a:ext cx="0" cy="21750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2765587253"/>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a:extLst>
              <a:ext uri="{FF2B5EF4-FFF2-40B4-BE49-F238E27FC236}">
                <a16:creationId xmlns:a16="http://schemas.microsoft.com/office/drawing/2014/main" xmlns="" id="{3A5B8D9F-E888-4177-AD8B-C5529A2BB461}"/>
              </a:ext>
            </a:extLst>
          </p:cNvPr>
          <p:cNvSpPr>
            <a:spLocks noGrp="1"/>
          </p:cNvSpPr>
          <p:nvPr>
            <p:ph type="sldNum" sz="quarter" idx="12"/>
          </p:nvPr>
        </p:nvSpPr>
        <p:spPr/>
        <p:txBody>
          <a:bodyPr/>
          <a:lstStyle/>
          <a:p>
            <a:fld id="{A6A508F2-539D-4FD8-9F21-9E3979794489}" type="slidenum">
              <a:rPr lang="en-IN" smtClean="0"/>
              <a:pPr/>
              <a:t>6</a:t>
            </a:fld>
            <a:endParaRPr lang="en-IN"/>
          </a:p>
        </p:txBody>
      </p:sp>
      <p:sp>
        <p:nvSpPr>
          <p:cNvPr id="4" name="Rectangle: Rounded Corners 3">
            <a:extLst>
              <a:ext uri="{FF2B5EF4-FFF2-40B4-BE49-F238E27FC236}">
                <a16:creationId xmlns:a16="http://schemas.microsoft.com/office/drawing/2014/main" xmlns="" id="{811844BB-6670-4617-B21C-14A72288BB5B}"/>
              </a:ext>
            </a:extLst>
          </p:cNvPr>
          <p:cNvSpPr/>
          <p:nvPr/>
        </p:nvSpPr>
        <p:spPr>
          <a:xfrm>
            <a:off x="435006" y="949911"/>
            <a:ext cx="11097087" cy="511353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3600" dirty="0"/>
              <a:t>Checklist of Documents to be verified ( Illustrative)</a:t>
            </a:r>
          </a:p>
          <a:p>
            <a:pPr marL="285750" indent="-285750" algn="just">
              <a:buFont typeface="Arial" panose="020B0604020202020204" pitchFamily="34" charset="0"/>
              <a:buChar char="•"/>
            </a:pPr>
            <a:r>
              <a:rPr lang="en-IN" dirty="0"/>
              <a:t>Registration documentation</a:t>
            </a:r>
          </a:p>
          <a:p>
            <a:pPr marL="285750" indent="-285750" algn="just">
              <a:buFont typeface="Arial" panose="020B0604020202020204" pitchFamily="34" charset="0"/>
              <a:buChar char="•"/>
            </a:pPr>
            <a:r>
              <a:rPr lang="en-IN" dirty="0"/>
              <a:t>Nature of Business activities – Goods or Services or Both</a:t>
            </a:r>
          </a:p>
          <a:p>
            <a:pPr marL="285750" indent="-285750" algn="just">
              <a:buFont typeface="Arial" panose="020B0604020202020204" pitchFamily="34" charset="0"/>
              <a:buChar char="•"/>
            </a:pPr>
            <a:r>
              <a:rPr lang="en-IN" dirty="0"/>
              <a:t>Outward Supplies – Normal (B2B &amp; B2C ), Export, SEZ , DN CN etc</a:t>
            </a:r>
          </a:p>
          <a:p>
            <a:pPr marL="285750" indent="-285750" algn="just">
              <a:buFont typeface="Arial" panose="020B0604020202020204" pitchFamily="34" charset="0"/>
              <a:buChar char="•"/>
            </a:pPr>
            <a:r>
              <a:rPr lang="en-IN" dirty="0"/>
              <a:t>Inward Supplies – Regular – RCM</a:t>
            </a:r>
          </a:p>
          <a:p>
            <a:pPr marL="285750" indent="-285750" algn="just">
              <a:buFont typeface="Arial" panose="020B0604020202020204" pitchFamily="34" charset="0"/>
              <a:buChar char="•"/>
            </a:pPr>
            <a:r>
              <a:rPr lang="en-IN" dirty="0"/>
              <a:t>Electronic Cash Ledger &amp; Electronic Credit Ledger</a:t>
            </a:r>
          </a:p>
          <a:p>
            <a:pPr marL="285750" indent="-285750" algn="just">
              <a:buFont typeface="Arial" panose="020B0604020202020204" pitchFamily="34" charset="0"/>
              <a:buChar char="•"/>
            </a:pPr>
            <a:r>
              <a:rPr lang="en-IN" dirty="0"/>
              <a:t>Verification of DN/CN</a:t>
            </a:r>
          </a:p>
          <a:p>
            <a:pPr marL="285750" indent="-285750" algn="just">
              <a:buFont typeface="Arial" panose="020B0604020202020204" pitchFamily="34" charset="0"/>
              <a:buChar char="•"/>
            </a:pPr>
            <a:r>
              <a:rPr lang="en-IN" dirty="0"/>
              <a:t>Agreements/Purchase order/Sales Orders/Estimates/Quotation etc</a:t>
            </a:r>
          </a:p>
          <a:p>
            <a:pPr marL="285750" indent="-285750" algn="just">
              <a:buFont typeface="Arial" panose="020B0604020202020204" pitchFamily="34" charset="0"/>
              <a:buChar char="•"/>
            </a:pPr>
            <a:r>
              <a:rPr lang="en-IN" dirty="0"/>
              <a:t>Books of accounts for each GSTN</a:t>
            </a:r>
          </a:p>
          <a:p>
            <a:pPr marL="285750" indent="-285750" algn="just">
              <a:buFont typeface="Arial" panose="020B0604020202020204" pitchFamily="34" charset="0"/>
              <a:buChar char="•"/>
            </a:pPr>
            <a:r>
              <a:rPr lang="en-IN" dirty="0"/>
              <a:t>HSN and SAC classification</a:t>
            </a:r>
          </a:p>
          <a:p>
            <a:pPr marL="285750" indent="-285750" algn="just">
              <a:buFont typeface="Arial" panose="020B0604020202020204" pitchFamily="34" charset="0"/>
              <a:buChar char="•"/>
            </a:pPr>
            <a:r>
              <a:rPr lang="en-IN" dirty="0"/>
              <a:t>Tax levies to be verified ( C or S or I or UTGST etc.)</a:t>
            </a:r>
          </a:p>
          <a:p>
            <a:pPr marL="285750" indent="-285750" algn="just">
              <a:buFont typeface="Arial" panose="020B0604020202020204" pitchFamily="34" charset="0"/>
              <a:buChar char="•"/>
            </a:pPr>
            <a:r>
              <a:rPr lang="en-IN" dirty="0"/>
              <a:t>GST Returns filed &amp; verification of summaries– GSTR 1/ GSTR 3B/GSTR 2 only for July 2017. </a:t>
            </a:r>
          </a:p>
          <a:p>
            <a:pPr marL="285750" indent="-285750" algn="just">
              <a:buFont typeface="Arial" panose="020B0604020202020204" pitchFamily="34" charset="0"/>
              <a:buChar char="•"/>
            </a:pPr>
            <a:r>
              <a:rPr lang="en-IN" dirty="0"/>
              <a:t>GST challans with Cash Ledger </a:t>
            </a:r>
          </a:p>
          <a:p>
            <a:pPr marL="285750" indent="-285750" algn="just">
              <a:buFont typeface="Arial" panose="020B0604020202020204" pitchFamily="34" charset="0"/>
              <a:buChar char="•"/>
            </a:pPr>
            <a:r>
              <a:rPr lang="en-IN" dirty="0"/>
              <a:t>Financial Statements, TAR, ITR and any other audit reports.</a:t>
            </a:r>
          </a:p>
        </p:txBody>
      </p:sp>
    </p:spTree>
    <p:extLst>
      <p:ext uri="{BB962C8B-B14F-4D97-AF65-F5344CB8AC3E}">
        <p14:creationId xmlns:p14="http://schemas.microsoft.com/office/powerpoint/2010/main" xmlns="" val="1679970933"/>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xmlns="" id="{EBD4E89D-F084-4FCA-B741-BA2F2CFA6657}"/>
              </a:ext>
            </a:extLst>
          </p:cNvPr>
          <p:cNvSpPr/>
          <p:nvPr/>
        </p:nvSpPr>
        <p:spPr>
          <a:xfrm>
            <a:off x="710214" y="612559"/>
            <a:ext cx="10475650" cy="94991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Documents to be kept ready for the filing of GSTR 9</a:t>
            </a:r>
          </a:p>
        </p:txBody>
      </p:sp>
      <p:sp>
        <p:nvSpPr>
          <p:cNvPr id="3" name="Oval 2">
            <a:extLst>
              <a:ext uri="{FF2B5EF4-FFF2-40B4-BE49-F238E27FC236}">
                <a16:creationId xmlns:a16="http://schemas.microsoft.com/office/drawing/2014/main" xmlns="" id="{4E660051-2F61-4B76-9CC7-ADA9F3D04346}"/>
              </a:ext>
            </a:extLst>
          </p:cNvPr>
          <p:cNvSpPr/>
          <p:nvPr/>
        </p:nvSpPr>
        <p:spPr>
          <a:xfrm>
            <a:off x="923281" y="3417903"/>
            <a:ext cx="2734320" cy="134052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Books of Accounts</a:t>
            </a:r>
          </a:p>
        </p:txBody>
      </p:sp>
      <p:sp>
        <p:nvSpPr>
          <p:cNvPr id="4" name="Rectangle 3">
            <a:extLst>
              <a:ext uri="{FF2B5EF4-FFF2-40B4-BE49-F238E27FC236}">
                <a16:creationId xmlns:a16="http://schemas.microsoft.com/office/drawing/2014/main" xmlns="" id="{CEF20428-0EF6-4CBE-8BFC-2646D2DAA0BE}"/>
              </a:ext>
            </a:extLst>
          </p:cNvPr>
          <p:cNvSpPr/>
          <p:nvPr/>
        </p:nvSpPr>
        <p:spPr>
          <a:xfrm>
            <a:off x="4589755" y="2308195"/>
            <a:ext cx="1615736" cy="66584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3B</a:t>
            </a:r>
          </a:p>
        </p:txBody>
      </p:sp>
      <p:sp>
        <p:nvSpPr>
          <p:cNvPr id="5" name="Rectangle 4">
            <a:extLst>
              <a:ext uri="{FF2B5EF4-FFF2-40B4-BE49-F238E27FC236}">
                <a16:creationId xmlns:a16="http://schemas.microsoft.com/office/drawing/2014/main" xmlns="" id="{21E7568C-B9A0-4367-AE67-40E929548D90}"/>
              </a:ext>
            </a:extLst>
          </p:cNvPr>
          <p:cNvSpPr/>
          <p:nvPr/>
        </p:nvSpPr>
        <p:spPr>
          <a:xfrm>
            <a:off x="4589755" y="3559947"/>
            <a:ext cx="1615736" cy="55041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2A</a:t>
            </a:r>
          </a:p>
        </p:txBody>
      </p:sp>
      <p:sp>
        <p:nvSpPr>
          <p:cNvPr id="6" name="Rectangle 5">
            <a:extLst>
              <a:ext uri="{FF2B5EF4-FFF2-40B4-BE49-F238E27FC236}">
                <a16:creationId xmlns:a16="http://schemas.microsoft.com/office/drawing/2014/main" xmlns="" id="{04D12735-83CC-424A-93D0-5CD718CEB58B}"/>
              </a:ext>
            </a:extLst>
          </p:cNvPr>
          <p:cNvSpPr/>
          <p:nvPr/>
        </p:nvSpPr>
        <p:spPr>
          <a:xfrm>
            <a:off x="4589754" y="4891597"/>
            <a:ext cx="1677881" cy="4793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1</a:t>
            </a:r>
          </a:p>
        </p:txBody>
      </p:sp>
      <p:sp>
        <p:nvSpPr>
          <p:cNvPr id="7" name="Oval 6">
            <a:extLst>
              <a:ext uri="{FF2B5EF4-FFF2-40B4-BE49-F238E27FC236}">
                <a16:creationId xmlns:a16="http://schemas.microsoft.com/office/drawing/2014/main" xmlns="" id="{83F83262-9E95-4885-BD95-B1EBE651F931}"/>
              </a:ext>
            </a:extLst>
          </p:cNvPr>
          <p:cNvSpPr/>
          <p:nvPr/>
        </p:nvSpPr>
        <p:spPr>
          <a:xfrm>
            <a:off x="7750205" y="3187083"/>
            <a:ext cx="2547891" cy="165124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GSTR 9</a:t>
            </a:r>
          </a:p>
        </p:txBody>
      </p:sp>
      <p:cxnSp>
        <p:nvCxnSpPr>
          <p:cNvPr id="9" name="Straight Arrow Connector 8">
            <a:extLst>
              <a:ext uri="{FF2B5EF4-FFF2-40B4-BE49-F238E27FC236}">
                <a16:creationId xmlns:a16="http://schemas.microsoft.com/office/drawing/2014/main" xmlns="" id="{37A488B5-6E01-4135-8A51-DA622D1C0124}"/>
              </a:ext>
            </a:extLst>
          </p:cNvPr>
          <p:cNvCxnSpPr/>
          <p:nvPr/>
        </p:nvCxnSpPr>
        <p:spPr>
          <a:xfrm>
            <a:off x="6347534" y="2547891"/>
            <a:ext cx="1287262" cy="63919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1" name="Straight Arrow Connector 10">
            <a:extLst>
              <a:ext uri="{FF2B5EF4-FFF2-40B4-BE49-F238E27FC236}">
                <a16:creationId xmlns:a16="http://schemas.microsoft.com/office/drawing/2014/main" xmlns="" id="{D0175D70-C732-434D-A5D7-EF56CCDD2D22}"/>
              </a:ext>
            </a:extLst>
          </p:cNvPr>
          <p:cNvCxnSpPr/>
          <p:nvPr/>
        </p:nvCxnSpPr>
        <p:spPr>
          <a:xfrm>
            <a:off x="6427433" y="3950563"/>
            <a:ext cx="118073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3" name="Straight Arrow Connector 12">
            <a:extLst>
              <a:ext uri="{FF2B5EF4-FFF2-40B4-BE49-F238E27FC236}">
                <a16:creationId xmlns:a16="http://schemas.microsoft.com/office/drawing/2014/main" xmlns="" id="{E16AFF36-353F-41F8-9A7F-984700D23445}"/>
              </a:ext>
            </a:extLst>
          </p:cNvPr>
          <p:cNvCxnSpPr>
            <a:cxnSpLocks/>
          </p:cNvCxnSpPr>
          <p:nvPr/>
        </p:nvCxnSpPr>
        <p:spPr>
          <a:xfrm flipV="1">
            <a:off x="6488095" y="4509855"/>
            <a:ext cx="1452982" cy="59480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5" name="Straight Arrow Connector 14">
            <a:extLst>
              <a:ext uri="{FF2B5EF4-FFF2-40B4-BE49-F238E27FC236}">
                <a16:creationId xmlns:a16="http://schemas.microsoft.com/office/drawing/2014/main" xmlns="" id="{7C68C0FD-8D3F-4B95-98A1-D4A3E9DAE639}"/>
              </a:ext>
            </a:extLst>
          </p:cNvPr>
          <p:cNvCxnSpPr/>
          <p:nvPr/>
        </p:nvCxnSpPr>
        <p:spPr>
          <a:xfrm flipV="1">
            <a:off x="3264021" y="2867488"/>
            <a:ext cx="1174813" cy="56817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7" name="Straight Arrow Connector 16">
            <a:extLst>
              <a:ext uri="{FF2B5EF4-FFF2-40B4-BE49-F238E27FC236}">
                <a16:creationId xmlns:a16="http://schemas.microsoft.com/office/drawing/2014/main" xmlns="" id="{0B839B88-6B4D-457C-9AA3-1C6FB69594E0}"/>
              </a:ext>
            </a:extLst>
          </p:cNvPr>
          <p:cNvCxnSpPr>
            <a:cxnSpLocks/>
          </p:cNvCxnSpPr>
          <p:nvPr/>
        </p:nvCxnSpPr>
        <p:spPr>
          <a:xfrm>
            <a:off x="3781887" y="3950563"/>
            <a:ext cx="692459"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9" name="Straight Arrow Connector 18">
            <a:extLst>
              <a:ext uri="{FF2B5EF4-FFF2-40B4-BE49-F238E27FC236}">
                <a16:creationId xmlns:a16="http://schemas.microsoft.com/office/drawing/2014/main" xmlns="" id="{117522BF-512F-4470-9469-392ADD40EC3C}"/>
              </a:ext>
            </a:extLst>
          </p:cNvPr>
          <p:cNvCxnSpPr/>
          <p:nvPr/>
        </p:nvCxnSpPr>
        <p:spPr>
          <a:xfrm>
            <a:off x="3497802" y="4607511"/>
            <a:ext cx="943994" cy="66582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2" name="Rectangle 21">
            <a:extLst>
              <a:ext uri="{FF2B5EF4-FFF2-40B4-BE49-F238E27FC236}">
                <a16:creationId xmlns:a16="http://schemas.microsoft.com/office/drawing/2014/main" xmlns="" id="{E46BE4B2-F133-46BF-A14C-7542119566CB}"/>
              </a:ext>
            </a:extLst>
          </p:cNvPr>
          <p:cNvSpPr/>
          <p:nvPr/>
        </p:nvSpPr>
        <p:spPr>
          <a:xfrm>
            <a:off x="923261" y="5513033"/>
            <a:ext cx="2734320" cy="31071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Final Financial statements </a:t>
            </a:r>
          </a:p>
        </p:txBody>
      </p:sp>
      <p:cxnSp>
        <p:nvCxnSpPr>
          <p:cNvPr id="24" name="Straight Arrow Connector 23">
            <a:extLst>
              <a:ext uri="{FF2B5EF4-FFF2-40B4-BE49-F238E27FC236}">
                <a16:creationId xmlns:a16="http://schemas.microsoft.com/office/drawing/2014/main" xmlns="" id="{1CDF38D1-295E-45F1-B51E-FD83B635F96A}"/>
              </a:ext>
            </a:extLst>
          </p:cNvPr>
          <p:cNvCxnSpPr/>
          <p:nvPr/>
        </p:nvCxnSpPr>
        <p:spPr>
          <a:xfrm>
            <a:off x="2299317" y="4891596"/>
            <a:ext cx="0" cy="50602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5" name="Rectangle: Rounded Corners 24">
            <a:extLst>
              <a:ext uri="{FF2B5EF4-FFF2-40B4-BE49-F238E27FC236}">
                <a16:creationId xmlns:a16="http://schemas.microsoft.com/office/drawing/2014/main" xmlns="" id="{9651FCBA-E963-46C0-A9F2-0828163905CA}"/>
              </a:ext>
            </a:extLst>
          </p:cNvPr>
          <p:cNvSpPr/>
          <p:nvPr/>
        </p:nvSpPr>
        <p:spPr>
          <a:xfrm>
            <a:off x="923262" y="1722268"/>
            <a:ext cx="10253724" cy="301839"/>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Output and Inward Reconciliations </a:t>
            </a:r>
          </a:p>
        </p:txBody>
      </p:sp>
      <p:cxnSp>
        <p:nvCxnSpPr>
          <p:cNvPr id="29" name="Straight Arrow Connector 28">
            <a:extLst>
              <a:ext uri="{FF2B5EF4-FFF2-40B4-BE49-F238E27FC236}">
                <a16:creationId xmlns:a16="http://schemas.microsoft.com/office/drawing/2014/main" xmlns="" id="{F29FB39B-04D0-41CB-BD96-9E8E7F1A0F28}"/>
              </a:ext>
            </a:extLst>
          </p:cNvPr>
          <p:cNvCxnSpPr>
            <a:cxnSpLocks/>
            <a:endCxn id="4" idx="0"/>
          </p:cNvCxnSpPr>
          <p:nvPr/>
        </p:nvCxnSpPr>
        <p:spPr>
          <a:xfrm flipH="1">
            <a:off x="5397623" y="2130641"/>
            <a:ext cx="8878" cy="17755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1" name="Straight Arrow Connector 30">
            <a:extLst>
              <a:ext uri="{FF2B5EF4-FFF2-40B4-BE49-F238E27FC236}">
                <a16:creationId xmlns:a16="http://schemas.microsoft.com/office/drawing/2014/main" xmlns="" id="{D7B3FEC6-4B82-49E9-A5B9-57748175C643}"/>
              </a:ext>
            </a:extLst>
          </p:cNvPr>
          <p:cNvCxnSpPr/>
          <p:nvPr/>
        </p:nvCxnSpPr>
        <p:spPr>
          <a:xfrm>
            <a:off x="5406501" y="3258105"/>
            <a:ext cx="0" cy="23969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6" name="Straight Arrow Connector 35">
            <a:extLst>
              <a:ext uri="{FF2B5EF4-FFF2-40B4-BE49-F238E27FC236}">
                <a16:creationId xmlns:a16="http://schemas.microsoft.com/office/drawing/2014/main" xmlns="" id="{5DECED99-90E1-4560-BF50-0778563C50D6}"/>
              </a:ext>
            </a:extLst>
          </p:cNvPr>
          <p:cNvCxnSpPr>
            <a:cxnSpLocks/>
          </p:cNvCxnSpPr>
          <p:nvPr/>
        </p:nvCxnSpPr>
        <p:spPr>
          <a:xfrm flipH="1">
            <a:off x="5406501" y="4208016"/>
            <a:ext cx="22193" cy="59480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7" name="Rectangle 36">
            <a:extLst>
              <a:ext uri="{FF2B5EF4-FFF2-40B4-BE49-F238E27FC236}">
                <a16:creationId xmlns:a16="http://schemas.microsoft.com/office/drawing/2014/main" xmlns="" id="{C6A7F57A-9093-46B1-84A2-1DB945BE0947}"/>
              </a:ext>
            </a:extLst>
          </p:cNvPr>
          <p:cNvSpPr/>
          <p:nvPr/>
        </p:nvSpPr>
        <p:spPr>
          <a:xfrm>
            <a:off x="4003830" y="5823751"/>
            <a:ext cx="3746376" cy="4793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Electronic Cash &amp; Credit Ledger</a:t>
            </a:r>
          </a:p>
        </p:txBody>
      </p:sp>
      <p:cxnSp>
        <p:nvCxnSpPr>
          <p:cNvPr id="39" name="Straight Arrow Connector 38">
            <a:extLst>
              <a:ext uri="{FF2B5EF4-FFF2-40B4-BE49-F238E27FC236}">
                <a16:creationId xmlns:a16="http://schemas.microsoft.com/office/drawing/2014/main" xmlns="" id="{AA76B232-1575-4451-83AC-04C99C276AF0}"/>
              </a:ext>
            </a:extLst>
          </p:cNvPr>
          <p:cNvCxnSpPr/>
          <p:nvPr/>
        </p:nvCxnSpPr>
        <p:spPr>
          <a:xfrm>
            <a:off x="5406501" y="5513033"/>
            <a:ext cx="0" cy="21306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40" name="Rectangle 39">
            <a:extLst>
              <a:ext uri="{FF2B5EF4-FFF2-40B4-BE49-F238E27FC236}">
                <a16:creationId xmlns:a16="http://schemas.microsoft.com/office/drawing/2014/main" xmlns="" id="{FFFDFB91-4401-4387-8261-3CFF87C40E95}"/>
              </a:ext>
            </a:extLst>
          </p:cNvPr>
          <p:cNvSpPr/>
          <p:nvPr/>
        </p:nvSpPr>
        <p:spPr>
          <a:xfrm>
            <a:off x="994299" y="2388093"/>
            <a:ext cx="2272684" cy="56817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Audit Reports if any</a:t>
            </a:r>
          </a:p>
        </p:txBody>
      </p:sp>
      <p:cxnSp>
        <p:nvCxnSpPr>
          <p:cNvPr id="42" name="Straight Arrow Connector 41">
            <a:extLst>
              <a:ext uri="{FF2B5EF4-FFF2-40B4-BE49-F238E27FC236}">
                <a16:creationId xmlns:a16="http://schemas.microsoft.com/office/drawing/2014/main" xmlns="" id="{3EF5C603-00AD-4EA1-98F3-813A57CF3338}"/>
              </a:ext>
            </a:extLst>
          </p:cNvPr>
          <p:cNvCxnSpPr>
            <a:cxnSpLocks/>
          </p:cNvCxnSpPr>
          <p:nvPr/>
        </p:nvCxnSpPr>
        <p:spPr>
          <a:xfrm flipV="1">
            <a:off x="2299317" y="3018408"/>
            <a:ext cx="0" cy="31959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45" name="Rectangle 44">
            <a:extLst>
              <a:ext uri="{FF2B5EF4-FFF2-40B4-BE49-F238E27FC236}">
                <a16:creationId xmlns:a16="http://schemas.microsoft.com/office/drawing/2014/main" xmlns="" id="{DB71F0DB-1B90-41DB-B306-E0E6FCE5AD13}"/>
              </a:ext>
            </a:extLst>
          </p:cNvPr>
          <p:cNvSpPr/>
          <p:nvPr/>
        </p:nvSpPr>
        <p:spPr>
          <a:xfrm>
            <a:off x="8078680" y="2308195"/>
            <a:ext cx="2547890" cy="49714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GST Registration Documents</a:t>
            </a:r>
          </a:p>
        </p:txBody>
      </p:sp>
      <p:sp>
        <p:nvSpPr>
          <p:cNvPr id="46" name="Rectangle 45">
            <a:extLst>
              <a:ext uri="{FF2B5EF4-FFF2-40B4-BE49-F238E27FC236}">
                <a16:creationId xmlns:a16="http://schemas.microsoft.com/office/drawing/2014/main" xmlns="" id="{01DBDE9C-404C-439F-B6D4-AB6640033E5A}"/>
              </a:ext>
            </a:extLst>
          </p:cNvPr>
          <p:cNvSpPr/>
          <p:nvPr/>
        </p:nvSpPr>
        <p:spPr>
          <a:xfrm>
            <a:off x="8078681" y="5273336"/>
            <a:ext cx="2547892" cy="97210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Classification of Goods and Services </a:t>
            </a:r>
          </a:p>
        </p:txBody>
      </p:sp>
      <p:sp>
        <p:nvSpPr>
          <p:cNvPr id="55" name="Right Bracket 54">
            <a:extLst>
              <a:ext uri="{FF2B5EF4-FFF2-40B4-BE49-F238E27FC236}">
                <a16:creationId xmlns:a16="http://schemas.microsoft.com/office/drawing/2014/main" xmlns="" id="{C4E576B6-6B13-4862-9281-94AD311EF9AD}"/>
              </a:ext>
            </a:extLst>
          </p:cNvPr>
          <p:cNvSpPr/>
          <p:nvPr/>
        </p:nvSpPr>
        <p:spPr>
          <a:xfrm>
            <a:off x="10626573" y="2547891"/>
            <a:ext cx="115407" cy="3071674"/>
          </a:xfrm>
          <a:prstGeom prst="righ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cxnSp>
        <p:nvCxnSpPr>
          <p:cNvPr id="57" name="Straight Arrow Connector 56">
            <a:extLst>
              <a:ext uri="{FF2B5EF4-FFF2-40B4-BE49-F238E27FC236}">
                <a16:creationId xmlns:a16="http://schemas.microsoft.com/office/drawing/2014/main" xmlns="" id="{83E2EBCC-2239-40A1-81AD-7A112F52B58A}"/>
              </a:ext>
            </a:extLst>
          </p:cNvPr>
          <p:cNvCxnSpPr/>
          <p:nvPr/>
        </p:nvCxnSpPr>
        <p:spPr>
          <a:xfrm>
            <a:off x="9232777" y="4838330"/>
            <a:ext cx="0" cy="355107"/>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59" name="Straight Arrow Connector 58">
            <a:extLst>
              <a:ext uri="{FF2B5EF4-FFF2-40B4-BE49-F238E27FC236}">
                <a16:creationId xmlns:a16="http://schemas.microsoft.com/office/drawing/2014/main" xmlns="" id="{82CA1014-90D9-48ED-BA65-C9F1622148E5}"/>
              </a:ext>
            </a:extLst>
          </p:cNvPr>
          <p:cNvCxnSpPr/>
          <p:nvPr/>
        </p:nvCxnSpPr>
        <p:spPr>
          <a:xfrm>
            <a:off x="6427433" y="5273336"/>
            <a:ext cx="1562470" cy="346229"/>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
        <p:nvSpPr>
          <p:cNvPr id="64" name="Slide Number Placeholder 63">
            <a:extLst>
              <a:ext uri="{FF2B5EF4-FFF2-40B4-BE49-F238E27FC236}">
                <a16:creationId xmlns:a16="http://schemas.microsoft.com/office/drawing/2014/main" xmlns="" id="{72B528C6-D29D-49E5-AE6A-E4A73B37277F}"/>
              </a:ext>
            </a:extLst>
          </p:cNvPr>
          <p:cNvSpPr>
            <a:spLocks noGrp="1"/>
          </p:cNvSpPr>
          <p:nvPr>
            <p:ph type="sldNum" sz="quarter" idx="12"/>
          </p:nvPr>
        </p:nvSpPr>
        <p:spPr/>
        <p:txBody>
          <a:bodyPr/>
          <a:lstStyle/>
          <a:p>
            <a:fld id="{A6A508F2-539D-4FD8-9F21-9E3979794489}" type="slidenum">
              <a:rPr lang="en-IN" smtClean="0"/>
              <a:pPr/>
              <a:t>7</a:t>
            </a:fld>
            <a:endParaRPr lang="en-IN" dirty="0"/>
          </a:p>
        </p:txBody>
      </p:sp>
      <p:sp>
        <p:nvSpPr>
          <p:cNvPr id="8" name="Rectangle: Rounded Corners 7">
            <a:extLst>
              <a:ext uri="{FF2B5EF4-FFF2-40B4-BE49-F238E27FC236}">
                <a16:creationId xmlns:a16="http://schemas.microsoft.com/office/drawing/2014/main" xmlns="" id="{18F7786E-55DB-4852-B37E-AC81EDD7CD17}"/>
              </a:ext>
            </a:extLst>
          </p:cNvPr>
          <p:cNvSpPr/>
          <p:nvPr/>
        </p:nvSpPr>
        <p:spPr>
          <a:xfrm>
            <a:off x="1091953" y="6045693"/>
            <a:ext cx="2405849" cy="47938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a:t>For Each GSTN ?</a:t>
            </a:r>
          </a:p>
        </p:txBody>
      </p:sp>
      <p:sp>
        <p:nvSpPr>
          <p:cNvPr id="12" name="Left Bracket 11">
            <a:extLst>
              <a:ext uri="{FF2B5EF4-FFF2-40B4-BE49-F238E27FC236}">
                <a16:creationId xmlns:a16="http://schemas.microsoft.com/office/drawing/2014/main" xmlns="" id="{068E71E2-AE4D-4CFE-A6F3-BBA660F4A18B}"/>
              </a:ext>
            </a:extLst>
          </p:cNvPr>
          <p:cNvSpPr/>
          <p:nvPr/>
        </p:nvSpPr>
        <p:spPr>
          <a:xfrm>
            <a:off x="763478" y="4057096"/>
            <a:ext cx="328472" cy="2246035"/>
          </a:xfrm>
          <a:prstGeom prst="leftBracket">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IN"/>
          </a:p>
        </p:txBody>
      </p:sp>
      <p:cxnSp>
        <p:nvCxnSpPr>
          <p:cNvPr id="16" name="Straight Arrow Connector 15">
            <a:extLst>
              <a:ext uri="{FF2B5EF4-FFF2-40B4-BE49-F238E27FC236}">
                <a16:creationId xmlns:a16="http://schemas.microsoft.com/office/drawing/2014/main" xmlns="" id="{E8F514C6-825E-4C31-B0C7-1F2670394D1F}"/>
              </a:ext>
            </a:extLst>
          </p:cNvPr>
          <p:cNvCxnSpPr/>
          <p:nvPr/>
        </p:nvCxnSpPr>
        <p:spPr>
          <a:xfrm flipV="1">
            <a:off x="3497802" y="4208016"/>
            <a:ext cx="4136994" cy="18376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2946192212"/>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AADB1C83-35CE-4A0E-84F3-8073BB3E86B2}"/>
              </a:ext>
            </a:extLst>
          </p:cNvPr>
          <p:cNvSpPr>
            <a:spLocks noGrp="1"/>
          </p:cNvSpPr>
          <p:nvPr>
            <p:ph type="title"/>
          </p:nvPr>
        </p:nvSpPr>
        <p:spPr>
          <a:xfrm>
            <a:off x="838200" y="365125"/>
            <a:ext cx="10515600" cy="5866999"/>
          </a:xfrm>
        </p:spPr>
        <p:txBody>
          <a:bodyPr>
            <a:normAutofit/>
          </a:bodyPr>
          <a:lstStyle/>
          <a:p>
            <a:pPr algn="ctr"/>
            <a:r>
              <a:rPr lang="en-IN" dirty="0"/>
              <a:t/>
            </a:r>
            <a:br>
              <a:rPr lang="en-IN" dirty="0"/>
            </a:br>
            <a:r>
              <a:rPr lang="en-IN" dirty="0"/>
              <a:t/>
            </a:r>
            <a:br>
              <a:rPr lang="en-IN" dirty="0"/>
            </a:br>
            <a:r>
              <a:rPr lang="en-IN" dirty="0"/>
              <a:t>Basics of Annual Returns </a:t>
            </a:r>
            <a:br>
              <a:rPr lang="en-IN" dirty="0"/>
            </a:br>
            <a:r>
              <a:rPr lang="en-IN" dirty="0"/>
              <a:t/>
            </a:r>
            <a:br>
              <a:rPr lang="en-IN" dirty="0"/>
            </a:br>
            <a:endParaRPr lang="en-IN" dirty="0"/>
          </a:p>
        </p:txBody>
      </p:sp>
      <p:sp>
        <p:nvSpPr>
          <p:cNvPr id="4" name="Slide Number Placeholder 3">
            <a:extLst>
              <a:ext uri="{FF2B5EF4-FFF2-40B4-BE49-F238E27FC236}">
                <a16:creationId xmlns:a16="http://schemas.microsoft.com/office/drawing/2014/main" xmlns="" id="{7D2A226B-25D0-4947-895B-248DCAF00566}"/>
              </a:ext>
            </a:extLst>
          </p:cNvPr>
          <p:cNvSpPr>
            <a:spLocks noGrp="1"/>
          </p:cNvSpPr>
          <p:nvPr>
            <p:ph type="sldNum" sz="quarter" idx="12"/>
          </p:nvPr>
        </p:nvSpPr>
        <p:spPr/>
        <p:txBody>
          <a:bodyPr/>
          <a:lstStyle/>
          <a:p>
            <a:fld id="{A6A508F2-539D-4FD8-9F21-9E3979794489}" type="slidenum">
              <a:rPr lang="en-IN" smtClean="0"/>
              <a:pPr/>
              <a:t>8</a:t>
            </a:fld>
            <a:endParaRPr lang="en-IN"/>
          </a:p>
        </p:txBody>
      </p:sp>
    </p:spTree>
    <p:extLst>
      <p:ext uri="{BB962C8B-B14F-4D97-AF65-F5344CB8AC3E}">
        <p14:creationId xmlns:p14="http://schemas.microsoft.com/office/powerpoint/2010/main" xmlns="" val="2236030491"/>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378F84B3-2175-4B9E-845F-2EB8EE95CF86}"/>
              </a:ext>
            </a:extLst>
          </p:cNvPr>
          <p:cNvSpPr>
            <a:spLocks noGrp="1"/>
          </p:cNvSpPr>
          <p:nvPr>
            <p:ph type="title"/>
          </p:nvPr>
        </p:nvSpPr>
        <p:spPr/>
        <p:txBody>
          <a:bodyPr/>
          <a:lstStyle/>
          <a:p>
            <a:pPr algn="ctr"/>
            <a:r>
              <a:rPr lang="en-IN" dirty="0"/>
              <a:t>Basics of GST Annual Return 9</a:t>
            </a:r>
          </a:p>
        </p:txBody>
      </p:sp>
      <p:sp>
        <p:nvSpPr>
          <p:cNvPr id="3" name="Content Placeholder 2">
            <a:extLst>
              <a:ext uri="{FF2B5EF4-FFF2-40B4-BE49-F238E27FC236}">
                <a16:creationId xmlns:a16="http://schemas.microsoft.com/office/drawing/2014/main" xmlns="" id="{899B4AD6-508D-42A9-A074-C219579F4739}"/>
              </a:ext>
            </a:extLst>
          </p:cNvPr>
          <p:cNvSpPr>
            <a:spLocks noGrp="1"/>
          </p:cNvSpPr>
          <p:nvPr>
            <p:ph idx="1"/>
          </p:nvPr>
        </p:nvSpPr>
        <p:spPr/>
        <p:txBody>
          <a:bodyPr/>
          <a:lstStyle/>
          <a:p>
            <a:r>
              <a:rPr lang="en-IN" dirty="0"/>
              <a:t>What do you mean by Annual Return under GST Act 2017?</a:t>
            </a:r>
          </a:p>
          <a:p>
            <a:r>
              <a:rPr lang="en-IN" dirty="0"/>
              <a:t>What information needs to be reported in Annual Return? </a:t>
            </a:r>
          </a:p>
          <a:p>
            <a:r>
              <a:rPr lang="en-IN" dirty="0"/>
              <a:t>Whether for 9 months viz. July 17 to March 2018? Or 15 months viz. July 17 to Sep 18?</a:t>
            </a:r>
          </a:p>
          <a:p>
            <a:r>
              <a:rPr lang="en-IN" dirty="0"/>
              <a:t>What is the purpose of Annual Return ?</a:t>
            </a:r>
          </a:p>
          <a:p>
            <a:r>
              <a:rPr lang="en-IN" dirty="0"/>
              <a:t>Annual Return consists of only actual information filed by RTP. No new information can be added, modified or revised in the AR.</a:t>
            </a:r>
          </a:p>
          <a:p>
            <a:r>
              <a:rPr lang="en-IN" dirty="0"/>
              <a:t>Can such annual return be amended or modified or revised ?</a:t>
            </a:r>
          </a:p>
        </p:txBody>
      </p:sp>
      <p:sp>
        <p:nvSpPr>
          <p:cNvPr id="5" name="Slide Number Placeholder 4">
            <a:extLst>
              <a:ext uri="{FF2B5EF4-FFF2-40B4-BE49-F238E27FC236}">
                <a16:creationId xmlns:a16="http://schemas.microsoft.com/office/drawing/2014/main" xmlns="" id="{9968F3C6-0AA8-4F5E-9BE7-97BB1AA50398}"/>
              </a:ext>
            </a:extLst>
          </p:cNvPr>
          <p:cNvSpPr>
            <a:spLocks noGrp="1"/>
          </p:cNvSpPr>
          <p:nvPr>
            <p:ph type="sldNum" sz="quarter" idx="12"/>
          </p:nvPr>
        </p:nvSpPr>
        <p:spPr/>
        <p:txBody>
          <a:bodyPr/>
          <a:lstStyle/>
          <a:p>
            <a:fld id="{A6A508F2-539D-4FD8-9F21-9E3979794489}" type="slidenum">
              <a:rPr lang="en-IN" smtClean="0"/>
              <a:pPr/>
              <a:t>9</a:t>
            </a:fld>
            <a:endParaRPr lang="en-IN"/>
          </a:p>
        </p:txBody>
      </p:sp>
    </p:spTree>
    <p:extLst>
      <p:ext uri="{BB962C8B-B14F-4D97-AF65-F5344CB8AC3E}">
        <p14:creationId xmlns:p14="http://schemas.microsoft.com/office/powerpoint/2010/main" xmlns="" val="2208446579"/>
      </p:ext>
    </p:extLst>
  </p:cSld>
  <p:clrMapOvr>
    <a:masterClrMapping/>
  </p:clrMapOvr>
  <mc:AlternateContent xmlns:mc="http://schemas.openxmlformats.org/markup-compatibility/2006">
    <mc:Choice xmlns:p14="http://schemas.microsoft.com/office/powerpoint/2010/main" xmlns="" Requires="p14">
      <p:transition spd="slow" p14:dur="2000">
        <p14:ferris dir="l"/>
      </p:transition>
    </mc:Choice>
    <mc:Fallback>
      <p:transition spd="slow">
        <p:fade/>
      </p:transition>
    </mc:Fallback>
  </mc:AlternateContent>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437</TotalTime>
  <Words>3690</Words>
  <Application>Microsoft Office PowerPoint</Application>
  <PresentationFormat>Custom</PresentationFormat>
  <Paragraphs>447</Paragraphs>
  <Slides>47</Slides>
  <Notes>10</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47</vt:i4>
      </vt:variant>
    </vt:vector>
  </HeadingPairs>
  <TitlesOfParts>
    <vt:vector size="49" baseType="lpstr">
      <vt:lpstr>Office Theme</vt:lpstr>
      <vt:lpstr>Worksheet</vt:lpstr>
      <vt:lpstr>GST Annual Return -9 for WIRC STUDENT CONFERENCE on 30/11/2018</vt:lpstr>
      <vt:lpstr>Disclaimer</vt:lpstr>
      <vt:lpstr>Slide 3</vt:lpstr>
      <vt:lpstr>Slide 4</vt:lpstr>
      <vt:lpstr>Slide 5</vt:lpstr>
      <vt:lpstr>Slide 6</vt:lpstr>
      <vt:lpstr>Slide 7</vt:lpstr>
      <vt:lpstr>  Basics of Annual Returns   </vt:lpstr>
      <vt:lpstr>Basics of GST Annual Return 9</vt:lpstr>
      <vt:lpstr>Basics of GST Annual Return 9</vt:lpstr>
      <vt:lpstr>Basics of GST Annual Return 9</vt:lpstr>
      <vt:lpstr>Basics of GST Annual Return 9</vt:lpstr>
      <vt:lpstr>Slide 13</vt:lpstr>
      <vt:lpstr>Basics of GST Annual Return 9</vt:lpstr>
      <vt:lpstr>Basics of GST Annual Return 9</vt:lpstr>
      <vt:lpstr>Basics of GST Annual Return 9</vt:lpstr>
      <vt:lpstr>Basics of GST Annual Return 9</vt:lpstr>
      <vt:lpstr>Basics of GST Annual Return 9</vt:lpstr>
      <vt:lpstr>Basics of GST Annual Return 9</vt:lpstr>
      <vt:lpstr>Basics of GST Annual Return 9</vt:lpstr>
      <vt:lpstr>Aggregate Turnover</vt:lpstr>
      <vt:lpstr>Aggregate Turnover</vt:lpstr>
      <vt:lpstr>Aggregate Turnover</vt:lpstr>
      <vt:lpstr>Aggregate Turnover</vt:lpstr>
      <vt:lpstr>Slide 25</vt:lpstr>
      <vt:lpstr>Clause by Clause Analysis – Annual  Return 9</vt:lpstr>
      <vt:lpstr>Slide 27</vt:lpstr>
      <vt:lpstr>Slide 28</vt:lpstr>
      <vt:lpstr>Slide 29</vt:lpstr>
      <vt:lpstr>Slide 30</vt:lpstr>
      <vt:lpstr>Slide 31</vt:lpstr>
      <vt:lpstr>Slide 32</vt:lpstr>
      <vt:lpstr>Slide 33</vt:lpstr>
      <vt:lpstr>Slide 34</vt:lpstr>
      <vt:lpstr>Slide 35</vt:lpstr>
      <vt:lpstr>Slide 36</vt:lpstr>
      <vt:lpstr>Slide 37</vt:lpstr>
      <vt:lpstr>Slide 38</vt:lpstr>
      <vt:lpstr>Slide 39</vt:lpstr>
      <vt:lpstr>Slide 40</vt:lpstr>
      <vt:lpstr>Slide 41</vt:lpstr>
      <vt:lpstr>Slide 42</vt:lpstr>
      <vt:lpstr>Slide 43</vt:lpstr>
      <vt:lpstr>Slide 44</vt:lpstr>
      <vt:lpstr>Slide 45</vt:lpstr>
      <vt:lpstr>Slide 46</vt:lpstr>
      <vt:lpstr>Thank You for Patient Hearing</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GST Annual Return -9</dc:title>
  <dc:creator>Nitin Bhuta</dc:creator>
  <cp:lastModifiedBy>wircacer05</cp:lastModifiedBy>
  <cp:revision>95</cp:revision>
  <dcterms:created xsi:type="dcterms:W3CDTF">2018-11-18T10:08:30Z</dcterms:created>
  <dcterms:modified xsi:type="dcterms:W3CDTF">2018-11-28T11:45:17Z</dcterms:modified>
</cp:coreProperties>
</file>

<file path=docProps/thumbnail.jpeg>
</file>