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sldIdLst>
    <p:sldId id="668" r:id="rId2"/>
    <p:sldId id="670" r:id="rId3"/>
    <p:sldId id="304" r:id="rId4"/>
    <p:sldId id="305" r:id="rId5"/>
    <p:sldId id="640" r:id="rId6"/>
    <p:sldId id="641" r:id="rId7"/>
    <p:sldId id="669" r:id="rId8"/>
    <p:sldId id="257" r:id="rId9"/>
    <p:sldId id="642" r:id="rId10"/>
    <p:sldId id="649" r:id="rId11"/>
    <p:sldId id="650" r:id="rId12"/>
    <p:sldId id="651" r:id="rId13"/>
    <p:sldId id="652" r:id="rId14"/>
    <p:sldId id="653" r:id="rId15"/>
    <p:sldId id="643" r:id="rId16"/>
    <p:sldId id="654" r:id="rId17"/>
    <p:sldId id="644" r:id="rId18"/>
    <p:sldId id="655" r:id="rId19"/>
    <p:sldId id="645" r:id="rId20"/>
    <p:sldId id="656" r:id="rId21"/>
    <p:sldId id="646" r:id="rId22"/>
    <p:sldId id="657" r:id="rId23"/>
    <p:sldId id="658" r:id="rId24"/>
    <p:sldId id="659" r:id="rId25"/>
    <p:sldId id="660" r:id="rId26"/>
    <p:sldId id="647" r:id="rId27"/>
    <p:sldId id="661" r:id="rId28"/>
    <p:sldId id="626" r:id="rId29"/>
    <p:sldId id="627" r:id="rId30"/>
    <p:sldId id="628" r:id="rId31"/>
    <p:sldId id="648" r:id="rId32"/>
    <p:sldId id="629" r:id="rId33"/>
    <p:sldId id="630" r:id="rId34"/>
    <p:sldId id="632" r:id="rId35"/>
    <p:sldId id="636" r:id="rId36"/>
    <p:sldId id="634" r:id="rId37"/>
    <p:sldId id="635" r:id="rId38"/>
    <p:sldId id="662" r:id="rId39"/>
    <p:sldId id="663" r:id="rId40"/>
    <p:sldId id="664" r:id="rId41"/>
    <p:sldId id="665" r:id="rId42"/>
    <p:sldId id="666" r:id="rId43"/>
    <p:sldId id="667" r:id="rId44"/>
    <p:sldId id="638" r:id="rId45"/>
    <p:sldId id="637" r:id="rId46"/>
    <p:sldId id="296"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3" d="100"/>
          <a:sy n="73" d="100"/>
        </p:scale>
        <p:origin x="-582"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F37C38-80B2-49C1-900C-290CB75D459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IN"/>
        </a:p>
      </dgm:t>
    </dgm:pt>
    <dgm:pt modelId="{5AAECE41-5641-4104-BFEC-1418995D0FF9}">
      <dgm:prSet phldrT="[Text]"/>
      <dgm:spPr/>
      <dgm:t>
        <a:bodyPr/>
        <a:lstStyle/>
        <a:p>
          <a:r>
            <a:rPr lang="en-US" dirty="0"/>
            <a:t>Form9C</a:t>
          </a:r>
          <a:endParaRPr lang="en-IN" dirty="0"/>
        </a:p>
      </dgm:t>
    </dgm:pt>
    <dgm:pt modelId="{19093F08-7842-4332-9D51-BAFC4E83E58E}" type="parTrans" cxnId="{D718A7B3-19AF-4DB3-9834-047FCE043A94}">
      <dgm:prSet/>
      <dgm:spPr/>
      <dgm:t>
        <a:bodyPr/>
        <a:lstStyle/>
        <a:p>
          <a:endParaRPr lang="en-IN"/>
        </a:p>
      </dgm:t>
    </dgm:pt>
    <dgm:pt modelId="{C3183982-3C08-4D2E-B0FC-46370A3A78B6}" type="sibTrans" cxnId="{D718A7B3-19AF-4DB3-9834-047FCE043A94}">
      <dgm:prSet/>
      <dgm:spPr/>
      <dgm:t>
        <a:bodyPr/>
        <a:lstStyle/>
        <a:p>
          <a:endParaRPr lang="en-IN"/>
        </a:p>
      </dgm:t>
    </dgm:pt>
    <dgm:pt modelId="{BDB04321-1316-4709-B247-B8E02220DAA3}">
      <dgm:prSet phldrT="[Text]" custT="1"/>
      <dgm:spPr/>
      <dgm:t>
        <a:bodyPr/>
        <a:lstStyle/>
        <a:p>
          <a:r>
            <a:rPr lang="en-US" sz="1400" b="1" dirty="0"/>
            <a:t>Applicable to all RTP whose aggregate turnover exceeds prescribed limits as specified under the GST Act 2017.</a:t>
          </a:r>
          <a:endParaRPr lang="en-IN" sz="1400" b="1" dirty="0"/>
        </a:p>
      </dgm:t>
    </dgm:pt>
    <dgm:pt modelId="{C3CEC5D8-0D91-400A-94CC-EB96336B71D3}" type="parTrans" cxnId="{8569DD31-722D-46CA-9A04-5960ED2D04CF}">
      <dgm:prSet/>
      <dgm:spPr/>
      <dgm:t>
        <a:bodyPr/>
        <a:lstStyle/>
        <a:p>
          <a:endParaRPr lang="en-IN"/>
        </a:p>
      </dgm:t>
    </dgm:pt>
    <dgm:pt modelId="{B4E4A7E2-D2A4-498E-A152-2B7624E2784F}" type="sibTrans" cxnId="{8569DD31-722D-46CA-9A04-5960ED2D04CF}">
      <dgm:prSet/>
      <dgm:spPr/>
      <dgm:t>
        <a:bodyPr/>
        <a:lstStyle/>
        <a:p>
          <a:endParaRPr lang="en-IN"/>
        </a:p>
      </dgm:t>
    </dgm:pt>
    <dgm:pt modelId="{72CFAFA3-FB25-474C-B9ED-45B01167B834}">
      <dgm:prSet phldrT="[Text]" custT="1"/>
      <dgm:spPr/>
      <dgm:t>
        <a:bodyPr/>
        <a:lstStyle/>
        <a:p>
          <a:r>
            <a:rPr lang="en-US" sz="1400" b="1" dirty="0"/>
            <a:t>All RTP would need to file Annual return GSTR 9+ GSTR 9C with audited financial statements and any other documents as necessary. </a:t>
          </a:r>
          <a:endParaRPr lang="en-IN" sz="1400" b="1" dirty="0"/>
        </a:p>
      </dgm:t>
    </dgm:pt>
    <dgm:pt modelId="{6FB7EFA3-363A-4E00-A8FF-60D07D0E5E97}" type="parTrans" cxnId="{9023B279-1F50-4914-ABF8-9184E27FC53F}">
      <dgm:prSet/>
      <dgm:spPr/>
      <dgm:t>
        <a:bodyPr/>
        <a:lstStyle/>
        <a:p>
          <a:endParaRPr lang="en-IN"/>
        </a:p>
      </dgm:t>
    </dgm:pt>
    <dgm:pt modelId="{D2143416-F9AC-4B91-A016-701B13676E79}" type="sibTrans" cxnId="{9023B279-1F50-4914-ABF8-9184E27FC53F}">
      <dgm:prSet/>
      <dgm:spPr/>
      <dgm:t>
        <a:bodyPr/>
        <a:lstStyle/>
        <a:p>
          <a:endParaRPr lang="en-IN"/>
        </a:p>
      </dgm:t>
    </dgm:pt>
    <dgm:pt modelId="{B04D7174-26D4-476F-9FEA-A65DFB06249B}">
      <dgm:prSet phldrT="[Text]"/>
      <dgm:spPr/>
      <dgm:t>
        <a:bodyPr/>
        <a:lstStyle/>
        <a:p>
          <a:r>
            <a:rPr lang="en-US" dirty="0"/>
            <a:t>Form 9A &amp; 9B</a:t>
          </a:r>
          <a:endParaRPr lang="en-IN" dirty="0"/>
        </a:p>
      </dgm:t>
    </dgm:pt>
    <dgm:pt modelId="{837D2FDE-43E4-424F-A5B3-2C21D64B85FA}" type="parTrans" cxnId="{33BB609E-8ACC-4EB5-BB5A-5C81842A60E7}">
      <dgm:prSet/>
      <dgm:spPr/>
      <dgm:t>
        <a:bodyPr/>
        <a:lstStyle/>
        <a:p>
          <a:endParaRPr lang="en-IN"/>
        </a:p>
      </dgm:t>
    </dgm:pt>
    <dgm:pt modelId="{3F374D63-B06D-4A13-A05E-B5BA12EE27ED}" type="sibTrans" cxnId="{33BB609E-8ACC-4EB5-BB5A-5C81842A60E7}">
      <dgm:prSet/>
      <dgm:spPr/>
      <dgm:t>
        <a:bodyPr/>
        <a:lstStyle/>
        <a:p>
          <a:endParaRPr lang="en-IN"/>
        </a:p>
      </dgm:t>
    </dgm:pt>
    <dgm:pt modelId="{A3783AE8-FD10-49E9-90ED-C444D597B5D5}">
      <dgm:prSet phldrT="[Text]"/>
      <dgm:spPr/>
      <dgm:t>
        <a:bodyPr/>
        <a:lstStyle/>
        <a:p>
          <a:r>
            <a:rPr lang="en-US" b="1" dirty="0"/>
            <a:t>All Composition dealers need to file GSTR 9A</a:t>
          </a:r>
          <a:endParaRPr lang="en-IN" b="1" dirty="0"/>
        </a:p>
      </dgm:t>
    </dgm:pt>
    <dgm:pt modelId="{E2CD2970-2124-40F0-8CDD-EEE6D6CFA9CC}" type="parTrans" cxnId="{6A17B55E-83BE-4EC3-9CFA-F46DE7266490}">
      <dgm:prSet/>
      <dgm:spPr/>
      <dgm:t>
        <a:bodyPr/>
        <a:lstStyle/>
        <a:p>
          <a:endParaRPr lang="en-IN"/>
        </a:p>
      </dgm:t>
    </dgm:pt>
    <dgm:pt modelId="{301B6284-37E7-4372-8362-5E2C20094D9B}" type="sibTrans" cxnId="{6A17B55E-83BE-4EC3-9CFA-F46DE7266490}">
      <dgm:prSet/>
      <dgm:spPr/>
      <dgm:t>
        <a:bodyPr/>
        <a:lstStyle/>
        <a:p>
          <a:endParaRPr lang="en-IN"/>
        </a:p>
      </dgm:t>
    </dgm:pt>
    <dgm:pt modelId="{7CD7A07A-4A7D-4781-8B70-9556EBCF7341}">
      <dgm:prSet phldrT="[Text]"/>
      <dgm:spPr/>
      <dgm:t>
        <a:bodyPr/>
        <a:lstStyle/>
        <a:p>
          <a:r>
            <a:rPr lang="en-US" b="1" dirty="0"/>
            <a:t>All E Commerce operators need to file GSTR 9B</a:t>
          </a:r>
          <a:endParaRPr lang="en-IN" b="1" dirty="0"/>
        </a:p>
      </dgm:t>
    </dgm:pt>
    <dgm:pt modelId="{CA46752D-ABE4-4302-8F07-3A7DF0376067}" type="parTrans" cxnId="{AC81CA58-DBC9-4EB1-B8E6-B601776BF099}">
      <dgm:prSet/>
      <dgm:spPr/>
      <dgm:t>
        <a:bodyPr/>
        <a:lstStyle/>
        <a:p>
          <a:endParaRPr lang="en-IN"/>
        </a:p>
      </dgm:t>
    </dgm:pt>
    <dgm:pt modelId="{3FDEA940-0D0A-4D37-85D2-5B1D8B192F09}" type="sibTrans" cxnId="{AC81CA58-DBC9-4EB1-B8E6-B601776BF099}">
      <dgm:prSet/>
      <dgm:spPr/>
      <dgm:t>
        <a:bodyPr/>
        <a:lstStyle/>
        <a:p>
          <a:endParaRPr lang="en-IN"/>
        </a:p>
      </dgm:t>
    </dgm:pt>
    <dgm:pt modelId="{A33AE5E3-3AD6-4ADC-95D7-1709D2A59879}">
      <dgm:prSet phldrT="[Text]"/>
      <dgm:spPr/>
      <dgm:t>
        <a:bodyPr/>
        <a:lstStyle/>
        <a:p>
          <a:r>
            <a:rPr lang="en-US" dirty="0"/>
            <a:t>Form 9	</a:t>
          </a:r>
          <a:endParaRPr lang="en-IN" dirty="0"/>
        </a:p>
      </dgm:t>
    </dgm:pt>
    <dgm:pt modelId="{8DA94B0C-8C28-4318-AB0C-BFA05433A733}" type="parTrans" cxnId="{5402E311-17A1-4729-9D76-0BD38979F84F}">
      <dgm:prSet/>
      <dgm:spPr/>
      <dgm:t>
        <a:bodyPr/>
        <a:lstStyle/>
        <a:p>
          <a:endParaRPr lang="en-IN"/>
        </a:p>
      </dgm:t>
    </dgm:pt>
    <dgm:pt modelId="{A1A8B90B-F102-4F10-9E3A-94ECC989C00D}" type="sibTrans" cxnId="{5402E311-17A1-4729-9D76-0BD38979F84F}">
      <dgm:prSet/>
      <dgm:spPr/>
      <dgm:t>
        <a:bodyPr/>
        <a:lstStyle/>
        <a:p>
          <a:endParaRPr lang="en-IN"/>
        </a:p>
      </dgm:t>
    </dgm:pt>
    <dgm:pt modelId="{98B1BFEE-09BC-47B4-BA10-226A545E7F99}">
      <dgm:prSet phldrT="[Text]"/>
      <dgm:spPr/>
      <dgm:t>
        <a:bodyPr/>
        <a:lstStyle/>
        <a:p>
          <a:r>
            <a:rPr lang="en-US" b="1" dirty="0"/>
            <a:t>All other RTP need to file GSTR 9 mandatorily </a:t>
          </a:r>
          <a:endParaRPr lang="en-IN" b="1" dirty="0"/>
        </a:p>
      </dgm:t>
    </dgm:pt>
    <dgm:pt modelId="{A467BB41-1123-4B32-96C6-720947D470B1}" type="parTrans" cxnId="{D2AE9675-6A78-4857-A243-00A44D98E51F}">
      <dgm:prSet/>
      <dgm:spPr/>
      <dgm:t>
        <a:bodyPr/>
        <a:lstStyle/>
        <a:p>
          <a:endParaRPr lang="en-IN"/>
        </a:p>
      </dgm:t>
    </dgm:pt>
    <dgm:pt modelId="{DC23427B-5A7B-481A-9D3F-12C5D283EBF6}" type="sibTrans" cxnId="{D2AE9675-6A78-4857-A243-00A44D98E51F}">
      <dgm:prSet/>
      <dgm:spPr/>
      <dgm:t>
        <a:bodyPr/>
        <a:lstStyle/>
        <a:p>
          <a:endParaRPr lang="en-IN"/>
        </a:p>
      </dgm:t>
    </dgm:pt>
    <dgm:pt modelId="{239C8168-44BB-48B7-874F-AC485E8E296D}">
      <dgm:prSet phldrT="[Text]" custT="1"/>
      <dgm:spPr/>
      <dgm:t>
        <a:bodyPr/>
        <a:lstStyle/>
        <a:p>
          <a:r>
            <a:rPr lang="en-US" sz="1400" b="1" dirty="0"/>
            <a:t>Need to be filed on or before 31.12.2018</a:t>
          </a:r>
          <a:endParaRPr lang="en-IN" sz="1400" b="1" dirty="0"/>
        </a:p>
      </dgm:t>
    </dgm:pt>
    <dgm:pt modelId="{83C18957-D384-4D61-8564-34D57E18CE69}" type="parTrans" cxnId="{EC4E19BF-B7AF-4491-A260-68E7848ED67C}">
      <dgm:prSet/>
      <dgm:spPr/>
      <dgm:t>
        <a:bodyPr/>
        <a:lstStyle/>
        <a:p>
          <a:endParaRPr lang="en-IN"/>
        </a:p>
      </dgm:t>
    </dgm:pt>
    <dgm:pt modelId="{49349B0E-136B-4B9B-93CE-40F3FD9444EF}" type="sibTrans" cxnId="{EC4E19BF-B7AF-4491-A260-68E7848ED67C}">
      <dgm:prSet/>
      <dgm:spPr/>
      <dgm:t>
        <a:bodyPr/>
        <a:lstStyle/>
        <a:p>
          <a:endParaRPr lang="en-IN"/>
        </a:p>
      </dgm:t>
    </dgm:pt>
    <dgm:pt modelId="{F6A2DF04-632A-454F-BC89-1ED9BEFA850A}">
      <dgm:prSet phldrT="[Text]"/>
      <dgm:spPr/>
      <dgm:t>
        <a:bodyPr/>
        <a:lstStyle/>
        <a:p>
          <a:r>
            <a:rPr lang="en-US" b="1" dirty="0"/>
            <a:t>Need to be filed on or before 31.12.2018</a:t>
          </a:r>
          <a:endParaRPr lang="en-IN" b="1" dirty="0"/>
        </a:p>
      </dgm:t>
    </dgm:pt>
    <dgm:pt modelId="{29612A46-8898-4FF3-8824-71EA173250AD}" type="parTrans" cxnId="{067C23F5-A213-48DB-A585-50DC91FE6200}">
      <dgm:prSet/>
      <dgm:spPr/>
      <dgm:t>
        <a:bodyPr/>
        <a:lstStyle/>
        <a:p>
          <a:endParaRPr lang="en-IN"/>
        </a:p>
      </dgm:t>
    </dgm:pt>
    <dgm:pt modelId="{C9877306-53E9-4097-A7B1-CD87DF094274}" type="sibTrans" cxnId="{067C23F5-A213-48DB-A585-50DC91FE6200}">
      <dgm:prSet/>
      <dgm:spPr/>
      <dgm:t>
        <a:bodyPr/>
        <a:lstStyle/>
        <a:p>
          <a:endParaRPr lang="en-IN"/>
        </a:p>
      </dgm:t>
    </dgm:pt>
    <dgm:pt modelId="{EEA13206-CE07-4471-B837-7E1CC77B2F1C}">
      <dgm:prSet phldrT="[Text]"/>
      <dgm:spPr/>
      <dgm:t>
        <a:bodyPr/>
        <a:lstStyle/>
        <a:p>
          <a:r>
            <a:rPr lang="en-US" b="1" dirty="0"/>
            <a:t>Need to be filed on or before 31.12.2018</a:t>
          </a:r>
          <a:endParaRPr lang="en-IN" b="1" dirty="0"/>
        </a:p>
      </dgm:t>
    </dgm:pt>
    <dgm:pt modelId="{0C8CE255-0867-47A8-AFE3-2290DEA448B3}" type="parTrans" cxnId="{22B5BD1A-239E-4043-A9F8-537A19535ED4}">
      <dgm:prSet/>
      <dgm:spPr/>
      <dgm:t>
        <a:bodyPr/>
        <a:lstStyle/>
        <a:p>
          <a:endParaRPr lang="en-IN"/>
        </a:p>
      </dgm:t>
    </dgm:pt>
    <dgm:pt modelId="{637A5026-C9BA-4791-8CC2-5445A0C91FBC}" type="sibTrans" cxnId="{22B5BD1A-239E-4043-A9F8-537A19535ED4}">
      <dgm:prSet/>
      <dgm:spPr/>
      <dgm:t>
        <a:bodyPr/>
        <a:lstStyle/>
        <a:p>
          <a:endParaRPr lang="en-IN"/>
        </a:p>
      </dgm:t>
    </dgm:pt>
    <dgm:pt modelId="{A435C5F1-D1F1-4FF2-8C2F-DD35EF148858}" type="pres">
      <dgm:prSet presAssocID="{CCF37C38-80B2-49C1-900C-290CB75D4599}" presName="linearFlow" presStyleCnt="0">
        <dgm:presLayoutVars>
          <dgm:dir/>
          <dgm:animLvl val="lvl"/>
          <dgm:resizeHandles val="exact"/>
        </dgm:presLayoutVars>
      </dgm:prSet>
      <dgm:spPr/>
      <dgm:t>
        <a:bodyPr/>
        <a:lstStyle/>
        <a:p>
          <a:endParaRPr lang="en-US"/>
        </a:p>
      </dgm:t>
    </dgm:pt>
    <dgm:pt modelId="{CFBFECF7-29D0-4595-B22E-9CE8FF58E9F4}" type="pres">
      <dgm:prSet presAssocID="{5AAECE41-5641-4104-BFEC-1418995D0FF9}" presName="composite" presStyleCnt="0"/>
      <dgm:spPr/>
    </dgm:pt>
    <dgm:pt modelId="{53D2BD41-EBFC-40F9-8229-3294EC551D56}" type="pres">
      <dgm:prSet presAssocID="{5AAECE41-5641-4104-BFEC-1418995D0FF9}" presName="parentText" presStyleLbl="alignNode1" presStyleIdx="0" presStyleCnt="3">
        <dgm:presLayoutVars>
          <dgm:chMax val="1"/>
          <dgm:bulletEnabled val="1"/>
        </dgm:presLayoutVars>
      </dgm:prSet>
      <dgm:spPr/>
      <dgm:t>
        <a:bodyPr/>
        <a:lstStyle/>
        <a:p>
          <a:endParaRPr lang="en-US"/>
        </a:p>
      </dgm:t>
    </dgm:pt>
    <dgm:pt modelId="{AD398304-E6D5-4823-BF34-E0ADA21ED19D}" type="pres">
      <dgm:prSet presAssocID="{5AAECE41-5641-4104-BFEC-1418995D0FF9}" presName="descendantText" presStyleLbl="alignAcc1" presStyleIdx="0" presStyleCnt="3">
        <dgm:presLayoutVars>
          <dgm:bulletEnabled val="1"/>
        </dgm:presLayoutVars>
      </dgm:prSet>
      <dgm:spPr/>
      <dgm:t>
        <a:bodyPr/>
        <a:lstStyle/>
        <a:p>
          <a:endParaRPr lang="en-US"/>
        </a:p>
      </dgm:t>
    </dgm:pt>
    <dgm:pt modelId="{F86ABDCE-A33C-4DE3-80FC-4184B64CD89F}" type="pres">
      <dgm:prSet presAssocID="{C3183982-3C08-4D2E-B0FC-46370A3A78B6}" presName="sp" presStyleCnt="0"/>
      <dgm:spPr/>
    </dgm:pt>
    <dgm:pt modelId="{E4F6750A-D218-43DD-9C54-9BED3C8861F3}" type="pres">
      <dgm:prSet presAssocID="{B04D7174-26D4-476F-9FEA-A65DFB06249B}" presName="composite" presStyleCnt="0"/>
      <dgm:spPr/>
    </dgm:pt>
    <dgm:pt modelId="{21C115CC-4AA7-48E3-9F7C-F6DBC4A02185}" type="pres">
      <dgm:prSet presAssocID="{B04D7174-26D4-476F-9FEA-A65DFB06249B}" presName="parentText" presStyleLbl="alignNode1" presStyleIdx="1" presStyleCnt="3">
        <dgm:presLayoutVars>
          <dgm:chMax val="1"/>
          <dgm:bulletEnabled val="1"/>
        </dgm:presLayoutVars>
      </dgm:prSet>
      <dgm:spPr/>
      <dgm:t>
        <a:bodyPr/>
        <a:lstStyle/>
        <a:p>
          <a:endParaRPr lang="en-US"/>
        </a:p>
      </dgm:t>
    </dgm:pt>
    <dgm:pt modelId="{5D12E52B-7EB5-4197-8E9E-EF813B0FE890}" type="pres">
      <dgm:prSet presAssocID="{B04D7174-26D4-476F-9FEA-A65DFB06249B}" presName="descendantText" presStyleLbl="alignAcc1" presStyleIdx="1" presStyleCnt="3">
        <dgm:presLayoutVars>
          <dgm:bulletEnabled val="1"/>
        </dgm:presLayoutVars>
      </dgm:prSet>
      <dgm:spPr/>
      <dgm:t>
        <a:bodyPr/>
        <a:lstStyle/>
        <a:p>
          <a:endParaRPr lang="en-US"/>
        </a:p>
      </dgm:t>
    </dgm:pt>
    <dgm:pt modelId="{5CEEB0DA-81DD-41A4-AC21-FCFB37DAF90E}" type="pres">
      <dgm:prSet presAssocID="{3F374D63-B06D-4A13-A05E-B5BA12EE27ED}" presName="sp" presStyleCnt="0"/>
      <dgm:spPr/>
    </dgm:pt>
    <dgm:pt modelId="{FC37C3F0-3384-4A80-9B75-90FE86CACEDD}" type="pres">
      <dgm:prSet presAssocID="{A33AE5E3-3AD6-4ADC-95D7-1709D2A59879}" presName="composite" presStyleCnt="0"/>
      <dgm:spPr/>
    </dgm:pt>
    <dgm:pt modelId="{19D1CBBF-1C0A-44B3-BEC7-12982C7C0095}" type="pres">
      <dgm:prSet presAssocID="{A33AE5E3-3AD6-4ADC-95D7-1709D2A59879}" presName="parentText" presStyleLbl="alignNode1" presStyleIdx="2" presStyleCnt="3">
        <dgm:presLayoutVars>
          <dgm:chMax val="1"/>
          <dgm:bulletEnabled val="1"/>
        </dgm:presLayoutVars>
      </dgm:prSet>
      <dgm:spPr/>
      <dgm:t>
        <a:bodyPr/>
        <a:lstStyle/>
        <a:p>
          <a:endParaRPr lang="en-US"/>
        </a:p>
      </dgm:t>
    </dgm:pt>
    <dgm:pt modelId="{E6CCD81E-663C-4934-AECB-864E83565E9E}" type="pres">
      <dgm:prSet presAssocID="{A33AE5E3-3AD6-4ADC-95D7-1709D2A59879}" presName="descendantText" presStyleLbl="alignAcc1" presStyleIdx="2" presStyleCnt="3">
        <dgm:presLayoutVars>
          <dgm:bulletEnabled val="1"/>
        </dgm:presLayoutVars>
      </dgm:prSet>
      <dgm:spPr/>
      <dgm:t>
        <a:bodyPr/>
        <a:lstStyle/>
        <a:p>
          <a:endParaRPr lang="en-US"/>
        </a:p>
      </dgm:t>
    </dgm:pt>
  </dgm:ptLst>
  <dgm:cxnLst>
    <dgm:cxn modelId="{33F4014A-73EE-491D-8A1F-E02BCCF3CA7B}" type="presOf" srcId="{CCF37C38-80B2-49C1-900C-290CB75D4599}" destId="{A435C5F1-D1F1-4FF2-8C2F-DD35EF148858}" srcOrd="0" destOrd="0" presId="urn:microsoft.com/office/officeart/2005/8/layout/chevron2"/>
    <dgm:cxn modelId="{EC4E19BF-B7AF-4491-A260-68E7848ED67C}" srcId="{5AAECE41-5641-4104-BFEC-1418995D0FF9}" destId="{239C8168-44BB-48B7-874F-AC485E8E296D}" srcOrd="2" destOrd="0" parTransId="{83C18957-D384-4D61-8564-34D57E18CE69}" sibTransId="{49349B0E-136B-4B9B-93CE-40F3FD9444EF}"/>
    <dgm:cxn modelId="{8569DD31-722D-46CA-9A04-5960ED2D04CF}" srcId="{5AAECE41-5641-4104-BFEC-1418995D0FF9}" destId="{BDB04321-1316-4709-B247-B8E02220DAA3}" srcOrd="0" destOrd="0" parTransId="{C3CEC5D8-0D91-400A-94CC-EB96336B71D3}" sibTransId="{B4E4A7E2-D2A4-498E-A152-2B7624E2784F}"/>
    <dgm:cxn modelId="{3622A310-14EA-4050-913A-2588D5037B94}" type="presOf" srcId="{F6A2DF04-632A-454F-BC89-1ED9BEFA850A}" destId="{5D12E52B-7EB5-4197-8E9E-EF813B0FE890}" srcOrd="0" destOrd="2" presId="urn:microsoft.com/office/officeart/2005/8/layout/chevron2"/>
    <dgm:cxn modelId="{AC81CA58-DBC9-4EB1-B8E6-B601776BF099}" srcId="{B04D7174-26D4-476F-9FEA-A65DFB06249B}" destId="{7CD7A07A-4A7D-4781-8B70-9556EBCF7341}" srcOrd="1" destOrd="0" parTransId="{CA46752D-ABE4-4302-8F07-3A7DF0376067}" sibTransId="{3FDEA940-0D0A-4D37-85D2-5B1D8B192F09}"/>
    <dgm:cxn modelId="{49769941-F676-4656-8B1C-8A7BA911EA56}" type="presOf" srcId="{A33AE5E3-3AD6-4ADC-95D7-1709D2A59879}" destId="{19D1CBBF-1C0A-44B3-BEC7-12982C7C0095}" srcOrd="0" destOrd="0" presId="urn:microsoft.com/office/officeart/2005/8/layout/chevron2"/>
    <dgm:cxn modelId="{33BB609E-8ACC-4EB5-BB5A-5C81842A60E7}" srcId="{CCF37C38-80B2-49C1-900C-290CB75D4599}" destId="{B04D7174-26D4-476F-9FEA-A65DFB06249B}" srcOrd="1" destOrd="0" parTransId="{837D2FDE-43E4-424F-A5B3-2C21D64B85FA}" sibTransId="{3F374D63-B06D-4A13-A05E-B5BA12EE27ED}"/>
    <dgm:cxn modelId="{067C23F5-A213-48DB-A585-50DC91FE6200}" srcId="{B04D7174-26D4-476F-9FEA-A65DFB06249B}" destId="{F6A2DF04-632A-454F-BC89-1ED9BEFA850A}" srcOrd="2" destOrd="0" parTransId="{29612A46-8898-4FF3-8824-71EA173250AD}" sibTransId="{C9877306-53E9-4097-A7B1-CD87DF094274}"/>
    <dgm:cxn modelId="{6CA7D4D3-B789-49B4-885F-DEFD619478B8}" type="presOf" srcId="{5AAECE41-5641-4104-BFEC-1418995D0FF9}" destId="{53D2BD41-EBFC-40F9-8229-3294EC551D56}" srcOrd="0" destOrd="0" presId="urn:microsoft.com/office/officeart/2005/8/layout/chevron2"/>
    <dgm:cxn modelId="{CC26A6E7-8557-41C1-B31A-8F1B6D78B9BB}" type="presOf" srcId="{239C8168-44BB-48B7-874F-AC485E8E296D}" destId="{AD398304-E6D5-4823-BF34-E0ADA21ED19D}" srcOrd="0" destOrd="2" presId="urn:microsoft.com/office/officeart/2005/8/layout/chevron2"/>
    <dgm:cxn modelId="{5402E311-17A1-4729-9D76-0BD38979F84F}" srcId="{CCF37C38-80B2-49C1-900C-290CB75D4599}" destId="{A33AE5E3-3AD6-4ADC-95D7-1709D2A59879}" srcOrd="2" destOrd="0" parTransId="{8DA94B0C-8C28-4318-AB0C-BFA05433A733}" sibTransId="{A1A8B90B-F102-4F10-9E3A-94ECC989C00D}"/>
    <dgm:cxn modelId="{F2BD634E-3351-49BD-81E3-0E03F64A67D9}" type="presOf" srcId="{EEA13206-CE07-4471-B837-7E1CC77B2F1C}" destId="{E6CCD81E-663C-4934-AECB-864E83565E9E}" srcOrd="0" destOrd="1" presId="urn:microsoft.com/office/officeart/2005/8/layout/chevron2"/>
    <dgm:cxn modelId="{22B5BD1A-239E-4043-A9F8-537A19535ED4}" srcId="{A33AE5E3-3AD6-4ADC-95D7-1709D2A59879}" destId="{EEA13206-CE07-4471-B837-7E1CC77B2F1C}" srcOrd="1" destOrd="0" parTransId="{0C8CE255-0867-47A8-AFE3-2290DEA448B3}" sibTransId="{637A5026-C9BA-4791-8CC2-5445A0C91FBC}"/>
    <dgm:cxn modelId="{D718A7B3-19AF-4DB3-9834-047FCE043A94}" srcId="{CCF37C38-80B2-49C1-900C-290CB75D4599}" destId="{5AAECE41-5641-4104-BFEC-1418995D0FF9}" srcOrd="0" destOrd="0" parTransId="{19093F08-7842-4332-9D51-BAFC4E83E58E}" sibTransId="{C3183982-3C08-4D2E-B0FC-46370A3A78B6}"/>
    <dgm:cxn modelId="{8198D25D-424A-4424-857C-274513DB5872}" type="presOf" srcId="{B04D7174-26D4-476F-9FEA-A65DFB06249B}" destId="{21C115CC-4AA7-48E3-9F7C-F6DBC4A02185}" srcOrd="0" destOrd="0" presId="urn:microsoft.com/office/officeart/2005/8/layout/chevron2"/>
    <dgm:cxn modelId="{AD40C4AB-6A94-430B-8FAE-7B1CABDFDEF7}" type="presOf" srcId="{7CD7A07A-4A7D-4781-8B70-9556EBCF7341}" destId="{5D12E52B-7EB5-4197-8E9E-EF813B0FE890}" srcOrd="0" destOrd="1" presId="urn:microsoft.com/office/officeart/2005/8/layout/chevron2"/>
    <dgm:cxn modelId="{EE7D9165-F83C-4A1D-A1DC-7348FC0C99FE}" type="presOf" srcId="{BDB04321-1316-4709-B247-B8E02220DAA3}" destId="{AD398304-E6D5-4823-BF34-E0ADA21ED19D}" srcOrd="0" destOrd="0" presId="urn:microsoft.com/office/officeart/2005/8/layout/chevron2"/>
    <dgm:cxn modelId="{E2A7C836-1865-4DD9-A9A0-CC8A36925042}" type="presOf" srcId="{72CFAFA3-FB25-474C-B9ED-45B01167B834}" destId="{AD398304-E6D5-4823-BF34-E0ADA21ED19D}" srcOrd="0" destOrd="1" presId="urn:microsoft.com/office/officeart/2005/8/layout/chevron2"/>
    <dgm:cxn modelId="{789614AA-3342-49B1-9516-8E62EF2D0972}" type="presOf" srcId="{98B1BFEE-09BC-47B4-BA10-226A545E7F99}" destId="{E6CCD81E-663C-4934-AECB-864E83565E9E}" srcOrd="0" destOrd="0" presId="urn:microsoft.com/office/officeart/2005/8/layout/chevron2"/>
    <dgm:cxn modelId="{85996767-3986-4C03-96D3-0B103DEC37D6}" type="presOf" srcId="{A3783AE8-FD10-49E9-90ED-C444D597B5D5}" destId="{5D12E52B-7EB5-4197-8E9E-EF813B0FE890}" srcOrd="0" destOrd="0" presId="urn:microsoft.com/office/officeart/2005/8/layout/chevron2"/>
    <dgm:cxn modelId="{D2AE9675-6A78-4857-A243-00A44D98E51F}" srcId="{A33AE5E3-3AD6-4ADC-95D7-1709D2A59879}" destId="{98B1BFEE-09BC-47B4-BA10-226A545E7F99}" srcOrd="0" destOrd="0" parTransId="{A467BB41-1123-4B32-96C6-720947D470B1}" sibTransId="{DC23427B-5A7B-481A-9D3F-12C5D283EBF6}"/>
    <dgm:cxn modelId="{6A17B55E-83BE-4EC3-9CFA-F46DE7266490}" srcId="{B04D7174-26D4-476F-9FEA-A65DFB06249B}" destId="{A3783AE8-FD10-49E9-90ED-C444D597B5D5}" srcOrd="0" destOrd="0" parTransId="{E2CD2970-2124-40F0-8CDD-EEE6D6CFA9CC}" sibTransId="{301B6284-37E7-4372-8362-5E2C20094D9B}"/>
    <dgm:cxn modelId="{9023B279-1F50-4914-ABF8-9184E27FC53F}" srcId="{5AAECE41-5641-4104-BFEC-1418995D0FF9}" destId="{72CFAFA3-FB25-474C-B9ED-45B01167B834}" srcOrd="1" destOrd="0" parTransId="{6FB7EFA3-363A-4E00-A8FF-60D07D0E5E97}" sibTransId="{D2143416-F9AC-4B91-A016-701B13676E79}"/>
    <dgm:cxn modelId="{9C656275-9B08-4707-B1F6-082C1A8C73AA}" type="presParOf" srcId="{A435C5F1-D1F1-4FF2-8C2F-DD35EF148858}" destId="{CFBFECF7-29D0-4595-B22E-9CE8FF58E9F4}" srcOrd="0" destOrd="0" presId="urn:microsoft.com/office/officeart/2005/8/layout/chevron2"/>
    <dgm:cxn modelId="{3B798954-4F95-49EE-9E61-17828AFD6A71}" type="presParOf" srcId="{CFBFECF7-29D0-4595-B22E-9CE8FF58E9F4}" destId="{53D2BD41-EBFC-40F9-8229-3294EC551D56}" srcOrd="0" destOrd="0" presId="urn:microsoft.com/office/officeart/2005/8/layout/chevron2"/>
    <dgm:cxn modelId="{3B9DF852-0195-4769-9645-3CDCD64C3B05}" type="presParOf" srcId="{CFBFECF7-29D0-4595-B22E-9CE8FF58E9F4}" destId="{AD398304-E6D5-4823-BF34-E0ADA21ED19D}" srcOrd="1" destOrd="0" presId="urn:microsoft.com/office/officeart/2005/8/layout/chevron2"/>
    <dgm:cxn modelId="{46473944-8A2D-43E6-BA25-6CE289147048}" type="presParOf" srcId="{A435C5F1-D1F1-4FF2-8C2F-DD35EF148858}" destId="{F86ABDCE-A33C-4DE3-80FC-4184B64CD89F}" srcOrd="1" destOrd="0" presId="urn:microsoft.com/office/officeart/2005/8/layout/chevron2"/>
    <dgm:cxn modelId="{DF981479-4EE3-4836-A1B9-0AB3FFDD0A40}" type="presParOf" srcId="{A435C5F1-D1F1-4FF2-8C2F-DD35EF148858}" destId="{E4F6750A-D218-43DD-9C54-9BED3C8861F3}" srcOrd="2" destOrd="0" presId="urn:microsoft.com/office/officeart/2005/8/layout/chevron2"/>
    <dgm:cxn modelId="{72E0ACB3-D6AA-4D01-86FC-49D4080E3967}" type="presParOf" srcId="{E4F6750A-D218-43DD-9C54-9BED3C8861F3}" destId="{21C115CC-4AA7-48E3-9F7C-F6DBC4A02185}" srcOrd="0" destOrd="0" presId="urn:microsoft.com/office/officeart/2005/8/layout/chevron2"/>
    <dgm:cxn modelId="{E28DD64C-E3A4-4167-B379-8B482C3221C0}" type="presParOf" srcId="{E4F6750A-D218-43DD-9C54-9BED3C8861F3}" destId="{5D12E52B-7EB5-4197-8E9E-EF813B0FE890}" srcOrd="1" destOrd="0" presId="urn:microsoft.com/office/officeart/2005/8/layout/chevron2"/>
    <dgm:cxn modelId="{C687F23A-9A69-45A9-972E-D964E5402C25}" type="presParOf" srcId="{A435C5F1-D1F1-4FF2-8C2F-DD35EF148858}" destId="{5CEEB0DA-81DD-41A4-AC21-FCFB37DAF90E}" srcOrd="3" destOrd="0" presId="urn:microsoft.com/office/officeart/2005/8/layout/chevron2"/>
    <dgm:cxn modelId="{8892E6F4-3F13-4A40-8946-5CC76050D74C}" type="presParOf" srcId="{A435C5F1-D1F1-4FF2-8C2F-DD35EF148858}" destId="{FC37C3F0-3384-4A80-9B75-90FE86CACEDD}" srcOrd="4" destOrd="0" presId="urn:microsoft.com/office/officeart/2005/8/layout/chevron2"/>
    <dgm:cxn modelId="{87D93920-9E74-403B-A5EA-5BFC9EE952A7}" type="presParOf" srcId="{FC37C3F0-3384-4A80-9B75-90FE86CACEDD}" destId="{19D1CBBF-1C0A-44B3-BEC7-12982C7C0095}" srcOrd="0" destOrd="0" presId="urn:microsoft.com/office/officeart/2005/8/layout/chevron2"/>
    <dgm:cxn modelId="{FFCAEE81-7A71-477E-94A4-9FF49F4097C3}" type="presParOf" srcId="{FC37C3F0-3384-4A80-9B75-90FE86CACEDD}" destId="{E6CCD81E-663C-4934-AECB-864E83565E9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B5D8EF-88EE-4C4A-895F-D35250F6A3D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44EB152F-C707-45AD-86CC-FF1E19276FE2}">
      <dgm:prSet phldrT="[Text]"/>
      <dgm:spPr/>
      <dgm:t>
        <a:bodyPr/>
        <a:lstStyle/>
        <a:p>
          <a:r>
            <a:rPr lang="en-US" dirty="0"/>
            <a:t>Form 9C- Audit Report or Certificate?</a:t>
          </a:r>
          <a:endParaRPr lang="en-IN" dirty="0"/>
        </a:p>
      </dgm:t>
    </dgm:pt>
    <dgm:pt modelId="{57257056-D7F3-4018-A2E6-F57D00AE2A20}" type="parTrans" cxnId="{0521928F-2BA6-469E-B34C-118AEE7AF1F6}">
      <dgm:prSet/>
      <dgm:spPr/>
      <dgm:t>
        <a:bodyPr/>
        <a:lstStyle/>
        <a:p>
          <a:endParaRPr lang="en-IN"/>
        </a:p>
      </dgm:t>
    </dgm:pt>
    <dgm:pt modelId="{25724429-5E83-4D76-BD0C-BD7336B14510}" type="sibTrans" cxnId="{0521928F-2BA6-469E-B34C-118AEE7AF1F6}">
      <dgm:prSet/>
      <dgm:spPr/>
      <dgm:t>
        <a:bodyPr/>
        <a:lstStyle/>
        <a:p>
          <a:endParaRPr lang="en-IN"/>
        </a:p>
      </dgm:t>
    </dgm:pt>
    <dgm:pt modelId="{1C5B09E9-CC41-4294-B7A1-B17891D408FD}">
      <dgm:prSet phldrT="[Text]"/>
      <dgm:spPr/>
      <dgm:t>
        <a:bodyPr/>
        <a:lstStyle/>
        <a:p>
          <a:r>
            <a:rPr lang="en-US" dirty="0"/>
            <a:t>Part A- Turnover - Reasons	</a:t>
          </a:r>
          <a:endParaRPr lang="en-IN" dirty="0"/>
        </a:p>
      </dgm:t>
    </dgm:pt>
    <dgm:pt modelId="{7D5A372E-B7BC-417F-8A07-85835A18F94F}" type="parTrans" cxnId="{DA6E571A-70B4-425E-954F-16ECABB8B8FD}">
      <dgm:prSet/>
      <dgm:spPr/>
      <dgm:t>
        <a:bodyPr/>
        <a:lstStyle/>
        <a:p>
          <a:endParaRPr lang="en-IN"/>
        </a:p>
      </dgm:t>
    </dgm:pt>
    <dgm:pt modelId="{E6297648-FFC2-49B3-BF23-6CD4032F3B92}" type="sibTrans" cxnId="{DA6E571A-70B4-425E-954F-16ECABB8B8FD}">
      <dgm:prSet/>
      <dgm:spPr/>
      <dgm:t>
        <a:bodyPr/>
        <a:lstStyle/>
        <a:p>
          <a:endParaRPr lang="en-IN"/>
        </a:p>
      </dgm:t>
    </dgm:pt>
    <dgm:pt modelId="{38525F17-0497-44A7-A8FD-7C3B22192F22}">
      <dgm:prSet phldrT="[Text]"/>
      <dgm:spPr/>
      <dgm:t>
        <a:bodyPr/>
        <a:lstStyle/>
        <a:p>
          <a:r>
            <a:rPr lang="en-US" dirty="0"/>
            <a:t>Part A -Taxes paid- Reasons</a:t>
          </a:r>
          <a:endParaRPr lang="en-IN" dirty="0"/>
        </a:p>
      </dgm:t>
    </dgm:pt>
    <dgm:pt modelId="{AF1DF61B-78CA-4B35-ADC1-7E4C13EB480F}" type="parTrans" cxnId="{811E2771-CECC-45E1-B5A6-263DDB9C37E3}">
      <dgm:prSet/>
      <dgm:spPr/>
      <dgm:t>
        <a:bodyPr/>
        <a:lstStyle/>
        <a:p>
          <a:endParaRPr lang="en-IN"/>
        </a:p>
      </dgm:t>
    </dgm:pt>
    <dgm:pt modelId="{CE590847-9B21-44A7-834B-828CD502B93E}" type="sibTrans" cxnId="{811E2771-CECC-45E1-B5A6-263DDB9C37E3}">
      <dgm:prSet/>
      <dgm:spPr/>
      <dgm:t>
        <a:bodyPr/>
        <a:lstStyle/>
        <a:p>
          <a:endParaRPr lang="en-IN"/>
        </a:p>
      </dgm:t>
    </dgm:pt>
    <dgm:pt modelId="{BD91522C-66B5-4B69-A0BD-0044C0EDFFB8}">
      <dgm:prSet phldrT="[Text]"/>
      <dgm:spPr/>
      <dgm:t>
        <a:bodyPr/>
        <a:lstStyle/>
        <a:p>
          <a:r>
            <a:rPr lang="en-US" dirty="0"/>
            <a:t>Part A- Input Tax Credit	- Reasons</a:t>
          </a:r>
          <a:endParaRPr lang="en-IN" dirty="0"/>
        </a:p>
      </dgm:t>
    </dgm:pt>
    <dgm:pt modelId="{74EB2118-EE94-4AD8-8FE2-7B3386385BE7}" type="parTrans" cxnId="{0FB603C5-A977-4F01-BAFB-9A650057172D}">
      <dgm:prSet/>
      <dgm:spPr/>
      <dgm:t>
        <a:bodyPr/>
        <a:lstStyle/>
        <a:p>
          <a:endParaRPr lang="en-IN"/>
        </a:p>
      </dgm:t>
    </dgm:pt>
    <dgm:pt modelId="{0BF60EDB-691E-4C35-922D-3E319A4EC199}" type="sibTrans" cxnId="{0FB603C5-A977-4F01-BAFB-9A650057172D}">
      <dgm:prSet/>
      <dgm:spPr/>
      <dgm:t>
        <a:bodyPr/>
        <a:lstStyle/>
        <a:p>
          <a:endParaRPr lang="en-IN"/>
        </a:p>
      </dgm:t>
    </dgm:pt>
    <dgm:pt modelId="{EEF928CC-D420-4738-BE05-8EF93517A223}">
      <dgm:prSet phldrT="[Text]"/>
      <dgm:spPr/>
      <dgm:t>
        <a:bodyPr/>
        <a:lstStyle/>
        <a:p>
          <a:r>
            <a:rPr lang="en-US" dirty="0"/>
            <a:t>Part B- Recommendations/ Observations and/or Qualifications</a:t>
          </a:r>
          <a:endParaRPr lang="en-IN" dirty="0"/>
        </a:p>
      </dgm:t>
    </dgm:pt>
    <dgm:pt modelId="{A1A74C7C-F8C1-473B-A3DC-D44F7D22D3A6}" type="parTrans" cxnId="{FE113D9C-F038-4B26-AF4F-EF89961878E1}">
      <dgm:prSet/>
      <dgm:spPr/>
      <dgm:t>
        <a:bodyPr/>
        <a:lstStyle/>
        <a:p>
          <a:endParaRPr lang="en-IN"/>
        </a:p>
      </dgm:t>
    </dgm:pt>
    <dgm:pt modelId="{C73E1A2C-9AE0-4743-9D77-B6B6FEF3A000}" type="sibTrans" cxnId="{FE113D9C-F038-4B26-AF4F-EF89961878E1}">
      <dgm:prSet/>
      <dgm:spPr/>
      <dgm:t>
        <a:bodyPr/>
        <a:lstStyle/>
        <a:p>
          <a:endParaRPr lang="en-IN"/>
        </a:p>
      </dgm:t>
    </dgm:pt>
    <dgm:pt modelId="{3B3788DA-5EB9-4B8F-B968-E027C0A2E4FF}" type="pres">
      <dgm:prSet presAssocID="{15B5D8EF-88EE-4C4A-895F-D35250F6A3DF}" presName="diagram" presStyleCnt="0">
        <dgm:presLayoutVars>
          <dgm:chMax val="1"/>
          <dgm:dir/>
          <dgm:animLvl val="ctr"/>
          <dgm:resizeHandles val="exact"/>
        </dgm:presLayoutVars>
      </dgm:prSet>
      <dgm:spPr/>
      <dgm:t>
        <a:bodyPr/>
        <a:lstStyle/>
        <a:p>
          <a:endParaRPr lang="en-US"/>
        </a:p>
      </dgm:t>
    </dgm:pt>
    <dgm:pt modelId="{2A930260-5C87-4B2A-B2A5-59CC9AC54A8E}" type="pres">
      <dgm:prSet presAssocID="{15B5D8EF-88EE-4C4A-895F-D35250F6A3DF}" presName="matrix" presStyleCnt="0"/>
      <dgm:spPr/>
    </dgm:pt>
    <dgm:pt modelId="{F6C76231-F1C5-47D2-87AA-09FBA81A7C69}" type="pres">
      <dgm:prSet presAssocID="{15B5D8EF-88EE-4C4A-895F-D35250F6A3DF}" presName="tile1" presStyleLbl="node1" presStyleIdx="0" presStyleCnt="4"/>
      <dgm:spPr/>
      <dgm:t>
        <a:bodyPr/>
        <a:lstStyle/>
        <a:p>
          <a:endParaRPr lang="en-US"/>
        </a:p>
      </dgm:t>
    </dgm:pt>
    <dgm:pt modelId="{C1DCF9F7-049A-4E8B-8BA2-E916A5408A40}" type="pres">
      <dgm:prSet presAssocID="{15B5D8EF-88EE-4C4A-895F-D35250F6A3DF}" presName="tile1text" presStyleLbl="node1" presStyleIdx="0" presStyleCnt="4">
        <dgm:presLayoutVars>
          <dgm:chMax val="0"/>
          <dgm:chPref val="0"/>
          <dgm:bulletEnabled val="1"/>
        </dgm:presLayoutVars>
      </dgm:prSet>
      <dgm:spPr/>
      <dgm:t>
        <a:bodyPr/>
        <a:lstStyle/>
        <a:p>
          <a:endParaRPr lang="en-US"/>
        </a:p>
      </dgm:t>
    </dgm:pt>
    <dgm:pt modelId="{81165AF7-360F-4192-96B1-60BAE9CCBA4F}" type="pres">
      <dgm:prSet presAssocID="{15B5D8EF-88EE-4C4A-895F-D35250F6A3DF}" presName="tile2" presStyleLbl="node1" presStyleIdx="1" presStyleCnt="4"/>
      <dgm:spPr/>
      <dgm:t>
        <a:bodyPr/>
        <a:lstStyle/>
        <a:p>
          <a:endParaRPr lang="en-US"/>
        </a:p>
      </dgm:t>
    </dgm:pt>
    <dgm:pt modelId="{A64288CB-D0D8-454B-B813-B6EB9503C544}" type="pres">
      <dgm:prSet presAssocID="{15B5D8EF-88EE-4C4A-895F-D35250F6A3DF}" presName="tile2text" presStyleLbl="node1" presStyleIdx="1" presStyleCnt="4">
        <dgm:presLayoutVars>
          <dgm:chMax val="0"/>
          <dgm:chPref val="0"/>
          <dgm:bulletEnabled val="1"/>
        </dgm:presLayoutVars>
      </dgm:prSet>
      <dgm:spPr/>
      <dgm:t>
        <a:bodyPr/>
        <a:lstStyle/>
        <a:p>
          <a:endParaRPr lang="en-US"/>
        </a:p>
      </dgm:t>
    </dgm:pt>
    <dgm:pt modelId="{CBE04281-5E06-454F-BB67-BF08E996E51E}" type="pres">
      <dgm:prSet presAssocID="{15B5D8EF-88EE-4C4A-895F-D35250F6A3DF}" presName="tile3" presStyleLbl="node1" presStyleIdx="2" presStyleCnt="4"/>
      <dgm:spPr/>
      <dgm:t>
        <a:bodyPr/>
        <a:lstStyle/>
        <a:p>
          <a:endParaRPr lang="en-US"/>
        </a:p>
      </dgm:t>
    </dgm:pt>
    <dgm:pt modelId="{ECF966EA-05DC-40B1-84A3-45C10493EDA2}" type="pres">
      <dgm:prSet presAssocID="{15B5D8EF-88EE-4C4A-895F-D35250F6A3DF}" presName="tile3text" presStyleLbl="node1" presStyleIdx="2" presStyleCnt="4">
        <dgm:presLayoutVars>
          <dgm:chMax val="0"/>
          <dgm:chPref val="0"/>
          <dgm:bulletEnabled val="1"/>
        </dgm:presLayoutVars>
      </dgm:prSet>
      <dgm:spPr/>
      <dgm:t>
        <a:bodyPr/>
        <a:lstStyle/>
        <a:p>
          <a:endParaRPr lang="en-US"/>
        </a:p>
      </dgm:t>
    </dgm:pt>
    <dgm:pt modelId="{FF7B3FE7-DFAA-4AA8-A1C4-62CA4E84213B}" type="pres">
      <dgm:prSet presAssocID="{15B5D8EF-88EE-4C4A-895F-D35250F6A3DF}" presName="tile4" presStyleLbl="node1" presStyleIdx="3" presStyleCnt="4" custLinFactNeighborX="0" custLinFactNeighborY="919"/>
      <dgm:spPr/>
      <dgm:t>
        <a:bodyPr/>
        <a:lstStyle/>
        <a:p>
          <a:endParaRPr lang="en-US"/>
        </a:p>
      </dgm:t>
    </dgm:pt>
    <dgm:pt modelId="{02C9C41C-2DF3-4EDB-ABE4-F5D1D53F84E7}" type="pres">
      <dgm:prSet presAssocID="{15B5D8EF-88EE-4C4A-895F-D35250F6A3DF}" presName="tile4text" presStyleLbl="node1" presStyleIdx="3" presStyleCnt="4">
        <dgm:presLayoutVars>
          <dgm:chMax val="0"/>
          <dgm:chPref val="0"/>
          <dgm:bulletEnabled val="1"/>
        </dgm:presLayoutVars>
      </dgm:prSet>
      <dgm:spPr/>
      <dgm:t>
        <a:bodyPr/>
        <a:lstStyle/>
        <a:p>
          <a:endParaRPr lang="en-US"/>
        </a:p>
      </dgm:t>
    </dgm:pt>
    <dgm:pt modelId="{D7ADE453-3DE2-4A42-B70C-4DD3636A6BFE}" type="pres">
      <dgm:prSet presAssocID="{15B5D8EF-88EE-4C4A-895F-D35250F6A3DF}" presName="centerTile" presStyleLbl="fgShp" presStyleIdx="0" presStyleCnt="1">
        <dgm:presLayoutVars>
          <dgm:chMax val="0"/>
          <dgm:chPref val="0"/>
        </dgm:presLayoutVars>
      </dgm:prSet>
      <dgm:spPr/>
      <dgm:t>
        <a:bodyPr/>
        <a:lstStyle/>
        <a:p>
          <a:endParaRPr lang="en-US"/>
        </a:p>
      </dgm:t>
    </dgm:pt>
  </dgm:ptLst>
  <dgm:cxnLst>
    <dgm:cxn modelId="{A716004D-6511-4300-BBFB-3709C38B8134}" type="presOf" srcId="{38525F17-0497-44A7-A8FD-7C3B22192F22}" destId="{A64288CB-D0D8-454B-B813-B6EB9503C544}" srcOrd="1" destOrd="0" presId="urn:microsoft.com/office/officeart/2005/8/layout/matrix1"/>
    <dgm:cxn modelId="{D4A3C680-0A08-4058-BB97-4E8F3985AFC1}" type="presOf" srcId="{15B5D8EF-88EE-4C4A-895F-D35250F6A3DF}" destId="{3B3788DA-5EB9-4B8F-B968-E027C0A2E4FF}" srcOrd="0" destOrd="0" presId="urn:microsoft.com/office/officeart/2005/8/layout/matrix1"/>
    <dgm:cxn modelId="{0521928F-2BA6-469E-B34C-118AEE7AF1F6}" srcId="{15B5D8EF-88EE-4C4A-895F-D35250F6A3DF}" destId="{44EB152F-C707-45AD-86CC-FF1E19276FE2}" srcOrd="0" destOrd="0" parTransId="{57257056-D7F3-4018-A2E6-F57D00AE2A20}" sibTransId="{25724429-5E83-4D76-BD0C-BD7336B14510}"/>
    <dgm:cxn modelId="{4A28F079-A4EC-49A2-BB25-2D886510D3BF}" type="presOf" srcId="{1C5B09E9-CC41-4294-B7A1-B17891D408FD}" destId="{C1DCF9F7-049A-4E8B-8BA2-E916A5408A40}" srcOrd="1" destOrd="0" presId="urn:microsoft.com/office/officeart/2005/8/layout/matrix1"/>
    <dgm:cxn modelId="{811E2771-CECC-45E1-B5A6-263DDB9C37E3}" srcId="{44EB152F-C707-45AD-86CC-FF1E19276FE2}" destId="{38525F17-0497-44A7-A8FD-7C3B22192F22}" srcOrd="1" destOrd="0" parTransId="{AF1DF61B-78CA-4B35-ADC1-7E4C13EB480F}" sibTransId="{CE590847-9B21-44A7-834B-828CD502B93E}"/>
    <dgm:cxn modelId="{2D2095EF-6CA3-4B8C-9027-5829E30AFB12}" type="presOf" srcId="{44EB152F-C707-45AD-86CC-FF1E19276FE2}" destId="{D7ADE453-3DE2-4A42-B70C-4DD3636A6BFE}" srcOrd="0" destOrd="0" presId="urn:microsoft.com/office/officeart/2005/8/layout/matrix1"/>
    <dgm:cxn modelId="{053C79D0-0309-49EB-8B25-ED2DB5FC7461}" type="presOf" srcId="{EEF928CC-D420-4738-BE05-8EF93517A223}" destId="{02C9C41C-2DF3-4EDB-ABE4-F5D1D53F84E7}" srcOrd="1" destOrd="0" presId="urn:microsoft.com/office/officeart/2005/8/layout/matrix1"/>
    <dgm:cxn modelId="{DA6E571A-70B4-425E-954F-16ECABB8B8FD}" srcId="{44EB152F-C707-45AD-86CC-FF1E19276FE2}" destId="{1C5B09E9-CC41-4294-B7A1-B17891D408FD}" srcOrd="0" destOrd="0" parTransId="{7D5A372E-B7BC-417F-8A07-85835A18F94F}" sibTransId="{E6297648-FFC2-49B3-BF23-6CD4032F3B92}"/>
    <dgm:cxn modelId="{4254838A-2857-48EE-B972-6966EF6715B3}" type="presOf" srcId="{1C5B09E9-CC41-4294-B7A1-B17891D408FD}" destId="{F6C76231-F1C5-47D2-87AA-09FBA81A7C69}" srcOrd="0" destOrd="0" presId="urn:microsoft.com/office/officeart/2005/8/layout/matrix1"/>
    <dgm:cxn modelId="{9C136A5E-8688-4D18-8D0C-25AB9446CC82}" type="presOf" srcId="{EEF928CC-D420-4738-BE05-8EF93517A223}" destId="{FF7B3FE7-DFAA-4AA8-A1C4-62CA4E84213B}" srcOrd="0" destOrd="0" presId="urn:microsoft.com/office/officeart/2005/8/layout/matrix1"/>
    <dgm:cxn modelId="{FE113D9C-F038-4B26-AF4F-EF89961878E1}" srcId="{44EB152F-C707-45AD-86CC-FF1E19276FE2}" destId="{EEF928CC-D420-4738-BE05-8EF93517A223}" srcOrd="3" destOrd="0" parTransId="{A1A74C7C-F8C1-473B-A3DC-D44F7D22D3A6}" sibTransId="{C73E1A2C-9AE0-4743-9D77-B6B6FEF3A000}"/>
    <dgm:cxn modelId="{A76AF4C1-B0C5-4845-8F89-D59659862D8C}" type="presOf" srcId="{BD91522C-66B5-4B69-A0BD-0044C0EDFFB8}" destId="{CBE04281-5E06-454F-BB67-BF08E996E51E}" srcOrd="0" destOrd="0" presId="urn:microsoft.com/office/officeart/2005/8/layout/matrix1"/>
    <dgm:cxn modelId="{8B85910F-C5B2-477D-A970-3350A37890F9}" type="presOf" srcId="{38525F17-0497-44A7-A8FD-7C3B22192F22}" destId="{81165AF7-360F-4192-96B1-60BAE9CCBA4F}" srcOrd="0" destOrd="0" presId="urn:microsoft.com/office/officeart/2005/8/layout/matrix1"/>
    <dgm:cxn modelId="{0FB603C5-A977-4F01-BAFB-9A650057172D}" srcId="{44EB152F-C707-45AD-86CC-FF1E19276FE2}" destId="{BD91522C-66B5-4B69-A0BD-0044C0EDFFB8}" srcOrd="2" destOrd="0" parTransId="{74EB2118-EE94-4AD8-8FE2-7B3386385BE7}" sibTransId="{0BF60EDB-691E-4C35-922D-3E319A4EC199}"/>
    <dgm:cxn modelId="{E21E355A-9C76-44F2-9F84-98D5ECD4890E}" type="presOf" srcId="{BD91522C-66B5-4B69-A0BD-0044C0EDFFB8}" destId="{ECF966EA-05DC-40B1-84A3-45C10493EDA2}" srcOrd="1" destOrd="0" presId="urn:microsoft.com/office/officeart/2005/8/layout/matrix1"/>
    <dgm:cxn modelId="{7C2FE40C-A371-47BD-A150-E209C2B0603B}" type="presParOf" srcId="{3B3788DA-5EB9-4B8F-B968-E027C0A2E4FF}" destId="{2A930260-5C87-4B2A-B2A5-59CC9AC54A8E}" srcOrd="0" destOrd="0" presId="urn:microsoft.com/office/officeart/2005/8/layout/matrix1"/>
    <dgm:cxn modelId="{F10DD8A9-2B23-4453-A833-C30C3B5FCB2C}" type="presParOf" srcId="{2A930260-5C87-4B2A-B2A5-59CC9AC54A8E}" destId="{F6C76231-F1C5-47D2-87AA-09FBA81A7C69}" srcOrd="0" destOrd="0" presId="urn:microsoft.com/office/officeart/2005/8/layout/matrix1"/>
    <dgm:cxn modelId="{67D053EA-A991-47DE-AE03-7A78820C6314}" type="presParOf" srcId="{2A930260-5C87-4B2A-B2A5-59CC9AC54A8E}" destId="{C1DCF9F7-049A-4E8B-8BA2-E916A5408A40}" srcOrd="1" destOrd="0" presId="urn:microsoft.com/office/officeart/2005/8/layout/matrix1"/>
    <dgm:cxn modelId="{B5718AC7-6B18-4F68-8EB6-ADCA53A0A48D}" type="presParOf" srcId="{2A930260-5C87-4B2A-B2A5-59CC9AC54A8E}" destId="{81165AF7-360F-4192-96B1-60BAE9CCBA4F}" srcOrd="2" destOrd="0" presId="urn:microsoft.com/office/officeart/2005/8/layout/matrix1"/>
    <dgm:cxn modelId="{A117742A-61C4-4AD8-8C92-17F812E3BE2D}" type="presParOf" srcId="{2A930260-5C87-4B2A-B2A5-59CC9AC54A8E}" destId="{A64288CB-D0D8-454B-B813-B6EB9503C544}" srcOrd="3" destOrd="0" presId="urn:microsoft.com/office/officeart/2005/8/layout/matrix1"/>
    <dgm:cxn modelId="{2A67DC4E-59F5-49F4-B3BE-270104C98D20}" type="presParOf" srcId="{2A930260-5C87-4B2A-B2A5-59CC9AC54A8E}" destId="{CBE04281-5E06-454F-BB67-BF08E996E51E}" srcOrd="4" destOrd="0" presId="urn:microsoft.com/office/officeart/2005/8/layout/matrix1"/>
    <dgm:cxn modelId="{7D5FB2C9-42D3-4B2C-BBFB-6ED2E4A5B27E}" type="presParOf" srcId="{2A930260-5C87-4B2A-B2A5-59CC9AC54A8E}" destId="{ECF966EA-05DC-40B1-84A3-45C10493EDA2}" srcOrd="5" destOrd="0" presId="urn:microsoft.com/office/officeart/2005/8/layout/matrix1"/>
    <dgm:cxn modelId="{A0F4D521-2DA6-4DCB-B59C-AC6D17442B5C}" type="presParOf" srcId="{2A930260-5C87-4B2A-B2A5-59CC9AC54A8E}" destId="{FF7B3FE7-DFAA-4AA8-A1C4-62CA4E84213B}" srcOrd="6" destOrd="0" presId="urn:microsoft.com/office/officeart/2005/8/layout/matrix1"/>
    <dgm:cxn modelId="{5E76129B-A168-45BC-96D3-0902479CD290}" type="presParOf" srcId="{2A930260-5C87-4B2A-B2A5-59CC9AC54A8E}" destId="{02C9C41C-2DF3-4EDB-ABE4-F5D1D53F84E7}" srcOrd="7" destOrd="0" presId="urn:microsoft.com/office/officeart/2005/8/layout/matrix1"/>
    <dgm:cxn modelId="{48689A9E-3A06-4FDC-AE06-1F0768ED7EA9}" type="presParOf" srcId="{3B3788DA-5EB9-4B8F-B968-E027C0A2E4FF}" destId="{D7ADE453-3DE2-4A42-B70C-4DD3636A6BFE}"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5C706B-97BD-4A6F-9665-4B74EA6F784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IN"/>
        </a:p>
      </dgm:t>
    </dgm:pt>
    <dgm:pt modelId="{2E798015-7AEB-49C4-9C91-547422954BBA}">
      <dgm:prSet phldrT="[Text]"/>
      <dgm:spPr/>
      <dgm:t>
        <a:bodyPr/>
        <a:lstStyle/>
        <a:p>
          <a:r>
            <a:rPr lang="en-US" dirty="0"/>
            <a:t>Certification in cases where reconciliation statements as per PART A in Form 9C is drawn by person who had conducted regular audit by BU</a:t>
          </a:r>
          <a:endParaRPr lang="en-IN" dirty="0"/>
        </a:p>
      </dgm:t>
    </dgm:pt>
    <dgm:pt modelId="{3C2FECA0-DEF1-4FB2-B561-E97F7C7DE2A6}" type="parTrans" cxnId="{0B17B278-45A7-4D0E-8C96-2C43CFF82BE7}">
      <dgm:prSet/>
      <dgm:spPr/>
      <dgm:t>
        <a:bodyPr/>
        <a:lstStyle/>
        <a:p>
          <a:endParaRPr lang="en-IN"/>
        </a:p>
      </dgm:t>
    </dgm:pt>
    <dgm:pt modelId="{A4698FF5-F9A9-4D98-8510-98607C358C92}" type="sibTrans" cxnId="{0B17B278-45A7-4D0E-8C96-2C43CFF82BE7}">
      <dgm:prSet/>
      <dgm:spPr/>
      <dgm:t>
        <a:bodyPr/>
        <a:lstStyle/>
        <a:p>
          <a:endParaRPr lang="en-IN"/>
        </a:p>
      </dgm:t>
    </dgm:pt>
    <dgm:pt modelId="{8A2F384B-3311-43B3-BE3C-9ECCEAEF3B73}">
      <dgm:prSet phldrT="[Text]"/>
      <dgm:spPr/>
      <dgm:t>
        <a:bodyPr/>
        <a:lstStyle/>
        <a:p>
          <a:r>
            <a:rPr lang="en-US" dirty="0"/>
            <a:t>CA who has done audit of BU and he is also doing the GST audit of BU.</a:t>
          </a:r>
          <a:endParaRPr lang="en-IN" dirty="0"/>
        </a:p>
      </dgm:t>
    </dgm:pt>
    <dgm:pt modelId="{85B10D33-7BD1-43A5-B478-D6B14D420F62}" type="parTrans" cxnId="{55AD2DB6-AB9E-4345-A7FE-84F297113B5B}">
      <dgm:prSet/>
      <dgm:spPr/>
      <dgm:t>
        <a:bodyPr/>
        <a:lstStyle/>
        <a:p>
          <a:endParaRPr lang="en-IN"/>
        </a:p>
      </dgm:t>
    </dgm:pt>
    <dgm:pt modelId="{C9197CF8-17C1-4B0D-9511-D18FE818937F}" type="sibTrans" cxnId="{55AD2DB6-AB9E-4345-A7FE-84F297113B5B}">
      <dgm:prSet/>
      <dgm:spPr/>
      <dgm:t>
        <a:bodyPr/>
        <a:lstStyle/>
        <a:p>
          <a:endParaRPr lang="en-IN"/>
        </a:p>
      </dgm:t>
    </dgm:pt>
    <dgm:pt modelId="{22C0A691-002A-4186-9AB2-CDBD4F6E79A5}">
      <dgm:prSet phldrT="[Text]"/>
      <dgm:spPr/>
      <dgm:t>
        <a:bodyPr/>
        <a:lstStyle/>
        <a:p>
          <a:r>
            <a:rPr lang="en-US" dirty="0"/>
            <a:t>Certification in cases where reconciliation statements as per PART A in Form 9C is drawn by any other person other than who had conducted the audit of accounts of BU</a:t>
          </a:r>
          <a:endParaRPr lang="en-IN" dirty="0"/>
        </a:p>
      </dgm:t>
    </dgm:pt>
    <dgm:pt modelId="{171DF03E-0A67-4ED9-BC7D-A2E0B2B53228}" type="parTrans" cxnId="{5FA769BE-17B2-4553-907F-EBDF7EC89BA5}">
      <dgm:prSet/>
      <dgm:spPr/>
      <dgm:t>
        <a:bodyPr/>
        <a:lstStyle/>
        <a:p>
          <a:endParaRPr lang="en-IN"/>
        </a:p>
      </dgm:t>
    </dgm:pt>
    <dgm:pt modelId="{1D8CD509-AC09-443E-B55D-F612D605FE79}" type="sibTrans" cxnId="{5FA769BE-17B2-4553-907F-EBDF7EC89BA5}">
      <dgm:prSet/>
      <dgm:spPr/>
      <dgm:t>
        <a:bodyPr/>
        <a:lstStyle/>
        <a:p>
          <a:endParaRPr lang="en-IN"/>
        </a:p>
      </dgm:t>
    </dgm:pt>
    <dgm:pt modelId="{260DBD7B-97B0-418C-88FD-4D92318B9054}">
      <dgm:prSet phldrT="[Text]"/>
      <dgm:spPr/>
      <dgm:t>
        <a:bodyPr/>
        <a:lstStyle/>
        <a:p>
          <a:r>
            <a:rPr lang="en-US" dirty="0"/>
            <a:t>CA other than who has done audit of BU and he is also doing the GST audit independently of BU.</a:t>
          </a:r>
          <a:endParaRPr lang="en-IN" dirty="0"/>
        </a:p>
      </dgm:t>
    </dgm:pt>
    <dgm:pt modelId="{E4C11A68-8C7C-4BAA-8052-D5434A789855}" type="parTrans" cxnId="{89F485F9-B30D-441D-8D14-A68EAB76AFF8}">
      <dgm:prSet/>
      <dgm:spPr/>
      <dgm:t>
        <a:bodyPr/>
        <a:lstStyle/>
        <a:p>
          <a:endParaRPr lang="en-IN"/>
        </a:p>
      </dgm:t>
    </dgm:pt>
    <dgm:pt modelId="{F85496AB-B4FA-493A-AB5C-DD40D35F5E8B}" type="sibTrans" cxnId="{89F485F9-B30D-441D-8D14-A68EAB76AFF8}">
      <dgm:prSet/>
      <dgm:spPr/>
      <dgm:t>
        <a:bodyPr/>
        <a:lstStyle/>
        <a:p>
          <a:endParaRPr lang="en-IN"/>
        </a:p>
      </dgm:t>
    </dgm:pt>
    <dgm:pt modelId="{8031BF5C-7331-4255-A5A3-0C2A8A822C75}" type="pres">
      <dgm:prSet presAssocID="{285C706B-97BD-4A6F-9665-4B74EA6F784F}" presName="linear" presStyleCnt="0">
        <dgm:presLayoutVars>
          <dgm:animLvl val="lvl"/>
          <dgm:resizeHandles val="exact"/>
        </dgm:presLayoutVars>
      </dgm:prSet>
      <dgm:spPr/>
      <dgm:t>
        <a:bodyPr/>
        <a:lstStyle/>
        <a:p>
          <a:endParaRPr lang="en-US"/>
        </a:p>
      </dgm:t>
    </dgm:pt>
    <dgm:pt modelId="{7B5E1BF6-7D6D-4A8A-8D0F-D6A319486685}" type="pres">
      <dgm:prSet presAssocID="{2E798015-7AEB-49C4-9C91-547422954BBA}" presName="parentText" presStyleLbl="node1" presStyleIdx="0" presStyleCnt="2">
        <dgm:presLayoutVars>
          <dgm:chMax val="0"/>
          <dgm:bulletEnabled val="1"/>
        </dgm:presLayoutVars>
      </dgm:prSet>
      <dgm:spPr/>
      <dgm:t>
        <a:bodyPr/>
        <a:lstStyle/>
        <a:p>
          <a:endParaRPr lang="en-US"/>
        </a:p>
      </dgm:t>
    </dgm:pt>
    <dgm:pt modelId="{A35132DB-2A55-4C7C-9487-F4BB9BF591FD}" type="pres">
      <dgm:prSet presAssocID="{2E798015-7AEB-49C4-9C91-547422954BBA}" presName="childText" presStyleLbl="revTx" presStyleIdx="0" presStyleCnt="2">
        <dgm:presLayoutVars>
          <dgm:bulletEnabled val="1"/>
        </dgm:presLayoutVars>
      </dgm:prSet>
      <dgm:spPr/>
      <dgm:t>
        <a:bodyPr/>
        <a:lstStyle/>
        <a:p>
          <a:endParaRPr lang="en-US"/>
        </a:p>
      </dgm:t>
    </dgm:pt>
    <dgm:pt modelId="{5AD5F729-B67C-4D45-BC58-6532619FB16A}" type="pres">
      <dgm:prSet presAssocID="{22C0A691-002A-4186-9AB2-CDBD4F6E79A5}" presName="parentText" presStyleLbl="node1" presStyleIdx="1" presStyleCnt="2" custLinFactNeighborY="4222">
        <dgm:presLayoutVars>
          <dgm:chMax val="0"/>
          <dgm:bulletEnabled val="1"/>
        </dgm:presLayoutVars>
      </dgm:prSet>
      <dgm:spPr/>
      <dgm:t>
        <a:bodyPr/>
        <a:lstStyle/>
        <a:p>
          <a:endParaRPr lang="en-US"/>
        </a:p>
      </dgm:t>
    </dgm:pt>
    <dgm:pt modelId="{450733F3-B3FE-4646-815C-52582252DEDA}" type="pres">
      <dgm:prSet presAssocID="{22C0A691-002A-4186-9AB2-CDBD4F6E79A5}" presName="childText" presStyleLbl="revTx" presStyleIdx="1" presStyleCnt="2">
        <dgm:presLayoutVars>
          <dgm:bulletEnabled val="1"/>
        </dgm:presLayoutVars>
      </dgm:prSet>
      <dgm:spPr/>
      <dgm:t>
        <a:bodyPr/>
        <a:lstStyle/>
        <a:p>
          <a:endParaRPr lang="en-US"/>
        </a:p>
      </dgm:t>
    </dgm:pt>
  </dgm:ptLst>
  <dgm:cxnLst>
    <dgm:cxn modelId="{58EDAC24-18DC-4E10-9011-E3ED8606AFF4}" type="presOf" srcId="{285C706B-97BD-4A6F-9665-4B74EA6F784F}" destId="{8031BF5C-7331-4255-A5A3-0C2A8A822C75}" srcOrd="0" destOrd="0" presId="urn:microsoft.com/office/officeart/2005/8/layout/vList2"/>
    <dgm:cxn modelId="{7C5DE452-ADC5-4D94-83AC-980D2C6F40FA}" type="presOf" srcId="{22C0A691-002A-4186-9AB2-CDBD4F6E79A5}" destId="{5AD5F729-B67C-4D45-BC58-6532619FB16A}" srcOrd="0" destOrd="0" presId="urn:microsoft.com/office/officeart/2005/8/layout/vList2"/>
    <dgm:cxn modelId="{55AD2DB6-AB9E-4345-A7FE-84F297113B5B}" srcId="{2E798015-7AEB-49C4-9C91-547422954BBA}" destId="{8A2F384B-3311-43B3-BE3C-9ECCEAEF3B73}" srcOrd="0" destOrd="0" parTransId="{85B10D33-7BD1-43A5-B478-D6B14D420F62}" sibTransId="{C9197CF8-17C1-4B0D-9511-D18FE818937F}"/>
    <dgm:cxn modelId="{0B17B278-45A7-4D0E-8C96-2C43CFF82BE7}" srcId="{285C706B-97BD-4A6F-9665-4B74EA6F784F}" destId="{2E798015-7AEB-49C4-9C91-547422954BBA}" srcOrd="0" destOrd="0" parTransId="{3C2FECA0-DEF1-4FB2-B561-E97F7C7DE2A6}" sibTransId="{A4698FF5-F9A9-4D98-8510-98607C358C92}"/>
    <dgm:cxn modelId="{89F485F9-B30D-441D-8D14-A68EAB76AFF8}" srcId="{22C0A691-002A-4186-9AB2-CDBD4F6E79A5}" destId="{260DBD7B-97B0-418C-88FD-4D92318B9054}" srcOrd="0" destOrd="0" parTransId="{E4C11A68-8C7C-4BAA-8052-D5434A789855}" sibTransId="{F85496AB-B4FA-493A-AB5C-DD40D35F5E8B}"/>
    <dgm:cxn modelId="{A8D94F4C-C81A-4E62-912A-4E75E45CE5A4}" type="presOf" srcId="{8A2F384B-3311-43B3-BE3C-9ECCEAEF3B73}" destId="{A35132DB-2A55-4C7C-9487-F4BB9BF591FD}" srcOrd="0" destOrd="0" presId="urn:microsoft.com/office/officeart/2005/8/layout/vList2"/>
    <dgm:cxn modelId="{B24CFBEE-1CD8-4AD0-8E0F-23DAEF6D7CD9}" type="presOf" srcId="{2E798015-7AEB-49C4-9C91-547422954BBA}" destId="{7B5E1BF6-7D6D-4A8A-8D0F-D6A319486685}" srcOrd="0" destOrd="0" presId="urn:microsoft.com/office/officeart/2005/8/layout/vList2"/>
    <dgm:cxn modelId="{5FA769BE-17B2-4553-907F-EBDF7EC89BA5}" srcId="{285C706B-97BD-4A6F-9665-4B74EA6F784F}" destId="{22C0A691-002A-4186-9AB2-CDBD4F6E79A5}" srcOrd="1" destOrd="0" parTransId="{171DF03E-0A67-4ED9-BC7D-A2E0B2B53228}" sibTransId="{1D8CD509-AC09-443E-B55D-F612D605FE79}"/>
    <dgm:cxn modelId="{BC3B9316-3FE9-472A-AB02-8BA8B8136C3A}" type="presOf" srcId="{260DBD7B-97B0-418C-88FD-4D92318B9054}" destId="{450733F3-B3FE-4646-815C-52582252DEDA}" srcOrd="0" destOrd="0" presId="urn:microsoft.com/office/officeart/2005/8/layout/vList2"/>
    <dgm:cxn modelId="{F3D57609-F393-4064-A00D-F030EDC37466}" type="presParOf" srcId="{8031BF5C-7331-4255-A5A3-0C2A8A822C75}" destId="{7B5E1BF6-7D6D-4A8A-8D0F-D6A319486685}" srcOrd="0" destOrd="0" presId="urn:microsoft.com/office/officeart/2005/8/layout/vList2"/>
    <dgm:cxn modelId="{89A3CABA-5E5B-4CDD-A274-32A31FEA9370}" type="presParOf" srcId="{8031BF5C-7331-4255-A5A3-0C2A8A822C75}" destId="{A35132DB-2A55-4C7C-9487-F4BB9BF591FD}" srcOrd="1" destOrd="0" presId="urn:microsoft.com/office/officeart/2005/8/layout/vList2"/>
    <dgm:cxn modelId="{CD01588C-3370-40BB-BAB9-7C08174F59CD}" type="presParOf" srcId="{8031BF5C-7331-4255-A5A3-0C2A8A822C75}" destId="{5AD5F729-B67C-4D45-BC58-6532619FB16A}" srcOrd="2" destOrd="0" presId="urn:microsoft.com/office/officeart/2005/8/layout/vList2"/>
    <dgm:cxn modelId="{FB99F390-5431-4521-AD48-2D0B992CCB61}" type="presParOf" srcId="{8031BF5C-7331-4255-A5A3-0C2A8A822C75}" destId="{450733F3-B3FE-4646-815C-52582252DEDA}"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BF1009-25B4-440F-A529-C7630801957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141A9159-B717-4A35-8D96-FB2F4F8693D8}">
      <dgm:prSet phldrT="[Text]"/>
      <dgm:spPr/>
      <dgm:t>
        <a:bodyPr/>
        <a:lstStyle/>
        <a:p>
          <a:r>
            <a:rPr lang="en-US" dirty="0"/>
            <a:t>What do we check ?	</a:t>
          </a:r>
          <a:endParaRPr lang="en-IN" dirty="0"/>
        </a:p>
      </dgm:t>
    </dgm:pt>
    <dgm:pt modelId="{7C7E2DE3-B9DC-4512-AB35-174E1BCB2ECB}" type="parTrans" cxnId="{8D43271E-E197-49DF-9BB5-6CD41FEC59BE}">
      <dgm:prSet/>
      <dgm:spPr/>
      <dgm:t>
        <a:bodyPr/>
        <a:lstStyle/>
        <a:p>
          <a:endParaRPr lang="en-IN"/>
        </a:p>
      </dgm:t>
    </dgm:pt>
    <dgm:pt modelId="{A47FDD58-0C55-4278-8E34-E0314DB9C06D}" type="sibTrans" cxnId="{8D43271E-E197-49DF-9BB5-6CD41FEC59BE}">
      <dgm:prSet/>
      <dgm:spPr/>
      <dgm:t>
        <a:bodyPr/>
        <a:lstStyle/>
        <a:p>
          <a:endParaRPr lang="en-IN"/>
        </a:p>
      </dgm:t>
    </dgm:pt>
    <dgm:pt modelId="{8FFC49D2-B259-4ABA-A87E-C27390132C23}">
      <dgm:prSet phldrT="[Text]"/>
      <dgm:spPr/>
      <dgm:t>
        <a:bodyPr/>
        <a:lstStyle/>
        <a:p>
          <a:r>
            <a:rPr lang="en-US" dirty="0"/>
            <a:t>GSTR 1 V. Books</a:t>
          </a:r>
          <a:endParaRPr lang="en-IN" dirty="0"/>
        </a:p>
      </dgm:t>
    </dgm:pt>
    <dgm:pt modelId="{041BC2D4-A062-448B-AF3E-903F4CA30075}" type="parTrans" cxnId="{40295A15-58D3-41CB-8F68-6C2EFC2E3CA5}">
      <dgm:prSet/>
      <dgm:spPr/>
      <dgm:t>
        <a:bodyPr/>
        <a:lstStyle/>
        <a:p>
          <a:endParaRPr lang="en-IN"/>
        </a:p>
      </dgm:t>
    </dgm:pt>
    <dgm:pt modelId="{98D935B6-992C-4A0E-8BF2-701E3D59274B}" type="sibTrans" cxnId="{40295A15-58D3-41CB-8F68-6C2EFC2E3CA5}">
      <dgm:prSet/>
      <dgm:spPr/>
      <dgm:t>
        <a:bodyPr/>
        <a:lstStyle/>
        <a:p>
          <a:endParaRPr lang="en-IN"/>
        </a:p>
      </dgm:t>
    </dgm:pt>
    <dgm:pt modelId="{E43147CB-930F-4231-B3AA-DA9A17FC4F52}">
      <dgm:prSet phldrT="[Text]"/>
      <dgm:spPr/>
      <dgm:t>
        <a:bodyPr/>
        <a:lstStyle/>
        <a:p>
          <a:r>
            <a:rPr lang="en-US" dirty="0"/>
            <a:t>Why do we check?</a:t>
          </a:r>
          <a:endParaRPr lang="en-IN" dirty="0"/>
        </a:p>
      </dgm:t>
    </dgm:pt>
    <dgm:pt modelId="{5F6E9068-F810-4DAC-ACEF-37225154FA6F}" type="parTrans" cxnId="{1A720F3C-D8A2-48D8-9403-5F718E9F25E9}">
      <dgm:prSet/>
      <dgm:spPr/>
      <dgm:t>
        <a:bodyPr/>
        <a:lstStyle/>
        <a:p>
          <a:endParaRPr lang="en-IN"/>
        </a:p>
      </dgm:t>
    </dgm:pt>
    <dgm:pt modelId="{E9E43B56-6C9C-4EDB-9F66-1712CBD2174E}" type="sibTrans" cxnId="{1A720F3C-D8A2-48D8-9403-5F718E9F25E9}">
      <dgm:prSet/>
      <dgm:spPr/>
      <dgm:t>
        <a:bodyPr/>
        <a:lstStyle/>
        <a:p>
          <a:endParaRPr lang="en-IN"/>
        </a:p>
      </dgm:t>
    </dgm:pt>
    <dgm:pt modelId="{FFE90E25-75F4-4C1C-93E1-790785F31C6F}">
      <dgm:prSet phldrT="[Text]"/>
      <dgm:spPr/>
      <dgm:t>
        <a:bodyPr/>
        <a:lstStyle/>
        <a:p>
          <a:r>
            <a:rPr lang="en-US" dirty="0"/>
            <a:t>Shortlist the errors or deviations</a:t>
          </a:r>
          <a:endParaRPr lang="en-IN" dirty="0"/>
        </a:p>
      </dgm:t>
    </dgm:pt>
    <dgm:pt modelId="{B4211E34-4CDE-4B1A-B4CF-3B72C270CB18}" type="parTrans" cxnId="{77E5A277-2C17-4006-BC8E-5E1B9306E089}">
      <dgm:prSet/>
      <dgm:spPr/>
      <dgm:t>
        <a:bodyPr/>
        <a:lstStyle/>
        <a:p>
          <a:endParaRPr lang="en-IN"/>
        </a:p>
      </dgm:t>
    </dgm:pt>
    <dgm:pt modelId="{CFDA0F0B-D85B-496E-8D49-948DE5341B70}" type="sibTrans" cxnId="{77E5A277-2C17-4006-BC8E-5E1B9306E089}">
      <dgm:prSet/>
      <dgm:spPr/>
      <dgm:t>
        <a:bodyPr/>
        <a:lstStyle/>
        <a:p>
          <a:endParaRPr lang="en-IN"/>
        </a:p>
      </dgm:t>
    </dgm:pt>
    <dgm:pt modelId="{A0396C26-A4B9-4359-890A-2E178A96C0C5}">
      <dgm:prSet phldrT="[Text]"/>
      <dgm:spPr/>
      <dgm:t>
        <a:bodyPr/>
        <a:lstStyle/>
        <a:p>
          <a:r>
            <a:rPr lang="en-US" dirty="0"/>
            <a:t>Prepare the reconciliations</a:t>
          </a:r>
          <a:endParaRPr lang="en-IN" dirty="0"/>
        </a:p>
      </dgm:t>
    </dgm:pt>
    <dgm:pt modelId="{DD6C0B99-88A3-4F40-900B-1EBD62DF7CE6}" type="parTrans" cxnId="{CC1AE8B2-7790-47E3-9DB0-922389260F5E}">
      <dgm:prSet/>
      <dgm:spPr/>
      <dgm:t>
        <a:bodyPr/>
        <a:lstStyle/>
        <a:p>
          <a:endParaRPr lang="en-IN"/>
        </a:p>
      </dgm:t>
    </dgm:pt>
    <dgm:pt modelId="{4EA2C29D-B824-4687-B69D-20746B70CADD}" type="sibTrans" cxnId="{CC1AE8B2-7790-47E3-9DB0-922389260F5E}">
      <dgm:prSet/>
      <dgm:spPr/>
      <dgm:t>
        <a:bodyPr/>
        <a:lstStyle/>
        <a:p>
          <a:endParaRPr lang="en-IN"/>
        </a:p>
      </dgm:t>
    </dgm:pt>
    <dgm:pt modelId="{1621AD27-76CE-4166-A3E2-3C8CF8D2F66A}">
      <dgm:prSet phldrT="[Text]"/>
      <dgm:spPr/>
      <dgm:t>
        <a:bodyPr/>
        <a:lstStyle/>
        <a:p>
          <a:r>
            <a:rPr lang="en-US" dirty="0"/>
            <a:t>How do we interpret such checks?</a:t>
          </a:r>
          <a:endParaRPr lang="en-IN" dirty="0"/>
        </a:p>
      </dgm:t>
    </dgm:pt>
    <dgm:pt modelId="{36C2ECD2-C2B2-46BA-99CC-ED52DD8B4F7A}" type="parTrans" cxnId="{137A1489-7132-4F68-999C-2DCBC9990278}">
      <dgm:prSet/>
      <dgm:spPr/>
      <dgm:t>
        <a:bodyPr/>
        <a:lstStyle/>
        <a:p>
          <a:endParaRPr lang="en-IN"/>
        </a:p>
      </dgm:t>
    </dgm:pt>
    <dgm:pt modelId="{50B8195D-DCDB-4107-90FD-698480CEFC8B}" type="sibTrans" cxnId="{137A1489-7132-4F68-999C-2DCBC9990278}">
      <dgm:prSet/>
      <dgm:spPr/>
      <dgm:t>
        <a:bodyPr/>
        <a:lstStyle/>
        <a:p>
          <a:endParaRPr lang="en-IN"/>
        </a:p>
      </dgm:t>
    </dgm:pt>
    <dgm:pt modelId="{984FE31A-883F-4C2B-A6C5-92398DF45A99}">
      <dgm:prSet phldrT="[Text]"/>
      <dgm:spPr/>
      <dgm:t>
        <a:bodyPr/>
        <a:lstStyle/>
        <a:p>
          <a:r>
            <a:rPr lang="en-US" dirty="0"/>
            <a:t>Comparison of all Tables</a:t>
          </a:r>
          <a:endParaRPr lang="en-IN" dirty="0"/>
        </a:p>
      </dgm:t>
    </dgm:pt>
    <dgm:pt modelId="{40E19E3C-12DC-4A2D-A60E-2A40596768DB}" type="parTrans" cxnId="{77802C18-A078-4247-883D-2D700D44CF68}">
      <dgm:prSet/>
      <dgm:spPr/>
      <dgm:t>
        <a:bodyPr/>
        <a:lstStyle/>
        <a:p>
          <a:endParaRPr lang="en-IN"/>
        </a:p>
      </dgm:t>
    </dgm:pt>
    <dgm:pt modelId="{9D187504-34BE-490A-B6FC-730485D75240}" type="sibTrans" cxnId="{77802C18-A078-4247-883D-2D700D44CF68}">
      <dgm:prSet/>
      <dgm:spPr/>
      <dgm:t>
        <a:bodyPr/>
        <a:lstStyle/>
        <a:p>
          <a:endParaRPr lang="en-IN"/>
        </a:p>
      </dgm:t>
    </dgm:pt>
    <dgm:pt modelId="{3E7DD6DC-6C7B-4752-82EA-FF7A870F76C8}">
      <dgm:prSet phldrT="[Text]"/>
      <dgm:spPr/>
      <dgm:t>
        <a:bodyPr/>
        <a:lstStyle/>
        <a:p>
          <a:r>
            <a:rPr lang="en-US" dirty="0"/>
            <a:t>Conclude which figures/data are accurate</a:t>
          </a:r>
          <a:endParaRPr lang="en-IN" dirty="0"/>
        </a:p>
      </dgm:t>
    </dgm:pt>
    <dgm:pt modelId="{B3543151-45C4-414D-9298-1FB05EAB1EF8}" type="parTrans" cxnId="{88FD6F34-38BC-43D7-8208-622490170A1B}">
      <dgm:prSet/>
      <dgm:spPr/>
      <dgm:t>
        <a:bodyPr/>
        <a:lstStyle/>
        <a:p>
          <a:endParaRPr lang="en-IN"/>
        </a:p>
      </dgm:t>
    </dgm:pt>
    <dgm:pt modelId="{E6EDCD89-1056-46B7-AE79-51444B9E6E86}" type="sibTrans" cxnId="{88FD6F34-38BC-43D7-8208-622490170A1B}">
      <dgm:prSet/>
      <dgm:spPr/>
      <dgm:t>
        <a:bodyPr/>
        <a:lstStyle/>
        <a:p>
          <a:endParaRPr lang="en-IN"/>
        </a:p>
      </dgm:t>
    </dgm:pt>
    <dgm:pt modelId="{2EEF92C0-E350-4869-B797-5D2348A5D945}">
      <dgm:prSet phldrT="[Text]"/>
      <dgm:spPr/>
      <dgm:t>
        <a:bodyPr/>
        <a:lstStyle/>
        <a:p>
          <a:r>
            <a:rPr lang="en-US" dirty="0"/>
            <a:t>GSTR 3B V. GSTR 1</a:t>
          </a:r>
          <a:endParaRPr lang="en-IN" dirty="0"/>
        </a:p>
      </dgm:t>
    </dgm:pt>
    <dgm:pt modelId="{6DCF51BE-0251-4394-A642-D92CA8E4B2E8}" type="parTrans" cxnId="{3F4F203B-4719-447E-93F0-E49443EC21F7}">
      <dgm:prSet/>
      <dgm:spPr/>
      <dgm:t>
        <a:bodyPr/>
        <a:lstStyle/>
        <a:p>
          <a:endParaRPr lang="en-IN"/>
        </a:p>
      </dgm:t>
    </dgm:pt>
    <dgm:pt modelId="{4A06C9CF-43A9-4E6D-963E-B3F8372DAABB}" type="sibTrans" cxnId="{3F4F203B-4719-447E-93F0-E49443EC21F7}">
      <dgm:prSet/>
      <dgm:spPr/>
      <dgm:t>
        <a:bodyPr/>
        <a:lstStyle/>
        <a:p>
          <a:endParaRPr lang="en-IN"/>
        </a:p>
      </dgm:t>
    </dgm:pt>
    <dgm:pt modelId="{60FCAAF2-2C6F-4034-8801-480AE787F8A3}">
      <dgm:prSet phldrT="[Text]"/>
      <dgm:spPr/>
      <dgm:t>
        <a:bodyPr/>
        <a:lstStyle/>
        <a:p>
          <a:r>
            <a:rPr lang="en-US" dirty="0"/>
            <a:t>GSTR 3B V. GSTR 2A</a:t>
          </a:r>
          <a:endParaRPr lang="en-IN" dirty="0"/>
        </a:p>
      </dgm:t>
    </dgm:pt>
    <dgm:pt modelId="{8B1F5681-C3EE-440D-9726-58A099FF115C}" type="parTrans" cxnId="{B432ED71-6528-49E7-A32E-B8CAF21181CF}">
      <dgm:prSet/>
      <dgm:spPr/>
      <dgm:t>
        <a:bodyPr/>
        <a:lstStyle/>
        <a:p>
          <a:endParaRPr lang="en-IN"/>
        </a:p>
      </dgm:t>
    </dgm:pt>
    <dgm:pt modelId="{ADC1F09B-88AD-4A47-A0D1-91E54CDE9493}" type="sibTrans" cxnId="{B432ED71-6528-49E7-A32E-B8CAF21181CF}">
      <dgm:prSet/>
      <dgm:spPr/>
      <dgm:t>
        <a:bodyPr/>
        <a:lstStyle/>
        <a:p>
          <a:endParaRPr lang="en-IN"/>
        </a:p>
      </dgm:t>
    </dgm:pt>
    <dgm:pt modelId="{5481F735-37A2-43C5-9A8F-2EFB9D4C74D0}">
      <dgm:prSet phldrT="[Text]"/>
      <dgm:spPr/>
      <dgm:t>
        <a:bodyPr/>
        <a:lstStyle/>
        <a:p>
          <a:r>
            <a:rPr lang="en-US" dirty="0"/>
            <a:t>GSTR 2A V. Books</a:t>
          </a:r>
          <a:endParaRPr lang="en-IN" dirty="0"/>
        </a:p>
      </dgm:t>
    </dgm:pt>
    <dgm:pt modelId="{03CC2039-96EE-4978-863A-81AF6D60CFDB}" type="parTrans" cxnId="{A3793D3B-E652-445B-9CCE-107DAA6B66ED}">
      <dgm:prSet/>
      <dgm:spPr/>
      <dgm:t>
        <a:bodyPr/>
        <a:lstStyle/>
        <a:p>
          <a:endParaRPr lang="en-IN"/>
        </a:p>
      </dgm:t>
    </dgm:pt>
    <dgm:pt modelId="{CD9F247D-301F-48DF-A36A-8F082B232FEA}" type="sibTrans" cxnId="{A3793D3B-E652-445B-9CCE-107DAA6B66ED}">
      <dgm:prSet/>
      <dgm:spPr/>
      <dgm:t>
        <a:bodyPr/>
        <a:lstStyle/>
        <a:p>
          <a:endParaRPr lang="en-IN"/>
        </a:p>
      </dgm:t>
    </dgm:pt>
    <dgm:pt modelId="{66164098-776E-4C7E-B360-AF65FA24A6EA}">
      <dgm:prSet phldrT="[Text]"/>
      <dgm:spPr/>
      <dgm:t>
        <a:bodyPr/>
        <a:lstStyle/>
        <a:p>
          <a:r>
            <a:rPr lang="en-US" dirty="0"/>
            <a:t>Re-cast, Reclassify and reverify the data and re-reconcile again</a:t>
          </a:r>
          <a:endParaRPr lang="en-IN" dirty="0"/>
        </a:p>
      </dgm:t>
    </dgm:pt>
    <dgm:pt modelId="{D0BFCDD8-031D-445A-987F-C568637018C2}" type="parTrans" cxnId="{5D90C583-A7B0-4E9F-8B45-EE7FD2C39453}">
      <dgm:prSet/>
      <dgm:spPr/>
      <dgm:t>
        <a:bodyPr/>
        <a:lstStyle/>
        <a:p>
          <a:endParaRPr lang="en-IN"/>
        </a:p>
      </dgm:t>
    </dgm:pt>
    <dgm:pt modelId="{5A4C55C4-69D0-4BC8-ACFD-37C06644CA40}" type="sibTrans" cxnId="{5D90C583-A7B0-4E9F-8B45-EE7FD2C39453}">
      <dgm:prSet/>
      <dgm:spPr/>
      <dgm:t>
        <a:bodyPr/>
        <a:lstStyle/>
        <a:p>
          <a:endParaRPr lang="en-IN"/>
        </a:p>
      </dgm:t>
    </dgm:pt>
    <dgm:pt modelId="{2AE7A5A9-75CA-4582-B7C5-BB79A8210738}">
      <dgm:prSet phldrT="[Text]"/>
      <dgm:spPr/>
      <dgm:t>
        <a:bodyPr/>
        <a:lstStyle/>
        <a:p>
          <a:r>
            <a:rPr lang="en-US" dirty="0"/>
            <a:t>If exercise is done early then economic outflow on account of Interest can be mitigated</a:t>
          </a:r>
          <a:endParaRPr lang="en-IN" dirty="0"/>
        </a:p>
      </dgm:t>
    </dgm:pt>
    <dgm:pt modelId="{ED604179-EED1-4602-8FA3-007F55E49568}" type="parTrans" cxnId="{C887A159-D209-4301-AC1A-BF40C5CF09F3}">
      <dgm:prSet/>
      <dgm:spPr/>
      <dgm:t>
        <a:bodyPr/>
        <a:lstStyle/>
        <a:p>
          <a:endParaRPr lang="en-IN"/>
        </a:p>
      </dgm:t>
    </dgm:pt>
    <dgm:pt modelId="{1B91CEAA-AB95-4C43-87DA-F62EC2C4CB48}" type="sibTrans" cxnId="{C887A159-D209-4301-AC1A-BF40C5CF09F3}">
      <dgm:prSet/>
      <dgm:spPr/>
      <dgm:t>
        <a:bodyPr/>
        <a:lstStyle/>
        <a:p>
          <a:endParaRPr lang="en-IN"/>
        </a:p>
      </dgm:t>
    </dgm:pt>
    <dgm:pt modelId="{6988E762-1301-40CB-88ED-E37F9DCF0177}">
      <dgm:prSet phldrT="[Text]"/>
      <dgm:spPr/>
      <dgm:t>
        <a:bodyPr/>
        <a:lstStyle/>
        <a:p>
          <a:r>
            <a:rPr lang="en-US" dirty="0"/>
            <a:t>Draw up the reconciliations.</a:t>
          </a:r>
          <a:endParaRPr lang="en-IN" dirty="0"/>
        </a:p>
      </dgm:t>
    </dgm:pt>
    <dgm:pt modelId="{8D158A3F-B11F-4D81-A3F0-24554FFC51E9}" type="parTrans" cxnId="{2E497AC7-03A9-4C2D-8276-58CA561FC1B7}">
      <dgm:prSet/>
      <dgm:spPr/>
      <dgm:t>
        <a:bodyPr/>
        <a:lstStyle/>
        <a:p>
          <a:endParaRPr lang="en-IN"/>
        </a:p>
      </dgm:t>
    </dgm:pt>
    <dgm:pt modelId="{1DA949A4-A5FE-48B3-BFE6-D5106972F680}" type="sibTrans" cxnId="{2E497AC7-03A9-4C2D-8276-58CA561FC1B7}">
      <dgm:prSet/>
      <dgm:spPr/>
      <dgm:t>
        <a:bodyPr/>
        <a:lstStyle/>
        <a:p>
          <a:endParaRPr lang="en-IN"/>
        </a:p>
      </dgm:t>
    </dgm:pt>
    <dgm:pt modelId="{265E5CA1-8D49-446E-ADDB-224E19C7EB28}" type="pres">
      <dgm:prSet presAssocID="{ACBF1009-25B4-440F-A529-C76308019574}" presName="Name0" presStyleCnt="0">
        <dgm:presLayoutVars>
          <dgm:dir/>
          <dgm:animLvl val="lvl"/>
          <dgm:resizeHandles val="exact"/>
        </dgm:presLayoutVars>
      </dgm:prSet>
      <dgm:spPr/>
      <dgm:t>
        <a:bodyPr/>
        <a:lstStyle/>
        <a:p>
          <a:endParaRPr lang="en-US"/>
        </a:p>
      </dgm:t>
    </dgm:pt>
    <dgm:pt modelId="{F4B86707-99A0-4401-9E35-2D696E726622}" type="pres">
      <dgm:prSet presAssocID="{141A9159-B717-4A35-8D96-FB2F4F8693D8}" presName="composite" presStyleCnt="0"/>
      <dgm:spPr/>
    </dgm:pt>
    <dgm:pt modelId="{817B1667-F1AF-40F4-A6E1-31DCAC0B8932}" type="pres">
      <dgm:prSet presAssocID="{141A9159-B717-4A35-8D96-FB2F4F8693D8}" presName="parTx" presStyleLbl="alignNode1" presStyleIdx="0" presStyleCnt="3">
        <dgm:presLayoutVars>
          <dgm:chMax val="0"/>
          <dgm:chPref val="0"/>
          <dgm:bulletEnabled val="1"/>
        </dgm:presLayoutVars>
      </dgm:prSet>
      <dgm:spPr/>
      <dgm:t>
        <a:bodyPr/>
        <a:lstStyle/>
        <a:p>
          <a:endParaRPr lang="en-US"/>
        </a:p>
      </dgm:t>
    </dgm:pt>
    <dgm:pt modelId="{7C9DC8CB-3951-4835-8936-777CA57F8AD1}" type="pres">
      <dgm:prSet presAssocID="{141A9159-B717-4A35-8D96-FB2F4F8693D8}" presName="desTx" presStyleLbl="alignAccFollowNode1" presStyleIdx="0" presStyleCnt="3">
        <dgm:presLayoutVars>
          <dgm:bulletEnabled val="1"/>
        </dgm:presLayoutVars>
      </dgm:prSet>
      <dgm:spPr/>
      <dgm:t>
        <a:bodyPr/>
        <a:lstStyle/>
        <a:p>
          <a:endParaRPr lang="en-US"/>
        </a:p>
      </dgm:t>
    </dgm:pt>
    <dgm:pt modelId="{99566500-D199-406D-B1C2-449A4485D83E}" type="pres">
      <dgm:prSet presAssocID="{A47FDD58-0C55-4278-8E34-E0314DB9C06D}" presName="space" presStyleCnt="0"/>
      <dgm:spPr/>
    </dgm:pt>
    <dgm:pt modelId="{D0D7B0B0-66B9-43E3-BC24-CA0B587E3648}" type="pres">
      <dgm:prSet presAssocID="{E43147CB-930F-4231-B3AA-DA9A17FC4F52}" presName="composite" presStyleCnt="0"/>
      <dgm:spPr/>
    </dgm:pt>
    <dgm:pt modelId="{162FE2FD-DBD8-4617-A196-8F15676B6942}" type="pres">
      <dgm:prSet presAssocID="{E43147CB-930F-4231-B3AA-DA9A17FC4F52}" presName="parTx" presStyleLbl="alignNode1" presStyleIdx="1" presStyleCnt="3">
        <dgm:presLayoutVars>
          <dgm:chMax val="0"/>
          <dgm:chPref val="0"/>
          <dgm:bulletEnabled val="1"/>
        </dgm:presLayoutVars>
      </dgm:prSet>
      <dgm:spPr/>
      <dgm:t>
        <a:bodyPr/>
        <a:lstStyle/>
        <a:p>
          <a:endParaRPr lang="en-US"/>
        </a:p>
      </dgm:t>
    </dgm:pt>
    <dgm:pt modelId="{C3B64D52-213E-4931-8A86-FA9A2AAD6D92}" type="pres">
      <dgm:prSet presAssocID="{E43147CB-930F-4231-B3AA-DA9A17FC4F52}" presName="desTx" presStyleLbl="alignAccFollowNode1" presStyleIdx="1" presStyleCnt="3">
        <dgm:presLayoutVars>
          <dgm:bulletEnabled val="1"/>
        </dgm:presLayoutVars>
      </dgm:prSet>
      <dgm:spPr/>
      <dgm:t>
        <a:bodyPr/>
        <a:lstStyle/>
        <a:p>
          <a:endParaRPr lang="en-US"/>
        </a:p>
      </dgm:t>
    </dgm:pt>
    <dgm:pt modelId="{00E94500-9CFD-4062-B394-E4043AE9D8B6}" type="pres">
      <dgm:prSet presAssocID="{E9E43B56-6C9C-4EDB-9F66-1712CBD2174E}" presName="space" presStyleCnt="0"/>
      <dgm:spPr/>
    </dgm:pt>
    <dgm:pt modelId="{C1E782D2-467F-4A1B-BB92-A6013D1285EF}" type="pres">
      <dgm:prSet presAssocID="{1621AD27-76CE-4166-A3E2-3C8CF8D2F66A}" presName="composite" presStyleCnt="0"/>
      <dgm:spPr/>
    </dgm:pt>
    <dgm:pt modelId="{F567193C-2DA4-4496-923E-AC61A439F1A9}" type="pres">
      <dgm:prSet presAssocID="{1621AD27-76CE-4166-A3E2-3C8CF8D2F66A}" presName="parTx" presStyleLbl="alignNode1" presStyleIdx="2" presStyleCnt="3">
        <dgm:presLayoutVars>
          <dgm:chMax val="0"/>
          <dgm:chPref val="0"/>
          <dgm:bulletEnabled val="1"/>
        </dgm:presLayoutVars>
      </dgm:prSet>
      <dgm:spPr/>
      <dgm:t>
        <a:bodyPr/>
        <a:lstStyle/>
        <a:p>
          <a:endParaRPr lang="en-US"/>
        </a:p>
      </dgm:t>
    </dgm:pt>
    <dgm:pt modelId="{E3831B02-7356-43B1-BB6B-BE5CD3946C8D}" type="pres">
      <dgm:prSet presAssocID="{1621AD27-76CE-4166-A3E2-3C8CF8D2F66A}" presName="desTx" presStyleLbl="alignAccFollowNode1" presStyleIdx="2" presStyleCnt="3">
        <dgm:presLayoutVars>
          <dgm:bulletEnabled val="1"/>
        </dgm:presLayoutVars>
      </dgm:prSet>
      <dgm:spPr/>
      <dgm:t>
        <a:bodyPr/>
        <a:lstStyle/>
        <a:p>
          <a:endParaRPr lang="en-US"/>
        </a:p>
      </dgm:t>
    </dgm:pt>
  </dgm:ptLst>
  <dgm:cxnLst>
    <dgm:cxn modelId="{A3793D3B-E652-445B-9CCE-107DAA6B66ED}" srcId="{141A9159-B717-4A35-8D96-FB2F4F8693D8}" destId="{5481F735-37A2-43C5-9A8F-2EFB9D4C74D0}" srcOrd="3" destOrd="0" parTransId="{03CC2039-96EE-4978-863A-81AF6D60CFDB}" sibTransId="{CD9F247D-301F-48DF-A36A-8F082B232FEA}"/>
    <dgm:cxn modelId="{716AB988-222D-4436-8782-8D3620BE32AC}" type="presOf" srcId="{8FFC49D2-B259-4ABA-A87E-C27390132C23}" destId="{7C9DC8CB-3951-4835-8936-777CA57F8AD1}" srcOrd="0" destOrd="0" presId="urn:microsoft.com/office/officeart/2005/8/layout/hList1"/>
    <dgm:cxn modelId="{5B186C9C-055D-40F2-91B6-D07186F4194B}" type="presOf" srcId="{5481F735-37A2-43C5-9A8F-2EFB9D4C74D0}" destId="{7C9DC8CB-3951-4835-8936-777CA57F8AD1}" srcOrd="0" destOrd="3" presId="urn:microsoft.com/office/officeart/2005/8/layout/hList1"/>
    <dgm:cxn modelId="{137A1489-7132-4F68-999C-2DCBC9990278}" srcId="{ACBF1009-25B4-440F-A529-C76308019574}" destId="{1621AD27-76CE-4166-A3E2-3C8CF8D2F66A}" srcOrd="2" destOrd="0" parTransId="{36C2ECD2-C2B2-46BA-99CC-ED52DD8B4F7A}" sibTransId="{50B8195D-DCDB-4107-90FD-698480CEFC8B}"/>
    <dgm:cxn modelId="{038C73E5-C282-436E-B28D-A8BBD4C38124}" type="presOf" srcId="{A0396C26-A4B9-4359-890A-2E178A96C0C5}" destId="{C3B64D52-213E-4931-8A86-FA9A2AAD6D92}" srcOrd="0" destOrd="1" presId="urn:microsoft.com/office/officeart/2005/8/layout/hList1"/>
    <dgm:cxn modelId="{FF08F72B-86E4-47DA-A1A2-97AF586CC1C7}" type="presOf" srcId="{141A9159-B717-4A35-8D96-FB2F4F8693D8}" destId="{817B1667-F1AF-40F4-A6E1-31DCAC0B8932}" srcOrd="0" destOrd="0" presId="urn:microsoft.com/office/officeart/2005/8/layout/hList1"/>
    <dgm:cxn modelId="{1A720F3C-D8A2-48D8-9403-5F718E9F25E9}" srcId="{ACBF1009-25B4-440F-A529-C76308019574}" destId="{E43147CB-930F-4231-B3AA-DA9A17FC4F52}" srcOrd="1" destOrd="0" parTransId="{5F6E9068-F810-4DAC-ACEF-37225154FA6F}" sibTransId="{E9E43B56-6C9C-4EDB-9F66-1712CBD2174E}"/>
    <dgm:cxn modelId="{0629562A-43B3-450D-A95A-6CE53152D4AD}" type="presOf" srcId="{2EEF92C0-E350-4869-B797-5D2348A5D945}" destId="{7C9DC8CB-3951-4835-8936-777CA57F8AD1}" srcOrd="0" destOrd="1" presId="urn:microsoft.com/office/officeart/2005/8/layout/hList1"/>
    <dgm:cxn modelId="{77E5A277-2C17-4006-BC8E-5E1B9306E089}" srcId="{E43147CB-930F-4231-B3AA-DA9A17FC4F52}" destId="{FFE90E25-75F4-4C1C-93E1-790785F31C6F}" srcOrd="0" destOrd="0" parTransId="{B4211E34-4CDE-4B1A-B4CF-3B72C270CB18}" sibTransId="{CFDA0F0B-D85B-496E-8D49-948DE5341B70}"/>
    <dgm:cxn modelId="{40295A15-58D3-41CB-8F68-6C2EFC2E3CA5}" srcId="{141A9159-B717-4A35-8D96-FB2F4F8693D8}" destId="{8FFC49D2-B259-4ABA-A87E-C27390132C23}" srcOrd="0" destOrd="0" parTransId="{041BC2D4-A062-448B-AF3E-903F4CA30075}" sibTransId="{98D935B6-992C-4A0E-8BF2-701E3D59274B}"/>
    <dgm:cxn modelId="{DE6410A5-EBE1-4AB6-B121-6CC51B2B2DD2}" type="presOf" srcId="{6988E762-1301-40CB-88ED-E37F9DCF0177}" destId="{E3831B02-7356-43B1-BB6B-BE5CD3946C8D}" srcOrd="0" destOrd="2" presId="urn:microsoft.com/office/officeart/2005/8/layout/hList1"/>
    <dgm:cxn modelId="{88FD6F34-38BC-43D7-8208-622490170A1B}" srcId="{1621AD27-76CE-4166-A3E2-3C8CF8D2F66A}" destId="{3E7DD6DC-6C7B-4752-82EA-FF7A870F76C8}" srcOrd="1" destOrd="0" parTransId="{B3543151-45C4-414D-9298-1FB05EAB1EF8}" sibTransId="{E6EDCD89-1056-46B7-AE79-51444B9E6E86}"/>
    <dgm:cxn modelId="{3F4F203B-4719-447E-93F0-E49443EC21F7}" srcId="{141A9159-B717-4A35-8D96-FB2F4F8693D8}" destId="{2EEF92C0-E350-4869-B797-5D2348A5D945}" srcOrd="1" destOrd="0" parTransId="{6DCF51BE-0251-4394-A642-D92CA8E4B2E8}" sibTransId="{4A06C9CF-43A9-4E6D-963E-B3F8372DAABB}"/>
    <dgm:cxn modelId="{2E497AC7-03A9-4C2D-8276-58CA561FC1B7}" srcId="{1621AD27-76CE-4166-A3E2-3C8CF8D2F66A}" destId="{6988E762-1301-40CB-88ED-E37F9DCF0177}" srcOrd="2" destOrd="0" parTransId="{8D158A3F-B11F-4D81-A3F0-24554FFC51E9}" sibTransId="{1DA949A4-A5FE-48B3-BFE6-D5106972F680}"/>
    <dgm:cxn modelId="{6F36204A-E2EA-4B4B-9FBE-0EB5882DFB8B}" type="presOf" srcId="{E43147CB-930F-4231-B3AA-DA9A17FC4F52}" destId="{162FE2FD-DBD8-4617-A196-8F15676B6942}" srcOrd="0" destOrd="0" presId="urn:microsoft.com/office/officeart/2005/8/layout/hList1"/>
    <dgm:cxn modelId="{8D43271E-E197-49DF-9BB5-6CD41FEC59BE}" srcId="{ACBF1009-25B4-440F-A529-C76308019574}" destId="{141A9159-B717-4A35-8D96-FB2F4F8693D8}" srcOrd="0" destOrd="0" parTransId="{7C7E2DE3-B9DC-4512-AB35-174E1BCB2ECB}" sibTransId="{A47FDD58-0C55-4278-8E34-E0314DB9C06D}"/>
    <dgm:cxn modelId="{F9951031-6489-43D5-B478-7250B61AAE23}" type="presOf" srcId="{3E7DD6DC-6C7B-4752-82EA-FF7A870F76C8}" destId="{E3831B02-7356-43B1-BB6B-BE5CD3946C8D}" srcOrd="0" destOrd="1" presId="urn:microsoft.com/office/officeart/2005/8/layout/hList1"/>
    <dgm:cxn modelId="{13658968-77E4-4F1B-9DE3-E92D55C10434}" type="presOf" srcId="{1621AD27-76CE-4166-A3E2-3C8CF8D2F66A}" destId="{F567193C-2DA4-4496-923E-AC61A439F1A9}" srcOrd="0" destOrd="0" presId="urn:microsoft.com/office/officeart/2005/8/layout/hList1"/>
    <dgm:cxn modelId="{9594ECA6-6A71-4525-BDE6-464E9DE7FB1F}" type="presOf" srcId="{984FE31A-883F-4C2B-A6C5-92398DF45A99}" destId="{E3831B02-7356-43B1-BB6B-BE5CD3946C8D}" srcOrd="0" destOrd="0" presId="urn:microsoft.com/office/officeart/2005/8/layout/hList1"/>
    <dgm:cxn modelId="{5B841DD5-25EA-497A-AF93-4925CE50735F}" type="presOf" srcId="{66164098-776E-4C7E-B360-AF65FA24A6EA}" destId="{7C9DC8CB-3951-4835-8936-777CA57F8AD1}" srcOrd="0" destOrd="4" presId="urn:microsoft.com/office/officeart/2005/8/layout/hList1"/>
    <dgm:cxn modelId="{C887A159-D209-4301-AC1A-BF40C5CF09F3}" srcId="{E43147CB-930F-4231-B3AA-DA9A17FC4F52}" destId="{2AE7A5A9-75CA-4582-B7C5-BB79A8210738}" srcOrd="2" destOrd="0" parTransId="{ED604179-EED1-4602-8FA3-007F55E49568}" sibTransId="{1B91CEAA-AB95-4C43-87DA-F62EC2C4CB48}"/>
    <dgm:cxn modelId="{5D90C583-A7B0-4E9F-8B45-EE7FD2C39453}" srcId="{141A9159-B717-4A35-8D96-FB2F4F8693D8}" destId="{66164098-776E-4C7E-B360-AF65FA24A6EA}" srcOrd="4" destOrd="0" parTransId="{D0BFCDD8-031D-445A-987F-C568637018C2}" sibTransId="{5A4C55C4-69D0-4BC8-ACFD-37C06644CA40}"/>
    <dgm:cxn modelId="{B432ED71-6528-49E7-A32E-B8CAF21181CF}" srcId="{141A9159-B717-4A35-8D96-FB2F4F8693D8}" destId="{60FCAAF2-2C6F-4034-8801-480AE787F8A3}" srcOrd="2" destOrd="0" parTransId="{8B1F5681-C3EE-440D-9726-58A099FF115C}" sibTransId="{ADC1F09B-88AD-4A47-A0D1-91E54CDE9493}"/>
    <dgm:cxn modelId="{39F8EE45-75A8-4333-A555-F89DF441C0F8}" type="presOf" srcId="{ACBF1009-25B4-440F-A529-C76308019574}" destId="{265E5CA1-8D49-446E-ADDB-224E19C7EB28}" srcOrd="0" destOrd="0" presId="urn:microsoft.com/office/officeart/2005/8/layout/hList1"/>
    <dgm:cxn modelId="{0CCBBCD5-ACA6-4231-83E1-6DC4ADE065B2}" type="presOf" srcId="{FFE90E25-75F4-4C1C-93E1-790785F31C6F}" destId="{C3B64D52-213E-4931-8A86-FA9A2AAD6D92}" srcOrd="0" destOrd="0" presId="urn:microsoft.com/office/officeart/2005/8/layout/hList1"/>
    <dgm:cxn modelId="{1DC38B2C-661B-470D-843F-E8358ECF818D}" type="presOf" srcId="{2AE7A5A9-75CA-4582-B7C5-BB79A8210738}" destId="{C3B64D52-213E-4931-8A86-FA9A2AAD6D92}" srcOrd="0" destOrd="2" presId="urn:microsoft.com/office/officeart/2005/8/layout/hList1"/>
    <dgm:cxn modelId="{B1344BC2-A66C-4F7F-A54E-C1B5F8EA10D0}" type="presOf" srcId="{60FCAAF2-2C6F-4034-8801-480AE787F8A3}" destId="{7C9DC8CB-3951-4835-8936-777CA57F8AD1}" srcOrd="0" destOrd="2" presId="urn:microsoft.com/office/officeart/2005/8/layout/hList1"/>
    <dgm:cxn modelId="{77802C18-A078-4247-883D-2D700D44CF68}" srcId="{1621AD27-76CE-4166-A3E2-3C8CF8D2F66A}" destId="{984FE31A-883F-4C2B-A6C5-92398DF45A99}" srcOrd="0" destOrd="0" parTransId="{40E19E3C-12DC-4A2D-A60E-2A40596768DB}" sibTransId="{9D187504-34BE-490A-B6FC-730485D75240}"/>
    <dgm:cxn modelId="{CC1AE8B2-7790-47E3-9DB0-922389260F5E}" srcId="{E43147CB-930F-4231-B3AA-DA9A17FC4F52}" destId="{A0396C26-A4B9-4359-890A-2E178A96C0C5}" srcOrd="1" destOrd="0" parTransId="{DD6C0B99-88A3-4F40-900B-1EBD62DF7CE6}" sibTransId="{4EA2C29D-B824-4687-B69D-20746B70CADD}"/>
    <dgm:cxn modelId="{91BC67B0-62F7-46E0-A84F-EE4A243BDC8B}" type="presParOf" srcId="{265E5CA1-8D49-446E-ADDB-224E19C7EB28}" destId="{F4B86707-99A0-4401-9E35-2D696E726622}" srcOrd="0" destOrd="0" presId="urn:microsoft.com/office/officeart/2005/8/layout/hList1"/>
    <dgm:cxn modelId="{204F2AEC-7D35-4C77-B44E-D7DD5C1C393D}" type="presParOf" srcId="{F4B86707-99A0-4401-9E35-2D696E726622}" destId="{817B1667-F1AF-40F4-A6E1-31DCAC0B8932}" srcOrd="0" destOrd="0" presId="urn:microsoft.com/office/officeart/2005/8/layout/hList1"/>
    <dgm:cxn modelId="{18B319D0-5E82-48BC-93FB-9BA21E079AAC}" type="presParOf" srcId="{F4B86707-99A0-4401-9E35-2D696E726622}" destId="{7C9DC8CB-3951-4835-8936-777CA57F8AD1}" srcOrd="1" destOrd="0" presId="urn:microsoft.com/office/officeart/2005/8/layout/hList1"/>
    <dgm:cxn modelId="{23E7A902-3CB9-4B25-AA22-65C63A31261A}" type="presParOf" srcId="{265E5CA1-8D49-446E-ADDB-224E19C7EB28}" destId="{99566500-D199-406D-B1C2-449A4485D83E}" srcOrd="1" destOrd="0" presId="urn:microsoft.com/office/officeart/2005/8/layout/hList1"/>
    <dgm:cxn modelId="{3EB8D993-F074-4D20-9A28-2CB36F0A1238}" type="presParOf" srcId="{265E5CA1-8D49-446E-ADDB-224E19C7EB28}" destId="{D0D7B0B0-66B9-43E3-BC24-CA0B587E3648}" srcOrd="2" destOrd="0" presId="urn:microsoft.com/office/officeart/2005/8/layout/hList1"/>
    <dgm:cxn modelId="{A7B20014-5E9E-4C10-8C03-F921AC7CCCAB}" type="presParOf" srcId="{D0D7B0B0-66B9-43E3-BC24-CA0B587E3648}" destId="{162FE2FD-DBD8-4617-A196-8F15676B6942}" srcOrd="0" destOrd="0" presId="urn:microsoft.com/office/officeart/2005/8/layout/hList1"/>
    <dgm:cxn modelId="{4CFAE175-49EF-4E3E-9DDF-12A0AB137807}" type="presParOf" srcId="{D0D7B0B0-66B9-43E3-BC24-CA0B587E3648}" destId="{C3B64D52-213E-4931-8A86-FA9A2AAD6D92}" srcOrd="1" destOrd="0" presId="urn:microsoft.com/office/officeart/2005/8/layout/hList1"/>
    <dgm:cxn modelId="{B74C1935-7433-40DB-8E3D-24DA154C0923}" type="presParOf" srcId="{265E5CA1-8D49-446E-ADDB-224E19C7EB28}" destId="{00E94500-9CFD-4062-B394-E4043AE9D8B6}" srcOrd="3" destOrd="0" presId="urn:microsoft.com/office/officeart/2005/8/layout/hList1"/>
    <dgm:cxn modelId="{730BB1DA-9143-4F1F-A14D-4F6AF2A9ACDD}" type="presParOf" srcId="{265E5CA1-8D49-446E-ADDB-224E19C7EB28}" destId="{C1E782D2-467F-4A1B-BB92-A6013D1285EF}" srcOrd="4" destOrd="0" presId="urn:microsoft.com/office/officeart/2005/8/layout/hList1"/>
    <dgm:cxn modelId="{CFE78E27-9F9B-4C6F-B289-B8A33C5503B6}" type="presParOf" srcId="{C1E782D2-467F-4A1B-BB92-A6013D1285EF}" destId="{F567193C-2DA4-4496-923E-AC61A439F1A9}" srcOrd="0" destOrd="0" presId="urn:microsoft.com/office/officeart/2005/8/layout/hList1"/>
    <dgm:cxn modelId="{C03A76E0-5C1E-483D-A904-C1A5651C9390}" type="presParOf" srcId="{C1E782D2-467F-4A1B-BB92-A6013D1285EF}" destId="{E3831B02-7356-43B1-BB6B-BE5CD3946C8D}"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0D9641-89C0-4CC6-8995-9E85F0718121}"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IN"/>
        </a:p>
      </dgm:t>
    </dgm:pt>
    <dgm:pt modelId="{C4706C3C-D8B7-4A19-8AD7-56D93FABB236}">
      <dgm:prSet phldrT="[Text]"/>
      <dgm:spPr/>
      <dgm:t>
        <a:bodyPr/>
        <a:lstStyle/>
        <a:p>
          <a:r>
            <a:rPr lang="en-US" dirty="0"/>
            <a:t>GSTR – 9C</a:t>
          </a:r>
          <a:endParaRPr lang="en-IN" dirty="0"/>
        </a:p>
      </dgm:t>
    </dgm:pt>
    <dgm:pt modelId="{F47F590C-EDC3-4C6F-9CF0-C3032CB71699}" type="parTrans" cxnId="{E86BA8EE-EC43-4C1F-A93C-FBAD8C82BE16}">
      <dgm:prSet/>
      <dgm:spPr/>
      <dgm:t>
        <a:bodyPr/>
        <a:lstStyle/>
        <a:p>
          <a:endParaRPr lang="en-IN"/>
        </a:p>
      </dgm:t>
    </dgm:pt>
    <dgm:pt modelId="{ED770249-D932-4FFA-9652-9840E97C4502}" type="sibTrans" cxnId="{E86BA8EE-EC43-4C1F-A93C-FBAD8C82BE16}">
      <dgm:prSet/>
      <dgm:spPr/>
      <dgm:t>
        <a:bodyPr/>
        <a:lstStyle/>
        <a:p>
          <a:endParaRPr lang="en-IN"/>
        </a:p>
      </dgm:t>
    </dgm:pt>
    <dgm:pt modelId="{EFE378B1-9740-49FD-BD71-AA952FF1C4FB}">
      <dgm:prSet phldrT="[Text]"/>
      <dgm:spPr/>
      <dgm:t>
        <a:bodyPr/>
        <a:lstStyle/>
        <a:p>
          <a:r>
            <a:rPr lang="en-US" dirty="0"/>
            <a:t>Turnover- </a:t>
          </a:r>
        </a:p>
        <a:p>
          <a:r>
            <a:rPr lang="en-US" dirty="0"/>
            <a:t>GSTR 1</a:t>
          </a:r>
          <a:endParaRPr lang="en-IN" dirty="0"/>
        </a:p>
      </dgm:t>
    </dgm:pt>
    <dgm:pt modelId="{DADCB53F-4B0E-48AA-9D43-74386F26D8D9}" type="parTrans" cxnId="{C59957B1-3792-40A2-BF8B-D158287E95DE}">
      <dgm:prSet/>
      <dgm:spPr/>
      <dgm:t>
        <a:bodyPr/>
        <a:lstStyle/>
        <a:p>
          <a:endParaRPr lang="en-IN"/>
        </a:p>
      </dgm:t>
    </dgm:pt>
    <dgm:pt modelId="{15DB9903-8ADF-4FF2-92A1-326DB19B6FC0}" type="sibTrans" cxnId="{C59957B1-3792-40A2-BF8B-D158287E95DE}">
      <dgm:prSet/>
      <dgm:spPr/>
      <dgm:t>
        <a:bodyPr/>
        <a:lstStyle/>
        <a:p>
          <a:endParaRPr lang="en-IN"/>
        </a:p>
      </dgm:t>
    </dgm:pt>
    <dgm:pt modelId="{7B02C327-83A5-4CF9-9337-34AABA0388B2}">
      <dgm:prSet phldrT="[Text]"/>
      <dgm:spPr/>
      <dgm:t>
        <a:bodyPr/>
        <a:lstStyle/>
        <a:p>
          <a:r>
            <a:rPr lang="en-US" dirty="0"/>
            <a:t>Tax Paid	- CASH AND CREDIT LEDGER</a:t>
          </a:r>
          <a:endParaRPr lang="en-IN" dirty="0"/>
        </a:p>
      </dgm:t>
    </dgm:pt>
    <dgm:pt modelId="{691D1A1B-D7A5-4C2E-BCDF-4561EE2ED750}" type="parTrans" cxnId="{74F078E1-470E-47AD-9911-5437752948FC}">
      <dgm:prSet/>
      <dgm:spPr/>
      <dgm:t>
        <a:bodyPr/>
        <a:lstStyle/>
        <a:p>
          <a:endParaRPr lang="en-IN"/>
        </a:p>
      </dgm:t>
    </dgm:pt>
    <dgm:pt modelId="{9CCC8D70-2DC8-4B78-9888-CEDA734F33D1}" type="sibTrans" cxnId="{74F078E1-470E-47AD-9911-5437752948FC}">
      <dgm:prSet/>
      <dgm:spPr/>
      <dgm:t>
        <a:bodyPr/>
        <a:lstStyle/>
        <a:p>
          <a:endParaRPr lang="en-IN"/>
        </a:p>
      </dgm:t>
    </dgm:pt>
    <dgm:pt modelId="{D7588854-4A1A-4DE6-866B-D46C9AA0001A}">
      <dgm:prSet phldrT="[Text]"/>
      <dgm:spPr/>
      <dgm:t>
        <a:bodyPr/>
        <a:lstStyle/>
        <a:p>
          <a:r>
            <a:rPr lang="en-US" dirty="0"/>
            <a:t>Input Tax Credit – GSTR 3B /2A </a:t>
          </a:r>
          <a:endParaRPr lang="en-IN" dirty="0"/>
        </a:p>
      </dgm:t>
    </dgm:pt>
    <dgm:pt modelId="{2803D124-5C1A-46B0-B70C-D09DB2E88DAF}" type="parTrans" cxnId="{41BA50BC-2C53-4002-82A4-2085F240CC4C}">
      <dgm:prSet/>
      <dgm:spPr/>
      <dgm:t>
        <a:bodyPr/>
        <a:lstStyle/>
        <a:p>
          <a:endParaRPr lang="en-IN"/>
        </a:p>
      </dgm:t>
    </dgm:pt>
    <dgm:pt modelId="{08FE9918-649A-4AF8-B349-8B7D9F822296}" type="sibTrans" cxnId="{41BA50BC-2C53-4002-82A4-2085F240CC4C}">
      <dgm:prSet/>
      <dgm:spPr/>
      <dgm:t>
        <a:bodyPr/>
        <a:lstStyle/>
        <a:p>
          <a:endParaRPr lang="en-IN"/>
        </a:p>
      </dgm:t>
    </dgm:pt>
    <dgm:pt modelId="{083A18C7-54A9-4E78-A899-1AD1AD555816}" type="pres">
      <dgm:prSet presAssocID="{010D9641-89C0-4CC6-8995-9E85F0718121}" presName="composite" presStyleCnt="0">
        <dgm:presLayoutVars>
          <dgm:chMax val="1"/>
          <dgm:dir/>
          <dgm:resizeHandles val="exact"/>
        </dgm:presLayoutVars>
      </dgm:prSet>
      <dgm:spPr/>
      <dgm:t>
        <a:bodyPr/>
        <a:lstStyle/>
        <a:p>
          <a:endParaRPr lang="en-US"/>
        </a:p>
      </dgm:t>
    </dgm:pt>
    <dgm:pt modelId="{CF280FFF-E9BD-4041-A739-8D4D1067CF80}" type="pres">
      <dgm:prSet presAssocID="{C4706C3C-D8B7-4A19-8AD7-56D93FABB236}" presName="roof" presStyleLbl="dkBgShp" presStyleIdx="0" presStyleCnt="2"/>
      <dgm:spPr/>
      <dgm:t>
        <a:bodyPr/>
        <a:lstStyle/>
        <a:p>
          <a:endParaRPr lang="en-US"/>
        </a:p>
      </dgm:t>
    </dgm:pt>
    <dgm:pt modelId="{36D2DE02-27F5-4C85-98DF-346E1CA0D47F}" type="pres">
      <dgm:prSet presAssocID="{C4706C3C-D8B7-4A19-8AD7-56D93FABB236}" presName="pillars" presStyleCnt="0"/>
      <dgm:spPr/>
    </dgm:pt>
    <dgm:pt modelId="{79F4D342-9894-4D87-A11C-BF419BF9C3DF}" type="pres">
      <dgm:prSet presAssocID="{C4706C3C-D8B7-4A19-8AD7-56D93FABB236}" presName="pillar1" presStyleLbl="node1" presStyleIdx="0" presStyleCnt="3">
        <dgm:presLayoutVars>
          <dgm:bulletEnabled val="1"/>
        </dgm:presLayoutVars>
      </dgm:prSet>
      <dgm:spPr/>
      <dgm:t>
        <a:bodyPr/>
        <a:lstStyle/>
        <a:p>
          <a:endParaRPr lang="en-US"/>
        </a:p>
      </dgm:t>
    </dgm:pt>
    <dgm:pt modelId="{0C7D60CD-EC4E-4F5C-A247-6FBB779F1C27}" type="pres">
      <dgm:prSet presAssocID="{7B02C327-83A5-4CF9-9337-34AABA0388B2}" presName="pillarX" presStyleLbl="node1" presStyleIdx="1" presStyleCnt="3">
        <dgm:presLayoutVars>
          <dgm:bulletEnabled val="1"/>
        </dgm:presLayoutVars>
      </dgm:prSet>
      <dgm:spPr/>
      <dgm:t>
        <a:bodyPr/>
        <a:lstStyle/>
        <a:p>
          <a:endParaRPr lang="en-US"/>
        </a:p>
      </dgm:t>
    </dgm:pt>
    <dgm:pt modelId="{33736D8A-0F5D-47DD-817F-13DA789BA52D}" type="pres">
      <dgm:prSet presAssocID="{D7588854-4A1A-4DE6-866B-D46C9AA0001A}" presName="pillarX" presStyleLbl="node1" presStyleIdx="2" presStyleCnt="3">
        <dgm:presLayoutVars>
          <dgm:bulletEnabled val="1"/>
        </dgm:presLayoutVars>
      </dgm:prSet>
      <dgm:spPr/>
      <dgm:t>
        <a:bodyPr/>
        <a:lstStyle/>
        <a:p>
          <a:endParaRPr lang="en-US"/>
        </a:p>
      </dgm:t>
    </dgm:pt>
    <dgm:pt modelId="{7C9193C0-AC5F-4589-968D-DDB9234B6CE7}" type="pres">
      <dgm:prSet presAssocID="{C4706C3C-D8B7-4A19-8AD7-56D93FABB236}" presName="base" presStyleLbl="dkBgShp" presStyleIdx="1" presStyleCnt="2"/>
      <dgm:spPr/>
    </dgm:pt>
  </dgm:ptLst>
  <dgm:cxnLst>
    <dgm:cxn modelId="{8954322A-01D2-43D2-977C-D91D4438890A}" type="presOf" srcId="{010D9641-89C0-4CC6-8995-9E85F0718121}" destId="{083A18C7-54A9-4E78-A899-1AD1AD555816}" srcOrd="0" destOrd="0" presId="urn:microsoft.com/office/officeart/2005/8/layout/hList3"/>
    <dgm:cxn modelId="{E7F8C744-96CA-4834-B8E7-E108EE964E7B}" type="presOf" srcId="{7B02C327-83A5-4CF9-9337-34AABA0388B2}" destId="{0C7D60CD-EC4E-4F5C-A247-6FBB779F1C27}" srcOrd="0" destOrd="0" presId="urn:microsoft.com/office/officeart/2005/8/layout/hList3"/>
    <dgm:cxn modelId="{C59957B1-3792-40A2-BF8B-D158287E95DE}" srcId="{C4706C3C-D8B7-4A19-8AD7-56D93FABB236}" destId="{EFE378B1-9740-49FD-BD71-AA952FF1C4FB}" srcOrd="0" destOrd="0" parTransId="{DADCB53F-4B0E-48AA-9D43-74386F26D8D9}" sibTransId="{15DB9903-8ADF-4FF2-92A1-326DB19B6FC0}"/>
    <dgm:cxn modelId="{C7E98AF1-13CE-4F4E-A1E9-072860F93D5F}" type="presOf" srcId="{C4706C3C-D8B7-4A19-8AD7-56D93FABB236}" destId="{CF280FFF-E9BD-4041-A739-8D4D1067CF80}" srcOrd="0" destOrd="0" presId="urn:microsoft.com/office/officeart/2005/8/layout/hList3"/>
    <dgm:cxn modelId="{534BB5BA-A900-41B4-9429-3D08A6C912E4}" type="presOf" srcId="{D7588854-4A1A-4DE6-866B-D46C9AA0001A}" destId="{33736D8A-0F5D-47DD-817F-13DA789BA52D}" srcOrd="0" destOrd="0" presId="urn:microsoft.com/office/officeart/2005/8/layout/hList3"/>
    <dgm:cxn modelId="{E86BA8EE-EC43-4C1F-A93C-FBAD8C82BE16}" srcId="{010D9641-89C0-4CC6-8995-9E85F0718121}" destId="{C4706C3C-D8B7-4A19-8AD7-56D93FABB236}" srcOrd="0" destOrd="0" parTransId="{F47F590C-EDC3-4C6F-9CF0-C3032CB71699}" sibTransId="{ED770249-D932-4FFA-9652-9840E97C4502}"/>
    <dgm:cxn modelId="{74F078E1-470E-47AD-9911-5437752948FC}" srcId="{C4706C3C-D8B7-4A19-8AD7-56D93FABB236}" destId="{7B02C327-83A5-4CF9-9337-34AABA0388B2}" srcOrd="1" destOrd="0" parTransId="{691D1A1B-D7A5-4C2E-BCDF-4561EE2ED750}" sibTransId="{9CCC8D70-2DC8-4B78-9888-CEDA734F33D1}"/>
    <dgm:cxn modelId="{41BA50BC-2C53-4002-82A4-2085F240CC4C}" srcId="{C4706C3C-D8B7-4A19-8AD7-56D93FABB236}" destId="{D7588854-4A1A-4DE6-866B-D46C9AA0001A}" srcOrd="2" destOrd="0" parTransId="{2803D124-5C1A-46B0-B70C-D09DB2E88DAF}" sibTransId="{08FE9918-649A-4AF8-B349-8B7D9F822296}"/>
    <dgm:cxn modelId="{2D36A26C-AD87-4E45-B927-8F96CD0D278C}" type="presOf" srcId="{EFE378B1-9740-49FD-BD71-AA952FF1C4FB}" destId="{79F4D342-9894-4D87-A11C-BF419BF9C3DF}" srcOrd="0" destOrd="0" presId="urn:microsoft.com/office/officeart/2005/8/layout/hList3"/>
    <dgm:cxn modelId="{38490611-CD75-4CB7-BDEF-70BC3674138D}" type="presParOf" srcId="{083A18C7-54A9-4E78-A899-1AD1AD555816}" destId="{CF280FFF-E9BD-4041-A739-8D4D1067CF80}" srcOrd="0" destOrd="0" presId="urn:microsoft.com/office/officeart/2005/8/layout/hList3"/>
    <dgm:cxn modelId="{EA9A79D8-3AA6-483F-A136-01670F894E30}" type="presParOf" srcId="{083A18C7-54A9-4E78-A899-1AD1AD555816}" destId="{36D2DE02-27F5-4C85-98DF-346E1CA0D47F}" srcOrd="1" destOrd="0" presId="urn:microsoft.com/office/officeart/2005/8/layout/hList3"/>
    <dgm:cxn modelId="{0D461F4C-0A43-456C-A905-F8C1834ED132}" type="presParOf" srcId="{36D2DE02-27F5-4C85-98DF-346E1CA0D47F}" destId="{79F4D342-9894-4D87-A11C-BF419BF9C3DF}" srcOrd="0" destOrd="0" presId="urn:microsoft.com/office/officeart/2005/8/layout/hList3"/>
    <dgm:cxn modelId="{083EC965-077D-43A0-974F-D1791A9CFB0D}" type="presParOf" srcId="{36D2DE02-27F5-4C85-98DF-346E1CA0D47F}" destId="{0C7D60CD-EC4E-4F5C-A247-6FBB779F1C27}" srcOrd="1" destOrd="0" presId="urn:microsoft.com/office/officeart/2005/8/layout/hList3"/>
    <dgm:cxn modelId="{4EF13C32-77DE-44BD-9B14-12558459B7EB}" type="presParOf" srcId="{36D2DE02-27F5-4C85-98DF-346E1CA0D47F}" destId="{33736D8A-0F5D-47DD-817F-13DA789BA52D}" srcOrd="2" destOrd="0" presId="urn:microsoft.com/office/officeart/2005/8/layout/hList3"/>
    <dgm:cxn modelId="{E444FE2F-BCAB-4197-ACB7-644901731842}" type="presParOf" srcId="{083A18C7-54A9-4E78-A899-1AD1AD555816}" destId="{7C9193C0-AC5F-4589-968D-DDB9234B6CE7}" srcOrd="2" destOrd="0" presId="urn:microsoft.com/office/officeart/2005/8/layout/h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D2BD41-EBFC-40F9-8229-3294EC551D56}">
      <dsp:nvSpPr>
        <dsp:cNvPr id="0" name=""/>
        <dsp:cNvSpPr/>
      </dsp:nvSpPr>
      <dsp:spPr>
        <a:xfrm rot="5400000">
          <a:off x="-215914" y="219972"/>
          <a:ext cx="1439426" cy="100759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Form9C</a:t>
          </a:r>
          <a:endParaRPr lang="en-IN" sz="1400" kern="1200" dirty="0"/>
        </a:p>
      </dsp:txBody>
      <dsp:txXfrm rot="5400000">
        <a:off x="-215914" y="219972"/>
        <a:ext cx="1439426" cy="1007598"/>
      </dsp:txXfrm>
    </dsp:sp>
    <dsp:sp modelId="{AD398304-E6D5-4823-BF34-E0ADA21ED19D}">
      <dsp:nvSpPr>
        <dsp:cNvPr id="0" name=""/>
        <dsp:cNvSpPr/>
      </dsp:nvSpPr>
      <dsp:spPr>
        <a:xfrm rot="5400000">
          <a:off x="5101698" y="-4090040"/>
          <a:ext cx="935627" cy="91238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t>Applicable to all RTP whose aggregate turnover exceeds prescribed limits as specified under the GST Act 2017.</a:t>
          </a:r>
          <a:endParaRPr lang="en-IN" sz="1400" b="1" kern="1200" dirty="0"/>
        </a:p>
        <a:p>
          <a:pPr marL="114300" lvl="1" indent="-114300" algn="l" defTabSz="622300">
            <a:lnSpc>
              <a:spcPct val="90000"/>
            </a:lnSpc>
            <a:spcBef>
              <a:spcPct val="0"/>
            </a:spcBef>
            <a:spcAft>
              <a:spcPct val="15000"/>
            </a:spcAft>
            <a:buChar char="••"/>
          </a:pPr>
          <a:r>
            <a:rPr lang="en-US" sz="1400" b="1" kern="1200" dirty="0"/>
            <a:t>All RTP would need to file Annual return GSTR 9+ GSTR 9C with audited financial statements and any other documents as necessary. </a:t>
          </a:r>
          <a:endParaRPr lang="en-IN" sz="1400" b="1" kern="1200" dirty="0"/>
        </a:p>
        <a:p>
          <a:pPr marL="114300" lvl="1" indent="-114300" algn="l" defTabSz="622300">
            <a:lnSpc>
              <a:spcPct val="90000"/>
            </a:lnSpc>
            <a:spcBef>
              <a:spcPct val="0"/>
            </a:spcBef>
            <a:spcAft>
              <a:spcPct val="15000"/>
            </a:spcAft>
            <a:buChar char="••"/>
          </a:pPr>
          <a:r>
            <a:rPr lang="en-US" sz="1400" b="1" kern="1200" dirty="0"/>
            <a:t>Need to be filed on or before 31.12.2018</a:t>
          </a:r>
          <a:endParaRPr lang="en-IN" sz="1400" b="1" kern="1200" dirty="0"/>
        </a:p>
      </dsp:txBody>
      <dsp:txXfrm rot="5400000">
        <a:off x="5101698" y="-4090040"/>
        <a:ext cx="935627" cy="9123826"/>
      </dsp:txXfrm>
    </dsp:sp>
    <dsp:sp modelId="{21C115CC-4AA7-48E3-9F7C-F6DBC4A02185}">
      <dsp:nvSpPr>
        <dsp:cNvPr id="0" name=""/>
        <dsp:cNvSpPr/>
      </dsp:nvSpPr>
      <dsp:spPr>
        <a:xfrm rot="5400000">
          <a:off x="-215914" y="1463419"/>
          <a:ext cx="1439426" cy="100759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Form 9A &amp; 9B</a:t>
          </a:r>
          <a:endParaRPr lang="en-IN" sz="1400" kern="1200" dirty="0"/>
        </a:p>
      </dsp:txBody>
      <dsp:txXfrm rot="5400000">
        <a:off x="-215914" y="1463419"/>
        <a:ext cx="1439426" cy="1007598"/>
      </dsp:txXfrm>
    </dsp:sp>
    <dsp:sp modelId="{5D12E52B-7EB5-4197-8E9E-EF813B0FE890}">
      <dsp:nvSpPr>
        <dsp:cNvPr id="0" name=""/>
        <dsp:cNvSpPr/>
      </dsp:nvSpPr>
      <dsp:spPr>
        <a:xfrm rot="5400000">
          <a:off x="5101698" y="-2846594"/>
          <a:ext cx="935627" cy="91238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b="1" kern="1200" dirty="0"/>
            <a:t>All Composition dealers need to file GSTR 9A</a:t>
          </a:r>
          <a:endParaRPr lang="en-IN" sz="1700" b="1" kern="1200" dirty="0"/>
        </a:p>
        <a:p>
          <a:pPr marL="171450" lvl="1" indent="-171450" algn="l" defTabSz="755650">
            <a:lnSpc>
              <a:spcPct val="90000"/>
            </a:lnSpc>
            <a:spcBef>
              <a:spcPct val="0"/>
            </a:spcBef>
            <a:spcAft>
              <a:spcPct val="15000"/>
            </a:spcAft>
            <a:buChar char="••"/>
          </a:pPr>
          <a:r>
            <a:rPr lang="en-US" sz="1700" b="1" kern="1200" dirty="0"/>
            <a:t>All E Commerce operators need to file GSTR 9B</a:t>
          </a:r>
          <a:endParaRPr lang="en-IN" sz="1700" b="1" kern="1200" dirty="0"/>
        </a:p>
        <a:p>
          <a:pPr marL="171450" lvl="1" indent="-171450" algn="l" defTabSz="755650">
            <a:lnSpc>
              <a:spcPct val="90000"/>
            </a:lnSpc>
            <a:spcBef>
              <a:spcPct val="0"/>
            </a:spcBef>
            <a:spcAft>
              <a:spcPct val="15000"/>
            </a:spcAft>
            <a:buChar char="••"/>
          </a:pPr>
          <a:r>
            <a:rPr lang="en-US" sz="1700" b="1" kern="1200" dirty="0"/>
            <a:t>Need to be filed on or before 31.12.2018</a:t>
          </a:r>
          <a:endParaRPr lang="en-IN" sz="1700" b="1" kern="1200" dirty="0"/>
        </a:p>
      </dsp:txBody>
      <dsp:txXfrm rot="5400000">
        <a:off x="5101698" y="-2846594"/>
        <a:ext cx="935627" cy="9123826"/>
      </dsp:txXfrm>
    </dsp:sp>
    <dsp:sp modelId="{19D1CBBF-1C0A-44B3-BEC7-12982C7C0095}">
      <dsp:nvSpPr>
        <dsp:cNvPr id="0" name=""/>
        <dsp:cNvSpPr/>
      </dsp:nvSpPr>
      <dsp:spPr>
        <a:xfrm rot="5400000">
          <a:off x="-215914" y="2706865"/>
          <a:ext cx="1439426" cy="100759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Form 9	</a:t>
          </a:r>
          <a:endParaRPr lang="en-IN" sz="1400" kern="1200" dirty="0"/>
        </a:p>
      </dsp:txBody>
      <dsp:txXfrm rot="5400000">
        <a:off x="-215914" y="2706865"/>
        <a:ext cx="1439426" cy="1007598"/>
      </dsp:txXfrm>
    </dsp:sp>
    <dsp:sp modelId="{E6CCD81E-663C-4934-AECB-864E83565E9E}">
      <dsp:nvSpPr>
        <dsp:cNvPr id="0" name=""/>
        <dsp:cNvSpPr/>
      </dsp:nvSpPr>
      <dsp:spPr>
        <a:xfrm rot="5400000">
          <a:off x="5101698" y="-1603147"/>
          <a:ext cx="935627" cy="912382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sz="1700" b="1" kern="1200" dirty="0"/>
            <a:t>All other RTP need to file GSTR 9 mandatorily </a:t>
          </a:r>
          <a:endParaRPr lang="en-IN" sz="1700" b="1" kern="1200" dirty="0"/>
        </a:p>
        <a:p>
          <a:pPr marL="171450" lvl="1" indent="-171450" algn="l" defTabSz="755650">
            <a:lnSpc>
              <a:spcPct val="90000"/>
            </a:lnSpc>
            <a:spcBef>
              <a:spcPct val="0"/>
            </a:spcBef>
            <a:spcAft>
              <a:spcPct val="15000"/>
            </a:spcAft>
            <a:buChar char="••"/>
          </a:pPr>
          <a:r>
            <a:rPr lang="en-US" sz="1700" b="1" kern="1200" dirty="0"/>
            <a:t>Need to be filed on or before 31.12.2018</a:t>
          </a:r>
          <a:endParaRPr lang="en-IN" sz="1700" b="1" kern="1200" dirty="0"/>
        </a:p>
      </dsp:txBody>
      <dsp:txXfrm rot="5400000">
        <a:off x="5101698" y="-1603147"/>
        <a:ext cx="935627" cy="912382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C76231-F1C5-47D2-87AA-09FBA81A7C69}">
      <dsp:nvSpPr>
        <dsp:cNvPr id="0" name=""/>
        <dsp:cNvSpPr/>
      </dsp:nvSpPr>
      <dsp:spPr>
        <a:xfrm rot="16200000">
          <a:off x="1508918" y="-1508918"/>
          <a:ext cx="2011362" cy="502919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a:t>Part A- Turnover - Reasons	</a:t>
          </a:r>
          <a:endParaRPr lang="en-IN" sz="2400" kern="1200" dirty="0"/>
        </a:p>
      </dsp:txBody>
      <dsp:txXfrm rot="16200000">
        <a:off x="1760339" y="-1760339"/>
        <a:ext cx="1508521" cy="5029199"/>
      </dsp:txXfrm>
    </dsp:sp>
    <dsp:sp modelId="{81165AF7-360F-4192-96B1-60BAE9CCBA4F}">
      <dsp:nvSpPr>
        <dsp:cNvPr id="0" name=""/>
        <dsp:cNvSpPr/>
      </dsp:nvSpPr>
      <dsp:spPr>
        <a:xfrm>
          <a:off x="5029199" y="0"/>
          <a:ext cx="5029199" cy="201136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a:t>Part A -Taxes paid- Reasons</a:t>
          </a:r>
          <a:endParaRPr lang="en-IN" sz="2400" kern="1200" dirty="0"/>
        </a:p>
      </dsp:txBody>
      <dsp:txXfrm>
        <a:off x="5029199" y="0"/>
        <a:ext cx="5029199" cy="1508521"/>
      </dsp:txXfrm>
    </dsp:sp>
    <dsp:sp modelId="{CBE04281-5E06-454F-BB67-BF08E996E51E}">
      <dsp:nvSpPr>
        <dsp:cNvPr id="0" name=""/>
        <dsp:cNvSpPr/>
      </dsp:nvSpPr>
      <dsp:spPr>
        <a:xfrm rot="10800000">
          <a:off x="0" y="2011362"/>
          <a:ext cx="5029199" cy="2011362"/>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a:t>Part A- Input Tax Credit	- Reasons</a:t>
          </a:r>
          <a:endParaRPr lang="en-IN" sz="2400" kern="1200" dirty="0"/>
        </a:p>
      </dsp:txBody>
      <dsp:txXfrm rot="10800000">
        <a:off x="0" y="2514203"/>
        <a:ext cx="5029199" cy="1508521"/>
      </dsp:txXfrm>
    </dsp:sp>
    <dsp:sp modelId="{FF7B3FE7-DFAA-4AA8-A1C4-62CA4E84213B}">
      <dsp:nvSpPr>
        <dsp:cNvPr id="0" name=""/>
        <dsp:cNvSpPr/>
      </dsp:nvSpPr>
      <dsp:spPr>
        <a:xfrm rot="5400000">
          <a:off x="6538118" y="502443"/>
          <a:ext cx="2011362" cy="5029199"/>
        </a:xfrm>
        <a:prstGeom prst="round1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a:t>Part B- Recommendations/ Observations and/or Qualifications</a:t>
          </a:r>
          <a:endParaRPr lang="en-IN" sz="2400" kern="1200" dirty="0"/>
        </a:p>
      </dsp:txBody>
      <dsp:txXfrm rot="5400000">
        <a:off x="6789539" y="753864"/>
        <a:ext cx="1508521" cy="5029199"/>
      </dsp:txXfrm>
    </dsp:sp>
    <dsp:sp modelId="{D7ADE453-3DE2-4A42-B70C-4DD3636A6BFE}">
      <dsp:nvSpPr>
        <dsp:cNvPr id="0" name=""/>
        <dsp:cNvSpPr/>
      </dsp:nvSpPr>
      <dsp:spPr>
        <a:xfrm>
          <a:off x="3520440" y="1508521"/>
          <a:ext cx="3017520" cy="1005681"/>
        </a:xfrm>
        <a:prstGeom prst="roundRect">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t>Form 9C- Audit Report or Certificate?</a:t>
          </a:r>
          <a:endParaRPr lang="en-IN" sz="2400" kern="1200" dirty="0"/>
        </a:p>
      </dsp:txBody>
      <dsp:txXfrm>
        <a:off x="3520440" y="1508521"/>
        <a:ext cx="3017520" cy="100568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5E1BF6-7D6D-4A8A-8D0F-D6A319486685}">
      <dsp:nvSpPr>
        <dsp:cNvPr id="0" name=""/>
        <dsp:cNvSpPr/>
      </dsp:nvSpPr>
      <dsp:spPr>
        <a:xfrm>
          <a:off x="0" y="25433"/>
          <a:ext cx="10058399" cy="14544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Certification in cases where reconciliation statements as per PART A in Form 9C is drawn by person who had conducted regular audit by BU</a:t>
          </a:r>
          <a:endParaRPr lang="en-IN" sz="2600" kern="1200" dirty="0"/>
        </a:p>
      </dsp:txBody>
      <dsp:txXfrm>
        <a:off x="0" y="25433"/>
        <a:ext cx="10058399" cy="1454456"/>
      </dsp:txXfrm>
    </dsp:sp>
    <dsp:sp modelId="{A35132DB-2A55-4C7C-9487-F4BB9BF591FD}">
      <dsp:nvSpPr>
        <dsp:cNvPr id="0" name=""/>
        <dsp:cNvSpPr/>
      </dsp:nvSpPr>
      <dsp:spPr>
        <a:xfrm>
          <a:off x="0" y="1479889"/>
          <a:ext cx="10058399" cy="430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CA who has done audit of BU and he is also doing the GST audit of BU.</a:t>
          </a:r>
          <a:endParaRPr lang="en-IN" sz="2000" kern="1200" dirty="0"/>
        </a:p>
      </dsp:txBody>
      <dsp:txXfrm>
        <a:off x="0" y="1479889"/>
        <a:ext cx="10058399" cy="430560"/>
      </dsp:txXfrm>
    </dsp:sp>
    <dsp:sp modelId="{5AD5F729-B67C-4D45-BC58-6532619FB16A}">
      <dsp:nvSpPr>
        <dsp:cNvPr id="0" name=""/>
        <dsp:cNvSpPr/>
      </dsp:nvSpPr>
      <dsp:spPr>
        <a:xfrm>
          <a:off x="0" y="1937149"/>
          <a:ext cx="10058399" cy="14544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t>Certification in cases where reconciliation statements as per PART A in Form 9C is drawn by any other person other than who had conducted the audit of accounts of BU</a:t>
          </a:r>
          <a:endParaRPr lang="en-IN" sz="2600" kern="1200" dirty="0"/>
        </a:p>
      </dsp:txBody>
      <dsp:txXfrm>
        <a:off x="0" y="1937149"/>
        <a:ext cx="10058399" cy="1454456"/>
      </dsp:txXfrm>
    </dsp:sp>
    <dsp:sp modelId="{450733F3-B3FE-4646-815C-52582252DEDA}">
      <dsp:nvSpPr>
        <dsp:cNvPr id="0" name=""/>
        <dsp:cNvSpPr/>
      </dsp:nvSpPr>
      <dsp:spPr>
        <a:xfrm>
          <a:off x="0" y="3364906"/>
          <a:ext cx="10058399" cy="632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CA other than who has done audit of BU and he is also doing the GST audit independently of BU.</a:t>
          </a:r>
          <a:endParaRPr lang="en-IN" sz="2000" kern="1200" dirty="0"/>
        </a:p>
      </dsp:txBody>
      <dsp:txXfrm>
        <a:off x="0" y="3364906"/>
        <a:ext cx="10058399" cy="63238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7B1667-F1AF-40F4-A6E1-31DCAC0B8932}">
      <dsp:nvSpPr>
        <dsp:cNvPr id="0" name=""/>
        <dsp:cNvSpPr/>
      </dsp:nvSpPr>
      <dsp:spPr>
        <a:xfrm>
          <a:off x="3143" y="244246"/>
          <a:ext cx="3064668" cy="76006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a:t>What do we check ?	</a:t>
          </a:r>
          <a:endParaRPr lang="en-IN" sz="2100" kern="1200" dirty="0"/>
        </a:p>
      </dsp:txBody>
      <dsp:txXfrm>
        <a:off x="3143" y="244246"/>
        <a:ext cx="3064668" cy="760066"/>
      </dsp:txXfrm>
    </dsp:sp>
    <dsp:sp modelId="{7C9DC8CB-3951-4835-8936-777CA57F8AD1}">
      <dsp:nvSpPr>
        <dsp:cNvPr id="0" name=""/>
        <dsp:cNvSpPr/>
      </dsp:nvSpPr>
      <dsp:spPr>
        <a:xfrm>
          <a:off x="3143" y="1004313"/>
          <a:ext cx="3064668" cy="27741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GSTR 1 V. Books</a:t>
          </a:r>
          <a:endParaRPr lang="en-IN" sz="2100" kern="1200" dirty="0"/>
        </a:p>
        <a:p>
          <a:pPr marL="228600" lvl="1" indent="-228600" algn="l" defTabSz="933450">
            <a:lnSpc>
              <a:spcPct val="90000"/>
            </a:lnSpc>
            <a:spcBef>
              <a:spcPct val="0"/>
            </a:spcBef>
            <a:spcAft>
              <a:spcPct val="15000"/>
            </a:spcAft>
            <a:buChar char="••"/>
          </a:pPr>
          <a:r>
            <a:rPr lang="en-US" sz="2100" kern="1200" dirty="0"/>
            <a:t>GSTR 3B V. GSTR 1</a:t>
          </a:r>
          <a:endParaRPr lang="en-IN" sz="2100" kern="1200" dirty="0"/>
        </a:p>
        <a:p>
          <a:pPr marL="228600" lvl="1" indent="-228600" algn="l" defTabSz="933450">
            <a:lnSpc>
              <a:spcPct val="90000"/>
            </a:lnSpc>
            <a:spcBef>
              <a:spcPct val="0"/>
            </a:spcBef>
            <a:spcAft>
              <a:spcPct val="15000"/>
            </a:spcAft>
            <a:buChar char="••"/>
          </a:pPr>
          <a:r>
            <a:rPr lang="en-US" sz="2100" kern="1200" dirty="0"/>
            <a:t>GSTR 3B V. GSTR 2A</a:t>
          </a:r>
          <a:endParaRPr lang="en-IN" sz="2100" kern="1200" dirty="0"/>
        </a:p>
        <a:p>
          <a:pPr marL="228600" lvl="1" indent="-228600" algn="l" defTabSz="933450">
            <a:lnSpc>
              <a:spcPct val="90000"/>
            </a:lnSpc>
            <a:spcBef>
              <a:spcPct val="0"/>
            </a:spcBef>
            <a:spcAft>
              <a:spcPct val="15000"/>
            </a:spcAft>
            <a:buChar char="••"/>
          </a:pPr>
          <a:r>
            <a:rPr lang="en-US" sz="2100" kern="1200" dirty="0"/>
            <a:t>GSTR 2A V. Books</a:t>
          </a:r>
          <a:endParaRPr lang="en-IN" sz="2100" kern="1200" dirty="0"/>
        </a:p>
        <a:p>
          <a:pPr marL="228600" lvl="1" indent="-228600" algn="l" defTabSz="933450">
            <a:lnSpc>
              <a:spcPct val="90000"/>
            </a:lnSpc>
            <a:spcBef>
              <a:spcPct val="0"/>
            </a:spcBef>
            <a:spcAft>
              <a:spcPct val="15000"/>
            </a:spcAft>
            <a:buChar char="••"/>
          </a:pPr>
          <a:r>
            <a:rPr lang="en-US" sz="2100" kern="1200" dirty="0"/>
            <a:t>Re-cast, Reclassify and reverify the data and re-reconcile again</a:t>
          </a:r>
          <a:endParaRPr lang="en-IN" sz="2100" kern="1200" dirty="0"/>
        </a:p>
      </dsp:txBody>
      <dsp:txXfrm>
        <a:off x="3143" y="1004313"/>
        <a:ext cx="3064668" cy="2774165"/>
      </dsp:txXfrm>
    </dsp:sp>
    <dsp:sp modelId="{162FE2FD-DBD8-4617-A196-8F15676B6942}">
      <dsp:nvSpPr>
        <dsp:cNvPr id="0" name=""/>
        <dsp:cNvSpPr/>
      </dsp:nvSpPr>
      <dsp:spPr>
        <a:xfrm>
          <a:off x="3496865" y="244246"/>
          <a:ext cx="3064668" cy="76006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a:t>Why do we check?</a:t>
          </a:r>
          <a:endParaRPr lang="en-IN" sz="2100" kern="1200" dirty="0"/>
        </a:p>
      </dsp:txBody>
      <dsp:txXfrm>
        <a:off x="3496865" y="244246"/>
        <a:ext cx="3064668" cy="760066"/>
      </dsp:txXfrm>
    </dsp:sp>
    <dsp:sp modelId="{C3B64D52-213E-4931-8A86-FA9A2AAD6D92}">
      <dsp:nvSpPr>
        <dsp:cNvPr id="0" name=""/>
        <dsp:cNvSpPr/>
      </dsp:nvSpPr>
      <dsp:spPr>
        <a:xfrm>
          <a:off x="3496865" y="1004313"/>
          <a:ext cx="3064668" cy="27741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Shortlist the errors or deviations</a:t>
          </a:r>
          <a:endParaRPr lang="en-IN" sz="2100" kern="1200" dirty="0"/>
        </a:p>
        <a:p>
          <a:pPr marL="228600" lvl="1" indent="-228600" algn="l" defTabSz="933450">
            <a:lnSpc>
              <a:spcPct val="90000"/>
            </a:lnSpc>
            <a:spcBef>
              <a:spcPct val="0"/>
            </a:spcBef>
            <a:spcAft>
              <a:spcPct val="15000"/>
            </a:spcAft>
            <a:buChar char="••"/>
          </a:pPr>
          <a:r>
            <a:rPr lang="en-US" sz="2100" kern="1200" dirty="0"/>
            <a:t>Prepare the reconciliations</a:t>
          </a:r>
          <a:endParaRPr lang="en-IN" sz="2100" kern="1200" dirty="0"/>
        </a:p>
        <a:p>
          <a:pPr marL="228600" lvl="1" indent="-228600" algn="l" defTabSz="933450">
            <a:lnSpc>
              <a:spcPct val="90000"/>
            </a:lnSpc>
            <a:spcBef>
              <a:spcPct val="0"/>
            </a:spcBef>
            <a:spcAft>
              <a:spcPct val="15000"/>
            </a:spcAft>
            <a:buChar char="••"/>
          </a:pPr>
          <a:r>
            <a:rPr lang="en-US" sz="2100" kern="1200" dirty="0"/>
            <a:t>If exercise is done early then economic outflow on account of Interest can be mitigated</a:t>
          </a:r>
          <a:endParaRPr lang="en-IN" sz="2100" kern="1200" dirty="0"/>
        </a:p>
      </dsp:txBody>
      <dsp:txXfrm>
        <a:off x="3496865" y="1004313"/>
        <a:ext cx="3064668" cy="2774165"/>
      </dsp:txXfrm>
    </dsp:sp>
    <dsp:sp modelId="{F567193C-2DA4-4496-923E-AC61A439F1A9}">
      <dsp:nvSpPr>
        <dsp:cNvPr id="0" name=""/>
        <dsp:cNvSpPr/>
      </dsp:nvSpPr>
      <dsp:spPr>
        <a:xfrm>
          <a:off x="6990588" y="244246"/>
          <a:ext cx="3064668" cy="76006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a:t>How do we interpret such checks?</a:t>
          </a:r>
          <a:endParaRPr lang="en-IN" sz="2100" kern="1200" dirty="0"/>
        </a:p>
      </dsp:txBody>
      <dsp:txXfrm>
        <a:off x="6990588" y="244246"/>
        <a:ext cx="3064668" cy="760066"/>
      </dsp:txXfrm>
    </dsp:sp>
    <dsp:sp modelId="{E3831B02-7356-43B1-BB6B-BE5CD3946C8D}">
      <dsp:nvSpPr>
        <dsp:cNvPr id="0" name=""/>
        <dsp:cNvSpPr/>
      </dsp:nvSpPr>
      <dsp:spPr>
        <a:xfrm>
          <a:off x="6990588" y="1004313"/>
          <a:ext cx="3064668" cy="277416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Comparison of all Tables</a:t>
          </a:r>
          <a:endParaRPr lang="en-IN" sz="2100" kern="1200" dirty="0"/>
        </a:p>
        <a:p>
          <a:pPr marL="228600" lvl="1" indent="-228600" algn="l" defTabSz="933450">
            <a:lnSpc>
              <a:spcPct val="90000"/>
            </a:lnSpc>
            <a:spcBef>
              <a:spcPct val="0"/>
            </a:spcBef>
            <a:spcAft>
              <a:spcPct val="15000"/>
            </a:spcAft>
            <a:buChar char="••"/>
          </a:pPr>
          <a:r>
            <a:rPr lang="en-US" sz="2100" kern="1200" dirty="0"/>
            <a:t>Conclude which figures/data are accurate</a:t>
          </a:r>
          <a:endParaRPr lang="en-IN" sz="2100" kern="1200" dirty="0"/>
        </a:p>
        <a:p>
          <a:pPr marL="228600" lvl="1" indent="-228600" algn="l" defTabSz="933450">
            <a:lnSpc>
              <a:spcPct val="90000"/>
            </a:lnSpc>
            <a:spcBef>
              <a:spcPct val="0"/>
            </a:spcBef>
            <a:spcAft>
              <a:spcPct val="15000"/>
            </a:spcAft>
            <a:buChar char="••"/>
          </a:pPr>
          <a:r>
            <a:rPr lang="en-US" sz="2100" kern="1200" dirty="0"/>
            <a:t>Draw up the reconciliations.</a:t>
          </a:r>
          <a:endParaRPr lang="en-IN" sz="2100" kern="1200" dirty="0"/>
        </a:p>
      </dsp:txBody>
      <dsp:txXfrm>
        <a:off x="6990588" y="1004313"/>
        <a:ext cx="3064668" cy="277416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280FFF-E9BD-4041-A739-8D4D1067CF80}">
      <dsp:nvSpPr>
        <dsp:cNvPr id="0" name=""/>
        <dsp:cNvSpPr/>
      </dsp:nvSpPr>
      <dsp:spPr>
        <a:xfrm>
          <a:off x="0" y="0"/>
          <a:ext cx="10058399" cy="1206817"/>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n-US" sz="5500" kern="1200" dirty="0"/>
            <a:t>GSTR – 9C</a:t>
          </a:r>
          <a:endParaRPr lang="en-IN" sz="5500" kern="1200" dirty="0"/>
        </a:p>
      </dsp:txBody>
      <dsp:txXfrm>
        <a:off x="0" y="0"/>
        <a:ext cx="10058399" cy="1206817"/>
      </dsp:txXfrm>
    </dsp:sp>
    <dsp:sp modelId="{79F4D342-9894-4D87-A11C-BF419BF9C3DF}">
      <dsp:nvSpPr>
        <dsp:cNvPr id="0" name=""/>
        <dsp:cNvSpPr/>
      </dsp:nvSpPr>
      <dsp:spPr>
        <a:xfrm>
          <a:off x="4911" y="1206817"/>
          <a:ext cx="3349525" cy="25343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a:t>Turnover- </a:t>
          </a:r>
        </a:p>
        <a:p>
          <a:pPr lvl="0" algn="ctr" defTabSz="1733550">
            <a:lnSpc>
              <a:spcPct val="90000"/>
            </a:lnSpc>
            <a:spcBef>
              <a:spcPct val="0"/>
            </a:spcBef>
            <a:spcAft>
              <a:spcPct val="35000"/>
            </a:spcAft>
          </a:pPr>
          <a:r>
            <a:rPr lang="en-US" sz="3900" kern="1200" dirty="0"/>
            <a:t>GSTR 1</a:t>
          </a:r>
          <a:endParaRPr lang="en-IN" sz="3900" kern="1200" dirty="0"/>
        </a:p>
      </dsp:txBody>
      <dsp:txXfrm>
        <a:off x="4911" y="1206817"/>
        <a:ext cx="3349525" cy="2534316"/>
      </dsp:txXfrm>
    </dsp:sp>
    <dsp:sp modelId="{0C7D60CD-EC4E-4F5C-A247-6FBB779F1C27}">
      <dsp:nvSpPr>
        <dsp:cNvPr id="0" name=""/>
        <dsp:cNvSpPr/>
      </dsp:nvSpPr>
      <dsp:spPr>
        <a:xfrm>
          <a:off x="3354437" y="1206817"/>
          <a:ext cx="3349525" cy="25343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a:t>Tax Paid	- CASH AND CREDIT LEDGER</a:t>
          </a:r>
          <a:endParaRPr lang="en-IN" sz="3900" kern="1200" dirty="0"/>
        </a:p>
      </dsp:txBody>
      <dsp:txXfrm>
        <a:off x="3354437" y="1206817"/>
        <a:ext cx="3349525" cy="2534316"/>
      </dsp:txXfrm>
    </dsp:sp>
    <dsp:sp modelId="{33736D8A-0F5D-47DD-817F-13DA789BA52D}">
      <dsp:nvSpPr>
        <dsp:cNvPr id="0" name=""/>
        <dsp:cNvSpPr/>
      </dsp:nvSpPr>
      <dsp:spPr>
        <a:xfrm>
          <a:off x="6703962" y="1206817"/>
          <a:ext cx="3349525" cy="25343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kern="1200" dirty="0"/>
            <a:t>Input Tax Credit – GSTR 3B /2A </a:t>
          </a:r>
          <a:endParaRPr lang="en-IN" sz="3900" kern="1200" dirty="0"/>
        </a:p>
      </dsp:txBody>
      <dsp:txXfrm>
        <a:off x="6703962" y="1206817"/>
        <a:ext cx="3349525" cy="2534316"/>
      </dsp:txXfrm>
    </dsp:sp>
    <dsp:sp modelId="{7C9193C0-AC5F-4589-968D-DDB9234B6CE7}">
      <dsp:nvSpPr>
        <dsp:cNvPr id="0" name=""/>
        <dsp:cNvSpPr/>
      </dsp:nvSpPr>
      <dsp:spPr>
        <a:xfrm>
          <a:off x="0" y="3741134"/>
          <a:ext cx="10058399" cy="28159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ABD020-AE60-46E2-B211-FE17E5401DAC}" type="datetimeFigureOut">
              <a:rPr lang="en-IN" smtClean="0"/>
              <a:pPr/>
              <a:t>28-11-2018</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DEDF97-C429-4F0D-8023-B7E6219BD138}" type="slidenum">
              <a:rPr lang="en-IN" smtClean="0"/>
              <a:pPr/>
              <a:t>‹#›</a:t>
            </a:fld>
            <a:endParaRPr lang="en-IN"/>
          </a:p>
        </p:txBody>
      </p:sp>
    </p:spTree>
    <p:extLst>
      <p:ext uri="{BB962C8B-B14F-4D97-AF65-F5344CB8AC3E}">
        <p14:creationId xmlns:p14="http://schemas.microsoft.com/office/powerpoint/2010/main" xmlns="" val="58669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46</a:t>
            </a:fld>
            <a:endParaRPr lang="en-IN"/>
          </a:p>
        </p:txBody>
      </p:sp>
    </p:spTree>
    <p:extLst>
      <p:ext uri="{BB962C8B-B14F-4D97-AF65-F5344CB8AC3E}">
        <p14:creationId xmlns:p14="http://schemas.microsoft.com/office/powerpoint/2010/main" xmlns="" val="331075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9F56A3-1998-4BB8-A8AB-D16B0EF589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xmlns="" id="{BF37482F-AA31-4402-84DE-290981C996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xmlns="" id="{BB9A85A4-4261-4B7E-BBCF-1CFFD033AC93}"/>
              </a:ext>
            </a:extLst>
          </p:cNvPr>
          <p:cNvSpPr>
            <a:spLocks noGrp="1"/>
          </p:cNvSpPr>
          <p:nvPr>
            <p:ph type="dt" sz="half" idx="10"/>
          </p:nvPr>
        </p:nvSpPr>
        <p:spPr/>
        <p:txBody>
          <a:bodyPr/>
          <a:lstStyle/>
          <a:p>
            <a:fld id="{72B99A83-6376-4E16-AA7D-6B475D66F857}" type="datetime1">
              <a:rPr lang="en-IN" smtClean="0"/>
              <a:pPr/>
              <a:t>28-11-2018</a:t>
            </a:fld>
            <a:endParaRPr lang="en-IN"/>
          </a:p>
        </p:txBody>
      </p:sp>
      <p:sp>
        <p:nvSpPr>
          <p:cNvPr id="5" name="Footer Placeholder 4">
            <a:extLst>
              <a:ext uri="{FF2B5EF4-FFF2-40B4-BE49-F238E27FC236}">
                <a16:creationId xmlns:a16="http://schemas.microsoft.com/office/drawing/2014/main" xmlns="" id="{0F3606F8-C648-4983-9714-258A2A1DA38C}"/>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058A6A41-5F15-49E0-BE92-8EB7B9EC7416}"/>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2104318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DAD8C1-1D8C-4EA9-ACA4-F76A7C74343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3DB2A659-C2DF-4250-9AFB-3238D9D943C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B32CC405-FADF-4486-8AA4-DB79152D78B3}"/>
              </a:ext>
            </a:extLst>
          </p:cNvPr>
          <p:cNvSpPr>
            <a:spLocks noGrp="1"/>
          </p:cNvSpPr>
          <p:nvPr>
            <p:ph type="dt" sz="half" idx="10"/>
          </p:nvPr>
        </p:nvSpPr>
        <p:spPr/>
        <p:txBody>
          <a:bodyPr/>
          <a:lstStyle/>
          <a:p>
            <a:fld id="{657255F5-D96D-4B32-A064-89563952A8A3}" type="datetime1">
              <a:rPr lang="en-IN" smtClean="0"/>
              <a:pPr/>
              <a:t>28-11-2018</a:t>
            </a:fld>
            <a:endParaRPr lang="en-IN"/>
          </a:p>
        </p:txBody>
      </p:sp>
      <p:sp>
        <p:nvSpPr>
          <p:cNvPr id="5" name="Footer Placeholder 4">
            <a:extLst>
              <a:ext uri="{FF2B5EF4-FFF2-40B4-BE49-F238E27FC236}">
                <a16:creationId xmlns:a16="http://schemas.microsoft.com/office/drawing/2014/main" xmlns="" id="{12BFACCC-DFD0-4994-8F60-4C48593A861F}"/>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229CE003-7FF8-45A2-84D1-8B5A747F12C0}"/>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14636724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E7FBC43-543A-4A8E-9A0C-8C179335CAA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DAC20702-8115-4B94-822C-9CC9F7A2073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91571D45-EA6C-4270-86BF-3DFDA2C0F601}"/>
              </a:ext>
            </a:extLst>
          </p:cNvPr>
          <p:cNvSpPr>
            <a:spLocks noGrp="1"/>
          </p:cNvSpPr>
          <p:nvPr>
            <p:ph type="dt" sz="half" idx="10"/>
          </p:nvPr>
        </p:nvSpPr>
        <p:spPr/>
        <p:txBody>
          <a:bodyPr/>
          <a:lstStyle/>
          <a:p>
            <a:fld id="{F7F4C670-EA91-48D3-9DB1-234983948FD1}" type="datetime1">
              <a:rPr lang="en-IN" smtClean="0"/>
              <a:pPr/>
              <a:t>28-11-2018</a:t>
            </a:fld>
            <a:endParaRPr lang="en-IN"/>
          </a:p>
        </p:txBody>
      </p:sp>
      <p:sp>
        <p:nvSpPr>
          <p:cNvPr id="5" name="Footer Placeholder 4">
            <a:extLst>
              <a:ext uri="{FF2B5EF4-FFF2-40B4-BE49-F238E27FC236}">
                <a16:creationId xmlns:a16="http://schemas.microsoft.com/office/drawing/2014/main" xmlns="" id="{1D133D6D-E758-477E-87B5-AFAB2615454E}"/>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9EDA45B7-97C1-486A-AE77-110EBF625FBB}"/>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27600090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C59546-756E-4E08-BDCA-D1CE1379745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97703422-1D3F-406C-B551-1BCC32AE899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60F35AE7-7423-4C16-AC07-F84392FC1B1F}"/>
              </a:ext>
            </a:extLst>
          </p:cNvPr>
          <p:cNvSpPr>
            <a:spLocks noGrp="1"/>
          </p:cNvSpPr>
          <p:nvPr>
            <p:ph type="dt" sz="half" idx="10"/>
          </p:nvPr>
        </p:nvSpPr>
        <p:spPr/>
        <p:txBody>
          <a:bodyPr/>
          <a:lstStyle/>
          <a:p>
            <a:fld id="{CC255608-B8CC-4237-9CF4-39E94D3FB692}" type="datetime1">
              <a:rPr lang="en-IN" smtClean="0"/>
              <a:pPr/>
              <a:t>28-11-2018</a:t>
            </a:fld>
            <a:endParaRPr lang="en-IN"/>
          </a:p>
        </p:txBody>
      </p:sp>
      <p:sp>
        <p:nvSpPr>
          <p:cNvPr id="5" name="Footer Placeholder 4">
            <a:extLst>
              <a:ext uri="{FF2B5EF4-FFF2-40B4-BE49-F238E27FC236}">
                <a16:creationId xmlns:a16="http://schemas.microsoft.com/office/drawing/2014/main" xmlns="" id="{B45F1B1A-AE3E-43EF-8905-ECD4386806C6}"/>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40F31477-7E95-4339-9715-B6C327D4F5AD}"/>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24599015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FFFB7C-BEDA-4FCE-A77F-A3EE2A0FD41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4C8EDA53-F963-43CF-8147-ABC8253E67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C0EE1F9F-D35C-4373-8881-A1819565EFEE}"/>
              </a:ext>
            </a:extLst>
          </p:cNvPr>
          <p:cNvSpPr>
            <a:spLocks noGrp="1"/>
          </p:cNvSpPr>
          <p:nvPr>
            <p:ph type="dt" sz="half" idx="10"/>
          </p:nvPr>
        </p:nvSpPr>
        <p:spPr/>
        <p:txBody>
          <a:bodyPr/>
          <a:lstStyle/>
          <a:p>
            <a:fld id="{0DC7B7DB-6440-4EC5-8ABA-A02A9A612EDF}" type="datetime1">
              <a:rPr lang="en-IN" smtClean="0"/>
              <a:pPr/>
              <a:t>28-11-2018</a:t>
            </a:fld>
            <a:endParaRPr lang="en-IN"/>
          </a:p>
        </p:txBody>
      </p:sp>
      <p:sp>
        <p:nvSpPr>
          <p:cNvPr id="5" name="Footer Placeholder 4">
            <a:extLst>
              <a:ext uri="{FF2B5EF4-FFF2-40B4-BE49-F238E27FC236}">
                <a16:creationId xmlns:a16="http://schemas.microsoft.com/office/drawing/2014/main" xmlns="" id="{B75F2CFE-9433-49E7-80FC-7366DCA14253}"/>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1F636E5B-94EA-47C4-8330-9EE937D0A473}"/>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36318841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983359-F368-4D2B-B114-14F8292A3E9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9B6B2142-A665-4A07-84B1-E9223972663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6FCEA5CE-646B-4818-A9B2-A9536E622F9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9E205C7F-2F8C-4E0B-B545-0DF7F87C2664}"/>
              </a:ext>
            </a:extLst>
          </p:cNvPr>
          <p:cNvSpPr>
            <a:spLocks noGrp="1"/>
          </p:cNvSpPr>
          <p:nvPr>
            <p:ph type="dt" sz="half" idx="10"/>
          </p:nvPr>
        </p:nvSpPr>
        <p:spPr/>
        <p:txBody>
          <a:bodyPr/>
          <a:lstStyle/>
          <a:p>
            <a:fld id="{3241BC50-58A7-4502-9EF9-D765A5B64DFC}" type="datetime1">
              <a:rPr lang="en-IN" smtClean="0"/>
              <a:pPr/>
              <a:t>28-11-2018</a:t>
            </a:fld>
            <a:endParaRPr lang="en-IN"/>
          </a:p>
        </p:txBody>
      </p:sp>
      <p:sp>
        <p:nvSpPr>
          <p:cNvPr id="6" name="Footer Placeholder 5">
            <a:extLst>
              <a:ext uri="{FF2B5EF4-FFF2-40B4-BE49-F238E27FC236}">
                <a16:creationId xmlns:a16="http://schemas.microsoft.com/office/drawing/2014/main" xmlns="" id="{3A3ECF50-24F4-41F5-B207-FD58B9220791}"/>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36C81BC2-6421-46A1-901F-C7FD9CF24A58}"/>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25122921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6E24B4-6F64-484E-B229-043FD434F8E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CFD29391-08A9-467A-8570-4082085E5B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DDB31375-06D7-4DF6-AF38-BCA010570DA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9DBB59FD-E5F1-40D5-BACF-C49E3916FF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AD73A5CE-388D-4860-A8F8-2873ECDF63B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17F2B986-BDEF-4704-B430-428F0DAD174F}"/>
              </a:ext>
            </a:extLst>
          </p:cNvPr>
          <p:cNvSpPr>
            <a:spLocks noGrp="1"/>
          </p:cNvSpPr>
          <p:nvPr>
            <p:ph type="dt" sz="half" idx="10"/>
          </p:nvPr>
        </p:nvSpPr>
        <p:spPr/>
        <p:txBody>
          <a:bodyPr/>
          <a:lstStyle/>
          <a:p>
            <a:fld id="{12002C51-BDCD-4952-9597-1953EC7D5928}" type="datetime1">
              <a:rPr lang="en-IN" smtClean="0"/>
              <a:pPr/>
              <a:t>28-11-2018</a:t>
            </a:fld>
            <a:endParaRPr lang="en-IN"/>
          </a:p>
        </p:txBody>
      </p:sp>
      <p:sp>
        <p:nvSpPr>
          <p:cNvPr id="8" name="Footer Placeholder 7">
            <a:extLst>
              <a:ext uri="{FF2B5EF4-FFF2-40B4-BE49-F238E27FC236}">
                <a16:creationId xmlns:a16="http://schemas.microsoft.com/office/drawing/2014/main" xmlns="" id="{FB331244-68F2-4955-9621-42FD4B8AB556}"/>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9" name="Slide Number Placeholder 8">
            <a:extLst>
              <a:ext uri="{FF2B5EF4-FFF2-40B4-BE49-F238E27FC236}">
                <a16:creationId xmlns:a16="http://schemas.microsoft.com/office/drawing/2014/main" xmlns="" id="{41E0E383-37E3-4986-81AA-B833C9C6DAE2}"/>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9597400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912F2-A9F5-4601-859A-DAB50E8F785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080996BE-E1D5-4368-AB0A-8B5FE2225E6B}"/>
              </a:ext>
            </a:extLst>
          </p:cNvPr>
          <p:cNvSpPr>
            <a:spLocks noGrp="1"/>
          </p:cNvSpPr>
          <p:nvPr>
            <p:ph type="dt" sz="half" idx="10"/>
          </p:nvPr>
        </p:nvSpPr>
        <p:spPr/>
        <p:txBody>
          <a:bodyPr/>
          <a:lstStyle/>
          <a:p>
            <a:fld id="{13A47B36-77F3-4284-9D8F-7D24BD540B68}" type="datetime1">
              <a:rPr lang="en-IN" smtClean="0"/>
              <a:pPr/>
              <a:t>28-11-2018</a:t>
            </a:fld>
            <a:endParaRPr lang="en-IN"/>
          </a:p>
        </p:txBody>
      </p:sp>
      <p:sp>
        <p:nvSpPr>
          <p:cNvPr id="4" name="Footer Placeholder 3">
            <a:extLst>
              <a:ext uri="{FF2B5EF4-FFF2-40B4-BE49-F238E27FC236}">
                <a16:creationId xmlns:a16="http://schemas.microsoft.com/office/drawing/2014/main" xmlns="" id="{78A2DA91-69A8-402D-96B4-DB0DD8700FEC}"/>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5" name="Slide Number Placeholder 4">
            <a:extLst>
              <a:ext uri="{FF2B5EF4-FFF2-40B4-BE49-F238E27FC236}">
                <a16:creationId xmlns:a16="http://schemas.microsoft.com/office/drawing/2014/main" xmlns="" id="{1BAD617F-1C66-4BE6-9A50-3FDC8E06F4F3}"/>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3430956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D091122-D188-45C5-9E60-BB9338B95992}"/>
              </a:ext>
            </a:extLst>
          </p:cNvPr>
          <p:cNvSpPr>
            <a:spLocks noGrp="1"/>
          </p:cNvSpPr>
          <p:nvPr>
            <p:ph type="dt" sz="half" idx="10"/>
          </p:nvPr>
        </p:nvSpPr>
        <p:spPr/>
        <p:txBody>
          <a:bodyPr/>
          <a:lstStyle/>
          <a:p>
            <a:fld id="{6C0E4C77-DA05-40A7-B16D-487D1FF72856}" type="datetime1">
              <a:rPr lang="en-IN" smtClean="0"/>
              <a:pPr/>
              <a:t>28-11-2018</a:t>
            </a:fld>
            <a:endParaRPr lang="en-IN"/>
          </a:p>
        </p:txBody>
      </p:sp>
      <p:sp>
        <p:nvSpPr>
          <p:cNvPr id="3" name="Footer Placeholder 2">
            <a:extLst>
              <a:ext uri="{FF2B5EF4-FFF2-40B4-BE49-F238E27FC236}">
                <a16:creationId xmlns:a16="http://schemas.microsoft.com/office/drawing/2014/main" xmlns="" id="{61BEADE7-758C-4D20-B615-902FEAA12E0E}"/>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4" name="Slide Number Placeholder 3">
            <a:extLst>
              <a:ext uri="{FF2B5EF4-FFF2-40B4-BE49-F238E27FC236}">
                <a16:creationId xmlns:a16="http://schemas.microsoft.com/office/drawing/2014/main" xmlns="" id="{B85274D2-E394-441F-BB2F-7C43F3B7EC13}"/>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18604762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613348-2A55-46EE-B9C3-F684284A00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46130C78-B163-4AFB-96C8-FA96A3F237E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D29962E0-73EC-4441-B3A9-40E66E6AE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9B382A0-9300-4218-A1CB-4C8A42842EBD}"/>
              </a:ext>
            </a:extLst>
          </p:cNvPr>
          <p:cNvSpPr>
            <a:spLocks noGrp="1"/>
          </p:cNvSpPr>
          <p:nvPr>
            <p:ph type="dt" sz="half" idx="10"/>
          </p:nvPr>
        </p:nvSpPr>
        <p:spPr/>
        <p:txBody>
          <a:bodyPr/>
          <a:lstStyle/>
          <a:p>
            <a:fld id="{6446D1E9-EEEA-4C91-905E-B28054B97A58}" type="datetime1">
              <a:rPr lang="en-IN" smtClean="0"/>
              <a:pPr/>
              <a:t>28-11-2018</a:t>
            </a:fld>
            <a:endParaRPr lang="en-IN"/>
          </a:p>
        </p:txBody>
      </p:sp>
      <p:sp>
        <p:nvSpPr>
          <p:cNvPr id="6" name="Footer Placeholder 5">
            <a:extLst>
              <a:ext uri="{FF2B5EF4-FFF2-40B4-BE49-F238E27FC236}">
                <a16:creationId xmlns:a16="http://schemas.microsoft.com/office/drawing/2014/main" xmlns="" id="{1B42945E-6C77-4A7B-B302-F2761796A03B}"/>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71F752DC-8395-4D34-BAF3-CA1EA404491F}"/>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39695755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663DF2-7F85-4E17-A659-76D998C1B3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77B1835C-95BC-4EFA-9470-060D1FB247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B25682EA-A38C-4880-8CEE-3DDA6703E0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7339C0AC-FB79-4E6D-BF4E-6766C902665B}"/>
              </a:ext>
            </a:extLst>
          </p:cNvPr>
          <p:cNvSpPr>
            <a:spLocks noGrp="1"/>
          </p:cNvSpPr>
          <p:nvPr>
            <p:ph type="dt" sz="half" idx="10"/>
          </p:nvPr>
        </p:nvSpPr>
        <p:spPr/>
        <p:txBody>
          <a:bodyPr/>
          <a:lstStyle/>
          <a:p>
            <a:fld id="{581B1A4C-A198-4F54-953F-E160A7844E66}" type="datetime1">
              <a:rPr lang="en-IN" smtClean="0"/>
              <a:pPr/>
              <a:t>28-11-2018</a:t>
            </a:fld>
            <a:endParaRPr lang="en-IN"/>
          </a:p>
        </p:txBody>
      </p:sp>
      <p:sp>
        <p:nvSpPr>
          <p:cNvPr id="6" name="Footer Placeholder 5">
            <a:extLst>
              <a:ext uri="{FF2B5EF4-FFF2-40B4-BE49-F238E27FC236}">
                <a16:creationId xmlns:a16="http://schemas.microsoft.com/office/drawing/2014/main" xmlns="" id="{B2515EF2-7FD8-43BB-ABF2-481B3C29D198}"/>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F1A04627-C06D-4BC8-BE38-FC03EAC87759}"/>
              </a:ext>
            </a:extLst>
          </p:cNvPr>
          <p:cNvSpPr>
            <a:spLocks noGrp="1"/>
          </p:cNvSpPr>
          <p:nvPr>
            <p:ph type="sldNum" sz="quarter" idx="12"/>
          </p:nvPr>
        </p:nvSpPr>
        <p:spPr/>
        <p:txBody>
          <a:body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3987055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B809EAC7-3334-4FC2-9053-DC48DF5700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E1124B04-3011-4D9E-A468-4C6D7B5E19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51F9C9AA-150B-4F1E-ABE9-77AE457D53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69966-ABF0-4FA0-B1FD-D6DDE9133D6F}" type="datetime1">
              <a:rPr lang="en-IN" smtClean="0"/>
              <a:pPr/>
              <a:t>28-11-2018</a:t>
            </a:fld>
            <a:endParaRPr lang="en-IN"/>
          </a:p>
        </p:txBody>
      </p:sp>
      <p:sp>
        <p:nvSpPr>
          <p:cNvPr id="5" name="Footer Placeholder 4">
            <a:extLst>
              <a:ext uri="{FF2B5EF4-FFF2-40B4-BE49-F238E27FC236}">
                <a16:creationId xmlns:a16="http://schemas.microsoft.com/office/drawing/2014/main" xmlns="" id="{0FF11581-CB47-4AE9-AE0C-E855D2604F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58054F0B-2DD5-4F9F-8896-734DE888B0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143FE-70E9-4BFC-A241-74697117ECA3}" type="slidenum">
              <a:rPr lang="en-IN" smtClean="0"/>
              <a:pPr/>
              <a:t>‹#›</a:t>
            </a:fld>
            <a:endParaRPr lang="en-IN"/>
          </a:p>
        </p:txBody>
      </p:sp>
    </p:spTree>
    <p:extLst>
      <p:ext uri="{BB962C8B-B14F-4D97-AF65-F5344CB8AC3E}">
        <p14:creationId xmlns:p14="http://schemas.microsoft.com/office/powerpoint/2010/main" xmlns="" val="28432322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87949F1D-4781-46A5-ABD0-988E3538C010}"/>
              </a:ext>
            </a:extLst>
          </p:cNvPr>
          <p:cNvSpPr>
            <a:spLocks noGrp="1"/>
          </p:cNvSpPr>
          <p:nvPr>
            <p:ph type="sldNum" sz="quarter" idx="12"/>
          </p:nvPr>
        </p:nvSpPr>
        <p:spPr/>
        <p:txBody>
          <a:bodyPr/>
          <a:lstStyle/>
          <a:p>
            <a:fld id="{A6A508F2-539D-4FD8-9F21-9E3979794489}" type="slidenum">
              <a:rPr lang="en-IN" smtClean="0"/>
              <a:pPr/>
              <a:t>1</a:t>
            </a:fld>
            <a:endParaRPr lang="en-IN"/>
          </a:p>
        </p:txBody>
      </p:sp>
      <p:sp>
        <p:nvSpPr>
          <p:cNvPr id="4" name="Rectangle: Rounded Corners 3">
            <a:extLst>
              <a:ext uri="{FF2B5EF4-FFF2-40B4-BE49-F238E27FC236}">
                <a16:creationId xmlns:a16="http://schemas.microsoft.com/office/drawing/2014/main" xmlns="" id="{C7AE64F4-62D3-4E0E-8957-0CAF62DD3A58}"/>
              </a:ext>
            </a:extLst>
          </p:cNvPr>
          <p:cNvSpPr/>
          <p:nvPr/>
        </p:nvSpPr>
        <p:spPr>
          <a:xfrm>
            <a:off x="967666" y="603682"/>
            <a:ext cx="10262585" cy="5131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GST Audit Report in Form 9C – </a:t>
            </a:r>
          </a:p>
          <a:p>
            <a:pPr algn="ctr"/>
            <a:r>
              <a:rPr lang="en-US" sz="4000" dirty="0"/>
              <a:t>WIRC GST Student conference on 01/12/18</a:t>
            </a:r>
          </a:p>
          <a:p>
            <a:pPr algn="ctr"/>
            <a:endParaRPr lang="en-US" sz="5400" dirty="0"/>
          </a:p>
          <a:p>
            <a:pPr algn="ctr"/>
            <a:r>
              <a:rPr lang="en-US" sz="4000" dirty="0"/>
              <a:t>Presented by</a:t>
            </a:r>
          </a:p>
          <a:p>
            <a:pPr algn="ctr"/>
            <a:r>
              <a:rPr lang="en-US" sz="4000" dirty="0"/>
              <a:t>CA </a:t>
            </a:r>
            <a:r>
              <a:rPr lang="en-US" sz="4000" dirty="0" err="1"/>
              <a:t>Nitin</a:t>
            </a:r>
            <a:r>
              <a:rPr lang="en-US" sz="4000" dirty="0"/>
              <a:t> </a:t>
            </a:r>
            <a:r>
              <a:rPr lang="en-US" sz="4000" dirty="0" err="1" smtClean="0"/>
              <a:t>Bhuta</a:t>
            </a:r>
            <a:endParaRPr lang="en-US" sz="4000" dirty="0"/>
          </a:p>
        </p:txBody>
      </p:sp>
    </p:spTree>
    <p:extLst>
      <p:ext uri="{BB962C8B-B14F-4D97-AF65-F5344CB8AC3E}">
        <p14:creationId xmlns:p14="http://schemas.microsoft.com/office/powerpoint/2010/main" xmlns="" val="38944980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E4F5FE-D116-4FE0-B31A-3F298CC44EDD}"/>
              </a:ext>
            </a:extLst>
          </p:cNvPr>
          <p:cNvSpPr>
            <a:spLocks noGrp="1"/>
          </p:cNvSpPr>
          <p:nvPr>
            <p:ph type="title"/>
          </p:nvPr>
        </p:nvSpPr>
        <p:spPr>
          <a:xfrm>
            <a:off x="838200" y="320675"/>
            <a:ext cx="10515600" cy="1325563"/>
          </a:xfrm>
        </p:spPr>
        <p:txBody>
          <a:bodyPr>
            <a:normAutofit/>
          </a:bodyPr>
          <a:lstStyle/>
          <a:p>
            <a:r>
              <a:rPr lang="en-US" sz="3600" u="sng" dirty="0"/>
              <a:t>Clause by clause analysis of form 9C –gst audit report</a:t>
            </a:r>
            <a:endParaRPr lang="en-IN" sz="3600" dirty="0"/>
          </a:p>
        </p:txBody>
      </p:sp>
      <p:sp>
        <p:nvSpPr>
          <p:cNvPr id="3" name="Content Placeholder 2">
            <a:extLst>
              <a:ext uri="{FF2B5EF4-FFF2-40B4-BE49-F238E27FC236}">
                <a16:creationId xmlns:a16="http://schemas.microsoft.com/office/drawing/2014/main" xmlns="" id="{0CDF7A41-565F-46B5-8678-DFFAFCA2B490}"/>
              </a:ext>
            </a:extLst>
          </p:cNvPr>
          <p:cNvSpPr>
            <a:spLocks noGrp="1"/>
          </p:cNvSpPr>
          <p:nvPr>
            <p:ph idx="1"/>
          </p:nvPr>
        </p:nvSpPr>
        <p:spPr/>
        <p:txBody>
          <a:bodyPr>
            <a:normAutofit/>
          </a:bodyPr>
          <a:lstStyle/>
          <a:p>
            <a:pPr marL="0" indent="0" algn="ctr">
              <a:buNone/>
            </a:pPr>
            <a:r>
              <a:rPr lang="en-US" sz="4400" dirty="0"/>
              <a:t>Part A – Reconciliations statements – Section 44(2) of CGST Act – </a:t>
            </a:r>
          </a:p>
          <a:p>
            <a:pPr marL="0" indent="0" algn="ctr">
              <a:buNone/>
            </a:pPr>
            <a:r>
              <a:rPr lang="en-US" sz="4400" dirty="0"/>
              <a:t>Audited FS/Books and </a:t>
            </a:r>
          </a:p>
          <a:p>
            <a:pPr marL="0" indent="0" algn="ctr">
              <a:buNone/>
            </a:pPr>
            <a:r>
              <a:rPr lang="en-US" sz="4400" dirty="0"/>
              <a:t>Annual Return GSTR 9</a:t>
            </a:r>
            <a:endParaRPr lang="en-IN" sz="4400" dirty="0"/>
          </a:p>
        </p:txBody>
      </p:sp>
      <p:sp>
        <p:nvSpPr>
          <p:cNvPr id="5" name="Slide Number Placeholder 4">
            <a:extLst>
              <a:ext uri="{FF2B5EF4-FFF2-40B4-BE49-F238E27FC236}">
                <a16:creationId xmlns:a16="http://schemas.microsoft.com/office/drawing/2014/main" xmlns="" id="{D562822D-C158-4137-88D1-234A3DC8CA4A}"/>
              </a:ext>
            </a:extLst>
          </p:cNvPr>
          <p:cNvSpPr>
            <a:spLocks noGrp="1"/>
          </p:cNvSpPr>
          <p:nvPr>
            <p:ph type="sldNum" sz="quarter" idx="12"/>
          </p:nvPr>
        </p:nvSpPr>
        <p:spPr/>
        <p:txBody>
          <a:bodyPr/>
          <a:lstStyle/>
          <a:p>
            <a:fld id="{7E4143FE-70E9-4BFC-A241-74697117ECA3}" type="slidenum">
              <a:rPr lang="en-IN" smtClean="0"/>
              <a:pPr/>
              <a:t>10</a:t>
            </a:fld>
            <a:endParaRPr lang="en-IN"/>
          </a:p>
        </p:txBody>
      </p:sp>
    </p:spTree>
    <p:extLst>
      <p:ext uri="{BB962C8B-B14F-4D97-AF65-F5344CB8AC3E}">
        <p14:creationId xmlns:p14="http://schemas.microsoft.com/office/powerpoint/2010/main" xmlns="" val="23971333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a:xfrm>
            <a:off x="685801" y="609600"/>
            <a:ext cx="10131425" cy="1210811"/>
          </a:xfrm>
        </p:spPr>
        <p:txBody>
          <a:bodyPr>
            <a:noAutofit/>
          </a:bodyPr>
          <a:lstStyle/>
          <a:p>
            <a:r>
              <a:rPr lang="en-US" sz="2800" dirty="0"/>
              <a:t>Clause by clause analysis of Form 9C – GST Audit report – basic structure – Reconciliation STATEMENTS Part A</a:t>
            </a:r>
            <a:endParaRPr lang="en-IN" sz="28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685800" y="1820411"/>
          <a:ext cx="10131426" cy="3967992"/>
        </p:xfrm>
        <a:graphic>
          <a:graphicData uri="http://schemas.openxmlformats.org/drawingml/2006/table">
            <a:tbl>
              <a:tblPr firstRow="1" bandRow="1">
                <a:tableStyleId>{5C22544A-7EE6-4342-B048-85BDC9FD1C3A}</a:tableStyleId>
              </a:tblPr>
              <a:tblGrid>
                <a:gridCol w="3377142">
                  <a:extLst>
                    <a:ext uri="{9D8B030D-6E8A-4147-A177-3AD203B41FA5}">
                      <a16:colId xmlns:a16="http://schemas.microsoft.com/office/drawing/2014/main" xmlns="" val="168813975"/>
                    </a:ext>
                  </a:extLst>
                </a:gridCol>
                <a:gridCol w="3377142">
                  <a:extLst>
                    <a:ext uri="{9D8B030D-6E8A-4147-A177-3AD203B41FA5}">
                      <a16:colId xmlns:a16="http://schemas.microsoft.com/office/drawing/2014/main" xmlns="" val="22256708"/>
                    </a:ext>
                  </a:extLst>
                </a:gridCol>
                <a:gridCol w="3377142">
                  <a:extLst>
                    <a:ext uri="{9D8B030D-6E8A-4147-A177-3AD203B41FA5}">
                      <a16:colId xmlns:a16="http://schemas.microsoft.com/office/drawing/2014/main" xmlns="" val="3834148277"/>
                    </a:ext>
                  </a:extLst>
                </a:gridCol>
              </a:tblGrid>
              <a:tr h="381638">
                <a:tc>
                  <a:txBody>
                    <a:bodyPr/>
                    <a:lstStyle/>
                    <a:p>
                      <a:pPr algn="ctr"/>
                      <a:r>
                        <a:rPr lang="en-US" dirty="0"/>
                        <a:t>Particulars</a:t>
                      </a:r>
                      <a:endParaRPr lang="en-IN" dirty="0"/>
                    </a:p>
                  </a:txBody>
                  <a:tcPr/>
                </a:tc>
                <a:tc>
                  <a:txBody>
                    <a:bodyPr/>
                    <a:lstStyle/>
                    <a:p>
                      <a:pPr algn="ctr"/>
                      <a:r>
                        <a:rPr lang="en-US" dirty="0"/>
                        <a:t>Rows</a:t>
                      </a:r>
                      <a:endParaRPr lang="en-IN" dirty="0"/>
                    </a:p>
                  </a:txBody>
                  <a:tcPr/>
                </a:tc>
                <a:tc>
                  <a:txBody>
                    <a:bodyPr/>
                    <a:lstStyle/>
                    <a:p>
                      <a:pPr algn="ctr"/>
                      <a:r>
                        <a:rPr lang="en-US" dirty="0"/>
                        <a:t>Reconciliations</a:t>
                      </a:r>
                      <a:endParaRPr lang="en-IN" dirty="0"/>
                    </a:p>
                  </a:txBody>
                  <a:tcPr/>
                </a:tc>
                <a:extLst>
                  <a:ext uri="{0D108BD9-81ED-4DB2-BD59-A6C34878D82A}">
                    <a16:rowId xmlns:a16="http://schemas.microsoft.com/office/drawing/2014/main" xmlns="" val="2365155547"/>
                  </a:ext>
                </a:extLst>
              </a:tr>
              <a:tr h="381638">
                <a:tc>
                  <a:txBody>
                    <a:bodyPr/>
                    <a:lstStyle/>
                    <a:p>
                      <a:r>
                        <a:rPr lang="en-US" dirty="0"/>
                        <a:t>Part I Basic Details</a:t>
                      </a:r>
                      <a:endParaRPr lang="en-IN" dirty="0"/>
                    </a:p>
                  </a:txBody>
                  <a:tcPr/>
                </a:tc>
                <a:tc>
                  <a:txBody>
                    <a:bodyPr/>
                    <a:lstStyle/>
                    <a:p>
                      <a:r>
                        <a:rPr lang="en-US" dirty="0"/>
                        <a:t>1-4</a:t>
                      </a:r>
                      <a:endParaRPr lang="en-IN" dirty="0"/>
                    </a:p>
                  </a:txBody>
                  <a:tcPr/>
                </a:tc>
                <a:tc>
                  <a:txBody>
                    <a:bodyPr/>
                    <a:lstStyle/>
                    <a:p>
                      <a:endParaRPr lang="en-IN"/>
                    </a:p>
                  </a:txBody>
                  <a:tcPr/>
                </a:tc>
                <a:extLst>
                  <a:ext uri="{0D108BD9-81ED-4DB2-BD59-A6C34878D82A}">
                    <a16:rowId xmlns:a16="http://schemas.microsoft.com/office/drawing/2014/main" xmlns="" val="4140416436"/>
                  </a:ext>
                </a:extLst>
              </a:tr>
              <a:tr h="1223334">
                <a:tc>
                  <a:txBody>
                    <a:bodyPr/>
                    <a:lstStyle/>
                    <a:p>
                      <a:r>
                        <a:rPr lang="en-US" dirty="0"/>
                        <a:t>Part II Reconciliation of Turnover declared in Audited Financial Statements with annual Turnover declared in Annual Return GSTR -9</a:t>
                      </a:r>
                      <a:endParaRPr lang="en-IN" dirty="0"/>
                    </a:p>
                  </a:txBody>
                  <a:tcPr/>
                </a:tc>
                <a:tc>
                  <a:txBody>
                    <a:bodyPr/>
                    <a:lstStyle/>
                    <a:p>
                      <a:r>
                        <a:rPr lang="en-US" dirty="0"/>
                        <a:t>5-8</a:t>
                      </a:r>
                      <a:endParaRPr lang="en-IN" dirty="0"/>
                    </a:p>
                  </a:txBody>
                  <a:tcPr/>
                </a:tc>
                <a:tc>
                  <a:txBody>
                    <a:bodyPr/>
                    <a:lstStyle/>
                    <a:p>
                      <a:r>
                        <a:rPr lang="en-US" dirty="0"/>
                        <a:t>AT-1</a:t>
                      </a:r>
                    </a:p>
                    <a:p>
                      <a:endParaRPr lang="en-US" dirty="0"/>
                    </a:p>
                    <a:p>
                      <a:r>
                        <a:rPr lang="en-US" dirty="0"/>
                        <a:t>AT-2</a:t>
                      </a:r>
                      <a:endParaRPr lang="en-IN" dirty="0"/>
                    </a:p>
                  </a:txBody>
                  <a:tcPr/>
                </a:tc>
                <a:extLst>
                  <a:ext uri="{0D108BD9-81ED-4DB2-BD59-A6C34878D82A}">
                    <a16:rowId xmlns:a16="http://schemas.microsoft.com/office/drawing/2014/main" xmlns="" val="1775257294"/>
                  </a:ext>
                </a:extLst>
              </a:tr>
              <a:tr h="381638">
                <a:tc>
                  <a:txBody>
                    <a:bodyPr/>
                    <a:lstStyle/>
                    <a:p>
                      <a:r>
                        <a:rPr lang="en-US" dirty="0"/>
                        <a:t>Part III – Reconciliation of Tax Paid</a:t>
                      </a:r>
                      <a:endParaRPr lang="en-IN" dirty="0"/>
                    </a:p>
                  </a:txBody>
                  <a:tcPr/>
                </a:tc>
                <a:tc>
                  <a:txBody>
                    <a:bodyPr/>
                    <a:lstStyle/>
                    <a:p>
                      <a:r>
                        <a:rPr lang="en-US" dirty="0"/>
                        <a:t>9-11</a:t>
                      </a:r>
                      <a:endParaRPr lang="en-IN" dirty="0"/>
                    </a:p>
                  </a:txBody>
                  <a:tcPr/>
                </a:tc>
                <a:tc>
                  <a:txBody>
                    <a:bodyPr/>
                    <a:lstStyle/>
                    <a:p>
                      <a:r>
                        <a:rPr lang="en-US" dirty="0"/>
                        <a:t>PT-1</a:t>
                      </a:r>
                      <a:endParaRPr lang="en-IN" dirty="0"/>
                    </a:p>
                  </a:txBody>
                  <a:tcPr/>
                </a:tc>
                <a:extLst>
                  <a:ext uri="{0D108BD9-81ED-4DB2-BD59-A6C34878D82A}">
                    <a16:rowId xmlns:a16="http://schemas.microsoft.com/office/drawing/2014/main" xmlns="" val="507976489"/>
                  </a:ext>
                </a:extLst>
              </a:tr>
              <a:tr h="658718">
                <a:tc>
                  <a:txBody>
                    <a:bodyPr/>
                    <a:lstStyle/>
                    <a:p>
                      <a:r>
                        <a:rPr lang="en-US" dirty="0"/>
                        <a:t>Part IV – Reconciliation of Input Tax Credit ( ITC )</a:t>
                      </a:r>
                      <a:endParaRPr lang="en-IN" dirty="0"/>
                    </a:p>
                  </a:txBody>
                  <a:tcPr/>
                </a:tc>
                <a:tc>
                  <a:txBody>
                    <a:bodyPr/>
                    <a:lstStyle/>
                    <a:p>
                      <a:r>
                        <a:rPr lang="en-US" dirty="0"/>
                        <a:t>12-16</a:t>
                      </a:r>
                      <a:endParaRPr lang="en-IN" dirty="0"/>
                    </a:p>
                  </a:txBody>
                  <a:tcPr/>
                </a:tc>
                <a:tc>
                  <a:txBody>
                    <a:bodyPr/>
                    <a:lstStyle/>
                    <a:p>
                      <a:r>
                        <a:rPr lang="en-US" dirty="0"/>
                        <a:t>ITC -1</a:t>
                      </a:r>
                    </a:p>
                    <a:p>
                      <a:r>
                        <a:rPr lang="en-US" dirty="0"/>
                        <a:t>ITC -2</a:t>
                      </a:r>
                      <a:endParaRPr lang="en-IN" dirty="0"/>
                    </a:p>
                  </a:txBody>
                  <a:tcPr/>
                </a:tc>
                <a:extLst>
                  <a:ext uri="{0D108BD9-81ED-4DB2-BD59-A6C34878D82A}">
                    <a16:rowId xmlns:a16="http://schemas.microsoft.com/office/drawing/2014/main" xmlns="" val="4037805173"/>
                  </a:ext>
                </a:extLst>
              </a:tr>
              <a:tr h="941026">
                <a:tc>
                  <a:txBody>
                    <a:bodyPr/>
                    <a:lstStyle/>
                    <a:p>
                      <a:r>
                        <a:rPr lang="en-US" dirty="0"/>
                        <a:t>Part V – Auditors recommendation on additional liability due to non reconciliations</a:t>
                      </a:r>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2365705509"/>
                  </a:ext>
                </a:extLst>
              </a:tr>
            </a:tbl>
          </a:graphicData>
        </a:graphic>
      </p:graphicFrame>
      <p:sp>
        <p:nvSpPr>
          <p:cNvPr id="3" name="Slide Number Placeholder 2">
            <a:extLst>
              <a:ext uri="{FF2B5EF4-FFF2-40B4-BE49-F238E27FC236}">
                <a16:creationId xmlns:a16="http://schemas.microsoft.com/office/drawing/2014/main" xmlns="" id="{90292B7D-7861-4E88-9E26-F3159E15D844}"/>
              </a:ext>
            </a:extLst>
          </p:cNvPr>
          <p:cNvSpPr>
            <a:spLocks noGrp="1"/>
          </p:cNvSpPr>
          <p:nvPr>
            <p:ph type="sldNum" sz="quarter" idx="12"/>
          </p:nvPr>
        </p:nvSpPr>
        <p:spPr/>
        <p:txBody>
          <a:bodyPr/>
          <a:lstStyle/>
          <a:p>
            <a:fld id="{7E4143FE-70E9-4BFC-A241-74697117ECA3}" type="slidenum">
              <a:rPr lang="en-IN" smtClean="0"/>
              <a:pPr/>
              <a:t>11</a:t>
            </a:fld>
            <a:endParaRPr lang="en-IN"/>
          </a:p>
        </p:txBody>
      </p:sp>
    </p:spTree>
    <p:extLst>
      <p:ext uri="{BB962C8B-B14F-4D97-AF65-F5344CB8AC3E}">
        <p14:creationId xmlns:p14="http://schemas.microsoft.com/office/powerpoint/2010/main" xmlns="" val="1952755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331CD0-1574-43CA-832C-8CA2B901923F}"/>
              </a:ext>
            </a:extLst>
          </p:cNvPr>
          <p:cNvSpPr>
            <a:spLocks noGrp="1"/>
          </p:cNvSpPr>
          <p:nvPr>
            <p:ph type="title"/>
          </p:nvPr>
        </p:nvSpPr>
        <p:spPr/>
        <p:txBody>
          <a:bodyPr>
            <a:normAutofit fontScale="90000"/>
          </a:bodyPr>
          <a:lstStyle/>
          <a:p>
            <a:r>
              <a:rPr lang="en-US" dirty="0"/>
              <a:t>Clause by clause analysis of Form 9C – GST Audit report – basic structure – CERTIFICATIONS  Part B</a:t>
            </a:r>
            <a:endParaRPr lang="en-IN" dirty="0"/>
          </a:p>
        </p:txBody>
      </p:sp>
      <p:graphicFrame>
        <p:nvGraphicFramePr>
          <p:cNvPr id="4" name="Content Placeholder 3">
            <a:extLst>
              <a:ext uri="{FF2B5EF4-FFF2-40B4-BE49-F238E27FC236}">
                <a16:creationId xmlns:a16="http://schemas.microsoft.com/office/drawing/2014/main" xmlns="" id="{7AB4BDC4-E6B0-4613-BD8D-C50AF63A7BA3}"/>
              </a:ext>
            </a:extLst>
          </p:cNvPr>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7D864D32-41B4-46D3-B12A-F46551DA9AB4}"/>
              </a:ext>
            </a:extLst>
          </p:cNvPr>
          <p:cNvSpPr>
            <a:spLocks noGrp="1"/>
          </p:cNvSpPr>
          <p:nvPr>
            <p:ph type="sldNum" sz="quarter" idx="12"/>
          </p:nvPr>
        </p:nvSpPr>
        <p:spPr/>
        <p:txBody>
          <a:bodyPr/>
          <a:lstStyle/>
          <a:p>
            <a:fld id="{7E4143FE-70E9-4BFC-A241-74697117ECA3}" type="slidenum">
              <a:rPr lang="en-IN" smtClean="0"/>
              <a:pPr/>
              <a:t>12</a:t>
            </a:fld>
            <a:endParaRPr lang="en-IN"/>
          </a:p>
        </p:txBody>
      </p:sp>
    </p:spTree>
    <p:extLst>
      <p:ext uri="{BB962C8B-B14F-4D97-AF65-F5344CB8AC3E}">
        <p14:creationId xmlns:p14="http://schemas.microsoft.com/office/powerpoint/2010/main" xmlns="" val="11585021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normAutofit/>
          </a:bodyPr>
          <a:lstStyle/>
          <a:p>
            <a:r>
              <a:rPr lang="en-US" sz="3600" dirty="0"/>
              <a:t>Clause by clause analysis of Form 9C – GST Audit report – basic structure – Part A – Part I</a:t>
            </a:r>
            <a:endParaRPr lang="en-IN" sz="36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778079" y="2567094"/>
          <a:ext cx="10131426" cy="2494280"/>
        </p:xfrm>
        <a:graphic>
          <a:graphicData uri="http://schemas.openxmlformats.org/drawingml/2006/table">
            <a:tbl>
              <a:tblPr firstRow="1" bandRow="1">
                <a:tableStyleId>{5C22544A-7EE6-4342-B048-85BDC9FD1C3A}</a:tableStyleId>
              </a:tblPr>
              <a:tblGrid>
                <a:gridCol w="740328">
                  <a:extLst>
                    <a:ext uri="{9D8B030D-6E8A-4147-A177-3AD203B41FA5}">
                      <a16:colId xmlns:a16="http://schemas.microsoft.com/office/drawing/2014/main" xmlns="" val="168813975"/>
                    </a:ext>
                  </a:extLst>
                </a:gridCol>
                <a:gridCol w="3791824">
                  <a:extLst>
                    <a:ext uri="{9D8B030D-6E8A-4147-A177-3AD203B41FA5}">
                      <a16:colId xmlns:a16="http://schemas.microsoft.com/office/drawing/2014/main" xmlns="" val="22256708"/>
                    </a:ext>
                  </a:extLst>
                </a:gridCol>
                <a:gridCol w="5599274">
                  <a:extLst>
                    <a:ext uri="{9D8B030D-6E8A-4147-A177-3AD203B41FA5}">
                      <a16:colId xmlns:a16="http://schemas.microsoft.com/office/drawing/2014/main" xmlns="" val="3834148277"/>
                    </a:ext>
                  </a:extLst>
                </a:gridCol>
              </a:tblGrid>
              <a:tr h="370840">
                <a:tc>
                  <a:txBody>
                    <a:bodyPr/>
                    <a:lstStyle/>
                    <a:p>
                      <a:pPr algn="ctr"/>
                      <a:r>
                        <a:rPr lang="en-US" dirty="0"/>
                        <a:t>Sr No.</a:t>
                      </a:r>
                      <a:endParaRPr lang="en-IN" dirty="0"/>
                    </a:p>
                  </a:txBody>
                  <a:tcPr/>
                </a:tc>
                <a:tc>
                  <a:txBody>
                    <a:bodyPr/>
                    <a:lstStyle/>
                    <a:p>
                      <a:pPr algn="ctr"/>
                      <a:r>
                        <a:rPr lang="en-US" dirty="0"/>
                        <a:t>Basic Details </a:t>
                      </a:r>
                      <a:endParaRPr lang="en-IN" dirty="0"/>
                    </a:p>
                  </a:txBody>
                  <a:tcPr/>
                </a:tc>
                <a:tc>
                  <a:txBody>
                    <a:bodyPr/>
                    <a:lstStyle/>
                    <a:p>
                      <a:pPr algn="ctr"/>
                      <a:endParaRPr lang="en-IN" dirty="0"/>
                    </a:p>
                  </a:txBody>
                  <a:tcPr/>
                </a:tc>
                <a:extLst>
                  <a:ext uri="{0D108BD9-81ED-4DB2-BD59-A6C34878D82A}">
                    <a16:rowId xmlns:a16="http://schemas.microsoft.com/office/drawing/2014/main" xmlns="" val="2365155547"/>
                  </a:ext>
                </a:extLst>
              </a:tr>
              <a:tr h="370840">
                <a:tc>
                  <a:txBody>
                    <a:bodyPr/>
                    <a:lstStyle/>
                    <a:p>
                      <a:r>
                        <a:rPr lang="en-US" dirty="0"/>
                        <a:t>1</a:t>
                      </a:r>
                      <a:endParaRPr lang="en-IN" dirty="0"/>
                    </a:p>
                  </a:txBody>
                  <a:tcPr/>
                </a:tc>
                <a:tc>
                  <a:txBody>
                    <a:bodyPr/>
                    <a:lstStyle/>
                    <a:p>
                      <a:r>
                        <a:rPr lang="en-US" dirty="0"/>
                        <a:t>Financial Year</a:t>
                      </a:r>
                      <a:endParaRPr lang="en-IN" dirty="0"/>
                    </a:p>
                  </a:txBody>
                  <a:tcPr/>
                </a:tc>
                <a:tc>
                  <a:txBody>
                    <a:bodyPr/>
                    <a:lstStyle/>
                    <a:p>
                      <a:endParaRPr lang="en-IN"/>
                    </a:p>
                  </a:txBody>
                  <a:tcPr/>
                </a:tc>
                <a:extLst>
                  <a:ext uri="{0D108BD9-81ED-4DB2-BD59-A6C34878D82A}">
                    <a16:rowId xmlns:a16="http://schemas.microsoft.com/office/drawing/2014/main" xmlns="" val="4140416436"/>
                  </a:ext>
                </a:extLst>
              </a:tr>
              <a:tr h="370840">
                <a:tc>
                  <a:txBody>
                    <a:bodyPr/>
                    <a:lstStyle/>
                    <a:p>
                      <a:r>
                        <a:rPr lang="en-US" dirty="0"/>
                        <a:t>2</a:t>
                      </a:r>
                      <a:endParaRPr lang="en-IN" dirty="0"/>
                    </a:p>
                  </a:txBody>
                  <a:tcPr/>
                </a:tc>
                <a:tc>
                  <a:txBody>
                    <a:bodyPr/>
                    <a:lstStyle/>
                    <a:p>
                      <a:r>
                        <a:rPr lang="en-US" dirty="0"/>
                        <a:t>GSTN</a:t>
                      </a:r>
                      <a:endParaRPr lang="en-IN" dirty="0"/>
                    </a:p>
                  </a:txBody>
                  <a:tcPr/>
                </a:tc>
                <a:tc>
                  <a:txBody>
                    <a:bodyPr/>
                    <a:lstStyle/>
                    <a:p>
                      <a:endParaRPr lang="en-IN" dirty="0"/>
                    </a:p>
                  </a:txBody>
                  <a:tcPr/>
                </a:tc>
                <a:extLst>
                  <a:ext uri="{0D108BD9-81ED-4DB2-BD59-A6C34878D82A}">
                    <a16:rowId xmlns:a16="http://schemas.microsoft.com/office/drawing/2014/main" xmlns="" val="1775257294"/>
                  </a:ext>
                </a:extLst>
              </a:tr>
              <a:tr h="370840">
                <a:tc>
                  <a:txBody>
                    <a:bodyPr/>
                    <a:lstStyle/>
                    <a:p>
                      <a:r>
                        <a:rPr lang="en-US" dirty="0"/>
                        <a:t>3A</a:t>
                      </a:r>
                      <a:endParaRPr lang="en-IN" dirty="0"/>
                    </a:p>
                  </a:txBody>
                  <a:tcPr/>
                </a:tc>
                <a:tc>
                  <a:txBody>
                    <a:bodyPr/>
                    <a:lstStyle/>
                    <a:p>
                      <a:r>
                        <a:rPr lang="en-US" dirty="0"/>
                        <a:t>Legal Name</a:t>
                      </a:r>
                      <a:endParaRPr lang="en-IN" dirty="0"/>
                    </a:p>
                  </a:txBody>
                  <a:tcPr/>
                </a:tc>
                <a:tc>
                  <a:txBody>
                    <a:bodyPr/>
                    <a:lstStyle/>
                    <a:p>
                      <a:r>
                        <a:rPr lang="en-US" dirty="0"/>
                        <a:t>&lt;Auto &gt;</a:t>
                      </a:r>
                      <a:endParaRPr lang="en-IN" dirty="0"/>
                    </a:p>
                  </a:txBody>
                  <a:tcPr/>
                </a:tc>
                <a:extLst>
                  <a:ext uri="{0D108BD9-81ED-4DB2-BD59-A6C34878D82A}">
                    <a16:rowId xmlns:a16="http://schemas.microsoft.com/office/drawing/2014/main" xmlns="" val="507976489"/>
                  </a:ext>
                </a:extLst>
              </a:tr>
              <a:tr h="370840">
                <a:tc>
                  <a:txBody>
                    <a:bodyPr/>
                    <a:lstStyle/>
                    <a:p>
                      <a:r>
                        <a:rPr lang="en-US" dirty="0"/>
                        <a:t>3B </a:t>
                      </a:r>
                      <a:endParaRPr lang="en-IN" dirty="0"/>
                    </a:p>
                  </a:txBody>
                  <a:tcPr/>
                </a:tc>
                <a:tc>
                  <a:txBody>
                    <a:bodyPr/>
                    <a:lstStyle/>
                    <a:p>
                      <a:r>
                        <a:rPr lang="en-US" dirty="0"/>
                        <a:t>Trade Name ( if any )</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&lt;Auto &gt;</a:t>
                      </a:r>
                      <a:endParaRPr lang="en-IN" dirty="0"/>
                    </a:p>
                  </a:txBody>
                  <a:tcPr/>
                </a:tc>
                <a:extLst>
                  <a:ext uri="{0D108BD9-81ED-4DB2-BD59-A6C34878D82A}">
                    <a16:rowId xmlns:a16="http://schemas.microsoft.com/office/drawing/2014/main" xmlns="" val="4037805173"/>
                  </a:ext>
                </a:extLst>
              </a:tr>
              <a:tr h="370840">
                <a:tc>
                  <a:txBody>
                    <a:bodyPr/>
                    <a:lstStyle/>
                    <a:p>
                      <a:r>
                        <a:rPr lang="en-US" dirty="0"/>
                        <a:t>4.</a:t>
                      </a:r>
                      <a:endParaRPr lang="en-IN" dirty="0"/>
                    </a:p>
                  </a:txBody>
                  <a:tcPr/>
                </a:tc>
                <a:tc>
                  <a:txBody>
                    <a:bodyPr/>
                    <a:lstStyle/>
                    <a:p>
                      <a:r>
                        <a:rPr lang="en-US" dirty="0"/>
                        <a:t>Are you liable to audit under any Act ?</a:t>
                      </a:r>
                      <a:endParaRPr lang="en-IN" dirty="0"/>
                    </a:p>
                  </a:txBody>
                  <a:tcPr/>
                </a:tc>
                <a:tc>
                  <a:txBody>
                    <a:bodyPr/>
                    <a:lstStyle/>
                    <a:p>
                      <a:r>
                        <a:rPr lang="en-US" dirty="0"/>
                        <a:t>&lt;&lt;Please Specify &gt;&gt;</a:t>
                      </a:r>
                      <a:endParaRPr lang="en-IN" dirty="0"/>
                    </a:p>
                  </a:txBody>
                  <a:tcPr/>
                </a:tc>
                <a:extLst>
                  <a:ext uri="{0D108BD9-81ED-4DB2-BD59-A6C34878D82A}">
                    <a16:rowId xmlns:a16="http://schemas.microsoft.com/office/drawing/2014/main" xmlns="" val="2365705509"/>
                  </a:ext>
                </a:extLst>
              </a:tr>
            </a:tbl>
          </a:graphicData>
        </a:graphic>
      </p:graphicFrame>
      <p:sp>
        <p:nvSpPr>
          <p:cNvPr id="3" name="Slide Number Placeholder 2">
            <a:extLst>
              <a:ext uri="{FF2B5EF4-FFF2-40B4-BE49-F238E27FC236}">
                <a16:creationId xmlns:a16="http://schemas.microsoft.com/office/drawing/2014/main" xmlns="" id="{B634FBD4-AD72-48BE-91B3-9FE85536C3E6}"/>
              </a:ext>
            </a:extLst>
          </p:cNvPr>
          <p:cNvSpPr>
            <a:spLocks noGrp="1"/>
          </p:cNvSpPr>
          <p:nvPr>
            <p:ph type="sldNum" sz="quarter" idx="12"/>
          </p:nvPr>
        </p:nvSpPr>
        <p:spPr/>
        <p:txBody>
          <a:bodyPr/>
          <a:lstStyle/>
          <a:p>
            <a:fld id="{7E4143FE-70E9-4BFC-A241-74697117ECA3}" type="slidenum">
              <a:rPr lang="en-IN" smtClean="0"/>
              <a:pPr/>
              <a:t>13</a:t>
            </a:fld>
            <a:endParaRPr lang="en-IN"/>
          </a:p>
        </p:txBody>
      </p:sp>
    </p:spTree>
    <p:extLst>
      <p:ext uri="{BB962C8B-B14F-4D97-AF65-F5344CB8AC3E}">
        <p14:creationId xmlns:p14="http://schemas.microsoft.com/office/powerpoint/2010/main" xmlns="" val="28729836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noAutofit/>
          </a:bodyPr>
          <a:lstStyle/>
          <a:p>
            <a:r>
              <a:rPr lang="en-US" sz="2000" dirty="0"/>
              <a:t>Clause by clause analysis of Form 9C – GST Audit report – basic structure – PART II Reconciliation OF TURNOVER DECLARED IN AUDITED FINANCIAL  STATEMENTS WITH TURNOVER DECLARED IN ANNUAL RETURN (GSTR -9)</a:t>
            </a:r>
            <a:endParaRPr lang="en-IN" sz="20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836802" y="1775534"/>
          <a:ext cx="10131425" cy="4110523"/>
        </p:xfrm>
        <a:graphic>
          <a:graphicData uri="http://schemas.openxmlformats.org/drawingml/2006/table">
            <a:tbl>
              <a:tblPr firstRow="1" bandRow="1">
                <a:tableStyleId>{5C22544A-7EE6-4342-B048-85BDC9FD1C3A}</a:tableStyleId>
              </a:tblPr>
              <a:tblGrid>
                <a:gridCol w="731939">
                  <a:extLst>
                    <a:ext uri="{9D8B030D-6E8A-4147-A177-3AD203B41FA5}">
                      <a16:colId xmlns:a16="http://schemas.microsoft.com/office/drawing/2014/main" xmlns="" val="168813975"/>
                    </a:ext>
                  </a:extLst>
                </a:gridCol>
                <a:gridCol w="7172587">
                  <a:extLst>
                    <a:ext uri="{9D8B030D-6E8A-4147-A177-3AD203B41FA5}">
                      <a16:colId xmlns:a16="http://schemas.microsoft.com/office/drawing/2014/main" xmlns="" val="22256708"/>
                    </a:ext>
                  </a:extLst>
                </a:gridCol>
                <a:gridCol w="2226899">
                  <a:extLst>
                    <a:ext uri="{9D8B030D-6E8A-4147-A177-3AD203B41FA5}">
                      <a16:colId xmlns:a16="http://schemas.microsoft.com/office/drawing/2014/main" xmlns="" val="3834148277"/>
                    </a:ext>
                  </a:extLst>
                </a:gridCol>
              </a:tblGrid>
              <a:tr h="784057">
                <a:tc>
                  <a:txBody>
                    <a:bodyPr/>
                    <a:lstStyle/>
                    <a:p>
                      <a:r>
                        <a:rPr lang="en-US" dirty="0"/>
                        <a:t>Sr No</a:t>
                      </a:r>
                      <a:endParaRPr lang="en-IN" dirty="0"/>
                    </a:p>
                  </a:txBody>
                  <a:tcPr/>
                </a:tc>
                <a:tc>
                  <a:txBody>
                    <a:bodyPr/>
                    <a:lstStyle/>
                    <a:p>
                      <a:r>
                        <a:rPr lang="en-US" dirty="0"/>
                        <a:t>Particulars</a:t>
                      </a:r>
                      <a:endParaRPr lang="en-IN" dirty="0"/>
                    </a:p>
                  </a:txBody>
                  <a:tcPr/>
                </a:tc>
                <a:tc>
                  <a:txBody>
                    <a:bodyPr/>
                    <a:lstStyle/>
                    <a:p>
                      <a:r>
                        <a:rPr lang="en-US" dirty="0"/>
                        <a:t>Rows </a:t>
                      </a:r>
                      <a:endParaRPr lang="en-IN" dirty="0"/>
                    </a:p>
                  </a:txBody>
                  <a:tcPr/>
                </a:tc>
                <a:extLst>
                  <a:ext uri="{0D108BD9-81ED-4DB2-BD59-A6C34878D82A}">
                    <a16:rowId xmlns:a16="http://schemas.microsoft.com/office/drawing/2014/main" xmlns="" val="2365155547"/>
                  </a:ext>
                </a:extLst>
              </a:tr>
              <a:tr h="802940">
                <a:tc>
                  <a:txBody>
                    <a:bodyPr/>
                    <a:lstStyle/>
                    <a:p>
                      <a:r>
                        <a:rPr lang="en-US" dirty="0"/>
                        <a:t>5</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Reconciliation of Gross Turnover</a:t>
                      </a:r>
                      <a:endParaRPr lang="en-IN" dirty="0"/>
                    </a:p>
                    <a:p>
                      <a:endParaRPr lang="en-IN" dirty="0"/>
                    </a:p>
                  </a:txBody>
                  <a:tcPr/>
                </a:tc>
                <a:tc>
                  <a:txBody>
                    <a:bodyPr/>
                    <a:lstStyle/>
                    <a:p>
                      <a:r>
                        <a:rPr lang="en-US" dirty="0"/>
                        <a:t>A to R</a:t>
                      </a:r>
                    </a:p>
                    <a:p>
                      <a:r>
                        <a:rPr lang="en-US" dirty="0"/>
                        <a:t>AT-1</a:t>
                      </a:r>
                      <a:endParaRPr lang="en-IN" dirty="0"/>
                    </a:p>
                  </a:txBody>
                  <a:tcPr/>
                </a:tc>
                <a:extLst>
                  <a:ext uri="{0D108BD9-81ED-4DB2-BD59-A6C34878D82A}">
                    <a16:rowId xmlns:a16="http://schemas.microsoft.com/office/drawing/2014/main" xmlns="" val="4140416436"/>
                  </a:ext>
                </a:extLst>
              </a:tr>
              <a:tr h="458823">
                <a:tc>
                  <a:txBody>
                    <a:bodyPr/>
                    <a:lstStyle/>
                    <a:p>
                      <a:r>
                        <a:rPr lang="en-US" dirty="0"/>
                        <a:t>6</a:t>
                      </a:r>
                      <a:endParaRPr lang="en-IN" dirty="0"/>
                    </a:p>
                  </a:txBody>
                  <a:tcPr/>
                </a:tc>
                <a:tc>
                  <a:txBody>
                    <a:bodyPr/>
                    <a:lstStyle/>
                    <a:p>
                      <a:r>
                        <a:rPr lang="en-US" dirty="0"/>
                        <a:t>Reasons for un-reconciled difference in Annual Gross Turnover</a:t>
                      </a:r>
                      <a:endParaRPr lang="en-IN" dirty="0"/>
                    </a:p>
                  </a:txBody>
                  <a:tcPr/>
                </a:tc>
                <a:tc>
                  <a:txBody>
                    <a:bodyPr/>
                    <a:lstStyle/>
                    <a:p>
                      <a:r>
                        <a:rPr lang="en-US" dirty="0"/>
                        <a:t>A to C – Only Text </a:t>
                      </a:r>
                      <a:endParaRPr lang="en-IN" dirty="0"/>
                    </a:p>
                  </a:txBody>
                  <a:tcPr/>
                </a:tc>
                <a:extLst>
                  <a:ext uri="{0D108BD9-81ED-4DB2-BD59-A6C34878D82A}">
                    <a16:rowId xmlns:a16="http://schemas.microsoft.com/office/drawing/2014/main" xmlns="" val="1775257294"/>
                  </a:ext>
                </a:extLst>
              </a:tr>
              <a:tr h="802940">
                <a:tc>
                  <a:txBody>
                    <a:bodyPr/>
                    <a:lstStyle/>
                    <a:p>
                      <a:r>
                        <a:rPr lang="en-US" dirty="0"/>
                        <a:t>7</a:t>
                      </a:r>
                      <a:endParaRPr lang="en-IN" dirty="0"/>
                    </a:p>
                  </a:txBody>
                  <a:tcPr/>
                </a:tc>
                <a:tc>
                  <a:txBody>
                    <a:bodyPr/>
                    <a:lstStyle/>
                    <a:p>
                      <a:r>
                        <a:rPr lang="en-US" dirty="0"/>
                        <a:t>Reconciliation of Taxable Turnover </a:t>
                      </a:r>
                      <a:endParaRPr lang="en-IN" dirty="0"/>
                    </a:p>
                  </a:txBody>
                  <a:tcPr/>
                </a:tc>
                <a:tc>
                  <a:txBody>
                    <a:bodyPr/>
                    <a:lstStyle/>
                    <a:p>
                      <a:r>
                        <a:rPr lang="en-US" dirty="0"/>
                        <a:t>A to G</a:t>
                      </a:r>
                    </a:p>
                    <a:p>
                      <a:r>
                        <a:rPr lang="en-US" dirty="0"/>
                        <a:t>AT-2</a:t>
                      </a:r>
                      <a:endParaRPr lang="en-IN" dirty="0"/>
                    </a:p>
                  </a:txBody>
                  <a:tcPr/>
                </a:tc>
                <a:extLst>
                  <a:ext uri="{0D108BD9-81ED-4DB2-BD59-A6C34878D82A}">
                    <a16:rowId xmlns:a16="http://schemas.microsoft.com/office/drawing/2014/main" xmlns="" val="507976489"/>
                  </a:ext>
                </a:extLst>
              </a:tr>
              <a:tr h="802940">
                <a:tc>
                  <a:txBody>
                    <a:bodyPr/>
                    <a:lstStyle/>
                    <a:p>
                      <a:r>
                        <a:rPr lang="en-US" dirty="0"/>
                        <a:t>8</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Reasons for un-reconciled difference in Taxable Turnover</a:t>
                      </a:r>
                      <a:endParaRPr lang="en-IN" dirty="0"/>
                    </a:p>
                    <a:p>
                      <a:endParaRPr lang="en-IN" dirty="0"/>
                    </a:p>
                  </a:txBody>
                  <a:tcPr/>
                </a:tc>
                <a:tc>
                  <a:txBody>
                    <a:bodyPr/>
                    <a:lstStyle/>
                    <a:p>
                      <a:r>
                        <a:rPr lang="en-US" dirty="0"/>
                        <a:t>A to C – Only Text</a:t>
                      </a:r>
                      <a:endParaRPr lang="en-IN" dirty="0"/>
                    </a:p>
                  </a:txBody>
                  <a:tcPr/>
                </a:tc>
                <a:extLst>
                  <a:ext uri="{0D108BD9-81ED-4DB2-BD59-A6C34878D82A}">
                    <a16:rowId xmlns:a16="http://schemas.microsoft.com/office/drawing/2014/main" xmlns="" val="4037805173"/>
                  </a:ext>
                </a:extLst>
              </a:tr>
              <a:tr h="458823">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2365705509"/>
                  </a:ext>
                </a:extLst>
              </a:tr>
            </a:tbl>
          </a:graphicData>
        </a:graphic>
      </p:graphicFrame>
      <p:sp>
        <p:nvSpPr>
          <p:cNvPr id="3" name="Slide Number Placeholder 2">
            <a:extLst>
              <a:ext uri="{FF2B5EF4-FFF2-40B4-BE49-F238E27FC236}">
                <a16:creationId xmlns:a16="http://schemas.microsoft.com/office/drawing/2014/main" xmlns="" id="{88FDC4EB-16DF-4775-AF12-BAA7ECA8571F}"/>
              </a:ext>
            </a:extLst>
          </p:cNvPr>
          <p:cNvSpPr>
            <a:spLocks noGrp="1"/>
          </p:cNvSpPr>
          <p:nvPr>
            <p:ph type="sldNum" sz="quarter" idx="12"/>
          </p:nvPr>
        </p:nvSpPr>
        <p:spPr/>
        <p:txBody>
          <a:bodyPr/>
          <a:lstStyle/>
          <a:p>
            <a:fld id="{7E4143FE-70E9-4BFC-A241-74697117ECA3}" type="slidenum">
              <a:rPr lang="en-IN" smtClean="0"/>
              <a:pPr/>
              <a:t>14</a:t>
            </a:fld>
            <a:endParaRPr lang="en-IN"/>
          </a:p>
        </p:txBody>
      </p:sp>
    </p:spTree>
    <p:extLst>
      <p:ext uri="{BB962C8B-B14F-4D97-AF65-F5344CB8AC3E}">
        <p14:creationId xmlns:p14="http://schemas.microsoft.com/office/powerpoint/2010/main" xmlns="" val="5952583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additions /increases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fontScale="92500" lnSpcReduction="10000"/>
          </a:bodyPr>
          <a:lstStyle/>
          <a:p>
            <a:r>
              <a:rPr lang="en-US" dirty="0"/>
              <a:t>B. Unbilled revenue at the beginning of Financial Year (+)</a:t>
            </a:r>
          </a:p>
          <a:p>
            <a:pPr lvl="1"/>
            <a:r>
              <a:rPr lang="en-US" dirty="0"/>
              <a:t>Clause 5B – Unbilled revenue taken into accounts in the last FY and carried forward in the current FY against which invoice is issued in the current FY on which GST is payable then same shall be added  - look for Unbilled revenue information in reported in last FY of AFS.</a:t>
            </a:r>
          </a:p>
          <a:p>
            <a:r>
              <a:rPr lang="en-US" dirty="0"/>
              <a:t>C. Unadjusted advances at the end of Financial Year ( Notification No 40/2017 of goods –Turnover upto 1.50 crores &amp; Notification No 66/2017 dated 15/11/17 whereby no GST payable on advances on supply of Goods as per section 12 ( domestic supplies only) (+)</a:t>
            </a:r>
          </a:p>
          <a:p>
            <a:pPr lvl="1"/>
            <a:r>
              <a:rPr lang="en-US" dirty="0"/>
              <a:t>Clause 5C – unadjusted advances at the end of the FY on which GST has been paid FY but has not been taken into account for calculation of turnover in the Financial statements shall be added to the turnover as shown in clause 5A – look for information on Advances from Clients in the AFS as well as verify the same in Service Tax Returns of RTP.</a:t>
            </a:r>
          </a:p>
        </p:txBody>
      </p:sp>
      <p:sp>
        <p:nvSpPr>
          <p:cNvPr id="4" name="Slide Number Placeholder 3">
            <a:extLst>
              <a:ext uri="{FF2B5EF4-FFF2-40B4-BE49-F238E27FC236}">
                <a16:creationId xmlns:a16="http://schemas.microsoft.com/office/drawing/2014/main" xmlns="" id="{705DA9B0-23A9-4CF4-B7E5-818AA10935B6}"/>
              </a:ext>
            </a:extLst>
          </p:cNvPr>
          <p:cNvSpPr>
            <a:spLocks noGrp="1"/>
          </p:cNvSpPr>
          <p:nvPr>
            <p:ph type="sldNum" sz="quarter" idx="12"/>
          </p:nvPr>
        </p:nvSpPr>
        <p:spPr/>
        <p:txBody>
          <a:bodyPr/>
          <a:lstStyle/>
          <a:p>
            <a:fld id="{7E4143FE-70E9-4BFC-A241-74697117ECA3}" type="slidenum">
              <a:rPr lang="en-IN" smtClean="0"/>
              <a:pPr/>
              <a:t>15</a:t>
            </a:fld>
            <a:endParaRPr lang="en-IN"/>
          </a:p>
        </p:txBody>
      </p:sp>
    </p:spTree>
    <p:extLst>
      <p:ext uri="{BB962C8B-B14F-4D97-AF65-F5344CB8AC3E}">
        <p14:creationId xmlns:p14="http://schemas.microsoft.com/office/powerpoint/2010/main" xmlns="" val="29977762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additions /increases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fontScale="92500" lnSpcReduction="20000"/>
          </a:bodyPr>
          <a:lstStyle/>
          <a:p>
            <a:r>
              <a:rPr lang="en-US" dirty="0"/>
              <a:t>D. Deemed Supply under Schedule I (Section 7(3) – Permanent transfer of Business Assets, Related Party ( Employees)/Distinct persons (Branches ) supplies, Principal and Agent Supplies  &amp; Import of Services – Related Parties/Distinct persons (+)</a:t>
            </a:r>
          </a:p>
          <a:p>
            <a:pPr lvl="1"/>
            <a:r>
              <a:rPr lang="en-US" dirty="0"/>
              <a:t>Clause 5D- </a:t>
            </a:r>
            <a:r>
              <a:rPr lang="en-US" b="1" u="sng" dirty="0"/>
              <a:t>Aggregate value of deemed supplies not taken </a:t>
            </a:r>
            <a:r>
              <a:rPr lang="en-US" dirty="0"/>
              <a:t>into Financial statements turnover shall be added in Turnover reported in clause 5A.</a:t>
            </a:r>
          </a:p>
          <a:p>
            <a:r>
              <a:rPr lang="en-US" dirty="0"/>
              <a:t>E. CN issued after the end of Financial Year but reflected in Annual Return. (+)</a:t>
            </a:r>
          </a:p>
          <a:p>
            <a:pPr lvl="1"/>
            <a:r>
              <a:rPr lang="en-US" dirty="0"/>
              <a:t>Clause 5E – Aggregate value of Credit Notes which are issued after 31</a:t>
            </a:r>
            <a:r>
              <a:rPr lang="en-US" baseline="30000" dirty="0"/>
              <a:t>st</a:t>
            </a:r>
            <a:r>
              <a:rPr lang="en-US" dirty="0"/>
              <a:t> March 2018 for any supply accounted in FY 17-18 but such credit notes were reflected in the Annual return GSTR 9 shall be added in the Turnover as per clause 5A. – Refer to Annual Returns prepared by RTP as well as GSTR 1 filed for FY 1819.</a:t>
            </a:r>
          </a:p>
          <a:p>
            <a:pPr lvl="1"/>
            <a:r>
              <a:rPr lang="en-US" dirty="0"/>
              <a:t>Section 2(37) r.w.s s 34(1) provides CN can issued only in respect of (1) Taxable value exceeds or (2) Tax payable exceeds  or (3) Goods returned by recipient and/or (4) supply found to be deficient for other reasons it won’t be admissible to reduce OTL. </a:t>
            </a:r>
          </a:p>
        </p:txBody>
      </p:sp>
      <p:sp>
        <p:nvSpPr>
          <p:cNvPr id="4" name="Slide Number Placeholder 3">
            <a:extLst>
              <a:ext uri="{FF2B5EF4-FFF2-40B4-BE49-F238E27FC236}">
                <a16:creationId xmlns:a16="http://schemas.microsoft.com/office/drawing/2014/main" xmlns="" id="{4FDD3810-9B70-4BC6-BA41-79E8E9FEDDB1}"/>
              </a:ext>
            </a:extLst>
          </p:cNvPr>
          <p:cNvSpPr>
            <a:spLocks noGrp="1"/>
          </p:cNvSpPr>
          <p:nvPr>
            <p:ph type="sldNum" sz="quarter" idx="12"/>
          </p:nvPr>
        </p:nvSpPr>
        <p:spPr/>
        <p:txBody>
          <a:bodyPr/>
          <a:lstStyle/>
          <a:p>
            <a:fld id="{7E4143FE-70E9-4BFC-A241-74697117ECA3}" type="slidenum">
              <a:rPr lang="en-IN" smtClean="0"/>
              <a:pPr/>
              <a:t>16</a:t>
            </a:fld>
            <a:endParaRPr lang="en-IN"/>
          </a:p>
        </p:txBody>
      </p:sp>
    </p:spTree>
    <p:extLst>
      <p:ext uri="{BB962C8B-B14F-4D97-AF65-F5344CB8AC3E}">
        <p14:creationId xmlns:p14="http://schemas.microsoft.com/office/powerpoint/2010/main" xmlns="" val="11722271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additions /increases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fontScale="92500" lnSpcReduction="20000"/>
          </a:bodyPr>
          <a:lstStyle/>
          <a:p>
            <a:r>
              <a:rPr lang="en-US" dirty="0"/>
              <a:t>F. Trade Discounts accounted for in the annual audited financial statements but are not permissible under GST as per section 15(3) of valuation rules (+)</a:t>
            </a:r>
          </a:p>
          <a:p>
            <a:pPr lvl="1"/>
            <a:r>
              <a:rPr lang="en-US" dirty="0"/>
              <a:t>Clause 5F – Trade Discounts which are taken into effect for arriving at the Financial statements turnover but on such trade discounts also GST was leviable ( as the same is not permitted to be reduced from the price for the purpose of calculating GST ) is required to be added back.</a:t>
            </a:r>
          </a:p>
          <a:p>
            <a:pPr lvl="1"/>
            <a:r>
              <a:rPr lang="en-US" dirty="0"/>
              <a:t>Section 15(3) stipulates that value of supply shall not include any discount which is given:</a:t>
            </a:r>
          </a:p>
          <a:p>
            <a:pPr lvl="2"/>
            <a:r>
              <a:rPr lang="en-US" dirty="0"/>
              <a:t>(a) BEFORE OR AT the time of supply if such discount has been duly recorded in the invoice issued in respect of such supply; and</a:t>
            </a:r>
          </a:p>
          <a:p>
            <a:pPr lvl="2"/>
            <a:r>
              <a:rPr lang="en-US" dirty="0"/>
              <a:t>(b) After the supply has been effected if:-</a:t>
            </a:r>
          </a:p>
          <a:p>
            <a:pPr lvl="3"/>
            <a:r>
              <a:rPr lang="en-US" dirty="0" err="1"/>
              <a:t>i</a:t>
            </a:r>
            <a:r>
              <a:rPr lang="en-US" dirty="0"/>
              <a:t>. such discount is established in terms of an agreement entered into at or before the time of supply and specifically linked to relevant invoices and </a:t>
            </a:r>
          </a:p>
          <a:p>
            <a:pPr lvl="3"/>
            <a:r>
              <a:rPr lang="en-US" dirty="0"/>
              <a:t>Ii. Input tax credit as is attributable to the discount on the basis of document issued by the supplier has been reversed by the recipient of </a:t>
            </a:r>
            <a:r>
              <a:rPr lang="en-US"/>
              <a:t>the supply.</a:t>
            </a:r>
            <a:endParaRPr lang="en-IN" dirty="0"/>
          </a:p>
        </p:txBody>
      </p:sp>
      <p:sp>
        <p:nvSpPr>
          <p:cNvPr id="4" name="Slide Number Placeholder 3">
            <a:extLst>
              <a:ext uri="{FF2B5EF4-FFF2-40B4-BE49-F238E27FC236}">
                <a16:creationId xmlns:a16="http://schemas.microsoft.com/office/drawing/2014/main" xmlns="" id="{2C6D5D61-A149-4644-B9CA-EB10A0459FB5}"/>
              </a:ext>
            </a:extLst>
          </p:cNvPr>
          <p:cNvSpPr>
            <a:spLocks noGrp="1"/>
          </p:cNvSpPr>
          <p:nvPr>
            <p:ph type="sldNum" sz="quarter" idx="12"/>
          </p:nvPr>
        </p:nvSpPr>
        <p:spPr/>
        <p:txBody>
          <a:bodyPr/>
          <a:lstStyle/>
          <a:p>
            <a:fld id="{7E4143FE-70E9-4BFC-A241-74697117ECA3}" type="slidenum">
              <a:rPr lang="en-IN" smtClean="0"/>
              <a:pPr/>
              <a:t>17</a:t>
            </a:fld>
            <a:endParaRPr lang="en-IN"/>
          </a:p>
        </p:txBody>
      </p:sp>
    </p:spTree>
    <p:extLst>
      <p:ext uri="{BB962C8B-B14F-4D97-AF65-F5344CB8AC3E}">
        <p14:creationId xmlns:p14="http://schemas.microsoft.com/office/powerpoint/2010/main" xmlns="" val="28270227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DEDUCTIONS /decreases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lnSpcReduction="10000"/>
          </a:bodyPr>
          <a:lstStyle/>
          <a:p>
            <a:r>
              <a:rPr lang="en-US" dirty="0"/>
              <a:t>G. Turnover from April 17 to June 2017 ( Reconciliation with information declared in July 17 by RTP to be kept on record) (-)</a:t>
            </a:r>
          </a:p>
          <a:p>
            <a:r>
              <a:rPr lang="en-US" dirty="0"/>
              <a:t>H. Unbilled revenue at the end of the Financial Year (-)</a:t>
            </a:r>
          </a:p>
          <a:p>
            <a:pPr lvl="1"/>
            <a:r>
              <a:rPr lang="en-US" dirty="0"/>
              <a:t>Clause 5H – Unbilled revenue taken into accounts at the end of current FY  1718 and carried forward in the next  FY 1819 then same shall be reduced - look for Unbilled revenue information in reported in current FY of AFS.</a:t>
            </a:r>
          </a:p>
          <a:p>
            <a:r>
              <a:rPr lang="en-US" dirty="0"/>
              <a:t>I. Unadjusted advances at the beginning of Financial Year (-)</a:t>
            </a:r>
          </a:p>
          <a:p>
            <a:pPr lvl="1"/>
            <a:r>
              <a:rPr lang="en-US" dirty="0"/>
              <a:t>Clause 5I – unadjusted advances at the beginning of the FY on which GST has been paid during last FY  and not during the current FY but as revenue has been booked in Current FY , hence it shall be reduced from the turnover as shown in clause 5A – look for information on Advances from Clients in the last AFS as well as verify the same in Service Tax Returns of RTP.</a:t>
            </a:r>
          </a:p>
        </p:txBody>
      </p:sp>
      <p:sp>
        <p:nvSpPr>
          <p:cNvPr id="4" name="Slide Number Placeholder 3">
            <a:extLst>
              <a:ext uri="{FF2B5EF4-FFF2-40B4-BE49-F238E27FC236}">
                <a16:creationId xmlns:a16="http://schemas.microsoft.com/office/drawing/2014/main" xmlns="" id="{9A7FA47C-DDFE-4DFC-AAED-7E322A29A3AC}"/>
              </a:ext>
            </a:extLst>
          </p:cNvPr>
          <p:cNvSpPr>
            <a:spLocks noGrp="1"/>
          </p:cNvSpPr>
          <p:nvPr>
            <p:ph type="sldNum" sz="quarter" idx="12"/>
          </p:nvPr>
        </p:nvSpPr>
        <p:spPr/>
        <p:txBody>
          <a:bodyPr/>
          <a:lstStyle/>
          <a:p>
            <a:fld id="{7E4143FE-70E9-4BFC-A241-74697117ECA3}" type="slidenum">
              <a:rPr lang="en-IN" smtClean="0"/>
              <a:pPr/>
              <a:t>18</a:t>
            </a:fld>
            <a:endParaRPr lang="en-IN"/>
          </a:p>
        </p:txBody>
      </p:sp>
    </p:spTree>
    <p:extLst>
      <p:ext uri="{BB962C8B-B14F-4D97-AF65-F5344CB8AC3E}">
        <p14:creationId xmlns:p14="http://schemas.microsoft.com/office/powerpoint/2010/main" xmlns="" val="32413194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DEDUCTIONS /decreases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fontScale="92500" lnSpcReduction="10000"/>
          </a:bodyPr>
          <a:lstStyle/>
          <a:p>
            <a:r>
              <a:rPr lang="en-US" dirty="0"/>
              <a:t>J. CN accounted for in Annual Financial statements but are not permissible under GST. (-)</a:t>
            </a:r>
          </a:p>
          <a:p>
            <a:pPr lvl="1"/>
            <a:r>
              <a:rPr lang="en-US" dirty="0"/>
              <a:t>Clause 5J – Aggregate value of Credit Notes which have been accounted for in the audited Financial statements but were not admissible under section 34 shall be reduced ( which means audited financial turnover would increase to that extent ) from the turnover reported in Clause 5A.</a:t>
            </a:r>
          </a:p>
          <a:p>
            <a:pPr lvl="1"/>
            <a:r>
              <a:rPr lang="en-US" dirty="0"/>
              <a:t>Section 2(37) r.w.s s 34(1) provides CN can issued only in respect of (1) Taxable value exceeds or (2) Tax payable exceeds  or (3) Goods returned by recipient and/or (4) supply found to be deficient for other reasons it won’t be admissible to reduce OTL. </a:t>
            </a:r>
          </a:p>
          <a:p>
            <a:r>
              <a:rPr lang="en-US" dirty="0"/>
              <a:t>K. Adjustments on account of supply of goods by SEZ units to DTA Units (-)</a:t>
            </a:r>
          </a:p>
          <a:p>
            <a:pPr lvl="1"/>
            <a:r>
              <a:rPr lang="en-US" dirty="0"/>
              <a:t>Clause 5K  - because DTA units must have filed BoE for self consumption thus needs to be reduced from 5A.</a:t>
            </a:r>
          </a:p>
          <a:p>
            <a:r>
              <a:rPr lang="en-US" dirty="0"/>
              <a:t>L. Turnover for the period under composition scheme (-)</a:t>
            </a:r>
            <a:endParaRPr lang="en-IN" dirty="0"/>
          </a:p>
        </p:txBody>
      </p:sp>
      <p:sp>
        <p:nvSpPr>
          <p:cNvPr id="4" name="Slide Number Placeholder 3">
            <a:extLst>
              <a:ext uri="{FF2B5EF4-FFF2-40B4-BE49-F238E27FC236}">
                <a16:creationId xmlns:a16="http://schemas.microsoft.com/office/drawing/2014/main" xmlns="" id="{A16BE902-56D3-49AF-A84D-1263E4314078}"/>
              </a:ext>
            </a:extLst>
          </p:cNvPr>
          <p:cNvSpPr>
            <a:spLocks noGrp="1"/>
          </p:cNvSpPr>
          <p:nvPr>
            <p:ph type="sldNum" sz="quarter" idx="12"/>
          </p:nvPr>
        </p:nvSpPr>
        <p:spPr/>
        <p:txBody>
          <a:bodyPr/>
          <a:lstStyle/>
          <a:p>
            <a:fld id="{7E4143FE-70E9-4BFC-A241-74697117ECA3}" type="slidenum">
              <a:rPr lang="en-IN" smtClean="0"/>
              <a:pPr/>
              <a:t>19</a:t>
            </a:fld>
            <a:endParaRPr lang="en-IN"/>
          </a:p>
        </p:txBody>
      </p:sp>
    </p:spTree>
    <p:extLst>
      <p:ext uri="{BB962C8B-B14F-4D97-AF65-F5344CB8AC3E}">
        <p14:creationId xmlns:p14="http://schemas.microsoft.com/office/powerpoint/2010/main" xmlns="" val="4732026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D14DA4-6F5A-4315-A4A8-4ABFDC5489D2}"/>
              </a:ext>
            </a:extLst>
          </p:cNvPr>
          <p:cNvSpPr>
            <a:spLocks noGrp="1"/>
          </p:cNvSpPr>
          <p:nvPr>
            <p:ph type="title"/>
          </p:nvPr>
        </p:nvSpPr>
        <p:spPr/>
        <p:txBody>
          <a:bodyPr/>
          <a:lstStyle/>
          <a:p>
            <a:pPr algn="ctr"/>
            <a:r>
              <a:rPr lang="en-US" dirty="0"/>
              <a:t>Disclaimer</a:t>
            </a:r>
            <a:endParaRPr lang="en-IN" dirty="0"/>
          </a:p>
        </p:txBody>
      </p:sp>
      <p:sp>
        <p:nvSpPr>
          <p:cNvPr id="3" name="Content Placeholder 2">
            <a:extLst>
              <a:ext uri="{FF2B5EF4-FFF2-40B4-BE49-F238E27FC236}">
                <a16:creationId xmlns:a16="http://schemas.microsoft.com/office/drawing/2014/main" xmlns="" id="{12102374-28A2-4EED-9632-70D6C0296A41}"/>
              </a:ext>
            </a:extLst>
          </p:cNvPr>
          <p:cNvSpPr>
            <a:spLocks noGrp="1"/>
          </p:cNvSpPr>
          <p:nvPr>
            <p:ph idx="1"/>
          </p:nvPr>
        </p:nvSpPr>
        <p:spPr/>
        <p:txBody>
          <a:bodyPr/>
          <a:lstStyle/>
          <a:p>
            <a:pPr algn="just"/>
            <a:r>
              <a:rPr lang="en-US" dirty="0"/>
              <a:t>All views stated are my personal views they are not binding on WIRC/ICAI. My personal views may be correct/incorrect as they are expressed based on my understanding of the subject.</a:t>
            </a:r>
          </a:p>
          <a:p>
            <a:pPr algn="just"/>
            <a:r>
              <a:rPr lang="en-US" dirty="0"/>
              <a:t>All members/listeners are requested to go through tax law provisions on their own and advise their clients accordingly as each situations is peculiar in itself.</a:t>
            </a:r>
          </a:p>
          <a:p>
            <a:pPr algn="just"/>
            <a:r>
              <a:rPr lang="en-US" dirty="0"/>
              <a:t>All Illustrations provided are imaginary and any resemblance to any situations is purely co-incidental and without any intentions to disclose private and confidential information.</a:t>
            </a:r>
            <a:endParaRPr lang="en-IN" dirty="0"/>
          </a:p>
          <a:p>
            <a:endParaRPr lang="en-IN" dirty="0"/>
          </a:p>
        </p:txBody>
      </p:sp>
      <p:sp>
        <p:nvSpPr>
          <p:cNvPr id="5" name="Slide Number Placeholder 4">
            <a:extLst>
              <a:ext uri="{FF2B5EF4-FFF2-40B4-BE49-F238E27FC236}">
                <a16:creationId xmlns:a16="http://schemas.microsoft.com/office/drawing/2014/main" xmlns="" id="{C72E9735-8F0B-425D-B79C-558752C6DFEA}"/>
              </a:ext>
            </a:extLst>
          </p:cNvPr>
          <p:cNvSpPr>
            <a:spLocks noGrp="1"/>
          </p:cNvSpPr>
          <p:nvPr>
            <p:ph type="sldNum" sz="quarter" idx="12"/>
          </p:nvPr>
        </p:nvSpPr>
        <p:spPr/>
        <p:txBody>
          <a:bodyPr/>
          <a:lstStyle/>
          <a:p>
            <a:fld id="{7E4143FE-70E9-4BFC-A241-74697117ECA3}" type="slidenum">
              <a:rPr lang="en-IN" smtClean="0"/>
              <a:pPr/>
              <a:t>2</a:t>
            </a:fld>
            <a:endParaRPr lang="en-IN"/>
          </a:p>
        </p:txBody>
      </p:sp>
    </p:spTree>
    <p:extLst>
      <p:ext uri="{BB962C8B-B14F-4D97-AF65-F5344CB8AC3E}">
        <p14:creationId xmlns:p14="http://schemas.microsoft.com/office/powerpoint/2010/main" xmlns="" val="30346145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CF57FE-FF13-4CFE-A50E-DB8F737CE6B4}"/>
              </a:ext>
            </a:extLst>
          </p:cNvPr>
          <p:cNvSpPr>
            <a:spLocks noGrp="1"/>
          </p:cNvSpPr>
          <p:nvPr>
            <p:ph type="title"/>
          </p:nvPr>
        </p:nvSpPr>
        <p:spPr/>
        <p:txBody>
          <a:bodyPr>
            <a:noAutofit/>
          </a:bodyPr>
          <a:lstStyle/>
          <a:p>
            <a:r>
              <a:rPr lang="en-US" sz="2400" dirty="0"/>
              <a:t>PART II reconciliation OF TURNOVER DECLARED IN AUDITED FINANCIAL  STATEMENTS WITH TURNOVER DECLARED IN ANNUAL RETURN (GSTR -9) – ADDITIONS/INCREASES/ DEDUCTIONS /decreases in TURNOVER</a:t>
            </a:r>
            <a:endParaRPr lang="en-IN" sz="2400" dirty="0"/>
          </a:p>
        </p:txBody>
      </p:sp>
      <p:sp>
        <p:nvSpPr>
          <p:cNvPr id="3" name="Content Placeholder 2">
            <a:extLst>
              <a:ext uri="{FF2B5EF4-FFF2-40B4-BE49-F238E27FC236}">
                <a16:creationId xmlns:a16="http://schemas.microsoft.com/office/drawing/2014/main" xmlns="" id="{8DAA1D01-1B07-4A20-8267-D1BF2DDC45B8}"/>
              </a:ext>
            </a:extLst>
          </p:cNvPr>
          <p:cNvSpPr>
            <a:spLocks noGrp="1"/>
          </p:cNvSpPr>
          <p:nvPr>
            <p:ph idx="1"/>
          </p:nvPr>
        </p:nvSpPr>
        <p:spPr/>
        <p:txBody>
          <a:bodyPr>
            <a:normAutofit lnSpcReduction="10000"/>
          </a:bodyPr>
          <a:lstStyle/>
          <a:p>
            <a:r>
              <a:rPr lang="en-US" sz="2800" dirty="0"/>
              <a:t>M. Adjustments in Turnover under section 15 &amp; Rules thereunder – valuation rules (+/-)</a:t>
            </a:r>
          </a:p>
          <a:p>
            <a:pPr lvl="1"/>
            <a:r>
              <a:rPr lang="en-US" sz="2600" dirty="0"/>
              <a:t>Where the taxable value and invoice value differ due to valuation principles under GST, such difference between the turnover reported in GSTR 9 and turnover reported in the AFS shall be added/reduced from the clause 5A Turnover.</a:t>
            </a:r>
          </a:p>
          <a:p>
            <a:r>
              <a:rPr lang="en-US" sz="2800" dirty="0"/>
              <a:t>N.  Adjustments in Turnover due to Foreign Exchange Fluctuations ( +/- )</a:t>
            </a:r>
          </a:p>
          <a:p>
            <a:r>
              <a:rPr lang="en-US" sz="2800" dirty="0"/>
              <a:t>O.  Adjustments in turnover due to reasons not listed above (+/-)</a:t>
            </a:r>
          </a:p>
          <a:p>
            <a:pPr lvl="1"/>
            <a:r>
              <a:rPr lang="en-US" sz="2600" dirty="0"/>
              <a:t>Transaction pertaining to Branch Transfers don’t appear in AFS as they get squared off while drawing up PAN India AFS……………..</a:t>
            </a:r>
            <a:endParaRPr lang="en-IN" sz="2600" dirty="0"/>
          </a:p>
        </p:txBody>
      </p:sp>
      <p:sp>
        <p:nvSpPr>
          <p:cNvPr id="4" name="Slide Number Placeholder 3">
            <a:extLst>
              <a:ext uri="{FF2B5EF4-FFF2-40B4-BE49-F238E27FC236}">
                <a16:creationId xmlns:a16="http://schemas.microsoft.com/office/drawing/2014/main" xmlns="" id="{42C03760-1D56-47E1-B4D4-86A07B383985}"/>
              </a:ext>
            </a:extLst>
          </p:cNvPr>
          <p:cNvSpPr>
            <a:spLocks noGrp="1"/>
          </p:cNvSpPr>
          <p:nvPr>
            <p:ph type="sldNum" sz="quarter" idx="12"/>
          </p:nvPr>
        </p:nvSpPr>
        <p:spPr/>
        <p:txBody>
          <a:bodyPr/>
          <a:lstStyle/>
          <a:p>
            <a:fld id="{7E4143FE-70E9-4BFC-A241-74697117ECA3}" type="slidenum">
              <a:rPr lang="en-IN" smtClean="0"/>
              <a:pPr/>
              <a:t>20</a:t>
            </a:fld>
            <a:endParaRPr lang="en-IN"/>
          </a:p>
        </p:txBody>
      </p:sp>
    </p:spTree>
    <p:extLst>
      <p:ext uri="{BB962C8B-B14F-4D97-AF65-F5344CB8AC3E}">
        <p14:creationId xmlns:p14="http://schemas.microsoft.com/office/powerpoint/2010/main" xmlns="" val="14384689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F11836-27F8-4069-805C-D54B34572942}"/>
              </a:ext>
            </a:extLst>
          </p:cNvPr>
          <p:cNvSpPr>
            <a:spLocks noGrp="1"/>
          </p:cNvSpPr>
          <p:nvPr>
            <p:ph type="title"/>
          </p:nvPr>
        </p:nvSpPr>
        <p:spPr/>
        <p:txBody>
          <a:bodyPr>
            <a:normAutofit/>
          </a:bodyPr>
          <a:lstStyle/>
          <a:p>
            <a:r>
              <a:rPr lang="en-US" sz="3600" dirty="0"/>
              <a:t>Clause by clause analysis – </a:t>
            </a:r>
            <a:r>
              <a:rPr lang="en-US" sz="3600" dirty="0" err="1"/>
              <a:t>gstr</a:t>
            </a:r>
            <a:r>
              <a:rPr lang="en-US" sz="3600" dirty="0"/>
              <a:t> 9c – Reconciliation OF TURNOVER.</a:t>
            </a:r>
            <a:endParaRPr lang="en-IN" sz="3600" dirty="0"/>
          </a:p>
        </p:txBody>
      </p:sp>
      <p:graphicFrame>
        <p:nvGraphicFramePr>
          <p:cNvPr id="5" name="Content Placeholder 4">
            <a:extLst>
              <a:ext uri="{FF2B5EF4-FFF2-40B4-BE49-F238E27FC236}">
                <a16:creationId xmlns:a16="http://schemas.microsoft.com/office/drawing/2014/main" xmlns="" id="{45DC0D7C-9A38-4CE7-AD3D-C139399D7C6E}"/>
              </a:ext>
            </a:extLst>
          </p:cNvPr>
          <p:cNvGraphicFramePr>
            <a:graphicFrameLocks noGrp="1"/>
          </p:cNvGraphicFramePr>
          <p:nvPr>
            <p:ph idx="1"/>
            <p:extLst/>
          </p:nvPr>
        </p:nvGraphicFramePr>
        <p:xfrm>
          <a:off x="1096963" y="1846263"/>
          <a:ext cx="10058401" cy="3042920"/>
        </p:xfrm>
        <a:graphic>
          <a:graphicData uri="http://schemas.openxmlformats.org/drawingml/2006/table">
            <a:tbl>
              <a:tblPr firstRow="1" bandRow="1">
                <a:tableStyleId>{5C22544A-7EE6-4342-B048-85BDC9FD1C3A}</a:tableStyleId>
              </a:tblPr>
              <a:tblGrid>
                <a:gridCol w="1509546">
                  <a:extLst>
                    <a:ext uri="{9D8B030D-6E8A-4147-A177-3AD203B41FA5}">
                      <a16:colId xmlns:a16="http://schemas.microsoft.com/office/drawing/2014/main" xmlns="" val="2560168946"/>
                    </a:ext>
                  </a:extLst>
                </a:gridCol>
                <a:gridCol w="6213079">
                  <a:extLst>
                    <a:ext uri="{9D8B030D-6E8A-4147-A177-3AD203B41FA5}">
                      <a16:colId xmlns:a16="http://schemas.microsoft.com/office/drawing/2014/main" xmlns="" val="1039160747"/>
                    </a:ext>
                  </a:extLst>
                </a:gridCol>
                <a:gridCol w="2335776">
                  <a:extLst>
                    <a:ext uri="{9D8B030D-6E8A-4147-A177-3AD203B41FA5}">
                      <a16:colId xmlns:a16="http://schemas.microsoft.com/office/drawing/2014/main" xmlns="" val="3030313753"/>
                    </a:ext>
                  </a:extLst>
                </a:gridCol>
              </a:tblGrid>
              <a:tr h="370840">
                <a:tc>
                  <a:txBody>
                    <a:bodyPr/>
                    <a:lstStyle/>
                    <a:p>
                      <a:r>
                        <a:rPr lang="en-US" dirty="0"/>
                        <a:t>Clause /Rows</a:t>
                      </a:r>
                      <a:endParaRPr lang="en-IN" dirty="0"/>
                    </a:p>
                  </a:txBody>
                  <a:tcPr marL="90781" marR="90781"/>
                </a:tc>
                <a:tc>
                  <a:txBody>
                    <a:bodyPr/>
                    <a:lstStyle/>
                    <a:p>
                      <a:r>
                        <a:rPr lang="en-US" dirty="0"/>
                        <a:t>Descriptions</a:t>
                      </a:r>
                      <a:endParaRPr lang="en-IN" dirty="0"/>
                    </a:p>
                  </a:txBody>
                  <a:tcPr marL="90781" marR="90781"/>
                </a:tc>
                <a:tc>
                  <a:txBody>
                    <a:bodyPr/>
                    <a:lstStyle/>
                    <a:p>
                      <a:r>
                        <a:rPr lang="en-US" dirty="0"/>
                        <a:t>Amount in INR</a:t>
                      </a:r>
                      <a:endParaRPr lang="en-IN" dirty="0"/>
                    </a:p>
                  </a:txBody>
                  <a:tcPr marL="90781" marR="90781"/>
                </a:tc>
                <a:extLst>
                  <a:ext uri="{0D108BD9-81ED-4DB2-BD59-A6C34878D82A}">
                    <a16:rowId xmlns:a16="http://schemas.microsoft.com/office/drawing/2014/main" xmlns="" val="739510233"/>
                  </a:ext>
                </a:extLst>
              </a:tr>
              <a:tr h="370840">
                <a:tc>
                  <a:txBody>
                    <a:bodyPr/>
                    <a:lstStyle/>
                    <a:p>
                      <a:r>
                        <a:rPr lang="en-US" dirty="0"/>
                        <a:t>5A</a:t>
                      </a:r>
                      <a:endParaRPr lang="en-IN" dirty="0"/>
                    </a:p>
                  </a:txBody>
                  <a:tcPr marL="90781" marR="90781"/>
                </a:tc>
                <a:tc>
                  <a:txBody>
                    <a:bodyPr/>
                    <a:lstStyle/>
                    <a:p>
                      <a:r>
                        <a:rPr lang="en-US" dirty="0"/>
                        <a:t>Turnover (including exports ) as per audited Financial statements for the state/UT ( for multi GSTN units under same PAN the turnover shall be derived from the audited annual financial statement)  </a:t>
                      </a:r>
                      <a:endParaRPr lang="en-IN" dirty="0"/>
                    </a:p>
                  </a:txBody>
                  <a:tcPr marL="90781" marR="90781"/>
                </a:tc>
                <a:tc>
                  <a:txBody>
                    <a:bodyPr/>
                    <a:lstStyle/>
                    <a:p>
                      <a:r>
                        <a:rPr lang="en-US" dirty="0"/>
                        <a:t>Manual</a:t>
                      </a:r>
                      <a:endParaRPr lang="en-IN" dirty="0"/>
                    </a:p>
                  </a:txBody>
                  <a:tcPr marL="90781" marR="90781"/>
                </a:tc>
                <a:extLst>
                  <a:ext uri="{0D108BD9-81ED-4DB2-BD59-A6C34878D82A}">
                    <a16:rowId xmlns:a16="http://schemas.microsoft.com/office/drawing/2014/main" xmlns="" val="1907049558"/>
                  </a:ext>
                </a:extLst>
              </a:tr>
              <a:tr h="370840">
                <a:tc>
                  <a:txBody>
                    <a:bodyPr/>
                    <a:lstStyle/>
                    <a:p>
                      <a:r>
                        <a:rPr lang="en-US" dirty="0"/>
                        <a:t>5P</a:t>
                      </a:r>
                      <a:endParaRPr lang="en-IN" dirty="0"/>
                    </a:p>
                  </a:txBody>
                  <a:tcPr marL="90781" marR="90781"/>
                </a:tc>
                <a:tc>
                  <a:txBody>
                    <a:bodyPr/>
                    <a:lstStyle/>
                    <a:p>
                      <a:r>
                        <a:rPr lang="en-US" dirty="0"/>
                        <a:t>Annual Turnover after adjustments made in clause 5B to 5O</a:t>
                      </a:r>
                      <a:endParaRPr lang="en-IN" dirty="0"/>
                    </a:p>
                  </a:txBody>
                  <a:tcPr marL="90781" marR="90781"/>
                </a:tc>
                <a:tc>
                  <a:txBody>
                    <a:bodyPr/>
                    <a:lstStyle/>
                    <a:p>
                      <a:r>
                        <a:rPr lang="en-US" dirty="0"/>
                        <a:t>Auto</a:t>
                      </a:r>
                      <a:endParaRPr lang="en-IN" dirty="0"/>
                    </a:p>
                  </a:txBody>
                  <a:tcPr marL="90781" marR="90781"/>
                </a:tc>
                <a:extLst>
                  <a:ext uri="{0D108BD9-81ED-4DB2-BD59-A6C34878D82A}">
                    <a16:rowId xmlns:a16="http://schemas.microsoft.com/office/drawing/2014/main" xmlns="" val="2322814037"/>
                  </a:ext>
                </a:extLst>
              </a:tr>
              <a:tr h="370840">
                <a:tc>
                  <a:txBody>
                    <a:bodyPr/>
                    <a:lstStyle/>
                    <a:p>
                      <a:r>
                        <a:rPr lang="en-US" dirty="0"/>
                        <a:t>5Q</a:t>
                      </a:r>
                      <a:endParaRPr lang="en-IN" dirty="0"/>
                    </a:p>
                  </a:txBody>
                  <a:tcPr marL="90781" marR="90781"/>
                </a:tc>
                <a:tc>
                  <a:txBody>
                    <a:bodyPr/>
                    <a:lstStyle/>
                    <a:p>
                      <a:r>
                        <a:rPr lang="en-US" dirty="0"/>
                        <a:t>Turnover as declared in Annual Return (GSTR 9 )</a:t>
                      </a:r>
                      <a:endParaRPr lang="en-IN" dirty="0"/>
                    </a:p>
                  </a:txBody>
                  <a:tcPr marL="90781" marR="90781"/>
                </a:tc>
                <a:tc>
                  <a:txBody>
                    <a:bodyPr/>
                    <a:lstStyle/>
                    <a:p>
                      <a:r>
                        <a:rPr lang="en-US" dirty="0"/>
                        <a:t>Manual</a:t>
                      </a:r>
                      <a:endParaRPr lang="en-IN" dirty="0"/>
                    </a:p>
                  </a:txBody>
                  <a:tcPr marL="90781" marR="90781"/>
                </a:tc>
                <a:extLst>
                  <a:ext uri="{0D108BD9-81ED-4DB2-BD59-A6C34878D82A}">
                    <a16:rowId xmlns:a16="http://schemas.microsoft.com/office/drawing/2014/main" xmlns="" val="878930544"/>
                  </a:ext>
                </a:extLst>
              </a:tr>
              <a:tr h="370840">
                <a:tc>
                  <a:txBody>
                    <a:bodyPr/>
                    <a:lstStyle/>
                    <a:p>
                      <a:r>
                        <a:rPr lang="en-US" dirty="0"/>
                        <a:t>5R</a:t>
                      </a:r>
                      <a:endParaRPr lang="en-IN" dirty="0"/>
                    </a:p>
                  </a:txBody>
                  <a:tcPr marL="90781" marR="90781"/>
                </a:tc>
                <a:tc>
                  <a:txBody>
                    <a:bodyPr/>
                    <a:lstStyle/>
                    <a:p>
                      <a:r>
                        <a:rPr lang="en-US" dirty="0"/>
                        <a:t>Un-reconciled Turnover  ( Q- P )</a:t>
                      </a:r>
                      <a:endParaRPr lang="en-IN" dirty="0"/>
                    </a:p>
                  </a:txBody>
                  <a:tcPr marL="90781" marR="90781"/>
                </a:tc>
                <a:tc>
                  <a:txBody>
                    <a:bodyPr/>
                    <a:lstStyle/>
                    <a:p>
                      <a:r>
                        <a:rPr lang="en-US" dirty="0"/>
                        <a:t>AT 1</a:t>
                      </a:r>
                      <a:endParaRPr lang="en-IN" dirty="0"/>
                    </a:p>
                  </a:txBody>
                  <a:tcPr marL="90781" marR="90781"/>
                </a:tc>
                <a:extLst>
                  <a:ext uri="{0D108BD9-81ED-4DB2-BD59-A6C34878D82A}">
                    <a16:rowId xmlns:a16="http://schemas.microsoft.com/office/drawing/2014/main" xmlns="" val="1316374648"/>
                  </a:ext>
                </a:extLst>
              </a:tr>
              <a:tr h="370840">
                <a:tc>
                  <a:txBody>
                    <a:bodyPr/>
                    <a:lstStyle/>
                    <a:p>
                      <a:r>
                        <a:rPr lang="en-US" dirty="0"/>
                        <a:t>6</a:t>
                      </a:r>
                      <a:endParaRPr lang="en-IN" dirty="0"/>
                    </a:p>
                  </a:txBody>
                  <a:tcPr marL="90781" marR="90781"/>
                </a:tc>
                <a:tc>
                  <a:txBody>
                    <a:bodyPr/>
                    <a:lstStyle/>
                    <a:p>
                      <a:r>
                        <a:rPr lang="en-US" dirty="0"/>
                        <a:t>Reasons ……………….A to C </a:t>
                      </a:r>
                      <a:endParaRPr lang="en-IN" dirty="0"/>
                    </a:p>
                  </a:txBody>
                  <a:tcPr marL="90781" marR="90781"/>
                </a:tc>
                <a:tc>
                  <a:txBody>
                    <a:bodyPr/>
                    <a:lstStyle/>
                    <a:p>
                      <a:r>
                        <a:rPr lang="en-US" dirty="0"/>
                        <a:t>Text only </a:t>
                      </a:r>
                      <a:endParaRPr lang="en-IN" dirty="0"/>
                    </a:p>
                  </a:txBody>
                  <a:tcPr marL="90781" marR="90781"/>
                </a:tc>
                <a:extLst>
                  <a:ext uri="{0D108BD9-81ED-4DB2-BD59-A6C34878D82A}">
                    <a16:rowId xmlns:a16="http://schemas.microsoft.com/office/drawing/2014/main" xmlns="" val="3597536569"/>
                  </a:ext>
                </a:extLst>
              </a:tr>
            </a:tbl>
          </a:graphicData>
        </a:graphic>
      </p:graphicFrame>
      <p:sp>
        <p:nvSpPr>
          <p:cNvPr id="3" name="Slide Number Placeholder 2">
            <a:extLst>
              <a:ext uri="{FF2B5EF4-FFF2-40B4-BE49-F238E27FC236}">
                <a16:creationId xmlns:a16="http://schemas.microsoft.com/office/drawing/2014/main" xmlns="" id="{6C0D63BE-ACA9-443C-9EFE-5CB6068525FB}"/>
              </a:ext>
            </a:extLst>
          </p:cNvPr>
          <p:cNvSpPr>
            <a:spLocks noGrp="1"/>
          </p:cNvSpPr>
          <p:nvPr>
            <p:ph type="sldNum" sz="quarter" idx="12"/>
          </p:nvPr>
        </p:nvSpPr>
        <p:spPr/>
        <p:txBody>
          <a:bodyPr/>
          <a:lstStyle/>
          <a:p>
            <a:fld id="{7E4143FE-70E9-4BFC-A241-74697117ECA3}" type="slidenum">
              <a:rPr lang="en-IN" smtClean="0"/>
              <a:pPr/>
              <a:t>21</a:t>
            </a:fld>
            <a:endParaRPr lang="en-IN"/>
          </a:p>
        </p:txBody>
      </p:sp>
    </p:spTree>
    <p:extLst>
      <p:ext uri="{BB962C8B-B14F-4D97-AF65-F5344CB8AC3E}">
        <p14:creationId xmlns:p14="http://schemas.microsoft.com/office/powerpoint/2010/main" xmlns="" val="4033436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4D96BC-4879-441C-8C7D-56B25A0AADB5}"/>
              </a:ext>
            </a:extLst>
          </p:cNvPr>
          <p:cNvSpPr>
            <a:spLocks noGrp="1"/>
          </p:cNvSpPr>
          <p:nvPr>
            <p:ph type="title"/>
          </p:nvPr>
        </p:nvSpPr>
        <p:spPr/>
        <p:txBody>
          <a:bodyPr>
            <a:noAutofit/>
          </a:bodyPr>
          <a:lstStyle/>
          <a:p>
            <a:r>
              <a:rPr lang="en-US" sz="2800" dirty="0"/>
              <a:t>Reconciliation OF TURNOVER DECLARED IN AUDITED FINANCIAL  STATEMENTS WITH TURNOVER DECLARED IN ANNUAL RETURN (GSTR -9) – HOW TO CHECK AND ARRIVE?</a:t>
            </a:r>
            <a:endParaRPr lang="en-IN" sz="2800" dirty="0"/>
          </a:p>
        </p:txBody>
      </p:sp>
      <p:graphicFrame>
        <p:nvGraphicFramePr>
          <p:cNvPr id="5" name="Content Placeholder 4">
            <a:extLst>
              <a:ext uri="{FF2B5EF4-FFF2-40B4-BE49-F238E27FC236}">
                <a16:creationId xmlns:a16="http://schemas.microsoft.com/office/drawing/2014/main" xmlns="" id="{0404500F-2C1C-4437-9B78-341BFF94BD2E}"/>
              </a:ext>
            </a:extLst>
          </p:cNvPr>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5D3EBC63-6E6E-4FE2-8EFB-33F5A36582B0}"/>
              </a:ext>
            </a:extLst>
          </p:cNvPr>
          <p:cNvSpPr>
            <a:spLocks noGrp="1"/>
          </p:cNvSpPr>
          <p:nvPr>
            <p:ph type="sldNum" sz="quarter" idx="12"/>
          </p:nvPr>
        </p:nvSpPr>
        <p:spPr/>
        <p:txBody>
          <a:bodyPr/>
          <a:lstStyle/>
          <a:p>
            <a:fld id="{7E4143FE-70E9-4BFC-A241-74697117ECA3}" type="slidenum">
              <a:rPr lang="en-IN" smtClean="0"/>
              <a:pPr/>
              <a:t>22</a:t>
            </a:fld>
            <a:endParaRPr lang="en-IN"/>
          </a:p>
        </p:txBody>
      </p:sp>
    </p:spTree>
    <p:extLst>
      <p:ext uri="{BB962C8B-B14F-4D97-AF65-F5344CB8AC3E}">
        <p14:creationId xmlns:p14="http://schemas.microsoft.com/office/powerpoint/2010/main" xmlns="" val="7336729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01EC8-0D4A-49EC-BD4D-2EBDCF0DC46C}"/>
              </a:ext>
            </a:extLst>
          </p:cNvPr>
          <p:cNvSpPr>
            <a:spLocks noGrp="1"/>
          </p:cNvSpPr>
          <p:nvPr>
            <p:ph type="title"/>
          </p:nvPr>
        </p:nvSpPr>
        <p:spPr>
          <a:xfrm>
            <a:off x="757770" y="542488"/>
            <a:ext cx="10131425" cy="1456267"/>
          </a:xfrm>
        </p:spPr>
        <p:txBody>
          <a:bodyPr>
            <a:noAutofit/>
          </a:bodyPr>
          <a:lstStyle/>
          <a:p>
            <a:r>
              <a:rPr lang="en-US" sz="2400" dirty="0"/>
              <a:t>Reconciliation OF TURNOVER DECLARED IN AUDITED FINANCIAL  STATEMENTS WITH TURNOVER DECLARED IN ANNUAL RETURN (GSTR -9) – ILLUSTRAIVE mismatch REASONS / DEVIATIONS </a:t>
            </a:r>
            <a:endParaRPr lang="en-IN" sz="2400" dirty="0"/>
          </a:p>
        </p:txBody>
      </p:sp>
      <p:sp>
        <p:nvSpPr>
          <p:cNvPr id="3" name="Text Placeholder 2">
            <a:extLst>
              <a:ext uri="{FF2B5EF4-FFF2-40B4-BE49-F238E27FC236}">
                <a16:creationId xmlns:a16="http://schemas.microsoft.com/office/drawing/2014/main" xmlns="" id="{D3E575CB-9BE4-4B30-B22D-14B2A83B2C33}"/>
              </a:ext>
            </a:extLst>
          </p:cNvPr>
          <p:cNvSpPr>
            <a:spLocks noGrp="1"/>
          </p:cNvSpPr>
          <p:nvPr>
            <p:ph type="body" idx="1"/>
          </p:nvPr>
        </p:nvSpPr>
        <p:spPr>
          <a:xfrm>
            <a:off x="685801" y="2218267"/>
            <a:ext cx="4996923" cy="576262"/>
          </a:xfrm>
        </p:spPr>
        <p:txBody>
          <a:bodyPr/>
          <a:lstStyle/>
          <a:p>
            <a:pPr algn="ctr"/>
            <a:r>
              <a:rPr lang="en-US" dirty="0"/>
              <a:t>Outward Supplies</a:t>
            </a:r>
            <a:endParaRPr lang="en-IN" dirty="0"/>
          </a:p>
        </p:txBody>
      </p:sp>
      <p:sp>
        <p:nvSpPr>
          <p:cNvPr id="4" name="Content Placeholder 3">
            <a:extLst>
              <a:ext uri="{FF2B5EF4-FFF2-40B4-BE49-F238E27FC236}">
                <a16:creationId xmlns:a16="http://schemas.microsoft.com/office/drawing/2014/main" xmlns="" id="{86558352-135E-4A1E-9E85-FA0EAFAE3A6A}"/>
              </a:ext>
            </a:extLst>
          </p:cNvPr>
          <p:cNvSpPr>
            <a:spLocks noGrp="1"/>
          </p:cNvSpPr>
          <p:nvPr>
            <p:ph sz="half" idx="2"/>
          </p:nvPr>
        </p:nvSpPr>
        <p:spPr>
          <a:xfrm>
            <a:off x="839788" y="2794529"/>
            <a:ext cx="5157787" cy="3395134"/>
          </a:xfrm>
        </p:spPr>
        <p:txBody>
          <a:bodyPr>
            <a:normAutofit fontScale="77500" lnSpcReduction="20000"/>
          </a:bodyPr>
          <a:lstStyle/>
          <a:p>
            <a:r>
              <a:rPr lang="en-US" dirty="0"/>
              <a:t>Outward Invoices not recorded – OTL will go up</a:t>
            </a:r>
          </a:p>
          <a:p>
            <a:r>
              <a:rPr lang="en-US" dirty="0"/>
              <a:t>Non recording of CN/DN</a:t>
            </a:r>
          </a:p>
          <a:p>
            <a:r>
              <a:rPr lang="en-US" dirty="0"/>
              <a:t>Duplication of Invoices , DN &amp; CN</a:t>
            </a:r>
          </a:p>
          <a:p>
            <a:r>
              <a:rPr lang="en-US" dirty="0"/>
              <a:t>Non Reporting of Exempt, Nil Rated &amp; Non GST Supplies</a:t>
            </a:r>
          </a:p>
          <a:p>
            <a:r>
              <a:rPr lang="en-US" dirty="0"/>
              <a:t>Taxable supply considered as exempt supply and vice versa</a:t>
            </a:r>
          </a:p>
          <a:p>
            <a:r>
              <a:rPr lang="en-US" dirty="0"/>
              <a:t>Export Turnover being Zero Rated having no impact on OTL not reported in the returns.	</a:t>
            </a:r>
            <a:endParaRPr lang="en-IN" dirty="0"/>
          </a:p>
        </p:txBody>
      </p:sp>
      <p:sp>
        <p:nvSpPr>
          <p:cNvPr id="5" name="Text Placeholder 4">
            <a:extLst>
              <a:ext uri="{FF2B5EF4-FFF2-40B4-BE49-F238E27FC236}">
                <a16:creationId xmlns:a16="http://schemas.microsoft.com/office/drawing/2014/main" xmlns="" id="{F73E3B70-432D-4CED-88E4-F7D1FE3D4483}"/>
              </a:ext>
            </a:extLst>
          </p:cNvPr>
          <p:cNvSpPr>
            <a:spLocks noGrp="1"/>
          </p:cNvSpPr>
          <p:nvPr>
            <p:ph type="body" sz="quarter" idx="3"/>
          </p:nvPr>
        </p:nvSpPr>
        <p:spPr>
          <a:xfrm>
            <a:off x="5823483" y="2226734"/>
            <a:ext cx="4995334" cy="576262"/>
          </a:xfrm>
        </p:spPr>
        <p:txBody>
          <a:bodyPr/>
          <a:lstStyle/>
          <a:p>
            <a:pPr algn="ctr"/>
            <a:r>
              <a:rPr lang="en-US" dirty="0"/>
              <a:t>Inward Supplies</a:t>
            </a:r>
            <a:endParaRPr lang="en-IN" dirty="0"/>
          </a:p>
        </p:txBody>
      </p:sp>
      <p:sp>
        <p:nvSpPr>
          <p:cNvPr id="6" name="Content Placeholder 5">
            <a:extLst>
              <a:ext uri="{FF2B5EF4-FFF2-40B4-BE49-F238E27FC236}">
                <a16:creationId xmlns:a16="http://schemas.microsoft.com/office/drawing/2014/main" xmlns="" id="{34905176-70A0-406A-AA0E-58E6D6FA5635}"/>
              </a:ext>
            </a:extLst>
          </p:cNvPr>
          <p:cNvSpPr>
            <a:spLocks noGrp="1"/>
          </p:cNvSpPr>
          <p:nvPr>
            <p:ph sz="quarter" idx="4"/>
          </p:nvPr>
        </p:nvSpPr>
        <p:spPr>
          <a:xfrm>
            <a:off x="6172200" y="2794529"/>
            <a:ext cx="5183188" cy="3395134"/>
          </a:xfrm>
        </p:spPr>
        <p:txBody>
          <a:bodyPr>
            <a:normAutofit fontScale="85000" lnSpcReduction="20000"/>
          </a:bodyPr>
          <a:lstStyle/>
          <a:p>
            <a:r>
              <a:rPr lang="en-US" dirty="0"/>
              <a:t>Inward Invoices not recorded – OTL will go down  </a:t>
            </a:r>
          </a:p>
          <a:p>
            <a:r>
              <a:rPr lang="en-US" dirty="0"/>
              <a:t>Non recording of CN/DN</a:t>
            </a:r>
          </a:p>
          <a:p>
            <a:r>
              <a:rPr lang="en-US" dirty="0"/>
              <a:t>Duplication of Invoices , DN &amp; CN</a:t>
            </a:r>
          </a:p>
          <a:p>
            <a:r>
              <a:rPr lang="en-US" dirty="0"/>
              <a:t>Non Reporting of Exempt, Nil Rated &amp; Non GST Supplies</a:t>
            </a:r>
          </a:p>
          <a:p>
            <a:r>
              <a:rPr lang="en-US" dirty="0"/>
              <a:t>Taxable supply considered as exempt supply and vice versa</a:t>
            </a:r>
          </a:p>
          <a:p>
            <a:r>
              <a:rPr lang="en-US" dirty="0"/>
              <a:t>Incorrect upload of Invoices by the Vendors ( including Non GST Invoices )</a:t>
            </a:r>
            <a:endParaRPr lang="en-IN" dirty="0"/>
          </a:p>
        </p:txBody>
      </p:sp>
      <p:sp>
        <p:nvSpPr>
          <p:cNvPr id="7" name="Slide Number Placeholder 6">
            <a:extLst>
              <a:ext uri="{FF2B5EF4-FFF2-40B4-BE49-F238E27FC236}">
                <a16:creationId xmlns:a16="http://schemas.microsoft.com/office/drawing/2014/main" xmlns="" id="{08FAAA83-D886-41BB-90D8-B54E64BA0707}"/>
              </a:ext>
            </a:extLst>
          </p:cNvPr>
          <p:cNvSpPr>
            <a:spLocks noGrp="1"/>
          </p:cNvSpPr>
          <p:nvPr>
            <p:ph type="sldNum" sz="quarter" idx="12"/>
          </p:nvPr>
        </p:nvSpPr>
        <p:spPr/>
        <p:txBody>
          <a:bodyPr/>
          <a:lstStyle/>
          <a:p>
            <a:fld id="{7E4143FE-70E9-4BFC-A241-74697117ECA3}" type="slidenum">
              <a:rPr lang="en-IN" smtClean="0"/>
              <a:pPr/>
              <a:t>23</a:t>
            </a:fld>
            <a:endParaRPr lang="en-IN"/>
          </a:p>
        </p:txBody>
      </p:sp>
    </p:spTree>
    <p:extLst>
      <p:ext uri="{BB962C8B-B14F-4D97-AF65-F5344CB8AC3E}">
        <p14:creationId xmlns:p14="http://schemas.microsoft.com/office/powerpoint/2010/main" xmlns="" val="20102704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01EC8-0D4A-49EC-BD4D-2EBDCF0DC46C}"/>
              </a:ext>
            </a:extLst>
          </p:cNvPr>
          <p:cNvSpPr>
            <a:spLocks noGrp="1"/>
          </p:cNvSpPr>
          <p:nvPr>
            <p:ph type="title"/>
          </p:nvPr>
        </p:nvSpPr>
        <p:spPr>
          <a:xfrm>
            <a:off x="757770" y="542488"/>
            <a:ext cx="10131425" cy="1456267"/>
          </a:xfrm>
        </p:spPr>
        <p:txBody>
          <a:bodyPr>
            <a:noAutofit/>
          </a:bodyPr>
          <a:lstStyle/>
          <a:p>
            <a:r>
              <a:rPr lang="en-US" sz="2800" dirty="0"/>
              <a:t>Reconciliation OF TURNOVER DECLARED IN AUDITED FINANCIAL  STATEMENTS WITH TURNOVER DECLARED IN ANNUAL RETURN (GSTR -9) – ILLUSTRAIVE Mismatch REASONS / DEVIATIONS </a:t>
            </a:r>
            <a:endParaRPr lang="en-IN" sz="2800" dirty="0"/>
          </a:p>
        </p:txBody>
      </p:sp>
      <p:sp>
        <p:nvSpPr>
          <p:cNvPr id="3" name="Text Placeholder 2">
            <a:extLst>
              <a:ext uri="{FF2B5EF4-FFF2-40B4-BE49-F238E27FC236}">
                <a16:creationId xmlns:a16="http://schemas.microsoft.com/office/drawing/2014/main" xmlns="" id="{D3E575CB-9BE4-4B30-B22D-14B2A83B2C33}"/>
              </a:ext>
            </a:extLst>
          </p:cNvPr>
          <p:cNvSpPr>
            <a:spLocks noGrp="1"/>
          </p:cNvSpPr>
          <p:nvPr>
            <p:ph type="body" idx="1"/>
          </p:nvPr>
        </p:nvSpPr>
        <p:spPr>
          <a:xfrm>
            <a:off x="685801" y="2218267"/>
            <a:ext cx="4996923" cy="576262"/>
          </a:xfrm>
        </p:spPr>
        <p:txBody>
          <a:bodyPr/>
          <a:lstStyle/>
          <a:p>
            <a:pPr algn="ctr"/>
            <a:r>
              <a:rPr lang="en-US" dirty="0"/>
              <a:t>Outward Supplies</a:t>
            </a:r>
            <a:endParaRPr lang="en-IN" dirty="0"/>
          </a:p>
        </p:txBody>
      </p:sp>
      <p:sp>
        <p:nvSpPr>
          <p:cNvPr id="4" name="Content Placeholder 3">
            <a:extLst>
              <a:ext uri="{FF2B5EF4-FFF2-40B4-BE49-F238E27FC236}">
                <a16:creationId xmlns:a16="http://schemas.microsoft.com/office/drawing/2014/main" xmlns="" id="{86558352-135E-4A1E-9E85-FA0EAFAE3A6A}"/>
              </a:ext>
            </a:extLst>
          </p:cNvPr>
          <p:cNvSpPr>
            <a:spLocks noGrp="1"/>
          </p:cNvSpPr>
          <p:nvPr>
            <p:ph sz="half" idx="2"/>
          </p:nvPr>
        </p:nvSpPr>
        <p:spPr>
          <a:xfrm>
            <a:off x="839788" y="2961215"/>
            <a:ext cx="5157787" cy="3228447"/>
          </a:xfrm>
        </p:spPr>
        <p:txBody>
          <a:bodyPr>
            <a:noAutofit/>
          </a:bodyPr>
          <a:lstStyle/>
          <a:p>
            <a:r>
              <a:rPr lang="en-US" sz="1800" dirty="0"/>
              <a:t>Incorrect reporting of Exempt supplies under Zero Rated supplies </a:t>
            </a:r>
          </a:p>
          <a:p>
            <a:r>
              <a:rPr lang="en-US" sz="1800" dirty="0"/>
              <a:t>Non compliance – 5(3) 5(4) 9(3) &amp; 9(4) </a:t>
            </a:r>
          </a:p>
          <a:p>
            <a:r>
              <a:rPr lang="en-US" sz="1800" dirty="0"/>
              <a:t>Non Reporting of Non GST Outward Supplies </a:t>
            </a:r>
          </a:p>
          <a:p>
            <a:r>
              <a:rPr lang="en-US" sz="1800" dirty="0"/>
              <a:t>Incorrect /wrong Reporting of Non GST Outward Supplies</a:t>
            </a:r>
          </a:p>
          <a:p>
            <a:r>
              <a:rPr lang="en-US" sz="1800" dirty="0"/>
              <a:t>RCM accounting entries /closing entries not passed.</a:t>
            </a:r>
          </a:p>
          <a:p>
            <a:r>
              <a:rPr lang="en-US" sz="1800" dirty="0"/>
              <a:t>Typo Errors while filing GSTR 3B</a:t>
            </a:r>
          </a:p>
          <a:p>
            <a:r>
              <a:rPr lang="en-US" sz="1800" dirty="0"/>
              <a:t>Incorrect Discount treatments	</a:t>
            </a:r>
            <a:endParaRPr lang="en-IN" sz="1800" dirty="0"/>
          </a:p>
        </p:txBody>
      </p:sp>
      <p:sp>
        <p:nvSpPr>
          <p:cNvPr id="5" name="Text Placeholder 4">
            <a:extLst>
              <a:ext uri="{FF2B5EF4-FFF2-40B4-BE49-F238E27FC236}">
                <a16:creationId xmlns:a16="http://schemas.microsoft.com/office/drawing/2014/main" xmlns="" id="{F73E3B70-432D-4CED-88E4-F7D1FE3D4483}"/>
              </a:ext>
            </a:extLst>
          </p:cNvPr>
          <p:cNvSpPr>
            <a:spLocks noGrp="1"/>
          </p:cNvSpPr>
          <p:nvPr>
            <p:ph type="body" sz="quarter" idx="3"/>
          </p:nvPr>
        </p:nvSpPr>
        <p:spPr>
          <a:xfrm>
            <a:off x="5823483" y="2226734"/>
            <a:ext cx="4995334" cy="576262"/>
          </a:xfrm>
        </p:spPr>
        <p:txBody>
          <a:bodyPr/>
          <a:lstStyle/>
          <a:p>
            <a:pPr algn="ctr"/>
            <a:r>
              <a:rPr lang="en-US" dirty="0"/>
              <a:t>Inward Supplies</a:t>
            </a:r>
            <a:endParaRPr lang="en-IN" dirty="0"/>
          </a:p>
        </p:txBody>
      </p:sp>
      <p:sp>
        <p:nvSpPr>
          <p:cNvPr id="6" name="Content Placeholder 5">
            <a:extLst>
              <a:ext uri="{FF2B5EF4-FFF2-40B4-BE49-F238E27FC236}">
                <a16:creationId xmlns:a16="http://schemas.microsoft.com/office/drawing/2014/main" xmlns="" id="{34905176-70A0-406A-AA0E-58E6D6FA5635}"/>
              </a:ext>
            </a:extLst>
          </p:cNvPr>
          <p:cNvSpPr>
            <a:spLocks noGrp="1"/>
          </p:cNvSpPr>
          <p:nvPr>
            <p:ph sz="quarter" idx="4"/>
          </p:nvPr>
        </p:nvSpPr>
        <p:spPr>
          <a:xfrm>
            <a:off x="6172200" y="2794528"/>
            <a:ext cx="5183188" cy="3520983"/>
          </a:xfrm>
        </p:spPr>
        <p:txBody>
          <a:bodyPr>
            <a:noAutofit/>
          </a:bodyPr>
          <a:lstStyle/>
          <a:p>
            <a:r>
              <a:rPr lang="en-US" sz="1600" dirty="0"/>
              <a:t>Incorrect reporting of Exempt supplies under Zero Rated supplies </a:t>
            </a:r>
          </a:p>
          <a:p>
            <a:r>
              <a:rPr lang="en-US" sz="1600" dirty="0"/>
              <a:t>Non compliance – 5(3) 5(4) 9(3) &amp; 9(4) </a:t>
            </a:r>
          </a:p>
          <a:p>
            <a:r>
              <a:rPr lang="en-US" sz="1600" dirty="0"/>
              <a:t>Non Reporting of Non GST Outward Supplies </a:t>
            </a:r>
          </a:p>
          <a:p>
            <a:r>
              <a:rPr lang="en-US" sz="1600" dirty="0"/>
              <a:t>Incorrect /wrong Reporting of Non GST Outward Supplies</a:t>
            </a:r>
          </a:p>
          <a:p>
            <a:r>
              <a:rPr lang="en-US" sz="1600" dirty="0"/>
              <a:t>RCM accounting entries /closing entries not passed.</a:t>
            </a:r>
          </a:p>
          <a:p>
            <a:r>
              <a:rPr lang="en-US" sz="1600" dirty="0"/>
              <a:t>Typo Errors while filing GSTR 3B</a:t>
            </a:r>
          </a:p>
          <a:p>
            <a:r>
              <a:rPr lang="en-US" sz="1600" dirty="0"/>
              <a:t>Incorrect Discount treatments	</a:t>
            </a:r>
          </a:p>
          <a:p>
            <a:r>
              <a:rPr lang="en-US" sz="1600" dirty="0"/>
              <a:t>Reversals under Rule 37 -16(2) Rule 42 &amp; Rule 43 not done.</a:t>
            </a:r>
          </a:p>
          <a:p>
            <a:r>
              <a:rPr lang="en-US" sz="1600" dirty="0"/>
              <a:t>Re availment of ITC under 16(2)</a:t>
            </a:r>
            <a:endParaRPr lang="en-IN" sz="1600" dirty="0"/>
          </a:p>
        </p:txBody>
      </p:sp>
      <p:sp>
        <p:nvSpPr>
          <p:cNvPr id="7" name="Slide Number Placeholder 6">
            <a:extLst>
              <a:ext uri="{FF2B5EF4-FFF2-40B4-BE49-F238E27FC236}">
                <a16:creationId xmlns:a16="http://schemas.microsoft.com/office/drawing/2014/main" xmlns="" id="{9597882E-3F80-4833-BD55-E9C81667FF31}"/>
              </a:ext>
            </a:extLst>
          </p:cNvPr>
          <p:cNvSpPr>
            <a:spLocks noGrp="1"/>
          </p:cNvSpPr>
          <p:nvPr>
            <p:ph type="sldNum" sz="quarter" idx="12"/>
          </p:nvPr>
        </p:nvSpPr>
        <p:spPr/>
        <p:txBody>
          <a:bodyPr/>
          <a:lstStyle/>
          <a:p>
            <a:fld id="{7E4143FE-70E9-4BFC-A241-74697117ECA3}" type="slidenum">
              <a:rPr lang="en-IN" smtClean="0"/>
              <a:pPr/>
              <a:t>24</a:t>
            </a:fld>
            <a:endParaRPr lang="en-IN"/>
          </a:p>
        </p:txBody>
      </p:sp>
    </p:spTree>
    <p:extLst>
      <p:ext uri="{BB962C8B-B14F-4D97-AF65-F5344CB8AC3E}">
        <p14:creationId xmlns:p14="http://schemas.microsoft.com/office/powerpoint/2010/main" xmlns="" val="23717721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001EC8-0D4A-49EC-BD4D-2EBDCF0DC46C}"/>
              </a:ext>
            </a:extLst>
          </p:cNvPr>
          <p:cNvSpPr>
            <a:spLocks noGrp="1"/>
          </p:cNvSpPr>
          <p:nvPr>
            <p:ph type="title"/>
          </p:nvPr>
        </p:nvSpPr>
        <p:spPr>
          <a:xfrm>
            <a:off x="757770" y="542488"/>
            <a:ext cx="10131425" cy="1456267"/>
          </a:xfrm>
        </p:spPr>
        <p:txBody>
          <a:bodyPr>
            <a:noAutofit/>
          </a:bodyPr>
          <a:lstStyle/>
          <a:p>
            <a:r>
              <a:rPr lang="en-US" sz="2800" dirty="0"/>
              <a:t>Reconciliation OF TURNOVER DECLARED IN AUDITED FINANCIAL  STATEMENTS WITH TURNOVER DECLARED IN ANNUAL RETURN (GSTR -9) – ILLUSTRAIVE Mismatch REASONS / DEVIATIONS </a:t>
            </a:r>
            <a:endParaRPr lang="en-IN" sz="2800" dirty="0"/>
          </a:p>
        </p:txBody>
      </p:sp>
      <p:sp>
        <p:nvSpPr>
          <p:cNvPr id="3" name="Text Placeholder 2">
            <a:extLst>
              <a:ext uri="{FF2B5EF4-FFF2-40B4-BE49-F238E27FC236}">
                <a16:creationId xmlns:a16="http://schemas.microsoft.com/office/drawing/2014/main" xmlns="" id="{D3E575CB-9BE4-4B30-B22D-14B2A83B2C33}"/>
              </a:ext>
            </a:extLst>
          </p:cNvPr>
          <p:cNvSpPr>
            <a:spLocks noGrp="1"/>
          </p:cNvSpPr>
          <p:nvPr>
            <p:ph type="body" idx="1"/>
          </p:nvPr>
        </p:nvSpPr>
        <p:spPr>
          <a:xfrm>
            <a:off x="685801" y="2218267"/>
            <a:ext cx="4996923" cy="576262"/>
          </a:xfrm>
        </p:spPr>
        <p:txBody>
          <a:bodyPr/>
          <a:lstStyle/>
          <a:p>
            <a:pPr algn="ctr"/>
            <a:r>
              <a:rPr lang="en-US" dirty="0"/>
              <a:t>Outward Supplies</a:t>
            </a:r>
            <a:endParaRPr lang="en-IN" dirty="0"/>
          </a:p>
        </p:txBody>
      </p:sp>
      <p:sp>
        <p:nvSpPr>
          <p:cNvPr id="4" name="Content Placeholder 3">
            <a:extLst>
              <a:ext uri="{FF2B5EF4-FFF2-40B4-BE49-F238E27FC236}">
                <a16:creationId xmlns:a16="http://schemas.microsoft.com/office/drawing/2014/main" xmlns="" id="{86558352-135E-4A1E-9E85-FA0EAFAE3A6A}"/>
              </a:ext>
            </a:extLst>
          </p:cNvPr>
          <p:cNvSpPr>
            <a:spLocks noGrp="1"/>
          </p:cNvSpPr>
          <p:nvPr>
            <p:ph sz="half" idx="2"/>
          </p:nvPr>
        </p:nvSpPr>
        <p:spPr>
          <a:xfrm>
            <a:off x="839788" y="2794529"/>
            <a:ext cx="5157787" cy="2931979"/>
          </a:xfrm>
        </p:spPr>
        <p:txBody>
          <a:bodyPr>
            <a:normAutofit fontScale="85000" lnSpcReduction="20000"/>
          </a:bodyPr>
          <a:lstStyle/>
          <a:p>
            <a:r>
              <a:rPr lang="en-US" dirty="0"/>
              <a:t>Typical errors in invoices </a:t>
            </a:r>
          </a:p>
          <a:p>
            <a:pPr lvl="1"/>
            <a:r>
              <a:rPr lang="en-US" dirty="0"/>
              <a:t>GSTIN Number</a:t>
            </a:r>
          </a:p>
          <a:p>
            <a:pPr lvl="1"/>
            <a:r>
              <a:rPr lang="en-US" dirty="0"/>
              <a:t>Invoice No</a:t>
            </a:r>
          </a:p>
          <a:p>
            <a:pPr lvl="1"/>
            <a:r>
              <a:rPr lang="en-US" dirty="0"/>
              <a:t>Invoice Date</a:t>
            </a:r>
          </a:p>
          <a:p>
            <a:pPr lvl="1"/>
            <a:r>
              <a:rPr lang="en-US" dirty="0"/>
              <a:t>Invoice value – Gross/Net</a:t>
            </a:r>
          </a:p>
          <a:p>
            <a:pPr lvl="1"/>
            <a:r>
              <a:rPr lang="en-US" dirty="0"/>
              <a:t>Rate</a:t>
            </a:r>
          </a:p>
          <a:p>
            <a:pPr lvl="1"/>
            <a:r>
              <a:rPr lang="en-US" dirty="0"/>
              <a:t>Taxable Value</a:t>
            </a:r>
          </a:p>
          <a:p>
            <a:pPr lvl="1"/>
            <a:r>
              <a:rPr lang="en-US" dirty="0"/>
              <a:t>IGST/CGST/SGST/UTGST/Cess</a:t>
            </a:r>
          </a:p>
          <a:p>
            <a:pPr lvl="1"/>
            <a:r>
              <a:rPr lang="en-US" dirty="0"/>
              <a:t>Place of Supply</a:t>
            </a:r>
          </a:p>
          <a:p>
            <a:pPr marL="457200" lvl="1" indent="0">
              <a:buNone/>
            </a:pPr>
            <a:r>
              <a:rPr lang="en-US" dirty="0"/>
              <a:t>	</a:t>
            </a:r>
            <a:endParaRPr lang="en-IN" dirty="0"/>
          </a:p>
        </p:txBody>
      </p:sp>
      <p:sp>
        <p:nvSpPr>
          <p:cNvPr id="5" name="Text Placeholder 4">
            <a:extLst>
              <a:ext uri="{FF2B5EF4-FFF2-40B4-BE49-F238E27FC236}">
                <a16:creationId xmlns:a16="http://schemas.microsoft.com/office/drawing/2014/main" xmlns="" id="{F73E3B70-432D-4CED-88E4-F7D1FE3D4483}"/>
              </a:ext>
            </a:extLst>
          </p:cNvPr>
          <p:cNvSpPr>
            <a:spLocks noGrp="1"/>
          </p:cNvSpPr>
          <p:nvPr>
            <p:ph type="body" sz="quarter" idx="3"/>
          </p:nvPr>
        </p:nvSpPr>
        <p:spPr>
          <a:xfrm>
            <a:off x="5823483" y="2226734"/>
            <a:ext cx="4995334" cy="576262"/>
          </a:xfrm>
        </p:spPr>
        <p:txBody>
          <a:bodyPr/>
          <a:lstStyle/>
          <a:p>
            <a:pPr algn="ctr"/>
            <a:r>
              <a:rPr lang="en-US" dirty="0"/>
              <a:t>Inward Supplies</a:t>
            </a:r>
            <a:endParaRPr lang="en-IN" dirty="0"/>
          </a:p>
        </p:txBody>
      </p:sp>
      <p:sp>
        <p:nvSpPr>
          <p:cNvPr id="6" name="Content Placeholder 5">
            <a:extLst>
              <a:ext uri="{FF2B5EF4-FFF2-40B4-BE49-F238E27FC236}">
                <a16:creationId xmlns:a16="http://schemas.microsoft.com/office/drawing/2014/main" xmlns="" id="{34905176-70A0-406A-AA0E-58E6D6FA5635}"/>
              </a:ext>
            </a:extLst>
          </p:cNvPr>
          <p:cNvSpPr>
            <a:spLocks noGrp="1"/>
          </p:cNvSpPr>
          <p:nvPr>
            <p:ph sz="quarter" idx="4"/>
          </p:nvPr>
        </p:nvSpPr>
        <p:spPr>
          <a:xfrm>
            <a:off x="6172200" y="2802996"/>
            <a:ext cx="5183188" cy="2931979"/>
          </a:xfrm>
        </p:spPr>
        <p:txBody>
          <a:bodyPr>
            <a:normAutofit fontScale="92500" lnSpcReduction="20000"/>
          </a:bodyPr>
          <a:lstStyle/>
          <a:p>
            <a:r>
              <a:rPr lang="en-US" dirty="0"/>
              <a:t>Typical errors in invoices </a:t>
            </a:r>
          </a:p>
          <a:p>
            <a:pPr lvl="1"/>
            <a:r>
              <a:rPr lang="en-US" dirty="0"/>
              <a:t>GSTIN Number</a:t>
            </a:r>
          </a:p>
          <a:p>
            <a:pPr lvl="1"/>
            <a:r>
              <a:rPr lang="en-US" dirty="0"/>
              <a:t>Invoice No</a:t>
            </a:r>
          </a:p>
          <a:p>
            <a:pPr lvl="1"/>
            <a:r>
              <a:rPr lang="en-US" dirty="0"/>
              <a:t>Invoice Date</a:t>
            </a:r>
          </a:p>
          <a:p>
            <a:pPr lvl="1"/>
            <a:r>
              <a:rPr lang="en-US" dirty="0"/>
              <a:t>Invoice value – Gross/Net</a:t>
            </a:r>
          </a:p>
          <a:p>
            <a:pPr lvl="1"/>
            <a:r>
              <a:rPr lang="en-US" dirty="0"/>
              <a:t>Rate</a:t>
            </a:r>
          </a:p>
          <a:p>
            <a:pPr lvl="1"/>
            <a:r>
              <a:rPr lang="en-US" dirty="0"/>
              <a:t>Taxable Value</a:t>
            </a:r>
          </a:p>
          <a:p>
            <a:pPr lvl="1"/>
            <a:r>
              <a:rPr lang="en-US" dirty="0"/>
              <a:t>IGST/CGST/SGST/UTGST/Cess</a:t>
            </a:r>
          </a:p>
          <a:p>
            <a:pPr lvl="1"/>
            <a:r>
              <a:rPr lang="en-US" dirty="0"/>
              <a:t>Place of Supply</a:t>
            </a:r>
          </a:p>
        </p:txBody>
      </p:sp>
      <p:sp>
        <p:nvSpPr>
          <p:cNvPr id="7" name="Slide Number Placeholder 6">
            <a:extLst>
              <a:ext uri="{FF2B5EF4-FFF2-40B4-BE49-F238E27FC236}">
                <a16:creationId xmlns:a16="http://schemas.microsoft.com/office/drawing/2014/main" xmlns="" id="{4E44D453-D8D9-42C2-B63D-DC9FD9675883}"/>
              </a:ext>
            </a:extLst>
          </p:cNvPr>
          <p:cNvSpPr>
            <a:spLocks noGrp="1"/>
          </p:cNvSpPr>
          <p:nvPr>
            <p:ph type="sldNum" sz="quarter" idx="12"/>
          </p:nvPr>
        </p:nvSpPr>
        <p:spPr/>
        <p:txBody>
          <a:bodyPr/>
          <a:lstStyle/>
          <a:p>
            <a:fld id="{7E4143FE-70E9-4BFC-A241-74697117ECA3}" type="slidenum">
              <a:rPr lang="en-IN" smtClean="0"/>
              <a:pPr/>
              <a:t>25</a:t>
            </a:fld>
            <a:endParaRPr lang="en-IN"/>
          </a:p>
        </p:txBody>
      </p:sp>
    </p:spTree>
    <p:extLst>
      <p:ext uri="{BB962C8B-B14F-4D97-AF65-F5344CB8AC3E}">
        <p14:creationId xmlns:p14="http://schemas.microsoft.com/office/powerpoint/2010/main" xmlns="" val="3738392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F11836-27F8-4069-805C-D54B34572942}"/>
              </a:ext>
            </a:extLst>
          </p:cNvPr>
          <p:cNvSpPr>
            <a:spLocks noGrp="1"/>
          </p:cNvSpPr>
          <p:nvPr>
            <p:ph type="title"/>
          </p:nvPr>
        </p:nvSpPr>
        <p:spPr>
          <a:xfrm>
            <a:off x="685801" y="609601"/>
            <a:ext cx="10131425" cy="967530"/>
          </a:xfrm>
        </p:spPr>
        <p:txBody>
          <a:bodyPr>
            <a:normAutofit fontScale="90000"/>
          </a:bodyPr>
          <a:lstStyle/>
          <a:p>
            <a:r>
              <a:rPr lang="en-US" sz="3600" dirty="0"/>
              <a:t>Clause by clause analysis – </a:t>
            </a:r>
            <a:r>
              <a:rPr lang="en-US" sz="3600" dirty="0" err="1"/>
              <a:t>gstr</a:t>
            </a:r>
            <a:r>
              <a:rPr lang="en-US" sz="3600" dirty="0"/>
              <a:t> 9c – Reconciliation OF TURNOVER</a:t>
            </a:r>
            <a:r>
              <a:rPr lang="en-US" dirty="0"/>
              <a:t>.</a:t>
            </a:r>
            <a:endParaRPr lang="en-IN" dirty="0"/>
          </a:p>
        </p:txBody>
      </p:sp>
      <p:graphicFrame>
        <p:nvGraphicFramePr>
          <p:cNvPr id="5" name="Content Placeholder 4">
            <a:extLst>
              <a:ext uri="{FF2B5EF4-FFF2-40B4-BE49-F238E27FC236}">
                <a16:creationId xmlns:a16="http://schemas.microsoft.com/office/drawing/2014/main" xmlns="" id="{45DC0D7C-9A38-4CE7-AD3D-C139399D7C6E}"/>
              </a:ext>
            </a:extLst>
          </p:cNvPr>
          <p:cNvGraphicFramePr>
            <a:graphicFrameLocks noGrp="1"/>
          </p:cNvGraphicFramePr>
          <p:nvPr>
            <p:ph idx="1"/>
            <p:extLst/>
          </p:nvPr>
        </p:nvGraphicFramePr>
        <p:xfrm>
          <a:off x="744523" y="1651213"/>
          <a:ext cx="10131426" cy="4145280"/>
        </p:xfrm>
        <a:graphic>
          <a:graphicData uri="http://schemas.openxmlformats.org/drawingml/2006/table">
            <a:tbl>
              <a:tblPr firstRow="1" bandRow="1">
                <a:tableStyleId>{5C22544A-7EE6-4342-B048-85BDC9FD1C3A}</a:tableStyleId>
              </a:tblPr>
              <a:tblGrid>
                <a:gridCol w="1520505">
                  <a:extLst>
                    <a:ext uri="{9D8B030D-6E8A-4147-A177-3AD203B41FA5}">
                      <a16:colId xmlns:a16="http://schemas.microsoft.com/office/drawing/2014/main" xmlns="" val="2560168946"/>
                    </a:ext>
                  </a:extLst>
                </a:gridCol>
                <a:gridCol w="6258187">
                  <a:extLst>
                    <a:ext uri="{9D8B030D-6E8A-4147-A177-3AD203B41FA5}">
                      <a16:colId xmlns:a16="http://schemas.microsoft.com/office/drawing/2014/main" xmlns="" val="1039160747"/>
                    </a:ext>
                  </a:extLst>
                </a:gridCol>
                <a:gridCol w="2352734">
                  <a:extLst>
                    <a:ext uri="{9D8B030D-6E8A-4147-A177-3AD203B41FA5}">
                      <a16:colId xmlns:a16="http://schemas.microsoft.com/office/drawing/2014/main" xmlns="" val="3030313753"/>
                    </a:ext>
                  </a:extLst>
                </a:gridCol>
              </a:tblGrid>
              <a:tr h="370840">
                <a:tc>
                  <a:txBody>
                    <a:bodyPr/>
                    <a:lstStyle/>
                    <a:p>
                      <a:r>
                        <a:rPr lang="en-US" dirty="0"/>
                        <a:t>7</a:t>
                      </a:r>
                      <a:endParaRPr lang="en-IN" dirty="0"/>
                    </a:p>
                  </a:txBody>
                  <a:tcPr/>
                </a:tc>
                <a:tc>
                  <a:txBody>
                    <a:bodyPr/>
                    <a:lstStyle/>
                    <a:p>
                      <a:r>
                        <a:rPr lang="en-US" dirty="0"/>
                        <a:t>Reconciliation of Taxable Turnover</a:t>
                      </a:r>
                      <a:endParaRPr lang="en-IN" dirty="0"/>
                    </a:p>
                  </a:txBody>
                  <a:tcPr/>
                </a:tc>
                <a:tc>
                  <a:txBody>
                    <a:bodyPr/>
                    <a:lstStyle/>
                    <a:p>
                      <a:r>
                        <a:rPr lang="en-US" dirty="0"/>
                        <a:t>Amount in INR</a:t>
                      </a:r>
                      <a:endParaRPr lang="en-IN" dirty="0"/>
                    </a:p>
                  </a:txBody>
                  <a:tcPr/>
                </a:tc>
                <a:extLst>
                  <a:ext uri="{0D108BD9-81ED-4DB2-BD59-A6C34878D82A}">
                    <a16:rowId xmlns:a16="http://schemas.microsoft.com/office/drawing/2014/main" xmlns="" val="739510233"/>
                  </a:ext>
                </a:extLst>
              </a:tr>
              <a:tr h="370840">
                <a:tc>
                  <a:txBody>
                    <a:bodyPr/>
                    <a:lstStyle/>
                    <a:p>
                      <a:r>
                        <a:rPr lang="en-US" dirty="0"/>
                        <a:t>A</a:t>
                      </a:r>
                      <a:endParaRPr lang="en-IN" dirty="0"/>
                    </a:p>
                  </a:txBody>
                  <a:tcPr/>
                </a:tc>
                <a:tc>
                  <a:txBody>
                    <a:bodyPr/>
                    <a:lstStyle/>
                    <a:p>
                      <a:r>
                        <a:rPr lang="en-US" dirty="0"/>
                        <a:t>Annual Turnover after adjustments ( from 5P above )</a:t>
                      </a:r>
                      <a:endParaRPr lang="en-IN" dirty="0"/>
                    </a:p>
                  </a:txBody>
                  <a:tcPr/>
                </a:tc>
                <a:tc>
                  <a:txBody>
                    <a:bodyPr/>
                    <a:lstStyle/>
                    <a:p>
                      <a:r>
                        <a:rPr lang="en-US" dirty="0"/>
                        <a:t>Auto</a:t>
                      </a:r>
                      <a:endParaRPr lang="en-IN" dirty="0"/>
                    </a:p>
                  </a:txBody>
                  <a:tcPr/>
                </a:tc>
                <a:extLst>
                  <a:ext uri="{0D108BD9-81ED-4DB2-BD59-A6C34878D82A}">
                    <a16:rowId xmlns:a16="http://schemas.microsoft.com/office/drawing/2014/main" xmlns="" val="1907049558"/>
                  </a:ext>
                </a:extLst>
              </a:tr>
              <a:tr h="370840">
                <a:tc>
                  <a:txBody>
                    <a:bodyPr/>
                    <a:lstStyle/>
                    <a:p>
                      <a:r>
                        <a:rPr lang="en-US" dirty="0"/>
                        <a:t>B</a:t>
                      </a:r>
                      <a:endParaRPr lang="en-IN" dirty="0"/>
                    </a:p>
                  </a:txBody>
                  <a:tcPr/>
                </a:tc>
                <a:tc>
                  <a:txBody>
                    <a:bodyPr/>
                    <a:lstStyle/>
                    <a:p>
                      <a:r>
                        <a:rPr lang="en-US" dirty="0"/>
                        <a:t>Value of Exempted, NIL Rated , Non GST Supplies, No Supply Turnover</a:t>
                      </a:r>
                      <a:endParaRPr lang="en-IN" dirty="0"/>
                    </a:p>
                  </a:txBody>
                  <a:tcPr/>
                </a:tc>
                <a:tc>
                  <a:txBody>
                    <a:bodyPr/>
                    <a:lstStyle/>
                    <a:p>
                      <a:endParaRPr lang="en-IN" dirty="0"/>
                    </a:p>
                  </a:txBody>
                  <a:tcPr/>
                </a:tc>
                <a:extLst>
                  <a:ext uri="{0D108BD9-81ED-4DB2-BD59-A6C34878D82A}">
                    <a16:rowId xmlns:a16="http://schemas.microsoft.com/office/drawing/2014/main" xmlns="" val="2322814037"/>
                  </a:ext>
                </a:extLst>
              </a:tr>
              <a:tr h="370840">
                <a:tc>
                  <a:txBody>
                    <a:bodyPr/>
                    <a:lstStyle/>
                    <a:p>
                      <a:r>
                        <a:rPr lang="en-US" dirty="0"/>
                        <a:t>C</a:t>
                      </a:r>
                      <a:endParaRPr lang="en-IN" dirty="0"/>
                    </a:p>
                  </a:txBody>
                  <a:tcPr/>
                </a:tc>
                <a:tc>
                  <a:txBody>
                    <a:bodyPr/>
                    <a:lstStyle/>
                    <a:p>
                      <a:r>
                        <a:rPr lang="en-US" dirty="0"/>
                        <a:t>Zero rated Supplies without payment of Tax</a:t>
                      </a:r>
                      <a:endParaRPr lang="en-IN" dirty="0"/>
                    </a:p>
                  </a:txBody>
                  <a:tcPr/>
                </a:tc>
                <a:tc>
                  <a:txBody>
                    <a:bodyPr/>
                    <a:lstStyle/>
                    <a:p>
                      <a:endParaRPr lang="en-IN" dirty="0"/>
                    </a:p>
                  </a:txBody>
                  <a:tcPr/>
                </a:tc>
                <a:extLst>
                  <a:ext uri="{0D108BD9-81ED-4DB2-BD59-A6C34878D82A}">
                    <a16:rowId xmlns:a16="http://schemas.microsoft.com/office/drawing/2014/main" xmlns="" val="878930544"/>
                  </a:ext>
                </a:extLst>
              </a:tr>
              <a:tr h="370840">
                <a:tc>
                  <a:txBody>
                    <a:bodyPr/>
                    <a:lstStyle/>
                    <a:p>
                      <a:r>
                        <a:rPr lang="en-US" dirty="0"/>
                        <a:t>D</a:t>
                      </a:r>
                      <a:endParaRPr lang="en-IN" dirty="0"/>
                    </a:p>
                  </a:txBody>
                  <a:tcPr/>
                </a:tc>
                <a:tc>
                  <a:txBody>
                    <a:bodyPr/>
                    <a:lstStyle/>
                    <a:p>
                      <a:r>
                        <a:rPr lang="en-US" dirty="0"/>
                        <a:t>Supplies on which tax is to be paid by the recipient on reverse charge basis</a:t>
                      </a:r>
                      <a:endParaRPr lang="en-IN" dirty="0"/>
                    </a:p>
                  </a:txBody>
                  <a:tcPr/>
                </a:tc>
                <a:tc>
                  <a:txBody>
                    <a:bodyPr/>
                    <a:lstStyle/>
                    <a:p>
                      <a:endParaRPr lang="en-IN" dirty="0"/>
                    </a:p>
                  </a:txBody>
                  <a:tcPr/>
                </a:tc>
                <a:extLst>
                  <a:ext uri="{0D108BD9-81ED-4DB2-BD59-A6C34878D82A}">
                    <a16:rowId xmlns:a16="http://schemas.microsoft.com/office/drawing/2014/main" xmlns="" val="1316374648"/>
                  </a:ext>
                </a:extLst>
              </a:tr>
              <a:tr h="370840">
                <a:tc>
                  <a:txBody>
                    <a:bodyPr/>
                    <a:lstStyle/>
                    <a:p>
                      <a:r>
                        <a:rPr lang="en-US" dirty="0"/>
                        <a:t>E</a:t>
                      </a:r>
                      <a:endParaRPr lang="en-IN" dirty="0"/>
                    </a:p>
                  </a:txBody>
                  <a:tcPr/>
                </a:tc>
                <a:tc>
                  <a:txBody>
                    <a:bodyPr/>
                    <a:lstStyle/>
                    <a:p>
                      <a:r>
                        <a:rPr lang="en-US" dirty="0"/>
                        <a:t>Taxable Turnover as per adjustments (A-B-C-D)</a:t>
                      </a:r>
                      <a:endParaRPr lang="en-IN" dirty="0"/>
                    </a:p>
                  </a:txBody>
                  <a:tcPr/>
                </a:tc>
                <a:tc>
                  <a:txBody>
                    <a:bodyPr/>
                    <a:lstStyle/>
                    <a:p>
                      <a:r>
                        <a:rPr lang="en-US" dirty="0"/>
                        <a:t>Auto</a:t>
                      </a:r>
                      <a:endParaRPr lang="en-IN" dirty="0"/>
                    </a:p>
                  </a:txBody>
                  <a:tcPr/>
                </a:tc>
                <a:extLst>
                  <a:ext uri="{0D108BD9-81ED-4DB2-BD59-A6C34878D82A}">
                    <a16:rowId xmlns:a16="http://schemas.microsoft.com/office/drawing/2014/main" xmlns="" val="3597536569"/>
                  </a:ext>
                </a:extLst>
              </a:tr>
              <a:tr h="370840">
                <a:tc>
                  <a:txBody>
                    <a:bodyPr/>
                    <a:lstStyle/>
                    <a:p>
                      <a:r>
                        <a:rPr lang="en-US" dirty="0"/>
                        <a:t>F</a:t>
                      </a:r>
                      <a:endParaRPr lang="en-IN" dirty="0"/>
                    </a:p>
                  </a:txBody>
                  <a:tcPr/>
                </a:tc>
                <a:tc>
                  <a:txBody>
                    <a:bodyPr/>
                    <a:lstStyle/>
                    <a:p>
                      <a:r>
                        <a:rPr lang="en-US" dirty="0"/>
                        <a:t>Taxable Turnover as per liability declared in Annual Return (GSTR 9)</a:t>
                      </a:r>
                      <a:endParaRPr lang="en-IN" dirty="0"/>
                    </a:p>
                  </a:txBody>
                  <a:tcPr/>
                </a:tc>
                <a:tc>
                  <a:txBody>
                    <a:bodyPr/>
                    <a:lstStyle/>
                    <a:p>
                      <a:endParaRPr lang="en-IN" dirty="0"/>
                    </a:p>
                  </a:txBody>
                  <a:tcPr/>
                </a:tc>
                <a:extLst>
                  <a:ext uri="{0D108BD9-81ED-4DB2-BD59-A6C34878D82A}">
                    <a16:rowId xmlns:a16="http://schemas.microsoft.com/office/drawing/2014/main" xmlns="" val="1922050022"/>
                  </a:ext>
                </a:extLst>
              </a:tr>
              <a:tr h="370840">
                <a:tc>
                  <a:txBody>
                    <a:bodyPr/>
                    <a:lstStyle/>
                    <a:p>
                      <a:r>
                        <a:rPr lang="en-US" dirty="0"/>
                        <a:t>G</a:t>
                      </a:r>
                      <a:endParaRPr lang="en-IN" dirty="0"/>
                    </a:p>
                  </a:txBody>
                  <a:tcPr/>
                </a:tc>
                <a:tc>
                  <a:txBody>
                    <a:bodyPr/>
                    <a:lstStyle/>
                    <a:p>
                      <a:r>
                        <a:rPr lang="en-US" dirty="0"/>
                        <a:t>Unreconciled Taxable Turnover ( E- F )</a:t>
                      </a:r>
                      <a:endParaRPr lang="en-IN" dirty="0"/>
                    </a:p>
                  </a:txBody>
                  <a:tcPr/>
                </a:tc>
                <a:tc>
                  <a:txBody>
                    <a:bodyPr/>
                    <a:lstStyle/>
                    <a:p>
                      <a:r>
                        <a:rPr lang="en-US" dirty="0"/>
                        <a:t>AT2</a:t>
                      </a:r>
                      <a:endParaRPr lang="en-IN" dirty="0"/>
                    </a:p>
                  </a:txBody>
                  <a:tcPr/>
                </a:tc>
                <a:extLst>
                  <a:ext uri="{0D108BD9-81ED-4DB2-BD59-A6C34878D82A}">
                    <a16:rowId xmlns:a16="http://schemas.microsoft.com/office/drawing/2014/main" xmlns="" val="1087522751"/>
                  </a:ext>
                </a:extLst>
              </a:tr>
              <a:tr h="370840">
                <a:tc>
                  <a:txBody>
                    <a:bodyPr/>
                    <a:lstStyle/>
                    <a:p>
                      <a:r>
                        <a:rPr lang="en-US" dirty="0"/>
                        <a:t>8</a:t>
                      </a:r>
                      <a:endParaRPr lang="en-IN" dirty="0"/>
                    </a:p>
                  </a:txBody>
                  <a:tcPr/>
                </a:tc>
                <a:tc>
                  <a:txBody>
                    <a:bodyPr/>
                    <a:lstStyle/>
                    <a:p>
                      <a:r>
                        <a:rPr lang="en-US" dirty="0"/>
                        <a:t>Reasons for unreconciled Taxable Turnover ……….A to C </a:t>
                      </a:r>
                      <a:endParaRPr lang="en-IN" dirty="0"/>
                    </a:p>
                  </a:txBody>
                  <a:tcPr/>
                </a:tc>
                <a:tc>
                  <a:txBody>
                    <a:bodyPr/>
                    <a:lstStyle/>
                    <a:p>
                      <a:r>
                        <a:rPr lang="en-US" dirty="0"/>
                        <a:t>Text</a:t>
                      </a:r>
                      <a:endParaRPr lang="en-IN" dirty="0"/>
                    </a:p>
                  </a:txBody>
                  <a:tcPr/>
                </a:tc>
                <a:extLst>
                  <a:ext uri="{0D108BD9-81ED-4DB2-BD59-A6C34878D82A}">
                    <a16:rowId xmlns:a16="http://schemas.microsoft.com/office/drawing/2014/main" xmlns="" val="2631963500"/>
                  </a:ext>
                </a:extLst>
              </a:tr>
            </a:tbl>
          </a:graphicData>
        </a:graphic>
      </p:graphicFrame>
      <p:sp>
        <p:nvSpPr>
          <p:cNvPr id="3" name="Slide Number Placeholder 2">
            <a:extLst>
              <a:ext uri="{FF2B5EF4-FFF2-40B4-BE49-F238E27FC236}">
                <a16:creationId xmlns:a16="http://schemas.microsoft.com/office/drawing/2014/main" xmlns="" id="{6A283884-534A-4992-8D38-6B70C7D814B9}"/>
              </a:ext>
            </a:extLst>
          </p:cNvPr>
          <p:cNvSpPr>
            <a:spLocks noGrp="1"/>
          </p:cNvSpPr>
          <p:nvPr>
            <p:ph type="sldNum" sz="quarter" idx="12"/>
          </p:nvPr>
        </p:nvSpPr>
        <p:spPr/>
        <p:txBody>
          <a:bodyPr/>
          <a:lstStyle/>
          <a:p>
            <a:fld id="{7E4143FE-70E9-4BFC-A241-74697117ECA3}" type="slidenum">
              <a:rPr lang="en-IN" smtClean="0"/>
              <a:pPr/>
              <a:t>26</a:t>
            </a:fld>
            <a:endParaRPr lang="en-IN"/>
          </a:p>
        </p:txBody>
      </p:sp>
    </p:spTree>
    <p:extLst>
      <p:ext uri="{BB962C8B-B14F-4D97-AF65-F5344CB8AC3E}">
        <p14:creationId xmlns:p14="http://schemas.microsoft.com/office/powerpoint/2010/main" xmlns="" val="28577371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noAutofit/>
          </a:bodyPr>
          <a:lstStyle/>
          <a:p>
            <a:r>
              <a:rPr lang="en-US" sz="2400" dirty="0"/>
              <a:t>Clause by clause analysis of Form 9C – GST Audit report – basic structure – PART iiI  Reconciliation OF TAX PAID </a:t>
            </a:r>
            <a:endParaRPr lang="en-IN" sz="24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836802" y="1690688"/>
          <a:ext cx="10131425" cy="4173217"/>
        </p:xfrm>
        <a:graphic>
          <a:graphicData uri="http://schemas.openxmlformats.org/drawingml/2006/table">
            <a:tbl>
              <a:tblPr firstRow="1" bandRow="1">
                <a:tableStyleId>{5C22544A-7EE6-4342-B048-85BDC9FD1C3A}</a:tableStyleId>
              </a:tblPr>
              <a:tblGrid>
                <a:gridCol w="748717">
                  <a:extLst>
                    <a:ext uri="{9D8B030D-6E8A-4147-A177-3AD203B41FA5}">
                      <a16:colId xmlns:a16="http://schemas.microsoft.com/office/drawing/2014/main" xmlns="" val="168813975"/>
                    </a:ext>
                  </a:extLst>
                </a:gridCol>
                <a:gridCol w="7155809">
                  <a:extLst>
                    <a:ext uri="{9D8B030D-6E8A-4147-A177-3AD203B41FA5}">
                      <a16:colId xmlns:a16="http://schemas.microsoft.com/office/drawing/2014/main" xmlns="" val="22256708"/>
                    </a:ext>
                  </a:extLst>
                </a:gridCol>
                <a:gridCol w="2226899">
                  <a:extLst>
                    <a:ext uri="{9D8B030D-6E8A-4147-A177-3AD203B41FA5}">
                      <a16:colId xmlns:a16="http://schemas.microsoft.com/office/drawing/2014/main" xmlns="" val="3834148277"/>
                    </a:ext>
                  </a:extLst>
                </a:gridCol>
              </a:tblGrid>
              <a:tr h="690609">
                <a:tc>
                  <a:txBody>
                    <a:bodyPr/>
                    <a:lstStyle/>
                    <a:p>
                      <a:r>
                        <a:rPr lang="en-US" dirty="0"/>
                        <a:t>Sr No</a:t>
                      </a:r>
                      <a:endParaRPr lang="en-IN" dirty="0"/>
                    </a:p>
                  </a:txBody>
                  <a:tcPr/>
                </a:tc>
                <a:tc>
                  <a:txBody>
                    <a:bodyPr/>
                    <a:lstStyle/>
                    <a:p>
                      <a:r>
                        <a:rPr lang="en-US" dirty="0"/>
                        <a:t>Particulars</a:t>
                      </a:r>
                      <a:endParaRPr lang="en-IN" dirty="0"/>
                    </a:p>
                  </a:txBody>
                  <a:tcPr/>
                </a:tc>
                <a:tc>
                  <a:txBody>
                    <a:bodyPr/>
                    <a:lstStyle/>
                    <a:p>
                      <a:r>
                        <a:rPr lang="en-US" dirty="0"/>
                        <a:t>Rows </a:t>
                      </a:r>
                      <a:endParaRPr lang="en-IN" dirty="0"/>
                    </a:p>
                  </a:txBody>
                  <a:tcPr/>
                </a:tc>
                <a:extLst>
                  <a:ext uri="{0D108BD9-81ED-4DB2-BD59-A6C34878D82A}">
                    <a16:rowId xmlns:a16="http://schemas.microsoft.com/office/drawing/2014/main" xmlns="" val="2365155547"/>
                  </a:ext>
                </a:extLst>
              </a:tr>
              <a:tr h="937625">
                <a:tc>
                  <a:txBody>
                    <a:bodyPr/>
                    <a:lstStyle/>
                    <a:p>
                      <a:r>
                        <a:rPr lang="en-US" dirty="0"/>
                        <a:t>9</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Reconciliation of rate wise liability &amp; amount payable thereon</a:t>
                      </a:r>
                      <a:endParaRPr lang="en-IN" dirty="0"/>
                    </a:p>
                  </a:txBody>
                  <a:tcPr/>
                </a:tc>
                <a:tc>
                  <a:txBody>
                    <a:bodyPr/>
                    <a:lstStyle/>
                    <a:p>
                      <a:r>
                        <a:rPr lang="en-US" dirty="0"/>
                        <a:t>A to R</a:t>
                      </a:r>
                    </a:p>
                    <a:p>
                      <a:r>
                        <a:rPr lang="en-US" dirty="0"/>
                        <a:t>PT-1</a:t>
                      </a:r>
                      <a:endParaRPr lang="en-IN" dirty="0"/>
                    </a:p>
                  </a:txBody>
                  <a:tcPr/>
                </a:tc>
                <a:extLst>
                  <a:ext uri="{0D108BD9-81ED-4DB2-BD59-A6C34878D82A}">
                    <a16:rowId xmlns:a16="http://schemas.microsoft.com/office/drawing/2014/main" xmlns="" val="4140416436"/>
                  </a:ext>
                </a:extLst>
              </a:tr>
              <a:tr h="535786">
                <a:tc>
                  <a:txBody>
                    <a:bodyPr/>
                    <a:lstStyle/>
                    <a:p>
                      <a:r>
                        <a:rPr lang="en-US" dirty="0"/>
                        <a:t>10</a:t>
                      </a:r>
                      <a:endParaRPr lang="en-IN" dirty="0"/>
                    </a:p>
                  </a:txBody>
                  <a:tcPr/>
                </a:tc>
                <a:tc>
                  <a:txBody>
                    <a:bodyPr/>
                    <a:lstStyle/>
                    <a:p>
                      <a:r>
                        <a:rPr lang="en-US" dirty="0"/>
                        <a:t>Reasons for un-reconciled payment of amount </a:t>
                      </a:r>
                      <a:endParaRPr lang="en-IN" dirty="0"/>
                    </a:p>
                  </a:txBody>
                  <a:tcPr/>
                </a:tc>
                <a:tc>
                  <a:txBody>
                    <a:bodyPr/>
                    <a:lstStyle/>
                    <a:p>
                      <a:r>
                        <a:rPr lang="en-US" dirty="0"/>
                        <a:t>A to C – Only Text </a:t>
                      </a:r>
                      <a:endParaRPr lang="en-IN" dirty="0"/>
                    </a:p>
                  </a:txBody>
                  <a:tcPr/>
                </a:tc>
                <a:extLst>
                  <a:ext uri="{0D108BD9-81ED-4DB2-BD59-A6C34878D82A}">
                    <a16:rowId xmlns:a16="http://schemas.microsoft.com/office/drawing/2014/main" xmlns="" val="1775257294"/>
                  </a:ext>
                </a:extLst>
              </a:tr>
              <a:tr h="937625">
                <a:tc>
                  <a:txBody>
                    <a:bodyPr/>
                    <a:lstStyle/>
                    <a:p>
                      <a:r>
                        <a:rPr lang="en-US" dirty="0"/>
                        <a:t>11</a:t>
                      </a:r>
                      <a:endParaRPr lang="en-IN" dirty="0"/>
                    </a:p>
                  </a:txBody>
                  <a:tcPr/>
                </a:tc>
                <a:tc>
                  <a:txBody>
                    <a:bodyPr/>
                    <a:lstStyle/>
                    <a:p>
                      <a:r>
                        <a:rPr lang="en-US" dirty="0"/>
                        <a:t>Additional amount payable but not paid ( due to reasons specified under Tables 6, 8 &amp; 10 above ) </a:t>
                      </a:r>
                      <a:endParaRPr lang="en-IN" dirty="0"/>
                    </a:p>
                  </a:txBody>
                  <a:tcPr/>
                </a:tc>
                <a:tc>
                  <a:txBody>
                    <a:bodyPr/>
                    <a:lstStyle/>
                    <a:p>
                      <a:r>
                        <a:rPr lang="en-US" dirty="0"/>
                        <a:t>A to G</a:t>
                      </a:r>
                    </a:p>
                    <a:p>
                      <a:r>
                        <a:rPr lang="en-US" dirty="0"/>
                        <a:t>AT-2</a:t>
                      </a:r>
                      <a:endParaRPr lang="en-IN" dirty="0"/>
                    </a:p>
                  </a:txBody>
                  <a:tcPr/>
                </a:tc>
                <a:extLst>
                  <a:ext uri="{0D108BD9-81ED-4DB2-BD59-A6C34878D82A}">
                    <a16:rowId xmlns:a16="http://schemas.microsoft.com/office/drawing/2014/main" xmlns="" val="507976489"/>
                  </a:ext>
                </a:extLst>
              </a:tr>
              <a:tr h="535786">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4037805173"/>
                  </a:ext>
                </a:extLst>
              </a:tr>
              <a:tr h="535786">
                <a:tc>
                  <a:txBody>
                    <a:bodyPr/>
                    <a:lstStyle/>
                    <a:p>
                      <a:endParaRPr lang="en-IN" dirty="0"/>
                    </a:p>
                  </a:txBody>
                  <a:tcPr/>
                </a:tc>
                <a:tc>
                  <a:txBody>
                    <a:bodyPr/>
                    <a:lstStyle/>
                    <a:p>
                      <a:endParaRPr lang="en-IN" dirty="0"/>
                    </a:p>
                  </a:txBody>
                  <a:tcPr/>
                </a:tc>
                <a:tc>
                  <a:txBody>
                    <a:bodyPr/>
                    <a:lstStyle/>
                    <a:p>
                      <a:endParaRPr lang="en-IN" dirty="0"/>
                    </a:p>
                  </a:txBody>
                  <a:tcPr/>
                </a:tc>
                <a:extLst>
                  <a:ext uri="{0D108BD9-81ED-4DB2-BD59-A6C34878D82A}">
                    <a16:rowId xmlns:a16="http://schemas.microsoft.com/office/drawing/2014/main" xmlns="" val="2365705509"/>
                  </a:ext>
                </a:extLst>
              </a:tr>
            </a:tbl>
          </a:graphicData>
        </a:graphic>
      </p:graphicFrame>
      <p:sp>
        <p:nvSpPr>
          <p:cNvPr id="3" name="Slide Number Placeholder 2">
            <a:extLst>
              <a:ext uri="{FF2B5EF4-FFF2-40B4-BE49-F238E27FC236}">
                <a16:creationId xmlns:a16="http://schemas.microsoft.com/office/drawing/2014/main" xmlns="" id="{488615DB-0044-41AA-A84B-FF6B2C6975D6}"/>
              </a:ext>
            </a:extLst>
          </p:cNvPr>
          <p:cNvSpPr>
            <a:spLocks noGrp="1"/>
          </p:cNvSpPr>
          <p:nvPr>
            <p:ph type="sldNum" sz="quarter" idx="12"/>
          </p:nvPr>
        </p:nvSpPr>
        <p:spPr/>
        <p:txBody>
          <a:bodyPr/>
          <a:lstStyle/>
          <a:p>
            <a:fld id="{7E4143FE-70E9-4BFC-A241-74697117ECA3}" type="slidenum">
              <a:rPr lang="en-IN" smtClean="0"/>
              <a:pPr/>
              <a:t>27</a:t>
            </a:fld>
            <a:endParaRPr lang="en-IN"/>
          </a:p>
        </p:txBody>
      </p:sp>
    </p:spTree>
    <p:extLst>
      <p:ext uri="{BB962C8B-B14F-4D97-AF65-F5344CB8AC3E}">
        <p14:creationId xmlns:p14="http://schemas.microsoft.com/office/powerpoint/2010/main" xmlns="" val="12530837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xmlns="" id="{27211140-2FED-4F6F-A535-09B43EB7B790}"/>
              </a:ext>
            </a:extLst>
          </p:cNvPr>
          <p:cNvSpPr>
            <a:spLocks noGrp="1" noChangeArrowheads="1"/>
          </p:cNvSpPr>
          <p:nvPr>
            <p:ph type="ctrTitle"/>
          </p:nvPr>
        </p:nvSpPr>
        <p:spPr>
          <a:xfrm>
            <a:off x="473075" y="136525"/>
            <a:ext cx="11226800" cy="590550"/>
          </a:xfrm>
        </p:spPr>
        <p:txBody>
          <a:bodyPr>
            <a:noAutofit/>
          </a:bodyPr>
          <a:lstStyle/>
          <a:p>
            <a:pPr algn="l" eaLnBrk="1" hangingPunct="1"/>
            <a:r>
              <a:rPr lang="en-US" altLang="en-US" sz="1800" b="1" dirty="0">
                <a:latin typeface="Times New Roman" panose="02020603050405020304" pitchFamily="18" charset="0"/>
                <a:cs typeface="Times New Roman" panose="02020603050405020304" pitchFamily="18" charset="0"/>
              </a:rPr>
              <a:t>Pt. III- 9- Reconciliation of rate </a:t>
            </a:r>
            <a:r>
              <a:rPr lang="en-US" altLang="en-US" sz="1800" b="1" dirty="0" err="1">
                <a:latin typeface="Times New Roman" panose="02020603050405020304" pitchFamily="18" charset="0"/>
                <a:cs typeface="Times New Roman" panose="02020603050405020304" pitchFamily="18" charset="0"/>
              </a:rPr>
              <a:t>wisE</a:t>
            </a:r>
            <a:r>
              <a:rPr lang="en-US" altLang="en-US" sz="1800" b="1" dirty="0">
                <a:latin typeface="Times New Roman" panose="02020603050405020304" pitchFamily="18" charset="0"/>
                <a:cs typeface="Times New Roman" panose="02020603050405020304" pitchFamily="18" charset="0"/>
              </a:rPr>
              <a:t> liability and AMOUNT PAYABLE THEREON</a:t>
            </a:r>
            <a:endParaRPr lang="en-IN" altLang="en-US" sz="1800" dirty="0">
              <a:latin typeface="Times New Roman" panose="02020603050405020304" pitchFamily="18" charset="0"/>
              <a:cs typeface="Times New Roman" panose="02020603050405020304" pitchFamily="18" charset="0"/>
            </a:endParaRPr>
          </a:p>
        </p:txBody>
      </p:sp>
      <p:sp>
        <p:nvSpPr>
          <p:cNvPr id="58371" name="Subtitle 2">
            <a:extLst>
              <a:ext uri="{FF2B5EF4-FFF2-40B4-BE49-F238E27FC236}">
                <a16:creationId xmlns:a16="http://schemas.microsoft.com/office/drawing/2014/main" xmlns="" id="{119F3642-C13A-48E2-B776-F0D0760A1CB4}"/>
              </a:ext>
            </a:extLst>
          </p:cNvPr>
          <p:cNvSpPr>
            <a:spLocks noGrp="1" noChangeArrowheads="1"/>
          </p:cNvSpPr>
          <p:nvPr>
            <p:ph type="subTitle" idx="1"/>
          </p:nvPr>
        </p:nvSpPr>
        <p:spPr>
          <a:xfrm>
            <a:off x="473075" y="727075"/>
            <a:ext cx="11226800" cy="5629275"/>
          </a:xfrm>
        </p:spPr>
        <p:txBody>
          <a:bodyPr>
            <a:normAutofit lnSpcReduction="10000"/>
          </a:bodyPr>
          <a:lstStyle/>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endParaRPr lang="en-IN" altLang="en-US" sz="2600"/>
          </a:p>
          <a:p>
            <a:pPr algn="l" eaLnBrk="1" hangingPunct="1"/>
            <a:r>
              <a:rPr lang="en-IN" altLang="en-US" sz="2600"/>
              <a:t>10  -  A, B,C –   Reasons for un-reconciled payment of amount –      (Text)</a:t>
            </a:r>
          </a:p>
        </p:txBody>
      </p:sp>
      <p:pic>
        <p:nvPicPr>
          <p:cNvPr id="58375" name="Picture 5">
            <a:extLst>
              <a:ext uri="{FF2B5EF4-FFF2-40B4-BE49-F238E27FC236}">
                <a16:creationId xmlns:a16="http://schemas.microsoft.com/office/drawing/2014/main" xmlns="" id="{43A2B446-1FEB-4BDA-BA98-948ECCD69A94}"/>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2125" y="788565"/>
            <a:ext cx="11226800" cy="5336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xmlns="" id="{48DF2CAE-5A7D-4DE0-A3B6-ED7F6233C81F}"/>
              </a:ext>
            </a:extLst>
          </p:cNvPr>
          <p:cNvSpPr>
            <a:spLocks noGrp="1" noChangeArrowheads="1"/>
          </p:cNvSpPr>
          <p:nvPr>
            <p:ph type="ctrTitle"/>
          </p:nvPr>
        </p:nvSpPr>
        <p:spPr>
          <a:xfrm>
            <a:off x="473075" y="136525"/>
            <a:ext cx="11226800" cy="1174750"/>
          </a:xfrm>
        </p:spPr>
        <p:txBody>
          <a:bodyPr>
            <a:noAutofit/>
          </a:bodyPr>
          <a:lstStyle/>
          <a:p>
            <a:pPr eaLnBrk="1" hangingPunct="1"/>
            <a:r>
              <a:rPr lang="en-US" altLang="en-US" sz="3200" b="1" dirty="0">
                <a:latin typeface="Times New Roman" panose="02020603050405020304" pitchFamily="18" charset="0"/>
                <a:cs typeface="Times New Roman" panose="02020603050405020304" pitchFamily="18" charset="0"/>
              </a:rPr>
              <a:t>Pt. III- 11- Additional amount payable but not paid Reasons in 6,8,10 above</a:t>
            </a:r>
            <a:endParaRPr lang="en-IN" altLang="en-US" sz="3200" dirty="0">
              <a:latin typeface="Times New Roman" panose="02020603050405020304" pitchFamily="18" charset="0"/>
              <a:cs typeface="Times New Roman" panose="02020603050405020304" pitchFamily="18" charset="0"/>
            </a:endParaRPr>
          </a:p>
        </p:txBody>
      </p:sp>
      <p:sp>
        <p:nvSpPr>
          <p:cNvPr id="57347" name="Subtitle 2">
            <a:extLst>
              <a:ext uri="{FF2B5EF4-FFF2-40B4-BE49-F238E27FC236}">
                <a16:creationId xmlns:a16="http://schemas.microsoft.com/office/drawing/2014/main" xmlns="" id="{82835F08-1F2A-4D30-8E33-E932E9C477DD}"/>
              </a:ext>
            </a:extLst>
          </p:cNvPr>
          <p:cNvSpPr>
            <a:spLocks noGrp="1" noChangeArrowheads="1"/>
          </p:cNvSpPr>
          <p:nvPr>
            <p:ph type="subTitle" idx="1"/>
          </p:nvPr>
        </p:nvSpPr>
        <p:spPr>
          <a:xfrm>
            <a:off x="473075" y="1387475"/>
            <a:ext cx="11226800" cy="4968875"/>
          </a:xfrm>
        </p:spPr>
        <p:txBody>
          <a:bodyPr/>
          <a:lstStyle/>
          <a:p>
            <a:pPr algn="l" eaLnBrk="1" hangingPunct="1"/>
            <a:endParaRPr lang="en-IN" altLang="en-US" sz="2600"/>
          </a:p>
        </p:txBody>
      </p:sp>
      <p:pic>
        <p:nvPicPr>
          <p:cNvPr id="57351" name="Picture 5">
            <a:extLst>
              <a:ext uri="{FF2B5EF4-FFF2-40B4-BE49-F238E27FC236}">
                <a16:creationId xmlns:a16="http://schemas.microsoft.com/office/drawing/2014/main" xmlns="" id="{C48C7ED2-7333-4E9A-8C46-FE1509CD7E3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2125" y="1295400"/>
            <a:ext cx="11207750" cy="5060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lstStyle/>
          <a:p>
            <a:pPr algn="ctr"/>
            <a:r>
              <a:rPr lang="en-US" dirty="0"/>
              <a:t>Audit Of Business Units</a:t>
            </a:r>
            <a:endParaRPr lang="en-IN" dirty="0"/>
          </a:p>
        </p:txBody>
      </p:sp>
      <p:sp>
        <p:nvSpPr>
          <p:cNvPr id="3" name="Content Placeholder 2">
            <a:extLst>
              <a:ext uri="{FF2B5EF4-FFF2-40B4-BE49-F238E27FC236}">
                <a16:creationId xmlns:a16="http://schemas.microsoft.com/office/drawing/2014/main" xmlns="" id="{4DB47BBC-1D7C-45F7-9AD9-A76C464BB769}"/>
              </a:ext>
            </a:extLst>
          </p:cNvPr>
          <p:cNvSpPr>
            <a:spLocks noGrp="1"/>
          </p:cNvSpPr>
          <p:nvPr>
            <p:ph idx="1"/>
          </p:nvPr>
        </p:nvSpPr>
        <p:spPr/>
        <p:txBody>
          <a:bodyPr/>
          <a:lstStyle/>
          <a:p>
            <a:r>
              <a:rPr lang="en-US" dirty="0"/>
              <a:t>Audit Enforced by Law – Statutory Audit/Cost Audits/Tax Audit/VAT Audit/GST Audit/Society Law/Special Audits/Investigation Audits etc.</a:t>
            </a:r>
          </a:p>
          <a:p>
            <a:r>
              <a:rPr lang="en-US" dirty="0"/>
              <a:t>Voluntary – Internal/Suo Motto/Due Diligence</a:t>
            </a:r>
          </a:p>
          <a:p>
            <a:r>
              <a:rPr lang="en-US" dirty="0"/>
              <a:t>Banks – Stock Audit/Revenue Audits/Forensic Audit/Concurrent Audit</a:t>
            </a:r>
          </a:p>
          <a:p>
            <a:r>
              <a:rPr lang="en-US" dirty="0"/>
              <a:t>Industry specific – Insurance , Aviation's, SEBI, Pharma- FDA etc.</a:t>
            </a:r>
          </a:p>
          <a:p>
            <a:r>
              <a:rPr lang="en-US" dirty="0"/>
              <a:t>Any other Type of Audits </a:t>
            </a:r>
          </a:p>
          <a:p>
            <a:r>
              <a:rPr lang="en-US" dirty="0"/>
              <a:t>GST audit is the audit driven by verification of the documentation and economic transaction values of  business enterprise (including deemed supplies between Related parties and distinct persons)</a:t>
            </a:r>
          </a:p>
          <a:p>
            <a:pPr marL="0" indent="0">
              <a:buNone/>
            </a:pPr>
            <a:endParaRPr lang="en-US" dirty="0"/>
          </a:p>
          <a:p>
            <a:endParaRPr lang="en-IN" dirty="0"/>
          </a:p>
        </p:txBody>
      </p:sp>
      <p:sp>
        <p:nvSpPr>
          <p:cNvPr id="4" name="Slide Number Placeholder 3">
            <a:extLst>
              <a:ext uri="{FF2B5EF4-FFF2-40B4-BE49-F238E27FC236}">
                <a16:creationId xmlns:a16="http://schemas.microsoft.com/office/drawing/2014/main" xmlns="" id="{06CD406F-6C38-4251-B90C-0550A1B8D6CA}"/>
              </a:ext>
            </a:extLst>
          </p:cNvPr>
          <p:cNvSpPr>
            <a:spLocks noGrp="1"/>
          </p:cNvSpPr>
          <p:nvPr>
            <p:ph type="sldNum" sz="quarter" idx="12"/>
          </p:nvPr>
        </p:nvSpPr>
        <p:spPr/>
        <p:txBody>
          <a:bodyPr/>
          <a:lstStyle/>
          <a:p>
            <a:fld id="{7E4143FE-70E9-4BFC-A241-74697117ECA3}" type="slidenum">
              <a:rPr lang="en-IN" smtClean="0"/>
              <a:pPr/>
              <a:t>3</a:t>
            </a:fld>
            <a:endParaRPr lang="en-IN"/>
          </a:p>
        </p:txBody>
      </p:sp>
    </p:spTree>
    <p:extLst>
      <p:ext uri="{BB962C8B-B14F-4D97-AF65-F5344CB8AC3E}">
        <p14:creationId xmlns:p14="http://schemas.microsoft.com/office/powerpoint/2010/main" xmlns="" val="16511494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noAutofit/>
          </a:bodyPr>
          <a:lstStyle/>
          <a:p>
            <a:r>
              <a:rPr lang="en-US" sz="2400" dirty="0"/>
              <a:t>Clause by clause analysis of Form 9C – GST Audit report – basic structure – PART iV  Reconciliation OF INPUT TAX CREDIT</a:t>
            </a:r>
            <a:endParaRPr lang="en-IN" sz="24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836802" y="1963025"/>
          <a:ext cx="10131425" cy="3851255"/>
        </p:xfrm>
        <a:graphic>
          <a:graphicData uri="http://schemas.openxmlformats.org/drawingml/2006/table">
            <a:tbl>
              <a:tblPr firstRow="1" bandRow="1">
                <a:tableStyleId>{5C22544A-7EE6-4342-B048-85BDC9FD1C3A}</a:tableStyleId>
              </a:tblPr>
              <a:tblGrid>
                <a:gridCol w="748717">
                  <a:extLst>
                    <a:ext uri="{9D8B030D-6E8A-4147-A177-3AD203B41FA5}">
                      <a16:colId xmlns:a16="http://schemas.microsoft.com/office/drawing/2014/main" xmlns="" val="168813975"/>
                    </a:ext>
                  </a:extLst>
                </a:gridCol>
                <a:gridCol w="7155809">
                  <a:extLst>
                    <a:ext uri="{9D8B030D-6E8A-4147-A177-3AD203B41FA5}">
                      <a16:colId xmlns:a16="http://schemas.microsoft.com/office/drawing/2014/main" xmlns="" val="22256708"/>
                    </a:ext>
                  </a:extLst>
                </a:gridCol>
                <a:gridCol w="2226899">
                  <a:extLst>
                    <a:ext uri="{9D8B030D-6E8A-4147-A177-3AD203B41FA5}">
                      <a16:colId xmlns:a16="http://schemas.microsoft.com/office/drawing/2014/main" xmlns="" val="3834148277"/>
                    </a:ext>
                  </a:extLst>
                </a:gridCol>
              </a:tblGrid>
              <a:tr h="427837">
                <a:tc>
                  <a:txBody>
                    <a:bodyPr/>
                    <a:lstStyle/>
                    <a:p>
                      <a:r>
                        <a:rPr lang="en-US" dirty="0"/>
                        <a:t>Sr No</a:t>
                      </a:r>
                      <a:endParaRPr lang="en-IN" dirty="0"/>
                    </a:p>
                  </a:txBody>
                  <a:tcPr/>
                </a:tc>
                <a:tc>
                  <a:txBody>
                    <a:bodyPr/>
                    <a:lstStyle/>
                    <a:p>
                      <a:r>
                        <a:rPr lang="en-US" dirty="0"/>
                        <a:t>Particulars</a:t>
                      </a:r>
                      <a:endParaRPr lang="en-IN" dirty="0"/>
                    </a:p>
                  </a:txBody>
                  <a:tcPr/>
                </a:tc>
                <a:tc>
                  <a:txBody>
                    <a:bodyPr/>
                    <a:lstStyle/>
                    <a:p>
                      <a:r>
                        <a:rPr lang="en-US" dirty="0"/>
                        <a:t>Rows </a:t>
                      </a:r>
                      <a:endParaRPr lang="en-IN" dirty="0"/>
                    </a:p>
                  </a:txBody>
                  <a:tcPr/>
                </a:tc>
                <a:extLst>
                  <a:ext uri="{0D108BD9-81ED-4DB2-BD59-A6C34878D82A}">
                    <a16:rowId xmlns:a16="http://schemas.microsoft.com/office/drawing/2014/main" xmlns="" val="2365155547"/>
                  </a:ext>
                </a:extLst>
              </a:tr>
              <a:tr h="833489">
                <a:tc>
                  <a:txBody>
                    <a:bodyPr/>
                    <a:lstStyle/>
                    <a:p>
                      <a:r>
                        <a:rPr lang="en-US" dirty="0"/>
                        <a:t>12</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Reconciliation of Net Input Tax credit ( ITC )</a:t>
                      </a:r>
                      <a:endParaRPr lang="en-IN" dirty="0"/>
                    </a:p>
                  </a:txBody>
                  <a:tcPr/>
                </a:tc>
                <a:tc>
                  <a:txBody>
                    <a:bodyPr/>
                    <a:lstStyle/>
                    <a:p>
                      <a:r>
                        <a:rPr lang="en-US" dirty="0"/>
                        <a:t>A to T</a:t>
                      </a:r>
                    </a:p>
                    <a:p>
                      <a:r>
                        <a:rPr lang="en-US" dirty="0"/>
                        <a:t>ITC -01</a:t>
                      </a:r>
                      <a:endParaRPr lang="en-IN" dirty="0"/>
                    </a:p>
                  </a:txBody>
                  <a:tcPr/>
                </a:tc>
                <a:extLst>
                  <a:ext uri="{0D108BD9-81ED-4DB2-BD59-A6C34878D82A}">
                    <a16:rowId xmlns:a16="http://schemas.microsoft.com/office/drawing/2014/main" xmlns="" val="4140416436"/>
                  </a:ext>
                </a:extLst>
              </a:tr>
              <a:tr h="476280">
                <a:tc>
                  <a:txBody>
                    <a:bodyPr/>
                    <a:lstStyle/>
                    <a:p>
                      <a:r>
                        <a:rPr lang="en-US" dirty="0"/>
                        <a:t>13</a:t>
                      </a:r>
                      <a:endParaRPr lang="en-IN" dirty="0"/>
                    </a:p>
                  </a:txBody>
                  <a:tcPr/>
                </a:tc>
                <a:tc>
                  <a:txBody>
                    <a:bodyPr/>
                    <a:lstStyle/>
                    <a:p>
                      <a:r>
                        <a:rPr lang="en-US" dirty="0"/>
                        <a:t>Reasons for un-reconciled Difference in ITC  </a:t>
                      </a:r>
                      <a:endParaRPr lang="en-IN" dirty="0"/>
                    </a:p>
                  </a:txBody>
                  <a:tcPr/>
                </a:tc>
                <a:tc>
                  <a:txBody>
                    <a:bodyPr/>
                    <a:lstStyle/>
                    <a:p>
                      <a:r>
                        <a:rPr lang="en-US" dirty="0"/>
                        <a:t>A to C – Only Text </a:t>
                      </a:r>
                      <a:endParaRPr lang="en-IN" dirty="0"/>
                    </a:p>
                  </a:txBody>
                  <a:tcPr/>
                </a:tc>
                <a:extLst>
                  <a:ext uri="{0D108BD9-81ED-4DB2-BD59-A6C34878D82A}">
                    <a16:rowId xmlns:a16="http://schemas.microsoft.com/office/drawing/2014/main" xmlns="" val="1775257294"/>
                  </a:ext>
                </a:extLst>
              </a:tr>
              <a:tr h="833489">
                <a:tc>
                  <a:txBody>
                    <a:bodyPr/>
                    <a:lstStyle/>
                    <a:p>
                      <a:r>
                        <a:rPr lang="en-US" dirty="0"/>
                        <a:t>14</a:t>
                      </a:r>
                      <a:endParaRPr lang="en-IN" dirty="0"/>
                    </a:p>
                  </a:txBody>
                  <a:tcPr/>
                </a:tc>
                <a:tc>
                  <a:txBody>
                    <a:bodyPr/>
                    <a:lstStyle/>
                    <a:p>
                      <a:r>
                        <a:rPr lang="en-US" dirty="0"/>
                        <a:t>Reconciliation of ITC declared in Annual Return GSTR 9 with ITC availed in expenses as per Audited Financial Statements as per books of accounts </a:t>
                      </a:r>
                      <a:endParaRPr lang="en-IN" dirty="0"/>
                    </a:p>
                  </a:txBody>
                  <a:tcPr/>
                </a:tc>
                <a:tc>
                  <a:txBody>
                    <a:bodyPr/>
                    <a:lstStyle/>
                    <a:p>
                      <a:r>
                        <a:rPr lang="en-US" dirty="0"/>
                        <a:t>A to T</a:t>
                      </a:r>
                    </a:p>
                    <a:p>
                      <a:r>
                        <a:rPr lang="en-US" dirty="0"/>
                        <a:t>ITC -02</a:t>
                      </a:r>
                      <a:endParaRPr lang="en-IN" dirty="0"/>
                    </a:p>
                  </a:txBody>
                  <a:tcPr/>
                </a:tc>
                <a:extLst>
                  <a:ext uri="{0D108BD9-81ED-4DB2-BD59-A6C34878D82A}">
                    <a16:rowId xmlns:a16="http://schemas.microsoft.com/office/drawing/2014/main" xmlns="" val="507976489"/>
                  </a:ext>
                </a:extLst>
              </a:tr>
              <a:tr h="608714">
                <a:tc>
                  <a:txBody>
                    <a:bodyPr/>
                    <a:lstStyle/>
                    <a:p>
                      <a:r>
                        <a:rPr lang="en-US" dirty="0"/>
                        <a:t>15</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Reasons for un-reconciled Difference in ITC  </a:t>
                      </a:r>
                      <a:endParaRPr lang="en-IN" dirty="0"/>
                    </a:p>
                    <a:p>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 to C – Only Text </a:t>
                      </a:r>
                      <a:endParaRPr lang="en-IN" dirty="0"/>
                    </a:p>
                    <a:p>
                      <a:endParaRPr lang="en-IN" dirty="0"/>
                    </a:p>
                  </a:txBody>
                  <a:tcPr/>
                </a:tc>
                <a:extLst>
                  <a:ext uri="{0D108BD9-81ED-4DB2-BD59-A6C34878D82A}">
                    <a16:rowId xmlns:a16="http://schemas.microsoft.com/office/drawing/2014/main" xmlns="" val="4037805173"/>
                  </a:ext>
                </a:extLst>
              </a:tr>
              <a:tr h="476280">
                <a:tc>
                  <a:txBody>
                    <a:bodyPr/>
                    <a:lstStyle/>
                    <a:p>
                      <a:r>
                        <a:rPr lang="en-US" dirty="0"/>
                        <a:t>16</a:t>
                      </a:r>
                      <a:endParaRPr lang="en-IN" dirty="0"/>
                    </a:p>
                  </a:txBody>
                  <a:tcPr/>
                </a:tc>
                <a:tc>
                  <a:txBody>
                    <a:bodyPr/>
                    <a:lstStyle/>
                    <a:p>
                      <a:r>
                        <a:rPr lang="en-US" dirty="0"/>
                        <a:t>Tax Payable on unreconciled difference in ITC ( due to reasons specified in 13 &amp; 15 above ) </a:t>
                      </a:r>
                      <a:endParaRPr lang="en-IN" dirty="0"/>
                    </a:p>
                  </a:txBody>
                  <a:tcPr/>
                </a:tc>
                <a:tc>
                  <a:txBody>
                    <a:bodyPr/>
                    <a:lstStyle/>
                    <a:p>
                      <a:endParaRPr lang="en-IN" dirty="0"/>
                    </a:p>
                  </a:txBody>
                  <a:tcPr/>
                </a:tc>
                <a:extLst>
                  <a:ext uri="{0D108BD9-81ED-4DB2-BD59-A6C34878D82A}">
                    <a16:rowId xmlns:a16="http://schemas.microsoft.com/office/drawing/2014/main" xmlns="" val="2365705509"/>
                  </a:ext>
                </a:extLst>
              </a:tr>
            </a:tbl>
          </a:graphicData>
        </a:graphic>
      </p:graphicFrame>
      <p:sp>
        <p:nvSpPr>
          <p:cNvPr id="3" name="Slide Number Placeholder 2">
            <a:extLst>
              <a:ext uri="{FF2B5EF4-FFF2-40B4-BE49-F238E27FC236}">
                <a16:creationId xmlns:a16="http://schemas.microsoft.com/office/drawing/2014/main" xmlns="" id="{BE05F042-3BAD-4702-934B-3CEC2AC7409D}"/>
              </a:ext>
            </a:extLst>
          </p:cNvPr>
          <p:cNvSpPr>
            <a:spLocks noGrp="1"/>
          </p:cNvSpPr>
          <p:nvPr>
            <p:ph type="sldNum" sz="quarter" idx="12"/>
          </p:nvPr>
        </p:nvSpPr>
        <p:spPr/>
        <p:txBody>
          <a:bodyPr/>
          <a:lstStyle/>
          <a:p>
            <a:fld id="{7E4143FE-70E9-4BFC-A241-74697117ECA3}" type="slidenum">
              <a:rPr lang="en-IN" smtClean="0"/>
              <a:pPr/>
              <a:t>30</a:t>
            </a:fld>
            <a:endParaRPr lang="en-IN"/>
          </a:p>
        </p:txBody>
      </p:sp>
    </p:spTree>
    <p:extLst>
      <p:ext uri="{BB962C8B-B14F-4D97-AF65-F5344CB8AC3E}">
        <p14:creationId xmlns:p14="http://schemas.microsoft.com/office/powerpoint/2010/main" xmlns="" val="6610753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a:xfrm>
            <a:off x="685801" y="609600"/>
            <a:ext cx="10131425" cy="682305"/>
          </a:xfrm>
        </p:spPr>
        <p:txBody>
          <a:bodyPr>
            <a:noAutofit/>
          </a:bodyPr>
          <a:lstStyle/>
          <a:p>
            <a:r>
              <a:rPr lang="en-US" sz="2400" dirty="0"/>
              <a:t>Clause by clause analysis of Form 9C – GST Audit report – basic structure – PART iV  Reconciliation OF INPUT TAX CREDIT</a:t>
            </a:r>
            <a:endParaRPr lang="en-IN" sz="2400" dirty="0"/>
          </a:p>
        </p:txBody>
      </p:sp>
      <p:graphicFrame>
        <p:nvGraphicFramePr>
          <p:cNvPr id="4" name="Content Placeholder 3">
            <a:extLst>
              <a:ext uri="{FF2B5EF4-FFF2-40B4-BE49-F238E27FC236}">
                <a16:creationId xmlns:a16="http://schemas.microsoft.com/office/drawing/2014/main" xmlns="" id="{6EF72FD4-3A25-430C-805C-3264FB1E4C6D}"/>
              </a:ext>
            </a:extLst>
          </p:cNvPr>
          <p:cNvGraphicFramePr>
            <a:graphicFrameLocks noGrp="1"/>
          </p:cNvGraphicFramePr>
          <p:nvPr>
            <p:ph idx="1"/>
            <p:extLst/>
          </p:nvPr>
        </p:nvGraphicFramePr>
        <p:xfrm>
          <a:off x="836802" y="1350628"/>
          <a:ext cx="10131425" cy="4392514"/>
        </p:xfrm>
        <a:graphic>
          <a:graphicData uri="http://schemas.openxmlformats.org/drawingml/2006/table">
            <a:tbl>
              <a:tblPr firstRow="1" bandRow="1">
                <a:tableStyleId>{5C22544A-7EE6-4342-B048-85BDC9FD1C3A}</a:tableStyleId>
              </a:tblPr>
              <a:tblGrid>
                <a:gridCol w="748717">
                  <a:extLst>
                    <a:ext uri="{9D8B030D-6E8A-4147-A177-3AD203B41FA5}">
                      <a16:colId xmlns:a16="http://schemas.microsoft.com/office/drawing/2014/main" xmlns="" val="168813975"/>
                    </a:ext>
                  </a:extLst>
                </a:gridCol>
                <a:gridCol w="7155809">
                  <a:extLst>
                    <a:ext uri="{9D8B030D-6E8A-4147-A177-3AD203B41FA5}">
                      <a16:colId xmlns:a16="http://schemas.microsoft.com/office/drawing/2014/main" xmlns="" val="22256708"/>
                    </a:ext>
                  </a:extLst>
                </a:gridCol>
                <a:gridCol w="2226899">
                  <a:extLst>
                    <a:ext uri="{9D8B030D-6E8A-4147-A177-3AD203B41FA5}">
                      <a16:colId xmlns:a16="http://schemas.microsoft.com/office/drawing/2014/main" xmlns="" val="3834148277"/>
                    </a:ext>
                  </a:extLst>
                </a:gridCol>
              </a:tblGrid>
              <a:tr h="440121">
                <a:tc>
                  <a:txBody>
                    <a:bodyPr/>
                    <a:lstStyle/>
                    <a:p>
                      <a:r>
                        <a:rPr lang="en-US" dirty="0"/>
                        <a:t>12</a:t>
                      </a:r>
                      <a:endParaRPr lang="en-IN"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Reconciliation of Net Input Tax credit ( ITC )</a:t>
                      </a:r>
                      <a:endParaRPr lang="en-IN" dirty="0"/>
                    </a:p>
                  </a:txBody>
                  <a:tcPr/>
                </a:tc>
                <a:tc>
                  <a:txBody>
                    <a:bodyPr/>
                    <a:lstStyle/>
                    <a:p>
                      <a:endParaRPr lang="en-IN" dirty="0"/>
                    </a:p>
                  </a:txBody>
                  <a:tcPr/>
                </a:tc>
                <a:extLst>
                  <a:ext uri="{0D108BD9-81ED-4DB2-BD59-A6C34878D82A}">
                    <a16:rowId xmlns:a16="http://schemas.microsoft.com/office/drawing/2014/main" xmlns="" val="2365155547"/>
                  </a:ext>
                </a:extLst>
              </a:tr>
              <a:tr h="952451">
                <a:tc>
                  <a:txBody>
                    <a:bodyPr/>
                    <a:lstStyle/>
                    <a:p>
                      <a:r>
                        <a:rPr lang="en-US" sz="1600" dirty="0"/>
                        <a:t>A</a:t>
                      </a:r>
                      <a:endParaRPr lang="en-IN"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ITC availed as per Audited Financial Statements for the state/UT ( for Multi GSTN units under same PAN this should be derived from books of accounts) – information reported under clause 27a of Tax Audit Report if reported and compiled</a:t>
                      </a:r>
                      <a:endParaRPr lang="en-IN" sz="1600" dirty="0"/>
                    </a:p>
                  </a:txBody>
                  <a:tcPr/>
                </a:tc>
                <a:tc>
                  <a:txBody>
                    <a:bodyPr/>
                    <a:lstStyle/>
                    <a:p>
                      <a:endParaRPr lang="en-IN" dirty="0"/>
                    </a:p>
                  </a:txBody>
                  <a:tcPr/>
                </a:tc>
                <a:extLst>
                  <a:ext uri="{0D108BD9-81ED-4DB2-BD59-A6C34878D82A}">
                    <a16:rowId xmlns:a16="http://schemas.microsoft.com/office/drawing/2014/main" xmlns="" val="4140416436"/>
                  </a:ext>
                </a:extLst>
              </a:tr>
              <a:tr h="489956">
                <a:tc>
                  <a:txBody>
                    <a:bodyPr/>
                    <a:lstStyle/>
                    <a:p>
                      <a:r>
                        <a:rPr lang="en-US" sz="1600" dirty="0"/>
                        <a:t>B</a:t>
                      </a:r>
                      <a:endParaRPr lang="en-IN" sz="1600" dirty="0"/>
                    </a:p>
                  </a:txBody>
                  <a:tcPr/>
                </a:tc>
                <a:tc>
                  <a:txBody>
                    <a:bodyPr/>
                    <a:lstStyle/>
                    <a:p>
                      <a:r>
                        <a:rPr lang="en-US" sz="1600" dirty="0"/>
                        <a:t>ITC booked in earlier financial years claimed in current Financial Year.</a:t>
                      </a:r>
                      <a:endParaRPr lang="en-IN" sz="1600" dirty="0"/>
                    </a:p>
                  </a:txBody>
                  <a:tcPr/>
                </a:tc>
                <a:tc>
                  <a:txBody>
                    <a:bodyPr/>
                    <a:lstStyle/>
                    <a:p>
                      <a:endParaRPr lang="en-IN" dirty="0"/>
                    </a:p>
                  </a:txBody>
                  <a:tcPr/>
                </a:tc>
                <a:extLst>
                  <a:ext uri="{0D108BD9-81ED-4DB2-BD59-A6C34878D82A}">
                    <a16:rowId xmlns:a16="http://schemas.microsoft.com/office/drawing/2014/main" xmlns="" val="1775257294"/>
                  </a:ext>
                </a:extLst>
              </a:tr>
              <a:tr h="625687">
                <a:tc>
                  <a:txBody>
                    <a:bodyPr/>
                    <a:lstStyle/>
                    <a:p>
                      <a:r>
                        <a:rPr lang="en-US" sz="1600" dirty="0"/>
                        <a:t>C</a:t>
                      </a:r>
                      <a:endParaRPr lang="en-IN"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ITC booked in current financial years to be claimed in subsequent Financial Year.</a:t>
                      </a:r>
                      <a:endParaRPr lang="en-IN" sz="1600" dirty="0"/>
                    </a:p>
                  </a:txBody>
                  <a:tcPr/>
                </a:tc>
                <a:tc>
                  <a:txBody>
                    <a:bodyPr/>
                    <a:lstStyle/>
                    <a:p>
                      <a:endParaRPr lang="en-IN" dirty="0"/>
                    </a:p>
                  </a:txBody>
                  <a:tcPr/>
                </a:tc>
                <a:extLst>
                  <a:ext uri="{0D108BD9-81ED-4DB2-BD59-A6C34878D82A}">
                    <a16:rowId xmlns:a16="http://schemas.microsoft.com/office/drawing/2014/main" xmlns="" val="507976489"/>
                  </a:ext>
                </a:extLst>
              </a:tr>
              <a:tr h="662823">
                <a:tc>
                  <a:txBody>
                    <a:bodyPr/>
                    <a:lstStyle/>
                    <a:p>
                      <a:r>
                        <a:rPr lang="en-US" sz="1600" dirty="0"/>
                        <a:t>D</a:t>
                      </a:r>
                      <a:endParaRPr lang="en-IN"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ITC availed as per audited Financial statements or books of accounts -) – information reported under clause 27a of Tax Audit Report if reported and compiled.</a:t>
                      </a:r>
                      <a:endParaRPr lang="en-IN" sz="1600" dirty="0"/>
                    </a:p>
                  </a:txBody>
                  <a:tcPr/>
                </a:tc>
                <a:tc>
                  <a:txBody>
                    <a:bodyPr/>
                    <a:lstStyle/>
                    <a:p>
                      <a:r>
                        <a:rPr lang="en-US" dirty="0"/>
                        <a:t>Auto</a:t>
                      </a:r>
                      <a:endParaRPr lang="en-IN" dirty="0"/>
                    </a:p>
                  </a:txBody>
                  <a:tcPr/>
                </a:tc>
                <a:extLst>
                  <a:ext uri="{0D108BD9-81ED-4DB2-BD59-A6C34878D82A}">
                    <a16:rowId xmlns:a16="http://schemas.microsoft.com/office/drawing/2014/main" xmlns="" val="4037805173"/>
                  </a:ext>
                </a:extLst>
              </a:tr>
              <a:tr h="489956">
                <a:tc>
                  <a:txBody>
                    <a:bodyPr/>
                    <a:lstStyle/>
                    <a:p>
                      <a:r>
                        <a:rPr lang="en-US" sz="1600" dirty="0"/>
                        <a:t>E</a:t>
                      </a:r>
                      <a:endParaRPr lang="en-IN" sz="1600" dirty="0"/>
                    </a:p>
                  </a:txBody>
                  <a:tcPr/>
                </a:tc>
                <a:tc>
                  <a:txBody>
                    <a:bodyPr/>
                    <a:lstStyle/>
                    <a:p>
                      <a:r>
                        <a:rPr lang="en-US" sz="1600" dirty="0"/>
                        <a:t>ITC claimed in Annual Return ( GSTR 9 )</a:t>
                      </a:r>
                      <a:endParaRPr lang="en-IN" sz="1600" dirty="0"/>
                    </a:p>
                  </a:txBody>
                  <a:tcPr/>
                </a:tc>
                <a:tc>
                  <a:txBody>
                    <a:bodyPr/>
                    <a:lstStyle/>
                    <a:p>
                      <a:endParaRPr lang="en-IN" dirty="0"/>
                    </a:p>
                  </a:txBody>
                  <a:tcPr/>
                </a:tc>
                <a:extLst>
                  <a:ext uri="{0D108BD9-81ED-4DB2-BD59-A6C34878D82A}">
                    <a16:rowId xmlns:a16="http://schemas.microsoft.com/office/drawing/2014/main" xmlns="" val="2365705509"/>
                  </a:ext>
                </a:extLst>
              </a:tr>
              <a:tr h="357535">
                <a:tc>
                  <a:txBody>
                    <a:bodyPr/>
                    <a:lstStyle/>
                    <a:p>
                      <a:r>
                        <a:rPr lang="en-US" sz="1600" dirty="0"/>
                        <a:t>F</a:t>
                      </a:r>
                      <a:endParaRPr lang="en-IN" sz="1600" dirty="0"/>
                    </a:p>
                  </a:txBody>
                  <a:tcPr/>
                </a:tc>
                <a:tc>
                  <a:txBody>
                    <a:bodyPr/>
                    <a:lstStyle/>
                    <a:p>
                      <a:r>
                        <a:rPr lang="en-US" sz="1600" dirty="0"/>
                        <a:t>Unreconciled ITC  ( D-E )</a:t>
                      </a:r>
                      <a:endParaRPr lang="en-IN" sz="1600" dirty="0"/>
                    </a:p>
                  </a:txBody>
                  <a:tcPr/>
                </a:tc>
                <a:tc>
                  <a:txBody>
                    <a:bodyPr/>
                    <a:lstStyle/>
                    <a:p>
                      <a:endParaRPr lang="en-IN" dirty="0"/>
                    </a:p>
                  </a:txBody>
                  <a:tcPr/>
                </a:tc>
                <a:extLst>
                  <a:ext uri="{0D108BD9-81ED-4DB2-BD59-A6C34878D82A}">
                    <a16:rowId xmlns:a16="http://schemas.microsoft.com/office/drawing/2014/main" xmlns="" val="982076122"/>
                  </a:ext>
                </a:extLst>
              </a:tr>
              <a:tr h="357535">
                <a:tc>
                  <a:txBody>
                    <a:bodyPr/>
                    <a:lstStyle/>
                    <a:p>
                      <a:r>
                        <a:rPr lang="en-US" sz="1600" dirty="0"/>
                        <a:t>13</a:t>
                      </a:r>
                      <a:endParaRPr lang="en-IN" sz="1600" dirty="0"/>
                    </a:p>
                  </a:txBody>
                  <a:tcPr/>
                </a:tc>
                <a:tc>
                  <a:txBody>
                    <a:bodyPr/>
                    <a:lstStyle/>
                    <a:p>
                      <a:r>
                        <a:rPr lang="en-US" sz="1600" dirty="0"/>
                        <a:t>Reasons for unreconciled ITC ………………A to C……………</a:t>
                      </a:r>
                      <a:endParaRPr lang="en-IN" sz="1600" dirty="0"/>
                    </a:p>
                  </a:txBody>
                  <a:tcPr/>
                </a:tc>
                <a:tc>
                  <a:txBody>
                    <a:bodyPr/>
                    <a:lstStyle/>
                    <a:p>
                      <a:r>
                        <a:rPr lang="en-US" dirty="0"/>
                        <a:t>Text</a:t>
                      </a:r>
                      <a:endParaRPr lang="en-IN" dirty="0"/>
                    </a:p>
                  </a:txBody>
                  <a:tcPr/>
                </a:tc>
                <a:extLst>
                  <a:ext uri="{0D108BD9-81ED-4DB2-BD59-A6C34878D82A}">
                    <a16:rowId xmlns:a16="http://schemas.microsoft.com/office/drawing/2014/main" xmlns="" val="3571354019"/>
                  </a:ext>
                </a:extLst>
              </a:tr>
            </a:tbl>
          </a:graphicData>
        </a:graphic>
      </p:graphicFrame>
      <p:sp>
        <p:nvSpPr>
          <p:cNvPr id="3" name="Slide Number Placeholder 2">
            <a:extLst>
              <a:ext uri="{FF2B5EF4-FFF2-40B4-BE49-F238E27FC236}">
                <a16:creationId xmlns:a16="http://schemas.microsoft.com/office/drawing/2014/main" xmlns="" id="{0BE815C2-3A8F-4707-B3E6-F5F284A2BF40}"/>
              </a:ext>
            </a:extLst>
          </p:cNvPr>
          <p:cNvSpPr>
            <a:spLocks noGrp="1"/>
          </p:cNvSpPr>
          <p:nvPr>
            <p:ph type="sldNum" sz="quarter" idx="12"/>
          </p:nvPr>
        </p:nvSpPr>
        <p:spPr/>
        <p:txBody>
          <a:bodyPr/>
          <a:lstStyle/>
          <a:p>
            <a:fld id="{7E4143FE-70E9-4BFC-A241-74697117ECA3}" type="slidenum">
              <a:rPr lang="en-IN" smtClean="0"/>
              <a:pPr/>
              <a:t>31</a:t>
            </a:fld>
            <a:endParaRPr lang="en-IN"/>
          </a:p>
        </p:txBody>
      </p:sp>
    </p:spTree>
    <p:extLst>
      <p:ext uri="{BB962C8B-B14F-4D97-AF65-F5344CB8AC3E}">
        <p14:creationId xmlns:p14="http://schemas.microsoft.com/office/powerpoint/2010/main" xmlns="" val="40205453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xmlns="" id="{6BBC1107-1AE4-4693-B2EC-7BE750FFEFB6}"/>
              </a:ext>
            </a:extLst>
          </p:cNvPr>
          <p:cNvSpPr>
            <a:spLocks noGrp="1" noChangeArrowheads="1"/>
          </p:cNvSpPr>
          <p:nvPr>
            <p:ph type="ctrTitle"/>
          </p:nvPr>
        </p:nvSpPr>
        <p:spPr>
          <a:xfrm>
            <a:off x="473075" y="136525"/>
            <a:ext cx="11226800" cy="590550"/>
          </a:xfrm>
        </p:spPr>
        <p:txBody>
          <a:bodyPr>
            <a:noAutofit/>
          </a:bodyPr>
          <a:lstStyle/>
          <a:p>
            <a:pPr algn="ctr" eaLnBrk="1" hangingPunct="1"/>
            <a:r>
              <a:rPr lang="en-US" altLang="en-US" sz="3200" b="1" dirty="0">
                <a:latin typeface="Times New Roman" panose="02020603050405020304" pitchFamily="18" charset="0"/>
                <a:cs typeface="Times New Roman" panose="02020603050405020304" pitchFamily="18" charset="0"/>
              </a:rPr>
              <a:t>Pt. IV- 14- Reconciliation of Eligible ITC</a:t>
            </a:r>
            <a:endParaRPr lang="en-IN" altLang="en-US" sz="3200" dirty="0">
              <a:latin typeface="Times New Roman" panose="02020603050405020304" pitchFamily="18" charset="0"/>
              <a:cs typeface="Times New Roman" panose="02020603050405020304" pitchFamily="18" charset="0"/>
            </a:endParaRPr>
          </a:p>
        </p:txBody>
      </p:sp>
      <p:sp>
        <p:nvSpPr>
          <p:cNvPr id="61443" name="Subtitle 2">
            <a:extLst>
              <a:ext uri="{FF2B5EF4-FFF2-40B4-BE49-F238E27FC236}">
                <a16:creationId xmlns:a16="http://schemas.microsoft.com/office/drawing/2014/main" xmlns="" id="{F68A1431-46BE-4D56-8F8E-8A8EF792F7E9}"/>
              </a:ext>
            </a:extLst>
          </p:cNvPr>
          <p:cNvSpPr>
            <a:spLocks noGrp="1" noChangeArrowheads="1"/>
          </p:cNvSpPr>
          <p:nvPr>
            <p:ph type="subTitle" idx="1"/>
          </p:nvPr>
        </p:nvSpPr>
        <p:spPr>
          <a:xfrm>
            <a:off x="473075" y="858838"/>
            <a:ext cx="11226800" cy="5497512"/>
          </a:xfrm>
        </p:spPr>
        <p:txBody>
          <a:bodyPr/>
          <a:lstStyle/>
          <a:p>
            <a:pPr algn="l" eaLnBrk="1" hangingPunct="1"/>
            <a:endParaRPr lang="en-IN" altLang="en-US" sz="2600"/>
          </a:p>
        </p:txBody>
      </p:sp>
      <p:pic>
        <p:nvPicPr>
          <p:cNvPr id="61447" name="Picture 5">
            <a:extLst>
              <a:ext uri="{FF2B5EF4-FFF2-40B4-BE49-F238E27FC236}">
                <a16:creationId xmlns:a16="http://schemas.microsoft.com/office/drawing/2014/main" xmlns="" id="{54F88E52-7391-4B15-AE98-30B233546FB5}"/>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3075" y="832521"/>
            <a:ext cx="11226800" cy="284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48" name="Picture 7">
            <a:extLst>
              <a:ext uri="{FF2B5EF4-FFF2-40B4-BE49-F238E27FC236}">
                <a16:creationId xmlns:a16="http://schemas.microsoft.com/office/drawing/2014/main" xmlns="" id="{B32B1ADB-DEEE-4097-8718-EF7563F27FE4}"/>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3075" y="3687763"/>
            <a:ext cx="11245850" cy="2668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xmlns="" id="{26827913-7839-426E-A9AF-79FCD8C4DB36}"/>
              </a:ext>
            </a:extLst>
          </p:cNvPr>
          <p:cNvSpPr>
            <a:spLocks noGrp="1" noChangeArrowheads="1"/>
          </p:cNvSpPr>
          <p:nvPr>
            <p:ph type="ctrTitle"/>
          </p:nvPr>
        </p:nvSpPr>
        <p:spPr>
          <a:xfrm>
            <a:off x="473075" y="136525"/>
            <a:ext cx="11226800" cy="590550"/>
          </a:xfrm>
        </p:spPr>
        <p:txBody>
          <a:bodyPr>
            <a:normAutofit fontScale="90000"/>
          </a:bodyPr>
          <a:lstStyle/>
          <a:p>
            <a:pPr eaLnBrk="1" hangingPunct="1"/>
            <a:r>
              <a:rPr lang="en-US" altLang="en-US" sz="4400" b="1">
                <a:latin typeface="Times New Roman" panose="02020603050405020304" pitchFamily="18" charset="0"/>
                <a:cs typeface="Times New Roman" panose="02020603050405020304" pitchFamily="18" charset="0"/>
              </a:rPr>
              <a:t>Pt. IV- 14- Reconciliation of Eligible ITC</a:t>
            </a:r>
            <a:endParaRPr lang="en-IN" altLang="en-US" sz="4400">
              <a:latin typeface="Times New Roman" panose="02020603050405020304" pitchFamily="18" charset="0"/>
              <a:cs typeface="Times New Roman" panose="02020603050405020304" pitchFamily="18" charset="0"/>
            </a:endParaRPr>
          </a:p>
        </p:txBody>
      </p:sp>
      <p:sp>
        <p:nvSpPr>
          <p:cNvPr id="46083" name="Subtitle 2">
            <a:extLst>
              <a:ext uri="{FF2B5EF4-FFF2-40B4-BE49-F238E27FC236}">
                <a16:creationId xmlns:a16="http://schemas.microsoft.com/office/drawing/2014/main" xmlns="" id="{8FBAFE76-1E34-49A6-A7E3-709361F0E4AC}"/>
              </a:ext>
            </a:extLst>
          </p:cNvPr>
          <p:cNvSpPr>
            <a:spLocks noGrp="1" noChangeArrowheads="1"/>
          </p:cNvSpPr>
          <p:nvPr>
            <p:ph type="subTitle" idx="1"/>
          </p:nvPr>
        </p:nvSpPr>
        <p:spPr>
          <a:xfrm>
            <a:off x="473075" y="858838"/>
            <a:ext cx="11226800" cy="5497512"/>
          </a:xfrm>
        </p:spPr>
        <p:txBody>
          <a:bodyPr>
            <a:normAutofit/>
          </a:bodyPr>
          <a:lstStyle/>
          <a:p>
            <a:pPr algn="l" eaLnBrk="1" hangingPunct="1">
              <a:defRPr/>
            </a:pPr>
            <a:endParaRPr lang="en-IN" altLang="en-US" sz="2600" dirty="0"/>
          </a:p>
          <a:p>
            <a:pPr algn="l" eaLnBrk="1" hangingPunct="1">
              <a:defRPr/>
            </a:pPr>
            <a:endParaRPr lang="en-IN" altLang="en-US" sz="2600" dirty="0"/>
          </a:p>
          <a:p>
            <a:pPr algn="l" eaLnBrk="1" hangingPunct="1">
              <a:defRPr/>
            </a:pPr>
            <a:endParaRPr lang="en-IN" altLang="en-US" sz="2600" dirty="0"/>
          </a:p>
          <a:p>
            <a:pPr algn="l" eaLnBrk="1" hangingPunct="1">
              <a:defRPr/>
            </a:pPr>
            <a:endParaRPr lang="en-IN" altLang="en-US" sz="2600" dirty="0"/>
          </a:p>
          <a:p>
            <a:pPr algn="l" eaLnBrk="1" hangingPunct="1">
              <a:defRPr/>
            </a:pPr>
            <a:endParaRPr lang="en-IN" altLang="en-US" sz="2600" dirty="0"/>
          </a:p>
          <a:p>
            <a:pPr algn="l" eaLnBrk="1" hangingPunct="1">
              <a:defRPr/>
            </a:pPr>
            <a:endParaRPr lang="en-IN" altLang="en-US" sz="2600" dirty="0"/>
          </a:p>
          <a:p>
            <a:pPr algn="l" eaLnBrk="1" hangingPunct="1">
              <a:defRPr/>
            </a:pPr>
            <a:endParaRPr lang="en-IN" altLang="en-US" sz="2600" dirty="0"/>
          </a:p>
          <a:p>
            <a:pPr marL="514350" indent="-514350" algn="l" eaLnBrk="1" hangingPunct="1">
              <a:buFont typeface="Arial" panose="020B0604020202020204" pitchFamily="34" charset="0"/>
              <a:buAutoNum type="arabicPlain" startAt="15"/>
              <a:defRPr/>
            </a:pPr>
            <a:r>
              <a:rPr lang="en-IN" altLang="en-US" sz="2600" dirty="0"/>
              <a:t>   	</a:t>
            </a:r>
            <a:r>
              <a:rPr lang="en-IN" altLang="en-US" sz="2600" cap="none" dirty="0"/>
              <a:t>Reasons for un reconciled difference in ITC  - </a:t>
            </a:r>
            <a:endParaRPr lang="en-IN" altLang="en-US" sz="2600" dirty="0"/>
          </a:p>
          <a:p>
            <a:pPr algn="l" eaLnBrk="1" hangingPunct="1">
              <a:defRPr/>
            </a:pPr>
            <a:r>
              <a:rPr lang="en-IN" altLang="en-US" sz="2600" dirty="0"/>
              <a:t>A	</a:t>
            </a:r>
            <a:r>
              <a:rPr lang="en-IN" altLang="en-US" sz="2600" cap="none" dirty="0"/>
              <a:t>Reason 1 						text</a:t>
            </a:r>
            <a:endParaRPr lang="en-IN" altLang="en-US" sz="2600" dirty="0"/>
          </a:p>
          <a:p>
            <a:pPr algn="l" eaLnBrk="1" hangingPunct="1">
              <a:defRPr/>
            </a:pPr>
            <a:r>
              <a:rPr lang="en-IN" altLang="en-US" sz="2600" dirty="0"/>
              <a:t>B	</a:t>
            </a:r>
            <a:r>
              <a:rPr lang="en-IN" altLang="en-US" sz="2600" cap="none" dirty="0"/>
              <a:t>Reason 2						text</a:t>
            </a:r>
            <a:endParaRPr lang="en-IN" altLang="en-US" sz="2600" dirty="0"/>
          </a:p>
          <a:p>
            <a:pPr algn="l" eaLnBrk="1" hangingPunct="1">
              <a:defRPr/>
            </a:pPr>
            <a:r>
              <a:rPr lang="en-IN" altLang="en-US" sz="2600" dirty="0"/>
              <a:t>C	</a:t>
            </a:r>
            <a:r>
              <a:rPr lang="en-IN" altLang="en-US" sz="2600" cap="none" dirty="0"/>
              <a:t>Reason 3						text</a:t>
            </a:r>
            <a:r>
              <a:rPr lang="en-IN" altLang="en-US" sz="2600" dirty="0"/>
              <a:t>	</a:t>
            </a:r>
          </a:p>
        </p:txBody>
      </p:sp>
      <p:pic>
        <p:nvPicPr>
          <p:cNvPr id="62471" name="Picture 5">
            <a:extLst>
              <a:ext uri="{FF2B5EF4-FFF2-40B4-BE49-F238E27FC236}">
                <a16:creationId xmlns:a16="http://schemas.microsoft.com/office/drawing/2014/main" xmlns="" id="{5AB1856D-186C-4BDC-BA84-5D1A4909F6B1}"/>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3075" y="858838"/>
            <a:ext cx="11245850" cy="3416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xmlns="" id="{272828EC-211E-49C5-82DE-718182EFE66E}"/>
              </a:ext>
            </a:extLst>
          </p:cNvPr>
          <p:cNvSpPr>
            <a:spLocks noGrp="1" noChangeArrowheads="1"/>
          </p:cNvSpPr>
          <p:nvPr>
            <p:ph type="ctrTitle"/>
          </p:nvPr>
        </p:nvSpPr>
        <p:spPr>
          <a:xfrm>
            <a:off x="473075" y="136525"/>
            <a:ext cx="11226800" cy="590550"/>
          </a:xfrm>
        </p:spPr>
        <p:txBody>
          <a:bodyPr>
            <a:noAutofit/>
          </a:bodyPr>
          <a:lstStyle/>
          <a:p>
            <a:pPr algn="l" eaLnBrk="1" hangingPunct="1"/>
            <a:r>
              <a:rPr lang="en-IN" altLang="en-US" sz="3600" dirty="0">
                <a:latin typeface="Times New Roman" panose="02020603050405020304" pitchFamily="18" charset="0"/>
                <a:cs typeface="Times New Roman" panose="02020603050405020304" pitchFamily="18" charset="0"/>
              </a:rPr>
              <a:t>Tax payable on un reconciled difference</a:t>
            </a:r>
          </a:p>
        </p:txBody>
      </p:sp>
      <p:sp>
        <p:nvSpPr>
          <p:cNvPr id="64515" name="Subtitle 2">
            <a:extLst>
              <a:ext uri="{FF2B5EF4-FFF2-40B4-BE49-F238E27FC236}">
                <a16:creationId xmlns:a16="http://schemas.microsoft.com/office/drawing/2014/main" xmlns="" id="{3F99BF9B-01E6-4ECB-A5B3-9BA8BC6D8C37}"/>
              </a:ext>
            </a:extLst>
          </p:cNvPr>
          <p:cNvSpPr>
            <a:spLocks noGrp="1" noChangeArrowheads="1"/>
          </p:cNvSpPr>
          <p:nvPr>
            <p:ph type="subTitle" idx="1"/>
          </p:nvPr>
        </p:nvSpPr>
        <p:spPr>
          <a:xfrm>
            <a:off x="473075" y="858838"/>
            <a:ext cx="11226800" cy="5497512"/>
          </a:xfrm>
        </p:spPr>
        <p:txBody>
          <a:bodyPr/>
          <a:lstStyle/>
          <a:p>
            <a:pPr algn="l" eaLnBrk="1" hangingPunct="1"/>
            <a:endParaRPr lang="en-US" altLang="en-US" sz="2800" dirty="0"/>
          </a:p>
          <a:p>
            <a:pPr algn="l" eaLnBrk="1" hangingPunct="1"/>
            <a:endParaRPr lang="en-US" altLang="en-US" sz="2800" dirty="0"/>
          </a:p>
          <a:p>
            <a:pPr algn="l" eaLnBrk="1" hangingPunct="1"/>
            <a:endParaRPr lang="en-US" altLang="en-US" sz="2800" dirty="0"/>
          </a:p>
          <a:p>
            <a:pPr algn="l" eaLnBrk="1" hangingPunct="1"/>
            <a:endParaRPr lang="en-US" altLang="en-US" sz="2800" dirty="0"/>
          </a:p>
          <a:p>
            <a:pPr algn="l" eaLnBrk="1" hangingPunct="1"/>
            <a:endParaRPr lang="en-US" altLang="en-US" sz="2800" dirty="0"/>
          </a:p>
          <a:p>
            <a:pPr algn="l" eaLnBrk="1" hangingPunct="1"/>
            <a:endParaRPr lang="en-US" altLang="en-US" sz="2800" dirty="0"/>
          </a:p>
          <a:p>
            <a:pPr algn="l" eaLnBrk="1" hangingPunct="1"/>
            <a:endParaRPr lang="en-US" altLang="en-US" sz="2800" dirty="0"/>
          </a:p>
          <a:p>
            <a:pPr algn="l" eaLnBrk="1" hangingPunct="1"/>
            <a:r>
              <a:rPr lang="en-US" altLang="en-US" sz="2400" cap="none" dirty="0"/>
              <a:t>Any amount which is payable due to reasons specified in table 13 and 15 above shall be declared here</a:t>
            </a:r>
            <a:r>
              <a:rPr lang="en-US" altLang="en-US" sz="2400" dirty="0"/>
              <a:t>. </a:t>
            </a:r>
            <a:endParaRPr lang="en-IN" altLang="en-US" sz="2400" dirty="0"/>
          </a:p>
        </p:txBody>
      </p:sp>
      <p:pic>
        <p:nvPicPr>
          <p:cNvPr id="64519" name="Picture 2">
            <a:extLst>
              <a:ext uri="{FF2B5EF4-FFF2-40B4-BE49-F238E27FC236}">
                <a16:creationId xmlns:a16="http://schemas.microsoft.com/office/drawing/2014/main" xmlns="" id="{09ED4229-5A23-444A-8154-CCDDF8921D81}"/>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3075" y="858838"/>
            <a:ext cx="11245850" cy="3632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3461B7-6E0D-480A-ADB8-12C5EE77682B}"/>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xmlns="" id="{928AA605-50BC-47A6-9B44-C5A683DB183A}"/>
              </a:ext>
            </a:extLst>
          </p:cNvPr>
          <p:cNvSpPr>
            <a:spLocks noGrp="1"/>
          </p:cNvSpPr>
          <p:nvPr>
            <p:ph idx="1"/>
          </p:nvPr>
        </p:nvSpPr>
        <p:spPr/>
        <p:txBody>
          <a:bodyPr/>
          <a:lstStyle/>
          <a:p>
            <a:endParaRPr lang="en-IN"/>
          </a:p>
        </p:txBody>
      </p:sp>
      <p:pic>
        <p:nvPicPr>
          <p:cNvPr id="5" name="Picture 2">
            <a:extLst>
              <a:ext uri="{FF2B5EF4-FFF2-40B4-BE49-F238E27FC236}">
                <a16:creationId xmlns:a16="http://schemas.microsoft.com/office/drawing/2014/main" xmlns="" id="{B67983C4-66D3-4D7D-AE3C-CDA49F795EC0}"/>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2125" y="167780"/>
            <a:ext cx="11317288" cy="61885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Slide Number Placeholder 5">
            <a:extLst>
              <a:ext uri="{FF2B5EF4-FFF2-40B4-BE49-F238E27FC236}">
                <a16:creationId xmlns:a16="http://schemas.microsoft.com/office/drawing/2014/main" xmlns="" id="{3D027BE4-F43B-4614-A613-3F7C911A5618}"/>
              </a:ext>
            </a:extLst>
          </p:cNvPr>
          <p:cNvSpPr>
            <a:spLocks noGrp="1"/>
          </p:cNvSpPr>
          <p:nvPr>
            <p:ph type="sldNum" sz="quarter" idx="12"/>
          </p:nvPr>
        </p:nvSpPr>
        <p:spPr/>
        <p:txBody>
          <a:bodyPr/>
          <a:lstStyle/>
          <a:p>
            <a:fld id="{7E4143FE-70E9-4BFC-A241-74697117ECA3}" type="slidenum">
              <a:rPr lang="en-IN" smtClean="0"/>
              <a:pPr/>
              <a:t>35</a:t>
            </a:fld>
            <a:endParaRPr lang="en-IN"/>
          </a:p>
        </p:txBody>
      </p:sp>
    </p:spTree>
    <p:extLst>
      <p:ext uri="{BB962C8B-B14F-4D97-AF65-F5344CB8AC3E}">
        <p14:creationId xmlns:p14="http://schemas.microsoft.com/office/powerpoint/2010/main" xmlns="" val="2865664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xmlns="" id="{B47B92B5-45FA-4D0D-BF95-C4AC1C550053}"/>
              </a:ext>
            </a:extLst>
          </p:cNvPr>
          <p:cNvSpPr>
            <a:spLocks noGrp="1" noChangeArrowheads="1"/>
          </p:cNvSpPr>
          <p:nvPr>
            <p:ph type="ctrTitle"/>
          </p:nvPr>
        </p:nvSpPr>
        <p:spPr>
          <a:xfrm>
            <a:off x="473075" y="136525"/>
            <a:ext cx="11226800" cy="590550"/>
          </a:xfrm>
        </p:spPr>
        <p:txBody>
          <a:bodyPr>
            <a:normAutofit fontScale="90000"/>
          </a:bodyPr>
          <a:lstStyle/>
          <a:p>
            <a:pPr algn="ctr" eaLnBrk="1" hangingPunct="1"/>
            <a:r>
              <a:rPr lang="en-IN" altLang="en-US" sz="4400" dirty="0">
                <a:latin typeface="Times New Roman" panose="02020603050405020304" pitchFamily="18" charset="0"/>
                <a:cs typeface="Times New Roman" panose="02020603050405020304" pitchFamily="18" charset="0"/>
              </a:rPr>
              <a:t>Part V : Auditors recommendation</a:t>
            </a:r>
          </a:p>
        </p:txBody>
      </p:sp>
      <p:sp>
        <p:nvSpPr>
          <p:cNvPr id="66563" name="Subtitle 2">
            <a:extLst>
              <a:ext uri="{FF2B5EF4-FFF2-40B4-BE49-F238E27FC236}">
                <a16:creationId xmlns:a16="http://schemas.microsoft.com/office/drawing/2014/main" xmlns="" id="{EDEA4C05-B0E2-4F29-97A7-F41AA2362760}"/>
              </a:ext>
            </a:extLst>
          </p:cNvPr>
          <p:cNvSpPr>
            <a:spLocks noGrp="1" noChangeArrowheads="1"/>
          </p:cNvSpPr>
          <p:nvPr>
            <p:ph type="subTitle" idx="1"/>
          </p:nvPr>
        </p:nvSpPr>
        <p:spPr>
          <a:xfrm>
            <a:off x="473075" y="727075"/>
            <a:ext cx="11226800" cy="5629275"/>
          </a:xfrm>
        </p:spPr>
        <p:txBody>
          <a:bodyPr>
            <a:normAutofit lnSpcReduction="10000"/>
          </a:bodyPr>
          <a:lstStyle/>
          <a:p>
            <a:pPr algn="l" eaLnBrk="1" hangingPunct="1"/>
            <a:r>
              <a:rPr lang="en-US" altLang="en-US" sz="2800" cap="none" dirty="0"/>
              <a:t>The auditor‘s recommendation on the additional liability to be discharged by the taxpayer due to non-reconciliation of turnover or non-reconciliations of ITC. </a:t>
            </a:r>
          </a:p>
          <a:p>
            <a:pPr algn="l" eaLnBrk="1" hangingPunct="1"/>
            <a:r>
              <a:rPr lang="en-US" altLang="en-US" sz="2800" cap="none" dirty="0"/>
              <a:t>The auditor shall also recommend:</a:t>
            </a:r>
          </a:p>
          <a:p>
            <a:pPr algn="l" eaLnBrk="1" hangingPunct="1"/>
            <a:r>
              <a:rPr lang="en-IN" altLang="en-US" sz="2800" cap="none" dirty="0"/>
              <a:t>A) tax liabilities because of outward supply and ITC will flow from earlier cl.</a:t>
            </a:r>
          </a:p>
          <a:p>
            <a:pPr algn="just" eaLnBrk="1" hangingPunct="1"/>
            <a:r>
              <a:rPr lang="en-IN" altLang="en-US" sz="2800" cap="none" dirty="0"/>
              <a:t>B) interest, late fee, penalty</a:t>
            </a:r>
          </a:p>
          <a:p>
            <a:pPr algn="just" eaLnBrk="1" hangingPunct="1"/>
            <a:r>
              <a:rPr lang="en-IN" altLang="en-US" sz="2800" cap="none" dirty="0"/>
              <a:t>C) any other amount paid for supplies not included in annual return” (taxes paid through DRC 03)</a:t>
            </a:r>
          </a:p>
          <a:p>
            <a:pPr algn="just" eaLnBrk="1" hangingPunct="1"/>
            <a:r>
              <a:rPr lang="en-IN" altLang="en-US" sz="2800" cap="none" dirty="0"/>
              <a:t>D) erroneous refunds to be paid back </a:t>
            </a:r>
          </a:p>
          <a:p>
            <a:pPr algn="just" eaLnBrk="1" hangingPunct="1"/>
            <a:r>
              <a:rPr lang="en-IN" altLang="en-US" sz="2800" cap="none" dirty="0"/>
              <a:t>E) outstanding demands to be settled</a:t>
            </a:r>
          </a:p>
          <a:p>
            <a:pPr algn="just" eaLnBrk="1" hangingPunct="1"/>
            <a:r>
              <a:rPr lang="en-IN" altLang="en-US" sz="2800" cap="none" dirty="0"/>
              <a:t>F) others </a:t>
            </a:r>
          </a:p>
          <a:p>
            <a:pPr algn="l" eaLnBrk="1" hangingPunct="1"/>
            <a:r>
              <a:rPr lang="en-US" altLang="en-US" sz="2800" cap="none" dirty="0"/>
              <a:t>Towards, the end of the reconciliation statement taxpayers shall be given an option to pay their taxes as recommended by the auditor. </a:t>
            </a:r>
            <a:endParaRPr lang="en-IN" altLang="en-US" sz="2600" cap="none"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xmlns="" id="{E788ABD6-B934-4E9B-9FE0-AB8701AA2851}"/>
              </a:ext>
            </a:extLst>
          </p:cNvPr>
          <p:cNvSpPr>
            <a:spLocks noGrp="1" noChangeArrowheads="1"/>
          </p:cNvSpPr>
          <p:nvPr>
            <p:ph type="ctrTitle"/>
          </p:nvPr>
        </p:nvSpPr>
        <p:spPr>
          <a:xfrm>
            <a:off x="473075" y="136525"/>
            <a:ext cx="11226800" cy="590550"/>
          </a:xfrm>
        </p:spPr>
        <p:txBody>
          <a:bodyPr>
            <a:normAutofit fontScale="90000"/>
          </a:bodyPr>
          <a:lstStyle/>
          <a:p>
            <a:pPr algn="ctr" eaLnBrk="1" hangingPunct="1"/>
            <a:r>
              <a:rPr lang="en-IN" altLang="en-US" sz="4400" dirty="0">
                <a:latin typeface="Times New Roman" panose="02020603050405020304" pitchFamily="18" charset="0"/>
                <a:cs typeface="Times New Roman" panose="02020603050405020304" pitchFamily="18" charset="0"/>
              </a:rPr>
              <a:t>Verification By Auditor</a:t>
            </a:r>
          </a:p>
        </p:txBody>
      </p:sp>
      <p:sp>
        <p:nvSpPr>
          <p:cNvPr id="67587" name="Subtitle 2">
            <a:extLst>
              <a:ext uri="{FF2B5EF4-FFF2-40B4-BE49-F238E27FC236}">
                <a16:creationId xmlns:a16="http://schemas.microsoft.com/office/drawing/2014/main" xmlns="" id="{9B0C93B3-98C5-45E4-86F3-BC14D43D5957}"/>
              </a:ext>
            </a:extLst>
          </p:cNvPr>
          <p:cNvSpPr>
            <a:spLocks noGrp="1" noChangeArrowheads="1"/>
          </p:cNvSpPr>
          <p:nvPr>
            <p:ph type="subTitle" idx="1"/>
          </p:nvPr>
        </p:nvSpPr>
        <p:spPr>
          <a:xfrm>
            <a:off x="473075" y="858838"/>
            <a:ext cx="11226800" cy="5021845"/>
          </a:xfrm>
        </p:spPr>
        <p:txBody>
          <a:bodyPr>
            <a:normAutofit fontScale="92500" lnSpcReduction="20000"/>
          </a:bodyPr>
          <a:lstStyle/>
          <a:p>
            <a:pPr algn="ctr" eaLnBrk="1" hangingPunct="1"/>
            <a:r>
              <a:rPr lang="en-US" altLang="en-US" sz="2800" dirty="0"/>
              <a:t>Verification: </a:t>
            </a:r>
          </a:p>
          <a:p>
            <a:pPr algn="l" eaLnBrk="1" hangingPunct="1"/>
            <a:r>
              <a:rPr lang="en-US" altLang="en-US" sz="2800" cap="none" dirty="0"/>
              <a:t>I hereby </a:t>
            </a:r>
            <a:r>
              <a:rPr lang="en-US" altLang="en-US" sz="2800" i="1" u="sng" cap="none" dirty="0"/>
              <a:t>solemnly affirm </a:t>
            </a:r>
            <a:r>
              <a:rPr lang="en-US" altLang="en-US" sz="2800" cap="none" dirty="0"/>
              <a:t>and declare that the information given herein above is </a:t>
            </a:r>
            <a:r>
              <a:rPr lang="en-US" altLang="en-US" sz="2800" i="1" u="sng" cap="none" dirty="0"/>
              <a:t>true and correct </a:t>
            </a:r>
            <a:r>
              <a:rPr lang="en-US" altLang="en-US" sz="2800" cap="none" dirty="0"/>
              <a:t>to the </a:t>
            </a:r>
            <a:r>
              <a:rPr lang="en-US" altLang="en-US" sz="2800" i="1" u="sng" cap="none" dirty="0"/>
              <a:t>best of my knowledge and belief</a:t>
            </a:r>
            <a:r>
              <a:rPr lang="en-US" altLang="en-US" sz="2800" cap="none" dirty="0"/>
              <a:t> and </a:t>
            </a:r>
            <a:r>
              <a:rPr lang="en-US" altLang="en-US" sz="2800" i="1" u="sng" cap="none" dirty="0"/>
              <a:t>nothing has been concealed </a:t>
            </a:r>
            <a:r>
              <a:rPr lang="en-US" altLang="en-US" sz="2800" cap="none" dirty="0"/>
              <a:t>there from. </a:t>
            </a:r>
          </a:p>
          <a:p>
            <a:pPr algn="l" eaLnBrk="1" hangingPunct="1"/>
            <a:endParaRPr lang="en-US" altLang="en-US" sz="2800" dirty="0"/>
          </a:p>
          <a:p>
            <a:pPr algn="l" eaLnBrk="1" hangingPunct="1"/>
            <a:r>
              <a:rPr lang="en-US" altLang="en-US" sz="2800" cap="none" dirty="0"/>
              <a:t>**(Signature and stamp/seal of the auditor) </a:t>
            </a:r>
          </a:p>
          <a:p>
            <a:pPr algn="l" eaLnBrk="1" hangingPunct="1"/>
            <a:r>
              <a:rPr lang="en-US" altLang="en-US" sz="2800" cap="none" dirty="0"/>
              <a:t>Place: …………… </a:t>
            </a:r>
          </a:p>
          <a:p>
            <a:pPr algn="l" eaLnBrk="1" hangingPunct="1"/>
            <a:r>
              <a:rPr lang="en-US" altLang="en-US" sz="2800" cap="none" dirty="0"/>
              <a:t>Name of the signatory ………………… </a:t>
            </a:r>
          </a:p>
          <a:p>
            <a:pPr algn="l" eaLnBrk="1" hangingPunct="1"/>
            <a:r>
              <a:rPr lang="en-US" altLang="en-US" sz="2800" cap="none" dirty="0"/>
              <a:t>Membership no……………… </a:t>
            </a:r>
          </a:p>
          <a:p>
            <a:pPr algn="l" eaLnBrk="1" hangingPunct="1"/>
            <a:endParaRPr lang="en-US" altLang="en-US" sz="2800" cap="none" dirty="0"/>
          </a:p>
          <a:p>
            <a:pPr algn="l" eaLnBrk="1" hangingPunct="1"/>
            <a:r>
              <a:rPr lang="en-US" altLang="en-US" sz="2800" cap="none" dirty="0"/>
              <a:t>Date: …………… </a:t>
            </a:r>
          </a:p>
          <a:p>
            <a:pPr algn="l" eaLnBrk="1" hangingPunct="1"/>
            <a:r>
              <a:rPr lang="en-US" altLang="en-US" sz="2800" cap="none" dirty="0"/>
              <a:t>Full address ………………………</a:t>
            </a:r>
            <a:endParaRPr lang="en-IN" altLang="en-US" sz="2600" cap="none"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E4F5FE-D116-4FE0-B31A-3F298CC44EDD}"/>
              </a:ext>
            </a:extLst>
          </p:cNvPr>
          <p:cNvSpPr>
            <a:spLocks noGrp="1"/>
          </p:cNvSpPr>
          <p:nvPr>
            <p:ph type="title"/>
          </p:nvPr>
        </p:nvSpPr>
        <p:spPr>
          <a:xfrm>
            <a:off x="794858" y="646113"/>
            <a:ext cx="10131425" cy="830350"/>
          </a:xfrm>
        </p:spPr>
        <p:txBody>
          <a:bodyPr>
            <a:normAutofit fontScale="90000"/>
          </a:bodyPr>
          <a:lstStyle/>
          <a:p>
            <a:r>
              <a:rPr lang="en-US" sz="3600" u="sng" dirty="0"/>
              <a:t>Clause by clause analysis of form 9C –gst audit report</a:t>
            </a:r>
            <a:endParaRPr lang="en-IN" sz="3600" dirty="0"/>
          </a:p>
        </p:txBody>
      </p:sp>
      <p:sp>
        <p:nvSpPr>
          <p:cNvPr id="3" name="Content Placeholder 2">
            <a:extLst>
              <a:ext uri="{FF2B5EF4-FFF2-40B4-BE49-F238E27FC236}">
                <a16:creationId xmlns:a16="http://schemas.microsoft.com/office/drawing/2014/main" xmlns="" id="{0CDF7A41-565F-46B5-8678-DFFAFCA2B490}"/>
              </a:ext>
            </a:extLst>
          </p:cNvPr>
          <p:cNvSpPr>
            <a:spLocks noGrp="1"/>
          </p:cNvSpPr>
          <p:nvPr>
            <p:ph idx="1"/>
          </p:nvPr>
        </p:nvSpPr>
        <p:spPr/>
        <p:txBody>
          <a:bodyPr>
            <a:normAutofit/>
          </a:bodyPr>
          <a:lstStyle/>
          <a:p>
            <a:pPr marL="0" indent="0" algn="ctr">
              <a:buNone/>
            </a:pPr>
            <a:endParaRPr lang="en-US" sz="4400" dirty="0"/>
          </a:p>
          <a:p>
            <a:pPr marL="0" indent="0" algn="ctr">
              <a:buNone/>
            </a:pPr>
            <a:endParaRPr lang="en-US" sz="4400" dirty="0"/>
          </a:p>
          <a:p>
            <a:pPr marL="0" indent="0" algn="ctr">
              <a:buNone/>
            </a:pPr>
            <a:r>
              <a:rPr lang="en-US" sz="4400" dirty="0"/>
              <a:t>Part B	 – Certifications </a:t>
            </a:r>
            <a:endParaRPr lang="en-IN" sz="4400" dirty="0"/>
          </a:p>
        </p:txBody>
      </p:sp>
      <p:sp>
        <p:nvSpPr>
          <p:cNvPr id="5" name="Slide Number Placeholder 4">
            <a:extLst>
              <a:ext uri="{FF2B5EF4-FFF2-40B4-BE49-F238E27FC236}">
                <a16:creationId xmlns:a16="http://schemas.microsoft.com/office/drawing/2014/main" xmlns="" id="{96914862-D070-4FF8-9FDD-BFD7B39E7228}"/>
              </a:ext>
            </a:extLst>
          </p:cNvPr>
          <p:cNvSpPr>
            <a:spLocks noGrp="1"/>
          </p:cNvSpPr>
          <p:nvPr>
            <p:ph type="sldNum" sz="quarter" idx="12"/>
          </p:nvPr>
        </p:nvSpPr>
        <p:spPr/>
        <p:txBody>
          <a:bodyPr/>
          <a:lstStyle/>
          <a:p>
            <a:fld id="{7E4143FE-70E9-4BFC-A241-74697117ECA3}" type="slidenum">
              <a:rPr lang="en-IN" smtClean="0"/>
              <a:pPr/>
              <a:t>38</a:t>
            </a:fld>
            <a:endParaRPr lang="en-IN"/>
          </a:p>
        </p:txBody>
      </p:sp>
    </p:spTree>
    <p:extLst>
      <p:ext uri="{BB962C8B-B14F-4D97-AF65-F5344CB8AC3E}">
        <p14:creationId xmlns:p14="http://schemas.microsoft.com/office/powerpoint/2010/main" xmlns="" val="6677958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347CA5-6C7C-448A-B3CD-8371FCD22CFA}"/>
              </a:ext>
            </a:extLst>
          </p:cNvPr>
          <p:cNvSpPr>
            <a:spLocks noGrp="1"/>
          </p:cNvSpPr>
          <p:nvPr>
            <p:ph type="title"/>
          </p:nvPr>
        </p:nvSpPr>
        <p:spPr>
          <a:xfrm>
            <a:off x="757770" y="132827"/>
            <a:ext cx="10131425" cy="485484"/>
          </a:xfrm>
        </p:spPr>
        <p:txBody>
          <a:bodyPr>
            <a:noAutofit/>
          </a:bodyPr>
          <a:lstStyle/>
          <a:p>
            <a:r>
              <a:rPr lang="en-US" sz="2000" u="sng" dirty="0"/>
              <a:t>Clause by clause analysis of form 9C –gst audit report - Part B	 – Certifications </a:t>
            </a:r>
            <a:r>
              <a:rPr lang="en-IN" sz="2000" dirty="0"/>
              <a:t/>
            </a:r>
            <a:br>
              <a:rPr lang="en-IN" sz="2000" dirty="0"/>
            </a:br>
            <a:endParaRPr lang="en-IN" sz="2000" dirty="0"/>
          </a:p>
        </p:txBody>
      </p:sp>
      <p:sp>
        <p:nvSpPr>
          <p:cNvPr id="3" name="Text Placeholder 2">
            <a:extLst>
              <a:ext uri="{FF2B5EF4-FFF2-40B4-BE49-F238E27FC236}">
                <a16:creationId xmlns:a16="http://schemas.microsoft.com/office/drawing/2014/main" xmlns="" id="{655A514F-5CF3-48A9-A099-A0D57A4B741F}"/>
              </a:ext>
            </a:extLst>
          </p:cNvPr>
          <p:cNvSpPr>
            <a:spLocks noGrp="1"/>
          </p:cNvSpPr>
          <p:nvPr>
            <p:ph type="body" idx="1"/>
          </p:nvPr>
        </p:nvSpPr>
        <p:spPr>
          <a:xfrm>
            <a:off x="685800" y="511729"/>
            <a:ext cx="4996924" cy="1144282"/>
          </a:xfrm>
        </p:spPr>
        <p:txBody>
          <a:bodyPr>
            <a:normAutofit fontScale="92500" lnSpcReduction="10000"/>
          </a:bodyPr>
          <a:lstStyle/>
          <a:p>
            <a:endParaRPr lang="en-US" sz="1800" dirty="0"/>
          </a:p>
          <a:p>
            <a:r>
              <a:rPr lang="en-US" sz="1800" dirty="0"/>
              <a:t>Certification in cases where reconciliation statements as per PART A in Form 9C is drawn by person who had conducted regular audit by BU</a:t>
            </a:r>
            <a:endParaRPr lang="en-IN" sz="1800" dirty="0"/>
          </a:p>
          <a:p>
            <a:endParaRPr lang="en-IN" dirty="0"/>
          </a:p>
        </p:txBody>
      </p:sp>
      <p:sp>
        <p:nvSpPr>
          <p:cNvPr id="4" name="Content Placeholder 3">
            <a:extLst>
              <a:ext uri="{FF2B5EF4-FFF2-40B4-BE49-F238E27FC236}">
                <a16:creationId xmlns:a16="http://schemas.microsoft.com/office/drawing/2014/main" xmlns="" id="{A7A5EDB9-C8E1-4EC9-82E3-E5CE9A688506}"/>
              </a:ext>
            </a:extLst>
          </p:cNvPr>
          <p:cNvSpPr>
            <a:spLocks noGrp="1"/>
          </p:cNvSpPr>
          <p:nvPr>
            <p:ph sz="half" idx="2"/>
          </p:nvPr>
        </p:nvSpPr>
        <p:spPr>
          <a:xfrm>
            <a:off x="685801" y="1963024"/>
            <a:ext cx="4996923" cy="3828175"/>
          </a:xfrm>
        </p:spPr>
        <p:txBody>
          <a:bodyPr>
            <a:normAutofit fontScale="77500" lnSpcReduction="20000"/>
          </a:bodyPr>
          <a:lstStyle/>
          <a:p>
            <a:r>
              <a:rPr lang="en-US" dirty="0"/>
              <a:t>1</a:t>
            </a:r>
            <a:r>
              <a:rPr lang="en-US" sz="3100" dirty="0"/>
              <a:t>. I/we have examined the………………</a:t>
            </a:r>
          </a:p>
          <a:p>
            <a:pPr lvl="1"/>
            <a:r>
              <a:rPr lang="en-US" sz="2600" dirty="0"/>
              <a:t>b. a. balance sheet as on………………</a:t>
            </a:r>
          </a:p>
          <a:p>
            <a:pPr lvl="1"/>
            <a:r>
              <a:rPr lang="en-US" sz="2600" dirty="0"/>
              <a:t> profit and loss account/income and expenditure for the period beginning from …………… to ending on……………….and</a:t>
            </a:r>
          </a:p>
          <a:p>
            <a:pPr lvl="1"/>
            <a:r>
              <a:rPr lang="en-US" sz="2600" dirty="0"/>
              <a:t>C. Cash flow statement for the period beginning for the period from………to ending on………………attached herewith of M/s …………..( Name………………………… ( address……………..) GSTIN…………………………………  (????? )</a:t>
            </a:r>
            <a:endParaRPr lang="en-IN" sz="2600" dirty="0"/>
          </a:p>
        </p:txBody>
      </p:sp>
      <p:sp>
        <p:nvSpPr>
          <p:cNvPr id="5" name="Text Placeholder 4">
            <a:extLst>
              <a:ext uri="{FF2B5EF4-FFF2-40B4-BE49-F238E27FC236}">
                <a16:creationId xmlns:a16="http://schemas.microsoft.com/office/drawing/2014/main" xmlns="" id="{D4C64291-605A-4332-8856-2FFD18DDD9B9}"/>
              </a:ext>
            </a:extLst>
          </p:cNvPr>
          <p:cNvSpPr>
            <a:spLocks noGrp="1"/>
          </p:cNvSpPr>
          <p:nvPr>
            <p:ph type="body" sz="quarter" idx="3"/>
          </p:nvPr>
        </p:nvSpPr>
        <p:spPr>
          <a:xfrm>
            <a:off x="5947066" y="409662"/>
            <a:ext cx="4748168" cy="1144282"/>
          </a:xfrm>
        </p:spPr>
        <p:txBody>
          <a:bodyPr>
            <a:normAutofit fontScale="92500" lnSpcReduction="20000"/>
          </a:bodyPr>
          <a:lstStyle/>
          <a:p>
            <a:endParaRPr lang="en-US" sz="1600" dirty="0"/>
          </a:p>
          <a:p>
            <a:r>
              <a:rPr lang="en-US" sz="1800" dirty="0"/>
              <a:t>Certification in cases where reconciliation statements as per PART A in Form 9C is drawn by any other person other than who had conducted the audit of accounts of BU</a:t>
            </a:r>
            <a:endParaRPr lang="en-IN" sz="1800" dirty="0"/>
          </a:p>
          <a:p>
            <a:endParaRPr lang="en-IN" dirty="0"/>
          </a:p>
        </p:txBody>
      </p:sp>
      <p:sp>
        <p:nvSpPr>
          <p:cNvPr id="6" name="Content Placeholder 5">
            <a:extLst>
              <a:ext uri="{FF2B5EF4-FFF2-40B4-BE49-F238E27FC236}">
                <a16:creationId xmlns:a16="http://schemas.microsoft.com/office/drawing/2014/main" xmlns="" id="{01688E97-C576-4A22-9136-8B8261CE80C0}"/>
              </a:ext>
            </a:extLst>
          </p:cNvPr>
          <p:cNvSpPr>
            <a:spLocks noGrp="1"/>
          </p:cNvSpPr>
          <p:nvPr>
            <p:ph sz="quarter" idx="4"/>
          </p:nvPr>
        </p:nvSpPr>
        <p:spPr>
          <a:xfrm>
            <a:off x="5859576" y="2072082"/>
            <a:ext cx="4995334" cy="3350003"/>
          </a:xfrm>
        </p:spPr>
        <p:txBody>
          <a:bodyPr>
            <a:normAutofit fontScale="55000" lnSpcReduction="20000"/>
          </a:bodyPr>
          <a:lstStyle/>
          <a:p>
            <a:r>
              <a:rPr lang="en-US" dirty="0"/>
              <a:t>1. I/we report that the audit of books of accounts and Financial statements of M/s ………….. ( Name &amp; Address of the assessee with GSTIN ) was conducted by M/s…………… ( full name address  of auditor along with status) being membership Number in pursuance of the provisions of the……………….Act and I/we annex hereto a copy of their audit report  dated………………. along with a copy of each of :-</a:t>
            </a:r>
          </a:p>
          <a:p>
            <a:pPr lvl="1"/>
            <a:r>
              <a:rPr lang="en-US" dirty="0"/>
              <a:t>a. balance sheet as on………………</a:t>
            </a:r>
          </a:p>
          <a:p>
            <a:pPr lvl="1"/>
            <a:r>
              <a:rPr lang="en-US" dirty="0"/>
              <a:t>b. profit and loss account/income and expenditure for the period beginning from …………… to ending on……………….and</a:t>
            </a:r>
          </a:p>
          <a:p>
            <a:pPr lvl="1"/>
            <a:r>
              <a:rPr lang="en-US" dirty="0"/>
              <a:t>C. Cash flow statement for the period beginning for the period from………to ending on………………attached herewith of M/s …………..( Name………………………… ( address……………..) GSTIN………………………………… ( ?????)</a:t>
            </a:r>
          </a:p>
          <a:p>
            <a:pPr lvl="1"/>
            <a:r>
              <a:rPr lang="en-US" dirty="0"/>
              <a:t>D. documents declared by the said Act to be part of or annexed to, the p &amp; L/I &amp; E  and balance sheet</a:t>
            </a:r>
            <a:endParaRPr lang="en-IN" dirty="0"/>
          </a:p>
          <a:p>
            <a:endParaRPr lang="en-IN" dirty="0"/>
          </a:p>
        </p:txBody>
      </p:sp>
      <p:sp>
        <p:nvSpPr>
          <p:cNvPr id="8" name="Slide Number Placeholder 7">
            <a:extLst>
              <a:ext uri="{FF2B5EF4-FFF2-40B4-BE49-F238E27FC236}">
                <a16:creationId xmlns:a16="http://schemas.microsoft.com/office/drawing/2014/main" xmlns="" id="{A48C2C98-064E-49C0-ABDB-9E2B7473B81C}"/>
              </a:ext>
            </a:extLst>
          </p:cNvPr>
          <p:cNvSpPr>
            <a:spLocks noGrp="1"/>
          </p:cNvSpPr>
          <p:nvPr>
            <p:ph type="sldNum" sz="quarter" idx="12"/>
          </p:nvPr>
        </p:nvSpPr>
        <p:spPr/>
        <p:txBody>
          <a:bodyPr/>
          <a:lstStyle/>
          <a:p>
            <a:fld id="{7E4143FE-70E9-4BFC-A241-74697117ECA3}" type="slidenum">
              <a:rPr lang="en-IN" smtClean="0"/>
              <a:pPr/>
              <a:t>39</a:t>
            </a:fld>
            <a:endParaRPr lang="en-IN"/>
          </a:p>
        </p:txBody>
      </p:sp>
    </p:spTree>
    <p:extLst>
      <p:ext uri="{BB962C8B-B14F-4D97-AF65-F5344CB8AC3E}">
        <p14:creationId xmlns:p14="http://schemas.microsoft.com/office/powerpoint/2010/main" xmlns="" val="13513029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lstStyle/>
          <a:p>
            <a:pPr algn="ctr"/>
            <a:r>
              <a:rPr lang="en-US" dirty="0"/>
              <a:t>Audit Of Business Units</a:t>
            </a:r>
            <a:endParaRPr lang="en-IN" dirty="0"/>
          </a:p>
        </p:txBody>
      </p:sp>
      <p:sp>
        <p:nvSpPr>
          <p:cNvPr id="3" name="Content Placeholder 2">
            <a:extLst>
              <a:ext uri="{FF2B5EF4-FFF2-40B4-BE49-F238E27FC236}">
                <a16:creationId xmlns:a16="http://schemas.microsoft.com/office/drawing/2014/main" xmlns="" id="{4DB47BBC-1D7C-45F7-9AD9-A76C464BB769}"/>
              </a:ext>
            </a:extLst>
          </p:cNvPr>
          <p:cNvSpPr>
            <a:spLocks noGrp="1"/>
          </p:cNvSpPr>
          <p:nvPr>
            <p:ph idx="1"/>
          </p:nvPr>
        </p:nvSpPr>
        <p:spPr>
          <a:xfrm>
            <a:off x="685801" y="1669409"/>
            <a:ext cx="10131425" cy="4121791"/>
          </a:xfrm>
        </p:spPr>
        <p:txBody>
          <a:bodyPr>
            <a:normAutofit fontScale="92500" lnSpcReduction="20000"/>
          </a:bodyPr>
          <a:lstStyle/>
          <a:p>
            <a:r>
              <a:rPr lang="en-US" dirty="0"/>
              <a:t>Audit report is always linked to Status of an entity</a:t>
            </a:r>
          </a:p>
          <a:p>
            <a:r>
              <a:rPr lang="en-US" dirty="0"/>
              <a:t>Before commencing the audit one needs to understand the nature of business activities carried by the BU.</a:t>
            </a:r>
          </a:p>
          <a:p>
            <a:r>
              <a:rPr lang="en-US" dirty="0"/>
              <a:t>PU needs to aware about the all kinds of tax compliances applicable to such BU.</a:t>
            </a:r>
          </a:p>
          <a:p>
            <a:r>
              <a:rPr lang="en-US" dirty="0"/>
              <a:t>Audit Program needs to devised according to the sector in which such BU is operating</a:t>
            </a:r>
          </a:p>
          <a:p>
            <a:r>
              <a:rPr lang="en-US" dirty="0"/>
              <a:t>Audit Test checks ? 100% verification ? This being the first year one needs to be extra vigilant , careful in maintaining the documentation because there is convergence of Accounting, Direct Tax Law, Indirect Laws under old regime as well as new regime and all other ancillary and incidental laws applicable to BU.</a:t>
            </a:r>
          </a:p>
        </p:txBody>
      </p:sp>
      <p:sp>
        <p:nvSpPr>
          <p:cNvPr id="4" name="Slide Number Placeholder 3">
            <a:extLst>
              <a:ext uri="{FF2B5EF4-FFF2-40B4-BE49-F238E27FC236}">
                <a16:creationId xmlns:a16="http://schemas.microsoft.com/office/drawing/2014/main" xmlns="" id="{D5740607-698D-45A6-ADCC-C1D6D44FDCC9}"/>
              </a:ext>
            </a:extLst>
          </p:cNvPr>
          <p:cNvSpPr>
            <a:spLocks noGrp="1"/>
          </p:cNvSpPr>
          <p:nvPr>
            <p:ph type="sldNum" sz="quarter" idx="12"/>
          </p:nvPr>
        </p:nvSpPr>
        <p:spPr/>
        <p:txBody>
          <a:bodyPr/>
          <a:lstStyle/>
          <a:p>
            <a:fld id="{7E4143FE-70E9-4BFC-A241-74697117ECA3}" type="slidenum">
              <a:rPr lang="en-IN" smtClean="0"/>
              <a:pPr/>
              <a:t>4</a:t>
            </a:fld>
            <a:endParaRPr lang="en-IN"/>
          </a:p>
        </p:txBody>
      </p:sp>
    </p:spTree>
    <p:extLst>
      <p:ext uri="{BB962C8B-B14F-4D97-AF65-F5344CB8AC3E}">
        <p14:creationId xmlns:p14="http://schemas.microsoft.com/office/powerpoint/2010/main" xmlns="" val="15538416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347CA5-6C7C-448A-B3CD-8371FCD22CFA}"/>
              </a:ext>
            </a:extLst>
          </p:cNvPr>
          <p:cNvSpPr>
            <a:spLocks noGrp="1"/>
          </p:cNvSpPr>
          <p:nvPr>
            <p:ph type="title"/>
          </p:nvPr>
        </p:nvSpPr>
        <p:spPr>
          <a:xfrm>
            <a:off x="757770" y="359341"/>
            <a:ext cx="10131425" cy="475159"/>
          </a:xfrm>
        </p:spPr>
        <p:txBody>
          <a:bodyPr>
            <a:noAutofit/>
          </a:bodyPr>
          <a:lstStyle/>
          <a:p>
            <a:r>
              <a:rPr lang="en-US" sz="2000" u="sng" dirty="0"/>
              <a:t>Clause by clause analysis of form 9C –gst audit report - Part B	 – Certifications </a:t>
            </a:r>
            <a:r>
              <a:rPr lang="en-IN" sz="2000" dirty="0"/>
              <a:t/>
            </a:r>
            <a:br>
              <a:rPr lang="en-IN" sz="2000" dirty="0"/>
            </a:br>
            <a:endParaRPr lang="en-IN" sz="2000" dirty="0"/>
          </a:p>
        </p:txBody>
      </p:sp>
      <p:sp>
        <p:nvSpPr>
          <p:cNvPr id="3" name="Text Placeholder 2">
            <a:extLst>
              <a:ext uri="{FF2B5EF4-FFF2-40B4-BE49-F238E27FC236}">
                <a16:creationId xmlns:a16="http://schemas.microsoft.com/office/drawing/2014/main" xmlns="" id="{655A514F-5CF3-48A9-A099-A0D57A4B741F}"/>
              </a:ext>
            </a:extLst>
          </p:cNvPr>
          <p:cNvSpPr>
            <a:spLocks noGrp="1"/>
          </p:cNvSpPr>
          <p:nvPr>
            <p:ph type="body" idx="1"/>
          </p:nvPr>
        </p:nvSpPr>
        <p:spPr>
          <a:xfrm>
            <a:off x="685800" y="736847"/>
            <a:ext cx="4996924" cy="848672"/>
          </a:xfrm>
        </p:spPr>
        <p:txBody>
          <a:bodyPr>
            <a:normAutofit fontScale="25000" lnSpcReduction="20000"/>
          </a:bodyPr>
          <a:lstStyle/>
          <a:p>
            <a:endParaRPr lang="en-US" sz="1800" dirty="0"/>
          </a:p>
          <a:p>
            <a:endParaRPr lang="en-US" sz="1800" dirty="0"/>
          </a:p>
          <a:p>
            <a:endParaRPr lang="en-US" sz="1800" dirty="0"/>
          </a:p>
          <a:p>
            <a:r>
              <a:rPr lang="en-US" sz="5600" dirty="0"/>
              <a:t>Certification in cases where reconciliation statements as per PART A in Form 9C is drawn by person who had conducted regular audit by BU</a:t>
            </a:r>
            <a:endParaRPr lang="en-IN" sz="5600" dirty="0"/>
          </a:p>
          <a:p>
            <a:endParaRPr lang="en-IN" dirty="0"/>
          </a:p>
        </p:txBody>
      </p:sp>
      <p:sp>
        <p:nvSpPr>
          <p:cNvPr id="4" name="Content Placeholder 3">
            <a:extLst>
              <a:ext uri="{FF2B5EF4-FFF2-40B4-BE49-F238E27FC236}">
                <a16:creationId xmlns:a16="http://schemas.microsoft.com/office/drawing/2014/main" xmlns="" id="{A7A5EDB9-C8E1-4EC9-82E3-E5CE9A688506}"/>
              </a:ext>
            </a:extLst>
          </p:cNvPr>
          <p:cNvSpPr>
            <a:spLocks noGrp="1"/>
          </p:cNvSpPr>
          <p:nvPr>
            <p:ph sz="half" idx="2"/>
          </p:nvPr>
        </p:nvSpPr>
        <p:spPr>
          <a:xfrm>
            <a:off x="685801" y="1963024"/>
            <a:ext cx="4996923" cy="3828175"/>
          </a:xfrm>
        </p:spPr>
        <p:txBody>
          <a:bodyPr>
            <a:normAutofit fontScale="85000" lnSpcReduction="20000"/>
          </a:bodyPr>
          <a:lstStyle/>
          <a:p>
            <a:r>
              <a:rPr lang="en-US" dirty="0"/>
              <a:t>2. Based on our audit I /we report that the said registered person  - </a:t>
            </a:r>
          </a:p>
          <a:p>
            <a:pPr lvl="1"/>
            <a:r>
              <a:rPr lang="en-US" dirty="0"/>
              <a:t>Has maintained the books of accounts, records and documents as required by the IGST/CGST/SGST…………..Act 2017 and the rules/notifications made/issued thereunder</a:t>
            </a:r>
          </a:p>
          <a:p>
            <a:pPr lvl="1"/>
            <a:r>
              <a:rPr lang="en-US" dirty="0"/>
              <a:t>Has not maintained the books of accounts, records and documents as required by the IGST/CGST/SGST…………..Act 2017 and the rules/notifications made/issued thereunder</a:t>
            </a:r>
          </a:p>
          <a:p>
            <a:pPr lvl="2"/>
            <a:r>
              <a:rPr lang="en-US" dirty="0"/>
              <a:t>1</a:t>
            </a:r>
          </a:p>
          <a:p>
            <a:pPr lvl="2"/>
            <a:r>
              <a:rPr lang="en-US" dirty="0"/>
              <a:t>2</a:t>
            </a:r>
          </a:p>
          <a:p>
            <a:pPr lvl="2"/>
            <a:r>
              <a:rPr lang="en-US" dirty="0"/>
              <a:t>3</a:t>
            </a:r>
          </a:p>
        </p:txBody>
      </p:sp>
      <p:sp>
        <p:nvSpPr>
          <p:cNvPr id="5" name="Text Placeholder 4">
            <a:extLst>
              <a:ext uri="{FF2B5EF4-FFF2-40B4-BE49-F238E27FC236}">
                <a16:creationId xmlns:a16="http://schemas.microsoft.com/office/drawing/2014/main" xmlns="" id="{D4C64291-605A-4332-8856-2FFD18DDD9B9}"/>
              </a:ext>
            </a:extLst>
          </p:cNvPr>
          <p:cNvSpPr>
            <a:spLocks noGrp="1"/>
          </p:cNvSpPr>
          <p:nvPr>
            <p:ph type="body" sz="quarter" idx="3"/>
          </p:nvPr>
        </p:nvSpPr>
        <p:spPr>
          <a:xfrm>
            <a:off x="5947066" y="736847"/>
            <a:ext cx="4748168" cy="919164"/>
          </a:xfrm>
        </p:spPr>
        <p:txBody>
          <a:bodyPr>
            <a:normAutofit fontScale="25000" lnSpcReduction="20000"/>
          </a:bodyPr>
          <a:lstStyle/>
          <a:p>
            <a:endParaRPr lang="en-US" sz="1600" dirty="0"/>
          </a:p>
          <a:p>
            <a:r>
              <a:rPr lang="en-US" sz="5600" dirty="0"/>
              <a:t>Certification in cases where reconciliation statements as per PART A in Form 9C is drawn by any other person other than who had conducted the audit of accounts of BU</a:t>
            </a:r>
            <a:endParaRPr lang="en-IN" sz="5600" dirty="0"/>
          </a:p>
          <a:p>
            <a:endParaRPr lang="en-IN" dirty="0"/>
          </a:p>
        </p:txBody>
      </p:sp>
      <p:sp>
        <p:nvSpPr>
          <p:cNvPr id="6" name="Content Placeholder 5">
            <a:extLst>
              <a:ext uri="{FF2B5EF4-FFF2-40B4-BE49-F238E27FC236}">
                <a16:creationId xmlns:a16="http://schemas.microsoft.com/office/drawing/2014/main" xmlns="" id="{01688E97-C576-4A22-9136-8B8261CE80C0}"/>
              </a:ext>
            </a:extLst>
          </p:cNvPr>
          <p:cNvSpPr>
            <a:spLocks noGrp="1"/>
          </p:cNvSpPr>
          <p:nvPr>
            <p:ph sz="quarter" idx="4"/>
          </p:nvPr>
        </p:nvSpPr>
        <p:spPr>
          <a:xfrm>
            <a:off x="5859576" y="2072082"/>
            <a:ext cx="4995334" cy="3350003"/>
          </a:xfrm>
        </p:spPr>
        <p:txBody>
          <a:bodyPr>
            <a:normAutofit fontScale="70000" lnSpcReduction="20000"/>
          </a:bodyPr>
          <a:lstStyle/>
          <a:p>
            <a:r>
              <a:rPr lang="en-US" dirty="0"/>
              <a:t>2. Based on our audit I /we report that the said registered person  - </a:t>
            </a:r>
          </a:p>
          <a:p>
            <a:pPr lvl="1"/>
            <a:r>
              <a:rPr lang="en-US" dirty="0"/>
              <a:t>Has maintained the books of accounts, records and documents as required by the IGST/CGST/SGST…………..Act 2017 and the rules/notifications made/issued thereunder</a:t>
            </a:r>
          </a:p>
          <a:p>
            <a:pPr lvl="1"/>
            <a:r>
              <a:rPr lang="en-US" dirty="0"/>
              <a:t>Has not maintained the books of accounts, records and documents as required by the IGST/CGST/SGST…………..Act 2017 and the rules/notifications made/issued thereunder</a:t>
            </a:r>
          </a:p>
          <a:p>
            <a:pPr lvl="2"/>
            <a:r>
              <a:rPr lang="en-US" dirty="0"/>
              <a:t>1</a:t>
            </a:r>
          </a:p>
          <a:p>
            <a:pPr lvl="2"/>
            <a:r>
              <a:rPr lang="en-US" dirty="0"/>
              <a:t>2</a:t>
            </a:r>
          </a:p>
          <a:p>
            <a:pPr lvl="2"/>
            <a:r>
              <a:rPr lang="en-US" dirty="0"/>
              <a:t>3</a:t>
            </a:r>
            <a:endParaRPr lang="en-IN" dirty="0"/>
          </a:p>
        </p:txBody>
      </p:sp>
      <p:sp>
        <p:nvSpPr>
          <p:cNvPr id="8" name="Slide Number Placeholder 7">
            <a:extLst>
              <a:ext uri="{FF2B5EF4-FFF2-40B4-BE49-F238E27FC236}">
                <a16:creationId xmlns:a16="http://schemas.microsoft.com/office/drawing/2014/main" xmlns="" id="{FBB16B52-B023-4FC3-B886-D794FFB237ED}"/>
              </a:ext>
            </a:extLst>
          </p:cNvPr>
          <p:cNvSpPr>
            <a:spLocks noGrp="1"/>
          </p:cNvSpPr>
          <p:nvPr>
            <p:ph type="sldNum" sz="quarter" idx="12"/>
          </p:nvPr>
        </p:nvSpPr>
        <p:spPr/>
        <p:txBody>
          <a:bodyPr/>
          <a:lstStyle/>
          <a:p>
            <a:fld id="{7E4143FE-70E9-4BFC-A241-74697117ECA3}" type="slidenum">
              <a:rPr lang="en-IN" smtClean="0"/>
              <a:pPr/>
              <a:t>40</a:t>
            </a:fld>
            <a:endParaRPr lang="en-IN"/>
          </a:p>
        </p:txBody>
      </p:sp>
    </p:spTree>
    <p:extLst>
      <p:ext uri="{BB962C8B-B14F-4D97-AF65-F5344CB8AC3E}">
        <p14:creationId xmlns:p14="http://schemas.microsoft.com/office/powerpoint/2010/main" xmlns="" val="26652420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347CA5-6C7C-448A-B3CD-8371FCD22CFA}"/>
              </a:ext>
            </a:extLst>
          </p:cNvPr>
          <p:cNvSpPr>
            <a:spLocks noGrp="1"/>
          </p:cNvSpPr>
          <p:nvPr>
            <p:ph type="title"/>
          </p:nvPr>
        </p:nvSpPr>
        <p:spPr>
          <a:xfrm>
            <a:off x="757770" y="221942"/>
            <a:ext cx="10131425" cy="532659"/>
          </a:xfrm>
        </p:spPr>
        <p:txBody>
          <a:bodyPr>
            <a:noAutofit/>
          </a:bodyPr>
          <a:lstStyle/>
          <a:p>
            <a:r>
              <a:rPr lang="en-US" sz="2000" u="sng" dirty="0"/>
              <a:t>Clause by clause analysis of form 9C –gst audit report - Part B	 – Certifications </a:t>
            </a:r>
            <a:r>
              <a:rPr lang="en-IN" sz="2000" dirty="0"/>
              <a:t/>
            </a:r>
            <a:br>
              <a:rPr lang="en-IN" sz="2000" dirty="0"/>
            </a:br>
            <a:endParaRPr lang="en-IN" sz="2000" dirty="0"/>
          </a:p>
        </p:txBody>
      </p:sp>
      <p:sp>
        <p:nvSpPr>
          <p:cNvPr id="3" name="Text Placeholder 2">
            <a:extLst>
              <a:ext uri="{FF2B5EF4-FFF2-40B4-BE49-F238E27FC236}">
                <a16:creationId xmlns:a16="http://schemas.microsoft.com/office/drawing/2014/main" xmlns="" id="{655A514F-5CF3-48A9-A099-A0D57A4B741F}"/>
              </a:ext>
            </a:extLst>
          </p:cNvPr>
          <p:cNvSpPr>
            <a:spLocks noGrp="1"/>
          </p:cNvSpPr>
          <p:nvPr>
            <p:ph type="body" idx="1"/>
          </p:nvPr>
        </p:nvSpPr>
        <p:spPr>
          <a:xfrm>
            <a:off x="685800" y="754602"/>
            <a:ext cx="4996924" cy="755416"/>
          </a:xfrm>
        </p:spPr>
        <p:txBody>
          <a:bodyPr>
            <a:normAutofit fontScale="47500" lnSpcReduction="20000"/>
          </a:bodyPr>
          <a:lstStyle/>
          <a:p>
            <a:endParaRPr lang="en-US" sz="1800" dirty="0"/>
          </a:p>
          <a:p>
            <a:r>
              <a:rPr lang="en-US" sz="2500" dirty="0"/>
              <a:t>Certification in cases where reconciliation statements as per PART A in Form 9C is drawn by person who had conducted regular audit by BU</a:t>
            </a:r>
            <a:endParaRPr lang="en-IN" sz="2500" dirty="0"/>
          </a:p>
          <a:p>
            <a:endParaRPr lang="en-IN" dirty="0"/>
          </a:p>
        </p:txBody>
      </p:sp>
      <p:sp>
        <p:nvSpPr>
          <p:cNvPr id="4" name="Content Placeholder 3">
            <a:extLst>
              <a:ext uri="{FF2B5EF4-FFF2-40B4-BE49-F238E27FC236}">
                <a16:creationId xmlns:a16="http://schemas.microsoft.com/office/drawing/2014/main" xmlns="" id="{A7A5EDB9-C8E1-4EC9-82E3-E5CE9A688506}"/>
              </a:ext>
            </a:extLst>
          </p:cNvPr>
          <p:cNvSpPr>
            <a:spLocks noGrp="1"/>
          </p:cNvSpPr>
          <p:nvPr>
            <p:ph sz="half" idx="2"/>
          </p:nvPr>
        </p:nvSpPr>
        <p:spPr>
          <a:xfrm>
            <a:off x="685801" y="1963024"/>
            <a:ext cx="4996923" cy="3828175"/>
          </a:xfrm>
        </p:spPr>
        <p:txBody>
          <a:bodyPr>
            <a:normAutofit fontScale="70000" lnSpcReduction="20000"/>
          </a:bodyPr>
          <a:lstStyle/>
          <a:p>
            <a:r>
              <a:rPr lang="en-US" dirty="0"/>
              <a:t>Only relevant text has been reproduced here……………..</a:t>
            </a:r>
          </a:p>
          <a:p>
            <a:r>
              <a:rPr lang="en-US" dirty="0"/>
              <a:t>3. I/we further report that ,-</a:t>
            </a:r>
          </a:p>
          <a:p>
            <a:r>
              <a:rPr lang="en-US" dirty="0"/>
              <a:t>   a. all information and explanations……………</a:t>
            </a:r>
          </a:p>
          <a:p>
            <a:pPr marL="457200" lvl="1" indent="0">
              <a:buNone/>
            </a:pPr>
            <a:r>
              <a:rPr lang="en-US" dirty="0"/>
              <a:t>b. Proper books of accounts have been kept…………….. </a:t>
            </a:r>
          </a:p>
          <a:p>
            <a:pPr marL="457200" lvl="1" indent="0">
              <a:buNone/>
            </a:pPr>
            <a:r>
              <a:rPr lang="en-US" dirty="0"/>
              <a:t>c. P &amp; L/I &amp; E and B/S is an agreement with books of accounts maintained at the Principal Place of business at ……………….and …………….additional place of business within the state.</a:t>
            </a:r>
          </a:p>
          <a:p>
            <a:pPr marL="457200" lvl="1" indent="0">
              <a:buNone/>
            </a:pPr>
            <a:r>
              <a:rPr lang="en-US" dirty="0"/>
              <a:t>4. The documents required to be furnished under 35(5) of the CGST Act and Reconciliations statements required to be furnished under section 44(2) of the CGST Act is annexed herewith in Form No GSTR -9C.</a:t>
            </a:r>
          </a:p>
          <a:p>
            <a:pPr marL="457200" lvl="1" indent="0">
              <a:buNone/>
            </a:pPr>
            <a:endParaRPr lang="en-US" dirty="0"/>
          </a:p>
        </p:txBody>
      </p:sp>
      <p:sp>
        <p:nvSpPr>
          <p:cNvPr id="5" name="Text Placeholder 4">
            <a:extLst>
              <a:ext uri="{FF2B5EF4-FFF2-40B4-BE49-F238E27FC236}">
                <a16:creationId xmlns:a16="http://schemas.microsoft.com/office/drawing/2014/main" xmlns="" id="{D4C64291-605A-4332-8856-2FFD18DDD9B9}"/>
              </a:ext>
            </a:extLst>
          </p:cNvPr>
          <p:cNvSpPr>
            <a:spLocks noGrp="1"/>
          </p:cNvSpPr>
          <p:nvPr>
            <p:ph type="body" sz="quarter" idx="3"/>
          </p:nvPr>
        </p:nvSpPr>
        <p:spPr>
          <a:xfrm>
            <a:off x="5947066" y="754602"/>
            <a:ext cx="4748168" cy="901409"/>
          </a:xfrm>
        </p:spPr>
        <p:txBody>
          <a:bodyPr>
            <a:normAutofit fontScale="55000" lnSpcReduction="20000"/>
          </a:bodyPr>
          <a:lstStyle/>
          <a:p>
            <a:endParaRPr lang="en-US" sz="1600" dirty="0"/>
          </a:p>
          <a:p>
            <a:r>
              <a:rPr lang="en-US" sz="2500" dirty="0"/>
              <a:t>Certification in cases where reconciliation statements as per PART A in Form 9C is drawn by any other person other than who had conducted the audit of accounts of BU</a:t>
            </a:r>
            <a:endParaRPr lang="en-IN" sz="2500" dirty="0"/>
          </a:p>
          <a:p>
            <a:endParaRPr lang="en-IN" dirty="0"/>
          </a:p>
        </p:txBody>
      </p:sp>
      <p:sp>
        <p:nvSpPr>
          <p:cNvPr id="6" name="Content Placeholder 5">
            <a:extLst>
              <a:ext uri="{FF2B5EF4-FFF2-40B4-BE49-F238E27FC236}">
                <a16:creationId xmlns:a16="http://schemas.microsoft.com/office/drawing/2014/main" xmlns="" id="{01688E97-C576-4A22-9136-8B8261CE80C0}"/>
              </a:ext>
            </a:extLst>
          </p:cNvPr>
          <p:cNvSpPr>
            <a:spLocks noGrp="1"/>
          </p:cNvSpPr>
          <p:nvPr>
            <p:ph sz="quarter" idx="4"/>
          </p:nvPr>
        </p:nvSpPr>
        <p:spPr>
          <a:xfrm>
            <a:off x="5859576" y="2072082"/>
            <a:ext cx="4995334" cy="3350003"/>
          </a:xfrm>
        </p:spPr>
        <p:txBody>
          <a:bodyPr>
            <a:normAutofit/>
          </a:bodyPr>
          <a:lstStyle/>
          <a:p>
            <a:r>
              <a:rPr lang="en-US" dirty="0"/>
              <a:t>Only relevant text has been reproduced here……………..</a:t>
            </a:r>
          </a:p>
          <a:p>
            <a:pPr marL="457200" lvl="1" indent="0">
              <a:buNone/>
            </a:pPr>
            <a:r>
              <a:rPr lang="en-US" dirty="0"/>
              <a:t>3. The documents required to be furnished under 35(5) of the CGST Act and Reconciliations statements required to be furnished under section 44(2) of the CGST Act is annexed herewith in Form No GSTR -9C.</a:t>
            </a:r>
          </a:p>
          <a:p>
            <a:pPr lvl="2"/>
            <a:endParaRPr lang="en-IN" dirty="0"/>
          </a:p>
        </p:txBody>
      </p:sp>
      <p:sp>
        <p:nvSpPr>
          <p:cNvPr id="7" name="Footer Placeholder 6">
            <a:extLst>
              <a:ext uri="{FF2B5EF4-FFF2-40B4-BE49-F238E27FC236}">
                <a16:creationId xmlns:a16="http://schemas.microsoft.com/office/drawing/2014/main" xmlns="" id="{971834E3-224C-4E5D-9E31-B86D1DA9EDB1}"/>
              </a:ext>
            </a:extLst>
          </p:cNvPr>
          <p:cNvSpPr>
            <a:spLocks noGrp="1"/>
          </p:cNvSpPr>
          <p:nvPr>
            <p:ph type="ftr" sz="quarter" idx="11"/>
          </p:nvPr>
        </p:nvSpPr>
        <p:spPr/>
        <p:txBody>
          <a:bodyPr/>
          <a:lstStyle/>
          <a:p>
            <a:r>
              <a:rPr lang="it-IT"/>
              <a:t>CA Nitin Bhuta E-mail : nitin.bhuta@gmail.com Mobile No 9820295319</a:t>
            </a:r>
            <a:endParaRPr lang="en-US" dirty="0"/>
          </a:p>
        </p:txBody>
      </p:sp>
      <p:sp>
        <p:nvSpPr>
          <p:cNvPr id="8" name="Slide Number Placeholder 7">
            <a:extLst>
              <a:ext uri="{FF2B5EF4-FFF2-40B4-BE49-F238E27FC236}">
                <a16:creationId xmlns:a16="http://schemas.microsoft.com/office/drawing/2014/main" xmlns="" id="{6EAA9672-EF81-4834-971C-6ED57D2A92A4}"/>
              </a:ext>
            </a:extLst>
          </p:cNvPr>
          <p:cNvSpPr>
            <a:spLocks noGrp="1"/>
          </p:cNvSpPr>
          <p:nvPr>
            <p:ph type="sldNum" sz="quarter" idx="12"/>
          </p:nvPr>
        </p:nvSpPr>
        <p:spPr/>
        <p:txBody>
          <a:bodyPr/>
          <a:lstStyle/>
          <a:p>
            <a:fld id="{7E4143FE-70E9-4BFC-A241-74697117ECA3}" type="slidenum">
              <a:rPr lang="en-IN" smtClean="0"/>
              <a:pPr/>
              <a:t>41</a:t>
            </a:fld>
            <a:endParaRPr lang="en-IN"/>
          </a:p>
        </p:txBody>
      </p:sp>
    </p:spTree>
    <p:extLst>
      <p:ext uri="{BB962C8B-B14F-4D97-AF65-F5344CB8AC3E}">
        <p14:creationId xmlns:p14="http://schemas.microsoft.com/office/powerpoint/2010/main" xmlns="" val="41347271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347CA5-6C7C-448A-B3CD-8371FCD22CFA}"/>
              </a:ext>
            </a:extLst>
          </p:cNvPr>
          <p:cNvSpPr>
            <a:spLocks noGrp="1"/>
          </p:cNvSpPr>
          <p:nvPr>
            <p:ph type="title"/>
          </p:nvPr>
        </p:nvSpPr>
        <p:spPr>
          <a:xfrm>
            <a:off x="757770" y="132827"/>
            <a:ext cx="10131425" cy="485484"/>
          </a:xfrm>
        </p:spPr>
        <p:txBody>
          <a:bodyPr>
            <a:noAutofit/>
          </a:bodyPr>
          <a:lstStyle/>
          <a:p>
            <a:r>
              <a:rPr lang="en-US" sz="2000" u="sng" dirty="0"/>
              <a:t>Clause by clause analysis of form 9C –gst audit report - Part B	 – Certifications </a:t>
            </a:r>
            <a:r>
              <a:rPr lang="en-IN" sz="2000" dirty="0"/>
              <a:t/>
            </a:r>
            <a:br>
              <a:rPr lang="en-IN" sz="2000" dirty="0"/>
            </a:br>
            <a:endParaRPr lang="en-IN" sz="2000" dirty="0"/>
          </a:p>
        </p:txBody>
      </p:sp>
      <p:sp>
        <p:nvSpPr>
          <p:cNvPr id="3" name="Text Placeholder 2">
            <a:extLst>
              <a:ext uri="{FF2B5EF4-FFF2-40B4-BE49-F238E27FC236}">
                <a16:creationId xmlns:a16="http://schemas.microsoft.com/office/drawing/2014/main" xmlns="" id="{655A514F-5CF3-48A9-A099-A0D57A4B741F}"/>
              </a:ext>
            </a:extLst>
          </p:cNvPr>
          <p:cNvSpPr>
            <a:spLocks noGrp="1"/>
          </p:cNvSpPr>
          <p:nvPr>
            <p:ph type="body" idx="1"/>
          </p:nvPr>
        </p:nvSpPr>
        <p:spPr>
          <a:xfrm>
            <a:off x="685800" y="541538"/>
            <a:ext cx="4996924" cy="1018814"/>
          </a:xfrm>
        </p:spPr>
        <p:txBody>
          <a:bodyPr>
            <a:normAutofit fontScale="92500" lnSpcReduction="20000"/>
          </a:bodyPr>
          <a:lstStyle/>
          <a:p>
            <a:endParaRPr lang="en-US" sz="1800" dirty="0"/>
          </a:p>
          <a:p>
            <a:r>
              <a:rPr lang="en-US" sz="1800" dirty="0"/>
              <a:t>Certification in cases where reconciliation statements as per PART A in Form 9C is drawn by person who had conducted regular audit by BU</a:t>
            </a:r>
            <a:endParaRPr lang="en-IN" sz="1800" dirty="0"/>
          </a:p>
          <a:p>
            <a:endParaRPr lang="en-IN" dirty="0"/>
          </a:p>
        </p:txBody>
      </p:sp>
      <p:sp>
        <p:nvSpPr>
          <p:cNvPr id="4" name="Content Placeholder 3">
            <a:extLst>
              <a:ext uri="{FF2B5EF4-FFF2-40B4-BE49-F238E27FC236}">
                <a16:creationId xmlns:a16="http://schemas.microsoft.com/office/drawing/2014/main" xmlns="" id="{A7A5EDB9-C8E1-4EC9-82E3-E5CE9A688506}"/>
              </a:ext>
            </a:extLst>
          </p:cNvPr>
          <p:cNvSpPr>
            <a:spLocks noGrp="1"/>
          </p:cNvSpPr>
          <p:nvPr>
            <p:ph sz="half" idx="2"/>
          </p:nvPr>
        </p:nvSpPr>
        <p:spPr>
          <a:xfrm>
            <a:off x="685801" y="1963024"/>
            <a:ext cx="4996923" cy="3828175"/>
          </a:xfrm>
        </p:spPr>
        <p:txBody>
          <a:bodyPr>
            <a:normAutofit fontScale="92500" lnSpcReduction="20000"/>
          </a:bodyPr>
          <a:lstStyle/>
          <a:p>
            <a:r>
              <a:rPr lang="en-US" dirty="0"/>
              <a:t>Only relevant text has been reproduced here……………..</a:t>
            </a:r>
          </a:p>
          <a:p>
            <a:r>
              <a:rPr lang="en-US" dirty="0"/>
              <a:t>5. In our opinion and to the best of my/our information and according to explanation given to me/us the particulars given in the said Form GSTR 9C are true and correct subject to the following observation/qualifications if any</a:t>
            </a:r>
          </a:p>
          <a:p>
            <a:pPr lvl="1"/>
            <a:r>
              <a:rPr lang="en-US" dirty="0"/>
              <a:t>A.</a:t>
            </a:r>
          </a:p>
          <a:p>
            <a:pPr lvl="1"/>
            <a:r>
              <a:rPr lang="en-US" dirty="0"/>
              <a:t>B.</a:t>
            </a:r>
          </a:p>
          <a:p>
            <a:pPr lvl="1"/>
            <a:r>
              <a:rPr lang="en-US" dirty="0"/>
              <a:t>C.</a:t>
            </a:r>
          </a:p>
        </p:txBody>
      </p:sp>
      <p:sp>
        <p:nvSpPr>
          <p:cNvPr id="5" name="Text Placeholder 4">
            <a:extLst>
              <a:ext uri="{FF2B5EF4-FFF2-40B4-BE49-F238E27FC236}">
                <a16:creationId xmlns:a16="http://schemas.microsoft.com/office/drawing/2014/main" xmlns="" id="{D4C64291-605A-4332-8856-2FFD18DDD9B9}"/>
              </a:ext>
            </a:extLst>
          </p:cNvPr>
          <p:cNvSpPr>
            <a:spLocks noGrp="1"/>
          </p:cNvSpPr>
          <p:nvPr>
            <p:ph type="body" sz="quarter" idx="3"/>
          </p:nvPr>
        </p:nvSpPr>
        <p:spPr>
          <a:xfrm>
            <a:off x="5947066" y="618311"/>
            <a:ext cx="4748168" cy="942040"/>
          </a:xfrm>
        </p:spPr>
        <p:txBody>
          <a:bodyPr>
            <a:normAutofit fontScale="77500" lnSpcReduction="20000"/>
          </a:bodyPr>
          <a:lstStyle/>
          <a:p>
            <a:endParaRPr lang="en-US" sz="1600" dirty="0"/>
          </a:p>
          <a:p>
            <a:r>
              <a:rPr lang="en-US" sz="1800" dirty="0"/>
              <a:t>Certification in cases where reconciliation statements as per PART A in Form 9C is drawn by any other person other than who had conducted the audit of accounts of BU</a:t>
            </a:r>
            <a:endParaRPr lang="en-IN" sz="1800" dirty="0"/>
          </a:p>
          <a:p>
            <a:endParaRPr lang="en-IN" dirty="0"/>
          </a:p>
        </p:txBody>
      </p:sp>
      <p:sp>
        <p:nvSpPr>
          <p:cNvPr id="6" name="Content Placeholder 5">
            <a:extLst>
              <a:ext uri="{FF2B5EF4-FFF2-40B4-BE49-F238E27FC236}">
                <a16:creationId xmlns:a16="http://schemas.microsoft.com/office/drawing/2014/main" xmlns="" id="{01688E97-C576-4A22-9136-8B8261CE80C0}"/>
              </a:ext>
            </a:extLst>
          </p:cNvPr>
          <p:cNvSpPr>
            <a:spLocks noGrp="1"/>
          </p:cNvSpPr>
          <p:nvPr>
            <p:ph sz="quarter" idx="4"/>
          </p:nvPr>
        </p:nvSpPr>
        <p:spPr>
          <a:xfrm>
            <a:off x="5859576" y="2072082"/>
            <a:ext cx="4995334" cy="3350003"/>
          </a:xfrm>
        </p:spPr>
        <p:txBody>
          <a:bodyPr>
            <a:normAutofit fontScale="77500" lnSpcReduction="20000"/>
          </a:bodyPr>
          <a:lstStyle/>
          <a:p>
            <a:r>
              <a:rPr lang="en-US" dirty="0"/>
              <a:t>Only relevant text has been reproduced here……………..</a:t>
            </a:r>
          </a:p>
          <a:p>
            <a:r>
              <a:rPr lang="en-US" dirty="0"/>
              <a:t>4. In our opinion and to the best of my/our information and according to explanation given to me/us the particulars given in the said Form GSTR 9C are true and correct subject to the following observation/qualifications if any</a:t>
            </a:r>
          </a:p>
          <a:p>
            <a:pPr lvl="1"/>
            <a:r>
              <a:rPr lang="en-US" dirty="0"/>
              <a:t>A.</a:t>
            </a:r>
          </a:p>
          <a:p>
            <a:pPr lvl="1"/>
            <a:r>
              <a:rPr lang="en-US" dirty="0"/>
              <a:t>B.</a:t>
            </a:r>
          </a:p>
          <a:p>
            <a:pPr lvl="1"/>
            <a:r>
              <a:rPr lang="en-US" dirty="0"/>
              <a:t>C.</a:t>
            </a:r>
            <a:endParaRPr lang="en-IN" dirty="0"/>
          </a:p>
        </p:txBody>
      </p:sp>
      <p:sp>
        <p:nvSpPr>
          <p:cNvPr id="8" name="Slide Number Placeholder 7">
            <a:extLst>
              <a:ext uri="{FF2B5EF4-FFF2-40B4-BE49-F238E27FC236}">
                <a16:creationId xmlns:a16="http://schemas.microsoft.com/office/drawing/2014/main" xmlns="" id="{FE0A6C6A-68D0-41D3-8343-9F7DFC68206C}"/>
              </a:ext>
            </a:extLst>
          </p:cNvPr>
          <p:cNvSpPr>
            <a:spLocks noGrp="1"/>
          </p:cNvSpPr>
          <p:nvPr>
            <p:ph type="sldNum" sz="quarter" idx="12"/>
          </p:nvPr>
        </p:nvSpPr>
        <p:spPr/>
        <p:txBody>
          <a:bodyPr/>
          <a:lstStyle/>
          <a:p>
            <a:fld id="{7E4143FE-70E9-4BFC-A241-74697117ECA3}" type="slidenum">
              <a:rPr lang="en-IN" smtClean="0"/>
              <a:pPr/>
              <a:t>42</a:t>
            </a:fld>
            <a:endParaRPr lang="en-IN"/>
          </a:p>
        </p:txBody>
      </p:sp>
    </p:spTree>
    <p:extLst>
      <p:ext uri="{BB962C8B-B14F-4D97-AF65-F5344CB8AC3E}">
        <p14:creationId xmlns:p14="http://schemas.microsoft.com/office/powerpoint/2010/main" xmlns="" val="10515503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347CA5-6C7C-448A-B3CD-8371FCD22CFA}"/>
              </a:ext>
            </a:extLst>
          </p:cNvPr>
          <p:cNvSpPr>
            <a:spLocks noGrp="1"/>
          </p:cNvSpPr>
          <p:nvPr>
            <p:ph type="title"/>
          </p:nvPr>
        </p:nvSpPr>
        <p:spPr>
          <a:xfrm>
            <a:off x="757770" y="132827"/>
            <a:ext cx="10131425" cy="485484"/>
          </a:xfrm>
        </p:spPr>
        <p:txBody>
          <a:bodyPr>
            <a:noAutofit/>
          </a:bodyPr>
          <a:lstStyle/>
          <a:p>
            <a:r>
              <a:rPr lang="en-US" sz="2000" u="sng" dirty="0"/>
              <a:t>Clause by clause analysis of form 9C –gst audit report - Part B	 – Certifications </a:t>
            </a:r>
            <a:r>
              <a:rPr lang="en-IN" sz="2000" dirty="0"/>
              <a:t/>
            </a:r>
            <a:br>
              <a:rPr lang="en-IN" sz="2000" dirty="0"/>
            </a:br>
            <a:endParaRPr lang="en-IN" sz="2000" dirty="0"/>
          </a:p>
        </p:txBody>
      </p:sp>
      <p:sp>
        <p:nvSpPr>
          <p:cNvPr id="3" name="Text Placeholder 2">
            <a:extLst>
              <a:ext uri="{FF2B5EF4-FFF2-40B4-BE49-F238E27FC236}">
                <a16:creationId xmlns:a16="http://schemas.microsoft.com/office/drawing/2014/main" xmlns="" id="{655A514F-5CF3-48A9-A099-A0D57A4B741F}"/>
              </a:ext>
            </a:extLst>
          </p:cNvPr>
          <p:cNvSpPr>
            <a:spLocks noGrp="1"/>
          </p:cNvSpPr>
          <p:nvPr>
            <p:ph type="body" idx="1"/>
          </p:nvPr>
        </p:nvSpPr>
        <p:spPr>
          <a:xfrm>
            <a:off x="685800" y="409663"/>
            <a:ext cx="4996924" cy="1246348"/>
          </a:xfrm>
        </p:spPr>
        <p:txBody>
          <a:bodyPr>
            <a:normAutofit/>
          </a:bodyPr>
          <a:lstStyle/>
          <a:p>
            <a:endParaRPr lang="en-US" sz="1800" dirty="0"/>
          </a:p>
          <a:p>
            <a:r>
              <a:rPr lang="en-US" sz="1800" dirty="0"/>
              <a:t>Certification in cases where reconciliation statements as per PART A in Form 9C is drawn by person who had conducted regular audit by BU</a:t>
            </a:r>
            <a:endParaRPr lang="en-IN" sz="1800" dirty="0"/>
          </a:p>
          <a:p>
            <a:endParaRPr lang="en-IN" dirty="0"/>
          </a:p>
        </p:txBody>
      </p:sp>
      <p:sp>
        <p:nvSpPr>
          <p:cNvPr id="4" name="Content Placeholder 3">
            <a:extLst>
              <a:ext uri="{FF2B5EF4-FFF2-40B4-BE49-F238E27FC236}">
                <a16:creationId xmlns:a16="http://schemas.microsoft.com/office/drawing/2014/main" xmlns="" id="{A7A5EDB9-C8E1-4EC9-82E3-E5CE9A688506}"/>
              </a:ext>
            </a:extLst>
          </p:cNvPr>
          <p:cNvSpPr>
            <a:spLocks noGrp="1"/>
          </p:cNvSpPr>
          <p:nvPr>
            <p:ph sz="half" idx="2"/>
          </p:nvPr>
        </p:nvSpPr>
        <p:spPr>
          <a:xfrm>
            <a:off x="685801" y="1963024"/>
            <a:ext cx="4996923" cy="3828175"/>
          </a:xfrm>
        </p:spPr>
        <p:txBody>
          <a:bodyPr>
            <a:normAutofit fontScale="92500" lnSpcReduction="10000"/>
          </a:bodyPr>
          <a:lstStyle/>
          <a:p>
            <a:r>
              <a:rPr lang="en-US" altLang="en-US" dirty="0"/>
              <a:t>**(Signature and stamp/seal of the auditor) </a:t>
            </a:r>
          </a:p>
          <a:p>
            <a:r>
              <a:rPr lang="en-US" altLang="en-US" dirty="0"/>
              <a:t>Place: …………… </a:t>
            </a:r>
          </a:p>
          <a:p>
            <a:r>
              <a:rPr lang="en-US" altLang="en-US" dirty="0"/>
              <a:t>Name of the signatory ………………… </a:t>
            </a:r>
          </a:p>
          <a:p>
            <a:r>
              <a:rPr lang="en-US" altLang="en-US" dirty="0"/>
              <a:t>Membership no……………… </a:t>
            </a:r>
          </a:p>
          <a:p>
            <a:endParaRPr lang="en-US" altLang="en-US" dirty="0"/>
          </a:p>
          <a:p>
            <a:r>
              <a:rPr lang="en-US" altLang="en-US" dirty="0"/>
              <a:t>Date: …………… </a:t>
            </a:r>
          </a:p>
          <a:p>
            <a:r>
              <a:rPr lang="en-US" altLang="en-US" dirty="0"/>
              <a:t>Full address ………………………</a:t>
            </a:r>
            <a:endParaRPr lang="en-IN" altLang="en-US" dirty="0"/>
          </a:p>
          <a:p>
            <a:pPr lvl="1"/>
            <a:endParaRPr lang="en-US" dirty="0"/>
          </a:p>
        </p:txBody>
      </p:sp>
      <p:sp>
        <p:nvSpPr>
          <p:cNvPr id="5" name="Text Placeholder 4">
            <a:extLst>
              <a:ext uri="{FF2B5EF4-FFF2-40B4-BE49-F238E27FC236}">
                <a16:creationId xmlns:a16="http://schemas.microsoft.com/office/drawing/2014/main" xmlns="" id="{D4C64291-605A-4332-8856-2FFD18DDD9B9}"/>
              </a:ext>
            </a:extLst>
          </p:cNvPr>
          <p:cNvSpPr>
            <a:spLocks noGrp="1"/>
          </p:cNvSpPr>
          <p:nvPr>
            <p:ph type="body" sz="quarter" idx="3"/>
          </p:nvPr>
        </p:nvSpPr>
        <p:spPr>
          <a:xfrm>
            <a:off x="5947066" y="409662"/>
            <a:ext cx="4748168" cy="1159079"/>
          </a:xfrm>
        </p:spPr>
        <p:txBody>
          <a:bodyPr>
            <a:normAutofit fontScale="92500" lnSpcReduction="20000"/>
          </a:bodyPr>
          <a:lstStyle/>
          <a:p>
            <a:endParaRPr lang="en-US" sz="1800" dirty="0"/>
          </a:p>
          <a:p>
            <a:r>
              <a:rPr lang="en-US" sz="1800" dirty="0"/>
              <a:t>Certification in cases where reconciliation statements as per PART A in Form 9C is drawn by any other person other than who had conducted the audit of accounts of BU</a:t>
            </a:r>
            <a:endParaRPr lang="en-IN" sz="1800" dirty="0"/>
          </a:p>
          <a:p>
            <a:endParaRPr lang="en-IN" dirty="0"/>
          </a:p>
        </p:txBody>
      </p:sp>
      <p:sp>
        <p:nvSpPr>
          <p:cNvPr id="6" name="Content Placeholder 5">
            <a:extLst>
              <a:ext uri="{FF2B5EF4-FFF2-40B4-BE49-F238E27FC236}">
                <a16:creationId xmlns:a16="http://schemas.microsoft.com/office/drawing/2014/main" xmlns="" id="{01688E97-C576-4A22-9136-8B8261CE80C0}"/>
              </a:ext>
            </a:extLst>
          </p:cNvPr>
          <p:cNvSpPr>
            <a:spLocks noGrp="1"/>
          </p:cNvSpPr>
          <p:nvPr>
            <p:ph sz="quarter" idx="4"/>
          </p:nvPr>
        </p:nvSpPr>
        <p:spPr>
          <a:xfrm>
            <a:off x="5859576" y="2072082"/>
            <a:ext cx="4995334" cy="3350003"/>
          </a:xfrm>
        </p:spPr>
        <p:txBody>
          <a:bodyPr>
            <a:normAutofit fontScale="92500" lnSpcReduction="20000"/>
          </a:bodyPr>
          <a:lstStyle/>
          <a:p>
            <a:r>
              <a:rPr lang="en-US" altLang="en-US" dirty="0"/>
              <a:t>**(Signature and stamp/seal of the auditor) </a:t>
            </a:r>
          </a:p>
          <a:p>
            <a:r>
              <a:rPr lang="en-US" altLang="en-US" dirty="0"/>
              <a:t>Place: …………… </a:t>
            </a:r>
          </a:p>
          <a:p>
            <a:r>
              <a:rPr lang="en-US" altLang="en-US" dirty="0"/>
              <a:t>Name of the signatory ………………… </a:t>
            </a:r>
          </a:p>
          <a:p>
            <a:r>
              <a:rPr lang="en-US" altLang="en-US" dirty="0"/>
              <a:t>Membership no……………… </a:t>
            </a:r>
          </a:p>
          <a:p>
            <a:endParaRPr lang="en-US" altLang="en-US" dirty="0"/>
          </a:p>
          <a:p>
            <a:r>
              <a:rPr lang="en-US" altLang="en-US" dirty="0"/>
              <a:t>Date: …………… </a:t>
            </a:r>
          </a:p>
          <a:p>
            <a:r>
              <a:rPr lang="en-US" altLang="en-US" dirty="0"/>
              <a:t>Full address ………………………</a:t>
            </a:r>
            <a:endParaRPr lang="en-IN" altLang="en-US" dirty="0"/>
          </a:p>
          <a:p>
            <a:pPr lvl="1"/>
            <a:endParaRPr lang="en-IN" dirty="0"/>
          </a:p>
        </p:txBody>
      </p:sp>
      <p:sp>
        <p:nvSpPr>
          <p:cNvPr id="8" name="Slide Number Placeholder 7">
            <a:extLst>
              <a:ext uri="{FF2B5EF4-FFF2-40B4-BE49-F238E27FC236}">
                <a16:creationId xmlns:a16="http://schemas.microsoft.com/office/drawing/2014/main" xmlns="" id="{6BF09344-288B-4F72-8980-3C734961889A}"/>
              </a:ext>
            </a:extLst>
          </p:cNvPr>
          <p:cNvSpPr>
            <a:spLocks noGrp="1"/>
          </p:cNvSpPr>
          <p:nvPr>
            <p:ph type="sldNum" sz="quarter" idx="12"/>
          </p:nvPr>
        </p:nvSpPr>
        <p:spPr/>
        <p:txBody>
          <a:bodyPr/>
          <a:lstStyle/>
          <a:p>
            <a:fld id="{7E4143FE-70E9-4BFC-A241-74697117ECA3}" type="slidenum">
              <a:rPr lang="en-IN" smtClean="0"/>
              <a:pPr/>
              <a:t>43</a:t>
            </a:fld>
            <a:endParaRPr lang="en-IN"/>
          </a:p>
        </p:txBody>
      </p:sp>
    </p:spTree>
    <p:extLst>
      <p:ext uri="{BB962C8B-B14F-4D97-AF65-F5344CB8AC3E}">
        <p14:creationId xmlns:p14="http://schemas.microsoft.com/office/powerpoint/2010/main" xmlns="" val="28913291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C3861A-694E-4AC4-80BD-EF7DFBF84F39}"/>
              </a:ext>
            </a:extLst>
          </p:cNvPr>
          <p:cNvSpPr>
            <a:spLocks noGrp="1"/>
          </p:cNvSpPr>
          <p:nvPr>
            <p:ph type="title"/>
          </p:nvPr>
        </p:nvSpPr>
        <p:spPr/>
        <p:txBody>
          <a:bodyPr/>
          <a:lstStyle/>
          <a:p>
            <a:pPr algn="ctr"/>
            <a:r>
              <a:rPr lang="en-US" dirty="0"/>
              <a:t>Summary </a:t>
            </a:r>
            <a:endParaRPr lang="en-IN" dirty="0"/>
          </a:p>
        </p:txBody>
      </p:sp>
      <p:graphicFrame>
        <p:nvGraphicFramePr>
          <p:cNvPr id="6" name="Content Placeholder 5">
            <a:extLst>
              <a:ext uri="{FF2B5EF4-FFF2-40B4-BE49-F238E27FC236}">
                <a16:creationId xmlns:a16="http://schemas.microsoft.com/office/drawing/2014/main" xmlns="" id="{1D65E229-A4A5-4820-B5AA-DA9B59F146F2}"/>
              </a:ext>
            </a:extLst>
          </p:cNvPr>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256EBE3F-4536-47DF-A639-E86E9E44457B}"/>
              </a:ext>
            </a:extLst>
          </p:cNvPr>
          <p:cNvSpPr>
            <a:spLocks noGrp="1"/>
          </p:cNvSpPr>
          <p:nvPr>
            <p:ph type="sldNum" sz="quarter" idx="12"/>
          </p:nvPr>
        </p:nvSpPr>
        <p:spPr/>
        <p:txBody>
          <a:bodyPr/>
          <a:lstStyle/>
          <a:p>
            <a:fld id="{7E4143FE-70E9-4BFC-A241-74697117ECA3}" type="slidenum">
              <a:rPr lang="en-IN" smtClean="0"/>
              <a:pPr/>
              <a:t>44</a:t>
            </a:fld>
            <a:endParaRPr lang="en-IN"/>
          </a:p>
        </p:txBody>
      </p:sp>
    </p:spTree>
    <p:extLst>
      <p:ext uri="{BB962C8B-B14F-4D97-AF65-F5344CB8AC3E}">
        <p14:creationId xmlns:p14="http://schemas.microsoft.com/office/powerpoint/2010/main" xmlns="" val="19835753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30AB50-F4C4-4E31-84C3-7648A68DA30B}"/>
              </a:ext>
            </a:extLst>
          </p:cNvPr>
          <p:cNvSpPr>
            <a:spLocks noGrp="1"/>
          </p:cNvSpPr>
          <p:nvPr>
            <p:ph type="title"/>
          </p:nvPr>
        </p:nvSpPr>
        <p:spPr>
          <a:xfrm>
            <a:off x="685801" y="609601"/>
            <a:ext cx="10131425" cy="1084976"/>
          </a:xfrm>
        </p:spPr>
        <p:txBody>
          <a:bodyPr/>
          <a:lstStyle/>
          <a:p>
            <a:pPr algn="ctr"/>
            <a:r>
              <a:rPr lang="en-US" dirty="0"/>
              <a:t>Conclusion</a:t>
            </a:r>
            <a:endParaRPr lang="en-IN" dirty="0"/>
          </a:p>
        </p:txBody>
      </p:sp>
      <p:sp>
        <p:nvSpPr>
          <p:cNvPr id="3" name="Content Placeholder 2">
            <a:extLst>
              <a:ext uri="{FF2B5EF4-FFF2-40B4-BE49-F238E27FC236}">
                <a16:creationId xmlns:a16="http://schemas.microsoft.com/office/drawing/2014/main" xmlns="" id="{90F97750-6D4D-44FD-826B-124389E5E545}"/>
              </a:ext>
            </a:extLst>
          </p:cNvPr>
          <p:cNvSpPr>
            <a:spLocks noGrp="1"/>
          </p:cNvSpPr>
          <p:nvPr>
            <p:ph idx="1"/>
          </p:nvPr>
        </p:nvSpPr>
        <p:spPr>
          <a:xfrm>
            <a:off x="685801" y="1510019"/>
            <a:ext cx="10131425" cy="4281182"/>
          </a:xfrm>
        </p:spPr>
        <p:txBody>
          <a:bodyPr>
            <a:normAutofit fontScale="77500" lnSpcReduction="20000"/>
          </a:bodyPr>
          <a:lstStyle/>
          <a:p>
            <a:endParaRPr lang="en-US" dirty="0"/>
          </a:p>
          <a:p>
            <a:r>
              <a:rPr lang="en-US" dirty="0"/>
              <a:t>This being the first year, please ensure that all workings papers in the form of documentation are kept on record so that in future they are available to substantiate your basis authenticating the audit reports.</a:t>
            </a:r>
          </a:p>
          <a:p>
            <a:r>
              <a:rPr lang="en-US" dirty="0"/>
              <a:t>Please understand that Sovereign has all data available at their disposal using the techniques of data mining, Artificial Intelligence, Virtual and Mixed Technological data base to verify and match the data. </a:t>
            </a:r>
          </a:p>
          <a:p>
            <a:r>
              <a:rPr lang="en-US" dirty="0"/>
              <a:t>All PU would be requested to explain substantiate and share their internal documents in future. So make sure you have everything maintained in physical as well as digital form to avoid any kind of probable litigation issues. </a:t>
            </a:r>
          </a:p>
          <a:p>
            <a:r>
              <a:rPr lang="en-US" dirty="0"/>
              <a:t>Withdrawals and amendment of Audit Report filed won’t be allowed or permitted due to block chain methodology followed by the GSTN Platform.</a:t>
            </a:r>
          </a:p>
          <a:p>
            <a:r>
              <a:rPr lang="en-US" dirty="0"/>
              <a:t>If PU is unable to explain with the documentation , chances are that looking at the trend followed, such discrepancies might be reported to Disciplinary Committee of ICAI.</a:t>
            </a:r>
            <a:endParaRPr lang="en-IN" dirty="0"/>
          </a:p>
        </p:txBody>
      </p:sp>
      <p:sp>
        <p:nvSpPr>
          <p:cNvPr id="5" name="Slide Number Placeholder 4">
            <a:extLst>
              <a:ext uri="{FF2B5EF4-FFF2-40B4-BE49-F238E27FC236}">
                <a16:creationId xmlns:a16="http://schemas.microsoft.com/office/drawing/2014/main" xmlns="" id="{E52137AC-1876-47EA-BCBE-167191725B37}"/>
              </a:ext>
            </a:extLst>
          </p:cNvPr>
          <p:cNvSpPr>
            <a:spLocks noGrp="1"/>
          </p:cNvSpPr>
          <p:nvPr>
            <p:ph type="sldNum" sz="quarter" idx="12"/>
          </p:nvPr>
        </p:nvSpPr>
        <p:spPr/>
        <p:txBody>
          <a:bodyPr/>
          <a:lstStyle/>
          <a:p>
            <a:fld id="{7E4143FE-70E9-4BFC-A241-74697117ECA3}" type="slidenum">
              <a:rPr lang="en-IN" smtClean="0"/>
              <a:pPr/>
              <a:t>45</a:t>
            </a:fld>
            <a:endParaRPr lang="en-IN"/>
          </a:p>
        </p:txBody>
      </p:sp>
    </p:spTree>
    <p:extLst>
      <p:ext uri="{BB962C8B-B14F-4D97-AF65-F5344CB8AC3E}">
        <p14:creationId xmlns:p14="http://schemas.microsoft.com/office/powerpoint/2010/main" xmlns="" val="21844806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0F532C-9AE6-4591-A244-3DF8B9199E36}"/>
              </a:ext>
            </a:extLst>
          </p:cNvPr>
          <p:cNvSpPr>
            <a:spLocks noGrp="1"/>
          </p:cNvSpPr>
          <p:nvPr>
            <p:ph type="title"/>
          </p:nvPr>
        </p:nvSpPr>
        <p:spPr>
          <a:xfrm>
            <a:off x="831850" y="3604334"/>
            <a:ext cx="10515600" cy="958141"/>
          </a:xfrm>
        </p:spPr>
        <p:txBody>
          <a:bodyPr/>
          <a:lstStyle/>
          <a:p>
            <a:r>
              <a:rPr lang="en-IN" dirty="0"/>
              <a:t>Thank You for Patient Hearing</a:t>
            </a:r>
          </a:p>
        </p:txBody>
      </p:sp>
      <p:sp>
        <p:nvSpPr>
          <p:cNvPr id="3" name="Text Placeholder 2">
            <a:extLst>
              <a:ext uri="{FF2B5EF4-FFF2-40B4-BE49-F238E27FC236}">
                <a16:creationId xmlns:a16="http://schemas.microsoft.com/office/drawing/2014/main" xmlns="" id="{D80FEC49-DC75-4246-A6C7-874B154311BD}"/>
              </a:ext>
            </a:extLst>
          </p:cNvPr>
          <p:cNvSpPr>
            <a:spLocks noGrp="1"/>
          </p:cNvSpPr>
          <p:nvPr>
            <p:ph type="body" idx="1"/>
          </p:nvPr>
        </p:nvSpPr>
        <p:spPr/>
        <p:txBody>
          <a:bodyPr/>
          <a:lstStyle/>
          <a:p>
            <a:r>
              <a:rPr lang="en-IN" dirty="0"/>
              <a:t>CA Nitin Bhuta</a:t>
            </a:r>
          </a:p>
          <a:p>
            <a:endParaRPr lang="en-IN" dirty="0"/>
          </a:p>
        </p:txBody>
      </p:sp>
      <p:sp>
        <p:nvSpPr>
          <p:cNvPr id="5" name="Slide Number Placeholder 4">
            <a:extLst>
              <a:ext uri="{FF2B5EF4-FFF2-40B4-BE49-F238E27FC236}">
                <a16:creationId xmlns:a16="http://schemas.microsoft.com/office/drawing/2014/main" xmlns="" id="{87EEE324-7695-4A35-8084-67225D41C968}"/>
              </a:ext>
            </a:extLst>
          </p:cNvPr>
          <p:cNvSpPr>
            <a:spLocks noGrp="1"/>
          </p:cNvSpPr>
          <p:nvPr>
            <p:ph type="sldNum" sz="quarter" idx="12"/>
          </p:nvPr>
        </p:nvSpPr>
        <p:spPr/>
        <p:txBody>
          <a:bodyPr/>
          <a:lstStyle/>
          <a:p>
            <a:fld id="{A6A508F2-539D-4FD8-9F21-9E3979794489}" type="slidenum">
              <a:rPr lang="en-IN" smtClean="0"/>
              <a:pPr/>
              <a:t>46</a:t>
            </a:fld>
            <a:endParaRPr lang="en-IN"/>
          </a:p>
        </p:txBody>
      </p:sp>
      <p:sp>
        <p:nvSpPr>
          <p:cNvPr id="6" name="Rectangle 5">
            <a:extLst>
              <a:ext uri="{FF2B5EF4-FFF2-40B4-BE49-F238E27FC236}">
                <a16:creationId xmlns:a16="http://schemas.microsoft.com/office/drawing/2014/main" xmlns="" id="{FB97085E-4186-4AA9-81AF-E1E0EC8CB446}"/>
              </a:ext>
            </a:extLst>
          </p:cNvPr>
          <p:cNvSpPr/>
          <p:nvPr/>
        </p:nvSpPr>
        <p:spPr>
          <a:xfrm>
            <a:off x="933634" y="768350"/>
            <a:ext cx="10058400" cy="2660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t>SURROUND YOURSELF WITH PEOPLE WHO TALK ABOUT VISION AND IDEAS NOT PEOPLE</a:t>
            </a:r>
          </a:p>
        </p:txBody>
      </p:sp>
    </p:spTree>
    <p:extLst>
      <p:ext uri="{BB962C8B-B14F-4D97-AF65-F5344CB8AC3E}">
        <p14:creationId xmlns:p14="http://schemas.microsoft.com/office/powerpoint/2010/main" xmlns="" val="7108787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A00A-C056-4466-955E-3D0962074129}"/>
              </a:ext>
            </a:extLst>
          </p:cNvPr>
          <p:cNvSpPr>
            <a:spLocks noGrp="1"/>
          </p:cNvSpPr>
          <p:nvPr>
            <p:ph type="title"/>
          </p:nvPr>
        </p:nvSpPr>
        <p:spPr/>
        <p:txBody>
          <a:bodyPr>
            <a:normAutofit/>
          </a:bodyPr>
          <a:lstStyle/>
          <a:p>
            <a:pPr algn="ctr"/>
            <a:r>
              <a:rPr lang="en-US" sz="3200" u="sng" dirty="0"/>
              <a:t>Clause by clause analysis of form 9C (Rule 80(3) </a:t>
            </a:r>
            <a:br>
              <a:rPr lang="en-US" sz="3200" u="sng" dirty="0"/>
            </a:br>
            <a:r>
              <a:rPr lang="en-US" sz="3200" u="sng" dirty="0"/>
              <a:t>gst audit report</a:t>
            </a:r>
            <a:endParaRPr lang="en-IN" sz="3200" dirty="0"/>
          </a:p>
        </p:txBody>
      </p:sp>
      <p:sp>
        <p:nvSpPr>
          <p:cNvPr id="3" name="Content Placeholder 2">
            <a:extLst>
              <a:ext uri="{FF2B5EF4-FFF2-40B4-BE49-F238E27FC236}">
                <a16:creationId xmlns:a16="http://schemas.microsoft.com/office/drawing/2014/main" xmlns="" id="{4DB47BBC-1D7C-45F7-9AD9-A76C464BB769}"/>
              </a:ext>
            </a:extLst>
          </p:cNvPr>
          <p:cNvSpPr>
            <a:spLocks noGrp="1"/>
          </p:cNvSpPr>
          <p:nvPr>
            <p:ph idx="1"/>
          </p:nvPr>
        </p:nvSpPr>
        <p:spPr>
          <a:xfrm>
            <a:off x="685801" y="1624614"/>
            <a:ext cx="10131425" cy="4403324"/>
          </a:xfrm>
        </p:spPr>
        <p:txBody>
          <a:bodyPr>
            <a:normAutofit fontScale="77500" lnSpcReduction="20000"/>
          </a:bodyPr>
          <a:lstStyle/>
          <a:p>
            <a:endParaRPr lang="en-US" dirty="0"/>
          </a:p>
          <a:p>
            <a:r>
              <a:rPr lang="en-US" sz="3400" dirty="0"/>
              <a:t>One needs to be clear who would be using such Reports and Financial Statements ( Stakeholders – Target audience )</a:t>
            </a:r>
          </a:p>
          <a:p>
            <a:r>
              <a:rPr lang="en-US" sz="3400" dirty="0"/>
              <a:t>Considering size, volume and nature of economic activity audit needs to be conducted by using technology features as the volume of data assimilation is a Hercules task to complete the audit by 31.12.18. ( Extension ?)</a:t>
            </a:r>
            <a:endParaRPr lang="en-IN" sz="3400" dirty="0"/>
          </a:p>
          <a:p>
            <a:r>
              <a:rPr lang="en-US" sz="3400" dirty="0"/>
              <a:t>All kind of Audit report needs to be filed electronically by all RTP using EVC &amp; DSC options on or before 31.12.18.</a:t>
            </a:r>
          </a:p>
          <a:p>
            <a:r>
              <a:rPr lang="en-US" sz="3400" dirty="0"/>
              <a:t>It is always recommended to ask RTP to file annual return GSTR 9 first  as lot of data picking will happen from GSTR 9 . </a:t>
            </a:r>
          </a:p>
          <a:p>
            <a:r>
              <a:rPr lang="en-US" sz="3400" dirty="0"/>
              <a:t>GSTR 9 needs to be filed by every RTP only as there is no exemption for the same</a:t>
            </a:r>
            <a:r>
              <a:rPr lang="en-US" dirty="0"/>
              <a:t>.</a:t>
            </a:r>
          </a:p>
        </p:txBody>
      </p:sp>
      <p:sp>
        <p:nvSpPr>
          <p:cNvPr id="4" name="Slide Number Placeholder 3">
            <a:extLst>
              <a:ext uri="{FF2B5EF4-FFF2-40B4-BE49-F238E27FC236}">
                <a16:creationId xmlns:a16="http://schemas.microsoft.com/office/drawing/2014/main" xmlns="" id="{B0BEDDC7-7A1A-4B41-ACFF-F6EE4A5DE164}"/>
              </a:ext>
            </a:extLst>
          </p:cNvPr>
          <p:cNvSpPr>
            <a:spLocks noGrp="1"/>
          </p:cNvSpPr>
          <p:nvPr>
            <p:ph type="sldNum" sz="quarter" idx="12"/>
          </p:nvPr>
        </p:nvSpPr>
        <p:spPr/>
        <p:txBody>
          <a:bodyPr/>
          <a:lstStyle/>
          <a:p>
            <a:fld id="{7E4143FE-70E9-4BFC-A241-74697117ECA3}" type="slidenum">
              <a:rPr lang="en-IN" smtClean="0"/>
              <a:pPr/>
              <a:t>5</a:t>
            </a:fld>
            <a:endParaRPr lang="en-IN"/>
          </a:p>
        </p:txBody>
      </p:sp>
    </p:spTree>
    <p:extLst>
      <p:ext uri="{BB962C8B-B14F-4D97-AF65-F5344CB8AC3E}">
        <p14:creationId xmlns:p14="http://schemas.microsoft.com/office/powerpoint/2010/main" xmlns="" val="42243792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C59199-32AA-4CC4-B68D-20F2360545BA}"/>
              </a:ext>
            </a:extLst>
          </p:cNvPr>
          <p:cNvSpPr>
            <a:spLocks noGrp="1"/>
          </p:cNvSpPr>
          <p:nvPr>
            <p:ph type="title"/>
          </p:nvPr>
        </p:nvSpPr>
        <p:spPr/>
        <p:txBody>
          <a:bodyPr>
            <a:normAutofit/>
          </a:bodyPr>
          <a:lstStyle/>
          <a:p>
            <a:r>
              <a:rPr lang="en-US" sz="3600" dirty="0"/>
              <a:t>Clause by Clause analysis – GSTR 9C key take aways</a:t>
            </a:r>
            <a:endParaRPr lang="en-IN" sz="3600" dirty="0"/>
          </a:p>
        </p:txBody>
      </p:sp>
      <p:sp>
        <p:nvSpPr>
          <p:cNvPr id="3" name="Content Placeholder 2">
            <a:extLst>
              <a:ext uri="{FF2B5EF4-FFF2-40B4-BE49-F238E27FC236}">
                <a16:creationId xmlns:a16="http://schemas.microsoft.com/office/drawing/2014/main" xmlns="" id="{5B18CB41-B6D6-496B-8CF8-E1176CE741B2}"/>
              </a:ext>
            </a:extLst>
          </p:cNvPr>
          <p:cNvSpPr>
            <a:spLocks noGrp="1"/>
          </p:cNvSpPr>
          <p:nvPr>
            <p:ph idx="1"/>
          </p:nvPr>
        </p:nvSpPr>
        <p:spPr>
          <a:xfrm>
            <a:off x="838200" y="1544715"/>
            <a:ext cx="10515600" cy="4632248"/>
          </a:xfrm>
        </p:spPr>
        <p:txBody>
          <a:bodyPr>
            <a:normAutofit fontScale="25000" lnSpcReduction="20000"/>
          </a:bodyPr>
          <a:lstStyle/>
          <a:p>
            <a:endParaRPr lang="en-US" sz="4700" dirty="0"/>
          </a:p>
          <a:p>
            <a:endParaRPr lang="en-US" sz="4700" dirty="0"/>
          </a:p>
          <a:p>
            <a:r>
              <a:rPr lang="en-US" sz="9600" dirty="0"/>
              <a:t>GSTR 9C need not be filed by most of Government authorities ( say CG, SG &amp; Local authority)</a:t>
            </a:r>
          </a:p>
          <a:p>
            <a:r>
              <a:rPr lang="en-US" sz="9600" dirty="0"/>
              <a:t>GSTR 9C need not be filed ISD , E Commerce operators, Composition Dealers and/or persons deducting TDS u/s 51 or 52 of the Act, CTP  and NRCTP.</a:t>
            </a:r>
          </a:p>
          <a:p>
            <a:r>
              <a:rPr lang="en-US" sz="9600" dirty="0"/>
              <a:t>All RTP and auditors filing GSTR 9C need to compile data for each GSTN wise to be reconciled with audited Financial statements of enterprise on PAN India Basis.</a:t>
            </a:r>
          </a:p>
          <a:p>
            <a:r>
              <a:rPr lang="en-US" sz="9600" dirty="0"/>
              <a:t>If possible and permissible it is recommended to have individual financial statements drawn up for each GSTN wise so that consolidation of data becomes little easier for the compilation of GSTR 9 as well as GSTR 9C.</a:t>
            </a:r>
          </a:p>
          <a:p>
            <a:r>
              <a:rPr lang="en-US" sz="9600" dirty="0"/>
              <a:t>Annual Financial Statements consist of Notice, Directors Report, Auditors Report, Balance Sheet, Profit and Loss Account/Income &amp; Expenditure account, Cash Flow Statements and Notes to accounts etc.</a:t>
            </a:r>
          </a:p>
          <a:p>
            <a:endParaRPr lang="en-US" sz="9600" dirty="0"/>
          </a:p>
          <a:p>
            <a:pPr marL="457200" lvl="1" indent="0">
              <a:buNone/>
            </a:pPr>
            <a:r>
              <a:rPr lang="en-US" sz="4400" dirty="0"/>
              <a:t> </a:t>
            </a:r>
            <a:endParaRPr lang="en-IN" sz="4400" dirty="0"/>
          </a:p>
        </p:txBody>
      </p:sp>
      <p:sp>
        <p:nvSpPr>
          <p:cNvPr id="5" name="Slide Number Placeholder 4">
            <a:extLst>
              <a:ext uri="{FF2B5EF4-FFF2-40B4-BE49-F238E27FC236}">
                <a16:creationId xmlns:a16="http://schemas.microsoft.com/office/drawing/2014/main" xmlns="" id="{DB9035A7-7417-48F3-B23A-BAD789B8559B}"/>
              </a:ext>
            </a:extLst>
          </p:cNvPr>
          <p:cNvSpPr>
            <a:spLocks noGrp="1"/>
          </p:cNvSpPr>
          <p:nvPr>
            <p:ph type="sldNum" sz="quarter" idx="12"/>
          </p:nvPr>
        </p:nvSpPr>
        <p:spPr/>
        <p:txBody>
          <a:bodyPr/>
          <a:lstStyle/>
          <a:p>
            <a:fld id="{7E4143FE-70E9-4BFC-A241-74697117ECA3}" type="slidenum">
              <a:rPr lang="en-IN" smtClean="0"/>
              <a:pPr/>
              <a:t>6</a:t>
            </a:fld>
            <a:endParaRPr lang="en-IN"/>
          </a:p>
        </p:txBody>
      </p:sp>
    </p:spTree>
    <p:extLst>
      <p:ext uri="{BB962C8B-B14F-4D97-AF65-F5344CB8AC3E}">
        <p14:creationId xmlns:p14="http://schemas.microsoft.com/office/powerpoint/2010/main" xmlns="" val="34847520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F8A401-9852-40D4-8183-5E45FF10005D}"/>
              </a:ext>
            </a:extLst>
          </p:cNvPr>
          <p:cNvSpPr>
            <a:spLocks noGrp="1"/>
          </p:cNvSpPr>
          <p:nvPr>
            <p:ph type="title"/>
          </p:nvPr>
        </p:nvSpPr>
        <p:spPr/>
        <p:txBody>
          <a:bodyPr>
            <a:normAutofit/>
          </a:bodyPr>
          <a:lstStyle/>
          <a:p>
            <a:r>
              <a:rPr lang="en-US" sz="3600" dirty="0"/>
              <a:t>Clause by Clause analysis – GSTR 9C key take aways</a:t>
            </a:r>
            <a:endParaRPr lang="en-IN" sz="3600" dirty="0"/>
          </a:p>
        </p:txBody>
      </p:sp>
      <p:sp>
        <p:nvSpPr>
          <p:cNvPr id="3" name="Content Placeholder 2">
            <a:extLst>
              <a:ext uri="{FF2B5EF4-FFF2-40B4-BE49-F238E27FC236}">
                <a16:creationId xmlns:a16="http://schemas.microsoft.com/office/drawing/2014/main" xmlns="" id="{4423F36E-D5D7-4C02-AD0F-6C789C8646FF}"/>
              </a:ext>
            </a:extLst>
          </p:cNvPr>
          <p:cNvSpPr>
            <a:spLocks noGrp="1"/>
          </p:cNvSpPr>
          <p:nvPr>
            <p:ph idx="1"/>
          </p:nvPr>
        </p:nvSpPr>
        <p:spPr/>
        <p:txBody>
          <a:bodyPr>
            <a:normAutofit fontScale="85000" lnSpcReduction="10000"/>
          </a:bodyPr>
          <a:lstStyle/>
          <a:p>
            <a:r>
              <a:rPr lang="en-US" dirty="0"/>
              <a:t>Tax Audit Reports consisting of either Form 3CA/3CD for Corporate assessee or Form 3CB/3CD for non corporate assessee. Similarly transfer pricing reports </a:t>
            </a:r>
          </a:p>
          <a:p>
            <a:r>
              <a:rPr lang="en-US" dirty="0"/>
              <a:t>Various AARs/Notifications – Circulars issued time to time </a:t>
            </a:r>
            <a:r>
              <a:rPr lang="en-US" dirty="0" err="1"/>
              <a:t>etc</a:t>
            </a:r>
            <a:endParaRPr lang="en-US" dirty="0"/>
          </a:p>
          <a:p>
            <a:r>
              <a:rPr lang="en-US" dirty="0"/>
              <a:t>While reporting or compiling information under 9C all above documents needs to be considered so that all information reported everywhere is properly reconciled For E.g.</a:t>
            </a:r>
          </a:p>
          <a:p>
            <a:pPr lvl="1"/>
            <a:r>
              <a:rPr lang="en-US" dirty="0"/>
              <a:t>Exports reported in FS needs to be reported in GSTR 1 as well as GSTR 3B and vice a versa</a:t>
            </a:r>
          </a:p>
          <a:p>
            <a:pPr lvl="1"/>
            <a:r>
              <a:rPr lang="en-US" dirty="0"/>
              <a:t>Imports reported in FS needs to be reported in GSTR 3B for the claim of ITC and vice a versa</a:t>
            </a:r>
          </a:p>
          <a:p>
            <a:pPr lvl="1"/>
            <a:r>
              <a:rPr lang="en-US" dirty="0"/>
              <a:t>Withholding Taxes information u/s 195 reported in Tax Audit Report clause 34</a:t>
            </a:r>
          </a:p>
          <a:p>
            <a:pPr lvl="1"/>
            <a:r>
              <a:rPr lang="en-US" dirty="0"/>
              <a:t>Related Party Transaction u/s 40A (2)(b) or AS 15 or Transfer Pricing adjustment reported under clause 30A etc. </a:t>
            </a:r>
          </a:p>
          <a:p>
            <a:pPr lvl="1"/>
            <a:r>
              <a:rPr lang="en-US" dirty="0"/>
              <a:t>Details of Branches reported in Clause 2 of Form 3CA/3CB</a:t>
            </a:r>
            <a:endParaRPr lang="en-IN" dirty="0"/>
          </a:p>
        </p:txBody>
      </p:sp>
      <p:sp>
        <p:nvSpPr>
          <p:cNvPr id="5" name="Slide Number Placeholder 4">
            <a:extLst>
              <a:ext uri="{FF2B5EF4-FFF2-40B4-BE49-F238E27FC236}">
                <a16:creationId xmlns:a16="http://schemas.microsoft.com/office/drawing/2014/main" xmlns="" id="{52C71455-5E0B-44DD-8CC5-047703D92FF4}"/>
              </a:ext>
            </a:extLst>
          </p:cNvPr>
          <p:cNvSpPr>
            <a:spLocks noGrp="1"/>
          </p:cNvSpPr>
          <p:nvPr>
            <p:ph type="sldNum" sz="quarter" idx="12"/>
          </p:nvPr>
        </p:nvSpPr>
        <p:spPr/>
        <p:txBody>
          <a:bodyPr/>
          <a:lstStyle/>
          <a:p>
            <a:fld id="{A6A508F2-539D-4FD8-9F21-9E3979794489}" type="slidenum">
              <a:rPr lang="en-IN" smtClean="0"/>
              <a:pPr/>
              <a:t>7</a:t>
            </a:fld>
            <a:endParaRPr lang="en-IN"/>
          </a:p>
        </p:txBody>
      </p:sp>
    </p:spTree>
    <p:extLst>
      <p:ext uri="{BB962C8B-B14F-4D97-AF65-F5344CB8AC3E}">
        <p14:creationId xmlns:p14="http://schemas.microsoft.com/office/powerpoint/2010/main" xmlns="" val="41800784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9581D7-AA21-4E38-8C48-52BB57022BA8}"/>
              </a:ext>
            </a:extLst>
          </p:cNvPr>
          <p:cNvSpPr>
            <a:spLocks noGrp="1"/>
          </p:cNvSpPr>
          <p:nvPr>
            <p:ph type="title"/>
          </p:nvPr>
        </p:nvSpPr>
        <p:spPr>
          <a:xfrm>
            <a:off x="783456" y="352148"/>
            <a:ext cx="10131425" cy="1143699"/>
          </a:xfrm>
        </p:spPr>
        <p:txBody>
          <a:bodyPr>
            <a:noAutofit/>
          </a:bodyPr>
          <a:lstStyle/>
          <a:p>
            <a:r>
              <a:rPr lang="en-US" sz="3600" u="sng" dirty="0"/>
              <a:t>Clause by clause analysis of form 9C –gst audit report</a:t>
            </a:r>
            <a:endParaRPr lang="en-IN" sz="3600" u="sng" dirty="0"/>
          </a:p>
        </p:txBody>
      </p:sp>
      <p:graphicFrame>
        <p:nvGraphicFramePr>
          <p:cNvPr id="7" name="Content Placeholder 6">
            <a:extLst>
              <a:ext uri="{FF2B5EF4-FFF2-40B4-BE49-F238E27FC236}">
                <a16:creationId xmlns:a16="http://schemas.microsoft.com/office/drawing/2014/main" xmlns="" id="{50837C40-445B-4738-8717-F1270FE038DC}"/>
              </a:ext>
            </a:extLst>
          </p:cNvPr>
          <p:cNvGraphicFramePr>
            <a:graphicFrameLocks noGrp="1"/>
          </p:cNvGraphicFramePr>
          <p:nvPr>
            <p:ph idx="1"/>
            <p:extLst/>
          </p:nvPr>
        </p:nvGraphicFramePr>
        <p:xfrm>
          <a:off x="685800" y="1921079"/>
          <a:ext cx="10131425" cy="3934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FB1D923A-D16A-457C-A532-33CB85A2138C}"/>
              </a:ext>
            </a:extLst>
          </p:cNvPr>
          <p:cNvSpPr>
            <a:spLocks noGrp="1"/>
          </p:cNvSpPr>
          <p:nvPr>
            <p:ph type="sldNum" sz="quarter" idx="12"/>
          </p:nvPr>
        </p:nvSpPr>
        <p:spPr/>
        <p:txBody>
          <a:bodyPr/>
          <a:lstStyle/>
          <a:p>
            <a:fld id="{7E4143FE-70E9-4BFC-A241-74697117ECA3}" type="slidenum">
              <a:rPr lang="en-IN" smtClean="0"/>
              <a:pPr/>
              <a:t>8</a:t>
            </a:fld>
            <a:endParaRPr lang="en-IN"/>
          </a:p>
        </p:txBody>
      </p:sp>
    </p:spTree>
    <p:extLst>
      <p:ext uri="{BB962C8B-B14F-4D97-AF65-F5344CB8AC3E}">
        <p14:creationId xmlns:p14="http://schemas.microsoft.com/office/powerpoint/2010/main" xmlns="" val="36167394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14A255-9449-410D-8758-83AEC89EAC4E}"/>
              </a:ext>
            </a:extLst>
          </p:cNvPr>
          <p:cNvSpPr>
            <a:spLocks noGrp="1"/>
          </p:cNvSpPr>
          <p:nvPr>
            <p:ph type="title"/>
          </p:nvPr>
        </p:nvSpPr>
        <p:spPr/>
        <p:txBody>
          <a:bodyPr>
            <a:normAutofit/>
          </a:bodyPr>
          <a:lstStyle/>
          <a:p>
            <a:r>
              <a:rPr lang="en-US" sz="3600" u="sng" dirty="0"/>
              <a:t>Clause by clause analysis of form 9C –gst audit report</a:t>
            </a:r>
            <a:endParaRPr lang="en-IN" sz="3600" dirty="0"/>
          </a:p>
        </p:txBody>
      </p:sp>
      <p:graphicFrame>
        <p:nvGraphicFramePr>
          <p:cNvPr id="4" name="Content Placeholder 3">
            <a:extLst>
              <a:ext uri="{FF2B5EF4-FFF2-40B4-BE49-F238E27FC236}">
                <a16:creationId xmlns:a16="http://schemas.microsoft.com/office/drawing/2014/main" xmlns="" id="{AF7E0A14-ACA9-4064-A4F1-6D3874BCB31F}"/>
              </a:ext>
            </a:extLst>
          </p:cNvPr>
          <p:cNvGraphicFramePr>
            <a:graphicFrameLocks noGrp="1"/>
          </p:cNvGraphicFramePr>
          <p:nvPr>
            <p:ph idx="1"/>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xmlns="" id="{D2601323-2D47-4709-B241-C7C975491DC6}"/>
              </a:ext>
            </a:extLst>
          </p:cNvPr>
          <p:cNvSpPr>
            <a:spLocks noGrp="1"/>
          </p:cNvSpPr>
          <p:nvPr>
            <p:ph type="sldNum" sz="quarter" idx="12"/>
          </p:nvPr>
        </p:nvSpPr>
        <p:spPr/>
        <p:txBody>
          <a:bodyPr/>
          <a:lstStyle/>
          <a:p>
            <a:fld id="{7E4143FE-70E9-4BFC-A241-74697117ECA3}" type="slidenum">
              <a:rPr lang="en-IN" smtClean="0"/>
              <a:pPr/>
              <a:t>9</a:t>
            </a:fld>
            <a:endParaRPr lang="en-IN"/>
          </a:p>
        </p:txBody>
      </p:sp>
    </p:spTree>
    <p:extLst>
      <p:ext uri="{BB962C8B-B14F-4D97-AF65-F5344CB8AC3E}">
        <p14:creationId xmlns:p14="http://schemas.microsoft.com/office/powerpoint/2010/main" xmlns="" val="28425194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5012</Words>
  <Application>Microsoft Office PowerPoint</Application>
  <PresentationFormat>Custom</PresentationFormat>
  <Paragraphs>532</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Disclaimer</vt:lpstr>
      <vt:lpstr>Audit Of Business Units</vt:lpstr>
      <vt:lpstr>Audit Of Business Units</vt:lpstr>
      <vt:lpstr>Clause by clause analysis of form 9C (Rule 80(3)  gst audit report</vt:lpstr>
      <vt:lpstr>Clause by Clause analysis – GSTR 9C key take aways</vt:lpstr>
      <vt:lpstr>Clause by Clause analysis – GSTR 9C key take aways</vt:lpstr>
      <vt:lpstr>Clause by clause analysis of form 9C –gst audit report</vt:lpstr>
      <vt:lpstr>Clause by clause analysis of form 9C –gst audit report</vt:lpstr>
      <vt:lpstr>Clause by clause analysis of form 9C –gst audit report</vt:lpstr>
      <vt:lpstr>Clause by clause analysis of Form 9C – GST Audit report – basic structure – Reconciliation STATEMENTS Part A</vt:lpstr>
      <vt:lpstr>Clause by clause analysis of Form 9C – GST Audit report – basic structure – CERTIFICATIONS  Part B</vt:lpstr>
      <vt:lpstr>Clause by clause analysis of Form 9C – GST Audit report – basic structure – Part A – Part I</vt:lpstr>
      <vt:lpstr>Clause by clause analysis of Form 9C – GST Audit report – basic structure – PART II Reconciliation OF TURNOVER DECLARED IN AUDITED FINANCIAL  STATEMENTS WITH TURNOVER DECLARED IN ANNUAL RETURN (GSTR -9)</vt:lpstr>
      <vt:lpstr>PART II reconciliation OF TURNOVER DECLARED IN AUDITED FINANCIAL  STATEMENTS WITH TURNOVER DECLARED IN ANNUAL RETURN (GSTR -9) – additions /increases in TURNOVER</vt:lpstr>
      <vt:lpstr>PART II reconciliation OF TURNOVER DECLARED IN AUDITED FINANCIAL  STATEMENTS WITH TURNOVER DECLARED IN ANNUAL RETURN (GSTR -9) – additions /increases in TURNOVER</vt:lpstr>
      <vt:lpstr>PART II reconciliation OF TURNOVER DECLARED IN AUDITED FINANCIAL  STATEMENTS WITH TURNOVER DECLARED IN ANNUAL RETURN (GSTR -9) – additions /increases in TURNOVER</vt:lpstr>
      <vt:lpstr>PART II reconciliation OF TURNOVER DECLARED IN AUDITED FINANCIAL  STATEMENTS WITH TURNOVER DECLARED IN ANNUAL RETURN (GSTR -9) – DEDUCTIONS /decreases in TURNOVER</vt:lpstr>
      <vt:lpstr>PART II reconciliation OF TURNOVER DECLARED IN AUDITED FINANCIAL  STATEMENTS WITH TURNOVER DECLARED IN ANNUAL RETURN (GSTR -9) – DEDUCTIONS /decreases in TURNOVER</vt:lpstr>
      <vt:lpstr>PART II reconciliation OF TURNOVER DECLARED IN AUDITED FINANCIAL  STATEMENTS WITH TURNOVER DECLARED IN ANNUAL RETURN (GSTR -9) – ADDITIONS/INCREASES/ DEDUCTIONS /decreases in TURNOVER</vt:lpstr>
      <vt:lpstr>Clause by clause analysis – gstr 9c – Reconciliation OF TURNOVER.</vt:lpstr>
      <vt:lpstr>Reconciliation OF TURNOVER DECLARED IN AUDITED FINANCIAL  STATEMENTS WITH TURNOVER DECLARED IN ANNUAL RETURN (GSTR -9) – HOW TO CHECK AND ARRIVE?</vt:lpstr>
      <vt:lpstr>Reconciliation OF TURNOVER DECLARED IN AUDITED FINANCIAL  STATEMENTS WITH TURNOVER DECLARED IN ANNUAL RETURN (GSTR -9) – ILLUSTRAIVE mismatch REASONS / DEVIATIONS </vt:lpstr>
      <vt:lpstr>Reconciliation OF TURNOVER DECLARED IN AUDITED FINANCIAL  STATEMENTS WITH TURNOVER DECLARED IN ANNUAL RETURN (GSTR -9) – ILLUSTRAIVE Mismatch REASONS / DEVIATIONS </vt:lpstr>
      <vt:lpstr>Reconciliation OF TURNOVER DECLARED IN AUDITED FINANCIAL  STATEMENTS WITH TURNOVER DECLARED IN ANNUAL RETURN (GSTR -9) – ILLUSTRAIVE Mismatch REASONS / DEVIATIONS </vt:lpstr>
      <vt:lpstr>Clause by clause analysis – gstr 9c – Reconciliation OF TURNOVER.</vt:lpstr>
      <vt:lpstr>Clause by clause analysis of Form 9C – GST Audit report – basic structure – PART iiI  Reconciliation OF TAX PAID </vt:lpstr>
      <vt:lpstr>Pt. III- 9- Reconciliation of rate wisE liability and AMOUNT PAYABLE THEREON</vt:lpstr>
      <vt:lpstr>Pt. III- 11- Additional amount payable but not paid Reasons in 6,8,10 above</vt:lpstr>
      <vt:lpstr>Clause by clause analysis of Form 9C – GST Audit report – basic structure – PART iV  Reconciliation OF INPUT TAX CREDIT</vt:lpstr>
      <vt:lpstr>Clause by clause analysis of Form 9C – GST Audit report – basic structure – PART iV  Reconciliation OF INPUT TAX CREDIT</vt:lpstr>
      <vt:lpstr>Pt. IV- 14- Reconciliation of Eligible ITC</vt:lpstr>
      <vt:lpstr>Pt. IV- 14- Reconciliation of Eligible ITC</vt:lpstr>
      <vt:lpstr>Tax payable on un reconciled difference</vt:lpstr>
      <vt:lpstr>Slide 35</vt:lpstr>
      <vt:lpstr>Part V : Auditors recommendation</vt:lpstr>
      <vt:lpstr>Verification By Auditor</vt:lpstr>
      <vt:lpstr>Clause by clause analysis of form 9C –gst audit report</vt:lpstr>
      <vt:lpstr>Clause by clause analysis of form 9C –gst audit report - Part B  – Certifications  </vt:lpstr>
      <vt:lpstr>Clause by clause analysis of form 9C –gst audit report - Part B  – Certifications  </vt:lpstr>
      <vt:lpstr>Clause by clause analysis of form 9C –gst audit report - Part B  – Certifications  </vt:lpstr>
      <vt:lpstr>Clause by clause analysis of form 9C –gst audit report - Part B  – Certifications  </vt:lpstr>
      <vt:lpstr>Clause by clause analysis of form 9C –gst audit report - Part B  – Certifications  </vt:lpstr>
      <vt:lpstr>Summary </vt:lpstr>
      <vt:lpstr>Conclusion</vt:lpstr>
      <vt:lpstr>Thank You for Patient Hearing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Nitin Bhuta</dc:creator>
  <cp:lastModifiedBy>wircacer05</cp:lastModifiedBy>
  <cp:revision>8</cp:revision>
  <dcterms:created xsi:type="dcterms:W3CDTF">2018-11-28T07:36:07Z</dcterms:created>
  <dcterms:modified xsi:type="dcterms:W3CDTF">2018-11-28T11:19:48Z</dcterms:modified>
</cp:coreProperties>
</file>