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notesSlides/notesSlide23.xml" ContentType="application/vnd.openxmlformats-officedocument.presentationml.notesSlide+xml"/>
  <Override PartName="/ppt/theme/themeOverride24.xml" ContentType="application/vnd.openxmlformats-officedocument.themeOverride+xml"/>
  <Override PartName="/ppt/notesSlides/notesSlide24.xml" ContentType="application/vnd.openxmlformats-officedocument.presentationml.notesSlide+xml"/>
  <Override PartName="/ppt/theme/themeOverride25.xml" ContentType="application/vnd.openxmlformats-officedocument.themeOverride+xml"/>
  <Override PartName="/ppt/notesSlides/notesSlide25.xml" ContentType="application/vnd.openxmlformats-officedocument.presentationml.notesSlide+xml"/>
  <Override PartName="/ppt/theme/themeOverride26.xml" ContentType="application/vnd.openxmlformats-officedocument.themeOverride+xml"/>
  <Override PartName="/ppt/notesSlides/notesSlide26.xml" ContentType="application/vnd.openxmlformats-officedocument.presentationml.notesSlide+xml"/>
  <Override PartName="/ppt/theme/themeOverride27.xml" ContentType="application/vnd.openxmlformats-officedocument.themeOverride+xml"/>
  <Override PartName="/ppt/notesSlides/notesSlide27.xml" ContentType="application/vnd.openxmlformats-officedocument.presentationml.notesSlide+xml"/>
  <Override PartName="/ppt/theme/themeOverride28.xml" ContentType="application/vnd.openxmlformats-officedocument.themeOverride+xml"/>
  <Override PartName="/ppt/notesSlides/notesSlide28.xml" ContentType="application/vnd.openxmlformats-officedocument.presentationml.notesSlide+xml"/>
  <Override PartName="/ppt/theme/themeOverride29.xml" ContentType="application/vnd.openxmlformats-officedocument.themeOverride+xml"/>
  <Override PartName="/ppt/notesSlides/notesSlide29.xml" ContentType="application/vnd.openxmlformats-officedocument.presentationml.notesSlide+xml"/>
  <Override PartName="/ppt/theme/themeOverride30.xml" ContentType="application/vnd.openxmlformats-officedocument.themeOverride+xml"/>
  <Override PartName="/ppt/notesSlides/notesSlide30.xml" ContentType="application/vnd.openxmlformats-officedocument.presentationml.notesSlide+xml"/>
  <Override PartName="/ppt/theme/themeOverride31.xml" ContentType="application/vnd.openxmlformats-officedocument.themeOverride+xml"/>
  <Override PartName="/ppt/notesSlides/notesSlide31.xml" ContentType="application/vnd.openxmlformats-officedocument.presentationml.notesSlide+xml"/>
  <Override PartName="/ppt/theme/themeOverride32.xml" ContentType="application/vnd.openxmlformats-officedocument.themeOverride+xml"/>
  <Override PartName="/ppt/notesSlides/notesSlide32.xml" ContentType="application/vnd.openxmlformats-officedocument.presentationml.notesSlide+xml"/>
  <Override PartName="/ppt/theme/themeOverride33.xml" ContentType="application/vnd.openxmlformats-officedocument.themeOverride+xml"/>
  <Override PartName="/ppt/notesSlides/notesSlide33.xml" ContentType="application/vnd.openxmlformats-officedocument.presentationml.notesSlide+xml"/>
  <Override PartName="/ppt/theme/themeOverride34.xml" ContentType="application/vnd.openxmlformats-officedocument.themeOverride+xml"/>
  <Override PartName="/ppt/notesSlides/notesSlide34.xml" ContentType="application/vnd.openxmlformats-officedocument.presentationml.notesSlide+xml"/>
  <Override PartName="/ppt/theme/themeOverride35.xml" ContentType="application/vnd.openxmlformats-officedocument.themeOverride+xml"/>
  <Override PartName="/ppt/notesSlides/notesSlide35.xml" ContentType="application/vnd.openxmlformats-officedocument.presentationml.notesSlide+xml"/>
  <Override PartName="/ppt/theme/themeOverride36.xml" ContentType="application/vnd.openxmlformats-officedocument.themeOverride+xml"/>
  <Override PartName="/ppt/notesSlides/notesSlide36.xml" ContentType="application/vnd.openxmlformats-officedocument.presentationml.notesSlide+xml"/>
  <Override PartName="/ppt/theme/themeOverride37.xml" ContentType="application/vnd.openxmlformats-officedocument.themeOverride+xml"/>
  <Override PartName="/ppt/notesSlides/notesSlide37.xml" ContentType="application/vnd.openxmlformats-officedocument.presentationml.notesSlide+xml"/>
  <Override PartName="/ppt/theme/themeOverride38.xml" ContentType="application/vnd.openxmlformats-officedocument.themeOverride+xml"/>
  <Override PartName="/ppt/notesSlides/notesSlide38.xml" ContentType="application/vnd.openxmlformats-officedocument.presentationml.notesSlide+xml"/>
  <Override PartName="/ppt/theme/themeOverride39.xml" ContentType="application/vnd.openxmlformats-officedocument.themeOverride+xml"/>
  <Override PartName="/ppt/notesSlides/notesSlide39.xml" ContentType="application/vnd.openxmlformats-officedocument.presentationml.notesSlide+xml"/>
  <Override PartName="/ppt/theme/themeOverride40.xml" ContentType="application/vnd.openxmlformats-officedocument.themeOverride+xml"/>
  <Override PartName="/ppt/notesSlides/notesSlide40.xml" ContentType="application/vnd.openxmlformats-officedocument.presentationml.notesSlide+xml"/>
  <Override PartName="/ppt/theme/themeOverride41.xml" ContentType="application/vnd.openxmlformats-officedocument.themeOverride+xml"/>
  <Override PartName="/ppt/notesSlides/notesSlide41.xml" ContentType="application/vnd.openxmlformats-officedocument.presentationml.notesSlide+xml"/>
  <Override PartName="/ppt/theme/themeOverride42.xml" ContentType="application/vnd.openxmlformats-officedocument.themeOverride+xml"/>
  <Override PartName="/ppt/notesSlides/notesSlide42.xml" ContentType="application/vnd.openxmlformats-officedocument.presentationml.notesSlide+xml"/>
  <Override PartName="/ppt/theme/themeOverride43.xml" ContentType="application/vnd.openxmlformats-officedocument.themeOverride+xml"/>
  <Override PartName="/ppt/notesSlides/notesSlide43.xml" ContentType="application/vnd.openxmlformats-officedocument.presentationml.notesSlide+xml"/>
  <Override PartName="/ppt/theme/themeOverride44.xml" ContentType="application/vnd.openxmlformats-officedocument.themeOverride+xml"/>
  <Override PartName="/ppt/notesSlides/notesSlide44.xml" ContentType="application/vnd.openxmlformats-officedocument.presentationml.notesSlide+xml"/>
  <Override PartName="/ppt/theme/themeOverride45.xml" ContentType="application/vnd.openxmlformats-officedocument.themeOverride+xml"/>
  <Override PartName="/ppt/notesSlides/notesSlide45.xml" ContentType="application/vnd.openxmlformats-officedocument.presentationml.notesSlide+xml"/>
  <Override PartName="/ppt/theme/themeOverride46.xml" ContentType="application/vnd.openxmlformats-officedocument.themeOverride+xml"/>
  <Override PartName="/ppt/notesSlides/notesSlide46.xml" ContentType="application/vnd.openxmlformats-officedocument.presentationml.notesSlide+xml"/>
  <Override PartName="/ppt/theme/themeOverride47.xml" ContentType="application/vnd.openxmlformats-officedocument.themeOverride+xml"/>
  <Override PartName="/ppt/notesSlides/notesSlide47.xml" ContentType="application/vnd.openxmlformats-officedocument.presentationml.notesSlide+xml"/>
  <Override PartName="/ppt/theme/themeOverride48.xml" ContentType="application/vnd.openxmlformats-officedocument.themeOverride+xml"/>
  <Override PartName="/ppt/notesSlides/notesSlide48.xml" ContentType="application/vnd.openxmlformats-officedocument.presentationml.notesSlide+xml"/>
  <Override PartName="/ppt/theme/themeOverride49.xml" ContentType="application/vnd.openxmlformats-officedocument.themeOverride+xml"/>
  <Override PartName="/ppt/notesSlides/notesSlide49.xml" ContentType="application/vnd.openxmlformats-officedocument.presentationml.notesSlide+xml"/>
  <Override PartName="/ppt/theme/themeOverride50.xml" ContentType="application/vnd.openxmlformats-officedocument.themeOverride+xml"/>
  <Override PartName="/ppt/notesSlides/notesSlide50.xml" ContentType="application/vnd.openxmlformats-officedocument.presentationml.notesSlide+xml"/>
  <Override PartName="/ppt/theme/themeOverride51.xml" ContentType="application/vnd.openxmlformats-officedocument.themeOverride+xml"/>
  <Override PartName="/ppt/notesSlides/notesSlide51.xml" ContentType="application/vnd.openxmlformats-officedocument.presentationml.notesSlide+xml"/>
  <Override PartName="/ppt/theme/themeOverride52.xml" ContentType="application/vnd.openxmlformats-officedocument.themeOverride+xml"/>
  <Override PartName="/ppt/notesSlides/notesSlide52.xml" ContentType="application/vnd.openxmlformats-officedocument.presentationml.notesSlide+xml"/>
  <Override PartName="/ppt/theme/themeOverride53.xml" ContentType="application/vnd.openxmlformats-officedocument.themeOverride+xml"/>
  <Override PartName="/ppt/notesSlides/notesSlide53.xml" ContentType="application/vnd.openxmlformats-officedocument.presentationml.notesSlide+xml"/>
  <Override PartName="/ppt/theme/themeOverride54.xml" ContentType="application/vnd.openxmlformats-officedocument.themeOverride+xml"/>
  <Override PartName="/ppt/notesSlides/notesSlide54.xml" ContentType="application/vnd.openxmlformats-officedocument.presentationml.notesSlide+xml"/>
  <Override PartName="/ppt/theme/themeOverride55.xml" ContentType="application/vnd.openxmlformats-officedocument.themeOverride+xml"/>
  <Override PartName="/ppt/notesSlides/notesSlide55.xml" ContentType="application/vnd.openxmlformats-officedocument.presentationml.notesSlide+xml"/>
  <Override PartName="/ppt/theme/themeOverride56.xml" ContentType="application/vnd.openxmlformats-officedocument.themeOverride+xml"/>
  <Override PartName="/ppt/notesSlides/notesSlide56.xml" ContentType="application/vnd.openxmlformats-officedocument.presentationml.notesSlide+xml"/>
  <Override PartName="/ppt/theme/themeOverride57.xml" ContentType="application/vnd.openxmlformats-officedocument.themeOverr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 id="2147483801" r:id="rId5"/>
    <p:sldMasterId id="2147483815" r:id="rId6"/>
    <p:sldMasterId id="2147483828" r:id="rId7"/>
    <p:sldMasterId id="2147483862" r:id="rId8"/>
  </p:sldMasterIdLst>
  <p:notesMasterIdLst>
    <p:notesMasterId r:id="rId66"/>
  </p:notesMasterIdLst>
  <p:handoutMasterIdLst>
    <p:handoutMasterId r:id="rId67"/>
  </p:handoutMasterIdLst>
  <p:sldIdLst>
    <p:sldId id="512" r:id="rId9"/>
    <p:sldId id="506" r:id="rId10"/>
    <p:sldId id="507" r:id="rId11"/>
    <p:sldId id="782" r:id="rId12"/>
    <p:sldId id="788" r:id="rId13"/>
    <p:sldId id="779" r:id="rId14"/>
    <p:sldId id="778" r:id="rId15"/>
    <p:sldId id="789" r:id="rId16"/>
    <p:sldId id="792" r:id="rId17"/>
    <p:sldId id="603" r:id="rId18"/>
    <p:sldId id="683" r:id="rId19"/>
    <p:sldId id="685" r:id="rId20"/>
    <p:sldId id="781" r:id="rId21"/>
    <p:sldId id="837" r:id="rId22"/>
    <p:sldId id="686" r:id="rId23"/>
    <p:sldId id="838" r:id="rId24"/>
    <p:sldId id="840" r:id="rId25"/>
    <p:sldId id="677" r:id="rId26"/>
    <p:sldId id="728" r:id="rId27"/>
    <p:sldId id="729" r:id="rId28"/>
    <p:sldId id="655" r:id="rId29"/>
    <p:sldId id="687" r:id="rId30"/>
    <p:sldId id="831" r:id="rId31"/>
    <p:sldId id="784" r:id="rId32"/>
    <p:sldId id="796" r:id="rId33"/>
    <p:sldId id="716" r:id="rId34"/>
    <p:sldId id="718" r:id="rId35"/>
    <p:sldId id="753" r:id="rId36"/>
    <p:sldId id="752" r:id="rId37"/>
    <p:sldId id="739" r:id="rId38"/>
    <p:sldId id="797" r:id="rId39"/>
    <p:sldId id="798" r:id="rId40"/>
    <p:sldId id="722" r:id="rId41"/>
    <p:sldId id="805" r:id="rId42"/>
    <p:sldId id="757" r:id="rId43"/>
    <p:sldId id="699" r:id="rId44"/>
    <p:sldId id="841" r:id="rId45"/>
    <p:sldId id="799" r:id="rId46"/>
    <p:sldId id="803" r:id="rId47"/>
    <p:sldId id="806" r:id="rId48"/>
    <p:sldId id="808" r:id="rId49"/>
    <p:sldId id="809" r:id="rId50"/>
    <p:sldId id="836" r:id="rId51"/>
    <p:sldId id="842" r:id="rId52"/>
    <p:sldId id="787" r:id="rId53"/>
    <p:sldId id="804" r:id="rId54"/>
    <p:sldId id="702" r:id="rId55"/>
    <p:sldId id="786" r:id="rId56"/>
    <p:sldId id="759" r:id="rId57"/>
    <p:sldId id="832" r:id="rId58"/>
    <p:sldId id="740" r:id="rId59"/>
    <p:sldId id="834" r:id="rId60"/>
    <p:sldId id="703" r:id="rId61"/>
    <p:sldId id="640" r:id="rId62"/>
    <p:sldId id="839" r:id="rId63"/>
    <p:sldId id="705" r:id="rId64"/>
    <p:sldId id="658" r:id="rId65"/>
  </p:sldIdLst>
  <p:sldSz cx="9144000" cy="6858000" type="screen4x3"/>
  <p:notesSz cx="6797675" cy="9928225"/>
  <p:defaultTextStyle>
    <a:defPPr>
      <a:defRPr lang="en-US"/>
    </a:defPPr>
    <a:lvl1pPr algn="l" rtl="0" fontAlgn="base">
      <a:spcBef>
        <a:spcPct val="0"/>
      </a:spcBef>
      <a:spcAft>
        <a:spcPct val="0"/>
      </a:spcAft>
      <a:defRPr sz="2800" kern="1200">
        <a:solidFill>
          <a:schemeClr val="tx1"/>
        </a:solidFill>
        <a:latin typeface="Arial" charset="0"/>
        <a:ea typeface="+mn-ea"/>
        <a:cs typeface="+mn-cs"/>
      </a:defRPr>
    </a:lvl1pPr>
    <a:lvl2pPr marL="457200" algn="l" rtl="0" fontAlgn="base">
      <a:spcBef>
        <a:spcPct val="0"/>
      </a:spcBef>
      <a:spcAft>
        <a:spcPct val="0"/>
      </a:spcAft>
      <a:defRPr sz="2800" kern="1200">
        <a:solidFill>
          <a:schemeClr val="tx1"/>
        </a:solidFill>
        <a:latin typeface="Arial" charset="0"/>
        <a:ea typeface="+mn-ea"/>
        <a:cs typeface="+mn-cs"/>
      </a:defRPr>
    </a:lvl2pPr>
    <a:lvl3pPr marL="914400" algn="l" rtl="0" fontAlgn="base">
      <a:spcBef>
        <a:spcPct val="0"/>
      </a:spcBef>
      <a:spcAft>
        <a:spcPct val="0"/>
      </a:spcAft>
      <a:defRPr sz="2800" kern="1200">
        <a:solidFill>
          <a:schemeClr val="tx1"/>
        </a:solidFill>
        <a:latin typeface="Arial" charset="0"/>
        <a:ea typeface="+mn-ea"/>
        <a:cs typeface="+mn-cs"/>
      </a:defRPr>
    </a:lvl3pPr>
    <a:lvl4pPr marL="1371600" algn="l" rtl="0" fontAlgn="base">
      <a:spcBef>
        <a:spcPct val="0"/>
      </a:spcBef>
      <a:spcAft>
        <a:spcPct val="0"/>
      </a:spcAft>
      <a:defRPr sz="2800" kern="1200">
        <a:solidFill>
          <a:schemeClr val="tx1"/>
        </a:solidFill>
        <a:latin typeface="Arial" charset="0"/>
        <a:ea typeface="+mn-ea"/>
        <a:cs typeface="+mn-cs"/>
      </a:defRPr>
    </a:lvl4pPr>
    <a:lvl5pPr marL="1828800" algn="l" rtl="0" fontAlgn="base">
      <a:spcBef>
        <a:spcPct val="0"/>
      </a:spcBef>
      <a:spcAft>
        <a:spcPct val="0"/>
      </a:spcAft>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21176" autoAdjust="0"/>
    <p:restoredTop sz="89165" autoAdjust="0"/>
  </p:normalViewPr>
  <p:slideViewPr>
    <p:cSldViewPr>
      <p:cViewPr varScale="1">
        <p:scale>
          <a:sx n="70" d="100"/>
          <a:sy n="70" d="100"/>
        </p:scale>
        <p:origin x="-106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908" y="46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presProps" Target="presProps.xml"/><Relationship Id="rId7" Type="http://schemas.openxmlformats.org/officeDocument/2006/relationships/slideMaster" Target="slideMasters/slideMaster4.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viewProps" Target="viewProps.xml"/><Relationship Id="rId8" Type="http://schemas.openxmlformats.org/officeDocument/2006/relationships/slideMaster" Target="slideMasters/slideMaster5.xml"/><Relationship Id="rId51" Type="http://schemas.openxmlformats.org/officeDocument/2006/relationships/slide" Target="slides/slide43.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handoutMaster" Target="handoutMasters/handoutMaster1.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7C254A-B4E8-400D-8F94-610A6CD684A1}" type="doc">
      <dgm:prSet loTypeId="urn:microsoft.com/office/officeart/2005/8/layout/hList3" loCatId="list" qsTypeId="urn:microsoft.com/office/officeart/2005/8/quickstyle/3d3" qsCatId="3D" csTypeId="urn:microsoft.com/office/officeart/2005/8/colors/accent1_2" csCatId="accent1" phldr="1"/>
      <dgm:spPr/>
      <dgm:t>
        <a:bodyPr/>
        <a:lstStyle/>
        <a:p>
          <a:endParaRPr lang="en-GB"/>
        </a:p>
      </dgm:t>
    </dgm:pt>
    <dgm:pt modelId="{F68B2937-7397-4295-9548-A2AC7014CD82}">
      <dgm:prSet phldrT="[Text]" custT="1"/>
      <dgm:spPr>
        <a:ln w="28575">
          <a:solidFill>
            <a:schemeClr val="tx1"/>
          </a:solidFill>
        </a:ln>
      </dgm:spPr>
      <dgm:t>
        <a:bodyPr/>
        <a:lstStyle/>
        <a:p>
          <a:r>
            <a:rPr lang="en-GB" sz="2000" dirty="0" smtClean="0">
              <a:solidFill>
                <a:schemeClr val="tx1"/>
              </a:solidFill>
              <a:latin typeface="+mn-lt"/>
            </a:rPr>
            <a:t>Short-term paid absences (eg holiday pay, sick pay, maternity/paternity leave, jury or military service, short-term disability etc.) may be classified as: </a:t>
          </a:r>
          <a:endParaRPr lang="en-GB" sz="2000" dirty="0">
            <a:solidFill>
              <a:schemeClr val="tx1"/>
            </a:solidFill>
            <a:latin typeface="+mn-lt"/>
          </a:endParaRPr>
        </a:p>
      </dgm:t>
    </dgm:pt>
    <dgm:pt modelId="{E829463C-1B17-4AE3-88B4-D682C62590E5}" type="parTrans" cxnId="{47A917B2-6E1A-4A86-AC91-B945476BAE53}">
      <dgm:prSet/>
      <dgm:spPr/>
      <dgm:t>
        <a:bodyPr/>
        <a:lstStyle/>
        <a:p>
          <a:endParaRPr lang="en-GB"/>
        </a:p>
      </dgm:t>
    </dgm:pt>
    <dgm:pt modelId="{550E0703-C919-4CE8-800D-6499D07D7499}" type="sibTrans" cxnId="{47A917B2-6E1A-4A86-AC91-B945476BAE53}">
      <dgm:prSet/>
      <dgm:spPr/>
      <dgm:t>
        <a:bodyPr/>
        <a:lstStyle/>
        <a:p>
          <a:endParaRPr lang="en-GB"/>
        </a:p>
      </dgm:t>
    </dgm:pt>
    <dgm:pt modelId="{872E33B7-49D9-4232-8767-BDEF326B11FC}">
      <dgm:prSet phldrT="[Text]" custT="1"/>
      <dgm:spPr>
        <a:ln w="28575">
          <a:solidFill>
            <a:schemeClr val="tx1"/>
          </a:solidFill>
        </a:ln>
      </dgm:spPr>
      <dgm:t>
        <a:bodyPr anchor="t"/>
        <a:lstStyle/>
        <a:p>
          <a:pPr algn="ctr">
            <a:lnSpc>
              <a:spcPct val="150000"/>
            </a:lnSpc>
            <a:spcAft>
              <a:spcPts val="0"/>
            </a:spcAft>
          </a:pPr>
          <a:r>
            <a:rPr lang="en-GB" sz="2000" b="1" cap="all" dirty="0" smtClean="0">
              <a:ln w="9000" cmpd="sng">
                <a:prstDash val="solid"/>
              </a:ln>
              <a:solidFill>
                <a:schemeClr val="tx1"/>
              </a:solidFill>
              <a:effectLst/>
              <a:latin typeface="Arial"/>
              <a:cs typeface="Calibri" panose="020F0502020204030204" pitchFamily="34" charset="0"/>
            </a:rPr>
            <a:t>accumulating</a:t>
          </a:r>
        </a:p>
        <a:p>
          <a:pPr algn="l">
            <a:lnSpc>
              <a:spcPct val="100000"/>
            </a:lnSpc>
            <a:spcAft>
              <a:spcPts val="0"/>
            </a:spcAft>
          </a:pPr>
          <a:r>
            <a:rPr lang="en-GB" sz="1800" dirty="0" smtClean="0">
              <a:solidFill>
                <a:schemeClr val="tx1"/>
              </a:solidFill>
              <a:latin typeface="Arial"/>
            </a:rPr>
            <a:t>Can be </a:t>
          </a:r>
          <a:r>
            <a:rPr lang="en-GB" sz="1800" b="1" dirty="0" smtClean="0">
              <a:latin typeface="Arial"/>
              <a:cs typeface="Calibri" panose="020F0502020204030204" pitchFamily="34" charset="0"/>
            </a:rPr>
            <a:t>carried forward and used in the future.</a:t>
          </a:r>
        </a:p>
        <a:p>
          <a:pPr algn="l">
            <a:lnSpc>
              <a:spcPct val="100000"/>
            </a:lnSpc>
            <a:spcAft>
              <a:spcPts val="0"/>
            </a:spcAft>
          </a:pPr>
          <a:r>
            <a:rPr lang="en-GB" sz="1800" dirty="0" smtClean="0">
              <a:solidFill>
                <a:schemeClr val="tx1"/>
              </a:solidFill>
              <a:latin typeface="Arial"/>
            </a:rPr>
            <a:t>Recognise when the employee render services that </a:t>
          </a:r>
          <a:r>
            <a:rPr lang="en-GB" sz="1800" b="1" dirty="0" smtClean="0">
              <a:latin typeface="Arial"/>
              <a:cs typeface="Calibri" panose="020F0502020204030204" pitchFamily="34" charset="0"/>
            </a:rPr>
            <a:t>increase their entitlement</a:t>
          </a:r>
        </a:p>
        <a:p>
          <a:pPr algn="l">
            <a:lnSpc>
              <a:spcPct val="100000"/>
            </a:lnSpc>
            <a:spcAft>
              <a:spcPts val="0"/>
            </a:spcAft>
          </a:pPr>
          <a:r>
            <a:rPr lang="en-GB" sz="1800" u="sng" dirty="0" smtClean="0">
              <a:solidFill>
                <a:schemeClr val="tx1"/>
              </a:solidFill>
              <a:latin typeface="Arial"/>
            </a:rPr>
            <a:t>Example:</a:t>
          </a:r>
        </a:p>
        <a:p>
          <a:pPr algn="l">
            <a:lnSpc>
              <a:spcPct val="100000"/>
            </a:lnSpc>
            <a:spcAft>
              <a:spcPts val="0"/>
            </a:spcAft>
          </a:pPr>
          <a:r>
            <a:rPr lang="en-GB" sz="1800" dirty="0" smtClean="0">
              <a:solidFill>
                <a:schemeClr val="tx1"/>
              </a:solidFill>
              <a:latin typeface="Arial"/>
            </a:rPr>
            <a:t>An employee is owed 5 days’ holiday at the year end, but is only allowed to carry forward 3 days. </a:t>
          </a:r>
        </a:p>
        <a:p>
          <a:pPr algn="l">
            <a:lnSpc>
              <a:spcPct val="100000"/>
            </a:lnSpc>
            <a:spcAft>
              <a:spcPts val="0"/>
            </a:spcAft>
          </a:pPr>
          <a:r>
            <a:rPr lang="en-GB" sz="1800" b="1" dirty="0" smtClean="0">
              <a:latin typeface="Arial"/>
              <a:cs typeface="Calibri" panose="020F0502020204030204" pitchFamily="34" charset="0"/>
            </a:rPr>
            <a:t>Accrue 3 days’ holiday at the average daily rate of pay.</a:t>
          </a:r>
          <a:endParaRPr lang="en-GB" sz="1800" b="1" dirty="0">
            <a:latin typeface="Arial"/>
            <a:cs typeface="Calibri" panose="020F0502020204030204" pitchFamily="34" charset="0"/>
          </a:endParaRPr>
        </a:p>
      </dgm:t>
    </dgm:pt>
    <dgm:pt modelId="{308653AE-C4B5-44D7-BD79-0A2ED316FD28}" type="parTrans" cxnId="{887A741F-DED9-45C2-8E12-CC7F120979D3}">
      <dgm:prSet/>
      <dgm:spPr/>
      <dgm:t>
        <a:bodyPr/>
        <a:lstStyle/>
        <a:p>
          <a:endParaRPr lang="en-GB"/>
        </a:p>
      </dgm:t>
    </dgm:pt>
    <dgm:pt modelId="{EC3800B8-2AE4-4159-AD46-5BE0D6DBBA9C}" type="sibTrans" cxnId="{887A741F-DED9-45C2-8E12-CC7F120979D3}">
      <dgm:prSet/>
      <dgm:spPr/>
      <dgm:t>
        <a:bodyPr/>
        <a:lstStyle/>
        <a:p>
          <a:endParaRPr lang="en-GB"/>
        </a:p>
      </dgm:t>
    </dgm:pt>
    <dgm:pt modelId="{31492A6F-9F35-4633-8A56-0CDC73049ACF}">
      <dgm:prSet phldrT="[Text]" custT="1"/>
      <dgm:spPr>
        <a:ln w="28575">
          <a:solidFill>
            <a:schemeClr val="tx1"/>
          </a:solidFill>
        </a:ln>
      </dgm:spPr>
      <dgm:t>
        <a:bodyPr anchor="t"/>
        <a:lstStyle/>
        <a:p>
          <a:pPr algn="ctr">
            <a:lnSpc>
              <a:spcPct val="150000"/>
            </a:lnSpc>
            <a:spcAft>
              <a:spcPts val="0"/>
            </a:spcAft>
          </a:pPr>
          <a:r>
            <a:rPr lang="en-GB" sz="2000" b="1" cap="all" dirty="0" smtClean="0">
              <a:ln w="9000" cmpd="sng">
                <a:prstDash val="solid"/>
              </a:ln>
              <a:solidFill>
                <a:schemeClr val="tx1"/>
              </a:solidFill>
              <a:effectLst/>
              <a:latin typeface="Arial"/>
              <a:cs typeface="Calibri" panose="020F0502020204030204" pitchFamily="34" charset="0"/>
            </a:rPr>
            <a:t>non-accumulating</a:t>
          </a:r>
        </a:p>
        <a:p>
          <a:pPr algn="l">
            <a:lnSpc>
              <a:spcPct val="100000"/>
            </a:lnSpc>
            <a:spcAft>
              <a:spcPts val="0"/>
            </a:spcAft>
          </a:pPr>
          <a:r>
            <a:rPr lang="en-GB" sz="1800" b="1" dirty="0" smtClean="0">
              <a:latin typeface="Arial"/>
              <a:cs typeface="Calibri" panose="020F0502020204030204" pitchFamily="34" charset="0"/>
            </a:rPr>
            <a:t>Can't be carried forward. </a:t>
          </a:r>
        </a:p>
        <a:p>
          <a:pPr algn="l">
            <a:lnSpc>
              <a:spcPct val="100000"/>
            </a:lnSpc>
            <a:spcAft>
              <a:spcPts val="0"/>
            </a:spcAft>
          </a:pPr>
          <a:r>
            <a:rPr lang="en-GB" sz="1800" dirty="0" smtClean="0">
              <a:solidFill>
                <a:schemeClr val="tx1"/>
              </a:solidFill>
              <a:latin typeface="Arial"/>
            </a:rPr>
            <a:t>Recognise when </a:t>
          </a:r>
          <a:r>
            <a:rPr lang="en-GB" sz="1800" b="1" dirty="0" smtClean="0">
              <a:latin typeface="Arial"/>
              <a:cs typeface="Calibri" panose="020F0502020204030204" pitchFamily="34" charset="0"/>
            </a:rPr>
            <a:t>the absence occurs</a:t>
          </a:r>
        </a:p>
        <a:p>
          <a:pPr algn="l">
            <a:lnSpc>
              <a:spcPct val="100000"/>
            </a:lnSpc>
            <a:spcAft>
              <a:spcPts val="0"/>
            </a:spcAft>
          </a:pPr>
          <a:r>
            <a:rPr lang="en-GB" sz="1800" u="sng" dirty="0" smtClean="0">
              <a:solidFill>
                <a:schemeClr val="tx1"/>
              </a:solidFill>
              <a:latin typeface="Arial"/>
            </a:rPr>
            <a:t>Example:</a:t>
          </a:r>
        </a:p>
        <a:p>
          <a:pPr algn="l">
            <a:lnSpc>
              <a:spcPct val="100000"/>
            </a:lnSpc>
            <a:spcAft>
              <a:spcPts val="0"/>
            </a:spcAft>
          </a:pPr>
          <a:r>
            <a:rPr lang="en-GB" altLang="en-US" sz="1800" dirty="0" smtClean="0">
              <a:solidFill>
                <a:schemeClr val="tx1"/>
              </a:solidFill>
              <a:latin typeface="Arial"/>
            </a:rPr>
            <a:t>An entity offers paid maternity leave.</a:t>
          </a:r>
        </a:p>
        <a:p>
          <a:pPr algn="l">
            <a:lnSpc>
              <a:spcPct val="100000"/>
            </a:lnSpc>
            <a:spcAft>
              <a:spcPts val="0"/>
            </a:spcAft>
          </a:pPr>
          <a:r>
            <a:rPr lang="en-GB" altLang="en-US" sz="1800" b="1" dirty="0" smtClean="0">
              <a:latin typeface="Arial"/>
              <a:cs typeface="Calibri" panose="020F0502020204030204" pitchFamily="34" charset="0"/>
            </a:rPr>
            <a:t>Accrue for paid leave where absence has occurred that is unpaid at the year end.</a:t>
          </a:r>
          <a:endParaRPr lang="en-GB" sz="1800" b="1" dirty="0">
            <a:latin typeface="Arial"/>
            <a:cs typeface="Calibri" panose="020F0502020204030204" pitchFamily="34" charset="0"/>
          </a:endParaRPr>
        </a:p>
      </dgm:t>
    </dgm:pt>
    <dgm:pt modelId="{641F8A35-5972-40B1-9774-A30318C51F6E}" type="parTrans" cxnId="{E0F05321-3274-4841-84E1-1E9ECC46F456}">
      <dgm:prSet/>
      <dgm:spPr/>
      <dgm:t>
        <a:bodyPr/>
        <a:lstStyle/>
        <a:p>
          <a:endParaRPr lang="en-GB"/>
        </a:p>
      </dgm:t>
    </dgm:pt>
    <dgm:pt modelId="{63DC43C0-CFCF-4C28-8B30-CB8D809F24A6}" type="sibTrans" cxnId="{E0F05321-3274-4841-84E1-1E9ECC46F456}">
      <dgm:prSet/>
      <dgm:spPr/>
      <dgm:t>
        <a:bodyPr/>
        <a:lstStyle/>
        <a:p>
          <a:endParaRPr lang="en-GB"/>
        </a:p>
      </dgm:t>
    </dgm:pt>
    <dgm:pt modelId="{B432AC41-7CB3-4093-84E2-749A33FE8ACB}" type="pres">
      <dgm:prSet presAssocID="{6A7C254A-B4E8-400D-8F94-610A6CD684A1}" presName="composite" presStyleCnt="0">
        <dgm:presLayoutVars>
          <dgm:chMax val="1"/>
          <dgm:dir/>
          <dgm:resizeHandles val="exact"/>
        </dgm:presLayoutVars>
      </dgm:prSet>
      <dgm:spPr/>
      <dgm:t>
        <a:bodyPr/>
        <a:lstStyle/>
        <a:p>
          <a:endParaRPr lang="en-GB"/>
        </a:p>
      </dgm:t>
    </dgm:pt>
    <dgm:pt modelId="{3467CFBE-1B01-4E2B-A4DE-1E9101479457}" type="pres">
      <dgm:prSet presAssocID="{F68B2937-7397-4295-9548-A2AC7014CD82}" presName="roof" presStyleLbl="dkBgShp" presStyleIdx="0" presStyleCnt="2" custScaleY="73819" custLinFactNeighborY="-16070"/>
      <dgm:spPr/>
      <dgm:t>
        <a:bodyPr/>
        <a:lstStyle/>
        <a:p>
          <a:endParaRPr lang="en-GB"/>
        </a:p>
      </dgm:t>
    </dgm:pt>
    <dgm:pt modelId="{95AB9303-D7BB-498B-8BDB-3386CFD18B94}" type="pres">
      <dgm:prSet presAssocID="{F68B2937-7397-4295-9548-A2AC7014CD82}" presName="pillars" presStyleCnt="0"/>
      <dgm:spPr/>
    </dgm:pt>
    <dgm:pt modelId="{E0DE9C4F-F114-4123-B09F-42C6F989A32F}" type="pres">
      <dgm:prSet presAssocID="{F68B2937-7397-4295-9548-A2AC7014CD82}" presName="pillar1" presStyleLbl="node1" presStyleIdx="0" presStyleCnt="2" custScaleX="161739" custScaleY="115298" custLinFactNeighborY="-2002">
        <dgm:presLayoutVars>
          <dgm:bulletEnabled val="1"/>
        </dgm:presLayoutVars>
      </dgm:prSet>
      <dgm:spPr/>
      <dgm:t>
        <a:bodyPr/>
        <a:lstStyle/>
        <a:p>
          <a:endParaRPr lang="en-GB"/>
        </a:p>
      </dgm:t>
    </dgm:pt>
    <dgm:pt modelId="{61B1E1A2-EDDE-4FB0-8CEB-196BCCDBF585}" type="pres">
      <dgm:prSet presAssocID="{31492A6F-9F35-4633-8A56-0CDC73049ACF}" presName="pillarX" presStyleLbl="node1" presStyleIdx="1" presStyleCnt="2" custScaleX="113876" custScaleY="115298" custLinFactNeighborX="72" custLinFactNeighborY="-2002">
        <dgm:presLayoutVars>
          <dgm:bulletEnabled val="1"/>
        </dgm:presLayoutVars>
      </dgm:prSet>
      <dgm:spPr/>
      <dgm:t>
        <a:bodyPr/>
        <a:lstStyle/>
        <a:p>
          <a:endParaRPr lang="en-GB"/>
        </a:p>
      </dgm:t>
    </dgm:pt>
    <dgm:pt modelId="{C61D5770-77CD-4191-9B55-967055D05B08}" type="pres">
      <dgm:prSet presAssocID="{F68B2937-7397-4295-9548-A2AC7014CD82}" presName="base" presStyleLbl="dkBgShp" presStyleIdx="1" presStyleCnt="2" custFlipVert="1" custScaleY="37964" custLinFactNeighborY="57782"/>
      <dgm:spPr/>
    </dgm:pt>
  </dgm:ptLst>
  <dgm:cxnLst>
    <dgm:cxn modelId="{C806ADD1-5C86-4C74-83F4-A385274F9297}" type="presOf" srcId="{31492A6F-9F35-4633-8A56-0CDC73049ACF}" destId="{61B1E1A2-EDDE-4FB0-8CEB-196BCCDBF585}" srcOrd="0" destOrd="0" presId="urn:microsoft.com/office/officeart/2005/8/layout/hList3"/>
    <dgm:cxn modelId="{47A917B2-6E1A-4A86-AC91-B945476BAE53}" srcId="{6A7C254A-B4E8-400D-8F94-610A6CD684A1}" destId="{F68B2937-7397-4295-9548-A2AC7014CD82}" srcOrd="0" destOrd="0" parTransId="{E829463C-1B17-4AE3-88B4-D682C62590E5}" sibTransId="{550E0703-C919-4CE8-800D-6499D07D7499}"/>
    <dgm:cxn modelId="{887A741F-DED9-45C2-8E12-CC7F120979D3}" srcId="{F68B2937-7397-4295-9548-A2AC7014CD82}" destId="{872E33B7-49D9-4232-8767-BDEF326B11FC}" srcOrd="0" destOrd="0" parTransId="{308653AE-C4B5-44D7-BD79-0A2ED316FD28}" sibTransId="{EC3800B8-2AE4-4159-AD46-5BE0D6DBBA9C}"/>
    <dgm:cxn modelId="{F14A1917-A1BE-403E-8ABB-91C990540D67}" type="presOf" srcId="{F68B2937-7397-4295-9548-A2AC7014CD82}" destId="{3467CFBE-1B01-4E2B-A4DE-1E9101479457}" srcOrd="0" destOrd="0" presId="urn:microsoft.com/office/officeart/2005/8/layout/hList3"/>
    <dgm:cxn modelId="{7EC8DDBD-4504-4EB1-9C2B-2B6E3B65984E}" type="presOf" srcId="{872E33B7-49D9-4232-8767-BDEF326B11FC}" destId="{E0DE9C4F-F114-4123-B09F-42C6F989A32F}" srcOrd="0" destOrd="0" presId="urn:microsoft.com/office/officeart/2005/8/layout/hList3"/>
    <dgm:cxn modelId="{E0F05321-3274-4841-84E1-1E9ECC46F456}" srcId="{F68B2937-7397-4295-9548-A2AC7014CD82}" destId="{31492A6F-9F35-4633-8A56-0CDC73049ACF}" srcOrd="1" destOrd="0" parTransId="{641F8A35-5972-40B1-9774-A30318C51F6E}" sibTransId="{63DC43C0-CFCF-4C28-8B30-CB8D809F24A6}"/>
    <dgm:cxn modelId="{82AEC872-8483-46E9-A447-A45EB37FD269}" type="presOf" srcId="{6A7C254A-B4E8-400D-8F94-610A6CD684A1}" destId="{B432AC41-7CB3-4093-84E2-749A33FE8ACB}" srcOrd="0" destOrd="0" presId="urn:microsoft.com/office/officeart/2005/8/layout/hList3"/>
    <dgm:cxn modelId="{80786AB3-E502-4F31-820F-4ACC7DF37B13}" type="presParOf" srcId="{B432AC41-7CB3-4093-84E2-749A33FE8ACB}" destId="{3467CFBE-1B01-4E2B-A4DE-1E9101479457}" srcOrd="0" destOrd="0" presId="urn:microsoft.com/office/officeart/2005/8/layout/hList3"/>
    <dgm:cxn modelId="{5991E5CF-1A68-4099-91D6-EB723FE84E89}" type="presParOf" srcId="{B432AC41-7CB3-4093-84E2-749A33FE8ACB}" destId="{95AB9303-D7BB-498B-8BDB-3386CFD18B94}" srcOrd="1" destOrd="0" presId="urn:microsoft.com/office/officeart/2005/8/layout/hList3"/>
    <dgm:cxn modelId="{BC55FFE3-7D7C-4564-A58E-DD5372EA3908}" type="presParOf" srcId="{95AB9303-D7BB-498B-8BDB-3386CFD18B94}" destId="{E0DE9C4F-F114-4123-B09F-42C6F989A32F}" srcOrd="0" destOrd="0" presId="urn:microsoft.com/office/officeart/2005/8/layout/hList3"/>
    <dgm:cxn modelId="{DBDCF685-1A60-449B-981E-F4B622D0BCE0}" type="presParOf" srcId="{95AB9303-D7BB-498B-8BDB-3386CFD18B94}" destId="{61B1E1A2-EDDE-4FB0-8CEB-196BCCDBF585}" srcOrd="1" destOrd="0" presId="urn:microsoft.com/office/officeart/2005/8/layout/hList3"/>
    <dgm:cxn modelId="{6F23F29F-1719-48DE-A5CF-6EFD9119E447}" type="presParOf" srcId="{B432AC41-7CB3-4093-84E2-749A33FE8ACB}" destId="{C61D5770-77CD-4191-9B55-967055D05B08}"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67CFBE-1B01-4E2B-A4DE-1E9101479457}">
      <dsp:nvSpPr>
        <dsp:cNvPr id="0" name=""/>
        <dsp:cNvSpPr/>
      </dsp:nvSpPr>
      <dsp:spPr>
        <a:xfrm>
          <a:off x="0" y="0"/>
          <a:ext cx="8712000" cy="900001"/>
        </a:xfrm>
        <a:prstGeom prst="rect">
          <a:avLst/>
        </a:prstGeom>
        <a:solidFill>
          <a:schemeClr val="accent1">
            <a:shade val="80000"/>
            <a:hueOff val="0"/>
            <a:satOff val="0"/>
            <a:lumOff val="0"/>
            <a:alphaOff val="0"/>
          </a:schemeClr>
        </a:solidFill>
        <a:ln w="28575">
          <a:solidFill>
            <a:schemeClr val="tx1"/>
          </a:solidFill>
        </a:ln>
        <a:effectLst/>
        <a:scene3d>
          <a:camera prst="orthographicFront">
            <a:rot lat="0" lon="0" rev="0"/>
          </a:camera>
          <a:lightRig rig="contrasting" dir="t">
            <a:rot lat="0" lon="0" rev="1200000"/>
          </a:lightRig>
        </a:scene3d>
        <a:sp3d contourW="12700" prstMaterial="flat">
          <a:bevelT w="100800" h="154000"/>
          <a:bevelB w="1524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kern="1200" dirty="0" smtClean="0">
              <a:solidFill>
                <a:schemeClr val="tx1"/>
              </a:solidFill>
              <a:latin typeface="+mn-lt"/>
            </a:rPr>
            <a:t>Short-term paid absences (eg holiday pay, sick pay, maternity/paternity leave, jury or military service, short-term disability etc.) may be classified as: </a:t>
          </a:r>
          <a:endParaRPr lang="en-GB" sz="2000" kern="1200" dirty="0">
            <a:solidFill>
              <a:schemeClr val="tx1"/>
            </a:solidFill>
            <a:latin typeface="+mn-lt"/>
          </a:endParaRPr>
        </a:p>
      </dsp:txBody>
      <dsp:txXfrm>
        <a:off x="0" y="0"/>
        <a:ext cx="8712000" cy="900001"/>
      </dsp:txXfrm>
    </dsp:sp>
    <dsp:sp modelId="{E0DE9C4F-F114-4123-B09F-42C6F989A32F}">
      <dsp:nvSpPr>
        <dsp:cNvPr id="0" name=""/>
        <dsp:cNvSpPr/>
      </dsp:nvSpPr>
      <dsp:spPr>
        <a:xfrm>
          <a:off x="384" y="936423"/>
          <a:ext cx="5112007" cy="2951997"/>
        </a:xfrm>
        <a:prstGeom prst="rect">
          <a:avLst/>
        </a:prstGeom>
        <a:solidFill>
          <a:schemeClr val="accent1">
            <a:hueOff val="0"/>
            <a:satOff val="0"/>
            <a:lumOff val="0"/>
            <a:alphaOff val="0"/>
          </a:schemeClr>
        </a:solidFill>
        <a:ln w="28575">
          <a:solidFill>
            <a:schemeClr val="tx1"/>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150000"/>
            </a:lnSpc>
            <a:spcBef>
              <a:spcPct val="0"/>
            </a:spcBef>
            <a:spcAft>
              <a:spcPts val="0"/>
            </a:spcAft>
          </a:pPr>
          <a:r>
            <a:rPr lang="en-GB" sz="2000" b="1" kern="1200" cap="all" dirty="0" smtClean="0">
              <a:ln w="9000" cmpd="sng">
                <a:prstDash val="solid"/>
              </a:ln>
              <a:solidFill>
                <a:schemeClr val="tx1"/>
              </a:solidFill>
              <a:effectLst/>
              <a:latin typeface="Arial"/>
              <a:cs typeface="Calibri" panose="020F0502020204030204" pitchFamily="34" charset="0"/>
            </a:rPr>
            <a:t>accumulating</a:t>
          </a:r>
        </a:p>
        <a:p>
          <a:pPr lvl="0" algn="l" defTabSz="889000">
            <a:lnSpc>
              <a:spcPct val="100000"/>
            </a:lnSpc>
            <a:spcBef>
              <a:spcPct val="0"/>
            </a:spcBef>
            <a:spcAft>
              <a:spcPts val="0"/>
            </a:spcAft>
          </a:pPr>
          <a:r>
            <a:rPr lang="en-GB" sz="1800" kern="1200" dirty="0" smtClean="0">
              <a:solidFill>
                <a:schemeClr val="tx1"/>
              </a:solidFill>
              <a:latin typeface="Arial"/>
            </a:rPr>
            <a:t>Can be </a:t>
          </a:r>
          <a:r>
            <a:rPr lang="en-GB" sz="1800" b="1" kern="1200" dirty="0" smtClean="0">
              <a:latin typeface="Arial"/>
              <a:cs typeface="Calibri" panose="020F0502020204030204" pitchFamily="34" charset="0"/>
            </a:rPr>
            <a:t>carried forward and used in the future.</a:t>
          </a:r>
        </a:p>
        <a:p>
          <a:pPr lvl="0" algn="l" defTabSz="889000">
            <a:lnSpc>
              <a:spcPct val="100000"/>
            </a:lnSpc>
            <a:spcBef>
              <a:spcPct val="0"/>
            </a:spcBef>
            <a:spcAft>
              <a:spcPts val="0"/>
            </a:spcAft>
          </a:pPr>
          <a:r>
            <a:rPr lang="en-GB" sz="1800" kern="1200" dirty="0" smtClean="0">
              <a:solidFill>
                <a:schemeClr val="tx1"/>
              </a:solidFill>
              <a:latin typeface="Arial"/>
            </a:rPr>
            <a:t>Recognise when the employee render services that </a:t>
          </a:r>
          <a:r>
            <a:rPr lang="en-GB" sz="1800" b="1" kern="1200" dirty="0" smtClean="0">
              <a:latin typeface="Arial"/>
              <a:cs typeface="Calibri" panose="020F0502020204030204" pitchFamily="34" charset="0"/>
            </a:rPr>
            <a:t>increase their entitlement</a:t>
          </a:r>
        </a:p>
        <a:p>
          <a:pPr lvl="0" algn="l" defTabSz="889000">
            <a:lnSpc>
              <a:spcPct val="100000"/>
            </a:lnSpc>
            <a:spcBef>
              <a:spcPct val="0"/>
            </a:spcBef>
            <a:spcAft>
              <a:spcPts val="0"/>
            </a:spcAft>
          </a:pPr>
          <a:r>
            <a:rPr lang="en-GB" sz="1800" u="sng" kern="1200" dirty="0" smtClean="0">
              <a:solidFill>
                <a:schemeClr val="tx1"/>
              </a:solidFill>
              <a:latin typeface="Arial"/>
            </a:rPr>
            <a:t>Example:</a:t>
          </a:r>
        </a:p>
        <a:p>
          <a:pPr lvl="0" algn="l" defTabSz="889000">
            <a:lnSpc>
              <a:spcPct val="100000"/>
            </a:lnSpc>
            <a:spcBef>
              <a:spcPct val="0"/>
            </a:spcBef>
            <a:spcAft>
              <a:spcPts val="0"/>
            </a:spcAft>
          </a:pPr>
          <a:r>
            <a:rPr lang="en-GB" sz="1800" kern="1200" dirty="0" smtClean="0">
              <a:solidFill>
                <a:schemeClr val="tx1"/>
              </a:solidFill>
              <a:latin typeface="Arial"/>
            </a:rPr>
            <a:t>An employee is owed 5 days’ holiday at the year end, but is only allowed to carry forward 3 days. </a:t>
          </a:r>
        </a:p>
        <a:p>
          <a:pPr lvl="0" algn="l" defTabSz="889000">
            <a:lnSpc>
              <a:spcPct val="100000"/>
            </a:lnSpc>
            <a:spcBef>
              <a:spcPct val="0"/>
            </a:spcBef>
            <a:spcAft>
              <a:spcPts val="0"/>
            </a:spcAft>
          </a:pPr>
          <a:r>
            <a:rPr lang="en-GB" sz="1800" b="1" kern="1200" dirty="0" smtClean="0">
              <a:latin typeface="Arial"/>
              <a:cs typeface="Calibri" panose="020F0502020204030204" pitchFamily="34" charset="0"/>
            </a:rPr>
            <a:t>Accrue 3 days’ holiday at the average daily rate of pay.</a:t>
          </a:r>
          <a:endParaRPr lang="en-GB" sz="1800" b="1" kern="1200" dirty="0">
            <a:latin typeface="Arial"/>
            <a:cs typeface="Calibri" panose="020F0502020204030204" pitchFamily="34" charset="0"/>
          </a:endParaRPr>
        </a:p>
      </dsp:txBody>
      <dsp:txXfrm>
        <a:off x="384" y="936423"/>
        <a:ext cx="5112007" cy="2951997"/>
      </dsp:txXfrm>
    </dsp:sp>
    <dsp:sp modelId="{61B1E1A2-EDDE-4FB0-8CEB-196BCCDBF585}">
      <dsp:nvSpPr>
        <dsp:cNvPr id="0" name=""/>
        <dsp:cNvSpPr/>
      </dsp:nvSpPr>
      <dsp:spPr>
        <a:xfrm>
          <a:off x="5112775" y="936423"/>
          <a:ext cx="3599224" cy="2951997"/>
        </a:xfrm>
        <a:prstGeom prst="rect">
          <a:avLst/>
        </a:prstGeom>
        <a:solidFill>
          <a:schemeClr val="accent1">
            <a:hueOff val="0"/>
            <a:satOff val="0"/>
            <a:lumOff val="0"/>
            <a:alphaOff val="0"/>
          </a:schemeClr>
        </a:solidFill>
        <a:ln w="28575">
          <a:solidFill>
            <a:schemeClr val="tx1"/>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150000"/>
            </a:lnSpc>
            <a:spcBef>
              <a:spcPct val="0"/>
            </a:spcBef>
            <a:spcAft>
              <a:spcPts val="0"/>
            </a:spcAft>
          </a:pPr>
          <a:r>
            <a:rPr lang="en-GB" sz="2000" b="1" kern="1200" cap="all" dirty="0" smtClean="0">
              <a:ln w="9000" cmpd="sng">
                <a:prstDash val="solid"/>
              </a:ln>
              <a:solidFill>
                <a:schemeClr val="tx1"/>
              </a:solidFill>
              <a:effectLst/>
              <a:latin typeface="Arial"/>
              <a:cs typeface="Calibri" panose="020F0502020204030204" pitchFamily="34" charset="0"/>
            </a:rPr>
            <a:t>non-accumulating</a:t>
          </a:r>
        </a:p>
        <a:p>
          <a:pPr lvl="0" algn="l" defTabSz="889000">
            <a:lnSpc>
              <a:spcPct val="100000"/>
            </a:lnSpc>
            <a:spcBef>
              <a:spcPct val="0"/>
            </a:spcBef>
            <a:spcAft>
              <a:spcPts val="0"/>
            </a:spcAft>
          </a:pPr>
          <a:r>
            <a:rPr lang="en-GB" sz="1800" b="1" kern="1200" dirty="0" smtClean="0">
              <a:latin typeface="Arial"/>
              <a:cs typeface="Calibri" panose="020F0502020204030204" pitchFamily="34" charset="0"/>
            </a:rPr>
            <a:t>Can't be carried forward. </a:t>
          </a:r>
        </a:p>
        <a:p>
          <a:pPr lvl="0" algn="l" defTabSz="889000">
            <a:lnSpc>
              <a:spcPct val="100000"/>
            </a:lnSpc>
            <a:spcBef>
              <a:spcPct val="0"/>
            </a:spcBef>
            <a:spcAft>
              <a:spcPts val="0"/>
            </a:spcAft>
          </a:pPr>
          <a:r>
            <a:rPr lang="en-GB" sz="1800" kern="1200" dirty="0" smtClean="0">
              <a:solidFill>
                <a:schemeClr val="tx1"/>
              </a:solidFill>
              <a:latin typeface="Arial"/>
            </a:rPr>
            <a:t>Recognise when </a:t>
          </a:r>
          <a:r>
            <a:rPr lang="en-GB" sz="1800" b="1" kern="1200" dirty="0" smtClean="0">
              <a:latin typeface="Arial"/>
              <a:cs typeface="Calibri" panose="020F0502020204030204" pitchFamily="34" charset="0"/>
            </a:rPr>
            <a:t>the absence occurs</a:t>
          </a:r>
        </a:p>
        <a:p>
          <a:pPr lvl="0" algn="l" defTabSz="889000">
            <a:lnSpc>
              <a:spcPct val="100000"/>
            </a:lnSpc>
            <a:spcBef>
              <a:spcPct val="0"/>
            </a:spcBef>
            <a:spcAft>
              <a:spcPts val="0"/>
            </a:spcAft>
          </a:pPr>
          <a:r>
            <a:rPr lang="en-GB" sz="1800" u="sng" kern="1200" dirty="0" smtClean="0">
              <a:solidFill>
                <a:schemeClr val="tx1"/>
              </a:solidFill>
              <a:latin typeface="Arial"/>
            </a:rPr>
            <a:t>Example:</a:t>
          </a:r>
        </a:p>
        <a:p>
          <a:pPr lvl="0" algn="l" defTabSz="889000">
            <a:lnSpc>
              <a:spcPct val="100000"/>
            </a:lnSpc>
            <a:spcBef>
              <a:spcPct val="0"/>
            </a:spcBef>
            <a:spcAft>
              <a:spcPts val="0"/>
            </a:spcAft>
          </a:pPr>
          <a:r>
            <a:rPr lang="en-GB" altLang="en-US" sz="1800" kern="1200" dirty="0" smtClean="0">
              <a:solidFill>
                <a:schemeClr val="tx1"/>
              </a:solidFill>
              <a:latin typeface="Arial"/>
            </a:rPr>
            <a:t>An entity offers paid maternity leave.</a:t>
          </a:r>
        </a:p>
        <a:p>
          <a:pPr lvl="0" algn="l" defTabSz="889000">
            <a:lnSpc>
              <a:spcPct val="100000"/>
            </a:lnSpc>
            <a:spcBef>
              <a:spcPct val="0"/>
            </a:spcBef>
            <a:spcAft>
              <a:spcPts val="0"/>
            </a:spcAft>
          </a:pPr>
          <a:r>
            <a:rPr lang="en-GB" altLang="en-US" sz="1800" b="1" kern="1200" dirty="0" smtClean="0">
              <a:latin typeface="Arial"/>
              <a:cs typeface="Calibri" panose="020F0502020204030204" pitchFamily="34" charset="0"/>
            </a:rPr>
            <a:t>Accrue for paid leave where absence has occurred that is unpaid at the year end.</a:t>
          </a:r>
          <a:endParaRPr lang="en-GB" sz="1800" b="1" kern="1200" dirty="0">
            <a:latin typeface="Arial"/>
            <a:cs typeface="Calibri" panose="020F0502020204030204" pitchFamily="34" charset="0"/>
          </a:endParaRPr>
        </a:p>
      </dsp:txBody>
      <dsp:txXfrm>
        <a:off x="5112775" y="936423"/>
        <a:ext cx="3599224" cy="2951997"/>
      </dsp:txXfrm>
    </dsp:sp>
    <dsp:sp modelId="{C61D5770-77CD-4191-9B55-967055D05B08}">
      <dsp:nvSpPr>
        <dsp:cNvPr id="0" name=""/>
        <dsp:cNvSpPr/>
      </dsp:nvSpPr>
      <dsp:spPr>
        <a:xfrm flipV="1">
          <a:off x="0" y="3956000"/>
          <a:ext cx="8712000" cy="107999"/>
        </a:xfrm>
        <a:prstGeom prst="rect">
          <a:avLst/>
        </a:prstGeom>
        <a:solidFill>
          <a:schemeClr val="accent1">
            <a:shade val="8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00800" h="154000"/>
          <a:bevelB w="152400"/>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dirty="0"/>
          </a:p>
        </p:txBody>
      </p:sp>
      <p:sp>
        <p:nvSpPr>
          <p:cNvPr id="37891" name="Rectangle 3"/>
          <p:cNvSpPr>
            <a:spLocks noGrp="1" noChangeArrowheads="1"/>
          </p:cNvSpPr>
          <p:nvPr>
            <p:ph type="dt" sz="quarter"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dirty="0"/>
          </a:p>
        </p:txBody>
      </p:sp>
      <p:sp>
        <p:nvSpPr>
          <p:cNvPr id="37892" name="Rectangle 4"/>
          <p:cNvSpPr>
            <a:spLocks noGrp="1" noChangeArrowheads="1"/>
          </p:cNvSpPr>
          <p:nvPr>
            <p:ph type="ftr" sz="quarter" idx="2"/>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dirty="0"/>
          </a:p>
        </p:txBody>
      </p:sp>
      <p:sp>
        <p:nvSpPr>
          <p:cNvPr id="37893" name="Rectangle 5"/>
          <p:cNvSpPr>
            <a:spLocks noGrp="1" noChangeArrowheads="1"/>
          </p:cNvSpPr>
          <p:nvPr>
            <p:ph type="sldNum" sz="quarter" idx="3"/>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768372C4-2749-46F5-A082-10657467D07E}" type="slidenum">
              <a:rPr lang="en-US"/>
              <a:pPr>
                <a:defRPr/>
              </a:pPr>
              <a:t>‹#›</a:t>
            </a:fld>
            <a:endParaRPr lang="en-US" dirty="0"/>
          </a:p>
        </p:txBody>
      </p:sp>
    </p:spTree>
    <p:extLst>
      <p:ext uri="{BB962C8B-B14F-4D97-AF65-F5344CB8AC3E}">
        <p14:creationId xmlns:p14="http://schemas.microsoft.com/office/powerpoint/2010/main" val="213900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dirty="0"/>
          </a:p>
        </p:txBody>
      </p:sp>
      <p:sp>
        <p:nvSpPr>
          <p:cNvPr id="39939" name="Rectangle 3"/>
          <p:cNvSpPr>
            <a:spLocks noGrp="1" noChangeArrowheads="1"/>
          </p:cNvSpPr>
          <p:nvPr>
            <p:ph type="dt"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dirty="0"/>
          </a:p>
        </p:txBody>
      </p:sp>
      <p:sp>
        <p:nvSpPr>
          <p:cNvPr id="307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679768" y="4715907"/>
            <a:ext cx="543814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39942" name="Rectangle 6"/>
          <p:cNvSpPr>
            <a:spLocks noGrp="1" noChangeArrowheads="1"/>
          </p:cNvSpPr>
          <p:nvPr>
            <p:ph type="ftr" sz="quarter" idx="4"/>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dirty="0"/>
          </a:p>
        </p:txBody>
      </p:sp>
      <p:sp>
        <p:nvSpPr>
          <p:cNvPr id="39943" name="Rectangle 7"/>
          <p:cNvSpPr>
            <a:spLocks noGrp="1" noChangeArrowheads="1"/>
          </p:cNvSpPr>
          <p:nvPr>
            <p:ph type="sldNum" sz="quarter" idx="5"/>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cs typeface="Arial" panose="020B0604020202020204" pitchFamily="34" charset="0"/>
              </a:defRPr>
            </a:lvl1pPr>
          </a:lstStyle>
          <a:p>
            <a:pPr>
              <a:defRPr/>
            </a:pPr>
            <a:fld id="{772E25AE-7BE6-49D0-BDEF-32EA38243953}" type="slidenum">
              <a:rPr lang="en-US" smtClean="0"/>
              <a:pPr>
                <a:defRPr/>
              </a:pPr>
              <a:t>‹#›</a:t>
            </a:fld>
            <a:endParaRPr lang="en-US" dirty="0"/>
          </a:p>
        </p:txBody>
      </p:sp>
    </p:spTree>
    <p:extLst>
      <p:ext uri="{BB962C8B-B14F-4D97-AF65-F5344CB8AC3E}">
        <p14:creationId xmlns:p14="http://schemas.microsoft.com/office/powerpoint/2010/main" val="25510876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b="1" kern="1200">
        <a:solidFill>
          <a:schemeClr val="tx1"/>
        </a:solidFill>
        <a:latin typeface="Arial" panose="020B0604020202020204" pitchFamily="34" charset="0"/>
        <a:ea typeface="+mn-ea"/>
        <a:cs typeface="Arial" panose="020B0604020202020204" pitchFamily="34" charset="0"/>
      </a:defRPr>
    </a:lvl1pPr>
    <a:lvl2pPr marL="360000" indent="-360000" algn="l" rtl="0" eaLnBrk="0" fontAlgn="base" hangingPunct="0">
      <a:spcBef>
        <a:spcPts val="25"/>
      </a:spcBef>
      <a:spcAft>
        <a:spcPts val="25"/>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2pPr>
    <a:lvl3pPr marL="828000" indent="-360000" algn="l" rtl="0" eaLnBrk="0" fontAlgn="base" hangingPunct="0">
      <a:spcBef>
        <a:spcPts val="25"/>
      </a:spcBef>
      <a:spcAft>
        <a:spcPts val="25"/>
      </a:spcAft>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3pPr>
    <a:lvl4pPr marL="1188000" indent="-360000" algn="l" rtl="0" eaLnBrk="0" fontAlgn="base" hangingPunct="0">
      <a:spcBef>
        <a:spcPts val="25"/>
      </a:spcBef>
      <a:spcAft>
        <a:spcPts val="25"/>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8000" indent="-360000" algn="l" rtl="0" eaLnBrk="0" fontAlgn="base" hangingPunct="0">
      <a:spcBef>
        <a:spcPts val="25"/>
      </a:spcBef>
      <a:spcAft>
        <a:spcPts val="25"/>
      </a:spcAft>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4088" y="744538"/>
            <a:ext cx="4960937" cy="3722687"/>
          </a:xfrm>
        </p:spPr>
      </p:sp>
      <p:sp>
        <p:nvSpPr>
          <p:cNvPr id="3" name="Notes Placeholder 2"/>
          <p:cNvSpPr>
            <a:spLocks noGrp="1"/>
          </p:cNvSpPr>
          <p:nvPr>
            <p:ph type="body" idx="1"/>
          </p:nvPr>
        </p:nvSpPr>
        <p:spPr>
          <a:xfrm>
            <a:off x="950566" y="4715906"/>
            <a:ext cx="4968001" cy="4320000"/>
          </a:xfrm>
        </p:spPr>
        <p:txBody>
          <a:bodyPr/>
          <a:lstStyle/>
          <a:p>
            <a:pPr defTabSz="937802">
              <a:spcBef>
                <a:spcPts val="26"/>
              </a:spcBef>
              <a:spcAft>
                <a:spcPts val="26"/>
              </a:spcAft>
              <a:defRPr/>
            </a:pPr>
            <a:r>
              <a:rPr lang="en-GB" sz="1300" b="1" dirty="0">
                <a:solidFill>
                  <a:srgbClr val="000000"/>
                </a:solidFill>
              </a:rPr>
              <a:t>PRESENTER NOTES:</a:t>
            </a:r>
          </a:p>
          <a:p>
            <a:pPr defTabSz="937802">
              <a:spcBef>
                <a:spcPts val="26"/>
              </a:spcBef>
              <a:spcAft>
                <a:spcPts val="26"/>
              </a:spcAft>
              <a:defRPr/>
            </a:pPr>
            <a:endParaRPr lang="en-GB" sz="1300" b="1" dirty="0">
              <a:solidFill>
                <a:srgbClr val="000000"/>
              </a:solidFill>
            </a:endParaRPr>
          </a:p>
          <a:p>
            <a:pPr marL="369213" indent="-369213" defTabSz="937802">
              <a:spcBef>
                <a:spcPts val="26"/>
              </a:spcBef>
              <a:spcAft>
                <a:spcPts val="26"/>
              </a:spcAft>
              <a:buFont typeface="Arial" pitchFamily="34" charset="0"/>
              <a:buChar char="•"/>
              <a:defRPr/>
            </a:pPr>
            <a:r>
              <a:rPr lang="en-GB" b="0" dirty="0" smtClean="0"/>
              <a:t>the materials in this course are generic and designed to provide a broad overview of most areas of IFRS. The content should be tailored based on local needs</a:t>
            </a:r>
            <a:endParaRPr lang="en-GB" sz="1300" b="0" dirty="0">
              <a:solidFill>
                <a:srgbClr val="000000"/>
              </a:solidFill>
            </a:endParaRPr>
          </a:p>
          <a:p>
            <a:pPr marL="369213" indent="-369213" defTabSz="937802">
              <a:spcBef>
                <a:spcPts val="26"/>
              </a:spcBef>
              <a:spcAft>
                <a:spcPts val="26"/>
              </a:spcAft>
              <a:buFont typeface="Arial" pitchFamily="34" charset="0"/>
              <a:buChar char="•"/>
              <a:defRPr/>
            </a:pPr>
            <a:r>
              <a:rPr lang="en-GB" sz="1300" b="0" dirty="0">
                <a:solidFill>
                  <a:srgbClr val="000000"/>
                </a:solidFill>
              </a:rPr>
              <a:t>the length of time required will vary significantly, depending on the experience and prior knowledge of the audience. If being used as a reminder course, then obviously the material can be covered much more quickly than if being presented to users who are converting from local GAAP</a:t>
            </a:r>
          </a:p>
          <a:p>
            <a:pPr marL="369213" indent="-369213" defTabSz="937802">
              <a:spcBef>
                <a:spcPts val="26"/>
              </a:spcBef>
              <a:spcAft>
                <a:spcPts val="26"/>
              </a:spcAft>
              <a:buFont typeface="Arial" pitchFamily="34" charset="0"/>
              <a:buChar char="•"/>
              <a:defRPr/>
            </a:pPr>
            <a:r>
              <a:rPr lang="en-GB" sz="1300" b="0" dirty="0">
                <a:solidFill>
                  <a:srgbClr val="000000"/>
                </a:solidFill>
              </a:rPr>
              <a:t>for countries planning to convert from local GAAP to IFRS, it will be useful if local presenters can highlight where the differences to local GAAP present challenges</a:t>
            </a:r>
          </a:p>
          <a:p>
            <a:pPr marL="369213" indent="-369213" defTabSz="937802">
              <a:spcBef>
                <a:spcPts val="26"/>
              </a:spcBef>
              <a:spcAft>
                <a:spcPts val="26"/>
              </a:spcAft>
              <a:buFont typeface="Arial" pitchFamily="34" charset="0"/>
              <a:buChar char="•"/>
              <a:defRPr/>
            </a:pPr>
            <a:r>
              <a:rPr lang="en-GB" sz="1300" b="0" dirty="0">
                <a:solidFill>
                  <a:srgbClr val="000000"/>
                </a:solidFill>
              </a:rPr>
              <a:t>if relevant for the audience then there are some slides in Module 34 that can be used to explain the role of the GTIL IFRS Team and the resources the IFRS Team provides.</a:t>
            </a:r>
          </a:p>
          <a:p>
            <a:endParaRPr lang="en-GB" b="0" dirty="0"/>
          </a:p>
        </p:txBody>
      </p:sp>
      <p:sp>
        <p:nvSpPr>
          <p:cNvPr id="4" name="Slide Number Placeholder 3"/>
          <p:cNvSpPr>
            <a:spLocks noGrp="1"/>
          </p:cNvSpPr>
          <p:nvPr>
            <p:ph type="sldNum" sz="quarter" idx="10"/>
          </p:nvPr>
        </p:nvSpPr>
        <p:spPr/>
        <p:txBody>
          <a:bodyPr/>
          <a:lstStyle/>
          <a:p>
            <a:fld id="{D2127181-F078-4025-864A-94C26BC01B21}"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8022970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p:txBody>
          <a:bodyPr/>
          <a:lstStyle/>
          <a:p>
            <a:fld id="{C7BA350D-EBAF-4F0C-A79D-48973DEFD509}" type="slidenum">
              <a:rPr lang="en-GB" altLang="en-US" smtClean="0"/>
              <a:pPr/>
              <a:t>10</a:t>
            </a:fld>
            <a:endParaRPr lang="en-GB" altLang="en-US" dirty="0"/>
          </a:p>
        </p:txBody>
      </p:sp>
      <p:sp>
        <p:nvSpPr>
          <p:cNvPr id="1855491" name="Rectangle 3"/>
          <p:cNvSpPr>
            <a:spLocks noGrp="1" noChangeArrowheads="1"/>
          </p:cNvSpPr>
          <p:nvPr>
            <p:ph type="body" idx="1"/>
          </p:nvPr>
        </p:nvSpPr>
        <p:spPr/>
        <p:txBody>
          <a:bodyPr/>
          <a:lstStyle/>
          <a:p>
            <a:pPr lvl="0"/>
            <a:r>
              <a:rPr lang="en-GB" noProof="0" dirty="0" smtClean="0"/>
              <a:t>PRESENTER NOTES:</a:t>
            </a:r>
          </a:p>
          <a:p>
            <a:endParaRPr lang="en-GB" dirty="0" smtClean="0"/>
          </a:p>
          <a:p>
            <a:pPr lvl="1"/>
            <a:r>
              <a:rPr lang="en-GB" dirty="0" smtClean="0"/>
              <a:t>the entity is required to reclassify a short‑term employee benefits if: </a:t>
            </a:r>
          </a:p>
          <a:p>
            <a:pPr lvl="2"/>
            <a:r>
              <a:rPr lang="en-GB" dirty="0" smtClean="0"/>
              <a:t>there is a change in expectations of the timing of settlement and the change is not temporary</a:t>
            </a:r>
          </a:p>
          <a:p>
            <a:pPr lvl="2"/>
            <a:r>
              <a:rPr lang="en-GB" dirty="0" smtClean="0"/>
              <a:t>the characteristics of the benefit change (such as a change from a non‑accumulating benefit to an accumulating benefit)</a:t>
            </a:r>
          </a:p>
          <a:p>
            <a:pPr lvl="1"/>
            <a:r>
              <a:rPr lang="en-GB" dirty="0" smtClean="0"/>
              <a:t>an entity need not reclassify a short‑term employee benefit if the entity’s expectations of the timing of settlement change temporarily.</a:t>
            </a:r>
          </a:p>
        </p:txBody>
      </p:sp>
      <p:sp>
        <p:nvSpPr>
          <p:cNvPr id="4" name="Slide Image Placeholder 3"/>
          <p:cNvSpPr>
            <a:spLocks noGrp="1" noRot="1" noChangeAspect="1"/>
          </p:cNvSpPr>
          <p:nvPr>
            <p:ph type="sldImg"/>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p:txBody>
          <a:bodyPr/>
          <a:lstStyle/>
          <a:p>
            <a:fld id="{C7BA350D-EBAF-4F0C-A79D-48973DEFD509}" type="slidenum">
              <a:rPr lang="en-GB" altLang="en-US" smtClean="0"/>
              <a:pPr/>
              <a:t>11</a:t>
            </a:fld>
            <a:endParaRPr lang="en-GB" altLang="en-US" dirty="0"/>
          </a:p>
        </p:txBody>
      </p:sp>
      <p:sp>
        <p:nvSpPr>
          <p:cNvPr id="1855491" name="Rectangle 3"/>
          <p:cNvSpPr>
            <a:spLocks noGrp="1" noChangeArrowheads="1"/>
          </p:cNvSpPr>
          <p:nvPr>
            <p:ph type="body" idx="1"/>
          </p:nvPr>
        </p:nvSpPr>
        <p:spPr/>
        <p:txBody>
          <a:bodyPr/>
          <a:lstStyle/>
          <a:p>
            <a:pPr lvl="0"/>
            <a:r>
              <a:rPr lang="en-GB" noProof="0" dirty="0" smtClean="0"/>
              <a:t>PRESENTER NOTES:</a:t>
            </a:r>
          </a:p>
          <a:p>
            <a:endParaRPr lang="en-GB" dirty="0" smtClean="0"/>
          </a:p>
          <a:p>
            <a:pPr lvl="1"/>
            <a:r>
              <a:rPr lang="en-GB" dirty="0" smtClean="0"/>
              <a:t>an asset is only recognised to the extent that it will lead to, for example, a reduction in future payments or a cash refund</a:t>
            </a:r>
          </a:p>
          <a:p>
            <a:endParaRPr lang="en-GB" dirty="0" smtClean="0"/>
          </a:p>
          <a:p>
            <a:r>
              <a:rPr lang="en-GB" dirty="0" smtClean="0"/>
              <a:t>Disclosures</a:t>
            </a:r>
          </a:p>
          <a:p>
            <a:pPr lvl="1"/>
            <a:r>
              <a:rPr lang="en-GB" dirty="0" smtClean="0"/>
              <a:t>although IAS 19 does not require specific disclosures about short‑term employee benefits, other IFRSs may require disclosures. For example:</a:t>
            </a:r>
          </a:p>
          <a:p>
            <a:pPr lvl="2"/>
            <a:r>
              <a:rPr lang="en-GB" dirty="0" smtClean="0"/>
              <a:t>IAS 24.17(a) requires disclosures about short-term employee benefits for key management personnel</a:t>
            </a:r>
          </a:p>
          <a:p>
            <a:pPr lvl="2"/>
            <a:r>
              <a:rPr lang="en-GB" dirty="0" smtClean="0"/>
              <a:t>IAS 1.102 or IAS 1.104 require disclosure of employee benefits expense</a:t>
            </a:r>
          </a:p>
          <a:p>
            <a:pPr marL="468000" lvl="2" indent="0">
              <a:buNone/>
            </a:pPr>
            <a:endParaRPr lang="en-GB" dirty="0"/>
          </a:p>
          <a:p>
            <a:pPr lvl="1"/>
            <a:r>
              <a:rPr lang="en-GB" dirty="0"/>
              <a:t>short-term employment benefits include short-term paid absences. See the next slide</a:t>
            </a:r>
            <a:r>
              <a:rPr lang="en-GB" dirty="0" smtClean="0"/>
              <a:t>.</a:t>
            </a:r>
            <a:endParaRPr lang="en-GB" dirty="0"/>
          </a:p>
          <a:p>
            <a:endParaRPr lang="en-GB" dirty="0"/>
          </a:p>
          <a:p>
            <a:pPr marL="468000" lvl="2" indent="0">
              <a:buNone/>
            </a:pPr>
            <a:endParaRPr lang="en-GB" dirty="0" smtClean="0"/>
          </a:p>
        </p:txBody>
      </p:sp>
      <p:sp>
        <p:nvSpPr>
          <p:cNvPr id="4" name="Slide Image Placeholder 3"/>
          <p:cNvSpPr>
            <a:spLocks noGrp="1" noRot="1" noChangeAspect="1"/>
          </p:cNvSpPr>
          <p:nvPr>
            <p:ph type="sldImg"/>
          </p:nvPr>
        </p:nvSpPr>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p:txBody>
          <a:bodyPr/>
          <a:lstStyle/>
          <a:p>
            <a:fld id="{C7BA350D-EBAF-4F0C-A79D-48973DEFD509}" type="slidenum">
              <a:rPr lang="en-GB" altLang="en-US" smtClean="0">
                <a:solidFill>
                  <a:prstClr val="black"/>
                </a:solidFill>
              </a:rPr>
              <a:pPr/>
              <a:t>12</a:t>
            </a:fld>
            <a:endParaRPr lang="en-GB" altLang="en-US" dirty="0">
              <a:solidFill>
                <a:prstClr val="black"/>
              </a:solidFill>
            </a:endParaRPr>
          </a:p>
        </p:txBody>
      </p:sp>
      <p:sp>
        <p:nvSpPr>
          <p:cNvPr id="1855491" name="Rectangle 3"/>
          <p:cNvSpPr>
            <a:spLocks noGrp="1" noChangeArrowheads="1"/>
          </p:cNvSpPr>
          <p:nvPr>
            <p:ph type="body" idx="1"/>
          </p:nvPr>
        </p:nvSpPr>
        <p:spPr/>
        <p:txBody>
          <a:bodyPr/>
          <a:lstStyle/>
          <a:p>
            <a:pPr lvl="0"/>
            <a:r>
              <a:rPr lang="en-GB" noProof="0" dirty="0" smtClean="0"/>
              <a:t>PRESENTER NOTES:</a:t>
            </a:r>
          </a:p>
          <a:p>
            <a:pPr marL="0" lvl="1" indent="0">
              <a:buNone/>
            </a:pPr>
            <a:r>
              <a:rPr lang="en-GB" b="1" dirty="0" smtClean="0"/>
              <a:t>    </a:t>
            </a:r>
          </a:p>
          <a:p>
            <a:pPr marL="360000" lvl="1" indent="-360000"/>
            <a:r>
              <a:rPr lang="en-GB" b="0" dirty="0" smtClean="0"/>
              <a:t>accumulating entitlements can be:</a:t>
            </a:r>
            <a:r>
              <a:rPr lang="en-GB" b="0" baseline="0" dirty="0" smtClean="0"/>
              <a:t> </a:t>
            </a:r>
          </a:p>
          <a:p>
            <a:pPr marL="828000" lvl="2" indent="-360000"/>
            <a:r>
              <a:rPr lang="en-GB" b="0" dirty="0" smtClean="0"/>
              <a:t>'vesting'</a:t>
            </a:r>
            <a:r>
              <a:rPr lang="en-GB" b="0" baseline="0" dirty="0" smtClean="0"/>
              <a:t> i</a:t>
            </a:r>
            <a:r>
              <a:rPr lang="en-GB" b="0" dirty="0" smtClean="0"/>
              <a:t>e the employees still get paid out if they leave</a:t>
            </a:r>
            <a:r>
              <a:rPr lang="en-GB" b="0" baseline="0" dirty="0" smtClean="0"/>
              <a:t> </a:t>
            </a:r>
            <a:r>
              <a:rPr lang="en-GB" b="0" dirty="0" smtClean="0"/>
              <a:t>or </a:t>
            </a:r>
          </a:p>
          <a:p>
            <a:pPr marL="828000" lvl="2" indent="-360000"/>
            <a:r>
              <a:rPr lang="en-GB" b="0" dirty="0" smtClean="0"/>
              <a:t>'non-vesting' the entitlement lapses if they leave</a:t>
            </a:r>
          </a:p>
          <a:p>
            <a:pPr marL="360000" lvl="1" indent="0">
              <a:buNone/>
            </a:pPr>
            <a:r>
              <a:rPr lang="en-GB" b="0" dirty="0" smtClean="0"/>
              <a:t>In both cases a liability is recognised, but for a non-vesting scheme the liability is reduced for the estimated lapses. </a:t>
            </a:r>
          </a:p>
        </p:txBody>
      </p:sp>
      <p:sp>
        <p:nvSpPr>
          <p:cNvPr id="4" name="Slide Image Placeholder 3"/>
          <p:cNvSpPr>
            <a:spLocks noGrp="1" noRot="1" noChangeAspect="1"/>
          </p:cNvSpPr>
          <p:nvPr>
            <p:ph type="sldImg"/>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endParaRPr lang="en-GB"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13</a:t>
            </a:fld>
            <a:endParaRPr lang="en-US" dirty="0">
              <a:solidFill>
                <a:prstClr val="black"/>
              </a:solidFill>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311740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lvl="0"/>
            <a:endParaRPr lang="en-GB" dirty="0" smtClean="0"/>
          </a:p>
          <a:p>
            <a:pPr lvl="1"/>
            <a:r>
              <a:rPr lang="en-GB" dirty="0" smtClean="0"/>
              <a:t>The key point is whether the benefit is: </a:t>
            </a:r>
          </a:p>
          <a:p>
            <a:pPr lvl="2"/>
            <a:r>
              <a:rPr lang="en-GB" dirty="0" smtClean="0"/>
              <a:t>in exchange for services or </a:t>
            </a:r>
          </a:p>
          <a:p>
            <a:pPr lvl="2"/>
            <a:r>
              <a:rPr lang="en-GB" dirty="0" smtClean="0"/>
              <a:t>compensation for loss of employment</a:t>
            </a:r>
          </a:p>
          <a:p>
            <a:pPr lvl="1"/>
            <a:r>
              <a:rPr lang="en-GB" dirty="0" smtClean="0"/>
              <a:t>this situation is sometimes called a stay bonus.</a:t>
            </a:r>
          </a:p>
          <a:p>
            <a:pPr lvl="1"/>
            <a:endParaRPr lang="en-GB"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pPr/>
              <a:t>14</a:t>
            </a:fld>
            <a:endParaRPr lang="en-US" dirty="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3311740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endParaRPr lang="en-GB" dirty="0" smtClean="0"/>
          </a:p>
          <a:p>
            <a:pPr marL="0" marR="0" lvl="0" indent="0" algn="l" defTabSz="914400" rtl="0" eaLnBrk="0" fontAlgn="base" latinLnBrk="0" hangingPunct="0">
              <a:lnSpc>
                <a:spcPct val="100000"/>
              </a:lnSpc>
              <a:spcBef>
                <a:spcPts val="0"/>
              </a:spcBef>
              <a:spcAft>
                <a:spcPct val="0"/>
              </a:spcAft>
              <a:buClrTx/>
              <a:buSzTx/>
              <a:buFontTx/>
              <a:buNone/>
              <a:tabLst/>
              <a:defRPr/>
            </a:pPr>
            <a:r>
              <a:rPr lang="en-GB" b="1" noProof="0" dirty="0" smtClean="0"/>
              <a:t>Issue 3: Long</a:t>
            </a:r>
            <a:r>
              <a:rPr lang="en-GB" sz="1200" dirty="0" smtClean="0">
                <a:solidFill>
                  <a:srgbClr val="000000"/>
                </a:solidFill>
              </a:rPr>
              <a:t>-term employee benefits		</a:t>
            </a:r>
            <a:endParaRPr lang="en-GB" b="1" noProof="0" dirty="0" smtClean="0"/>
          </a:p>
          <a:p>
            <a:pPr>
              <a:spcBef>
                <a:spcPts val="0"/>
              </a:spcBef>
            </a:pPr>
            <a:r>
              <a:rPr lang="en-GB" b="0" dirty="0" smtClean="0"/>
              <a:t>See</a:t>
            </a:r>
            <a:r>
              <a:rPr lang="en-GB" b="0" baseline="0" dirty="0" smtClean="0"/>
              <a:t> the next slide for the distinction between post-employment benefits and other long-term benefits.</a:t>
            </a:r>
            <a:endParaRPr lang="en-GB" b="0"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pPr/>
              <a:t>15</a:t>
            </a:fld>
            <a:endParaRPr lang="en-US" dirty="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pPr lvl="0"/>
            <a:endParaRPr lang="en-GB" b="1" noProof="0" dirty="0" smtClean="0"/>
          </a:p>
          <a:p>
            <a:pPr lvl="1"/>
            <a:r>
              <a:rPr lang="en-GB" dirty="0" smtClean="0"/>
              <a:t>post‑employment benefit plans are classified as either: </a:t>
            </a:r>
          </a:p>
          <a:p>
            <a:pPr lvl="2"/>
            <a:r>
              <a:rPr lang="en-GB" dirty="0" smtClean="0"/>
              <a:t>defined contribution plans or </a:t>
            </a:r>
          </a:p>
          <a:p>
            <a:pPr lvl="2"/>
            <a:r>
              <a:rPr lang="en-GB" dirty="0" smtClean="0"/>
              <a:t>defined benefit plans</a:t>
            </a:r>
          </a:p>
          <a:p>
            <a:pPr marL="360000" lvl="2" indent="0">
              <a:buNone/>
            </a:pPr>
            <a:r>
              <a:rPr lang="en-GB" dirty="0" smtClean="0"/>
              <a:t>See the next slide.</a:t>
            </a:r>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16</a:t>
            </a:fld>
            <a:endParaRPr lang="en-US" dirty="0">
              <a:solidFill>
                <a:prstClr val="black"/>
              </a:solidFill>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lvl="0"/>
            <a:endParaRPr lang="en-GB" noProof="0"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17</a:t>
            </a:fld>
            <a:endParaRPr lang="en-US" dirty="0">
              <a:solidFill>
                <a:prstClr val="black"/>
              </a:solidFill>
            </a:endParaRP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C7BA350D-EBAF-4F0C-A79D-48973DEFD509}" type="slidenum">
              <a:rPr lang="en-GB" altLang="en-US">
                <a:solidFill>
                  <a:prstClr val="black"/>
                </a:solidFill>
              </a:rPr>
              <a:pPr/>
              <a:t>18</a:t>
            </a:fld>
            <a:endParaRPr lang="en-GB" altLang="en-US" dirty="0">
              <a:solidFill>
                <a:prstClr val="black"/>
              </a:solidFill>
            </a:endParaRPr>
          </a:p>
        </p:txBody>
      </p:sp>
      <p:sp>
        <p:nvSpPr>
          <p:cNvPr id="1855490" name="Rectangle 2"/>
          <p:cNvSpPr>
            <a:spLocks noGrp="1" noRot="1" noChangeAspect="1" noChangeArrowheads="1" noTextEdit="1"/>
          </p:cNvSpPr>
          <p:nvPr>
            <p:ph type="sldImg"/>
          </p:nvPr>
        </p:nvSpPr>
        <p:spPr>
          <a:ln/>
        </p:spPr>
      </p:sp>
      <p:sp>
        <p:nvSpPr>
          <p:cNvPr id="1855491" name="Rectangle 3"/>
          <p:cNvSpPr>
            <a:spLocks noGrp="1" noChangeArrowheads="1"/>
          </p:cNvSpPr>
          <p:nvPr>
            <p:ph type="body" idx="1"/>
          </p:nvPr>
        </p:nvSpPr>
        <p:spPr/>
        <p:txBody>
          <a:bodyPr/>
          <a:lstStyle/>
          <a:p>
            <a:pPr marL="0" marR="0" lvl="0" indent="0" algn="l" defTabSz="914400" rtl="0" eaLnBrk="0" fontAlgn="base" latinLnBrk="0" hangingPunct="0">
              <a:lnSpc>
                <a:spcPct val="100000"/>
              </a:lnSpc>
              <a:spcBef>
                <a:spcPts val="25"/>
              </a:spcBef>
              <a:spcAft>
                <a:spcPts val="25"/>
              </a:spcAft>
              <a:buClrTx/>
              <a:buSzTx/>
              <a:buFont typeface="Arial" pitchFamily="34" charset="0"/>
              <a:buNone/>
              <a:tabLst/>
              <a:defRPr/>
            </a:pPr>
            <a:r>
              <a:rPr lang="en-GB" b="1" noProof="0" dirty="0" smtClean="0"/>
              <a:t>PRESENTER NOTES:</a:t>
            </a:r>
          </a:p>
          <a:p>
            <a:pPr marL="0" marR="0" lvl="0" indent="0" algn="l" defTabSz="914400" rtl="0" eaLnBrk="0" fontAlgn="base" latinLnBrk="0" hangingPunct="0">
              <a:lnSpc>
                <a:spcPct val="100000"/>
              </a:lnSpc>
              <a:spcBef>
                <a:spcPts val="25"/>
              </a:spcBef>
              <a:spcAft>
                <a:spcPts val="25"/>
              </a:spcAft>
              <a:buClrTx/>
              <a:buSzTx/>
              <a:buFont typeface="Arial" pitchFamily="34" charset="0"/>
              <a:buNone/>
              <a:tabLst/>
              <a:defRPr/>
            </a:pPr>
            <a:endParaRPr lang="en-GB" b="1" noProof="0" dirty="0" smtClean="0"/>
          </a:p>
          <a:p>
            <a:pPr lvl="1"/>
            <a:r>
              <a:rPr lang="en-GB" dirty="0" smtClean="0"/>
              <a:t>post‑employment benefit plans are classified as either: </a:t>
            </a:r>
          </a:p>
          <a:p>
            <a:pPr lvl="2"/>
            <a:r>
              <a:rPr lang="en-GB" dirty="0" smtClean="0"/>
              <a:t>defined contribution plans or </a:t>
            </a:r>
          </a:p>
          <a:p>
            <a:pPr lvl="2"/>
            <a:r>
              <a:rPr lang="en-GB" dirty="0" smtClean="0"/>
              <a:t>defined benefit plans</a:t>
            </a:r>
          </a:p>
          <a:p>
            <a:pPr marL="360000" lvl="2" indent="0">
              <a:buNone/>
            </a:pPr>
            <a:r>
              <a:rPr lang="en-GB" dirty="0" smtClean="0"/>
              <a:t>Depending on the economic substance of the plan as derived from its principal terms and conditions. </a:t>
            </a:r>
          </a:p>
          <a:p>
            <a:pPr marL="360000" lvl="2" indent="0">
              <a:buNone/>
            </a:pPr>
            <a:r>
              <a:rPr lang="en-GB" dirty="0" smtClean="0"/>
              <a:t>See the next slide.</a:t>
            </a:r>
          </a:p>
          <a:p>
            <a:pPr marL="0" marR="0" lvl="0" indent="0" algn="l" defTabSz="914400" rtl="0" eaLnBrk="0" fontAlgn="base" latinLnBrk="0" hangingPunct="0">
              <a:lnSpc>
                <a:spcPct val="100000"/>
              </a:lnSpc>
              <a:spcBef>
                <a:spcPts val="25"/>
              </a:spcBef>
              <a:spcAft>
                <a:spcPts val="25"/>
              </a:spcAft>
              <a:buClrTx/>
              <a:buSzTx/>
              <a:buFont typeface="Arial" pitchFamily="34" charset="0"/>
              <a:buNone/>
              <a:tabLst/>
              <a:defRPr/>
            </a:pPr>
            <a:endParaRPr lang="en-GB" b="1" noProof="0" dirty="0" smtClean="0"/>
          </a:p>
          <a:p>
            <a:endParaRPr lang="en-GB"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marL="0" lvl="1" indent="0">
              <a:buNone/>
            </a:pPr>
            <a:endParaRPr lang="en-GB" dirty="0" smtClean="0"/>
          </a:p>
          <a:p>
            <a:pPr marL="360000" lvl="1" indent="-360000"/>
            <a:r>
              <a:rPr lang="en-GB" dirty="0" smtClean="0"/>
              <a:t>see Example in the next slide. </a:t>
            </a:r>
          </a:p>
        </p:txBody>
      </p:sp>
      <p:sp>
        <p:nvSpPr>
          <p:cNvPr id="4" name="Slide Number Placeholder 3"/>
          <p:cNvSpPr>
            <a:spLocks noGrp="1"/>
          </p:cNvSpPr>
          <p:nvPr>
            <p:ph type="sldNum" sz="quarter" idx="10"/>
          </p:nvPr>
        </p:nvSpPr>
        <p:spPr/>
        <p:txBody>
          <a:bodyPr/>
          <a:lstStyle/>
          <a:p>
            <a:fld id="{772E25AE-7BE6-49D0-BDEF-32EA38243953}" type="slidenum">
              <a:rPr lang="en-US" smtClean="0"/>
              <a:pPr/>
              <a:t>19</a:t>
            </a:fld>
            <a:endParaRPr lang="en-US" dirty="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2</a:t>
            </a:fld>
            <a:endParaRPr lang="en-US" dirty="0">
              <a:solidFill>
                <a:prstClr val="black"/>
              </a:solidFill>
            </a:endParaRPr>
          </a:p>
        </p:txBody>
      </p:sp>
      <p:sp>
        <p:nvSpPr>
          <p:cNvPr id="7" name="Notes Placeholder 6"/>
          <p:cNvSpPr>
            <a:spLocks noGrp="1"/>
          </p:cNvSpPr>
          <p:nvPr>
            <p:ph type="body" idx="1"/>
          </p:nvPr>
        </p:nvSpPr>
        <p:spPr/>
        <p:txBody>
          <a:bodyPr/>
          <a:lstStyle/>
          <a:p>
            <a:pPr lvl="0"/>
            <a:r>
              <a:rPr lang="en-GB" b="1" dirty="0" smtClean="0"/>
              <a:t>PRESENTER NOTES:</a:t>
            </a:r>
          </a:p>
          <a:p>
            <a:pPr lvl="0"/>
            <a:endParaRPr lang="en-GB" dirty="0" smtClean="0"/>
          </a:p>
          <a:p>
            <a:endParaRPr lang="en-GB"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074912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endParaRPr lang="en-GB" b="0" dirty="0" smtClean="0"/>
          </a:p>
          <a:p>
            <a:endParaRPr lang="en-GB" b="0"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20</a:t>
            </a:fld>
            <a:endParaRPr lang="en-US" dirty="0">
              <a:solidFill>
                <a:prstClr val="black"/>
              </a:solidFill>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lvl="0"/>
            <a:endParaRPr lang="en-GB" noProof="0" dirty="0" smtClean="0"/>
          </a:p>
          <a:p>
            <a:pPr lvl="0"/>
            <a:endParaRPr lang="en-GB" noProof="0"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pPr/>
              <a:t>21</a:t>
            </a:fld>
            <a:endParaRPr lang="en-US" dirty="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p:txBody>
          <a:bodyPr/>
          <a:lstStyle/>
          <a:p>
            <a:fld id="{C7BA350D-EBAF-4F0C-A79D-48973DEFD509}" type="slidenum">
              <a:rPr lang="en-GB" altLang="en-US" smtClean="0"/>
              <a:pPr/>
              <a:t>22</a:t>
            </a:fld>
            <a:endParaRPr lang="en-GB" altLang="en-US" dirty="0"/>
          </a:p>
        </p:txBody>
      </p:sp>
      <p:sp>
        <p:nvSpPr>
          <p:cNvPr id="1855491" name="Rectangle 3"/>
          <p:cNvSpPr>
            <a:spLocks noGrp="1" noChangeArrowheads="1"/>
          </p:cNvSpPr>
          <p:nvPr>
            <p:ph type="body" idx="1"/>
          </p:nvPr>
        </p:nvSpPr>
        <p:spPr/>
        <p:txBody>
          <a:bodyPr/>
          <a:lstStyle/>
          <a:p>
            <a:pPr lvl="0"/>
            <a:r>
              <a:rPr lang="en-GB" noProof="0" dirty="0" smtClean="0"/>
              <a:t>PRESENTER NOTES:</a:t>
            </a:r>
          </a:p>
          <a:p>
            <a:endParaRPr lang="en-GB" dirty="0" smtClean="0"/>
          </a:p>
          <a:p>
            <a:pPr lvl="1"/>
            <a:r>
              <a:rPr lang="en-GB" dirty="0" smtClean="0"/>
              <a:t>the discount rate (will be addressed later): market yields at the end of the reporting periods on high quality corporate bonds</a:t>
            </a:r>
          </a:p>
          <a:p>
            <a:pPr lvl="1"/>
            <a:r>
              <a:rPr lang="en-GB" dirty="0" smtClean="0"/>
              <a:t>if the payment exceeds the contributions due then an asset is only recognised:</a:t>
            </a:r>
          </a:p>
          <a:p>
            <a:pPr lvl="2"/>
            <a:r>
              <a:rPr lang="en-GB" dirty="0" smtClean="0"/>
              <a:t>to the extent that the prepayment will be recoverable, e.g. by reduced future payments or a cash refund</a:t>
            </a:r>
          </a:p>
          <a:p>
            <a:pPr lvl="2"/>
            <a:r>
              <a:rPr lang="en-GB" dirty="0" smtClean="0"/>
              <a:t>in accordance with the terms and conditions of the plan and any statutory requirements in the jurisdiction of the plan</a:t>
            </a:r>
          </a:p>
          <a:p>
            <a:pPr marL="0" lvl="1" indent="0">
              <a:buNone/>
            </a:pPr>
            <a:endParaRPr lang="en-GB" dirty="0" smtClean="0"/>
          </a:p>
          <a:p>
            <a:pPr marL="0" lvl="1" indent="0">
              <a:buNone/>
            </a:pPr>
            <a:r>
              <a:rPr lang="en-GB" b="1" dirty="0" smtClean="0"/>
              <a:t>Disclosures</a:t>
            </a:r>
          </a:p>
          <a:p>
            <a:pPr lvl="1"/>
            <a:r>
              <a:rPr lang="en-GB" dirty="0" smtClean="0"/>
              <a:t>IAS 19.53 requires disclosure of the amount recognised as an expense for defined contribution plans</a:t>
            </a:r>
          </a:p>
          <a:p>
            <a:pPr lvl="1"/>
            <a:r>
              <a:rPr lang="en-GB" dirty="0" smtClean="0"/>
              <a:t>IAS 24.17(b) requires disclosures about contributions to defined contribution plans for key management personnel</a:t>
            </a:r>
          </a:p>
          <a:p>
            <a:pPr lvl="1"/>
            <a:r>
              <a:rPr lang="en-GB" dirty="0" smtClean="0"/>
              <a:t>IAS 1.102 or IAS 1.104 require disclosure of employee benefits expense.</a:t>
            </a:r>
          </a:p>
          <a:p>
            <a:pPr lvl="1"/>
            <a:endParaRPr lang="en-GB" dirty="0" smtClean="0"/>
          </a:p>
          <a:p>
            <a:endParaRPr lang="en-GB" dirty="0" smtClean="0"/>
          </a:p>
        </p:txBody>
      </p:sp>
      <p:sp>
        <p:nvSpPr>
          <p:cNvPr id="4" name="Slide Image Placeholder 3"/>
          <p:cNvSpPr>
            <a:spLocks noGrp="1" noRot="1" noChangeAspect="1"/>
          </p:cNvSpPr>
          <p:nvPr>
            <p:ph type="sldImg"/>
          </p:nvPr>
        </p:nvSpPr>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lvl="0"/>
            <a:endParaRPr lang="en-GB" noProof="0"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23</a:t>
            </a:fld>
            <a:endParaRPr lang="en-US" dirty="0">
              <a:solidFill>
                <a:prstClr val="black"/>
              </a:solidFill>
            </a:endParaRP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C7BA350D-EBAF-4F0C-A79D-48973DEFD509}" type="slidenum">
              <a:rPr lang="en-GB" altLang="en-US">
                <a:solidFill>
                  <a:prstClr val="black"/>
                </a:solidFill>
              </a:rPr>
              <a:pPr/>
              <a:t>24</a:t>
            </a:fld>
            <a:endParaRPr lang="en-GB" altLang="en-US" dirty="0">
              <a:solidFill>
                <a:prstClr val="black"/>
              </a:solidFill>
            </a:endParaRPr>
          </a:p>
        </p:txBody>
      </p:sp>
      <p:sp>
        <p:nvSpPr>
          <p:cNvPr id="1855490" name="Rectangle 2"/>
          <p:cNvSpPr>
            <a:spLocks noGrp="1" noRot="1" noChangeAspect="1" noChangeArrowheads="1" noTextEdit="1"/>
          </p:cNvSpPr>
          <p:nvPr>
            <p:ph type="sldImg"/>
          </p:nvPr>
        </p:nvSpPr>
        <p:spPr>
          <a:ln/>
        </p:spPr>
      </p:sp>
      <p:sp>
        <p:nvSpPr>
          <p:cNvPr id="1855491" name="Rectangle 3"/>
          <p:cNvSpPr>
            <a:spLocks noGrp="1" noChangeArrowheads="1"/>
          </p:cNvSpPr>
          <p:nvPr>
            <p:ph type="body" idx="1"/>
          </p:nvPr>
        </p:nvSpPr>
        <p:spPr/>
        <p:txBody>
          <a:bodyPr/>
          <a:lstStyle/>
          <a:p>
            <a:pPr marL="0" marR="0" lvl="0" indent="0" algn="l" defTabSz="914400" rtl="0" eaLnBrk="0" fontAlgn="base" latinLnBrk="0" hangingPunct="0">
              <a:lnSpc>
                <a:spcPct val="100000"/>
              </a:lnSpc>
              <a:spcBef>
                <a:spcPts val="25"/>
              </a:spcBef>
              <a:spcAft>
                <a:spcPts val="25"/>
              </a:spcAft>
              <a:buClrTx/>
              <a:buSzTx/>
              <a:buFont typeface="Arial" pitchFamily="34" charset="0"/>
              <a:buNone/>
              <a:tabLst/>
              <a:defRPr/>
            </a:pPr>
            <a:r>
              <a:rPr lang="en-GB" b="1" noProof="0" dirty="0" smtClean="0"/>
              <a:t>PRESENTER NOTES:</a:t>
            </a:r>
          </a:p>
          <a:p>
            <a:pPr marL="0" marR="0" lvl="0" indent="0" algn="l" defTabSz="914400" rtl="0" eaLnBrk="0" fontAlgn="base" latinLnBrk="0" hangingPunct="0">
              <a:lnSpc>
                <a:spcPct val="100000"/>
              </a:lnSpc>
              <a:spcBef>
                <a:spcPts val="25"/>
              </a:spcBef>
              <a:spcAft>
                <a:spcPts val="25"/>
              </a:spcAft>
              <a:buClrTx/>
              <a:buSzTx/>
              <a:buFont typeface="Arial" pitchFamily="34" charset="0"/>
              <a:buNone/>
              <a:tabLst/>
              <a:defRPr/>
            </a:pPr>
            <a:endParaRPr lang="en-GB" b="1" noProof="0" dirty="0" smtClean="0"/>
          </a:p>
          <a:p>
            <a:pPr lvl="1"/>
            <a:r>
              <a:rPr lang="en-GB" dirty="0" smtClean="0"/>
              <a:t>post‑employment benefit plans are classified as either: </a:t>
            </a:r>
          </a:p>
          <a:p>
            <a:pPr lvl="2"/>
            <a:r>
              <a:rPr lang="en-GB" dirty="0" smtClean="0"/>
              <a:t>defined contribution plans or </a:t>
            </a:r>
          </a:p>
          <a:p>
            <a:pPr lvl="2"/>
            <a:r>
              <a:rPr lang="en-GB" dirty="0" smtClean="0"/>
              <a:t>defined benefit plans</a:t>
            </a:r>
          </a:p>
          <a:p>
            <a:pPr marL="360000" lvl="2" indent="0">
              <a:buNone/>
            </a:pPr>
            <a:r>
              <a:rPr lang="en-GB" dirty="0" smtClean="0"/>
              <a:t>Depending on the economic substance of the plan as derived from its principal terms and conditions. </a:t>
            </a:r>
          </a:p>
          <a:p>
            <a:pPr marL="360000" lvl="2" indent="0">
              <a:buNone/>
            </a:pPr>
            <a:r>
              <a:rPr lang="en-GB" dirty="0" smtClean="0"/>
              <a:t>See the next slide.</a:t>
            </a:r>
          </a:p>
          <a:p>
            <a:pPr marL="0" marR="0" lvl="0" indent="0" algn="l" defTabSz="914400" rtl="0" eaLnBrk="0" fontAlgn="base" latinLnBrk="0" hangingPunct="0">
              <a:lnSpc>
                <a:spcPct val="100000"/>
              </a:lnSpc>
              <a:spcBef>
                <a:spcPts val="25"/>
              </a:spcBef>
              <a:spcAft>
                <a:spcPts val="25"/>
              </a:spcAft>
              <a:buClrTx/>
              <a:buSzTx/>
              <a:buFont typeface="Arial" pitchFamily="34" charset="0"/>
              <a:buNone/>
              <a:tabLst/>
              <a:defRPr/>
            </a:pPr>
            <a:endParaRPr lang="en-GB" b="1" noProof="0"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pPr lvl="0"/>
            <a:endParaRPr lang="en-GB" noProof="0" dirty="0" smtClean="0"/>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a:solidFill>
                  <a:prstClr val="black"/>
                </a:solidFill>
              </a:rPr>
              <a:pPr/>
              <a:t>25</a:t>
            </a:fld>
            <a:endParaRPr lang="en-GB" sz="1200" dirty="0">
              <a:solidFill>
                <a:prstClr val="black"/>
              </a:solidFill>
            </a:endParaRP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endParaRPr lang="en-GB" dirty="0" smtClean="0"/>
          </a:p>
          <a:p>
            <a:pPr marL="360000" marR="0" lvl="1" indent="-360000" algn="l" defTabSz="914400" rtl="0" eaLnBrk="0" fontAlgn="base" latinLnBrk="0" hangingPunct="0">
              <a:lnSpc>
                <a:spcPct val="100000"/>
              </a:lnSpc>
              <a:spcBef>
                <a:spcPts val="25"/>
              </a:spcBef>
              <a:spcAft>
                <a:spcPts val="25"/>
              </a:spcAft>
              <a:buClrTx/>
              <a:buSzTx/>
              <a:tabLst/>
              <a:defRPr/>
            </a:pPr>
            <a:r>
              <a:rPr lang="en-GB" b="0" dirty="0" smtClean="0"/>
              <a:t>an</a:t>
            </a:r>
            <a:r>
              <a:rPr lang="en-GB" dirty="0" smtClean="0"/>
              <a:t> entity should account for:</a:t>
            </a:r>
          </a:p>
          <a:p>
            <a:pPr marL="828000" marR="0" lvl="2" indent="-360000" algn="l" defTabSz="914400" rtl="0" eaLnBrk="0" fontAlgn="base" latinLnBrk="0" hangingPunct="0">
              <a:lnSpc>
                <a:spcPct val="100000"/>
              </a:lnSpc>
              <a:spcBef>
                <a:spcPts val="25"/>
              </a:spcBef>
              <a:spcAft>
                <a:spcPts val="25"/>
              </a:spcAft>
              <a:buClrTx/>
              <a:buSzTx/>
              <a:tabLst/>
              <a:defRPr/>
            </a:pPr>
            <a:r>
              <a:rPr lang="en-GB" dirty="0" smtClean="0"/>
              <a:t>its legal obligation under the formal terms of a defined benefit plan</a:t>
            </a:r>
            <a:r>
              <a:rPr lang="en-GB" baseline="0" dirty="0" smtClean="0"/>
              <a:t> and</a:t>
            </a:r>
            <a:endParaRPr lang="en-GB" dirty="0" smtClean="0"/>
          </a:p>
          <a:p>
            <a:pPr marL="828000" marR="0" lvl="2" indent="-360000" algn="l" defTabSz="914400" rtl="0" eaLnBrk="0" fontAlgn="base" latinLnBrk="0" hangingPunct="0">
              <a:lnSpc>
                <a:spcPct val="100000"/>
              </a:lnSpc>
              <a:spcBef>
                <a:spcPts val="25"/>
              </a:spcBef>
              <a:spcAft>
                <a:spcPts val="25"/>
              </a:spcAft>
              <a:buClrTx/>
              <a:buSzTx/>
              <a:tabLst/>
              <a:defRPr/>
            </a:pPr>
            <a:r>
              <a:rPr lang="en-GB" dirty="0" smtClean="0"/>
              <a:t>any constructive obligation that arises from the entity’s informal practices</a:t>
            </a:r>
          </a:p>
          <a:p>
            <a:pPr marL="360000" marR="0" lvl="1" indent="-360000" algn="l" defTabSz="914400" rtl="0" eaLnBrk="0" fontAlgn="base" latinLnBrk="0" hangingPunct="0">
              <a:lnSpc>
                <a:spcPct val="100000"/>
              </a:lnSpc>
              <a:spcBef>
                <a:spcPts val="25"/>
              </a:spcBef>
              <a:spcAft>
                <a:spcPts val="25"/>
              </a:spcAft>
              <a:buClrTx/>
              <a:buSzTx/>
              <a:tabLst/>
              <a:defRPr/>
            </a:pPr>
            <a:r>
              <a:rPr lang="en-GB" dirty="0" smtClean="0"/>
              <a:t>informal practices give rise to a constructive obligation where the entity has no realistic alternative but to pay employee benefits</a:t>
            </a:r>
          </a:p>
          <a:p>
            <a:pPr marL="360000" marR="0" lvl="1" indent="-360000" algn="l" defTabSz="914400" rtl="0" eaLnBrk="0" fontAlgn="base" latinLnBrk="0" hangingPunct="0">
              <a:lnSpc>
                <a:spcPct val="100000"/>
              </a:lnSpc>
              <a:spcBef>
                <a:spcPts val="25"/>
              </a:spcBef>
              <a:spcAft>
                <a:spcPts val="25"/>
              </a:spcAft>
              <a:buClrTx/>
              <a:buSzTx/>
              <a:tabLst/>
              <a:defRPr/>
            </a:pPr>
            <a:r>
              <a:rPr lang="en-GB" baseline="0" dirty="0" smtClean="0"/>
              <a:t>defined benefit plans can be funded or unfunded</a:t>
            </a:r>
          </a:p>
          <a:p>
            <a:pPr lvl="1"/>
            <a:r>
              <a:rPr lang="en-GB" dirty="0" smtClean="0"/>
              <a:t>the Example in the next slide illustrates the attribution of benefits under the plan's benefit formula</a:t>
            </a:r>
            <a:r>
              <a:rPr lang="en-GB" sz="1200" dirty="0" smtClean="0">
                <a:solidFill>
                  <a:srgbClr val="FF0000"/>
                </a:solidFill>
              </a:rPr>
              <a:t>.	</a:t>
            </a:r>
          </a:p>
        </p:txBody>
      </p:sp>
      <p:sp>
        <p:nvSpPr>
          <p:cNvPr id="12" name="Rectangle 7"/>
          <p:cNvSpPr>
            <a:spLocks noGrp="1" noChangeArrowheads="1"/>
          </p:cNvSpPr>
          <p:nvPr>
            <p:ph type="sldNum" sz="quarter" idx="5"/>
          </p:nvPr>
        </p:nvSpPr>
        <p:spPr>
          <a:xfrm>
            <a:off x="3852016" y="9431814"/>
            <a:ext cx="2945659" cy="496411"/>
          </a:xfrm>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smtClean="0"/>
              <a:pPr/>
              <a:t>26</a:t>
            </a:fld>
            <a:endParaRPr lang="en-GB" sz="12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endParaRPr lang="en-GB" dirty="0" smtClean="0"/>
          </a:p>
          <a:p>
            <a:pPr lvl="1"/>
            <a:r>
              <a:rPr lang="en-GB" dirty="0" smtClean="0"/>
              <a:t>DBO- defined benefit obligation</a:t>
            </a:r>
          </a:p>
          <a:p>
            <a:pPr lvl="1"/>
            <a:r>
              <a:rPr lang="en-GB" dirty="0" smtClean="0"/>
              <a:t>current service cost is the additional liability that arises from employees service during the period.</a:t>
            </a:r>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smtClean="0"/>
              <a:pPr/>
              <a:t>27</a:t>
            </a:fld>
            <a:endParaRPr lang="en-GB" sz="12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marL="0" lvl="1" indent="0">
              <a:buNone/>
            </a:pPr>
            <a:endParaRPr lang="en-GB" sz="1800" dirty="0" smtClean="0"/>
          </a:p>
          <a:p>
            <a:pPr marL="0" marR="0" lvl="1" indent="0" algn="l" defTabSz="914400" rtl="0" eaLnBrk="0" fontAlgn="base" latinLnBrk="0" hangingPunct="0">
              <a:lnSpc>
                <a:spcPct val="100000"/>
              </a:lnSpc>
              <a:spcBef>
                <a:spcPts val="25"/>
              </a:spcBef>
              <a:spcAft>
                <a:spcPts val="25"/>
              </a:spcAft>
              <a:buClrTx/>
              <a:buSzTx/>
              <a:buFont typeface="Arial" panose="020B0604020202020204" pitchFamily="34" charset="0"/>
              <a:buNone/>
              <a:tabLst/>
              <a:defRPr/>
            </a:pPr>
            <a:endParaRPr lang="en-GB" sz="1200" dirty="0" smtClean="0">
              <a:solidFill>
                <a:srgbClr val="FF0000"/>
              </a:solidFill>
            </a:endParaRPr>
          </a:p>
          <a:p>
            <a:pPr marL="0" indent="0">
              <a:spcBef>
                <a:spcPts val="0"/>
              </a:spcBef>
              <a:buNone/>
            </a:pPr>
            <a:endParaRPr lang="en-GB" sz="1800" dirty="0" smtClean="0"/>
          </a:p>
          <a:p>
            <a:pPr marL="0" lvl="1" indent="0">
              <a:spcBef>
                <a:spcPts val="0"/>
              </a:spcBef>
              <a:buNone/>
            </a:pPr>
            <a:endParaRPr lang="en-GB" sz="1800" dirty="0" smtClean="0"/>
          </a:p>
          <a:p>
            <a:pPr marL="0" marR="0" lvl="1" indent="0" algn="l" defTabSz="914400" rtl="0" eaLnBrk="0" fontAlgn="base" latinLnBrk="0" hangingPunct="0">
              <a:lnSpc>
                <a:spcPct val="100000"/>
              </a:lnSpc>
              <a:spcBef>
                <a:spcPts val="25"/>
              </a:spcBef>
              <a:spcAft>
                <a:spcPts val="25"/>
              </a:spcAft>
              <a:buClrTx/>
              <a:buSzTx/>
              <a:buFont typeface="Arial" panose="020B0604020202020204" pitchFamily="34" charset="0"/>
              <a:buNone/>
              <a:tabLst/>
              <a:defRPr/>
            </a:pPr>
            <a:endParaRPr lang="en-GB" sz="1200" dirty="0" smtClean="0">
              <a:solidFill>
                <a:srgbClr val="FF0000"/>
              </a:solidFill>
            </a:endParaRPr>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smtClean="0">
                <a:solidFill>
                  <a:prstClr val="black"/>
                </a:solidFill>
              </a:rPr>
              <a:pPr/>
              <a:t>28</a:t>
            </a:fld>
            <a:endParaRPr lang="en-GB" sz="1200" dirty="0">
              <a:solidFill>
                <a:prstClr val="black"/>
              </a:solidFill>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marL="0" lvl="1" indent="0">
              <a:buNone/>
            </a:pPr>
            <a:endParaRPr lang="en-GB" sz="1800" dirty="0" smtClean="0"/>
          </a:p>
          <a:p>
            <a:pPr marL="0" marR="0" lvl="1" indent="0" algn="l" defTabSz="914400" rtl="0" eaLnBrk="0" fontAlgn="base" latinLnBrk="0" hangingPunct="0">
              <a:lnSpc>
                <a:spcPct val="100000"/>
              </a:lnSpc>
              <a:spcBef>
                <a:spcPts val="25"/>
              </a:spcBef>
              <a:spcAft>
                <a:spcPts val="25"/>
              </a:spcAft>
              <a:buClrTx/>
              <a:buSzTx/>
              <a:buFont typeface="Arial" panose="020B0604020202020204" pitchFamily="34" charset="0"/>
              <a:buNone/>
              <a:tabLst/>
              <a:defRPr/>
            </a:pPr>
            <a:endParaRPr lang="en-GB" sz="1200" dirty="0" smtClean="0">
              <a:solidFill>
                <a:srgbClr val="FF0000"/>
              </a:solidFill>
            </a:endParaRPr>
          </a:p>
          <a:p>
            <a:pPr marL="0" indent="0">
              <a:spcBef>
                <a:spcPts val="0"/>
              </a:spcBef>
              <a:buNone/>
            </a:pPr>
            <a:endParaRPr lang="en-GB" sz="1800" dirty="0" smtClean="0"/>
          </a:p>
          <a:p>
            <a:pPr marL="0" lvl="1" indent="0">
              <a:spcBef>
                <a:spcPts val="0"/>
              </a:spcBef>
              <a:buNone/>
            </a:pPr>
            <a:endParaRPr lang="en-GB" sz="1800" dirty="0" smtClean="0"/>
          </a:p>
          <a:p>
            <a:pPr marL="0" marR="0" lvl="1" indent="0" algn="l" defTabSz="914400" rtl="0" eaLnBrk="0" fontAlgn="base" latinLnBrk="0" hangingPunct="0">
              <a:lnSpc>
                <a:spcPct val="100000"/>
              </a:lnSpc>
              <a:spcBef>
                <a:spcPts val="25"/>
              </a:spcBef>
              <a:spcAft>
                <a:spcPts val="25"/>
              </a:spcAft>
              <a:buClrTx/>
              <a:buSzTx/>
              <a:buFont typeface="Arial" panose="020B0604020202020204" pitchFamily="34" charset="0"/>
              <a:buNone/>
              <a:tabLst/>
              <a:defRPr/>
            </a:pPr>
            <a:endParaRPr lang="en-GB" sz="1200" dirty="0" smtClean="0">
              <a:solidFill>
                <a:srgbClr val="FF0000"/>
              </a:solidFill>
            </a:endParaRPr>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smtClean="0">
                <a:solidFill>
                  <a:prstClr val="black"/>
                </a:solidFill>
              </a:rPr>
              <a:pPr/>
              <a:t>29</a:t>
            </a:fld>
            <a:endParaRPr lang="en-GB" sz="1200" dirty="0">
              <a:solidFill>
                <a:prstClr val="black"/>
              </a:solidFill>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lvl="0"/>
            <a:endParaRPr lang="en-GB" noProof="0" dirty="0" smtClean="0"/>
          </a:p>
          <a:p>
            <a:pPr lvl="1"/>
            <a:r>
              <a:rPr lang="en-GB" dirty="0" smtClean="0"/>
              <a:t>the 'Navigating the standard' slide aims to summarise the key features of each IFRS or IAS</a:t>
            </a:r>
          </a:p>
          <a:p>
            <a:pPr marL="360000" marR="0" lvl="1"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dirty="0" smtClean="0"/>
              <a:t>IAS 19 is a</a:t>
            </a:r>
            <a:r>
              <a:rPr lang="en-GB" baseline="0" dirty="0" smtClean="0"/>
              <a:t> complicated Standard and contains a lot of challenging practical applications. This introductory Module is </a:t>
            </a:r>
            <a:r>
              <a:rPr lang="en-GB" b="0" dirty="0" smtClean="0"/>
              <a:t>designed mainly to provide a broad overview of IAS 19</a:t>
            </a:r>
          </a:p>
          <a:p>
            <a:pPr marL="360000" marR="0" lvl="1"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kumimoji="0" lang="en-GB" sz="1200" b="0" i="0" u="none" strike="noStrike" kern="1200" cap="none" normalizeH="0" baseline="0" dirty="0" smtClean="0">
                <a:ln>
                  <a:noFill/>
                </a:ln>
                <a:solidFill>
                  <a:schemeClr val="tx1"/>
                </a:solidFill>
                <a:effectLst/>
                <a:latin typeface="Arial" charset="0"/>
                <a:ea typeface="+mn-ea"/>
                <a:cs typeface="Arial" panose="020B0604020202020204" pitchFamily="34" charset="0"/>
              </a:rPr>
              <a:t>IAS 19 does not address accounting by </a:t>
            </a:r>
            <a:r>
              <a:rPr lang="en-GB" sz="1200" b="0" kern="1200" dirty="0" smtClean="0">
                <a:solidFill>
                  <a:schemeClr val="tx1"/>
                </a:solidFill>
                <a:latin typeface="Arial" panose="020B0604020202020204" pitchFamily="34" charset="0"/>
                <a:ea typeface="+mn-ea"/>
                <a:cs typeface="Arial" panose="020B0604020202020204" pitchFamily="34" charset="0"/>
              </a:rPr>
              <a:t>employee benefits plans (IAS 26 applies) </a:t>
            </a:r>
            <a:endParaRPr lang="en-GB" dirty="0" smtClean="0"/>
          </a:p>
          <a:p>
            <a:pPr lvl="1"/>
            <a:r>
              <a:rPr lang="en-GB" dirty="0" smtClean="0"/>
              <a:t>the scope of IAS 19 is straightforward in that it is applies to all employee benefits except ones covered by IFRS 2 </a:t>
            </a:r>
          </a:p>
          <a:p>
            <a:pPr lvl="1"/>
            <a:r>
              <a:rPr lang="en-GB" dirty="0" smtClean="0"/>
              <a:t>that said, questions do sometimes arise to whether a plan is: </a:t>
            </a:r>
          </a:p>
          <a:p>
            <a:pPr lvl="2"/>
            <a:r>
              <a:rPr lang="en-GB" dirty="0" smtClean="0"/>
              <a:t>a cash-settled share-based payment plan covered by IFRS 2 or </a:t>
            </a:r>
          </a:p>
          <a:p>
            <a:pPr lvl="2"/>
            <a:r>
              <a:rPr lang="en-GB" dirty="0" smtClean="0"/>
              <a:t>a bonus plan covered by IAS 19.</a:t>
            </a:r>
          </a:p>
        </p:txBody>
      </p:sp>
      <p:sp>
        <p:nvSpPr>
          <p:cNvPr id="12" name="Rectangle 7"/>
          <p:cNvSpPr>
            <a:spLocks noGrp="1" noChangeArrowheads="1"/>
          </p:cNvSpPr>
          <p:nvPr>
            <p:ph type="sldNum" sz="quarter" idx="5"/>
          </p:nvPr>
        </p:nvSpPr>
        <p:spPr/>
        <p:txBody>
          <a:bodyPr/>
          <a:lstStyle>
            <a:lvl1pPr eaLnBrk="0" hangingPunct="0">
              <a:defRPr sz="2900">
                <a:solidFill>
                  <a:schemeClr val="tx1"/>
                </a:solidFill>
                <a:latin typeface="Arial" charset="0"/>
              </a:defRPr>
            </a:lvl1pPr>
            <a:lvl2pPr marL="761907" indent="-293041" eaLnBrk="0" hangingPunct="0">
              <a:defRPr sz="2900">
                <a:solidFill>
                  <a:schemeClr val="tx1"/>
                </a:solidFill>
                <a:latin typeface="Arial" charset="0"/>
              </a:defRPr>
            </a:lvl2pPr>
            <a:lvl3pPr marL="1172164" indent="-234433" eaLnBrk="0" hangingPunct="0">
              <a:defRPr sz="2900">
                <a:solidFill>
                  <a:schemeClr val="tx1"/>
                </a:solidFill>
                <a:latin typeface="Arial" charset="0"/>
              </a:defRPr>
            </a:lvl3pPr>
            <a:lvl4pPr marL="1641031" indent="-234433" eaLnBrk="0" hangingPunct="0">
              <a:defRPr sz="2900">
                <a:solidFill>
                  <a:schemeClr val="tx1"/>
                </a:solidFill>
                <a:latin typeface="Arial" charset="0"/>
              </a:defRPr>
            </a:lvl4pPr>
            <a:lvl5pPr marL="2109898" indent="-234433" eaLnBrk="0" hangingPunct="0">
              <a:defRPr sz="2900">
                <a:solidFill>
                  <a:schemeClr val="tx1"/>
                </a:solidFill>
                <a:latin typeface="Arial" charset="0"/>
              </a:defRPr>
            </a:lvl5pPr>
            <a:lvl6pPr marL="2578764" indent="-234433" eaLnBrk="0" fontAlgn="base" hangingPunct="0">
              <a:spcBef>
                <a:spcPct val="0"/>
              </a:spcBef>
              <a:spcAft>
                <a:spcPct val="0"/>
              </a:spcAft>
              <a:defRPr sz="2900">
                <a:solidFill>
                  <a:schemeClr val="tx1"/>
                </a:solidFill>
                <a:latin typeface="Arial" charset="0"/>
              </a:defRPr>
            </a:lvl6pPr>
            <a:lvl7pPr marL="3047628" indent="-234433" eaLnBrk="0" fontAlgn="base" hangingPunct="0">
              <a:spcBef>
                <a:spcPct val="0"/>
              </a:spcBef>
              <a:spcAft>
                <a:spcPct val="0"/>
              </a:spcAft>
              <a:defRPr sz="2900">
                <a:solidFill>
                  <a:schemeClr val="tx1"/>
                </a:solidFill>
                <a:latin typeface="Arial" charset="0"/>
              </a:defRPr>
            </a:lvl7pPr>
            <a:lvl8pPr marL="3516495" indent="-234433" eaLnBrk="0" fontAlgn="base" hangingPunct="0">
              <a:spcBef>
                <a:spcPct val="0"/>
              </a:spcBef>
              <a:spcAft>
                <a:spcPct val="0"/>
              </a:spcAft>
              <a:defRPr sz="2900">
                <a:solidFill>
                  <a:schemeClr val="tx1"/>
                </a:solidFill>
                <a:latin typeface="Arial" charset="0"/>
              </a:defRPr>
            </a:lvl8pPr>
            <a:lvl9pPr marL="3985361" indent="-234433" eaLnBrk="0" fontAlgn="base" hangingPunct="0">
              <a:spcBef>
                <a:spcPct val="0"/>
              </a:spcBef>
              <a:spcAft>
                <a:spcPct val="0"/>
              </a:spcAft>
              <a:defRPr sz="2900">
                <a:solidFill>
                  <a:schemeClr val="tx1"/>
                </a:solidFill>
                <a:latin typeface="Arial" charset="0"/>
              </a:defRPr>
            </a:lvl9pPr>
          </a:lstStyle>
          <a:p>
            <a:fld id="{F8ACC4B0-622A-4AAA-983F-433E03795406}" type="slidenum">
              <a:rPr lang="en-GB" sz="1200" smtClean="0"/>
              <a:pPr/>
              <a:t>3</a:t>
            </a:fld>
            <a:endParaRPr lang="en-GB" sz="1200"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endParaRPr lang="en-GB" b="0" dirty="0" smtClean="0"/>
          </a:p>
          <a:p>
            <a:r>
              <a:rPr lang="en-GB" b="1" dirty="0" smtClean="0"/>
              <a:t>Financial variables</a:t>
            </a:r>
          </a:p>
          <a:p>
            <a:pPr lvl="1"/>
            <a:r>
              <a:rPr lang="en-GB" dirty="0" smtClean="0"/>
              <a:t>an entity determines the discount rate and other financial assumptions in nominal terms, unless estimates in real (inflation‑adjusted) terms are more reliable</a:t>
            </a:r>
          </a:p>
          <a:p>
            <a:endParaRPr lang="en-GB" b="0" dirty="0" smtClean="0"/>
          </a:p>
          <a:p>
            <a:pPr marL="360000" indent="-360000">
              <a:spcBef>
                <a:spcPts val="25"/>
              </a:spcBef>
              <a:spcAft>
                <a:spcPts val="25"/>
              </a:spcAft>
              <a:buFont typeface="Arial" panose="020B0604020202020204" pitchFamily="34" charset="0"/>
              <a:buChar char="•"/>
            </a:pPr>
            <a:r>
              <a:rPr lang="en-GB" b="0" dirty="0" smtClean="0"/>
              <a:t>for the purposes of this Module and in order to facilitate explaining IAS 19: </a:t>
            </a:r>
          </a:p>
          <a:p>
            <a:pPr marL="828000" lvl="1" indent="-360000">
              <a:spcBef>
                <a:spcPts val="25"/>
              </a:spcBef>
              <a:spcAft>
                <a:spcPts val="25"/>
              </a:spcAft>
              <a:buFont typeface="Courier New" panose="02070309020205020404" pitchFamily="49" charset="0"/>
              <a:buChar char="o"/>
            </a:pPr>
            <a:r>
              <a:rPr lang="en-GB" b="0" baseline="0" dirty="0" smtClean="0"/>
              <a:t>Step 2- actuarial assumptions</a:t>
            </a:r>
            <a:r>
              <a:rPr lang="en-GB" b="0" dirty="0" smtClean="0"/>
              <a:t> other than discount rate</a:t>
            </a:r>
          </a:p>
          <a:p>
            <a:pPr marL="828000" marR="0" lvl="1" indent="-360000" algn="l" defTabSz="914400" rtl="0" eaLnBrk="0" fontAlgn="base" latinLnBrk="0" hangingPunct="0">
              <a:lnSpc>
                <a:spcPct val="100000"/>
              </a:lnSpc>
              <a:spcBef>
                <a:spcPts val="25"/>
              </a:spcBef>
              <a:spcAft>
                <a:spcPts val="25"/>
              </a:spcAft>
              <a:buClrTx/>
              <a:buSzTx/>
              <a:buFont typeface="Courier New" panose="02070309020205020404" pitchFamily="49" charset="0"/>
              <a:buChar char="o"/>
              <a:tabLst/>
              <a:defRPr/>
            </a:pPr>
            <a:r>
              <a:rPr lang="en-GB" b="0" dirty="0" smtClean="0"/>
              <a:t>Step 3- actuarial assumption:</a:t>
            </a:r>
            <a:r>
              <a:rPr lang="en-GB" b="0" baseline="0" dirty="0" smtClean="0"/>
              <a:t> discount rate. See the next slide</a:t>
            </a:r>
            <a:endParaRPr lang="en-GB" b="0" dirty="0" smtClean="0"/>
          </a:p>
          <a:p>
            <a:endParaRPr lang="en-GB" b="1" dirty="0" smtClean="0"/>
          </a:p>
          <a:p>
            <a:pPr marL="0" lvl="1" indent="0">
              <a:buNone/>
            </a:pPr>
            <a:endParaRPr lang="en-GB"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30</a:t>
            </a:fld>
            <a:endParaRPr lang="en-US" dirty="0">
              <a:solidFill>
                <a:prstClr val="black"/>
              </a:solidFill>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endParaRPr lang="en-GB" sz="1200" b="1" i="0" u="none" strike="noStrike" kern="1200" dirty="0" smtClean="0">
              <a:effectLst/>
              <a:latin typeface="Arial"/>
            </a:endParaRPr>
          </a:p>
          <a:p>
            <a:pPr marL="360000" indent="-360000">
              <a:spcBef>
                <a:spcPts val="25"/>
              </a:spcBef>
              <a:spcAft>
                <a:spcPts val="25"/>
              </a:spcAft>
              <a:buFont typeface="Arial" panose="020B0604020202020204" pitchFamily="34" charset="0"/>
              <a:buChar char="•"/>
            </a:pPr>
            <a:r>
              <a:rPr lang="en-GB" b="0" dirty="0" smtClean="0"/>
              <a:t>the</a:t>
            </a:r>
            <a:r>
              <a:rPr lang="en-GB" b="0" baseline="0" dirty="0" smtClean="0"/>
              <a:t> discount rate is a significant </a:t>
            </a:r>
            <a:r>
              <a:rPr lang="en-GB" b="0" dirty="0" smtClean="0"/>
              <a:t>actuarial assumption which has a material effect on the measurement</a:t>
            </a:r>
            <a:r>
              <a:rPr lang="en-GB" b="0" baseline="0" dirty="0" smtClean="0"/>
              <a:t> </a:t>
            </a:r>
            <a:r>
              <a:rPr lang="en-GB" b="0" dirty="0" smtClean="0"/>
              <a:t>of DBO</a:t>
            </a:r>
          </a:p>
          <a:p>
            <a:pPr lvl="1">
              <a:spcBef>
                <a:spcPts val="25"/>
              </a:spcBef>
              <a:spcAft>
                <a:spcPts val="25"/>
              </a:spcAft>
            </a:pPr>
            <a:r>
              <a:rPr lang="en-GB" dirty="0" smtClean="0"/>
              <a:t>the next slide specifies some discount</a:t>
            </a:r>
            <a:r>
              <a:rPr lang="en-GB" baseline="0" dirty="0" smtClean="0"/>
              <a:t> rate issues considered by the </a:t>
            </a:r>
            <a:r>
              <a:rPr lang="en-GB" dirty="0" smtClean="0"/>
              <a:t>IFRIC. </a:t>
            </a:r>
          </a:p>
          <a:p>
            <a:pPr>
              <a:spcBef>
                <a:spcPts val="306"/>
              </a:spcBef>
            </a:pPr>
            <a:r>
              <a:rPr lang="en-GB" dirty="0" smtClean="0"/>
              <a:t>  </a:t>
            </a:r>
          </a:p>
          <a:p>
            <a:endParaRPr lang="en-GB" dirty="0" smtClean="0"/>
          </a:p>
          <a:p>
            <a:pPr marL="0" indent="0">
              <a:buFont typeface="Arial" panose="020B0604020202020204" pitchFamily="34" charset="0"/>
              <a:buNone/>
            </a:pPr>
            <a:endParaRPr lang="en-GB" b="0" noProof="0" dirty="0" smtClean="0"/>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a:solidFill>
                  <a:prstClr val="black"/>
                </a:solidFill>
              </a:rPr>
              <a:pPr/>
              <a:t>31</a:t>
            </a:fld>
            <a:endParaRPr lang="en-GB" sz="1200" dirty="0">
              <a:solidFill>
                <a:prstClr val="black"/>
              </a:solidFill>
            </a:endParaRP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b="1" noProof="0" dirty="0" smtClean="0"/>
              <a:t>PRESENTER NOTES:</a:t>
            </a:r>
          </a:p>
          <a:p>
            <a:pPr marL="468000" lvl="1" indent="0">
              <a:buFont typeface="Courier New" panose="02070309020205020404" pitchFamily="49" charset="0"/>
              <a:buNone/>
            </a:pPr>
            <a:endParaRPr lang="en-GB" dirty="0" smtClean="0"/>
          </a:p>
          <a:p>
            <a:pPr marL="0" lvl="0" indent="0">
              <a:spcBef>
                <a:spcPts val="0"/>
              </a:spcBef>
              <a:buFont typeface="Courier New" panose="02070309020205020404" pitchFamily="49" charset="0"/>
              <a:buNone/>
            </a:pPr>
            <a:r>
              <a:rPr lang="en-GB" dirty="0" smtClean="0"/>
              <a:t>High quality</a:t>
            </a:r>
          </a:p>
          <a:p>
            <a:pPr marL="0" lvl="0" indent="0">
              <a:spcBef>
                <a:spcPts val="0"/>
              </a:spcBef>
              <a:buFont typeface="Courier New" panose="02070309020205020404" pitchFamily="49" charset="0"/>
              <a:buNone/>
            </a:pPr>
            <a:r>
              <a:rPr lang="en-GB" b="0" dirty="0" smtClean="0"/>
              <a:t>Although IAS 19 doesn't define 'high quality' it has been made clear that practice is to include only bonds rated 'AA' and above.</a:t>
            </a:r>
            <a:r>
              <a:rPr lang="en-GB" b="0" baseline="0" dirty="0" smtClean="0"/>
              <a:t> '</a:t>
            </a:r>
            <a:r>
              <a:rPr lang="en-GB" b="0" dirty="0" smtClean="0"/>
              <a:t>AA' is</a:t>
            </a:r>
            <a:r>
              <a:rPr lang="en-GB" b="0" baseline="0" dirty="0" smtClean="0"/>
              <a:t> </a:t>
            </a:r>
            <a:r>
              <a:rPr lang="en-GB" b="0" dirty="0" smtClean="0"/>
              <a:t>one of the two highest grades used by ratings agencies such as Standard &amp; Poors and means 'very strong capacity to meet financial commitments'</a:t>
            </a:r>
          </a:p>
          <a:p>
            <a:pPr marL="108000" lvl="0" indent="0">
              <a:buFont typeface="Courier New" panose="02070309020205020404" pitchFamily="49" charset="0"/>
              <a:buNone/>
            </a:pPr>
            <a:endParaRPr lang="en-GB" b="0" dirty="0" smtClean="0"/>
          </a:p>
          <a:p>
            <a:pPr marL="0" lvl="0" indent="0">
              <a:spcBef>
                <a:spcPts val="0"/>
              </a:spcBef>
              <a:buFont typeface="Courier New" panose="02070309020205020404" pitchFamily="49" charset="0"/>
              <a:buNone/>
            </a:pPr>
            <a:r>
              <a:rPr lang="en-GB" b="1" dirty="0" smtClean="0"/>
              <a:t>Country Vs.</a:t>
            </a:r>
            <a:r>
              <a:rPr lang="en-GB" b="1" baseline="0" dirty="0" smtClean="0"/>
              <a:t> currency zone</a:t>
            </a:r>
          </a:p>
          <a:p>
            <a:pPr marL="0" lvl="0" indent="0">
              <a:spcBef>
                <a:spcPts val="0"/>
              </a:spcBef>
              <a:buFont typeface="Courier New" panose="02070309020205020404" pitchFamily="49" charset="0"/>
              <a:buNone/>
            </a:pPr>
            <a:r>
              <a:rPr lang="en-GB" b="0" dirty="0" smtClean="0"/>
              <a:t>In currency zone eg the eurozone, an entity</a:t>
            </a:r>
            <a:r>
              <a:rPr lang="en-GB" b="0" baseline="0" dirty="0" smtClean="0"/>
              <a:t> </a:t>
            </a:r>
            <a:r>
              <a:rPr lang="en-GB" b="0" dirty="0" smtClean="0"/>
              <a:t>should consider the eurozone bond market and not the country-level market. </a:t>
            </a:r>
          </a:p>
          <a:p>
            <a:pPr marL="0" lvl="0" indent="0">
              <a:spcBef>
                <a:spcPts val="0"/>
              </a:spcBef>
              <a:buFont typeface="Courier New" panose="02070309020205020404" pitchFamily="49" charset="0"/>
              <a:buNone/>
            </a:pPr>
            <a:endParaRPr lang="en-GB" b="0" dirty="0" smtClean="0"/>
          </a:p>
          <a:p>
            <a:pPr marL="0" marR="0" lvl="0" indent="0" algn="l" defTabSz="914400" rtl="0" eaLnBrk="0" fontAlgn="base" latinLnBrk="0" hangingPunct="0">
              <a:lnSpc>
                <a:spcPct val="100000"/>
              </a:lnSpc>
              <a:spcBef>
                <a:spcPts val="0"/>
              </a:spcBef>
              <a:spcAft>
                <a:spcPct val="0"/>
              </a:spcAft>
              <a:buClrTx/>
              <a:buSzTx/>
              <a:buFont typeface="Courier New" panose="02070309020205020404" pitchFamily="49" charset="0"/>
              <a:buNone/>
              <a:tabLst/>
              <a:defRPr/>
            </a:pPr>
            <a:r>
              <a:rPr lang="en-GB" sz="1200" dirty="0" smtClean="0">
                <a:solidFill>
                  <a:schemeClr val="tx1"/>
                </a:solidFill>
              </a:rPr>
              <a:t>Government bonds not 'high quality'</a:t>
            </a:r>
          </a:p>
          <a:p>
            <a:pPr marL="0" marR="0" lvl="0" indent="0" algn="l" defTabSz="914400" rtl="0" eaLnBrk="0" fontAlgn="base" latinLnBrk="0" hangingPunct="0">
              <a:lnSpc>
                <a:spcPct val="100000"/>
              </a:lnSpc>
              <a:spcBef>
                <a:spcPts val="0"/>
              </a:spcBef>
              <a:spcAft>
                <a:spcPct val="0"/>
              </a:spcAft>
              <a:buClrTx/>
              <a:buSzTx/>
              <a:buFont typeface="Courier New" panose="02070309020205020404" pitchFamily="49" charset="0"/>
              <a:buNone/>
              <a:tabLst/>
              <a:defRPr/>
            </a:pPr>
            <a:r>
              <a:rPr lang="en-GB" b="0" dirty="0" smtClean="0"/>
              <a:t>In</a:t>
            </a:r>
            <a:r>
              <a:rPr lang="en-GB" b="0" baseline="0" dirty="0" smtClean="0"/>
              <a:t> a</a:t>
            </a:r>
            <a:r>
              <a:rPr lang="en-GB" b="0" dirty="0" smtClean="0"/>
              <a:t> country with no deep market in HQCB, an entity</a:t>
            </a:r>
            <a:r>
              <a:rPr lang="en-GB" b="0" baseline="0" dirty="0" smtClean="0"/>
              <a:t> </a:t>
            </a:r>
            <a:r>
              <a:rPr lang="en-GB" b="0" dirty="0" smtClean="0"/>
              <a:t>still have to use the market yield on government bond</a:t>
            </a:r>
            <a:r>
              <a:rPr lang="en-GB" b="0" baseline="0" dirty="0" smtClean="0"/>
              <a:t> </a:t>
            </a:r>
            <a:r>
              <a:rPr lang="en-GB" b="0" dirty="0" smtClean="0"/>
              <a:t>even if there is a sovereign debt problem so the government rate is not a quality rate.</a:t>
            </a:r>
            <a:endParaRPr lang="en-GB" b="0" baseline="0" dirty="0" smtClean="0"/>
          </a:p>
        </p:txBody>
      </p:sp>
      <p:sp>
        <p:nvSpPr>
          <p:cNvPr id="4" name="Slide Number Placeholder 3"/>
          <p:cNvSpPr>
            <a:spLocks noGrp="1"/>
          </p:cNvSpPr>
          <p:nvPr>
            <p:ph type="sldNum" sz="quarter" idx="10"/>
          </p:nvPr>
        </p:nvSpPr>
        <p:spPr/>
        <p:txBody>
          <a:bodyPr/>
          <a:lstStyle/>
          <a:p>
            <a:pPr>
              <a:defRPr/>
            </a:pPr>
            <a:fld id="{772E25AE-7BE6-49D0-BDEF-32EA38243953}" type="slidenum">
              <a:rPr lang="en-US" smtClean="0">
                <a:solidFill>
                  <a:prstClr val="black"/>
                </a:solidFill>
              </a:rPr>
              <a:pPr>
                <a:defRPr/>
              </a:pPr>
              <a:t>32</a:t>
            </a:fld>
            <a:endParaRPr lang="en-US" dirty="0">
              <a:solidFill>
                <a:prstClr val="black"/>
              </a:solidFill>
            </a:endParaRPr>
          </a:p>
        </p:txBody>
      </p:sp>
    </p:spTree>
    <p:extLst>
      <p:ext uri="{BB962C8B-B14F-4D97-AF65-F5344CB8AC3E}">
        <p14:creationId xmlns:p14="http://schemas.microsoft.com/office/powerpoint/2010/main" val="20290777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endParaRPr lang="en-GB" dirty="0">
              <a:solidFill>
                <a:srgbClr val="4F2D7F"/>
              </a:solidFill>
              <a:latin typeface="Arial"/>
            </a:endParaRPr>
          </a:p>
          <a:p>
            <a:pPr marL="360000" marR="0" lvl="0"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b="0" dirty="0" smtClean="0"/>
              <a:t>see Example in the next slide.</a:t>
            </a:r>
          </a:p>
          <a:p>
            <a:endParaRPr lang="en-GB" b="1" dirty="0" smtClean="0"/>
          </a:p>
          <a:p>
            <a:endParaRPr lang="en-GB" b="1" dirty="0" smtClean="0"/>
          </a:p>
          <a:p>
            <a:endParaRPr lang="en-GB" b="1" dirty="0" smtClean="0"/>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a:solidFill>
                  <a:prstClr val="black"/>
                </a:solidFill>
              </a:rPr>
              <a:pPr/>
              <a:t>33</a:t>
            </a:fld>
            <a:endParaRPr lang="en-GB" sz="1200" dirty="0">
              <a:solidFill>
                <a:prstClr val="black"/>
              </a:solidFill>
            </a:endParaRP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1" indent="0">
              <a:buNone/>
            </a:pPr>
            <a:r>
              <a:rPr lang="en-GB" b="1" dirty="0" smtClean="0"/>
              <a:t>PRESENTER NOTES:</a:t>
            </a:r>
          </a:p>
          <a:p>
            <a:endParaRPr lang="en-GB"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34</a:t>
            </a:fld>
            <a:endParaRPr lang="en-US" dirty="0">
              <a:solidFill>
                <a:prstClr val="black"/>
              </a:solidFill>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6865740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lvl="1"/>
            <a:endParaRPr lang="en-GB" dirty="0" smtClean="0"/>
          </a:p>
          <a:p>
            <a:pPr lvl="1"/>
            <a:r>
              <a:rPr lang="en-GB" dirty="0" smtClean="0"/>
              <a:t>as mentioned before, if the amount of a benefit is a constant proportion of final salary for each year of service, future salary increases: </a:t>
            </a:r>
          </a:p>
          <a:p>
            <a:pPr lvl="2"/>
            <a:r>
              <a:rPr lang="en-GB" dirty="0" smtClean="0"/>
              <a:t>will not give rise to an additional obligation</a:t>
            </a:r>
          </a:p>
          <a:p>
            <a:pPr lvl="2"/>
            <a:r>
              <a:rPr lang="en-GB" dirty="0" smtClean="0"/>
              <a:t>will affect the measurement of the obligation at the reporting period.</a:t>
            </a:r>
          </a:p>
        </p:txBody>
      </p:sp>
      <p:sp>
        <p:nvSpPr>
          <p:cNvPr id="4" name="Slide Number Placeholder 3"/>
          <p:cNvSpPr>
            <a:spLocks noGrp="1"/>
          </p:cNvSpPr>
          <p:nvPr>
            <p:ph type="sldNum" sz="quarter" idx="10"/>
          </p:nvPr>
        </p:nvSpPr>
        <p:spPr/>
        <p:txBody>
          <a:bodyPr/>
          <a:lstStyle/>
          <a:p>
            <a:fld id="{772E25AE-7BE6-49D0-BDEF-32EA38243953}" type="slidenum">
              <a:rPr lang="en-US" smtClean="0"/>
              <a:pPr/>
              <a:t>35</a:t>
            </a:fld>
            <a:endParaRPr lang="en-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14723203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lvl="0"/>
            <a:endParaRPr lang="en-GB" dirty="0" smtClean="0"/>
          </a:p>
          <a:p>
            <a:pPr marL="360000" marR="0" lvl="1"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dirty="0" smtClean="0"/>
              <a:t>contributions paid by</a:t>
            </a:r>
            <a:r>
              <a:rPr lang="en-GB" baseline="0" dirty="0" smtClean="0"/>
              <a:t> an entity: </a:t>
            </a:r>
          </a:p>
          <a:p>
            <a:pPr marL="828000" marR="0" lvl="2" indent="-360000" algn="l" defTabSz="914400" rtl="0" eaLnBrk="0" fontAlgn="base" latinLnBrk="0" hangingPunct="0">
              <a:lnSpc>
                <a:spcPct val="100000"/>
              </a:lnSpc>
              <a:spcBef>
                <a:spcPts val="25"/>
              </a:spcBef>
              <a:spcAft>
                <a:spcPts val="25"/>
              </a:spcAft>
              <a:buClrTx/>
              <a:buSzTx/>
              <a:buFont typeface="Courier New" panose="02070309020205020404" pitchFamily="49" charset="0"/>
              <a:buChar char="o"/>
              <a:tabLst/>
              <a:defRPr/>
            </a:pPr>
            <a:r>
              <a:rPr lang="en-GB" dirty="0" smtClean="0"/>
              <a:t>increase the fair value of the plan assets but</a:t>
            </a:r>
          </a:p>
          <a:p>
            <a:pPr marL="828000" marR="0" lvl="2" indent="-360000" algn="l" defTabSz="914400" rtl="0" eaLnBrk="0" fontAlgn="base" latinLnBrk="0" hangingPunct="0">
              <a:lnSpc>
                <a:spcPct val="100000"/>
              </a:lnSpc>
              <a:spcBef>
                <a:spcPts val="25"/>
              </a:spcBef>
              <a:spcAft>
                <a:spcPts val="25"/>
              </a:spcAft>
              <a:buClrTx/>
              <a:buSzTx/>
              <a:buFont typeface="Courier New" panose="02070309020205020404" pitchFamily="49" charset="0"/>
              <a:buChar char="o"/>
              <a:tabLst/>
              <a:defRPr/>
            </a:pPr>
            <a:r>
              <a:rPr lang="en-GB" dirty="0" smtClean="0"/>
              <a:t>have no impact on the obligation as the effects of transactions are recognised when the employee provides the service (and not when cash or its equivalent is paid)</a:t>
            </a:r>
          </a:p>
          <a:p>
            <a:pPr marL="360000" marR="0" lvl="1"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dirty="0" smtClean="0"/>
              <a:t>IAS 19.142 requires:</a:t>
            </a:r>
          </a:p>
          <a:p>
            <a:pPr marL="828000" marR="0" lvl="2" indent="-360000" algn="l" defTabSz="914400" rtl="0" eaLnBrk="0" fontAlgn="base" latinLnBrk="0" hangingPunct="0">
              <a:lnSpc>
                <a:spcPct val="100000"/>
              </a:lnSpc>
              <a:spcBef>
                <a:spcPts val="25"/>
              </a:spcBef>
              <a:spcAft>
                <a:spcPts val="25"/>
              </a:spcAft>
              <a:buClrTx/>
              <a:buSzTx/>
              <a:buFont typeface="Courier New" panose="02070309020205020404" pitchFamily="49" charset="0"/>
              <a:buChar char="o"/>
              <a:tabLst/>
              <a:defRPr/>
            </a:pPr>
            <a:r>
              <a:rPr lang="en-GB" dirty="0" smtClean="0"/>
              <a:t>disclosing the fair value of the plan assets into classes</a:t>
            </a:r>
            <a:r>
              <a:rPr lang="en-GB" baseline="0" dirty="0" smtClean="0"/>
              <a:t> that distinguish the nature and risks of those assets</a:t>
            </a:r>
          </a:p>
          <a:p>
            <a:pPr marL="828000" marR="0" lvl="2" indent="-360000" algn="l" defTabSz="914400" rtl="0" eaLnBrk="0" fontAlgn="base" latinLnBrk="0" hangingPunct="0">
              <a:lnSpc>
                <a:spcPct val="100000"/>
              </a:lnSpc>
              <a:spcBef>
                <a:spcPts val="25"/>
              </a:spcBef>
              <a:spcAft>
                <a:spcPts val="25"/>
              </a:spcAft>
              <a:buClrTx/>
              <a:buSzTx/>
              <a:buFont typeface="Courier New" panose="02070309020205020404" pitchFamily="49" charset="0"/>
              <a:buChar char="o"/>
              <a:tabLst/>
              <a:defRPr/>
            </a:pPr>
            <a:r>
              <a:rPr lang="en-GB" baseline="0" dirty="0" smtClean="0"/>
              <a:t>subdividing each class of plan assets into those that have a quoted market price in an active market and those that do not.</a:t>
            </a:r>
            <a:endParaRPr lang="en-GB" dirty="0" smtClean="0"/>
          </a:p>
          <a:p>
            <a:pPr marL="468000" marR="0" lvl="2" indent="0" algn="l" defTabSz="914400" rtl="0" eaLnBrk="0" fontAlgn="base" latinLnBrk="0" hangingPunct="0">
              <a:lnSpc>
                <a:spcPct val="100000"/>
              </a:lnSpc>
              <a:spcBef>
                <a:spcPts val="25"/>
              </a:spcBef>
              <a:spcAft>
                <a:spcPts val="25"/>
              </a:spcAft>
              <a:buClrTx/>
              <a:buSzTx/>
              <a:buFont typeface="Courier New" panose="02070309020205020404" pitchFamily="49" charset="0"/>
              <a:buNone/>
              <a:tabLst/>
              <a:defRPr/>
            </a:pPr>
            <a:endParaRPr lang="en-GB" dirty="0" smtClean="0"/>
          </a:p>
          <a:p>
            <a:pPr marL="0" marR="0" lvl="1" indent="0" algn="l" defTabSz="914400" rtl="0" eaLnBrk="0" fontAlgn="base" latinLnBrk="0" hangingPunct="0">
              <a:lnSpc>
                <a:spcPct val="100000"/>
              </a:lnSpc>
              <a:spcBef>
                <a:spcPts val="25"/>
              </a:spcBef>
              <a:spcAft>
                <a:spcPts val="25"/>
              </a:spcAft>
              <a:buClrTx/>
              <a:buSzTx/>
              <a:buFont typeface="Courier New" panose="02070309020205020404" pitchFamily="49" charset="0"/>
              <a:buNone/>
              <a:tabLst/>
              <a:defRPr/>
            </a:pPr>
            <a:endParaRPr lang="en-GB" dirty="0" smtClean="0"/>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smtClean="0"/>
              <a:pPr/>
              <a:t>36</a:t>
            </a:fld>
            <a:endParaRPr lang="en-GB" sz="12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1" indent="0">
              <a:buNone/>
            </a:pPr>
            <a:r>
              <a:rPr lang="en-GB" b="1" dirty="0" smtClean="0"/>
              <a:t>PRESENTER NOTES:</a:t>
            </a:r>
          </a:p>
          <a:p>
            <a:endParaRPr lang="en-GB" dirty="0" smtClean="0"/>
          </a:p>
          <a:p>
            <a:pPr lvl="1"/>
            <a:endParaRPr lang="en-GB"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37</a:t>
            </a:fld>
            <a:endParaRPr lang="en-US" dirty="0">
              <a:solidFill>
                <a:prstClr val="black"/>
              </a:solidFill>
            </a:endParaRP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6865740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noProof="0" dirty="0" smtClean="0"/>
              <a:t>PRESENTER NOTES:</a:t>
            </a:r>
          </a:p>
          <a:p>
            <a:pPr lvl="1"/>
            <a:endParaRPr lang="en-GB" sz="1200" dirty="0" smtClean="0">
              <a:solidFill>
                <a:srgbClr val="FF0000"/>
              </a:solidFill>
              <a:effectLst/>
            </a:endParaRPr>
          </a:p>
          <a:p>
            <a:pPr lvl="1"/>
            <a:r>
              <a:rPr lang="en-GB" dirty="0" smtClean="0">
                <a:solidFill>
                  <a:schemeClr val="tx1"/>
                </a:solidFill>
              </a:rPr>
              <a:t>presentation</a:t>
            </a:r>
            <a:r>
              <a:rPr lang="en-GB" baseline="0" dirty="0" smtClean="0">
                <a:solidFill>
                  <a:schemeClr val="tx1"/>
                </a:solidFill>
              </a:rPr>
              <a:t> of components in profit or loss: see slide ''Presentation in the statement of profit or loss"</a:t>
            </a:r>
            <a:endParaRPr lang="en-GB" dirty="0" smtClean="0">
              <a:solidFill>
                <a:schemeClr val="tx1"/>
              </a:solidFill>
            </a:endParaRPr>
          </a:p>
          <a:p>
            <a:pPr marL="360000" marR="0" lvl="1"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baseline="0" dirty="0" smtClean="0"/>
              <a:t>the next slide will address net interest expense/income</a:t>
            </a:r>
            <a:endParaRPr lang="en-GB" dirty="0" smtClean="0"/>
          </a:p>
          <a:p>
            <a:pPr lvl="1"/>
            <a:r>
              <a:rPr lang="en-GB" dirty="0" smtClean="0"/>
              <a:t>the</a:t>
            </a:r>
            <a:r>
              <a:rPr lang="en-GB" baseline="0" dirty="0" smtClean="0"/>
              <a:t> forthcoming slides will address: </a:t>
            </a:r>
          </a:p>
          <a:p>
            <a:pPr lvl="2"/>
            <a:r>
              <a:rPr lang="en-GB" baseline="0" dirty="0" smtClean="0"/>
              <a:t>past service cost</a:t>
            </a:r>
          </a:p>
          <a:p>
            <a:pPr lvl="2"/>
            <a:r>
              <a:rPr lang="en-GB" dirty="0" smtClean="0"/>
              <a:t>gain or loss on settlement.</a:t>
            </a:r>
          </a:p>
          <a:p>
            <a:pPr marL="360000" marR="0" lvl="1" indent="0" algn="l" defTabSz="914400" rtl="0" eaLnBrk="0" fontAlgn="base" latinLnBrk="0" hangingPunct="0">
              <a:lnSpc>
                <a:spcPct val="100000"/>
              </a:lnSpc>
              <a:spcBef>
                <a:spcPct val="30000"/>
              </a:spcBef>
              <a:spcAft>
                <a:spcPct val="0"/>
              </a:spcAft>
              <a:buClrTx/>
              <a:buSzTx/>
              <a:buFontTx/>
              <a:buNone/>
              <a:tabLst/>
              <a:defRPr/>
            </a:pPr>
            <a:endParaRPr lang="en-GB" sz="1200" dirty="0" smtClean="0">
              <a:solidFill>
                <a:srgbClr val="FF0000"/>
              </a:solidFill>
            </a:endParaRPr>
          </a:p>
        </p:txBody>
      </p:sp>
      <p:sp>
        <p:nvSpPr>
          <p:cNvPr id="4" name="Slide Number Placeholder 3"/>
          <p:cNvSpPr>
            <a:spLocks noGrp="1"/>
          </p:cNvSpPr>
          <p:nvPr>
            <p:ph type="sldNum" sz="quarter" idx="10"/>
          </p:nvPr>
        </p:nvSpPr>
        <p:spPr/>
        <p:txBody>
          <a:bodyPr/>
          <a:lstStyle/>
          <a:p>
            <a:pPr>
              <a:defRPr/>
            </a:pPr>
            <a:fld id="{772E25AE-7BE6-49D0-BDEF-32EA38243953}" type="slidenum">
              <a:rPr lang="en-US" smtClean="0">
                <a:solidFill>
                  <a:prstClr val="black"/>
                </a:solidFill>
              </a:rPr>
              <a:pPr>
                <a:defRPr/>
              </a:pPr>
              <a:t>38</a:t>
            </a:fld>
            <a:endParaRPr lang="en-US" dirty="0">
              <a:solidFill>
                <a:prstClr val="black"/>
              </a:solidFill>
            </a:endParaRPr>
          </a:p>
        </p:txBody>
      </p:sp>
    </p:spTree>
    <p:extLst>
      <p:ext uri="{BB962C8B-B14F-4D97-AF65-F5344CB8AC3E}">
        <p14:creationId xmlns:p14="http://schemas.microsoft.com/office/powerpoint/2010/main" val="6450688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endParaRPr lang="en-GB" dirty="0" smtClean="0"/>
          </a:p>
          <a:p>
            <a:pPr lvl="1"/>
            <a:r>
              <a:rPr lang="en-GB" dirty="0" smtClean="0"/>
              <a:t>interest income on plan assets is determined by multiplying:</a:t>
            </a:r>
          </a:p>
          <a:p>
            <a:pPr lvl="2"/>
            <a:r>
              <a:rPr lang="en-GB" dirty="0" smtClean="0"/>
              <a:t>opening balance of FV of plan assets </a:t>
            </a:r>
          </a:p>
          <a:p>
            <a:pPr lvl="2"/>
            <a:r>
              <a:rPr lang="en-GB" dirty="0" smtClean="0"/>
              <a:t>by the discount rate (start of the annual reporting period), taking account of any changes in the plan assets held during the period as a result of contributions and benefit payments</a:t>
            </a:r>
          </a:p>
          <a:p>
            <a:pPr lvl="1"/>
            <a:r>
              <a:rPr lang="en-GB" dirty="0" smtClean="0"/>
              <a:t>the difference between: </a:t>
            </a:r>
          </a:p>
          <a:p>
            <a:pPr lvl="2"/>
            <a:r>
              <a:rPr lang="en-GB" dirty="0" smtClean="0"/>
              <a:t>the actual return on the plan assets and </a:t>
            </a:r>
          </a:p>
          <a:p>
            <a:pPr lvl="2"/>
            <a:r>
              <a:rPr lang="en-GB" dirty="0" smtClean="0"/>
              <a:t>the notional amount of interest income on plan assets</a:t>
            </a:r>
          </a:p>
          <a:p>
            <a:pPr lvl="1" indent="0">
              <a:buNone/>
            </a:pPr>
            <a:r>
              <a:rPr lang="en-GB" dirty="0" smtClean="0"/>
              <a:t>Will be included in the remeasurement of the net defined benefit liability (asset) and recognised in OCI. Will be explained later</a:t>
            </a:r>
          </a:p>
          <a:p>
            <a:pPr lvl="1"/>
            <a:r>
              <a:rPr lang="en-GB" dirty="0" smtClean="0"/>
              <a:t>net interest should also include the interest on the effect of the asset ceiling (not addressed in this Module).</a:t>
            </a:r>
          </a:p>
        </p:txBody>
      </p:sp>
      <p:sp>
        <p:nvSpPr>
          <p:cNvPr id="4" name="Slide Number Placeholder 3"/>
          <p:cNvSpPr>
            <a:spLocks noGrp="1"/>
          </p:cNvSpPr>
          <p:nvPr>
            <p:ph type="sldNum" sz="quarter" idx="10"/>
          </p:nvPr>
        </p:nvSpPr>
        <p:spPr/>
        <p:txBody>
          <a:bodyPr/>
          <a:lstStyle/>
          <a:p>
            <a:fld id="{772E25AE-7BE6-49D0-BDEF-32EA38243953}" type="slidenum">
              <a:rPr lang="en-US" smtClean="0"/>
              <a:pPr/>
              <a:t>39</a:t>
            </a:fld>
            <a:endParaRPr lang="en-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645068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endParaRPr lang="en-GB" b="0" dirty="0" smtClean="0"/>
          </a:p>
          <a:p>
            <a:pPr marL="0" marR="0" lvl="1"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GB" b="1" noProof="0" dirty="0" smtClean="0"/>
              <a:t>Issue 1: </a:t>
            </a:r>
            <a:r>
              <a:rPr lang="en-GB" sz="1200" b="1" dirty="0" smtClean="0">
                <a:solidFill>
                  <a:srgbClr val="000000"/>
                </a:solidFill>
              </a:rPr>
              <a:t>Termination</a:t>
            </a:r>
            <a:r>
              <a:rPr lang="en-GB" sz="1200" b="1" baseline="0" dirty="0" smtClean="0">
                <a:solidFill>
                  <a:srgbClr val="000000"/>
                </a:solidFill>
              </a:rPr>
              <a:t> benefits</a:t>
            </a:r>
            <a:endParaRPr lang="en-GB" b="1" noProof="0" dirty="0" smtClean="0"/>
          </a:p>
          <a:p>
            <a:pPr marL="0" marR="0" lvl="1" indent="0" algn="l" defTabSz="914400" rtl="0" eaLnBrk="0" fontAlgn="base" latinLnBrk="0" hangingPunct="0">
              <a:lnSpc>
                <a:spcPct val="100000"/>
              </a:lnSpc>
              <a:spcBef>
                <a:spcPts val="0"/>
              </a:spcBef>
              <a:spcAft>
                <a:spcPct val="0"/>
              </a:spcAft>
              <a:buClrTx/>
              <a:buSzTx/>
              <a:buNone/>
              <a:tabLst/>
              <a:defRPr/>
            </a:pPr>
            <a:r>
              <a:rPr lang="en-GB" b="0" baseline="0" noProof="0" dirty="0" smtClean="0"/>
              <a:t>See the next slide.</a:t>
            </a:r>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4</a:t>
            </a:fld>
            <a:endParaRPr lang="en-US" dirty="0">
              <a:solidFill>
                <a:prstClr val="black"/>
              </a:solidFill>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1" indent="0">
              <a:buNone/>
            </a:pPr>
            <a:r>
              <a:rPr lang="en-GB" b="1" dirty="0" smtClean="0"/>
              <a:t>PRESENTER NOTES:</a:t>
            </a:r>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40</a:t>
            </a:fld>
            <a:endParaRPr lang="en-US" dirty="0">
              <a:solidFill>
                <a:prstClr val="black"/>
              </a:solidFill>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6865740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pPr marL="0" lvl="1" indent="0">
              <a:buNone/>
            </a:pPr>
            <a:endParaRPr lang="en-GB"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41</a:t>
            </a:fld>
            <a:endParaRPr lang="en-US" dirty="0">
              <a:solidFill>
                <a:prstClr val="black"/>
              </a:solidFill>
            </a:endParaRP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47232037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pPr marL="0" lvl="1" indent="0">
              <a:buNone/>
            </a:pPr>
            <a:endParaRPr lang="en-GB" dirty="0" smtClean="0"/>
          </a:p>
          <a:p>
            <a:pPr marL="0" lvl="1" indent="0">
              <a:buNone/>
            </a:pPr>
            <a:endParaRPr lang="en-GB" dirty="0" smtClean="0"/>
          </a:p>
          <a:p>
            <a:pPr marL="0" lvl="1" indent="0">
              <a:buNone/>
            </a:pPr>
            <a:endParaRPr lang="en-GB"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42</a:t>
            </a:fld>
            <a:endParaRPr lang="en-US" dirty="0">
              <a:solidFill>
                <a:prstClr val="black"/>
              </a:solidFill>
            </a:endParaRP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4723203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pPr marL="0" lvl="1" indent="0">
              <a:buNone/>
            </a:pPr>
            <a:endParaRPr lang="en-GB" dirty="0" smtClean="0"/>
          </a:p>
          <a:p>
            <a:pPr marL="0" lvl="1" indent="0">
              <a:buNone/>
            </a:pPr>
            <a:endParaRPr lang="en-GB" dirty="0" smtClean="0"/>
          </a:p>
          <a:p>
            <a:pPr marL="0" lvl="1" indent="0">
              <a:buNone/>
            </a:pPr>
            <a:endParaRPr lang="en-GB"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43</a:t>
            </a:fld>
            <a:endParaRPr lang="en-US" dirty="0">
              <a:solidFill>
                <a:prstClr val="black"/>
              </a:solidFill>
            </a:endParaRP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4723203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noProof="0" dirty="0" smtClean="0"/>
              <a:t>PRESENTER NOTES:</a:t>
            </a:r>
          </a:p>
          <a:p>
            <a:pPr lvl="1"/>
            <a:endParaRPr lang="en-GB" sz="1200" dirty="0" smtClean="0">
              <a:solidFill>
                <a:srgbClr val="FF0000"/>
              </a:solidFill>
              <a:effectLst/>
            </a:endParaRPr>
          </a:p>
          <a:p>
            <a:pPr lvl="1"/>
            <a:r>
              <a:rPr lang="en-GB" dirty="0" smtClean="0">
                <a:solidFill>
                  <a:schemeClr val="tx1"/>
                </a:solidFill>
              </a:rPr>
              <a:t>presentation</a:t>
            </a:r>
            <a:r>
              <a:rPr lang="en-GB" baseline="0" dirty="0" smtClean="0">
                <a:solidFill>
                  <a:schemeClr val="tx1"/>
                </a:solidFill>
              </a:rPr>
              <a:t> of components in profit or loss: see slide ''Presentation in the statement of profit or loss"</a:t>
            </a:r>
            <a:endParaRPr lang="en-GB" dirty="0" smtClean="0">
              <a:solidFill>
                <a:schemeClr val="tx1"/>
              </a:solidFill>
            </a:endParaRPr>
          </a:p>
          <a:p>
            <a:pPr lvl="1"/>
            <a:r>
              <a:rPr lang="en-GB" dirty="0" smtClean="0"/>
              <a:t>the</a:t>
            </a:r>
            <a:r>
              <a:rPr lang="en-GB" baseline="0" dirty="0" smtClean="0"/>
              <a:t> next slides will address: </a:t>
            </a:r>
          </a:p>
          <a:p>
            <a:pPr lvl="2"/>
            <a:r>
              <a:rPr lang="en-GB" baseline="0" dirty="0" smtClean="0"/>
              <a:t>past service cost</a:t>
            </a:r>
          </a:p>
          <a:p>
            <a:pPr lvl="2"/>
            <a:r>
              <a:rPr lang="en-GB" dirty="0" smtClean="0"/>
              <a:t>gain or loss on settlement.</a:t>
            </a:r>
          </a:p>
          <a:p>
            <a:pPr marL="360000" marR="0" lvl="1" indent="0" algn="l" defTabSz="914400" rtl="0" eaLnBrk="0" fontAlgn="base" latinLnBrk="0" hangingPunct="0">
              <a:lnSpc>
                <a:spcPct val="100000"/>
              </a:lnSpc>
              <a:spcBef>
                <a:spcPct val="30000"/>
              </a:spcBef>
              <a:spcAft>
                <a:spcPct val="0"/>
              </a:spcAft>
              <a:buClrTx/>
              <a:buSzTx/>
              <a:buFontTx/>
              <a:buNone/>
              <a:tabLst/>
              <a:defRPr/>
            </a:pPr>
            <a:endParaRPr lang="en-GB" sz="1200" dirty="0" smtClean="0">
              <a:solidFill>
                <a:srgbClr val="FF0000"/>
              </a:solidFill>
            </a:endParaRPr>
          </a:p>
        </p:txBody>
      </p:sp>
      <p:sp>
        <p:nvSpPr>
          <p:cNvPr id="4" name="Slide Number Placeholder 3"/>
          <p:cNvSpPr>
            <a:spLocks noGrp="1"/>
          </p:cNvSpPr>
          <p:nvPr>
            <p:ph type="sldNum" sz="quarter" idx="10"/>
          </p:nvPr>
        </p:nvSpPr>
        <p:spPr/>
        <p:txBody>
          <a:bodyPr/>
          <a:lstStyle/>
          <a:p>
            <a:pPr>
              <a:defRPr/>
            </a:pPr>
            <a:fld id="{772E25AE-7BE6-49D0-BDEF-32EA38243953}" type="slidenum">
              <a:rPr lang="en-US" smtClean="0">
                <a:solidFill>
                  <a:prstClr val="black"/>
                </a:solidFill>
              </a:rPr>
              <a:pPr>
                <a:defRPr/>
              </a:pPr>
              <a:t>44</a:t>
            </a:fld>
            <a:endParaRPr lang="en-US" dirty="0">
              <a:solidFill>
                <a:prstClr val="black"/>
              </a:solidFill>
            </a:endParaRPr>
          </a:p>
        </p:txBody>
      </p:sp>
    </p:spTree>
    <p:extLst>
      <p:ext uri="{BB962C8B-B14F-4D97-AF65-F5344CB8AC3E}">
        <p14:creationId xmlns:p14="http://schemas.microsoft.com/office/powerpoint/2010/main" val="6450688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PRESENTER NOTES:</a:t>
            </a:r>
          </a:p>
          <a:p>
            <a:endParaRPr lang="en-GB" dirty="0" smtClean="0"/>
          </a:p>
          <a:p>
            <a:pPr marL="360000" marR="0" lvl="0"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b="0" dirty="0" smtClean="0"/>
              <a:t>past service cost may be either</a:t>
            </a:r>
            <a:r>
              <a:rPr lang="en-GB" b="0" baseline="0" dirty="0" smtClean="0"/>
              <a:t> </a:t>
            </a:r>
            <a:r>
              <a:rPr lang="en-GB" b="0" dirty="0" smtClean="0"/>
              <a:t>positive</a:t>
            </a:r>
            <a:r>
              <a:rPr lang="en-GB" b="0" baseline="0" dirty="0" smtClean="0"/>
              <a:t> or </a:t>
            </a:r>
            <a:r>
              <a:rPr lang="en-GB" b="0" dirty="0" smtClean="0"/>
              <a:t>negative </a:t>
            </a:r>
          </a:p>
          <a:p>
            <a:pPr marL="360000" marR="0" lvl="0"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b="0" dirty="0" smtClean="0"/>
              <a:t>a curtailment occurs when an entity significantly reduces the number of employees covered by a plan</a:t>
            </a:r>
          </a:p>
          <a:p>
            <a:pPr marL="360000" marR="0" lvl="0"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b="0" dirty="0"/>
              <a:t>a</a:t>
            </a:r>
            <a:r>
              <a:rPr lang="en-GB" b="0" dirty="0" smtClean="0"/>
              <a:t> curtailment may arise from an isolated event, such as the closing of a plant, discontinuance of an operation or termination/suspension of a plan.</a:t>
            </a:r>
          </a:p>
        </p:txBody>
      </p:sp>
      <p:sp>
        <p:nvSpPr>
          <p:cNvPr id="4" name="Slide Number Placeholder 3"/>
          <p:cNvSpPr>
            <a:spLocks noGrp="1"/>
          </p:cNvSpPr>
          <p:nvPr>
            <p:ph type="sldNum" sz="quarter" idx="10"/>
          </p:nvPr>
        </p:nvSpPr>
        <p:spPr/>
        <p:txBody>
          <a:bodyPr/>
          <a:lstStyle/>
          <a:p>
            <a:pPr>
              <a:defRPr/>
            </a:pPr>
            <a:fld id="{772E25AE-7BE6-49D0-BDEF-32EA38243953}" type="slidenum">
              <a:rPr lang="en-US" smtClean="0">
                <a:solidFill>
                  <a:prstClr val="black"/>
                </a:solidFill>
              </a:rPr>
              <a:pPr>
                <a:defRPr/>
              </a:pPr>
              <a:t>45</a:t>
            </a:fld>
            <a:endParaRPr lang="en-US" dirty="0">
              <a:solidFill>
                <a:prstClr val="black"/>
              </a:solidFill>
            </a:endParaRPr>
          </a:p>
        </p:txBody>
      </p:sp>
    </p:spTree>
    <p:extLst>
      <p:ext uri="{BB962C8B-B14F-4D97-AF65-F5344CB8AC3E}">
        <p14:creationId xmlns:p14="http://schemas.microsoft.com/office/powerpoint/2010/main" val="11563672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PRESENTER NOTES:</a:t>
            </a:r>
          </a:p>
          <a:p>
            <a:endParaRPr lang="en-GB" dirty="0" smtClean="0"/>
          </a:p>
          <a:p>
            <a:pPr marL="360000" marR="0" lvl="1"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b="0" dirty="0" smtClean="0"/>
              <a:t>if a plan amendment occurs before a settlement,</a:t>
            </a:r>
            <a:r>
              <a:rPr lang="en-GB" b="0" baseline="0" dirty="0" smtClean="0"/>
              <a:t> </a:t>
            </a:r>
            <a:r>
              <a:rPr lang="en-GB" b="0" dirty="0" smtClean="0"/>
              <a:t>such as when an entity changes the benefits under the plan and settles the amended benefits later, then an entity recognises past service cost before any gain or loss on settlement</a:t>
            </a:r>
          </a:p>
          <a:p>
            <a:pPr marL="360000" marR="0" lvl="1"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b="0" dirty="0" smtClean="0"/>
              <a:t>it is not always necessary to distinguish</a:t>
            </a:r>
            <a:r>
              <a:rPr lang="en-GB" b="0" baseline="0" dirty="0" smtClean="0"/>
              <a:t> between: </a:t>
            </a:r>
          </a:p>
          <a:p>
            <a:pPr marL="828000" marR="0" lvl="2" indent="-360000" algn="l" defTabSz="914400" rtl="0" eaLnBrk="0" fontAlgn="base" latinLnBrk="0" hangingPunct="0">
              <a:lnSpc>
                <a:spcPct val="100000"/>
              </a:lnSpc>
              <a:spcBef>
                <a:spcPts val="25"/>
              </a:spcBef>
              <a:spcAft>
                <a:spcPts val="25"/>
              </a:spcAft>
              <a:buClrTx/>
              <a:buSzTx/>
              <a:buFont typeface="Courier New" panose="02070309020205020404" pitchFamily="49" charset="0"/>
              <a:buChar char="o"/>
              <a:tabLst/>
              <a:defRPr/>
            </a:pPr>
            <a:r>
              <a:rPr lang="en-GB" b="0" baseline="0" dirty="0" smtClean="0"/>
              <a:t>past service cost resulting from a plan amendment</a:t>
            </a:r>
          </a:p>
          <a:p>
            <a:pPr marL="828000" marR="0" lvl="2" indent="-360000" algn="l" defTabSz="914400" rtl="0" eaLnBrk="0" fontAlgn="base" latinLnBrk="0" hangingPunct="0">
              <a:lnSpc>
                <a:spcPct val="100000"/>
              </a:lnSpc>
              <a:spcBef>
                <a:spcPts val="25"/>
              </a:spcBef>
              <a:spcAft>
                <a:spcPts val="25"/>
              </a:spcAft>
              <a:buClrTx/>
              <a:buSzTx/>
              <a:buFont typeface="Courier New" panose="02070309020205020404" pitchFamily="49" charset="0"/>
              <a:buChar char="o"/>
              <a:tabLst/>
              <a:defRPr/>
            </a:pPr>
            <a:r>
              <a:rPr lang="en-GB" b="0" baseline="0" dirty="0" smtClean="0"/>
              <a:t>past service cost resulting from a plan curtailment or </a:t>
            </a:r>
          </a:p>
          <a:p>
            <a:pPr marL="828000" marR="0" lvl="2" indent="-360000" algn="l" defTabSz="914400" rtl="0" eaLnBrk="0" fontAlgn="base" latinLnBrk="0" hangingPunct="0">
              <a:lnSpc>
                <a:spcPct val="100000"/>
              </a:lnSpc>
              <a:spcBef>
                <a:spcPts val="25"/>
              </a:spcBef>
              <a:spcAft>
                <a:spcPts val="25"/>
              </a:spcAft>
              <a:buClrTx/>
              <a:buSzTx/>
              <a:buFont typeface="Courier New" panose="02070309020205020404" pitchFamily="49" charset="0"/>
              <a:buChar char="o"/>
              <a:tabLst/>
              <a:defRPr/>
            </a:pPr>
            <a:r>
              <a:rPr lang="en-GB" b="0" baseline="0" dirty="0" smtClean="0"/>
              <a:t>gain/loss on settlement</a:t>
            </a:r>
          </a:p>
          <a:p>
            <a:pPr marL="360000" marR="0" lvl="2" indent="0" algn="l" defTabSz="914400" rtl="0" eaLnBrk="0" fontAlgn="base" latinLnBrk="0" hangingPunct="0">
              <a:lnSpc>
                <a:spcPct val="100000"/>
              </a:lnSpc>
              <a:spcBef>
                <a:spcPts val="25"/>
              </a:spcBef>
              <a:spcAft>
                <a:spcPts val="25"/>
              </a:spcAft>
              <a:buClrTx/>
              <a:buSzTx/>
              <a:buFont typeface="Arial" panose="020B0604020202020204" pitchFamily="34" charset="0"/>
              <a:buNone/>
              <a:tabLst/>
              <a:defRPr/>
            </a:pPr>
            <a:r>
              <a:rPr lang="en-GB" b="0" baseline="0" dirty="0" smtClean="0"/>
              <a:t>If those transactions occur together</a:t>
            </a:r>
            <a:endParaRPr lang="en-GB" b="0" dirty="0" smtClean="0"/>
          </a:p>
          <a:p>
            <a:pPr marL="360000" marR="0" lvl="1"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dirty="0" smtClean="0"/>
              <a:t>a plan amendment and curtailment occurs together with a settlement if a plan is terminated with the result that the obligation is settled and the plan ceases to exist</a:t>
            </a:r>
          </a:p>
          <a:p>
            <a:pPr marL="360000" marR="0" lvl="1"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dirty="0" smtClean="0"/>
              <a:t>however, the termination of a plan is not a settlement if the plan is replaced by a new plan.</a:t>
            </a:r>
            <a:endParaRPr lang="en-GB" b="0" dirty="0" smtClean="0"/>
          </a:p>
        </p:txBody>
      </p:sp>
      <p:sp>
        <p:nvSpPr>
          <p:cNvPr id="4" name="Slide Number Placeholder 3"/>
          <p:cNvSpPr>
            <a:spLocks noGrp="1"/>
          </p:cNvSpPr>
          <p:nvPr>
            <p:ph type="sldNum" sz="quarter" idx="10"/>
          </p:nvPr>
        </p:nvSpPr>
        <p:spPr/>
        <p:txBody>
          <a:bodyPr/>
          <a:lstStyle/>
          <a:p>
            <a:pPr>
              <a:defRPr/>
            </a:pPr>
            <a:fld id="{772E25AE-7BE6-49D0-BDEF-32EA38243953}" type="slidenum">
              <a:rPr lang="en-US" smtClean="0">
                <a:solidFill>
                  <a:prstClr val="black"/>
                </a:solidFill>
              </a:rPr>
              <a:pPr>
                <a:defRPr/>
              </a:pPr>
              <a:t>46</a:t>
            </a:fld>
            <a:endParaRPr lang="en-US" dirty="0">
              <a:solidFill>
                <a:prstClr val="black"/>
              </a:solidFill>
            </a:endParaRPr>
          </a:p>
        </p:txBody>
      </p:sp>
    </p:spTree>
    <p:extLst>
      <p:ext uri="{BB962C8B-B14F-4D97-AF65-F5344CB8AC3E}">
        <p14:creationId xmlns:p14="http://schemas.microsoft.com/office/powerpoint/2010/main" val="11563672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lvl="0"/>
            <a:endParaRPr lang="en-GB" dirty="0" smtClean="0"/>
          </a:p>
          <a:p>
            <a:pPr lvl="1"/>
            <a:r>
              <a:rPr lang="en-GB" sz="1200" b="0" dirty="0" smtClean="0">
                <a:solidFill>
                  <a:schemeClr val="tx1"/>
                </a:solidFill>
              </a:rPr>
              <a:t>the remeasurements are never reclassified to profit or loss in subsequent periods</a:t>
            </a:r>
          </a:p>
          <a:p>
            <a:pPr marL="360000" marR="0" lvl="1" indent="-360000" algn="l" defTabSz="914400" rtl="0" eaLnBrk="0" fontAlgn="base" latinLnBrk="0" hangingPunct="0">
              <a:lnSpc>
                <a:spcPct val="100000"/>
              </a:lnSpc>
              <a:spcBef>
                <a:spcPts val="25"/>
              </a:spcBef>
              <a:spcAft>
                <a:spcPts val="25"/>
              </a:spcAft>
              <a:buClrTx/>
              <a:buSzTx/>
              <a:buFont typeface="Arial" panose="020B0604020202020204" pitchFamily="34" charset="0"/>
              <a:buChar char="•"/>
              <a:tabLst/>
              <a:defRPr/>
            </a:pPr>
            <a:r>
              <a:rPr lang="en-GB" dirty="0" smtClean="0">
                <a:solidFill>
                  <a:schemeClr val="tx1"/>
                </a:solidFill>
              </a:rPr>
              <a:t>presentation</a:t>
            </a:r>
            <a:r>
              <a:rPr lang="en-GB" baseline="0" dirty="0" smtClean="0">
                <a:solidFill>
                  <a:schemeClr val="tx1"/>
                </a:solidFill>
              </a:rPr>
              <a:t> of components in OCI: see slide ''Presentation in the statement of other comprehensive income"</a:t>
            </a:r>
            <a:r>
              <a:rPr lang="en-GB" sz="1200" b="0" dirty="0" smtClean="0">
                <a:solidFill>
                  <a:schemeClr val="tx1"/>
                </a:solidFill>
              </a:rPr>
              <a:t>.</a:t>
            </a:r>
            <a:endParaRPr lang="en-GB" dirty="0" smtClean="0"/>
          </a:p>
          <a:p>
            <a:pPr marL="0" lvl="1" indent="0">
              <a:buNone/>
            </a:pPr>
            <a:endParaRPr lang="en-GB" dirty="0" smtClean="0"/>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smtClean="0"/>
              <a:pPr/>
              <a:t>47</a:t>
            </a:fld>
            <a:endParaRPr lang="en-GB" sz="12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1" indent="0">
              <a:buNone/>
            </a:pPr>
            <a:r>
              <a:rPr lang="en-GB" b="1" dirty="0" smtClean="0"/>
              <a:t>PRESENTER NOTES:</a:t>
            </a:r>
          </a:p>
          <a:p>
            <a:endParaRPr lang="en-GB" dirty="0" smtClean="0"/>
          </a:p>
          <a:p>
            <a:endParaRPr lang="en-GB"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48</a:t>
            </a:fld>
            <a:endParaRPr lang="en-US" dirty="0">
              <a:solidFill>
                <a:prstClr val="black"/>
              </a:solidFill>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68657404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lvl="1"/>
            <a:endParaRPr lang="en-GB" dirty="0" smtClean="0"/>
          </a:p>
          <a:p>
            <a:pPr lvl="1">
              <a:buFont typeface="+mj-lt"/>
              <a:buAutoNum type="arabicPeriod"/>
            </a:pPr>
            <a:r>
              <a:rPr lang="en-GB" dirty="0" smtClean="0"/>
              <a:t>DB plan with assets (at fair value) of 700 and PV of the DBO of 1,000 at the start of the year,</a:t>
            </a:r>
            <a:r>
              <a:rPr lang="en-GB" baseline="0" dirty="0" smtClean="0"/>
              <a:t> </a:t>
            </a:r>
            <a:r>
              <a:rPr lang="en-GB" dirty="0" smtClean="0"/>
              <a:t>a net deficit of 300</a:t>
            </a:r>
          </a:p>
          <a:p>
            <a:pPr lvl="1">
              <a:buFont typeface="+mj-lt"/>
              <a:buAutoNum type="arabicPeriod"/>
            </a:pPr>
            <a:r>
              <a:rPr lang="en-GB" dirty="0" smtClean="0"/>
              <a:t>we determine a service cost of CU40 which goes to P&amp;L </a:t>
            </a:r>
          </a:p>
          <a:p>
            <a:pPr lvl="1">
              <a:buFont typeface="+mj-lt"/>
              <a:buAutoNum type="arabicPeriod"/>
            </a:pPr>
            <a:r>
              <a:rPr lang="en-GB" dirty="0" smtClean="0"/>
              <a:t>the net interest rate: interest expense of CU50 and interest income of CU35, so the net expense is CU15 (5% of the net liability of 300)</a:t>
            </a:r>
          </a:p>
          <a:p>
            <a:pPr lvl="1">
              <a:buFont typeface="+mj-lt"/>
              <a:buAutoNum type="arabicPeriod"/>
            </a:pPr>
            <a:r>
              <a:rPr lang="en-GB" dirty="0" smtClean="0"/>
              <a:t>the re-measurements,</a:t>
            </a:r>
            <a:r>
              <a:rPr lang="en-GB" baseline="0" dirty="0" smtClean="0"/>
              <a:t> </a:t>
            </a:r>
            <a:r>
              <a:rPr lang="en-GB" dirty="0" smtClean="0"/>
              <a:t>basically:</a:t>
            </a:r>
          </a:p>
          <a:p>
            <a:pPr marL="828000" lvl="1" indent="-360000">
              <a:buFont typeface="Courier New" panose="02070309020205020404" pitchFamily="49" charset="0"/>
              <a:buChar char="o"/>
            </a:pPr>
            <a:r>
              <a:rPr lang="en-GB" dirty="0" smtClean="0"/>
              <a:t>FV of plan assets:</a:t>
            </a:r>
            <a:r>
              <a:rPr lang="en-GB" baseline="0" dirty="0" smtClean="0"/>
              <a:t> </a:t>
            </a:r>
            <a:r>
              <a:rPr lang="en-GB" dirty="0" smtClean="0"/>
              <a:t>the difference between the actual return on plan assets</a:t>
            </a:r>
            <a:r>
              <a:rPr lang="en-GB" baseline="0" dirty="0" smtClean="0"/>
              <a:t> </a:t>
            </a:r>
            <a:r>
              <a:rPr lang="en-GB" dirty="0" smtClean="0"/>
              <a:t>and the notional interest income </a:t>
            </a:r>
          </a:p>
          <a:p>
            <a:pPr marL="828000" lvl="1" indent="-360000">
              <a:buFont typeface="Courier New" panose="02070309020205020404" pitchFamily="49" charset="0"/>
              <a:buChar char="o"/>
            </a:pPr>
            <a:r>
              <a:rPr lang="en-GB" dirty="0" smtClean="0"/>
              <a:t>DBO: the effect of changes in various assumptions that increase or decrease the DBO, over and above the service and interest costs </a:t>
            </a:r>
          </a:p>
          <a:p>
            <a:pPr marL="360000" lvl="1" indent="0">
              <a:buNone/>
            </a:pPr>
            <a:r>
              <a:rPr lang="en-GB" dirty="0" smtClean="0"/>
              <a:t>These "remeasurements" are booked in OCI.</a:t>
            </a:r>
          </a:p>
          <a:p>
            <a:pPr lvl="1"/>
            <a:r>
              <a:rPr lang="en-GB" dirty="0" smtClean="0"/>
              <a:t>closing balances: </a:t>
            </a:r>
          </a:p>
          <a:p>
            <a:pPr lvl="2"/>
            <a:r>
              <a:rPr lang="en-GB" dirty="0" smtClean="0"/>
              <a:t>the plan assets are at FV</a:t>
            </a:r>
          </a:p>
          <a:p>
            <a:pPr lvl="2"/>
            <a:r>
              <a:rPr lang="en-GB" dirty="0" smtClean="0"/>
              <a:t>the</a:t>
            </a:r>
            <a:r>
              <a:rPr lang="en-GB" baseline="0" dirty="0" smtClean="0"/>
              <a:t> </a:t>
            </a:r>
            <a:r>
              <a:rPr lang="en-GB" dirty="0" smtClean="0"/>
              <a:t>DBO is at present value. </a:t>
            </a:r>
          </a:p>
          <a:p>
            <a:pPr marL="0" lvl="1" indent="0">
              <a:buNone/>
            </a:pPr>
            <a:endParaRPr lang="en-GB" dirty="0" smtClean="0"/>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smtClean="0">
                <a:solidFill>
                  <a:prstClr val="black"/>
                </a:solidFill>
              </a:rPr>
              <a:pPr/>
              <a:t>49</a:t>
            </a:fld>
            <a:endParaRPr lang="en-GB" sz="1200" dirty="0">
              <a:solidFill>
                <a:prstClr val="black"/>
              </a:solidFill>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endParaRPr lang="en-GB" dirty="0" smtClean="0"/>
          </a:p>
          <a:p>
            <a:pPr lvl="1"/>
            <a:r>
              <a:rPr lang="en-GB" dirty="0" smtClean="0"/>
              <a:t>IAS 19 deals with termination benefits separately from other employee benefits because</a:t>
            </a:r>
            <a:r>
              <a:rPr lang="en-GB" baseline="0" dirty="0" smtClean="0"/>
              <a:t> </a:t>
            </a:r>
            <a:r>
              <a:rPr lang="en-GB" dirty="0" smtClean="0"/>
              <a:t>the event that gives rise to an obligation is the termination of employment </a:t>
            </a:r>
          </a:p>
          <a:p>
            <a:pPr lvl="1"/>
            <a:r>
              <a:rPr lang="en-GB" dirty="0" smtClean="0"/>
              <a:t>the event that gives rise to an obligation for</a:t>
            </a:r>
            <a:r>
              <a:rPr lang="en-GB" baseline="0" dirty="0" smtClean="0"/>
              <a:t> </a:t>
            </a:r>
            <a:r>
              <a:rPr lang="en-GB" dirty="0" smtClean="0"/>
              <a:t>other employee benefits</a:t>
            </a:r>
            <a:r>
              <a:rPr lang="en-GB" baseline="0" dirty="0" smtClean="0"/>
              <a:t> </a:t>
            </a:r>
            <a:r>
              <a:rPr lang="en-GB" dirty="0" smtClean="0"/>
              <a:t>is the employee service</a:t>
            </a:r>
          </a:p>
          <a:p>
            <a:pPr lvl="1"/>
            <a:r>
              <a:rPr lang="en-GB" dirty="0" smtClean="0"/>
              <a:t>as mentioned in the slide, termination benefits result from either: </a:t>
            </a:r>
          </a:p>
          <a:p>
            <a:pPr lvl="2"/>
            <a:r>
              <a:rPr lang="en-GB" dirty="0" smtClean="0"/>
              <a:t>an entity’s decision to terminate the employment or </a:t>
            </a:r>
          </a:p>
          <a:p>
            <a:pPr lvl="2"/>
            <a:r>
              <a:rPr lang="en-GB" dirty="0" smtClean="0"/>
              <a:t>an employee’s decision to accept an entity’s offer of benefits in exchange for termination of employment.</a:t>
            </a:r>
          </a:p>
        </p:txBody>
      </p:sp>
      <p:sp>
        <p:nvSpPr>
          <p:cNvPr id="4" name="Slide Number Placeholder 3"/>
          <p:cNvSpPr>
            <a:spLocks noGrp="1"/>
          </p:cNvSpPr>
          <p:nvPr>
            <p:ph type="sldNum" sz="quarter" idx="10"/>
          </p:nvPr>
        </p:nvSpPr>
        <p:spPr/>
        <p:txBody>
          <a:bodyPr/>
          <a:lstStyle/>
          <a:p>
            <a:fld id="{772E25AE-7BE6-49D0-BDEF-32EA38243953}" type="slidenum">
              <a:rPr lang="en-US" smtClean="0"/>
              <a:pPr/>
              <a:t>5</a:t>
            </a:fld>
            <a:endParaRPr lang="en-US" dirty="0"/>
          </a:p>
        </p:txBody>
      </p:sp>
      <p:sp>
        <p:nvSpPr>
          <p:cNvPr id="10" name="Slide Image Placeholder 9"/>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marL="0" lvl="1" indent="0">
              <a:buNone/>
            </a:pPr>
            <a:endParaRPr lang="en-GB" dirty="0" smtClean="0"/>
          </a:p>
          <a:p>
            <a:pPr lvl="1"/>
            <a:r>
              <a:rPr lang="en-GB" dirty="0" smtClean="0"/>
              <a:t>in the statement of financial position, the current and non-current portion of the defined benefit obligation are presented separately to comply with IAS 1.60</a:t>
            </a:r>
          </a:p>
          <a:p>
            <a:pPr lvl="1"/>
            <a:r>
              <a:rPr lang="en-GB" dirty="0" smtClean="0"/>
              <a:t>However, IAS 19.133 does not specify whether this disaggregation is needed</a:t>
            </a:r>
          </a:p>
          <a:p>
            <a:pPr lvl="1"/>
            <a:r>
              <a:rPr lang="en-GB" dirty="0" smtClean="0"/>
              <a:t>therefore, an entity is also allowed to present the obligation as non-current in its entirety</a:t>
            </a:r>
          </a:p>
          <a:p>
            <a:pPr lvl="1"/>
            <a:r>
              <a:rPr lang="en-GB" altLang="en-US" dirty="0" smtClean="0"/>
              <a:t>IAS 19.64 limits the measurement of a net defined benefit asset to the lower of: </a:t>
            </a:r>
          </a:p>
          <a:p>
            <a:pPr lvl="2"/>
            <a:r>
              <a:rPr lang="en-GB" altLang="en-US" dirty="0" smtClean="0"/>
              <a:t>surplus in the DB plan</a:t>
            </a:r>
          </a:p>
          <a:p>
            <a:pPr lvl="2"/>
            <a:r>
              <a:rPr lang="en-GB" altLang="en-US" dirty="0" smtClean="0"/>
              <a:t>the PV of any economic benefits available in the form of refunds from the plan or reductions in future contributions to the plan (ie 'asset ceiling'). We will not address the concept of asset ceiling in this Module.</a:t>
            </a:r>
          </a:p>
          <a:p>
            <a:pPr lvl="1"/>
            <a:endParaRPr lang="en-GB" dirty="0" smtClean="0"/>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smtClean="0">
                <a:solidFill>
                  <a:prstClr val="black"/>
                </a:solidFill>
              </a:rPr>
              <a:pPr/>
              <a:t>50</a:t>
            </a:fld>
            <a:endParaRPr lang="en-GB" sz="1200" dirty="0">
              <a:solidFill>
                <a:prstClr val="black"/>
              </a:solidFill>
            </a:endParaRP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lvl="0"/>
            <a:endParaRPr lang="en-GB" dirty="0" smtClean="0"/>
          </a:p>
          <a:p>
            <a:pPr marL="360000" lvl="1" indent="-360000" eaLnBrk="0" hangingPunct="0">
              <a:spcBef>
                <a:spcPts val="25"/>
              </a:spcBef>
              <a:spcAft>
                <a:spcPts val="25"/>
              </a:spcAft>
              <a:buFont typeface="Arial" panose="020B0604020202020204" pitchFamily="34" charset="0"/>
              <a:buChar char="•"/>
            </a:pPr>
            <a:endParaRPr lang="en-GB" sz="1800" kern="1200" dirty="0" smtClean="0">
              <a:solidFill>
                <a:srgbClr val="000000"/>
              </a:solidFill>
              <a:latin typeface="Arial" panose="020B0604020202020204" pitchFamily="34" charset="0"/>
              <a:cs typeface="Arial" panose="020B0604020202020204" pitchFamily="34" charset="0"/>
            </a:endParaRPr>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smtClean="0"/>
              <a:pPr/>
              <a:t>51</a:t>
            </a:fld>
            <a:endParaRPr lang="en-GB" sz="1200" dirty="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noProof="0" dirty="0" smtClean="0"/>
              <a:t>PRESENTER NOTES:</a:t>
            </a:r>
          </a:p>
          <a:p>
            <a:pPr lvl="0"/>
            <a:endParaRPr lang="en-GB" dirty="0" smtClean="0"/>
          </a:p>
        </p:txBody>
      </p:sp>
      <p:sp>
        <p:nvSpPr>
          <p:cNvPr id="12" name="Rectangle 7"/>
          <p:cNvSpPr>
            <a:spLocks noGrp="1" noChangeArrowheads="1"/>
          </p:cNvSpPr>
          <p:nvPr>
            <p:ph type="sldNum" sz="quarter" idx="5"/>
          </p:nvPr>
        </p:nvSpPr>
        <p:spPr/>
        <p:txBody>
          <a:bodyPr/>
          <a:lstStyle>
            <a:lvl1pPr eaLnBrk="0" hangingPunct="0">
              <a:defRPr sz="2500">
                <a:solidFill>
                  <a:schemeClr val="tx1"/>
                </a:solidFill>
                <a:latin typeface="Arial" charset="0"/>
              </a:defRPr>
            </a:lvl1pPr>
            <a:lvl2pPr marL="675258" indent="-259716" eaLnBrk="0" hangingPunct="0">
              <a:defRPr sz="2500">
                <a:solidFill>
                  <a:schemeClr val="tx1"/>
                </a:solidFill>
                <a:latin typeface="Arial" charset="0"/>
              </a:defRPr>
            </a:lvl2pPr>
            <a:lvl3pPr marL="1038861" indent="-207772" eaLnBrk="0" hangingPunct="0">
              <a:defRPr sz="2500">
                <a:solidFill>
                  <a:schemeClr val="tx1"/>
                </a:solidFill>
                <a:latin typeface="Arial" charset="0"/>
              </a:defRPr>
            </a:lvl3pPr>
            <a:lvl4pPr marL="1454405" indent="-207772" eaLnBrk="0" hangingPunct="0">
              <a:defRPr sz="2500">
                <a:solidFill>
                  <a:schemeClr val="tx1"/>
                </a:solidFill>
                <a:latin typeface="Arial" charset="0"/>
              </a:defRPr>
            </a:lvl4pPr>
            <a:lvl5pPr marL="1869949" indent="-207772" eaLnBrk="0" hangingPunct="0">
              <a:defRPr sz="2500">
                <a:solidFill>
                  <a:schemeClr val="tx1"/>
                </a:solidFill>
                <a:latin typeface="Arial" charset="0"/>
              </a:defRPr>
            </a:lvl5pPr>
            <a:lvl6pPr marL="2285492" indent="-207772" eaLnBrk="0" fontAlgn="base" hangingPunct="0">
              <a:spcBef>
                <a:spcPct val="0"/>
              </a:spcBef>
              <a:spcAft>
                <a:spcPct val="0"/>
              </a:spcAft>
              <a:defRPr sz="2500">
                <a:solidFill>
                  <a:schemeClr val="tx1"/>
                </a:solidFill>
                <a:latin typeface="Arial" charset="0"/>
              </a:defRPr>
            </a:lvl6pPr>
            <a:lvl7pPr marL="2701036" indent="-207772" eaLnBrk="0" fontAlgn="base" hangingPunct="0">
              <a:spcBef>
                <a:spcPct val="0"/>
              </a:spcBef>
              <a:spcAft>
                <a:spcPct val="0"/>
              </a:spcAft>
              <a:defRPr sz="2500">
                <a:solidFill>
                  <a:schemeClr val="tx1"/>
                </a:solidFill>
                <a:latin typeface="Arial" charset="0"/>
              </a:defRPr>
            </a:lvl7pPr>
            <a:lvl8pPr marL="3116581" indent="-207772" eaLnBrk="0" fontAlgn="base" hangingPunct="0">
              <a:spcBef>
                <a:spcPct val="0"/>
              </a:spcBef>
              <a:spcAft>
                <a:spcPct val="0"/>
              </a:spcAft>
              <a:defRPr sz="2500">
                <a:solidFill>
                  <a:schemeClr val="tx1"/>
                </a:solidFill>
                <a:latin typeface="Arial" charset="0"/>
              </a:defRPr>
            </a:lvl8pPr>
            <a:lvl9pPr marL="3532126" indent="-207772" eaLnBrk="0" fontAlgn="base" hangingPunct="0">
              <a:spcBef>
                <a:spcPct val="0"/>
              </a:spcBef>
              <a:spcAft>
                <a:spcPct val="0"/>
              </a:spcAft>
              <a:defRPr sz="2500">
                <a:solidFill>
                  <a:schemeClr val="tx1"/>
                </a:solidFill>
                <a:latin typeface="Arial" charset="0"/>
              </a:defRPr>
            </a:lvl9pPr>
          </a:lstStyle>
          <a:p>
            <a:fld id="{F8ACC4B0-622A-4AAA-983F-433E03795406}" type="slidenum">
              <a:rPr lang="en-GB" sz="1200" smtClean="0">
                <a:solidFill>
                  <a:prstClr val="black"/>
                </a:solidFill>
              </a:rPr>
              <a:pPr/>
              <a:t>52</a:t>
            </a:fld>
            <a:endParaRPr lang="en-GB" sz="1200" dirty="0">
              <a:solidFill>
                <a:prstClr val="black"/>
              </a:solidFill>
            </a:endParaRP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48568216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79768" y="4715907"/>
            <a:ext cx="5438140" cy="4568685"/>
          </a:xfrm>
        </p:spPr>
        <p:txBody>
          <a:bodyPr/>
          <a:lstStyle/>
          <a:p>
            <a:pPr lvl="0"/>
            <a:r>
              <a:rPr lang="en-GB" noProof="0" dirty="0" smtClean="0"/>
              <a:t>PRESENTER NOTES:</a:t>
            </a:r>
            <a:endParaRPr lang="en-GB" dirty="0" smtClean="0"/>
          </a:p>
          <a:p>
            <a:endParaRPr lang="en-GB" dirty="0" smtClean="0"/>
          </a:p>
          <a:p>
            <a:pPr lvl="1"/>
            <a:r>
              <a:rPr lang="en-GB" dirty="0" smtClean="0"/>
              <a:t>each reconciliation mentioned in the slide should show each of the following, if applicable:</a:t>
            </a:r>
          </a:p>
          <a:p>
            <a:pPr lvl="2"/>
            <a:r>
              <a:rPr lang="en-GB" dirty="0" smtClean="0"/>
              <a:t>current service cost</a:t>
            </a:r>
          </a:p>
          <a:p>
            <a:pPr lvl="2"/>
            <a:r>
              <a:rPr lang="en-GB" dirty="0" smtClean="0"/>
              <a:t>interest income or expense </a:t>
            </a:r>
          </a:p>
          <a:p>
            <a:pPr lvl="2"/>
            <a:r>
              <a:rPr lang="en-GB" dirty="0" err="1" smtClean="0"/>
              <a:t>remeasurements</a:t>
            </a:r>
            <a:r>
              <a:rPr lang="en-GB" dirty="0" smtClean="0"/>
              <a:t> showing separately: </a:t>
            </a:r>
          </a:p>
          <a:p>
            <a:pPr lvl="3"/>
            <a:r>
              <a:rPr lang="en-GB" dirty="0" smtClean="0"/>
              <a:t>the return on plan assets, excluding amounts included in net interest</a:t>
            </a:r>
          </a:p>
          <a:p>
            <a:pPr lvl="3"/>
            <a:r>
              <a:rPr lang="en-GB" dirty="0" smtClean="0"/>
              <a:t>actuarial gains/losses arising from changes in demographic assumptions</a:t>
            </a:r>
          </a:p>
          <a:p>
            <a:pPr lvl="3"/>
            <a:r>
              <a:rPr lang="en-GB" dirty="0" smtClean="0"/>
              <a:t>actuarial gains/losses arising from changes in financial assumptions</a:t>
            </a:r>
          </a:p>
          <a:p>
            <a:pPr lvl="2"/>
            <a:r>
              <a:rPr lang="en-GB" dirty="0" smtClean="0"/>
              <a:t>past service cost and gains and losses arising from settlements</a:t>
            </a:r>
          </a:p>
          <a:p>
            <a:pPr lvl="2"/>
            <a:r>
              <a:rPr lang="en-GB" dirty="0" smtClean="0"/>
              <a:t>the effect of changes in foreign exchange rates</a:t>
            </a:r>
          </a:p>
          <a:p>
            <a:pPr lvl="2"/>
            <a:r>
              <a:rPr lang="en-GB" dirty="0" smtClean="0"/>
              <a:t>contributions to the plan</a:t>
            </a:r>
          </a:p>
          <a:p>
            <a:pPr lvl="2"/>
            <a:r>
              <a:rPr lang="en-GB" dirty="0" smtClean="0"/>
              <a:t>payments from the plan</a:t>
            </a:r>
          </a:p>
          <a:p>
            <a:pPr lvl="2"/>
            <a:r>
              <a:rPr lang="en-GB" dirty="0" smtClean="0"/>
              <a:t>the effects of business combinations and disposals</a:t>
            </a:r>
          </a:p>
          <a:p>
            <a:pPr lvl="1"/>
            <a:r>
              <a:rPr lang="en-GB" dirty="0" smtClean="0"/>
              <a:t>IAS 24.17(b) requires disclosures about contributions to defined benefit plans for key management personnel</a:t>
            </a:r>
          </a:p>
          <a:p>
            <a:pPr lvl="1"/>
            <a:r>
              <a:rPr lang="en-GB" dirty="0" smtClean="0"/>
              <a:t>IAS 24.18-24 require disclosure of related party transactions with post‑employment benefit plans</a:t>
            </a:r>
          </a:p>
          <a:p>
            <a:pPr lvl="1"/>
            <a:r>
              <a:rPr lang="en-GB" dirty="0" smtClean="0"/>
              <a:t>IAS 1.102 or IAS 1.104 require disclosure of employee benefits expense.</a:t>
            </a:r>
          </a:p>
          <a:p>
            <a:pPr lvl="1"/>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772E25AE-7BE6-49D0-BDEF-32EA38243953}" type="slidenum">
              <a:rPr lang="en-US" smtClean="0"/>
              <a:pPr/>
              <a:t>53</a:t>
            </a:fld>
            <a:endParaRPr lang="en-US" dirty="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1900225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endParaRPr lang="en-GB" b="0" dirty="0" smtClean="0"/>
          </a:p>
          <a:p>
            <a:pPr marL="0" marR="0" lvl="1"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GB" b="1" noProof="0" dirty="0" smtClean="0"/>
              <a:t>Issue 4: </a:t>
            </a:r>
            <a:r>
              <a:rPr lang="en-GB" sz="1200" b="1" dirty="0" smtClean="0">
                <a:solidFill>
                  <a:srgbClr val="000000"/>
                </a:solidFill>
              </a:rPr>
              <a:t>Other long-term benefits</a:t>
            </a:r>
            <a:endParaRPr lang="en-GB" b="1" noProof="0" dirty="0" smtClean="0"/>
          </a:p>
          <a:p>
            <a:pPr marL="0" marR="0" lvl="1" indent="0" algn="l" defTabSz="914400" rtl="0" eaLnBrk="0" fontAlgn="base" latinLnBrk="0" hangingPunct="0">
              <a:lnSpc>
                <a:spcPct val="100000"/>
              </a:lnSpc>
              <a:spcBef>
                <a:spcPts val="0"/>
              </a:spcBef>
              <a:spcAft>
                <a:spcPct val="0"/>
              </a:spcAft>
              <a:buClrTx/>
              <a:buSzTx/>
              <a:buNone/>
              <a:tabLst/>
              <a:defRPr/>
            </a:pPr>
            <a:r>
              <a:rPr lang="en-GB" b="0" baseline="0" noProof="0" dirty="0" smtClean="0"/>
              <a:t>See the next slide.</a:t>
            </a:r>
          </a:p>
          <a:p>
            <a:endParaRPr lang="en-GB" b="0"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54</a:t>
            </a:fld>
            <a:endParaRPr lang="en-US" dirty="0">
              <a:solidFill>
                <a:prstClr val="black"/>
              </a:solidFill>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pPr lvl="0"/>
            <a:endParaRPr lang="en-GB" b="1" noProof="0" dirty="0" smtClean="0"/>
          </a:p>
          <a:p>
            <a:pPr lvl="1"/>
            <a:r>
              <a:rPr lang="en-GB" dirty="0" smtClean="0"/>
              <a:t>post‑employment benefit plans are classified as either: </a:t>
            </a:r>
          </a:p>
          <a:p>
            <a:pPr lvl="2"/>
            <a:r>
              <a:rPr lang="en-GB" dirty="0" smtClean="0"/>
              <a:t>defined contribution plans or </a:t>
            </a:r>
          </a:p>
          <a:p>
            <a:pPr lvl="2"/>
            <a:r>
              <a:rPr lang="en-GB" dirty="0" smtClean="0"/>
              <a:t>defined benefit plans</a:t>
            </a:r>
          </a:p>
          <a:p>
            <a:pPr marL="360000" lvl="2" indent="0">
              <a:buNone/>
            </a:pPr>
            <a:r>
              <a:rPr lang="en-GB" dirty="0" smtClean="0"/>
              <a:t>See the next slide.</a:t>
            </a:r>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55</a:t>
            </a:fld>
            <a:endParaRPr lang="en-US" dirty="0">
              <a:solidFill>
                <a:prstClr val="black"/>
              </a:solidFill>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C7BA350D-EBAF-4F0C-A79D-48973DEFD509}" type="slidenum">
              <a:rPr lang="en-GB" altLang="en-US">
                <a:solidFill>
                  <a:prstClr val="black"/>
                </a:solidFill>
              </a:rPr>
              <a:pPr/>
              <a:t>56</a:t>
            </a:fld>
            <a:endParaRPr lang="en-GB" altLang="en-US" dirty="0">
              <a:solidFill>
                <a:prstClr val="black"/>
              </a:solidFill>
            </a:endParaRPr>
          </a:p>
        </p:txBody>
      </p:sp>
      <p:sp>
        <p:nvSpPr>
          <p:cNvPr id="1855490" name="Rectangle 2"/>
          <p:cNvSpPr>
            <a:spLocks noGrp="1" noRot="1" noChangeAspect="1" noChangeArrowheads="1" noTextEdit="1"/>
          </p:cNvSpPr>
          <p:nvPr>
            <p:ph type="sldImg"/>
          </p:nvPr>
        </p:nvSpPr>
        <p:spPr>
          <a:ln/>
        </p:spPr>
      </p:sp>
      <p:sp>
        <p:nvSpPr>
          <p:cNvPr id="1855491" name="Rectangle 3"/>
          <p:cNvSpPr>
            <a:spLocks noGrp="1" noChangeArrowheads="1"/>
          </p:cNvSpPr>
          <p:nvPr>
            <p:ph type="body" idx="1"/>
          </p:nvPr>
        </p:nvSpPr>
        <p:spPr/>
        <p:txBody>
          <a:bodyPr/>
          <a:lstStyle/>
          <a:p>
            <a:pPr marL="0" marR="0" lvl="0" indent="0" algn="l" defTabSz="914400" rtl="0" eaLnBrk="0" fontAlgn="base" latinLnBrk="0" hangingPunct="0">
              <a:lnSpc>
                <a:spcPct val="100000"/>
              </a:lnSpc>
              <a:spcBef>
                <a:spcPts val="25"/>
              </a:spcBef>
              <a:spcAft>
                <a:spcPts val="25"/>
              </a:spcAft>
              <a:buClrTx/>
              <a:buSzTx/>
              <a:buFont typeface="Arial" pitchFamily="34" charset="0"/>
              <a:buNone/>
              <a:tabLst/>
              <a:defRPr/>
            </a:pPr>
            <a:r>
              <a:rPr lang="en-GB" b="1" noProof="0" dirty="0" smtClean="0"/>
              <a:t>PRESENTER NOTES:</a:t>
            </a:r>
          </a:p>
          <a:p>
            <a:pPr marL="0" marR="0" lvl="0" indent="0" algn="l" defTabSz="914400" rtl="0" eaLnBrk="0" fontAlgn="base" latinLnBrk="0" hangingPunct="0">
              <a:lnSpc>
                <a:spcPct val="100000"/>
              </a:lnSpc>
              <a:spcBef>
                <a:spcPts val="25"/>
              </a:spcBef>
              <a:spcAft>
                <a:spcPts val="25"/>
              </a:spcAft>
              <a:buClrTx/>
              <a:buSzTx/>
              <a:buFont typeface="Arial" pitchFamily="34" charset="0"/>
              <a:buNone/>
              <a:tabLst/>
              <a:defRPr/>
            </a:pPr>
            <a:endParaRPr lang="en-GB" sz="1200" b="1" kern="1200" noProof="0" dirty="0" smtClean="0">
              <a:solidFill>
                <a:srgbClr val="000000"/>
              </a:solidFill>
              <a:latin typeface="Arial" charset="0"/>
            </a:endParaRPr>
          </a:p>
          <a:p>
            <a:pPr marL="360000" marR="0" lvl="0" indent="-360000" algn="l" defTabSz="914400" rtl="0" eaLnBrk="0" fontAlgn="base" latinLnBrk="0" hangingPunct="0">
              <a:lnSpc>
                <a:spcPct val="100000"/>
              </a:lnSpc>
              <a:spcBef>
                <a:spcPts val="25"/>
              </a:spcBef>
              <a:spcAft>
                <a:spcPts val="25"/>
              </a:spcAft>
              <a:buClrTx/>
              <a:buSzTx/>
              <a:buFont typeface="Arial" pitchFamily="34" charset="0"/>
              <a:buChar char="•"/>
              <a:tabLst/>
              <a:defRPr/>
            </a:pPr>
            <a:r>
              <a:rPr lang="en-GB" b="0" dirty="0" smtClean="0"/>
              <a:t>the measurement of other long‑term employee benefits involves less uncertainty</a:t>
            </a:r>
            <a:r>
              <a:rPr lang="en-GB" b="0" baseline="0" dirty="0" smtClean="0"/>
              <a:t> than </a:t>
            </a:r>
            <a:r>
              <a:rPr lang="en-GB" b="0" dirty="0" smtClean="0"/>
              <a:t>the measurement of post‑employment benefits</a:t>
            </a:r>
          </a:p>
          <a:p>
            <a:pPr marL="360000" indent="-360000">
              <a:lnSpc>
                <a:spcPct val="100000"/>
              </a:lnSpc>
              <a:spcBef>
                <a:spcPts val="25"/>
              </a:spcBef>
              <a:spcAft>
                <a:spcPts val="25"/>
              </a:spcAft>
              <a:buFont typeface="Arial" panose="020B0604020202020204" pitchFamily="34" charset="0"/>
              <a:buChar char="•"/>
            </a:pPr>
            <a:r>
              <a:rPr lang="en-GB" b="0" dirty="0" smtClean="0"/>
              <a:t>for this reason, IAS 19 requires a simplified method of accounting for other long‑term employee benefits</a:t>
            </a:r>
            <a:r>
              <a:rPr lang="en-GB" b="0" baseline="0" dirty="0" smtClean="0"/>
              <a:t> because </a:t>
            </a:r>
            <a:r>
              <a:rPr lang="en-GB" b="0" dirty="0" smtClean="0"/>
              <a:t>unlike the accounting required for post‑employment benefits, this method does not recognise re measurements in OCI</a:t>
            </a:r>
            <a:endParaRPr lang="en-GB" b="1" dirty="0" smtClean="0">
              <a:solidFill>
                <a:srgbClr val="FF0000"/>
              </a:solidFill>
            </a:endParaRPr>
          </a:p>
          <a:p>
            <a:pPr marL="0" indent="0">
              <a:spcBef>
                <a:spcPts val="25"/>
              </a:spcBef>
              <a:spcAft>
                <a:spcPts val="25"/>
              </a:spcAft>
              <a:buFont typeface="Arial" panose="020B0604020202020204" pitchFamily="34" charset="0"/>
              <a:buNone/>
            </a:pPr>
            <a:endParaRPr lang="en-GB" b="0" dirty="0" smtClean="0"/>
          </a:p>
          <a:p>
            <a:r>
              <a:rPr lang="en-GB" dirty="0" smtClean="0"/>
              <a:t>Disclosures</a:t>
            </a:r>
          </a:p>
          <a:p>
            <a:pPr marL="360000" lvl="1" indent="-360000"/>
            <a:r>
              <a:rPr lang="en-GB" dirty="0" smtClean="0"/>
              <a:t>although IAS 19 does not require specific disclosures about </a:t>
            </a:r>
            <a:r>
              <a:rPr lang="en-GB" b="0" dirty="0" smtClean="0"/>
              <a:t>other long‑term employee benefits</a:t>
            </a:r>
            <a:r>
              <a:rPr lang="en-GB" dirty="0" smtClean="0"/>
              <a:t>, other IFRSs may require disclosures. For example:</a:t>
            </a:r>
          </a:p>
          <a:p>
            <a:pPr lvl="2"/>
            <a:r>
              <a:rPr lang="en-GB" dirty="0" smtClean="0"/>
              <a:t>IAS 24.17(c) requires disclosures about other long-term employee</a:t>
            </a:r>
            <a:r>
              <a:rPr lang="en-GB" baseline="0" dirty="0" smtClean="0"/>
              <a:t> benefits </a:t>
            </a:r>
            <a:r>
              <a:rPr lang="en-GB" dirty="0" smtClean="0"/>
              <a:t>for key management personnel</a:t>
            </a:r>
          </a:p>
          <a:p>
            <a:pPr lvl="2"/>
            <a:r>
              <a:rPr lang="en-GB" dirty="0" smtClean="0"/>
              <a:t>IAS 1.102</a:t>
            </a:r>
            <a:r>
              <a:rPr lang="en-GB" baseline="0" dirty="0" smtClean="0"/>
              <a:t> or IAS 1.</a:t>
            </a:r>
            <a:r>
              <a:rPr lang="en-GB" dirty="0" smtClean="0"/>
              <a:t>104 require disclosure of employee benefits expense.</a:t>
            </a:r>
          </a:p>
          <a:p>
            <a:pPr marL="0" lvl="1" indent="0">
              <a:buNone/>
            </a:pPr>
            <a:endParaRPr lang="en-GB" dirty="0" smtClean="0"/>
          </a:p>
          <a:p>
            <a:pPr marL="0" lvl="1" indent="0">
              <a:buNone/>
            </a:pPr>
            <a:endParaRPr lang="en-GB"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7"/>
          <p:cNvSpPr>
            <a:spLocks noGrp="1" noChangeArrowheads="1"/>
          </p:cNvSpPr>
          <p:nvPr>
            <p:ph type="sldNum" sz="quarter" idx="5"/>
          </p:nvPr>
        </p:nvSpPr>
        <p:spPr/>
        <p:txBody>
          <a:bodyPr/>
          <a:lstStyle>
            <a:lvl1pPr eaLnBrk="0" hangingPunct="0">
              <a:defRPr sz="2000" b="1">
                <a:solidFill>
                  <a:schemeClr val="tx1"/>
                </a:solidFill>
                <a:latin typeface="Arial" charset="0"/>
              </a:defRPr>
            </a:lvl1pPr>
            <a:lvl2pPr marL="757066" indent="-291179" eaLnBrk="0" hangingPunct="0">
              <a:defRPr sz="2000" b="1">
                <a:solidFill>
                  <a:schemeClr val="tx1"/>
                </a:solidFill>
                <a:latin typeface="Arial" charset="0"/>
              </a:defRPr>
            </a:lvl2pPr>
            <a:lvl3pPr marL="1164717" indent="-232943" eaLnBrk="0" hangingPunct="0">
              <a:defRPr sz="2000" b="1">
                <a:solidFill>
                  <a:schemeClr val="tx1"/>
                </a:solidFill>
                <a:latin typeface="Arial" charset="0"/>
              </a:defRPr>
            </a:lvl3pPr>
            <a:lvl4pPr marL="1630604" indent="-232943" eaLnBrk="0" hangingPunct="0">
              <a:defRPr sz="2000" b="1">
                <a:solidFill>
                  <a:schemeClr val="tx1"/>
                </a:solidFill>
                <a:latin typeface="Arial" charset="0"/>
              </a:defRPr>
            </a:lvl4pPr>
            <a:lvl5pPr marL="2096491" indent="-232943" eaLnBrk="0" hangingPunct="0">
              <a:defRPr sz="2000" b="1">
                <a:solidFill>
                  <a:schemeClr val="tx1"/>
                </a:solidFill>
                <a:latin typeface="Arial" charset="0"/>
              </a:defRPr>
            </a:lvl5pPr>
            <a:lvl6pPr marL="2562377" indent="-232943" eaLnBrk="0" fontAlgn="base" hangingPunct="0">
              <a:spcBef>
                <a:spcPct val="0"/>
              </a:spcBef>
              <a:spcAft>
                <a:spcPct val="0"/>
              </a:spcAft>
              <a:defRPr sz="2000" b="1">
                <a:solidFill>
                  <a:schemeClr val="tx1"/>
                </a:solidFill>
                <a:latin typeface="Arial" charset="0"/>
              </a:defRPr>
            </a:lvl6pPr>
            <a:lvl7pPr marL="3028264" indent="-232943" eaLnBrk="0" fontAlgn="base" hangingPunct="0">
              <a:spcBef>
                <a:spcPct val="0"/>
              </a:spcBef>
              <a:spcAft>
                <a:spcPct val="0"/>
              </a:spcAft>
              <a:defRPr sz="2000" b="1">
                <a:solidFill>
                  <a:schemeClr val="tx1"/>
                </a:solidFill>
                <a:latin typeface="Arial" charset="0"/>
              </a:defRPr>
            </a:lvl7pPr>
            <a:lvl8pPr marL="3494151" indent="-232943" eaLnBrk="0" fontAlgn="base" hangingPunct="0">
              <a:spcBef>
                <a:spcPct val="0"/>
              </a:spcBef>
              <a:spcAft>
                <a:spcPct val="0"/>
              </a:spcAft>
              <a:defRPr sz="2000" b="1">
                <a:solidFill>
                  <a:schemeClr val="tx1"/>
                </a:solidFill>
                <a:latin typeface="Arial" charset="0"/>
              </a:defRPr>
            </a:lvl8pPr>
            <a:lvl9pPr marL="3960038" indent="-232943" eaLnBrk="0" fontAlgn="base" hangingPunct="0">
              <a:spcBef>
                <a:spcPct val="0"/>
              </a:spcBef>
              <a:spcAft>
                <a:spcPct val="0"/>
              </a:spcAft>
              <a:defRPr sz="2000" b="1">
                <a:solidFill>
                  <a:schemeClr val="tx1"/>
                </a:solidFill>
                <a:latin typeface="Arial" charset="0"/>
              </a:defRPr>
            </a:lvl9pPr>
          </a:lstStyle>
          <a:p>
            <a:fld id="{2C901A42-4DD2-4CF8-AE2A-B84C32C8FD72}" type="slidenum">
              <a:rPr lang="en-GB" altLang="en-US" sz="1200" b="0" smtClean="0"/>
              <a:pPr/>
              <a:t>57</a:t>
            </a:fld>
            <a:endParaRPr lang="en-GB" altLang="en-US" sz="1200" b="0" dirty="0"/>
          </a:p>
        </p:txBody>
      </p:sp>
      <p:sp>
        <p:nvSpPr>
          <p:cNvPr id="56326" name="Rectangle 3"/>
          <p:cNvSpPr>
            <a:spLocks noGrp="1" noChangeArrowheads="1"/>
          </p:cNvSpPr>
          <p:nvPr>
            <p:ph type="body" idx="1"/>
          </p:nvPr>
        </p:nvSpPr>
        <p:spPr/>
        <p:txBody>
          <a:bodyPr/>
          <a:lstStyle/>
          <a:p>
            <a:pPr lvl="0"/>
            <a:r>
              <a:rPr lang="en-GB" dirty="0"/>
              <a:t>PRESENTER NOTES:</a:t>
            </a:r>
          </a:p>
          <a:p>
            <a:pPr marL="0" lvl="1" indent="0">
              <a:buNone/>
            </a:pPr>
            <a:endParaRPr lang="en-GB" altLang="en-US" dirty="0" smtClean="0"/>
          </a:p>
          <a:p>
            <a:pPr lvl="1"/>
            <a:r>
              <a:rPr lang="en-GB" altLang="en-US" dirty="0" smtClean="0"/>
              <a:t>IFRIC 14 is more detailed than this course intends to cover </a:t>
            </a:r>
          </a:p>
          <a:p>
            <a:pPr lvl="1"/>
            <a:r>
              <a:rPr lang="en-GB" altLang="en-US" dirty="0" smtClean="0"/>
              <a:t>consequently, this slide is aims</a:t>
            </a:r>
            <a:r>
              <a:rPr lang="en-GB" altLang="en-US" baseline="0" dirty="0" smtClean="0"/>
              <a:t> </a:t>
            </a:r>
            <a:r>
              <a:rPr lang="en-GB" altLang="en-US" dirty="0" smtClean="0"/>
              <a:t>to raise awareness only.  Refer to IFRIC 14 if any further detail is needed</a:t>
            </a:r>
          </a:p>
          <a:p>
            <a:pPr lvl="1"/>
            <a:r>
              <a:rPr lang="en-GB" altLang="en-US" dirty="0" smtClean="0"/>
              <a:t>IFRIC 14 also includes an implementation guidance with some helpful numerical examples to demonstrate its requirements.</a:t>
            </a:r>
          </a:p>
          <a:p>
            <a:endParaRPr lang="en-GB" altLang="en-US" dirty="0" smtClean="0"/>
          </a:p>
        </p:txBody>
      </p:sp>
      <p:sp>
        <p:nvSpPr>
          <p:cNvPr id="8" name="Slide Image Placeholder 7"/>
          <p:cNvSpPr>
            <a:spLocks noGrp="1" noRot="1" noChangeAspect="1"/>
          </p:cNvSpPr>
          <p:nvPr>
            <p:ph type="sldImg"/>
          </p:nvPr>
        </p:nvSpPr>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p:txBody>
          <a:bodyPr/>
          <a:lstStyle/>
          <a:p>
            <a:fld id="{C7BA350D-EBAF-4F0C-A79D-48973DEFD509}" type="slidenum">
              <a:rPr lang="en-GB" altLang="en-US" smtClean="0">
                <a:solidFill>
                  <a:prstClr val="black"/>
                </a:solidFill>
              </a:rPr>
              <a:pPr/>
              <a:t>6</a:t>
            </a:fld>
            <a:endParaRPr lang="en-GB" altLang="en-US" dirty="0">
              <a:solidFill>
                <a:prstClr val="black"/>
              </a:solidFill>
            </a:endParaRPr>
          </a:p>
        </p:txBody>
      </p:sp>
      <p:sp>
        <p:nvSpPr>
          <p:cNvPr id="1855491" name="Rectangle 3"/>
          <p:cNvSpPr>
            <a:spLocks noGrp="1" noChangeArrowheads="1"/>
          </p:cNvSpPr>
          <p:nvPr>
            <p:ph type="body" idx="1"/>
          </p:nvPr>
        </p:nvSpPr>
        <p:spPr/>
        <p:txBody>
          <a:bodyPr/>
          <a:lstStyle/>
          <a:p>
            <a:pPr lvl="0"/>
            <a:r>
              <a:rPr lang="en-GB" noProof="0" dirty="0" smtClean="0"/>
              <a:t>PRESENTER NOTES:</a:t>
            </a:r>
          </a:p>
          <a:p>
            <a:pPr marL="0" lvl="1" indent="0">
              <a:buNone/>
            </a:pPr>
            <a:endParaRPr lang="en-GB" dirty="0" smtClean="0"/>
          </a:p>
          <a:p>
            <a:pPr lvl="1"/>
            <a:r>
              <a:rPr lang="en-GB" dirty="0" smtClean="0"/>
              <a:t>termination benefits are often paid as part of a restructuring plan eg the closure of a line of business or geographic location</a:t>
            </a:r>
          </a:p>
          <a:p>
            <a:pPr lvl="1"/>
            <a:r>
              <a:rPr lang="en-GB" dirty="0" smtClean="0"/>
              <a:t>so termination benefits are recognised at the earlier of when:</a:t>
            </a:r>
          </a:p>
          <a:p>
            <a:pPr lvl="2"/>
            <a:r>
              <a:rPr lang="en-GB" dirty="0" smtClean="0"/>
              <a:t>the related restructuring is recognised under IAS 37</a:t>
            </a:r>
          </a:p>
          <a:p>
            <a:pPr lvl="2"/>
            <a:r>
              <a:rPr lang="en-GB" dirty="0" smtClean="0"/>
              <a:t>the entity can no longer withdraw the offer of benefits.</a:t>
            </a:r>
          </a:p>
        </p:txBody>
      </p:sp>
      <p:sp>
        <p:nvSpPr>
          <p:cNvPr id="4" name="Slide Image Placeholder 3"/>
          <p:cNvSpPr>
            <a:spLocks noGrp="1" noRot="1" noChangeAspect="1"/>
          </p:cNvSpPr>
          <p:nvPr>
            <p:ph type="sldImg"/>
          </p:nvPr>
        </p:nvSpPr>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7"/>
          <p:cNvSpPr>
            <a:spLocks noGrp="1" noChangeArrowheads="1"/>
          </p:cNvSpPr>
          <p:nvPr>
            <p:ph type="sldNum" sz="quarter" idx="5"/>
          </p:nvPr>
        </p:nvSpPr>
        <p:spPr>
          <a:noFill/>
        </p:spPr>
        <p:txBody>
          <a:bodyPr/>
          <a:lstStyle>
            <a:lvl1pPr eaLnBrk="0" hangingPunct="0">
              <a:defRPr sz="1900" b="1">
                <a:solidFill>
                  <a:schemeClr val="tx1"/>
                </a:solidFill>
                <a:latin typeface="Arial" charset="0"/>
              </a:defRPr>
            </a:lvl1pPr>
            <a:lvl2pPr marL="698840" indent="-268785" eaLnBrk="0" hangingPunct="0">
              <a:defRPr sz="1900" b="1">
                <a:solidFill>
                  <a:schemeClr val="tx1"/>
                </a:solidFill>
                <a:latin typeface="Arial" charset="0"/>
              </a:defRPr>
            </a:lvl2pPr>
            <a:lvl3pPr marL="1075141" indent="-215028" eaLnBrk="0" hangingPunct="0">
              <a:defRPr sz="1900" b="1">
                <a:solidFill>
                  <a:schemeClr val="tx1"/>
                </a:solidFill>
                <a:latin typeface="Arial" charset="0"/>
              </a:defRPr>
            </a:lvl3pPr>
            <a:lvl4pPr marL="1505196" indent="-215028" eaLnBrk="0" hangingPunct="0">
              <a:defRPr sz="1900" b="1">
                <a:solidFill>
                  <a:schemeClr val="tx1"/>
                </a:solidFill>
                <a:latin typeface="Arial" charset="0"/>
              </a:defRPr>
            </a:lvl4pPr>
            <a:lvl5pPr marL="1935252" indent="-215028" eaLnBrk="0" hangingPunct="0">
              <a:defRPr sz="1900" b="1">
                <a:solidFill>
                  <a:schemeClr val="tx1"/>
                </a:solidFill>
                <a:latin typeface="Arial" charset="0"/>
              </a:defRPr>
            </a:lvl5pPr>
            <a:lvl6pPr marL="2365309" indent="-215028" eaLnBrk="0" fontAlgn="base" hangingPunct="0">
              <a:spcBef>
                <a:spcPct val="0"/>
              </a:spcBef>
              <a:spcAft>
                <a:spcPct val="0"/>
              </a:spcAft>
              <a:defRPr sz="1900" b="1">
                <a:solidFill>
                  <a:schemeClr val="tx1"/>
                </a:solidFill>
                <a:latin typeface="Arial" charset="0"/>
              </a:defRPr>
            </a:lvl6pPr>
            <a:lvl7pPr marL="2795365" indent="-215028" eaLnBrk="0" fontAlgn="base" hangingPunct="0">
              <a:spcBef>
                <a:spcPct val="0"/>
              </a:spcBef>
              <a:spcAft>
                <a:spcPct val="0"/>
              </a:spcAft>
              <a:defRPr sz="1900" b="1">
                <a:solidFill>
                  <a:schemeClr val="tx1"/>
                </a:solidFill>
                <a:latin typeface="Arial" charset="0"/>
              </a:defRPr>
            </a:lvl7pPr>
            <a:lvl8pPr marL="3225421" indent="-215028" eaLnBrk="0" fontAlgn="base" hangingPunct="0">
              <a:spcBef>
                <a:spcPct val="0"/>
              </a:spcBef>
              <a:spcAft>
                <a:spcPct val="0"/>
              </a:spcAft>
              <a:defRPr sz="1900" b="1">
                <a:solidFill>
                  <a:schemeClr val="tx1"/>
                </a:solidFill>
                <a:latin typeface="Arial" charset="0"/>
              </a:defRPr>
            </a:lvl8pPr>
            <a:lvl9pPr marL="3655477" indent="-215028" eaLnBrk="0" fontAlgn="base" hangingPunct="0">
              <a:spcBef>
                <a:spcPct val="0"/>
              </a:spcBef>
              <a:spcAft>
                <a:spcPct val="0"/>
              </a:spcAft>
              <a:defRPr sz="1900" b="1">
                <a:solidFill>
                  <a:schemeClr val="tx1"/>
                </a:solidFill>
                <a:latin typeface="Arial" charset="0"/>
              </a:defRPr>
            </a:lvl9pPr>
          </a:lstStyle>
          <a:p>
            <a:pPr eaLnBrk="1" hangingPunct="1"/>
            <a:fld id="{03D1F60B-1D97-4FFF-99A8-8A2E5214536B}" type="slidenum">
              <a:rPr lang="en-GB" sz="1200" b="0">
                <a:solidFill>
                  <a:prstClr val="black"/>
                </a:solidFill>
                <a:latin typeface="Arial" panose="020B0604020202020204" pitchFamily="34" charset="0"/>
              </a:rPr>
              <a:pPr eaLnBrk="1" hangingPunct="1"/>
              <a:t>7</a:t>
            </a:fld>
            <a:endParaRPr lang="en-GB" sz="1200" b="0" dirty="0">
              <a:solidFill>
                <a:prstClr val="black"/>
              </a:solidFill>
              <a:latin typeface="Arial" panose="020B0604020202020204" pitchFamily="34" charset="0"/>
            </a:endParaRPr>
          </a:p>
        </p:txBody>
      </p:sp>
      <p:sp>
        <p:nvSpPr>
          <p:cNvPr id="80901" name="Rectangle 2"/>
          <p:cNvSpPr>
            <a:spLocks noGrp="1" noRot="1" noChangeAspect="1" noChangeArrowheads="1" noTextEdit="1"/>
          </p:cNvSpPr>
          <p:nvPr>
            <p:ph type="sldImg"/>
          </p:nvPr>
        </p:nvSpPr>
        <p:spPr>
          <a:ln/>
        </p:spPr>
      </p:sp>
      <p:sp>
        <p:nvSpPr>
          <p:cNvPr id="80902"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noProof="0" dirty="0" smtClean="0"/>
              <a:t>PRESENTER NOTES:</a:t>
            </a:r>
          </a:p>
          <a:p>
            <a:endParaRPr lang="en-GB" sz="1200" b="1" kern="1200" dirty="0" smtClean="0">
              <a:solidFill>
                <a:schemeClr val="tx1"/>
              </a:solidFill>
              <a:effectLst/>
              <a:latin typeface="Arial" panose="020B0604020202020204" pitchFamily="34" charset="0"/>
              <a:ea typeface="+mn-ea"/>
              <a:cs typeface="Arial" panose="020B0604020202020204" pitchFamily="34" charset="0"/>
            </a:endParaRPr>
          </a:p>
          <a:p>
            <a:endParaRPr lang="en-GB" sz="1200" b="1" kern="1200" dirty="0" smtClean="0">
              <a:solidFill>
                <a:schemeClr val="tx1"/>
              </a:solidFill>
              <a:effectLst/>
              <a:latin typeface="Arial" panose="020B0604020202020204" pitchFamily="34" charset="0"/>
              <a:ea typeface="+mn-ea"/>
              <a:cs typeface="Arial" panose="020B0604020202020204" pitchFamily="34" charset="0"/>
            </a:endParaRPr>
          </a:p>
          <a:p>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C7BA350D-EBAF-4F0C-A79D-48973DEFD509}" type="slidenum">
              <a:rPr lang="en-GB" altLang="en-US">
                <a:solidFill>
                  <a:prstClr val="black"/>
                </a:solidFill>
              </a:rPr>
              <a:pPr/>
              <a:t>8</a:t>
            </a:fld>
            <a:endParaRPr lang="en-GB" altLang="en-US" dirty="0">
              <a:solidFill>
                <a:prstClr val="black"/>
              </a:solidFill>
            </a:endParaRPr>
          </a:p>
        </p:txBody>
      </p:sp>
      <p:sp>
        <p:nvSpPr>
          <p:cNvPr id="1855490" name="Rectangle 2"/>
          <p:cNvSpPr>
            <a:spLocks noGrp="1" noRot="1" noChangeAspect="1" noChangeArrowheads="1" noTextEdit="1"/>
          </p:cNvSpPr>
          <p:nvPr>
            <p:ph type="sldImg"/>
          </p:nvPr>
        </p:nvSpPr>
        <p:spPr>
          <a:ln/>
        </p:spPr>
      </p:sp>
      <p:sp>
        <p:nvSpPr>
          <p:cNvPr id="1855491" name="Rectangle 3"/>
          <p:cNvSpPr>
            <a:spLocks noGrp="1" noChangeArrowheads="1"/>
          </p:cNvSpPr>
          <p:nvPr>
            <p:ph type="body" idx="1"/>
          </p:nvPr>
        </p:nvSpPr>
        <p:spPr/>
        <p:txBody>
          <a:bodyPr/>
          <a:lstStyle/>
          <a:p>
            <a:pPr marL="0" marR="0" lvl="0" indent="0" algn="l" defTabSz="914400" rtl="0" eaLnBrk="0" fontAlgn="base" latinLnBrk="0" hangingPunct="0">
              <a:lnSpc>
                <a:spcPct val="100000"/>
              </a:lnSpc>
              <a:spcBef>
                <a:spcPts val="25"/>
              </a:spcBef>
              <a:spcAft>
                <a:spcPts val="25"/>
              </a:spcAft>
              <a:buClrTx/>
              <a:buSzTx/>
              <a:buFont typeface="Arial" pitchFamily="34" charset="0"/>
              <a:buNone/>
              <a:tabLst/>
              <a:defRPr/>
            </a:pPr>
            <a:r>
              <a:rPr lang="en-GB" b="1" noProof="0" dirty="0" smtClean="0"/>
              <a:t>PRESENTER NOTES:</a:t>
            </a:r>
          </a:p>
          <a:p>
            <a:endParaRPr lang="en-GB" dirty="0" smtClean="0"/>
          </a:p>
          <a:p>
            <a:pPr marL="0" lvl="1" indent="0">
              <a:buNone/>
            </a:pPr>
            <a:r>
              <a:rPr lang="en-GB" b="1" dirty="0" smtClean="0"/>
              <a:t>Disclosure</a:t>
            </a:r>
          </a:p>
          <a:p>
            <a:pPr marL="360000" lvl="1" indent="-360000"/>
            <a:r>
              <a:rPr lang="en-GB" dirty="0" smtClean="0"/>
              <a:t>although IAS 19 does not require specific disclosures about termination benefits</a:t>
            </a:r>
            <a:r>
              <a:rPr lang="en-GB" baseline="0" dirty="0" smtClean="0"/>
              <a:t>, </a:t>
            </a:r>
            <a:r>
              <a:rPr lang="en-GB" dirty="0" smtClean="0"/>
              <a:t>other IFRSs may require disclosures. For example:</a:t>
            </a:r>
            <a:r>
              <a:rPr lang="en-GB" baseline="0" dirty="0" smtClean="0"/>
              <a:t> </a:t>
            </a:r>
          </a:p>
          <a:p>
            <a:pPr lvl="2"/>
            <a:r>
              <a:rPr lang="en-GB" dirty="0" smtClean="0"/>
              <a:t>IAS 24.17(d) requires disclosures about termination benefits for key management personnel</a:t>
            </a:r>
          </a:p>
          <a:p>
            <a:pPr lvl="2"/>
            <a:r>
              <a:rPr lang="en-GB" dirty="0" smtClean="0"/>
              <a:t>IAS 1.102</a:t>
            </a:r>
            <a:r>
              <a:rPr lang="en-GB" baseline="0" dirty="0" smtClean="0"/>
              <a:t> or IAS 1.</a:t>
            </a:r>
            <a:r>
              <a:rPr lang="en-GB" dirty="0" smtClean="0"/>
              <a:t>104 require disclosure of employee benefits expense.</a:t>
            </a:r>
          </a:p>
          <a:p>
            <a:pPr marL="468000" lvl="2" indent="0">
              <a:buNone/>
            </a:pPr>
            <a:endParaRPr lang="en-GB" baseline="0" dirty="0" smtClean="0"/>
          </a:p>
          <a:p>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GB" b="1" noProof="0" dirty="0" smtClean="0"/>
              <a:t>PRESENTER NOTES:</a:t>
            </a:r>
          </a:p>
          <a:p>
            <a:endParaRPr lang="en-GB" b="0" dirty="0" smtClean="0"/>
          </a:p>
          <a:p>
            <a:pPr marL="0" marR="0" lvl="0" indent="0" algn="l" defTabSz="914400" rtl="0" eaLnBrk="0" fontAlgn="base" latinLnBrk="0" hangingPunct="0">
              <a:lnSpc>
                <a:spcPct val="100000"/>
              </a:lnSpc>
              <a:spcBef>
                <a:spcPts val="0"/>
              </a:spcBef>
              <a:spcAft>
                <a:spcPct val="0"/>
              </a:spcAft>
              <a:buClrTx/>
              <a:buSzTx/>
              <a:buFontTx/>
              <a:buNone/>
              <a:tabLst/>
              <a:defRPr/>
            </a:pPr>
            <a:r>
              <a:rPr lang="en-GB" b="1" noProof="0" dirty="0" smtClean="0"/>
              <a:t>Issue 2: </a:t>
            </a:r>
            <a:r>
              <a:rPr lang="en-GB" sz="1200" dirty="0" smtClean="0">
                <a:solidFill>
                  <a:srgbClr val="000000"/>
                </a:solidFill>
              </a:rPr>
              <a:t>Short-term employee benefits		</a:t>
            </a:r>
            <a:endParaRPr lang="en-GB" b="1" noProof="0" dirty="0" smtClean="0"/>
          </a:p>
          <a:p>
            <a:pPr lvl="0">
              <a:spcBef>
                <a:spcPts val="0"/>
              </a:spcBef>
            </a:pPr>
            <a:r>
              <a:rPr lang="en-GB" b="0" noProof="0" dirty="0" smtClean="0"/>
              <a:t>See the next slide.</a:t>
            </a:r>
            <a:endParaRPr lang="en-GB" b="0" dirty="0" smtClean="0"/>
          </a:p>
        </p:txBody>
      </p:sp>
      <p:sp>
        <p:nvSpPr>
          <p:cNvPr id="4" name="Slide Number Placeholder 3"/>
          <p:cNvSpPr>
            <a:spLocks noGrp="1"/>
          </p:cNvSpPr>
          <p:nvPr>
            <p:ph type="sldNum" sz="quarter" idx="10"/>
          </p:nvPr>
        </p:nvSpPr>
        <p:spPr/>
        <p:txBody>
          <a:bodyPr/>
          <a:lstStyle/>
          <a:p>
            <a:fld id="{772E25AE-7BE6-49D0-BDEF-32EA38243953}" type="slidenum">
              <a:rPr lang="en-US" smtClean="0">
                <a:solidFill>
                  <a:prstClr val="black"/>
                </a:solidFill>
              </a:rPr>
              <a:pPr/>
              <a:t>9</a:t>
            </a:fld>
            <a:endParaRPr lang="en-US" dirty="0">
              <a:solidFill>
                <a:prstClr val="black"/>
              </a:solidFill>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9425217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itle Colour"/>
          <p:cNvSpPr>
            <a:spLocks noChangeArrowheads="1"/>
          </p:cNvSpPr>
          <p:nvPr/>
        </p:nvSpPr>
        <p:spPr bwMode="auto">
          <a:xfrm>
            <a:off x="0" y="0"/>
            <a:ext cx="9144000" cy="1800225"/>
          </a:xfrm>
          <a:prstGeom prst="rect">
            <a:avLst/>
          </a:prstGeom>
          <a:solidFill>
            <a:schemeClr val="bg1"/>
          </a:solidFill>
          <a:ln w="9525">
            <a:noFill/>
            <a:miter lim="800000"/>
            <a:headEnd/>
            <a:tailEnd/>
          </a:ln>
          <a:effectLst/>
        </p:spPr>
        <p:txBody>
          <a:bodyPr wrap="none" anchor="ctr"/>
          <a:lstStyle/>
          <a:p>
            <a:pPr>
              <a:defRPr/>
            </a:pPr>
            <a:endParaRPr lang="en-US" dirty="0">
              <a:solidFill>
                <a:srgbClr val="000000"/>
              </a:solidFill>
            </a:endParaRPr>
          </a:p>
        </p:txBody>
      </p:sp>
      <p:pic>
        <p:nvPicPr>
          <p:cNvPr id="5" name="Picture 10"/>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64592" y="34925"/>
            <a:ext cx="3742944" cy="1261872"/>
          </a:xfrm>
          <a:prstGeom prst="rect">
            <a:avLst/>
          </a:prstGeom>
          <a:noFill/>
          <a:ln w="19050">
            <a:noFill/>
            <a:miter lim="800000"/>
            <a:headEnd/>
            <a:tailEnd/>
          </a:ln>
        </p:spPr>
      </p:pic>
      <p:sp>
        <p:nvSpPr>
          <p:cNvPr id="6" name="Body Colour"/>
          <p:cNvSpPr>
            <a:spLocks noChangeArrowheads="1"/>
          </p:cNvSpPr>
          <p:nvPr/>
        </p:nvSpPr>
        <p:spPr bwMode="auto">
          <a:xfrm>
            <a:off x="0" y="1800225"/>
            <a:ext cx="9144000" cy="5057775"/>
          </a:xfrm>
          <a:prstGeom prst="rect">
            <a:avLst/>
          </a:prstGeom>
          <a:solidFill>
            <a:schemeClr val="accent1"/>
          </a:solidFill>
          <a:ln w="9525">
            <a:noFill/>
            <a:miter lim="800000"/>
            <a:headEnd/>
            <a:tailEnd/>
          </a:ln>
          <a:effectLst/>
        </p:spPr>
        <p:txBody>
          <a:bodyPr wrap="none" anchor="ctr"/>
          <a:lstStyle/>
          <a:p>
            <a:pPr>
              <a:defRPr/>
            </a:pPr>
            <a:endParaRPr lang="en-US" dirty="0">
              <a:solidFill>
                <a:srgbClr val="000000"/>
              </a:solidFill>
            </a:endParaRPr>
          </a:p>
        </p:txBody>
      </p:sp>
      <p:sp>
        <p:nvSpPr>
          <p:cNvPr id="3079" name="Title Placeholder"/>
          <p:cNvSpPr>
            <a:spLocks noGrp="1" noChangeArrowheads="1"/>
          </p:cNvSpPr>
          <p:nvPr>
            <p:ph type="ctrTitle" sz="quarter"/>
          </p:nvPr>
        </p:nvSpPr>
        <p:spPr>
          <a:xfrm>
            <a:off x="360363" y="2160588"/>
            <a:ext cx="8423275" cy="4337050"/>
          </a:xfrm>
        </p:spPr>
        <p:txBody>
          <a:bodyPr/>
          <a:lstStyle>
            <a:lvl1pPr>
              <a:defRPr>
                <a:solidFill>
                  <a:schemeClr val="tx1"/>
                </a:solidFill>
              </a:defRPr>
            </a:lvl1pPr>
          </a:lstStyle>
          <a:p>
            <a:r>
              <a:rPr lang="en-US" smtClean="0"/>
              <a:t>Click to edit Master title style</a:t>
            </a:r>
            <a:endParaRPr lang="en-US"/>
          </a:p>
        </p:txBody>
      </p:sp>
      <p:sp>
        <p:nvSpPr>
          <p:cNvPr id="2" name="FilePathFooter"/>
          <p:cNvSpPr>
            <a:spLocks noGrp="1"/>
          </p:cNvSpPr>
          <p:nvPr>
            <p:ph type="ftr" sz="quarter" idx="10"/>
          </p:nvPr>
        </p:nvSpPr>
        <p:spPr>
          <a:xfrm>
            <a:off x="360045" y="5957888"/>
            <a:ext cx="2895600" cy="365125"/>
          </a:xfrm>
        </p:spPr>
        <p:txBody>
          <a:bodyPr wrap="none" lIns="0" tIns="0" rIns="0" bIns="0"/>
          <a:lstStyle>
            <a:lvl1pPr algn="l">
              <a:defRPr sz="1000">
                <a:solidFill>
                  <a:srgbClr val="777777"/>
                </a:solidFill>
                <a:latin typeface="Arial"/>
              </a:defRPr>
            </a:lvl1pPr>
          </a:lstStyle>
          <a:p>
            <a:r>
              <a:rPr lang="en-GB" dirty="0" smtClean="0"/>
              <a:t>Presentation1</a:t>
            </a:r>
            <a:endParaRPr lang="en-GB" dirty="0"/>
          </a:p>
        </p:txBody>
      </p:sp>
    </p:spTree>
    <p:extLst>
      <p:ext uri="{BB962C8B-B14F-4D97-AF65-F5344CB8AC3E}">
        <p14:creationId xmlns:p14="http://schemas.microsoft.com/office/powerpoint/2010/main" val="129042945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216313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3" y="360363"/>
            <a:ext cx="2105025" cy="6137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60363" y="360363"/>
            <a:ext cx="6165850" cy="6137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562507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55168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4" name="Title Colour"/>
          <p:cNvSpPr>
            <a:spLocks noChangeArrowheads="1"/>
          </p:cNvSpPr>
          <p:nvPr/>
        </p:nvSpPr>
        <p:spPr bwMode="auto">
          <a:xfrm>
            <a:off x="0" y="0"/>
            <a:ext cx="9144000" cy="18002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b="1">
                <a:solidFill>
                  <a:schemeClr val="tx1"/>
                </a:solidFill>
                <a:latin typeface="Arial" charset="0"/>
              </a:defRPr>
            </a:lvl1pPr>
            <a:lvl2pPr marL="742950" indent="-285750" eaLnBrk="0" hangingPunct="0">
              <a:defRPr sz="2000" b="1">
                <a:solidFill>
                  <a:schemeClr val="tx1"/>
                </a:solidFill>
                <a:latin typeface="Arial" charset="0"/>
              </a:defRPr>
            </a:lvl2pPr>
            <a:lvl3pPr marL="1143000" indent="-228600" eaLnBrk="0" hangingPunct="0">
              <a:defRPr sz="2000" b="1">
                <a:solidFill>
                  <a:schemeClr val="tx1"/>
                </a:solidFill>
                <a:latin typeface="Arial" charset="0"/>
              </a:defRPr>
            </a:lvl3pPr>
            <a:lvl4pPr marL="1600200" indent="-228600" eaLnBrk="0" hangingPunct="0">
              <a:defRPr sz="2000" b="1">
                <a:solidFill>
                  <a:schemeClr val="tx1"/>
                </a:solidFill>
                <a:latin typeface="Arial" charset="0"/>
              </a:defRPr>
            </a:lvl4pPr>
            <a:lvl5pPr marL="2057400" indent="-228600" eaLnBrk="0" hangingPunct="0">
              <a:defRPr sz="2000" b="1">
                <a:solidFill>
                  <a:schemeClr val="tx1"/>
                </a:solidFill>
                <a:latin typeface="Arial" charset="0"/>
              </a:defRPr>
            </a:lvl5pPr>
            <a:lvl6pPr marL="2514600" indent="-228600" eaLnBrk="0" fontAlgn="base" hangingPunct="0">
              <a:spcBef>
                <a:spcPct val="0"/>
              </a:spcBef>
              <a:spcAft>
                <a:spcPct val="0"/>
              </a:spcAft>
              <a:defRPr sz="2000" b="1">
                <a:solidFill>
                  <a:schemeClr val="tx1"/>
                </a:solidFill>
                <a:latin typeface="Arial" charset="0"/>
              </a:defRPr>
            </a:lvl6pPr>
            <a:lvl7pPr marL="2971800" indent="-228600" eaLnBrk="0" fontAlgn="base" hangingPunct="0">
              <a:spcBef>
                <a:spcPct val="0"/>
              </a:spcBef>
              <a:spcAft>
                <a:spcPct val="0"/>
              </a:spcAft>
              <a:defRPr sz="2000" b="1">
                <a:solidFill>
                  <a:schemeClr val="tx1"/>
                </a:solidFill>
                <a:latin typeface="Arial" charset="0"/>
              </a:defRPr>
            </a:lvl7pPr>
            <a:lvl8pPr marL="3429000" indent="-228600" eaLnBrk="0" fontAlgn="base" hangingPunct="0">
              <a:spcBef>
                <a:spcPct val="0"/>
              </a:spcBef>
              <a:spcAft>
                <a:spcPct val="0"/>
              </a:spcAft>
              <a:defRPr sz="2000" b="1">
                <a:solidFill>
                  <a:schemeClr val="tx1"/>
                </a:solidFill>
                <a:latin typeface="Arial" charset="0"/>
              </a:defRPr>
            </a:lvl8pPr>
            <a:lvl9pPr marL="3886200" indent="-228600" eaLnBrk="0" fontAlgn="base" hangingPunct="0">
              <a:spcBef>
                <a:spcPct val="0"/>
              </a:spcBef>
              <a:spcAft>
                <a:spcPct val="0"/>
              </a:spcAft>
              <a:defRPr sz="2000" b="1">
                <a:solidFill>
                  <a:schemeClr val="tx1"/>
                </a:solidFill>
                <a:latin typeface="Arial" charset="0"/>
              </a:defRPr>
            </a:lvl9pPr>
          </a:lstStyle>
          <a:p>
            <a:pPr eaLnBrk="1" hangingPunct="1"/>
            <a:endParaRPr lang="en-US" altLang="en-US" dirty="0"/>
          </a:p>
        </p:txBody>
      </p:sp>
      <p:pic>
        <p:nvPicPr>
          <p:cNvPr id="5"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00" y="34925"/>
            <a:ext cx="3740150" cy="1023938"/>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Body Colour"/>
          <p:cNvSpPr>
            <a:spLocks noChangeArrowheads="1"/>
          </p:cNvSpPr>
          <p:nvPr/>
        </p:nvSpPr>
        <p:spPr bwMode="auto">
          <a:xfrm>
            <a:off x="0" y="1800225"/>
            <a:ext cx="9144000" cy="50577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b="1">
                <a:solidFill>
                  <a:schemeClr val="tx1"/>
                </a:solidFill>
                <a:latin typeface="Arial" charset="0"/>
              </a:defRPr>
            </a:lvl1pPr>
            <a:lvl2pPr marL="742950" indent="-285750" eaLnBrk="0" hangingPunct="0">
              <a:defRPr sz="2000" b="1">
                <a:solidFill>
                  <a:schemeClr val="tx1"/>
                </a:solidFill>
                <a:latin typeface="Arial" charset="0"/>
              </a:defRPr>
            </a:lvl2pPr>
            <a:lvl3pPr marL="1143000" indent="-228600" eaLnBrk="0" hangingPunct="0">
              <a:defRPr sz="2000" b="1">
                <a:solidFill>
                  <a:schemeClr val="tx1"/>
                </a:solidFill>
                <a:latin typeface="Arial" charset="0"/>
              </a:defRPr>
            </a:lvl3pPr>
            <a:lvl4pPr marL="1600200" indent="-228600" eaLnBrk="0" hangingPunct="0">
              <a:defRPr sz="2000" b="1">
                <a:solidFill>
                  <a:schemeClr val="tx1"/>
                </a:solidFill>
                <a:latin typeface="Arial" charset="0"/>
              </a:defRPr>
            </a:lvl4pPr>
            <a:lvl5pPr marL="2057400" indent="-228600" eaLnBrk="0" hangingPunct="0">
              <a:defRPr sz="2000" b="1">
                <a:solidFill>
                  <a:schemeClr val="tx1"/>
                </a:solidFill>
                <a:latin typeface="Arial" charset="0"/>
              </a:defRPr>
            </a:lvl5pPr>
            <a:lvl6pPr marL="2514600" indent="-228600" eaLnBrk="0" fontAlgn="base" hangingPunct="0">
              <a:spcBef>
                <a:spcPct val="0"/>
              </a:spcBef>
              <a:spcAft>
                <a:spcPct val="0"/>
              </a:spcAft>
              <a:defRPr sz="2000" b="1">
                <a:solidFill>
                  <a:schemeClr val="tx1"/>
                </a:solidFill>
                <a:latin typeface="Arial" charset="0"/>
              </a:defRPr>
            </a:lvl6pPr>
            <a:lvl7pPr marL="2971800" indent="-228600" eaLnBrk="0" fontAlgn="base" hangingPunct="0">
              <a:spcBef>
                <a:spcPct val="0"/>
              </a:spcBef>
              <a:spcAft>
                <a:spcPct val="0"/>
              </a:spcAft>
              <a:defRPr sz="2000" b="1">
                <a:solidFill>
                  <a:schemeClr val="tx1"/>
                </a:solidFill>
                <a:latin typeface="Arial" charset="0"/>
              </a:defRPr>
            </a:lvl7pPr>
            <a:lvl8pPr marL="3429000" indent="-228600" eaLnBrk="0" fontAlgn="base" hangingPunct="0">
              <a:spcBef>
                <a:spcPct val="0"/>
              </a:spcBef>
              <a:spcAft>
                <a:spcPct val="0"/>
              </a:spcAft>
              <a:defRPr sz="2000" b="1">
                <a:solidFill>
                  <a:schemeClr val="tx1"/>
                </a:solidFill>
                <a:latin typeface="Arial" charset="0"/>
              </a:defRPr>
            </a:lvl8pPr>
            <a:lvl9pPr marL="3886200" indent="-228600" eaLnBrk="0" fontAlgn="base" hangingPunct="0">
              <a:spcBef>
                <a:spcPct val="0"/>
              </a:spcBef>
              <a:spcAft>
                <a:spcPct val="0"/>
              </a:spcAft>
              <a:defRPr sz="2000" b="1">
                <a:solidFill>
                  <a:schemeClr val="tx1"/>
                </a:solidFill>
                <a:latin typeface="Arial" charset="0"/>
              </a:defRPr>
            </a:lvl9pPr>
          </a:lstStyle>
          <a:p>
            <a:pPr eaLnBrk="1" hangingPunct="1"/>
            <a:endParaRPr lang="en-US" altLang="en-US" dirty="0"/>
          </a:p>
        </p:txBody>
      </p:sp>
      <p:sp>
        <p:nvSpPr>
          <p:cNvPr id="8" name="Text Box 14"/>
          <p:cNvSpPr txBox="1">
            <a:spLocks noChangeArrowheads="1"/>
          </p:cNvSpPr>
          <p:nvPr userDrawn="1"/>
        </p:nvSpPr>
        <p:spPr bwMode="auto">
          <a:xfrm>
            <a:off x="8459788" y="6524625"/>
            <a:ext cx="4333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Arial" charset="0"/>
              </a:defRPr>
            </a:lvl1pPr>
            <a:lvl2pPr marL="742950" indent="-285750" eaLnBrk="0" hangingPunct="0">
              <a:defRPr sz="2000" b="1">
                <a:solidFill>
                  <a:schemeClr val="tx1"/>
                </a:solidFill>
                <a:latin typeface="Arial" charset="0"/>
              </a:defRPr>
            </a:lvl2pPr>
            <a:lvl3pPr marL="1143000" indent="-228600" eaLnBrk="0" hangingPunct="0">
              <a:defRPr sz="2000" b="1">
                <a:solidFill>
                  <a:schemeClr val="tx1"/>
                </a:solidFill>
                <a:latin typeface="Arial" charset="0"/>
              </a:defRPr>
            </a:lvl3pPr>
            <a:lvl4pPr marL="1600200" indent="-228600" eaLnBrk="0" hangingPunct="0">
              <a:defRPr sz="2000" b="1">
                <a:solidFill>
                  <a:schemeClr val="tx1"/>
                </a:solidFill>
                <a:latin typeface="Arial" charset="0"/>
              </a:defRPr>
            </a:lvl4pPr>
            <a:lvl5pPr marL="2057400" indent="-228600" eaLnBrk="0" hangingPunct="0">
              <a:defRPr sz="2000" b="1">
                <a:solidFill>
                  <a:schemeClr val="tx1"/>
                </a:solidFill>
                <a:latin typeface="Arial" charset="0"/>
              </a:defRPr>
            </a:lvl5pPr>
            <a:lvl6pPr marL="2514600" indent="-228600" eaLnBrk="0" fontAlgn="base" hangingPunct="0">
              <a:spcBef>
                <a:spcPct val="0"/>
              </a:spcBef>
              <a:spcAft>
                <a:spcPct val="0"/>
              </a:spcAft>
              <a:defRPr sz="2000" b="1">
                <a:solidFill>
                  <a:schemeClr val="tx1"/>
                </a:solidFill>
                <a:latin typeface="Arial" charset="0"/>
              </a:defRPr>
            </a:lvl6pPr>
            <a:lvl7pPr marL="2971800" indent="-228600" eaLnBrk="0" fontAlgn="base" hangingPunct="0">
              <a:spcBef>
                <a:spcPct val="0"/>
              </a:spcBef>
              <a:spcAft>
                <a:spcPct val="0"/>
              </a:spcAft>
              <a:defRPr sz="2000" b="1">
                <a:solidFill>
                  <a:schemeClr val="tx1"/>
                </a:solidFill>
                <a:latin typeface="Arial" charset="0"/>
              </a:defRPr>
            </a:lvl7pPr>
            <a:lvl8pPr marL="3429000" indent="-228600" eaLnBrk="0" fontAlgn="base" hangingPunct="0">
              <a:spcBef>
                <a:spcPct val="0"/>
              </a:spcBef>
              <a:spcAft>
                <a:spcPct val="0"/>
              </a:spcAft>
              <a:defRPr sz="2000" b="1">
                <a:solidFill>
                  <a:schemeClr val="tx1"/>
                </a:solidFill>
                <a:latin typeface="Arial" charset="0"/>
              </a:defRPr>
            </a:lvl8pPr>
            <a:lvl9pPr marL="3886200" indent="-228600" eaLnBrk="0" fontAlgn="base" hangingPunct="0">
              <a:spcBef>
                <a:spcPct val="0"/>
              </a:spcBef>
              <a:spcAft>
                <a:spcPct val="0"/>
              </a:spcAft>
              <a:defRPr sz="2000" b="1">
                <a:solidFill>
                  <a:schemeClr val="tx1"/>
                </a:solidFill>
                <a:latin typeface="Arial" charset="0"/>
              </a:defRPr>
            </a:lvl9pPr>
          </a:lstStyle>
          <a:p>
            <a:pPr eaLnBrk="1" hangingPunct="1">
              <a:spcBef>
                <a:spcPct val="50000"/>
              </a:spcBef>
            </a:pPr>
            <a:fld id="{5D1FE425-90A8-49C4-8FC4-9107A258CDC4}" type="slidenum">
              <a:rPr lang="en-GB" altLang="en-US" sz="1200"/>
              <a:pPr eaLnBrk="1" hangingPunct="1">
                <a:spcBef>
                  <a:spcPct val="50000"/>
                </a:spcBef>
              </a:pPr>
              <a:t>‹#›</a:t>
            </a:fld>
            <a:endParaRPr lang="en-GB" altLang="en-US" sz="1200" dirty="0"/>
          </a:p>
        </p:txBody>
      </p:sp>
      <p:sp>
        <p:nvSpPr>
          <p:cNvPr id="3079" name="Title Placeholder"/>
          <p:cNvSpPr>
            <a:spLocks noGrp="1" noChangeArrowheads="1"/>
          </p:cNvSpPr>
          <p:nvPr>
            <p:ph type="ctrTitle" sz="quarter"/>
          </p:nvPr>
        </p:nvSpPr>
        <p:spPr>
          <a:xfrm>
            <a:off x="360363" y="2160588"/>
            <a:ext cx="8423275" cy="4337050"/>
          </a:xfrm>
        </p:spPr>
        <p:txBody>
          <a:bodyPr/>
          <a:lstStyle>
            <a:lvl1pPr>
              <a:defRPr>
                <a:solidFill>
                  <a:schemeClr val="tx1"/>
                </a:solidFill>
              </a:defRPr>
            </a:lvl1pPr>
          </a:lstStyle>
          <a:p>
            <a:pPr lvl="0"/>
            <a:r>
              <a:rPr lang="en-GB" altLang="en-US" noProof="0" smtClean="0"/>
              <a:t>Click to edit Master title style</a:t>
            </a:r>
          </a:p>
        </p:txBody>
      </p:sp>
      <p:sp>
        <p:nvSpPr>
          <p:cNvPr id="3080" name="Text Placeholder"/>
          <p:cNvSpPr>
            <a:spLocks noGrp="1" noChangeArrowheads="1"/>
          </p:cNvSpPr>
          <p:nvPr>
            <p:ph type="subTitle" sz="quarter" idx="1"/>
          </p:nvPr>
        </p:nvSpPr>
        <p:spPr>
          <a:xfrm>
            <a:off x="0" y="0"/>
            <a:ext cx="1588" cy="1588"/>
          </a:xfrm>
        </p:spPr>
        <p:txBody>
          <a:bodyPr wrap="none"/>
          <a:lstStyle>
            <a:lvl1pPr marL="0" indent="0" algn="ctr">
              <a:buFontTx/>
              <a:buNone/>
              <a:defRPr/>
            </a:lvl1pPr>
          </a:lstStyle>
          <a:p>
            <a:pPr lvl="0"/>
            <a:endParaRPr lang="en-US" altLang="en-US" noProof="0" smtClean="0"/>
          </a:p>
        </p:txBody>
      </p:sp>
    </p:spTree>
    <p:extLst>
      <p:ext uri="{BB962C8B-B14F-4D97-AF65-F5344CB8AC3E}">
        <p14:creationId xmlns:p14="http://schemas.microsoft.com/office/powerpoint/2010/main" val="3498752816"/>
      </p:ext>
    </p:extLst>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ColTx">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60363" y="2160588"/>
            <a:ext cx="4135437" cy="4337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48200" y="2160588"/>
            <a:ext cx="4135438" cy="4337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04689177"/>
      </p:ext>
    </p:extLst>
  </p:cSld>
  <p:clrMapOvr>
    <a:masterClrMapping/>
  </p:clrMapOv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itle Colour"/>
          <p:cNvSpPr>
            <a:spLocks noChangeArrowheads="1"/>
          </p:cNvSpPr>
          <p:nvPr/>
        </p:nvSpPr>
        <p:spPr bwMode="auto">
          <a:xfrm>
            <a:off x="0" y="0"/>
            <a:ext cx="9144000" cy="1800225"/>
          </a:xfrm>
          <a:prstGeom prst="rect">
            <a:avLst/>
          </a:prstGeom>
          <a:solidFill>
            <a:schemeClr val="bg1"/>
          </a:solidFill>
          <a:ln w="9525">
            <a:noFill/>
            <a:miter lim="800000"/>
            <a:headEnd/>
            <a:tailEnd/>
          </a:ln>
          <a:effectLst/>
        </p:spPr>
        <p:txBody>
          <a:bodyPr wrap="none" anchor="ctr"/>
          <a:lstStyle/>
          <a:p>
            <a:pPr>
              <a:defRPr/>
            </a:pPr>
            <a:endParaRPr lang="en-US" dirty="0">
              <a:solidFill>
                <a:srgbClr val="000000"/>
              </a:solidFill>
            </a:endParaRPr>
          </a:p>
        </p:txBody>
      </p:sp>
      <p:sp>
        <p:nvSpPr>
          <p:cNvPr id="6" name="Body Colour"/>
          <p:cNvSpPr>
            <a:spLocks noChangeArrowheads="1"/>
          </p:cNvSpPr>
          <p:nvPr/>
        </p:nvSpPr>
        <p:spPr bwMode="auto">
          <a:xfrm>
            <a:off x="0" y="1800225"/>
            <a:ext cx="9144000" cy="5057775"/>
          </a:xfrm>
          <a:prstGeom prst="rect">
            <a:avLst/>
          </a:prstGeom>
          <a:solidFill>
            <a:schemeClr val="accent1"/>
          </a:solidFill>
          <a:ln w="9525">
            <a:noFill/>
            <a:miter lim="800000"/>
            <a:headEnd/>
            <a:tailEnd/>
          </a:ln>
          <a:effectLst/>
        </p:spPr>
        <p:txBody>
          <a:bodyPr wrap="none" anchor="ctr"/>
          <a:lstStyle/>
          <a:p>
            <a:pPr>
              <a:defRPr/>
            </a:pPr>
            <a:endParaRPr lang="en-US" dirty="0">
              <a:solidFill>
                <a:srgbClr val="000000"/>
              </a:solidFill>
            </a:endParaRPr>
          </a:p>
        </p:txBody>
      </p:sp>
      <p:sp>
        <p:nvSpPr>
          <p:cNvPr id="3079" name="Title Placeholder"/>
          <p:cNvSpPr>
            <a:spLocks noGrp="1" noChangeArrowheads="1"/>
          </p:cNvSpPr>
          <p:nvPr>
            <p:ph type="ctrTitle" sz="quarter"/>
          </p:nvPr>
        </p:nvSpPr>
        <p:spPr>
          <a:xfrm>
            <a:off x="360363" y="2160588"/>
            <a:ext cx="8423275" cy="4337050"/>
          </a:xfrm>
        </p:spPr>
        <p:txBody>
          <a:bodyPr/>
          <a:lstStyle>
            <a:lvl1pPr>
              <a:defRPr>
                <a:solidFill>
                  <a:schemeClr val="tx1"/>
                </a:solidFill>
              </a:defRPr>
            </a:lvl1pPr>
          </a:lstStyle>
          <a:p>
            <a:r>
              <a:rPr lang="en-US" smtClean="0"/>
              <a:t>Click to edit Master title style</a:t>
            </a:r>
            <a:endParaRPr lang="en-US"/>
          </a:p>
        </p:txBody>
      </p:sp>
      <p:sp>
        <p:nvSpPr>
          <p:cNvPr id="2" name="FilePathFooter"/>
          <p:cNvSpPr>
            <a:spLocks noGrp="1"/>
          </p:cNvSpPr>
          <p:nvPr>
            <p:ph type="ftr" sz="quarter" idx="10"/>
          </p:nvPr>
        </p:nvSpPr>
        <p:spPr>
          <a:xfrm>
            <a:off x="360045" y="5957888"/>
            <a:ext cx="2895600" cy="365125"/>
          </a:xfrm>
        </p:spPr>
        <p:txBody>
          <a:bodyPr wrap="none" lIns="0" tIns="0" rIns="0" bIns="0"/>
          <a:lstStyle>
            <a:lvl1pPr algn="l">
              <a:defRPr sz="1000">
                <a:solidFill>
                  <a:srgbClr val="777777"/>
                </a:solidFill>
                <a:latin typeface="Arial"/>
              </a:defRPr>
            </a:lvl1pPr>
          </a:lstStyle>
          <a:p>
            <a:endParaRPr lang="en-GB" dirty="0"/>
          </a:p>
        </p:txBody>
      </p:sp>
    </p:spTree>
    <p:extLst>
      <p:ext uri="{BB962C8B-B14F-4D97-AF65-F5344CB8AC3E}">
        <p14:creationId xmlns:p14="http://schemas.microsoft.com/office/powerpoint/2010/main" val="198890646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53800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2234816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0363" y="2160588"/>
            <a:ext cx="4135437" cy="4337050"/>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60588"/>
            <a:ext cx="4135438" cy="4337050"/>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727900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125272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5870298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8093964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193765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690179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4809097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307127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3" y="360363"/>
            <a:ext cx="2105025" cy="6137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60363" y="360363"/>
            <a:ext cx="6165850" cy="6137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7997815"/>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5307803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60363" y="360363"/>
            <a:ext cx="8423275" cy="1439862"/>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360363" y="2160588"/>
            <a:ext cx="8423275" cy="4337050"/>
          </a:xfrm>
        </p:spPr>
        <p:txBody>
          <a:bodyPr/>
          <a:lstStyle/>
          <a:p>
            <a:r>
              <a:rPr lang="en-US" dirty="0" smtClean="0"/>
              <a:t>Click icon to add table</a:t>
            </a:r>
            <a:endParaRPr lang="en-GB" dirty="0"/>
          </a:p>
        </p:txBody>
      </p:sp>
    </p:spTree>
    <p:extLst>
      <p:ext uri="{BB962C8B-B14F-4D97-AF65-F5344CB8AC3E}">
        <p14:creationId xmlns:p14="http://schemas.microsoft.com/office/powerpoint/2010/main" val="1092938935"/>
      </p:ext>
    </p:extLst>
  </p:cSld>
  <p:clrMapOvr>
    <a:masterClrMapping/>
  </p:clrMapOv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itle Colour"/>
          <p:cNvSpPr>
            <a:spLocks noChangeArrowheads="1"/>
          </p:cNvSpPr>
          <p:nvPr/>
        </p:nvSpPr>
        <p:spPr bwMode="auto">
          <a:xfrm>
            <a:off x="0" y="0"/>
            <a:ext cx="9144000" cy="1800225"/>
          </a:xfrm>
          <a:prstGeom prst="rect">
            <a:avLst/>
          </a:prstGeom>
          <a:solidFill>
            <a:schemeClr val="bg1"/>
          </a:solidFill>
          <a:ln w="9525">
            <a:noFill/>
            <a:miter lim="800000"/>
            <a:headEnd/>
            <a:tailEnd/>
          </a:ln>
          <a:effectLst/>
        </p:spPr>
        <p:txBody>
          <a:bodyPr wrap="none" anchor="ctr"/>
          <a:lstStyle/>
          <a:p>
            <a:pPr>
              <a:defRPr/>
            </a:pPr>
            <a:endParaRPr lang="en-US" dirty="0">
              <a:solidFill>
                <a:srgbClr val="000000"/>
              </a:solidFill>
            </a:endParaRPr>
          </a:p>
        </p:txBody>
      </p:sp>
      <p:sp>
        <p:nvSpPr>
          <p:cNvPr id="6" name="Body Colour"/>
          <p:cNvSpPr>
            <a:spLocks noChangeArrowheads="1"/>
          </p:cNvSpPr>
          <p:nvPr/>
        </p:nvSpPr>
        <p:spPr bwMode="auto">
          <a:xfrm>
            <a:off x="0" y="1800225"/>
            <a:ext cx="9144000" cy="5057775"/>
          </a:xfrm>
          <a:prstGeom prst="rect">
            <a:avLst/>
          </a:prstGeom>
          <a:solidFill>
            <a:schemeClr val="accent1"/>
          </a:solidFill>
          <a:ln w="9525">
            <a:noFill/>
            <a:miter lim="800000"/>
            <a:headEnd/>
            <a:tailEnd/>
          </a:ln>
          <a:effectLst/>
        </p:spPr>
        <p:txBody>
          <a:bodyPr wrap="none" anchor="ctr"/>
          <a:lstStyle/>
          <a:p>
            <a:pPr>
              <a:defRPr/>
            </a:pPr>
            <a:endParaRPr lang="en-US" dirty="0">
              <a:solidFill>
                <a:srgbClr val="000000"/>
              </a:solidFill>
            </a:endParaRPr>
          </a:p>
        </p:txBody>
      </p:sp>
      <p:sp>
        <p:nvSpPr>
          <p:cNvPr id="3079" name="Title Placeholder"/>
          <p:cNvSpPr>
            <a:spLocks noGrp="1" noChangeArrowheads="1"/>
          </p:cNvSpPr>
          <p:nvPr>
            <p:ph type="ctrTitle" sz="quarter"/>
          </p:nvPr>
        </p:nvSpPr>
        <p:spPr>
          <a:xfrm>
            <a:off x="360363" y="2160588"/>
            <a:ext cx="8423275" cy="4337050"/>
          </a:xfrm>
        </p:spPr>
        <p:txBody>
          <a:bodyPr/>
          <a:lstStyle>
            <a:lvl1pPr>
              <a:defRPr>
                <a:solidFill>
                  <a:schemeClr val="tx1"/>
                </a:solidFill>
              </a:defRPr>
            </a:lvl1pPr>
          </a:lstStyle>
          <a:p>
            <a:r>
              <a:rPr lang="en-US" smtClean="0"/>
              <a:t>Click to edit Master title style</a:t>
            </a:r>
            <a:endParaRPr lang="en-US"/>
          </a:p>
        </p:txBody>
      </p:sp>
      <p:sp>
        <p:nvSpPr>
          <p:cNvPr id="2" name="FilePathFooter"/>
          <p:cNvSpPr>
            <a:spLocks noGrp="1"/>
          </p:cNvSpPr>
          <p:nvPr>
            <p:ph type="ftr" sz="quarter" idx="10"/>
          </p:nvPr>
        </p:nvSpPr>
        <p:spPr>
          <a:xfrm>
            <a:off x="360045" y="5957888"/>
            <a:ext cx="2895600" cy="365125"/>
          </a:xfrm>
        </p:spPr>
        <p:txBody>
          <a:bodyPr wrap="none" lIns="0" tIns="0" rIns="0" bIns="0"/>
          <a:lstStyle>
            <a:lvl1pPr algn="l">
              <a:defRPr sz="1000">
                <a:solidFill>
                  <a:srgbClr val="777777"/>
                </a:solidFill>
                <a:latin typeface="Arial"/>
              </a:defRPr>
            </a:lvl1pPr>
          </a:lstStyle>
          <a:p>
            <a:r>
              <a:rPr lang="en-GB" dirty="0" smtClean="0"/>
              <a:t>Presentation2</a:t>
            </a:r>
            <a:endParaRPr lang="en-GB" dirty="0"/>
          </a:p>
        </p:txBody>
      </p:sp>
    </p:spTree>
    <p:extLst>
      <p:ext uri="{BB962C8B-B14F-4D97-AF65-F5344CB8AC3E}">
        <p14:creationId xmlns:p14="http://schemas.microsoft.com/office/powerpoint/2010/main" val="105502250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93979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3537761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4930129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0363" y="2160588"/>
            <a:ext cx="4135437" cy="4337050"/>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60588"/>
            <a:ext cx="4135438" cy="4337050"/>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644168"/>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663498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6329996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188749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351611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7029792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394598"/>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3" y="360363"/>
            <a:ext cx="2105025" cy="6137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60363" y="360363"/>
            <a:ext cx="6165850" cy="6137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0515892"/>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102147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0363" y="2160588"/>
            <a:ext cx="4135437" cy="4337050"/>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60588"/>
            <a:ext cx="4135438" cy="4337050"/>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084702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itle Colour"/>
          <p:cNvSpPr>
            <a:spLocks noChangeArrowheads="1"/>
          </p:cNvSpPr>
          <p:nvPr/>
        </p:nvSpPr>
        <p:spPr bwMode="auto">
          <a:xfrm>
            <a:off x="0" y="0"/>
            <a:ext cx="9144000" cy="1800225"/>
          </a:xfrm>
          <a:prstGeom prst="rect">
            <a:avLst/>
          </a:prstGeom>
          <a:solidFill>
            <a:schemeClr val="bg1"/>
          </a:solidFill>
          <a:ln w="9525">
            <a:noFill/>
            <a:miter lim="800000"/>
            <a:headEnd/>
            <a:tailEnd/>
          </a:ln>
          <a:effectLst/>
        </p:spPr>
        <p:txBody>
          <a:bodyPr wrap="none" anchor="ctr"/>
          <a:lstStyle/>
          <a:p>
            <a:pPr>
              <a:defRPr/>
            </a:pPr>
            <a:endParaRPr lang="en-US" dirty="0">
              <a:solidFill>
                <a:srgbClr val="000000"/>
              </a:solidFill>
            </a:endParaRPr>
          </a:p>
        </p:txBody>
      </p:sp>
      <p:sp>
        <p:nvSpPr>
          <p:cNvPr id="6" name="Body Colour"/>
          <p:cNvSpPr>
            <a:spLocks noChangeArrowheads="1"/>
          </p:cNvSpPr>
          <p:nvPr/>
        </p:nvSpPr>
        <p:spPr bwMode="auto">
          <a:xfrm>
            <a:off x="0" y="1800225"/>
            <a:ext cx="9144000" cy="5057775"/>
          </a:xfrm>
          <a:prstGeom prst="rect">
            <a:avLst/>
          </a:prstGeom>
          <a:solidFill>
            <a:schemeClr val="accent1"/>
          </a:solidFill>
          <a:ln w="9525">
            <a:noFill/>
            <a:miter lim="800000"/>
            <a:headEnd/>
            <a:tailEnd/>
          </a:ln>
          <a:effectLst/>
        </p:spPr>
        <p:txBody>
          <a:bodyPr wrap="none" anchor="ctr"/>
          <a:lstStyle/>
          <a:p>
            <a:pPr>
              <a:defRPr/>
            </a:pPr>
            <a:endParaRPr lang="en-US" dirty="0">
              <a:solidFill>
                <a:srgbClr val="000000"/>
              </a:solidFill>
            </a:endParaRPr>
          </a:p>
        </p:txBody>
      </p:sp>
      <p:sp>
        <p:nvSpPr>
          <p:cNvPr id="3079" name="Title Placeholder"/>
          <p:cNvSpPr>
            <a:spLocks noGrp="1" noChangeArrowheads="1"/>
          </p:cNvSpPr>
          <p:nvPr>
            <p:ph type="ctrTitle" sz="quarter"/>
          </p:nvPr>
        </p:nvSpPr>
        <p:spPr>
          <a:xfrm>
            <a:off x="360363" y="2160588"/>
            <a:ext cx="8423275" cy="4337050"/>
          </a:xfrm>
        </p:spPr>
        <p:txBody>
          <a:bodyPr/>
          <a:lstStyle>
            <a:lvl1pPr>
              <a:defRPr>
                <a:solidFill>
                  <a:schemeClr val="tx1"/>
                </a:solidFill>
              </a:defRPr>
            </a:lvl1pPr>
          </a:lstStyle>
          <a:p>
            <a:r>
              <a:rPr lang="en-US" smtClean="0"/>
              <a:t>Click to edit Master title style</a:t>
            </a:r>
            <a:endParaRPr lang="en-US"/>
          </a:p>
        </p:txBody>
      </p:sp>
      <p:sp>
        <p:nvSpPr>
          <p:cNvPr id="2" name="FilePathFooter"/>
          <p:cNvSpPr>
            <a:spLocks noGrp="1"/>
          </p:cNvSpPr>
          <p:nvPr>
            <p:ph type="ftr" sz="quarter" idx="10"/>
          </p:nvPr>
        </p:nvSpPr>
        <p:spPr>
          <a:xfrm>
            <a:off x="360045" y="5957888"/>
            <a:ext cx="2895600" cy="365125"/>
          </a:xfrm>
        </p:spPr>
        <p:txBody>
          <a:bodyPr wrap="none" lIns="0" tIns="0" rIns="0" bIns="0"/>
          <a:lstStyle>
            <a:lvl1pPr algn="l">
              <a:defRPr sz="1000">
                <a:solidFill>
                  <a:srgbClr val="777777"/>
                </a:solidFill>
                <a:latin typeface="Arial"/>
              </a:defRPr>
            </a:lvl1pPr>
          </a:lstStyle>
          <a:p>
            <a:endParaRPr lang="en-GB" dirty="0"/>
          </a:p>
        </p:txBody>
      </p:sp>
    </p:spTree>
    <p:extLst>
      <p:ext uri="{BB962C8B-B14F-4D97-AF65-F5344CB8AC3E}">
        <p14:creationId xmlns:p14="http://schemas.microsoft.com/office/powerpoint/2010/main" val="3376855669"/>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0900442"/>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8610260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0363" y="2160588"/>
            <a:ext cx="4135437" cy="4337050"/>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60588"/>
            <a:ext cx="4135438" cy="4337050"/>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4795937"/>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94515706"/>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04157120"/>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6773745"/>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57865264"/>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42150814"/>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41251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8392589"/>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3" y="360363"/>
            <a:ext cx="2105025" cy="6137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60363" y="360363"/>
            <a:ext cx="6165850" cy="6137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77884669"/>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4667029"/>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599544663"/>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twoColTx">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60363" y="2160588"/>
            <a:ext cx="4135437" cy="4337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48200" y="2160588"/>
            <a:ext cx="4135438" cy="4337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563873732"/>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0363" y="360363"/>
            <a:ext cx="8423275" cy="1439862"/>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60363" y="2160588"/>
            <a:ext cx="4135437" cy="433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160588"/>
            <a:ext cx="4135438" cy="433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66862046"/>
      </p:ext>
    </p:extLst>
  </p:cSld>
  <p:clrMapOvr>
    <a:masterClrMapping/>
  </p:clrMapOvr>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60363" y="360363"/>
            <a:ext cx="8423275" cy="1439862"/>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360363" y="2160588"/>
            <a:ext cx="8423275" cy="4337050"/>
          </a:xfrm>
        </p:spPr>
        <p:txBody>
          <a:bodyPr/>
          <a:lstStyle/>
          <a:p>
            <a:endParaRPr lang="en-GB" dirty="0"/>
          </a:p>
        </p:txBody>
      </p:sp>
    </p:spTree>
    <p:extLst>
      <p:ext uri="{BB962C8B-B14F-4D97-AF65-F5344CB8AC3E}">
        <p14:creationId xmlns:p14="http://schemas.microsoft.com/office/powerpoint/2010/main" val="1048583113"/>
      </p:ext>
    </p:extLst>
  </p:cSld>
  <p:clrMapOvr>
    <a:masterClrMapping/>
  </p:clrMapOvr>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itle Colour"/>
          <p:cNvSpPr>
            <a:spLocks noChangeArrowheads="1"/>
          </p:cNvSpPr>
          <p:nvPr/>
        </p:nvSpPr>
        <p:spPr bwMode="auto">
          <a:xfrm>
            <a:off x="0" y="0"/>
            <a:ext cx="9144000" cy="1800225"/>
          </a:xfrm>
          <a:prstGeom prst="rect">
            <a:avLst/>
          </a:prstGeom>
          <a:solidFill>
            <a:schemeClr val="bg1"/>
          </a:solidFill>
          <a:ln w="9525">
            <a:noFill/>
            <a:miter lim="800000"/>
            <a:headEnd/>
            <a:tailEnd/>
          </a:ln>
          <a:effectLst/>
        </p:spPr>
        <p:txBody>
          <a:bodyPr wrap="none" anchor="ctr"/>
          <a:lstStyle/>
          <a:p>
            <a:pPr>
              <a:defRPr/>
            </a:pPr>
            <a:endParaRPr lang="en-US" dirty="0">
              <a:solidFill>
                <a:srgbClr val="000000"/>
              </a:solidFill>
            </a:endParaRPr>
          </a:p>
        </p:txBody>
      </p:sp>
      <p:sp>
        <p:nvSpPr>
          <p:cNvPr id="6" name="Body Colour"/>
          <p:cNvSpPr>
            <a:spLocks noChangeArrowheads="1"/>
          </p:cNvSpPr>
          <p:nvPr/>
        </p:nvSpPr>
        <p:spPr bwMode="auto">
          <a:xfrm>
            <a:off x="0" y="1800225"/>
            <a:ext cx="9144000" cy="5057775"/>
          </a:xfrm>
          <a:prstGeom prst="rect">
            <a:avLst/>
          </a:prstGeom>
          <a:solidFill>
            <a:schemeClr val="accent1"/>
          </a:solidFill>
          <a:ln w="9525">
            <a:noFill/>
            <a:miter lim="800000"/>
            <a:headEnd/>
            <a:tailEnd/>
          </a:ln>
          <a:effectLst/>
        </p:spPr>
        <p:txBody>
          <a:bodyPr wrap="none" anchor="ctr"/>
          <a:lstStyle/>
          <a:p>
            <a:pPr>
              <a:defRPr/>
            </a:pPr>
            <a:endParaRPr lang="en-US" dirty="0">
              <a:solidFill>
                <a:srgbClr val="000000"/>
              </a:solidFill>
            </a:endParaRPr>
          </a:p>
        </p:txBody>
      </p:sp>
      <p:sp>
        <p:nvSpPr>
          <p:cNvPr id="3079" name="Title Placeholder"/>
          <p:cNvSpPr>
            <a:spLocks noGrp="1" noChangeArrowheads="1"/>
          </p:cNvSpPr>
          <p:nvPr>
            <p:ph type="ctrTitle" sz="quarter"/>
          </p:nvPr>
        </p:nvSpPr>
        <p:spPr>
          <a:xfrm>
            <a:off x="360363" y="2160588"/>
            <a:ext cx="8423275" cy="4337050"/>
          </a:xfrm>
        </p:spPr>
        <p:txBody>
          <a:bodyPr/>
          <a:lstStyle>
            <a:lvl1pPr>
              <a:defRPr>
                <a:solidFill>
                  <a:schemeClr val="tx1"/>
                </a:solidFill>
              </a:defRPr>
            </a:lvl1pPr>
          </a:lstStyle>
          <a:p>
            <a:r>
              <a:rPr lang="en-US" smtClean="0"/>
              <a:t>Click to edit Master title style</a:t>
            </a:r>
            <a:endParaRPr lang="en-US"/>
          </a:p>
        </p:txBody>
      </p:sp>
      <p:sp>
        <p:nvSpPr>
          <p:cNvPr id="2" name="FilePathFooter"/>
          <p:cNvSpPr>
            <a:spLocks noGrp="1"/>
          </p:cNvSpPr>
          <p:nvPr>
            <p:ph type="ftr" sz="quarter" idx="10"/>
          </p:nvPr>
        </p:nvSpPr>
        <p:spPr>
          <a:xfrm>
            <a:off x="360045" y="5957888"/>
            <a:ext cx="2895600" cy="365125"/>
          </a:xfrm>
        </p:spPr>
        <p:txBody>
          <a:bodyPr wrap="none" lIns="0" tIns="0" rIns="0" bIns="0"/>
          <a:lstStyle>
            <a:lvl1pPr algn="l">
              <a:defRPr sz="1000">
                <a:solidFill>
                  <a:srgbClr val="777777"/>
                </a:solidFill>
                <a:latin typeface="Arial"/>
              </a:defRPr>
            </a:lvl1pPr>
          </a:lstStyle>
          <a:p>
            <a:r>
              <a:rPr lang="en-GB" dirty="0" smtClean="0"/>
              <a:t>Presentation2</a:t>
            </a:r>
            <a:endParaRPr lang="en-GB" dirty="0"/>
          </a:p>
        </p:txBody>
      </p:sp>
    </p:spTree>
    <p:extLst>
      <p:ext uri="{BB962C8B-B14F-4D97-AF65-F5344CB8AC3E}">
        <p14:creationId xmlns:p14="http://schemas.microsoft.com/office/powerpoint/2010/main" val="2301387465"/>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28498633"/>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66579687"/>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0363" y="2160588"/>
            <a:ext cx="4135437" cy="4337050"/>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60588"/>
            <a:ext cx="4135438" cy="4337050"/>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529100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75306061"/>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8229404"/>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24447553"/>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9755841"/>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47369724"/>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69041513"/>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82206255"/>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3" y="360363"/>
            <a:ext cx="2105025" cy="6137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60363" y="360363"/>
            <a:ext cx="6165850" cy="6137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618683"/>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8291143"/>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3077" name="Title Colour"/>
          <p:cNvSpPr>
            <a:spLocks noChangeArrowheads="1"/>
          </p:cNvSpPr>
          <p:nvPr/>
        </p:nvSpPr>
        <p:spPr bwMode="auto">
          <a:xfrm>
            <a:off x="0" y="0"/>
            <a:ext cx="9144000" cy="18002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solidFill>
                <a:srgbClr val="000000"/>
              </a:solidFill>
            </a:endParaRPr>
          </a:p>
        </p:txBody>
      </p:sp>
      <p:sp>
        <p:nvSpPr>
          <p:cNvPr id="3081" name="Body Colour"/>
          <p:cNvSpPr>
            <a:spLocks noChangeArrowheads="1"/>
          </p:cNvSpPr>
          <p:nvPr/>
        </p:nvSpPr>
        <p:spPr bwMode="auto">
          <a:xfrm>
            <a:off x="0" y="1800225"/>
            <a:ext cx="9144000" cy="50577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solidFill>
                <a:srgbClr val="000000"/>
              </a:solidFill>
            </a:endParaRPr>
          </a:p>
        </p:txBody>
      </p:sp>
      <p:sp>
        <p:nvSpPr>
          <p:cNvPr id="3079" name="Title Placeholder"/>
          <p:cNvSpPr>
            <a:spLocks noGrp="1" noChangeArrowheads="1"/>
          </p:cNvSpPr>
          <p:nvPr>
            <p:ph type="ctrTitle" sz="quarter"/>
          </p:nvPr>
        </p:nvSpPr>
        <p:spPr>
          <a:xfrm>
            <a:off x="360363" y="2160588"/>
            <a:ext cx="8423275" cy="4337050"/>
          </a:xfrm>
        </p:spPr>
        <p:txBody>
          <a:bodyPr/>
          <a:lstStyle>
            <a:lvl1pPr>
              <a:defRPr>
                <a:solidFill>
                  <a:schemeClr val="tx1"/>
                </a:solidFill>
              </a:defRPr>
            </a:lvl1pPr>
          </a:lstStyle>
          <a:p>
            <a:pPr lvl="0"/>
            <a:r>
              <a:rPr lang="en-GB" altLang="en-US" noProof="0" smtClean="0"/>
              <a:t>Click to edit Master title style</a:t>
            </a:r>
          </a:p>
        </p:txBody>
      </p:sp>
      <p:sp>
        <p:nvSpPr>
          <p:cNvPr id="3080" name="Text Placeholder"/>
          <p:cNvSpPr>
            <a:spLocks noGrp="1" noChangeArrowheads="1"/>
          </p:cNvSpPr>
          <p:nvPr>
            <p:ph type="subTitle" sz="quarter" idx="1"/>
          </p:nvPr>
        </p:nvSpPr>
        <p:spPr>
          <a:xfrm>
            <a:off x="0" y="0"/>
            <a:ext cx="1588" cy="1588"/>
          </a:xfrm>
        </p:spPr>
        <p:txBody>
          <a:bodyPr wrap="none"/>
          <a:lstStyle>
            <a:lvl1pPr marL="0" indent="0" algn="ctr">
              <a:buFontTx/>
              <a:buNone/>
              <a:defRPr/>
            </a:lvl1pPr>
          </a:lstStyle>
          <a:p>
            <a:pPr lvl="0"/>
            <a:endParaRPr lang="en-US" altLang="en-US" noProof="0" smtClean="0"/>
          </a:p>
        </p:txBody>
      </p:sp>
    </p:spTree>
    <p:extLst>
      <p:ext uri="{BB962C8B-B14F-4D97-AF65-F5344CB8AC3E}">
        <p14:creationId xmlns:p14="http://schemas.microsoft.com/office/powerpoint/2010/main" val="3954725068"/>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360363" y="360363"/>
            <a:ext cx="8423275" cy="1439862"/>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360363" y="2160588"/>
            <a:ext cx="8423275" cy="4337050"/>
          </a:xfrm>
        </p:spPr>
        <p:txBody>
          <a:bodyPr/>
          <a:lstStyle/>
          <a:p>
            <a:endParaRPr lang="en-GB" dirty="0"/>
          </a:p>
        </p:txBody>
      </p:sp>
    </p:spTree>
    <p:extLst>
      <p:ext uri="{BB962C8B-B14F-4D97-AF65-F5344CB8AC3E}">
        <p14:creationId xmlns:p14="http://schemas.microsoft.com/office/powerpoint/2010/main" val="86240570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7449333"/>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0363" y="360363"/>
            <a:ext cx="8423275" cy="1439862"/>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60363" y="2160588"/>
            <a:ext cx="4135437" cy="433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160588"/>
            <a:ext cx="4135438" cy="433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15494656"/>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60363" y="360363"/>
            <a:ext cx="8423275" cy="1439862"/>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360363" y="2160588"/>
            <a:ext cx="4135437" cy="4337050"/>
          </a:xfrm>
        </p:spPr>
        <p:txBody>
          <a:bodyPr/>
          <a:lstStyle/>
          <a:p>
            <a:endParaRPr lang="en-GB" dirty="0"/>
          </a:p>
        </p:txBody>
      </p:sp>
      <p:sp>
        <p:nvSpPr>
          <p:cNvPr id="4" name="Text Placeholder 3"/>
          <p:cNvSpPr>
            <a:spLocks noGrp="1"/>
          </p:cNvSpPr>
          <p:nvPr>
            <p:ph type="body" sz="half" idx="2"/>
          </p:nvPr>
        </p:nvSpPr>
        <p:spPr>
          <a:xfrm>
            <a:off x="4648200" y="2160588"/>
            <a:ext cx="4135438" cy="433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4341281"/>
      </p:ext>
    </p:extLst>
  </p:cSld>
  <p:clrMapOvr>
    <a:masterClrMapping/>
  </p:clrMapOvr>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60363" y="360363"/>
            <a:ext cx="8423275" cy="1439862"/>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360363" y="2160588"/>
            <a:ext cx="8423275" cy="4337050"/>
          </a:xfrm>
        </p:spPr>
        <p:txBody>
          <a:bodyPr/>
          <a:lstStyle/>
          <a:p>
            <a:endParaRPr lang="en-GB" dirty="0"/>
          </a:p>
        </p:txBody>
      </p:sp>
    </p:spTree>
    <p:extLst>
      <p:ext uri="{BB962C8B-B14F-4D97-AF65-F5344CB8AC3E}">
        <p14:creationId xmlns:p14="http://schemas.microsoft.com/office/powerpoint/2010/main" val="2792975075"/>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4020389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296534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3.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theme" Target="../theme/theme4.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theme" Target="../theme/theme5.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Body Colour"/>
          <p:cNvSpPr>
            <a:spLocks noChangeArrowheads="1"/>
          </p:cNvSpPr>
          <p:nvPr/>
        </p:nvSpPr>
        <p:spPr bwMode="auto">
          <a:xfrm>
            <a:off x="0" y="1800225"/>
            <a:ext cx="9144000" cy="5057775"/>
          </a:xfrm>
          <a:prstGeom prst="rect">
            <a:avLst/>
          </a:prstGeom>
          <a:solidFill>
            <a:schemeClr val="accent1"/>
          </a:solidFill>
          <a:ln w="9525">
            <a:noFill/>
            <a:miter lim="800000"/>
            <a:headEnd/>
            <a:tailEnd/>
          </a:ln>
          <a:effectLst/>
        </p:spPr>
        <p:txBody>
          <a:bodyPr wrap="none" anchor="ctr"/>
          <a:lstStyle/>
          <a:p>
            <a:pPr algn="ctr">
              <a:defRPr/>
            </a:pPr>
            <a:endParaRPr lang="en-US" sz="2400" dirty="0">
              <a:solidFill>
                <a:srgbClr val="FFFFFF"/>
              </a:solidFill>
              <a:latin typeface="Times New Roman" pitchFamily="18" charset="0"/>
            </a:endParaRPr>
          </a:p>
        </p:txBody>
      </p:sp>
      <p:sp>
        <p:nvSpPr>
          <p:cNvPr id="1034" name="Title Colour"/>
          <p:cNvSpPr>
            <a:spLocks noChangeArrowheads="1"/>
          </p:cNvSpPr>
          <p:nvPr/>
        </p:nvSpPr>
        <p:spPr bwMode="auto">
          <a:xfrm>
            <a:off x="0" y="0"/>
            <a:ext cx="9144000" cy="1800225"/>
          </a:xfrm>
          <a:prstGeom prst="rect">
            <a:avLst/>
          </a:prstGeom>
          <a:solidFill>
            <a:schemeClr val="bg1"/>
          </a:solidFill>
          <a:ln w="9525">
            <a:noFill/>
            <a:miter lim="800000"/>
            <a:headEnd/>
            <a:tailEnd/>
          </a:ln>
          <a:effectLst/>
        </p:spPr>
        <p:txBody>
          <a:bodyPr wrap="none" anchor="ctr"/>
          <a:lstStyle/>
          <a:p>
            <a:pPr>
              <a:defRPr/>
            </a:pPr>
            <a:endParaRPr lang="en-US" dirty="0">
              <a:solidFill>
                <a:srgbClr val="000000"/>
              </a:solidFill>
            </a:endParaRPr>
          </a:p>
        </p:txBody>
      </p:sp>
      <p:sp>
        <p:nvSpPr>
          <p:cNvPr id="1028" name="Title Placeholder"/>
          <p:cNvSpPr>
            <a:spLocks noGrp="1" noChangeArrowheads="1"/>
          </p:cNvSpPr>
          <p:nvPr>
            <p:ph type="title"/>
          </p:nvPr>
        </p:nvSpPr>
        <p:spPr bwMode="auto">
          <a:xfrm>
            <a:off x="360363" y="360363"/>
            <a:ext cx="8423275" cy="14398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9" name="Text Placeholder"/>
          <p:cNvSpPr>
            <a:spLocks noGrp="1" noChangeArrowheads="1"/>
          </p:cNvSpPr>
          <p:nvPr>
            <p:ph type="body" idx="1"/>
          </p:nvPr>
        </p:nvSpPr>
        <p:spPr bwMode="auto">
          <a:xfrm>
            <a:off x="360363" y="2160588"/>
            <a:ext cx="8423275" cy="41973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FilePathFooter"/>
          <p:cNvSpPr>
            <a:spLocks noGrp="1"/>
          </p:cNvSpPr>
          <p:nvPr>
            <p:ph type="ftr" sz="quarter" idx="3"/>
          </p:nvPr>
        </p:nvSpPr>
        <p:spPr>
          <a:xfrm>
            <a:off x="360045" y="5957888"/>
            <a:ext cx="2895600" cy="365125"/>
          </a:xfrm>
          <a:prstGeom prst="rect">
            <a:avLst/>
          </a:prstGeom>
        </p:spPr>
        <p:txBody>
          <a:bodyPr vert="horz" wrap="none" lIns="0" tIns="0" rIns="0" bIns="0" rtlCol="0" anchor="ctr"/>
          <a:lstStyle>
            <a:lvl1pPr algn="l">
              <a:defRPr sz="1000">
                <a:solidFill>
                  <a:srgbClr val="777777"/>
                </a:solidFill>
                <a:latin typeface="Arial"/>
              </a:defRPr>
            </a:lvl1pPr>
          </a:lstStyle>
          <a:p>
            <a:r>
              <a:rPr lang="en-GB" dirty="0" smtClean="0"/>
              <a:t>Presentation1</a:t>
            </a:r>
            <a:endParaRPr lang="en-GB" dirty="0"/>
          </a:p>
        </p:txBody>
      </p:sp>
    </p:spTree>
    <p:extLst>
      <p:ext uri="{BB962C8B-B14F-4D97-AF65-F5344CB8AC3E}">
        <p14:creationId xmlns:p14="http://schemas.microsoft.com/office/powerpoint/2010/main" val="141382673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845" r:id="rId13"/>
    <p:sldLayoutId id="2147483846" r:id="rId14"/>
  </p:sldLayoutIdLst>
  <p:timing>
    <p:tnLst>
      <p:par>
        <p:cTn id="1" dur="indefinite" restart="never" nodeType="tmRoot"/>
      </p:par>
    </p:tnLst>
  </p:timing>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7200" algn="l" rtl="0" eaLnBrk="1" fontAlgn="base" hangingPunct="1">
        <a:spcBef>
          <a:spcPct val="0"/>
        </a:spcBef>
        <a:spcAft>
          <a:spcPct val="0"/>
        </a:spcAft>
        <a:defRPr sz="2800">
          <a:solidFill>
            <a:schemeClr val="tx2"/>
          </a:solidFill>
          <a:latin typeface="Arial" charset="0"/>
        </a:defRPr>
      </a:lvl6pPr>
      <a:lvl7pPr marL="914400" algn="l" rtl="0" eaLnBrk="1" fontAlgn="base" hangingPunct="1">
        <a:spcBef>
          <a:spcPct val="0"/>
        </a:spcBef>
        <a:spcAft>
          <a:spcPct val="0"/>
        </a:spcAft>
        <a:defRPr sz="2800">
          <a:solidFill>
            <a:schemeClr val="tx2"/>
          </a:solidFill>
          <a:latin typeface="Arial" charset="0"/>
        </a:defRPr>
      </a:lvl7pPr>
      <a:lvl8pPr marL="1371600" algn="l" rtl="0" eaLnBrk="1" fontAlgn="base" hangingPunct="1">
        <a:spcBef>
          <a:spcPct val="0"/>
        </a:spcBef>
        <a:spcAft>
          <a:spcPct val="0"/>
        </a:spcAft>
        <a:defRPr sz="2800">
          <a:solidFill>
            <a:schemeClr val="tx2"/>
          </a:solidFill>
          <a:latin typeface="Arial" charset="0"/>
        </a:defRPr>
      </a:lvl8pPr>
      <a:lvl9pPr marL="1828800" algn="l" rtl="0" eaLnBrk="1" fontAlgn="base" hangingPunct="1">
        <a:spcBef>
          <a:spcPct val="0"/>
        </a:spcBef>
        <a:spcAft>
          <a:spcPct val="0"/>
        </a:spcAft>
        <a:defRPr sz="2800">
          <a:solidFill>
            <a:schemeClr val="tx2"/>
          </a:solidFill>
          <a:latin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800">
          <a:solidFill>
            <a:schemeClr val="tx1"/>
          </a:solidFill>
          <a:latin typeface="+mn-lt"/>
        </a:defRPr>
      </a:lvl3pPr>
      <a:lvl4pPr marL="1600200" indent="-228600" algn="l" rtl="0" eaLnBrk="1" fontAlgn="base" hangingPunct="1">
        <a:spcBef>
          <a:spcPct val="20000"/>
        </a:spcBef>
        <a:spcAft>
          <a:spcPct val="0"/>
        </a:spcAft>
        <a:buChar char="–"/>
        <a:defRPr sz="2800">
          <a:solidFill>
            <a:schemeClr val="tx1"/>
          </a:solidFill>
          <a:latin typeface="+mn-lt"/>
        </a:defRPr>
      </a:lvl4pPr>
      <a:lvl5pPr marL="2057400" indent="-228600" algn="l" rtl="0" eaLnBrk="1" fontAlgn="base" hangingPunct="1">
        <a:spcBef>
          <a:spcPct val="20000"/>
        </a:spcBef>
        <a:spcAft>
          <a:spcPct val="0"/>
        </a:spcAft>
        <a:buChar char="»"/>
        <a:defRPr sz="2800">
          <a:solidFill>
            <a:schemeClr val="tx1"/>
          </a:solidFill>
          <a:latin typeface="+mn-lt"/>
        </a:defRPr>
      </a:lvl5pPr>
      <a:lvl6pPr marL="2514600" indent="-228600" algn="l" rtl="0" eaLnBrk="1" fontAlgn="base" hangingPunct="1">
        <a:spcBef>
          <a:spcPct val="20000"/>
        </a:spcBef>
        <a:spcAft>
          <a:spcPct val="0"/>
        </a:spcAft>
        <a:buChar char="»"/>
        <a:defRPr sz="2800">
          <a:solidFill>
            <a:schemeClr val="tx1"/>
          </a:solidFill>
          <a:latin typeface="+mn-lt"/>
        </a:defRPr>
      </a:lvl6pPr>
      <a:lvl7pPr marL="2971800" indent="-228600" algn="l" rtl="0" eaLnBrk="1" fontAlgn="base" hangingPunct="1">
        <a:spcBef>
          <a:spcPct val="20000"/>
        </a:spcBef>
        <a:spcAft>
          <a:spcPct val="0"/>
        </a:spcAft>
        <a:buChar char="»"/>
        <a:defRPr sz="2800">
          <a:solidFill>
            <a:schemeClr val="tx1"/>
          </a:solidFill>
          <a:latin typeface="+mn-lt"/>
        </a:defRPr>
      </a:lvl7pPr>
      <a:lvl8pPr marL="3429000" indent="-228600" algn="l" rtl="0" eaLnBrk="1" fontAlgn="base" hangingPunct="1">
        <a:spcBef>
          <a:spcPct val="20000"/>
        </a:spcBef>
        <a:spcAft>
          <a:spcPct val="0"/>
        </a:spcAft>
        <a:buChar char="»"/>
        <a:defRPr sz="2800">
          <a:solidFill>
            <a:schemeClr val="tx1"/>
          </a:solidFill>
          <a:latin typeface="+mn-lt"/>
        </a:defRPr>
      </a:lvl8pPr>
      <a:lvl9pPr marL="3886200" indent="-228600" algn="l" rtl="0" eaLnBrk="1" fontAlgn="base" hangingPunct="1">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Body Colour"/>
          <p:cNvSpPr>
            <a:spLocks noChangeArrowheads="1"/>
          </p:cNvSpPr>
          <p:nvPr/>
        </p:nvSpPr>
        <p:spPr bwMode="auto">
          <a:xfrm>
            <a:off x="0" y="1800225"/>
            <a:ext cx="9144000" cy="5057775"/>
          </a:xfrm>
          <a:prstGeom prst="rect">
            <a:avLst/>
          </a:prstGeom>
          <a:solidFill>
            <a:schemeClr val="accent1"/>
          </a:solidFill>
          <a:ln w="9525">
            <a:noFill/>
            <a:miter lim="800000"/>
            <a:headEnd/>
            <a:tailEnd/>
          </a:ln>
          <a:effectLst/>
        </p:spPr>
        <p:txBody>
          <a:bodyPr wrap="none" anchor="ctr"/>
          <a:lstStyle/>
          <a:p>
            <a:pPr algn="ctr">
              <a:defRPr/>
            </a:pPr>
            <a:endParaRPr lang="en-US" sz="2400" dirty="0">
              <a:solidFill>
                <a:srgbClr val="FFFFFF"/>
              </a:solidFill>
              <a:latin typeface="Times New Roman" pitchFamily="18" charset="0"/>
            </a:endParaRPr>
          </a:p>
        </p:txBody>
      </p:sp>
      <p:sp>
        <p:nvSpPr>
          <p:cNvPr id="1034" name="Title Colour"/>
          <p:cNvSpPr>
            <a:spLocks noChangeArrowheads="1"/>
          </p:cNvSpPr>
          <p:nvPr/>
        </p:nvSpPr>
        <p:spPr bwMode="auto">
          <a:xfrm>
            <a:off x="0" y="0"/>
            <a:ext cx="9144000" cy="1800225"/>
          </a:xfrm>
          <a:prstGeom prst="rect">
            <a:avLst/>
          </a:prstGeom>
          <a:solidFill>
            <a:schemeClr val="bg1"/>
          </a:solidFill>
          <a:ln w="9525">
            <a:noFill/>
            <a:miter lim="800000"/>
            <a:headEnd/>
            <a:tailEnd/>
          </a:ln>
          <a:effectLst/>
        </p:spPr>
        <p:txBody>
          <a:bodyPr wrap="none" anchor="ctr"/>
          <a:lstStyle/>
          <a:p>
            <a:pPr>
              <a:defRPr/>
            </a:pPr>
            <a:endParaRPr lang="en-US" dirty="0">
              <a:solidFill>
                <a:srgbClr val="000000"/>
              </a:solidFill>
            </a:endParaRPr>
          </a:p>
        </p:txBody>
      </p:sp>
      <p:sp>
        <p:nvSpPr>
          <p:cNvPr id="1028" name="Title Placeholder"/>
          <p:cNvSpPr>
            <a:spLocks noGrp="1" noChangeArrowheads="1"/>
          </p:cNvSpPr>
          <p:nvPr>
            <p:ph type="title"/>
          </p:nvPr>
        </p:nvSpPr>
        <p:spPr bwMode="auto">
          <a:xfrm>
            <a:off x="360363" y="360363"/>
            <a:ext cx="8423275" cy="14398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9" name="Text Placeholder"/>
          <p:cNvSpPr>
            <a:spLocks noGrp="1" noChangeArrowheads="1"/>
          </p:cNvSpPr>
          <p:nvPr>
            <p:ph type="body" idx="1"/>
          </p:nvPr>
        </p:nvSpPr>
        <p:spPr bwMode="auto">
          <a:xfrm>
            <a:off x="360363" y="2160588"/>
            <a:ext cx="8423275" cy="41973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FilePathFooter"/>
          <p:cNvSpPr>
            <a:spLocks noGrp="1"/>
          </p:cNvSpPr>
          <p:nvPr>
            <p:ph type="ftr" sz="quarter" idx="3"/>
          </p:nvPr>
        </p:nvSpPr>
        <p:spPr>
          <a:xfrm>
            <a:off x="360045" y="5957888"/>
            <a:ext cx="2895600" cy="365125"/>
          </a:xfrm>
          <a:prstGeom prst="rect">
            <a:avLst/>
          </a:prstGeom>
        </p:spPr>
        <p:txBody>
          <a:bodyPr vert="horz" wrap="none" lIns="0" tIns="0" rIns="0" bIns="0" rtlCol="0" anchor="ctr"/>
          <a:lstStyle>
            <a:lvl1pPr algn="l">
              <a:defRPr sz="1000">
                <a:solidFill>
                  <a:srgbClr val="777777"/>
                </a:solidFill>
                <a:latin typeface="Arial"/>
              </a:defRPr>
            </a:lvl1pPr>
          </a:lstStyle>
          <a:p>
            <a:endParaRPr lang="en-GB" dirty="0"/>
          </a:p>
        </p:txBody>
      </p:sp>
    </p:spTree>
    <p:extLst>
      <p:ext uri="{BB962C8B-B14F-4D97-AF65-F5344CB8AC3E}">
        <p14:creationId xmlns:p14="http://schemas.microsoft.com/office/powerpoint/2010/main" val="2901597097"/>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7200" algn="l" rtl="0" eaLnBrk="1" fontAlgn="base" hangingPunct="1">
        <a:spcBef>
          <a:spcPct val="0"/>
        </a:spcBef>
        <a:spcAft>
          <a:spcPct val="0"/>
        </a:spcAft>
        <a:defRPr sz="2800">
          <a:solidFill>
            <a:schemeClr val="tx2"/>
          </a:solidFill>
          <a:latin typeface="Arial" charset="0"/>
        </a:defRPr>
      </a:lvl6pPr>
      <a:lvl7pPr marL="914400" algn="l" rtl="0" eaLnBrk="1" fontAlgn="base" hangingPunct="1">
        <a:spcBef>
          <a:spcPct val="0"/>
        </a:spcBef>
        <a:spcAft>
          <a:spcPct val="0"/>
        </a:spcAft>
        <a:defRPr sz="2800">
          <a:solidFill>
            <a:schemeClr val="tx2"/>
          </a:solidFill>
          <a:latin typeface="Arial" charset="0"/>
        </a:defRPr>
      </a:lvl7pPr>
      <a:lvl8pPr marL="1371600" algn="l" rtl="0" eaLnBrk="1" fontAlgn="base" hangingPunct="1">
        <a:spcBef>
          <a:spcPct val="0"/>
        </a:spcBef>
        <a:spcAft>
          <a:spcPct val="0"/>
        </a:spcAft>
        <a:defRPr sz="2800">
          <a:solidFill>
            <a:schemeClr val="tx2"/>
          </a:solidFill>
          <a:latin typeface="Arial" charset="0"/>
        </a:defRPr>
      </a:lvl8pPr>
      <a:lvl9pPr marL="1828800" algn="l" rtl="0" eaLnBrk="1" fontAlgn="base" hangingPunct="1">
        <a:spcBef>
          <a:spcPct val="0"/>
        </a:spcBef>
        <a:spcAft>
          <a:spcPct val="0"/>
        </a:spcAft>
        <a:defRPr sz="2800">
          <a:solidFill>
            <a:schemeClr val="tx2"/>
          </a:solidFill>
          <a:latin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800">
          <a:solidFill>
            <a:schemeClr val="tx1"/>
          </a:solidFill>
          <a:latin typeface="+mn-lt"/>
        </a:defRPr>
      </a:lvl3pPr>
      <a:lvl4pPr marL="1600200" indent="-228600" algn="l" rtl="0" eaLnBrk="1" fontAlgn="base" hangingPunct="1">
        <a:spcBef>
          <a:spcPct val="20000"/>
        </a:spcBef>
        <a:spcAft>
          <a:spcPct val="0"/>
        </a:spcAft>
        <a:buChar char="–"/>
        <a:defRPr sz="2800">
          <a:solidFill>
            <a:schemeClr val="tx1"/>
          </a:solidFill>
          <a:latin typeface="+mn-lt"/>
        </a:defRPr>
      </a:lvl4pPr>
      <a:lvl5pPr marL="2057400" indent="-228600" algn="l" rtl="0" eaLnBrk="1" fontAlgn="base" hangingPunct="1">
        <a:spcBef>
          <a:spcPct val="20000"/>
        </a:spcBef>
        <a:spcAft>
          <a:spcPct val="0"/>
        </a:spcAft>
        <a:buChar char="»"/>
        <a:defRPr sz="2800">
          <a:solidFill>
            <a:schemeClr val="tx1"/>
          </a:solidFill>
          <a:latin typeface="+mn-lt"/>
        </a:defRPr>
      </a:lvl5pPr>
      <a:lvl6pPr marL="2514600" indent="-228600" algn="l" rtl="0" eaLnBrk="1" fontAlgn="base" hangingPunct="1">
        <a:spcBef>
          <a:spcPct val="20000"/>
        </a:spcBef>
        <a:spcAft>
          <a:spcPct val="0"/>
        </a:spcAft>
        <a:buChar char="»"/>
        <a:defRPr sz="2800">
          <a:solidFill>
            <a:schemeClr val="tx1"/>
          </a:solidFill>
          <a:latin typeface="+mn-lt"/>
        </a:defRPr>
      </a:lvl6pPr>
      <a:lvl7pPr marL="2971800" indent="-228600" algn="l" rtl="0" eaLnBrk="1" fontAlgn="base" hangingPunct="1">
        <a:spcBef>
          <a:spcPct val="20000"/>
        </a:spcBef>
        <a:spcAft>
          <a:spcPct val="0"/>
        </a:spcAft>
        <a:buChar char="»"/>
        <a:defRPr sz="2800">
          <a:solidFill>
            <a:schemeClr val="tx1"/>
          </a:solidFill>
          <a:latin typeface="+mn-lt"/>
        </a:defRPr>
      </a:lvl7pPr>
      <a:lvl8pPr marL="3429000" indent="-228600" algn="l" rtl="0" eaLnBrk="1" fontAlgn="base" hangingPunct="1">
        <a:spcBef>
          <a:spcPct val="20000"/>
        </a:spcBef>
        <a:spcAft>
          <a:spcPct val="0"/>
        </a:spcAft>
        <a:buChar char="»"/>
        <a:defRPr sz="2800">
          <a:solidFill>
            <a:schemeClr val="tx1"/>
          </a:solidFill>
          <a:latin typeface="+mn-lt"/>
        </a:defRPr>
      </a:lvl8pPr>
      <a:lvl9pPr marL="3886200" indent="-228600" algn="l" rtl="0" eaLnBrk="1" fontAlgn="base" hangingPunct="1">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Body Colour"/>
          <p:cNvSpPr>
            <a:spLocks noChangeArrowheads="1"/>
          </p:cNvSpPr>
          <p:nvPr/>
        </p:nvSpPr>
        <p:spPr bwMode="auto">
          <a:xfrm>
            <a:off x="0" y="1800225"/>
            <a:ext cx="9144000" cy="5057775"/>
          </a:xfrm>
          <a:prstGeom prst="rect">
            <a:avLst/>
          </a:prstGeom>
          <a:solidFill>
            <a:schemeClr val="accent1"/>
          </a:solidFill>
          <a:ln w="9525">
            <a:noFill/>
            <a:miter lim="800000"/>
            <a:headEnd/>
            <a:tailEnd/>
          </a:ln>
          <a:effectLst/>
        </p:spPr>
        <p:txBody>
          <a:bodyPr wrap="none" anchor="ctr"/>
          <a:lstStyle/>
          <a:p>
            <a:pPr algn="ctr">
              <a:defRPr/>
            </a:pPr>
            <a:endParaRPr lang="en-US" sz="2400" dirty="0">
              <a:solidFill>
                <a:srgbClr val="FFFFFF"/>
              </a:solidFill>
              <a:latin typeface="Times New Roman" pitchFamily="18" charset="0"/>
            </a:endParaRPr>
          </a:p>
        </p:txBody>
      </p:sp>
      <p:sp>
        <p:nvSpPr>
          <p:cNvPr id="1034" name="Title Colour"/>
          <p:cNvSpPr>
            <a:spLocks noChangeArrowheads="1"/>
          </p:cNvSpPr>
          <p:nvPr/>
        </p:nvSpPr>
        <p:spPr bwMode="auto">
          <a:xfrm>
            <a:off x="0" y="0"/>
            <a:ext cx="9144000" cy="1800225"/>
          </a:xfrm>
          <a:prstGeom prst="rect">
            <a:avLst/>
          </a:prstGeom>
          <a:solidFill>
            <a:schemeClr val="bg1"/>
          </a:solidFill>
          <a:ln w="9525">
            <a:noFill/>
            <a:miter lim="800000"/>
            <a:headEnd/>
            <a:tailEnd/>
          </a:ln>
          <a:effectLst/>
        </p:spPr>
        <p:txBody>
          <a:bodyPr wrap="none" anchor="ctr"/>
          <a:lstStyle/>
          <a:p>
            <a:pPr>
              <a:defRPr/>
            </a:pPr>
            <a:endParaRPr lang="en-US" dirty="0">
              <a:solidFill>
                <a:srgbClr val="000000"/>
              </a:solidFill>
            </a:endParaRPr>
          </a:p>
        </p:txBody>
      </p:sp>
      <p:sp>
        <p:nvSpPr>
          <p:cNvPr id="1028" name="Title Placeholder"/>
          <p:cNvSpPr>
            <a:spLocks noGrp="1" noChangeArrowheads="1"/>
          </p:cNvSpPr>
          <p:nvPr>
            <p:ph type="title"/>
          </p:nvPr>
        </p:nvSpPr>
        <p:spPr bwMode="auto">
          <a:xfrm>
            <a:off x="360363" y="360363"/>
            <a:ext cx="8423275" cy="14398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9" name="Text Placeholder"/>
          <p:cNvSpPr>
            <a:spLocks noGrp="1" noChangeArrowheads="1"/>
          </p:cNvSpPr>
          <p:nvPr>
            <p:ph type="body" idx="1"/>
          </p:nvPr>
        </p:nvSpPr>
        <p:spPr bwMode="auto">
          <a:xfrm>
            <a:off x="360363" y="2160588"/>
            <a:ext cx="8423275" cy="41973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FilePathFooter"/>
          <p:cNvSpPr>
            <a:spLocks noGrp="1"/>
          </p:cNvSpPr>
          <p:nvPr>
            <p:ph type="ftr" sz="quarter" idx="3"/>
          </p:nvPr>
        </p:nvSpPr>
        <p:spPr>
          <a:xfrm>
            <a:off x="360045" y="5957888"/>
            <a:ext cx="2895600" cy="365125"/>
          </a:xfrm>
          <a:prstGeom prst="rect">
            <a:avLst/>
          </a:prstGeom>
        </p:spPr>
        <p:txBody>
          <a:bodyPr vert="horz" wrap="none" lIns="0" tIns="0" rIns="0" bIns="0" rtlCol="0" anchor="ctr"/>
          <a:lstStyle>
            <a:lvl1pPr algn="l">
              <a:defRPr sz="1000">
                <a:solidFill>
                  <a:srgbClr val="777777"/>
                </a:solidFill>
                <a:latin typeface="Arial"/>
              </a:defRPr>
            </a:lvl1pPr>
          </a:lstStyle>
          <a:p>
            <a:r>
              <a:rPr lang="en-GB" dirty="0" smtClean="0"/>
              <a:t>Presentation2</a:t>
            </a:r>
            <a:endParaRPr lang="en-GB" dirty="0"/>
          </a:p>
        </p:txBody>
      </p:sp>
    </p:spTree>
    <p:extLst>
      <p:ext uri="{BB962C8B-B14F-4D97-AF65-F5344CB8AC3E}">
        <p14:creationId xmlns:p14="http://schemas.microsoft.com/office/powerpoint/2010/main" val="2643101191"/>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Lst>
  <p:timing>
    <p:tnLst>
      <p:par>
        <p:cTn id="1" dur="indefinite" restart="never" nodeType="tmRoot"/>
      </p:par>
    </p:tnLst>
  </p:timing>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7200" algn="l" rtl="0" eaLnBrk="1" fontAlgn="base" hangingPunct="1">
        <a:spcBef>
          <a:spcPct val="0"/>
        </a:spcBef>
        <a:spcAft>
          <a:spcPct val="0"/>
        </a:spcAft>
        <a:defRPr sz="2800">
          <a:solidFill>
            <a:schemeClr val="tx2"/>
          </a:solidFill>
          <a:latin typeface="Arial" charset="0"/>
        </a:defRPr>
      </a:lvl6pPr>
      <a:lvl7pPr marL="914400" algn="l" rtl="0" eaLnBrk="1" fontAlgn="base" hangingPunct="1">
        <a:spcBef>
          <a:spcPct val="0"/>
        </a:spcBef>
        <a:spcAft>
          <a:spcPct val="0"/>
        </a:spcAft>
        <a:defRPr sz="2800">
          <a:solidFill>
            <a:schemeClr val="tx2"/>
          </a:solidFill>
          <a:latin typeface="Arial" charset="0"/>
        </a:defRPr>
      </a:lvl7pPr>
      <a:lvl8pPr marL="1371600" algn="l" rtl="0" eaLnBrk="1" fontAlgn="base" hangingPunct="1">
        <a:spcBef>
          <a:spcPct val="0"/>
        </a:spcBef>
        <a:spcAft>
          <a:spcPct val="0"/>
        </a:spcAft>
        <a:defRPr sz="2800">
          <a:solidFill>
            <a:schemeClr val="tx2"/>
          </a:solidFill>
          <a:latin typeface="Arial" charset="0"/>
        </a:defRPr>
      </a:lvl8pPr>
      <a:lvl9pPr marL="1828800" algn="l" rtl="0" eaLnBrk="1" fontAlgn="base" hangingPunct="1">
        <a:spcBef>
          <a:spcPct val="0"/>
        </a:spcBef>
        <a:spcAft>
          <a:spcPct val="0"/>
        </a:spcAft>
        <a:defRPr sz="2800">
          <a:solidFill>
            <a:schemeClr val="tx2"/>
          </a:solidFill>
          <a:latin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800">
          <a:solidFill>
            <a:schemeClr val="tx1"/>
          </a:solidFill>
          <a:latin typeface="+mn-lt"/>
        </a:defRPr>
      </a:lvl3pPr>
      <a:lvl4pPr marL="1600200" indent="-228600" algn="l" rtl="0" eaLnBrk="1" fontAlgn="base" hangingPunct="1">
        <a:spcBef>
          <a:spcPct val="20000"/>
        </a:spcBef>
        <a:spcAft>
          <a:spcPct val="0"/>
        </a:spcAft>
        <a:buChar char="–"/>
        <a:defRPr sz="2800">
          <a:solidFill>
            <a:schemeClr val="tx1"/>
          </a:solidFill>
          <a:latin typeface="+mn-lt"/>
        </a:defRPr>
      </a:lvl4pPr>
      <a:lvl5pPr marL="2057400" indent="-228600" algn="l" rtl="0" eaLnBrk="1" fontAlgn="base" hangingPunct="1">
        <a:spcBef>
          <a:spcPct val="20000"/>
        </a:spcBef>
        <a:spcAft>
          <a:spcPct val="0"/>
        </a:spcAft>
        <a:buChar char="»"/>
        <a:defRPr sz="2800">
          <a:solidFill>
            <a:schemeClr val="tx1"/>
          </a:solidFill>
          <a:latin typeface="+mn-lt"/>
        </a:defRPr>
      </a:lvl5pPr>
      <a:lvl6pPr marL="2514600" indent="-228600" algn="l" rtl="0" eaLnBrk="1" fontAlgn="base" hangingPunct="1">
        <a:spcBef>
          <a:spcPct val="20000"/>
        </a:spcBef>
        <a:spcAft>
          <a:spcPct val="0"/>
        </a:spcAft>
        <a:buChar char="»"/>
        <a:defRPr sz="2800">
          <a:solidFill>
            <a:schemeClr val="tx1"/>
          </a:solidFill>
          <a:latin typeface="+mn-lt"/>
        </a:defRPr>
      </a:lvl6pPr>
      <a:lvl7pPr marL="2971800" indent="-228600" algn="l" rtl="0" eaLnBrk="1" fontAlgn="base" hangingPunct="1">
        <a:spcBef>
          <a:spcPct val="20000"/>
        </a:spcBef>
        <a:spcAft>
          <a:spcPct val="0"/>
        </a:spcAft>
        <a:buChar char="»"/>
        <a:defRPr sz="2800">
          <a:solidFill>
            <a:schemeClr val="tx1"/>
          </a:solidFill>
          <a:latin typeface="+mn-lt"/>
        </a:defRPr>
      </a:lvl7pPr>
      <a:lvl8pPr marL="3429000" indent="-228600" algn="l" rtl="0" eaLnBrk="1" fontAlgn="base" hangingPunct="1">
        <a:spcBef>
          <a:spcPct val="20000"/>
        </a:spcBef>
        <a:spcAft>
          <a:spcPct val="0"/>
        </a:spcAft>
        <a:buChar char="»"/>
        <a:defRPr sz="2800">
          <a:solidFill>
            <a:schemeClr val="tx1"/>
          </a:solidFill>
          <a:latin typeface="+mn-lt"/>
        </a:defRPr>
      </a:lvl8pPr>
      <a:lvl9pPr marL="3886200" indent="-228600" algn="l" rtl="0" eaLnBrk="1" fontAlgn="base" hangingPunct="1">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Body Colour"/>
          <p:cNvSpPr>
            <a:spLocks noChangeArrowheads="1"/>
          </p:cNvSpPr>
          <p:nvPr/>
        </p:nvSpPr>
        <p:spPr bwMode="auto">
          <a:xfrm>
            <a:off x="0" y="1800225"/>
            <a:ext cx="9144000" cy="5057775"/>
          </a:xfrm>
          <a:prstGeom prst="rect">
            <a:avLst/>
          </a:prstGeom>
          <a:solidFill>
            <a:schemeClr val="accent1"/>
          </a:solidFill>
          <a:ln w="9525">
            <a:noFill/>
            <a:miter lim="800000"/>
            <a:headEnd/>
            <a:tailEnd/>
          </a:ln>
          <a:effectLst/>
        </p:spPr>
        <p:txBody>
          <a:bodyPr wrap="none" anchor="ctr"/>
          <a:lstStyle/>
          <a:p>
            <a:pPr algn="ctr">
              <a:defRPr/>
            </a:pPr>
            <a:endParaRPr lang="en-US" sz="2400" dirty="0">
              <a:solidFill>
                <a:srgbClr val="FFFFFF"/>
              </a:solidFill>
              <a:latin typeface="Times New Roman" pitchFamily="18" charset="0"/>
            </a:endParaRPr>
          </a:p>
        </p:txBody>
      </p:sp>
      <p:sp>
        <p:nvSpPr>
          <p:cNvPr id="1034" name="Title Colour"/>
          <p:cNvSpPr>
            <a:spLocks noChangeArrowheads="1"/>
          </p:cNvSpPr>
          <p:nvPr/>
        </p:nvSpPr>
        <p:spPr bwMode="auto">
          <a:xfrm>
            <a:off x="0" y="0"/>
            <a:ext cx="9144000" cy="1800225"/>
          </a:xfrm>
          <a:prstGeom prst="rect">
            <a:avLst/>
          </a:prstGeom>
          <a:solidFill>
            <a:schemeClr val="bg1"/>
          </a:solidFill>
          <a:ln w="9525">
            <a:noFill/>
            <a:miter lim="800000"/>
            <a:headEnd/>
            <a:tailEnd/>
          </a:ln>
          <a:effectLst/>
        </p:spPr>
        <p:txBody>
          <a:bodyPr wrap="none" anchor="ctr"/>
          <a:lstStyle/>
          <a:p>
            <a:pPr>
              <a:defRPr/>
            </a:pPr>
            <a:endParaRPr lang="en-US" dirty="0">
              <a:solidFill>
                <a:srgbClr val="000000"/>
              </a:solidFill>
            </a:endParaRPr>
          </a:p>
        </p:txBody>
      </p:sp>
      <p:sp>
        <p:nvSpPr>
          <p:cNvPr id="1028" name="Title Placeholder"/>
          <p:cNvSpPr>
            <a:spLocks noGrp="1" noChangeArrowheads="1"/>
          </p:cNvSpPr>
          <p:nvPr>
            <p:ph type="title"/>
          </p:nvPr>
        </p:nvSpPr>
        <p:spPr bwMode="auto">
          <a:xfrm>
            <a:off x="360363" y="360363"/>
            <a:ext cx="8423275" cy="14398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9" name="Text Placeholder"/>
          <p:cNvSpPr>
            <a:spLocks noGrp="1" noChangeArrowheads="1"/>
          </p:cNvSpPr>
          <p:nvPr>
            <p:ph type="body" idx="1"/>
          </p:nvPr>
        </p:nvSpPr>
        <p:spPr bwMode="auto">
          <a:xfrm>
            <a:off x="360363" y="2160588"/>
            <a:ext cx="8423275" cy="41973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FilePathFooter"/>
          <p:cNvSpPr>
            <a:spLocks noGrp="1"/>
          </p:cNvSpPr>
          <p:nvPr>
            <p:ph type="ftr" sz="quarter" idx="3"/>
          </p:nvPr>
        </p:nvSpPr>
        <p:spPr>
          <a:xfrm>
            <a:off x="360045" y="5957888"/>
            <a:ext cx="2895600" cy="365125"/>
          </a:xfrm>
          <a:prstGeom prst="rect">
            <a:avLst/>
          </a:prstGeom>
        </p:spPr>
        <p:txBody>
          <a:bodyPr vert="horz" wrap="none" lIns="0" tIns="0" rIns="0" bIns="0" rtlCol="0" anchor="ctr"/>
          <a:lstStyle>
            <a:lvl1pPr algn="l">
              <a:defRPr sz="1000">
                <a:solidFill>
                  <a:srgbClr val="777777"/>
                </a:solidFill>
                <a:latin typeface="Arial"/>
              </a:defRPr>
            </a:lvl1pPr>
          </a:lstStyle>
          <a:p>
            <a:endParaRPr lang="en-GB" dirty="0"/>
          </a:p>
        </p:txBody>
      </p:sp>
    </p:spTree>
    <p:extLst>
      <p:ext uri="{BB962C8B-B14F-4D97-AF65-F5344CB8AC3E}">
        <p14:creationId xmlns:p14="http://schemas.microsoft.com/office/powerpoint/2010/main" val="2143116159"/>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iming>
    <p:tnLst>
      <p:par>
        <p:cTn id="1" dur="indefinite" restart="never" nodeType="tmRoot"/>
      </p:par>
    </p:tnLst>
  </p:timing>
  <p:hf sldNum="0" hdr="0" ftr="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7200" algn="l" rtl="0" eaLnBrk="1" fontAlgn="base" hangingPunct="1">
        <a:spcBef>
          <a:spcPct val="0"/>
        </a:spcBef>
        <a:spcAft>
          <a:spcPct val="0"/>
        </a:spcAft>
        <a:defRPr sz="2800">
          <a:solidFill>
            <a:schemeClr val="tx2"/>
          </a:solidFill>
          <a:latin typeface="Arial" charset="0"/>
        </a:defRPr>
      </a:lvl6pPr>
      <a:lvl7pPr marL="914400" algn="l" rtl="0" eaLnBrk="1" fontAlgn="base" hangingPunct="1">
        <a:spcBef>
          <a:spcPct val="0"/>
        </a:spcBef>
        <a:spcAft>
          <a:spcPct val="0"/>
        </a:spcAft>
        <a:defRPr sz="2800">
          <a:solidFill>
            <a:schemeClr val="tx2"/>
          </a:solidFill>
          <a:latin typeface="Arial" charset="0"/>
        </a:defRPr>
      </a:lvl7pPr>
      <a:lvl8pPr marL="1371600" algn="l" rtl="0" eaLnBrk="1" fontAlgn="base" hangingPunct="1">
        <a:spcBef>
          <a:spcPct val="0"/>
        </a:spcBef>
        <a:spcAft>
          <a:spcPct val="0"/>
        </a:spcAft>
        <a:defRPr sz="2800">
          <a:solidFill>
            <a:schemeClr val="tx2"/>
          </a:solidFill>
          <a:latin typeface="Arial" charset="0"/>
        </a:defRPr>
      </a:lvl8pPr>
      <a:lvl9pPr marL="1828800" algn="l" rtl="0" eaLnBrk="1" fontAlgn="base" hangingPunct="1">
        <a:spcBef>
          <a:spcPct val="0"/>
        </a:spcBef>
        <a:spcAft>
          <a:spcPct val="0"/>
        </a:spcAft>
        <a:defRPr sz="2800">
          <a:solidFill>
            <a:schemeClr val="tx2"/>
          </a:solidFill>
          <a:latin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800">
          <a:solidFill>
            <a:schemeClr val="tx1"/>
          </a:solidFill>
          <a:latin typeface="+mn-lt"/>
        </a:defRPr>
      </a:lvl3pPr>
      <a:lvl4pPr marL="1600200" indent="-228600" algn="l" rtl="0" eaLnBrk="1" fontAlgn="base" hangingPunct="1">
        <a:spcBef>
          <a:spcPct val="20000"/>
        </a:spcBef>
        <a:spcAft>
          <a:spcPct val="0"/>
        </a:spcAft>
        <a:buChar char="–"/>
        <a:defRPr sz="2800">
          <a:solidFill>
            <a:schemeClr val="tx1"/>
          </a:solidFill>
          <a:latin typeface="+mn-lt"/>
        </a:defRPr>
      </a:lvl4pPr>
      <a:lvl5pPr marL="2057400" indent="-228600" algn="l" rtl="0" eaLnBrk="1" fontAlgn="base" hangingPunct="1">
        <a:spcBef>
          <a:spcPct val="20000"/>
        </a:spcBef>
        <a:spcAft>
          <a:spcPct val="0"/>
        </a:spcAft>
        <a:buChar char="»"/>
        <a:defRPr sz="2800">
          <a:solidFill>
            <a:schemeClr val="tx1"/>
          </a:solidFill>
          <a:latin typeface="+mn-lt"/>
        </a:defRPr>
      </a:lvl5pPr>
      <a:lvl6pPr marL="2514600" indent="-228600" algn="l" rtl="0" eaLnBrk="1" fontAlgn="base" hangingPunct="1">
        <a:spcBef>
          <a:spcPct val="20000"/>
        </a:spcBef>
        <a:spcAft>
          <a:spcPct val="0"/>
        </a:spcAft>
        <a:buChar char="»"/>
        <a:defRPr sz="2800">
          <a:solidFill>
            <a:schemeClr val="tx1"/>
          </a:solidFill>
          <a:latin typeface="+mn-lt"/>
        </a:defRPr>
      </a:lvl6pPr>
      <a:lvl7pPr marL="2971800" indent="-228600" algn="l" rtl="0" eaLnBrk="1" fontAlgn="base" hangingPunct="1">
        <a:spcBef>
          <a:spcPct val="20000"/>
        </a:spcBef>
        <a:spcAft>
          <a:spcPct val="0"/>
        </a:spcAft>
        <a:buChar char="»"/>
        <a:defRPr sz="2800">
          <a:solidFill>
            <a:schemeClr val="tx1"/>
          </a:solidFill>
          <a:latin typeface="+mn-lt"/>
        </a:defRPr>
      </a:lvl7pPr>
      <a:lvl8pPr marL="3429000" indent="-228600" algn="l" rtl="0" eaLnBrk="1" fontAlgn="base" hangingPunct="1">
        <a:spcBef>
          <a:spcPct val="20000"/>
        </a:spcBef>
        <a:spcAft>
          <a:spcPct val="0"/>
        </a:spcAft>
        <a:buChar char="»"/>
        <a:defRPr sz="2800">
          <a:solidFill>
            <a:schemeClr val="tx1"/>
          </a:solidFill>
          <a:latin typeface="+mn-lt"/>
        </a:defRPr>
      </a:lvl8pPr>
      <a:lvl9pPr marL="3886200" indent="-228600" algn="l" rtl="0" eaLnBrk="1" fontAlgn="base" hangingPunct="1">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Body Colour"/>
          <p:cNvSpPr>
            <a:spLocks noChangeArrowheads="1"/>
          </p:cNvSpPr>
          <p:nvPr/>
        </p:nvSpPr>
        <p:spPr bwMode="auto">
          <a:xfrm>
            <a:off x="0" y="1800225"/>
            <a:ext cx="9144000" cy="5057775"/>
          </a:xfrm>
          <a:prstGeom prst="rect">
            <a:avLst/>
          </a:prstGeom>
          <a:solidFill>
            <a:schemeClr val="accent1"/>
          </a:solidFill>
          <a:ln w="9525">
            <a:noFill/>
            <a:miter lim="800000"/>
            <a:headEnd/>
            <a:tailEnd/>
          </a:ln>
          <a:effectLst/>
        </p:spPr>
        <p:txBody>
          <a:bodyPr wrap="none" anchor="ctr"/>
          <a:lstStyle/>
          <a:p>
            <a:pPr algn="ctr">
              <a:defRPr/>
            </a:pPr>
            <a:endParaRPr lang="en-US" sz="2400" dirty="0">
              <a:solidFill>
                <a:srgbClr val="FFFFFF"/>
              </a:solidFill>
              <a:latin typeface="Times New Roman" pitchFamily="18" charset="0"/>
            </a:endParaRPr>
          </a:p>
        </p:txBody>
      </p:sp>
      <p:sp>
        <p:nvSpPr>
          <p:cNvPr id="1034" name="Title Colour"/>
          <p:cNvSpPr>
            <a:spLocks noChangeArrowheads="1"/>
          </p:cNvSpPr>
          <p:nvPr/>
        </p:nvSpPr>
        <p:spPr bwMode="auto">
          <a:xfrm>
            <a:off x="0" y="0"/>
            <a:ext cx="9144000" cy="1800225"/>
          </a:xfrm>
          <a:prstGeom prst="rect">
            <a:avLst/>
          </a:prstGeom>
          <a:solidFill>
            <a:schemeClr val="bg1"/>
          </a:solidFill>
          <a:ln w="9525">
            <a:noFill/>
            <a:miter lim="800000"/>
            <a:headEnd/>
            <a:tailEnd/>
          </a:ln>
          <a:effectLst/>
        </p:spPr>
        <p:txBody>
          <a:bodyPr wrap="none" anchor="ctr"/>
          <a:lstStyle/>
          <a:p>
            <a:pPr>
              <a:defRPr/>
            </a:pPr>
            <a:endParaRPr lang="en-US" dirty="0">
              <a:solidFill>
                <a:srgbClr val="000000"/>
              </a:solidFill>
            </a:endParaRPr>
          </a:p>
        </p:txBody>
      </p:sp>
      <p:sp>
        <p:nvSpPr>
          <p:cNvPr id="1028" name="Title Placeholder"/>
          <p:cNvSpPr>
            <a:spLocks noGrp="1" noChangeArrowheads="1"/>
          </p:cNvSpPr>
          <p:nvPr>
            <p:ph type="title"/>
          </p:nvPr>
        </p:nvSpPr>
        <p:spPr bwMode="auto">
          <a:xfrm>
            <a:off x="360363" y="360363"/>
            <a:ext cx="8423275" cy="14398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9" name="Text Placeholder"/>
          <p:cNvSpPr>
            <a:spLocks noGrp="1" noChangeArrowheads="1"/>
          </p:cNvSpPr>
          <p:nvPr>
            <p:ph type="body" idx="1"/>
          </p:nvPr>
        </p:nvSpPr>
        <p:spPr bwMode="auto">
          <a:xfrm>
            <a:off x="360363" y="2160588"/>
            <a:ext cx="8423275" cy="41973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FilePathFooter"/>
          <p:cNvSpPr>
            <a:spLocks noGrp="1"/>
          </p:cNvSpPr>
          <p:nvPr>
            <p:ph type="ftr" sz="quarter" idx="3"/>
          </p:nvPr>
        </p:nvSpPr>
        <p:spPr>
          <a:xfrm>
            <a:off x="360045" y="5957888"/>
            <a:ext cx="2895600" cy="365125"/>
          </a:xfrm>
          <a:prstGeom prst="rect">
            <a:avLst/>
          </a:prstGeom>
        </p:spPr>
        <p:txBody>
          <a:bodyPr vert="horz" wrap="none" lIns="0" tIns="0" rIns="0" bIns="0" rtlCol="0" anchor="ctr"/>
          <a:lstStyle>
            <a:lvl1pPr algn="l">
              <a:defRPr sz="1000">
                <a:solidFill>
                  <a:srgbClr val="777777"/>
                </a:solidFill>
                <a:latin typeface="Arial"/>
              </a:defRPr>
            </a:lvl1pPr>
          </a:lstStyle>
          <a:p>
            <a:r>
              <a:rPr lang="en-GB" dirty="0" smtClean="0"/>
              <a:t>Presentation2</a:t>
            </a:r>
            <a:endParaRPr lang="en-GB" dirty="0"/>
          </a:p>
        </p:txBody>
      </p:sp>
    </p:spTree>
    <p:extLst>
      <p:ext uri="{BB962C8B-B14F-4D97-AF65-F5344CB8AC3E}">
        <p14:creationId xmlns:p14="http://schemas.microsoft.com/office/powerpoint/2010/main" val="2899270876"/>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 id="2147483876" r:id="rId14"/>
    <p:sldLayoutId id="2147483877" r:id="rId15"/>
    <p:sldLayoutId id="2147483878" r:id="rId16"/>
    <p:sldLayoutId id="2147483879" r:id="rId17"/>
  </p:sldLayoutIdLst>
  <p:timing>
    <p:tnLst>
      <p:par>
        <p:cTn id="1" dur="indefinite" restart="never" nodeType="tmRoot"/>
      </p:par>
    </p:tnLst>
  </p:timing>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7200" algn="l" rtl="0" eaLnBrk="1" fontAlgn="base" hangingPunct="1">
        <a:spcBef>
          <a:spcPct val="0"/>
        </a:spcBef>
        <a:spcAft>
          <a:spcPct val="0"/>
        </a:spcAft>
        <a:defRPr sz="2800">
          <a:solidFill>
            <a:schemeClr val="tx2"/>
          </a:solidFill>
          <a:latin typeface="Arial" charset="0"/>
        </a:defRPr>
      </a:lvl6pPr>
      <a:lvl7pPr marL="914400" algn="l" rtl="0" eaLnBrk="1" fontAlgn="base" hangingPunct="1">
        <a:spcBef>
          <a:spcPct val="0"/>
        </a:spcBef>
        <a:spcAft>
          <a:spcPct val="0"/>
        </a:spcAft>
        <a:defRPr sz="2800">
          <a:solidFill>
            <a:schemeClr val="tx2"/>
          </a:solidFill>
          <a:latin typeface="Arial" charset="0"/>
        </a:defRPr>
      </a:lvl7pPr>
      <a:lvl8pPr marL="1371600" algn="l" rtl="0" eaLnBrk="1" fontAlgn="base" hangingPunct="1">
        <a:spcBef>
          <a:spcPct val="0"/>
        </a:spcBef>
        <a:spcAft>
          <a:spcPct val="0"/>
        </a:spcAft>
        <a:defRPr sz="2800">
          <a:solidFill>
            <a:schemeClr val="tx2"/>
          </a:solidFill>
          <a:latin typeface="Arial" charset="0"/>
        </a:defRPr>
      </a:lvl8pPr>
      <a:lvl9pPr marL="1828800" algn="l" rtl="0" eaLnBrk="1" fontAlgn="base" hangingPunct="1">
        <a:spcBef>
          <a:spcPct val="0"/>
        </a:spcBef>
        <a:spcAft>
          <a:spcPct val="0"/>
        </a:spcAft>
        <a:defRPr sz="2800">
          <a:solidFill>
            <a:schemeClr val="tx2"/>
          </a:solidFill>
          <a:latin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800">
          <a:solidFill>
            <a:schemeClr val="tx1"/>
          </a:solidFill>
          <a:latin typeface="+mn-lt"/>
        </a:defRPr>
      </a:lvl3pPr>
      <a:lvl4pPr marL="1600200" indent="-228600" algn="l" rtl="0" eaLnBrk="1" fontAlgn="base" hangingPunct="1">
        <a:spcBef>
          <a:spcPct val="20000"/>
        </a:spcBef>
        <a:spcAft>
          <a:spcPct val="0"/>
        </a:spcAft>
        <a:buChar char="–"/>
        <a:defRPr sz="2800">
          <a:solidFill>
            <a:schemeClr val="tx1"/>
          </a:solidFill>
          <a:latin typeface="+mn-lt"/>
        </a:defRPr>
      </a:lvl4pPr>
      <a:lvl5pPr marL="2057400" indent="-228600" algn="l" rtl="0" eaLnBrk="1" fontAlgn="base" hangingPunct="1">
        <a:spcBef>
          <a:spcPct val="20000"/>
        </a:spcBef>
        <a:spcAft>
          <a:spcPct val="0"/>
        </a:spcAft>
        <a:buChar char="»"/>
        <a:defRPr sz="2800">
          <a:solidFill>
            <a:schemeClr val="tx1"/>
          </a:solidFill>
          <a:latin typeface="+mn-lt"/>
        </a:defRPr>
      </a:lvl5pPr>
      <a:lvl6pPr marL="2514600" indent="-228600" algn="l" rtl="0" eaLnBrk="1" fontAlgn="base" hangingPunct="1">
        <a:spcBef>
          <a:spcPct val="20000"/>
        </a:spcBef>
        <a:spcAft>
          <a:spcPct val="0"/>
        </a:spcAft>
        <a:buChar char="»"/>
        <a:defRPr sz="2800">
          <a:solidFill>
            <a:schemeClr val="tx1"/>
          </a:solidFill>
          <a:latin typeface="+mn-lt"/>
        </a:defRPr>
      </a:lvl6pPr>
      <a:lvl7pPr marL="2971800" indent="-228600" algn="l" rtl="0" eaLnBrk="1" fontAlgn="base" hangingPunct="1">
        <a:spcBef>
          <a:spcPct val="20000"/>
        </a:spcBef>
        <a:spcAft>
          <a:spcPct val="0"/>
        </a:spcAft>
        <a:buChar char="»"/>
        <a:defRPr sz="2800">
          <a:solidFill>
            <a:schemeClr val="tx1"/>
          </a:solidFill>
          <a:latin typeface="+mn-lt"/>
        </a:defRPr>
      </a:lvl7pPr>
      <a:lvl8pPr marL="3429000" indent="-228600" algn="l" rtl="0" eaLnBrk="1" fontAlgn="base" hangingPunct="1">
        <a:spcBef>
          <a:spcPct val="20000"/>
        </a:spcBef>
        <a:spcAft>
          <a:spcPct val="0"/>
        </a:spcAft>
        <a:buChar char="»"/>
        <a:defRPr sz="2800">
          <a:solidFill>
            <a:schemeClr val="tx1"/>
          </a:solidFill>
          <a:latin typeface="+mn-lt"/>
        </a:defRPr>
      </a:lvl8pPr>
      <a:lvl9pPr marL="3886200" indent="-228600" algn="l" rtl="0" eaLnBrk="1" fontAlgn="base" hangingPunct="1">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5.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microsoft.com/office/2007/relationships/hdphoto" Target="../media/hdphoto4.wdp"/><Relationship Id="rId2" Type="http://schemas.openxmlformats.org/officeDocument/2006/relationships/slideLayout" Target="../slideLayouts/slideLayout29.xml"/><Relationship Id="rId1" Type="http://schemas.openxmlformats.org/officeDocument/2006/relationships/themeOverride" Target="../theme/themeOverride10.xml"/><Relationship Id="rId6" Type="http://schemas.openxmlformats.org/officeDocument/2006/relationships/image" Target="../media/image6.png"/><Relationship Id="rId5" Type="http://schemas.microsoft.com/office/2007/relationships/hdphoto" Target="../media/hdphoto3.wdp"/><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9.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2.xml"/><Relationship Id="rId7" Type="http://schemas.openxmlformats.org/officeDocument/2006/relationships/diagramColors" Target="../diagrams/colors1.xml"/><Relationship Id="rId2" Type="http://schemas.openxmlformats.org/officeDocument/2006/relationships/slideLayout" Target="../slideLayouts/slideLayout29.xml"/><Relationship Id="rId1" Type="http://schemas.openxmlformats.org/officeDocument/2006/relationships/themeOverride" Target="../theme/themeOverride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hemeOverride" Target="../theme/themeOverride1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hemeOverride" Target="../theme/themeOverride14.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5.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5.xml"/><Relationship Id="rId1" Type="http://schemas.openxmlformats.org/officeDocument/2006/relationships/themeOverride" Target="../theme/themeOverride16.xml"/><Relationship Id="rId5" Type="http://schemas.microsoft.com/office/2007/relationships/hdphoto" Target="../media/hdphoto5.wdp"/><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5.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9.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5.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8.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1.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5.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9.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5.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9.xml"/><Relationship Id="rId1" Type="http://schemas.openxmlformats.org/officeDocument/2006/relationships/themeOverride" Target="../theme/themeOverride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1.xml"/><Relationship Id="rId1" Type="http://schemas.openxmlformats.org/officeDocument/2006/relationships/themeOverride" Target="../theme/themeOverride25.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1.xml"/><Relationship Id="rId1" Type="http://schemas.openxmlformats.org/officeDocument/2006/relationships/themeOverride" Target="../theme/themeOverride26.xml"/><Relationship Id="rId5" Type="http://schemas.microsoft.com/office/2007/relationships/hdphoto" Target="../media/hdphoto6.wdp"/><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1.xml"/><Relationship Id="rId1" Type="http://schemas.openxmlformats.org/officeDocument/2006/relationships/themeOverride" Target="../theme/themeOverride27.xml"/><Relationship Id="rId5" Type="http://schemas.microsoft.com/office/2007/relationships/hdphoto" Target="../media/hdphoto7.wdp"/><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1.xml"/><Relationship Id="rId1" Type="http://schemas.openxmlformats.org/officeDocument/2006/relationships/themeOverride" Target="../theme/themeOverride28.xml"/><Relationship Id="rId5" Type="http://schemas.microsoft.com/office/2007/relationships/hdphoto" Target="../media/hdphoto8.wdp"/><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1.xml"/><Relationship Id="rId1" Type="http://schemas.openxmlformats.org/officeDocument/2006/relationships/themeOverride" Target="../theme/themeOverride29.xml"/><Relationship Id="rId5" Type="http://schemas.microsoft.com/office/2007/relationships/hdphoto" Target="../media/hdphoto9.wdp"/><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5.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1.xml"/><Relationship Id="rId1" Type="http://schemas.openxmlformats.org/officeDocument/2006/relationships/themeOverride" Target="../theme/themeOverride30.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1.xml"/><Relationship Id="rId1" Type="http://schemas.openxmlformats.org/officeDocument/2006/relationships/themeOverride" Target="../theme/themeOverride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hemeOverride" Target="../theme/themeOverride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1.xml"/><Relationship Id="rId1" Type="http://schemas.openxmlformats.org/officeDocument/2006/relationships/themeOverride" Target="../theme/themeOverride33.xml"/><Relationship Id="rId5" Type="http://schemas.microsoft.com/office/2007/relationships/hdphoto" Target="../media/hdphoto10.wdp"/><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1.xml"/><Relationship Id="rId1" Type="http://schemas.openxmlformats.org/officeDocument/2006/relationships/themeOverride" Target="../theme/themeOverride34.xml"/><Relationship Id="rId5" Type="http://schemas.microsoft.com/office/2007/relationships/hdphoto" Target="../media/hdphoto11.wdp"/><Relationship Id="rId4" Type="http://schemas.openxmlformats.org/officeDocument/2006/relationships/image" Target="../media/image16.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7.xml"/><Relationship Id="rId1" Type="http://schemas.openxmlformats.org/officeDocument/2006/relationships/themeOverride" Target="../theme/themeOverride35.xml"/><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1.xml"/><Relationship Id="rId1" Type="http://schemas.openxmlformats.org/officeDocument/2006/relationships/themeOverride" Target="../theme/themeOverride36.xml"/><Relationship Id="rId5" Type="http://schemas.microsoft.com/office/2007/relationships/hdphoto" Target="../media/hdphoto12.wdp"/><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1.xml"/><Relationship Id="rId1" Type="http://schemas.openxmlformats.org/officeDocument/2006/relationships/themeOverride" Target="../theme/themeOverride37.xml"/><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2.xml"/><Relationship Id="rId1" Type="http://schemas.openxmlformats.org/officeDocument/2006/relationships/themeOverride" Target="../theme/themeOverride3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2.xml"/><Relationship Id="rId1" Type="http://schemas.openxmlformats.org/officeDocument/2006/relationships/themeOverride" Target="../theme/themeOverride39.xml"/><Relationship Id="rId5" Type="http://schemas.microsoft.com/office/2007/relationships/hdphoto" Target="../media/hdphoto13.wdp"/><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5.xml"/><Relationship Id="rId1" Type="http://schemas.openxmlformats.org/officeDocument/2006/relationships/themeOverride" Target="../theme/themeOverride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1.xml"/><Relationship Id="rId1" Type="http://schemas.openxmlformats.org/officeDocument/2006/relationships/themeOverride" Target="../theme/themeOverride40.xml"/><Relationship Id="rId4" Type="http://schemas.openxmlformats.org/officeDocument/2006/relationships/image" Target="../media/image20.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9.xml"/><Relationship Id="rId1" Type="http://schemas.openxmlformats.org/officeDocument/2006/relationships/themeOverride" Target="../theme/themeOverride41.xml"/><Relationship Id="rId5" Type="http://schemas.microsoft.com/office/2007/relationships/hdphoto" Target="../media/hdphoto14.wdp"/><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9.xml"/><Relationship Id="rId1" Type="http://schemas.openxmlformats.org/officeDocument/2006/relationships/themeOverride" Target="../theme/themeOverride42.xml"/><Relationship Id="rId5" Type="http://schemas.microsoft.com/office/2007/relationships/hdphoto" Target="../media/hdphoto2.wdp"/><Relationship Id="rId4" Type="http://schemas.openxmlformats.org/officeDocument/2006/relationships/image" Target="../media/image22.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9.xml"/><Relationship Id="rId1" Type="http://schemas.openxmlformats.org/officeDocument/2006/relationships/themeOverride" Target="../theme/themeOverride43.xml"/><Relationship Id="rId5" Type="http://schemas.microsoft.com/office/2007/relationships/hdphoto" Target="../media/hdphoto2.wdp"/><Relationship Id="rId4" Type="http://schemas.openxmlformats.org/officeDocument/2006/relationships/image" Target="../media/image22.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2.xml"/><Relationship Id="rId1" Type="http://schemas.openxmlformats.org/officeDocument/2006/relationships/themeOverride" Target="../theme/themeOverride4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1.xml"/><Relationship Id="rId1" Type="http://schemas.openxmlformats.org/officeDocument/2006/relationships/themeOverride" Target="../theme/themeOverride45.xml"/><Relationship Id="rId5" Type="http://schemas.microsoft.com/office/2007/relationships/hdphoto" Target="../media/hdphoto15.wdp"/><Relationship Id="rId4" Type="http://schemas.openxmlformats.org/officeDocument/2006/relationships/image" Target="../media/image23.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1.xml"/><Relationship Id="rId1" Type="http://schemas.openxmlformats.org/officeDocument/2006/relationships/themeOverride" Target="../theme/themeOverride46.xml"/><Relationship Id="rId4" Type="http://schemas.openxmlformats.org/officeDocument/2006/relationships/image" Target="../media/image7.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1.xml"/><Relationship Id="rId1" Type="http://schemas.openxmlformats.org/officeDocument/2006/relationships/themeOverride" Target="../theme/themeOverride47.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1.xml"/><Relationship Id="rId1" Type="http://schemas.openxmlformats.org/officeDocument/2006/relationships/themeOverride" Target="../theme/themeOverride48.xml"/><Relationship Id="rId4" Type="http://schemas.openxmlformats.org/officeDocument/2006/relationships/image" Target="../media/image24.emf"/></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1.xml"/><Relationship Id="rId1" Type="http://schemas.openxmlformats.org/officeDocument/2006/relationships/themeOverride" Target="../theme/themeOverride4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5.xml"/><Relationship Id="rId1" Type="http://schemas.openxmlformats.org/officeDocument/2006/relationships/themeOverride" Target="../theme/themeOverride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1.xml"/><Relationship Id="rId1" Type="http://schemas.openxmlformats.org/officeDocument/2006/relationships/themeOverride" Target="../theme/themeOverride50.xml"/><Relationship Id="rId4" Type="http://schemas.openxmlformats.org/officeDocument/2006/relationships/image" Target="../media/image25.emf"/></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1.xml"/><Relationship Id="rId1" Type="http://schemas.openxmlformats.org/officeDocument/2006/relationships/themeOverride" Target="../theme/themeOverride51.xml"/><Relationship Id="rId4" Type="http://schemas.openxmlformats.org/officeDocument/2006/relationships/image" Target="../media/image26.emf"/></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1.xml"/><Relationship Id="rId1" Type="http://schemas.openxmlformats.org/officeDocument/2006/relationships/themeOverride" Target="../theme/themeOverride52.xml"/><Relationship Id="rId4" Type="http://schemas.openxmlformats.org/officeDocument/2006/relationships/image" Target="../media/image27.emf"/></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themeOverride" Target="../theme/themeOverride53.xml"/><Relationship Id="rId5" Type="http://schemas.microsoft.com/office/2007/relationships/hdphoto" Target="../media/hdphoto16.wdp"/><Relationship Id="rId4" Type="http://schemas.openxmlformats.org/officeDocument/2006/relationships/image" Target="../media/image28.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5.xml"/><Relationship Id="rId1" Type="http://schemas.openxmlformats.org/officeDocument/2006/relationships/themeOverride" Target="../theme/themeOverride54.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45.xml"/><Relationship Id="rId1" Type="http://schemas.openxmlformats.org/officeDocument/2006/relationships/themeOverride" Target="../theme/themeOverride55.xml"/><Relationship Id="rId5" Type="http://schemas.microsoft.com/office/2007/relationships/hdphoto" Target="../media/hdphoto5.wdp"/><Relationship Id="rId4" Type="http://schemas.openxmlformats.org/officeDocument/2006/relationships/image" Target="../media/image9.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9.xml"/><Relationship Id="rId1" Type="http://schemas.openxmlformats.org/officeDocument/2006/relationships/themeOverride" Target="../theme/themeOverride56.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themeOverride" Target="../theme/themeOverride57.xml"/><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9.xml"/><Relationship Id="rId1" Type="http://schemas.openxmlformats.org/officeDocument/2006/relationships/themeOverride" Target="../theme/themeOverride6.xml"/><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7.xml"/><Relationship Id="rId5" Type="http://schemas.microsoft.com/office/2007/relationships/hdphoto" Target="../media/hdphoto2.wdp"/><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9.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5.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pPr lvl="1" algn="ctr"/>
            <a:r>
              <a:rPr lang="en-GB" b="1" dirty="0">
                <a:solidFill>
                  <a:schemeClr val="bg1"/>
                </a:solidFill>
                <a:latin typeface="Arial" pitchFamily="34" charset="0"/>
                <a:cs typeface="Arial" pitchFamily="34" charset="0"/>
              </a:rPr>
              <a:t/>
            </a:r>
            <a:br>
              <a:rPr lang="en-GB" b="1" dirty="0">
                <a:solidFill>
                  <a:schemeClr val="bg1"/>
                </a:solidFill>
                <a:latin typeface="Arial" pitchFamily="34" charset="0"/>
                <a:cs typeface="Arial" pitchFamily="34" charset="0"/>
              </a:rPr>
            </a:br>
            <a:r>
              <a:rPr lang="en-GB" sz="3200" b="1" dirty="0">
                <a:solidFill>
                  <a:schemeClr val="bg1"/>
                </a:solidFill>
                <a:latin typeface="Arial" pitchFamily="34" charset="0"/>
                <a:cs typeface="Arial" pitchFamily="34" charset="0"/>
              </a:rPr>
              <a:t>IFRS </a:t>
            </a:r>
            <a:r>
              <a:rPr lang="en-GB" sz="3200" b="1" dirty="0" smtClean="0">
                <a:solidFill>
                  <a:schemeClr val="bg1"/>
                </a:solidFill>
                <a:latin typeface="Arial" pitchFamily="34" charset="0"/>
                <a:cs typeface="Arial" pitchFamily="34" charset="0"/>
              </a:rPr>
              <a:t>2013 – </a:t>
            </a:r>
            <a:r>
              <a:rPr lang="en-GB" sz="3200" b="1" dirty="0">
                <a:solidFill>
                  <a:schemeClr val="bg1"/>
                </a:solidFill>
                <a:latin typeface="Arial" pitchFamily="34" charset="0"/>
                <a:cs typeface="Arial" pitchFamily="34" charset="0"/>
              </a:rPr>
              <a:t>an </a:t>
            </a:r>
            <a:r>
              <a:rPr lang="en-GB" sz="3200" b="1" dirty="0" smtClean="0">
                <a:solidFill>
                  <a:schemeClr val="bg1"/>
                </a:solidFill>
                <a:latin typeface="Arial" pitchFamily="34" charset="0"/>
                <a:cs typeface="Arial" pitchFamily="34" charset="0"/>
              </a:rPr>
              <a:t>overview</a:t>
            </a:r>
            <a:br>
              <a:rPr lang="en-GB" sz="3200" b="1" dirty="0" smtClean="0">
                <a:solidFill>
                  <a:schemeClr val="bg1"/>
                </a:solidFill>
                <a:latin typeface="Arial" pitchFamily="34" charset="0"/>
                <a:cs typeface="Arial" pitchFamily="34" charset="0"/>
              </a:rPr>
            </a:br>
            <a:r>
              <a:rPr lang="en-GB" sz="3200" b="1" dirty="0">
                <a:solidFill>
                  <a:schemeClr val="bg1"/>
                </a:solidFill>
                <a:latin typeface="Arial" pitchFamily="34" charset="0"/>
                <a:cs typeface="Arial" pitchFamily="34" charset="0"/>
              </a:rPr>
              <a:t/>
            </a:r>
            <a:br>
              <a:rPr lang="en-GB" sz="3200" b="1" dirty="0">
                <a:solidFill>
                  <a:schemeClr val="bg1"/>
                </a:solidFill>
                <a:latin typeface="Arial" pitchFamily="34" charset="0"/>
                <a:cs typeface="Arial" pitchFamily="34" charset="0"/>
              </a:rPr>
            </a:br>
            <a:r>
              <a:rPr lang="en-GB" b="1" dirty="0">
                <a:solidFill>
                  <a:schemeClr val="bg1"/>
                </a:solidFill>
                <a:latin typeface="Arial" pitchFamily="34" charset="0"/>
                <a:cs typeface="Arial" pitchFamily="34" charset="0"/>
              </a:rPr>
              <a:t/>
            </a:r>
            <a:br>
              <a:rPr lang="en-GB" b="1" dirty="0">
                <a:solidFill>
                  <a:schemeClr val="bg1"/>
                </a:solidFill>
                <a:latin typeface="Arial" pitchFamily="34" charset="0"/>
                <a:cs typeface="Arial" pitchFamily="34" charset="0"/>
              </a:rPr>
            </a:br>
            <a:r>
              <a:rPr lang="en-GB" dirty="0">
                <a:solidFill>
                  <a:schemeClr val="bg1"/>
                </a:solidFill>
                <a:latin typeface="Arial" pitchFamily="34" charset="0"/>
                <a:cs typeface="Arial" pitchFamily="34" charset="0"/>
              </a:rPr>
              <a:t>IAS 19- Employee </a:t>
            </a:r>
            <a:r>
              <a:rPr lang="en-GB" dirty="0" smtClean="0">
                <a:solidFill>
                  <a:schemeClr val="bg1"/>
                </a:solidFill>
                <a:latin typeface="Arial" pitchFamily="34" charset="0"/>
                <a:cs typeface="Arial" pitchFamily="34" charset="0"/>
              </a:rPr>
              <a:t>Benefits</a:t>
            </a:r>
            <a:r>
              <a:rPr lang="en-GB" dirty="0">
                <a:solidFill>
                  <a:schemeClr val="bg1"/>
                </a:solidFill>
                <a:latin typeface="Arial" pitchFamily="34" charset="0"/>
                <a:cs typeface="Arial" pitchFamily="34" charset="0"/>
              </a:rPr>
              <a:t/>
            </a:r>
            <a:br>
              <a:rPr lang="en-GB" dirty="0">
                <a:solidFill>
                  <a:schemeClr val="bg1"/>
                </a:solidFill>
                <a:latin typeface="Arial" pitchFamily="34" charset="0"/>
                <a:cs typeface="Arial" pitchFamily="34" charset="0"/>
              </a:rPr>
            </a:br>
            <a:r>
              <a:rPr lang="en-GB" dirty="0">
                <a:solidFill>
                  <a:schemeClr val="bg1"/>
                </a:solidFill>
                <a:latin typeface="Arial" pitchFamily="34" charset="0"/>
                <a:cs typeface="Arial" pitchFamily="34" charset="0"/>
              </a:rPr>
              <a:t>IAS 19-The Limit on a Defined Benefit Asset, Minimum Funding Requirements and their Interaction (IFRIC 14</a:t>
            </a:r>
            <a:r>
              <a:rPr lang="en-GB" dirty="0" smtClean="0">
                <a:solidFill>
                  <a:schemeClr val="bg1"/>
                </a:solidFill>
                <a:latin typeface="Arial" pitchFamily="34" charset="0"/>
                <a:cs typeface="Arial" pitchFamily="34" charset="0"/>
              </a:rPr>
              <a:t>)</a:t>
            </a:r>
            <a:endParaRPr lang="en-GB" dirty="0">
              <a:latin typeface="Arial" pitchFamily="34" charset="0"/>
              <a:cs typeface="Arial" pitchFamily="34" charset="0"/>
            </a:endParaRPr>
          </a:p>
        </p:txBody>
      </p:sp>
    </p:spTree>
    <p:extLst>
      <p:ext uri="{BB962C8B-B14F-4D97-AF65-F5344CB8AC3E}">
        <p14:creationId xmlns:p14="http://schemas.microsoft.com/office/powerpoint/2010/main" val="290117066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r>
              <a:rPr lang="en-GB" altLang="en-US" dirty="0" smtClean="0"/>
              <a:t>Short-term employment benefits</a:t>
            </a:r>
            <a:br>
              <a:rPr lang="en-GB" altLang="en-US" dirty="0" smtClean="0"/>
            </a:br>
            <a:r>
              <a:rPr lang="en-GB" altLang="en-US" dirty="0" smtClean="0"/>
              <a:t/>
            </a:r>
            <a:br>
              <a:rPr lang="en-GB" altLang="en-US" dirty="0" smtClean="0"/>
            </a:br>
            <a:r>
              <a:rPr lang="en-GB" altLang="en-US" dirty="0"/>
              <a:t/>
            </a:r>
            <a:br>
              <a:rPr lang="en-GB" altLang="en-US" dirty="0"/>
            </a:br>
            <a:endParaRPr lang="en-GB" altLang="en-US" dirty="0"/>
          </a:p>
        </p:txBody>
      </p:sp>
      <p:cxnSp>
        <p:nvCxnSpPr>
          <p:cNvPr id="15" name="Straight Connector 14"/>
          <p:cNvCxnSpPr/>
          <p:nvPr/>
        </p:nvCxnSpPr>
        <p:spPr>
          <a:xfrm>
            <a:off x="755576" y="2204864"/>
            <a:ext cx="7704000"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17" name="Straight Connector 16"/>
          <p:cNvCxnSpPr/>
          <p:nvPr/>
        </p:nvCxnSpPr>
        <p:spPr>
          <a:xfrm>
            <a:off x="755576" y="2204864"/>
            <a:ext cx="0" cy="360040"/>
          </a:xfrm>
          <a:prstGeom prst="line">
            <a:avLst/>
          </a:prstGeom>
        </p:spPr>
        <p:style>
          <a:lnRef idx="2">
            <a:schemeClr val="accent4"/>
          </a:lnRef>
          <a:fillRef idx="0">
            <a:schemeClr val="accent4"/>
          </a:fillRef>
          <a:effectRef idx="1">
            <a:schemeClr val="accent4"/>
          </a:effectRef>
          <a:fontRef idx="minor">
            <a:schemeClr val="tx1"/>
          </a:fontRef>
        </p:style>
      </p:cxnSp>
      <p:cxnSp>
        <p:nvCxnSpPr>
          <p:cNvPr id="23" name="Straight Connector 22"/>
          <p:cNvCxnSpPr/>
          <p:nvPr/>
        </p:nvCxnSpPr>
        <p:spPr>
          <a:xfrm>
            <a:off x="8460432" y="2204864"/>
            <a:ext cx="0" cy="360040"/>
          </a:xfrm>
          <a:prstGeom prst="line">
            <a:avLst/>
          </a:prstGeom>
        </p:spPr>
        <p:style>
          <a:lnRef idx="2">
            <a:schemeClr val="accent4"/>
          </a:lnRef>
          <a:fillRef idx="0">
            <a:schemeClr val="accent4"/>
          </a:fillRef>
          <a:effectRef idx="1">
            <a:schemeClr val="accent4"/>
          </a:effectRef>
          <a:fontRef idx="minor">
            <a:schemeClr val="tx1"/>
          </a:fontRef>
        </p:style>
      </p:cxnSp>
      <p:sp>
        <p:nvSpPr>
          <p:cNvPr id="19" name="Rectangle 18"/>
          <p:cNvSpPr/>
          <p:nvPr/>
        </p:nvSpPr>
        <p:spPr>
          <a:xfrm>
            <a:off x="107504" y="2564904"/>
            <a:ext cx="1475984" cy="126004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Year End</a:t>
            </a:r>
          </a:p>
          <a:p>
            <a:pPr algn="ctr"/>
            <a:r>
              <a:rPr lang="en-GB" sz="2000" dirty="0" smtClean="0"/>
              <a:t>31 December 20X5</a:t>
            </a:r>
            <a:endParaRPr lang="en-GB" sz="2000" dirty="0"/>
          </a:p>
        </p:txBody>
      </p:sp>
      <p:sp>
        <p:nvSpPr>
          <p:cNvPr id="25" name="Rectangle 24"/>
          <p:cNvSpPr/>
          <p:nvPr/>
        </p:nvSpPr>
        <p:spPr>
          <a:xfrm>
            <a:off x="4392160" y="2601008"/>
            <a:ext cx="1620000" cy="1260040"/>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Year </a:t>
            </a:r>
            <a:r>
              <a:rPr lang="en-GB" sz="2000" b="1" dirty="0" smtClean="0">
                <a:solidFill>
                  <a:schemeClr val="tx1"/>
                </a:solidFill>
              </a:rPr>
              <a:t>End</a:t>
            </a:r>
            <a:endParaRPr lang="en-GB" sz="2000" dirty="0" smtClean="0"/>
          </a:p>
          <a:p>
            <a:pPr algn="ctr"/>
            <a:r>
              <a:rPr lang="en-GB" sz="2000" dirty="0" smtClean="0"/>
              <a:t>31 December 20X6</a:t>
            </a:r>
            <a:endParaRPr lang="en-GB" sz="2000" dirty="0"/>
          </a:p>
        </p:txBody>
      </p:sp>
      <p:sp>
        <p:nvSpPr>
          <p:cNvPr id="26" name="Rectangle 25"/>
          <p:cNvSpPr/>
          <p:nvPr/>
        </p:nvSpPr>
        <p:spPr>
          <a:xfrm>
            <a:off x="7596336" y="2564904"/>
            <a:ext cx="1440160" cy="12600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Year </a:t>
            </a:r>
            <a:r>
              <a:rPr lang="en-GB" sz="2000" b="1" dirty="0" smtClean="0">
                <a:solidFill>
                  <a:schemeClr val="tx1"/>
                </a:solidFill>
              </a:rPr>
              <a:t>End</a:t>
            </a:r>
            <a:endParaRPr lang="en-GB" sz="2000" dirty="0" smtClean="0"/>
          </a:p>
          <a:p>
            <a:pPr algn="ctr"/>
            <a:r>
              <a:rPr lang="en-GB" sz="2000" dirty="0" smtClean="0"/>
              <a:t>31 December YYYY</a:t>
            </a:r>
            <a:endParaRPr lang="en-GB" sz="2000" dirty="0"/>
          </a:p>
        </p:txBody>
      </p:sp>
      <p:sp>
        <p:nvSpPr>
          <p:cNvPr id="24" name="Folded Corner 23"/>
          <p:cNvSpPr/>
          <p:nvPr/>
        </p:nvSpPr>
        <p:spPr>
          <a:xfrm>
            <a:off x="1527236" y="3068960"/>
            <a:ext cx="3024088" cy="3456384"/>
          </a:xfrm>
          <a:prstGeom prst="foldedCorner">
            <a:avLst/>
          </a:prstGeom>
        </p:spPr>
        <p:style>
          <a:lnRef idx="3">
            <a:schemeClr val="lt1"/>
          </a:lnRef>
          <a:fillRef idx="1">
            <a:schemeClr val="accent6"/>
          </a:fillRef>
          <a:effectRef idx="1">
            <a:schemeClr val="accent6"/>
          </a:effectRef>
          <a:fontRef idx="minor">
            <a:schemeClr val="lt1"/>
          </a:fontRef>
        </p:style>
        <p:txBody>
          <a:bodyPr rtlCol="0" anchor="t"/>
          <a:lstStyle/>
          <a:p>
            <a:r>
              <a:rPr lang="en-GB" sz="2000" dirty="0" smtClean="0">
                <a:solidFill>
                  <a:schemeClr val="tx1"/>
                </a:solidFill>
              </a:rPr>
              <a:t>Short-term employment benefits. </a:t>
            </a:r>
          </a:p>
          <a:p>
            <a:r>
              <a:rPr lang="en-GB" sz="2000" dirty="0" smtClean="0">
                <a:solidFill>
                  <a:schemeClr val="tx1"/>
                </a:solidFill>
              </a:rPr>
              <a:t>May include: </a:t>
            </a:r>
          </a:p>
          <a:p>
            <a:pPr marL="285750" indent="-285750">
              <a:buFont typeface="Arial" panose="020B0604020202020204" pitchFamily="34" charset="0"/>
              <a:buChar char="•"/>
            </a:pPr>
            <a:r>
              <a:rPr lang="en-GB" sz="2000" dirty="0">
                <a:solidFill>
                  <a:schemeClr val="tx1"/>
                </a:solidFill>
              </a:rPr>
              <a:t>s</a:t>
            </a:r>
            <a:r>
              <a:rPr lang="en-GB" sz="2000" dirty="0" smtClean="0">
                <a:solidFill>
                  <a:schemeClr val="tx1"/>
                </a:solidFill>
              </a:rPr>
              <a:t>alaries </a:t>
            </a:r>
            <a:r>
              <a:rPr lang="en-GB" sz="2000" dirty="0">
                <a:solidFill>
                  <a:schemeClr val="tx1"/>
                </a:solidFill>
              </a:rPr>
              <a:t>and social security contributions</a:t>
            </a:r>
          </a:p>
          <a:p>
            <a:pPr marL="285750" indent="-285750">
              <a:buFont typeface="Arial" panose="020B0604020202020204" pitchFamily="34" charset="0"/>
              <a:buChar char="•"/>
            </a:pPr>
            <a:r>
              <a:rPr lang="en-GB" sz="2000" dirty="0">
                <a:solidFill>
                  <a:schemeClr val="tx1"/>
                </a:solidFill>
              </a:rPr>
              <a:t>paid annual leave </a:t>
            </a:r>
          </a:p>
          <a:p>
            <a:pPr marL="285750" indent="-285750">
              <a:buFont typeface="Arial" panose="020B0604020202020204" pitchFamily="34" charset="0"/>
              <a:buChar char="•"/>
            </a:pPr>
            <a:r>
              <a:rPr lang="en-GB" sz="2000" dirty="0">
                <a:solidFill>
                  <a:schemeClr val="tx1"/>
                </a:solidFill>
              </a:rPr>
              <a:t>paid sick leave</a:t>
            </a:r>
          </a:p>
          <a:p>
            <a:pPr marL="285750" indent="-285750">
              <a:buFont typeface="Arial" panose="020B0604020202020204" pitchFamily="34" charset="0"/>
              <a:buChar char="•"/>
            </a:pPr>
            <a:r>
              <a:rPr lang="en-GB" sz="2000" dirty="0">
                <a:solidFill>
                  <a:schemeClr val="tx1"/>
                </a:solidFill>
              </a:rPr>
              <a:t>profit‑sharing </a:t>
            </a:r>
          </a:p>
          <a:p>
            <a:pPr marL="285750" indent="-285750">
              <a:buFont typeface="Arial" panose="020B0604020202020204" pitchFamily="34" charset="0"/>
              <a:buChar char="•"/>
            </a:pPr>
            <a:r>
              <a:rPr lang="en-GB" sz="2000" dirty="0">
                <a:solidFill>
                  <a:schemeClr val="tx1"/>
                </a:solidFill>
              </a:rPr>
              <a:t>bonuses</a:t>
            </a:r>
          </a:p>
          <a:p>
            <a:pPr marL="285750" indent="-285750">
              <a:buFont typeface="Arial" panose="020B0604020202020204" pitchFamily="34" charset="0"/>
              <a:buChar char="•"/>
            </a:pPr>
            <a:r>
              <a:rPr lang="en-GB" sz="2000" dirty="0">
                <a:solidFill>
                  <a:schemeClr val="tx1"/>
                </a:solidFill>
              </a:rPr>
              <a:t>non‑monetary benefits </a:t>
            </a:r>
            <a:r>
              <a:rPr lang="en-GB" sz="2000" dirty="0" smtClean="0">
                <a:solidFill>
                  <a:schemeClr val="tx1"/>
                </a:solidFill>
              </a:rPr>
              <a:t>(eg medical care).</a:t>
            </a:r>
            <a:endParaRPr lang="en-GB" sz="2000" dirty="0">
              <a:solidFill>
                <a:schemeClr val="tx1"/>
              </a:solidFill>
            </a:endParaRPr>
          </a:p>
          <a:p>
            <a:endParaRPr lang="en-GB" sz="2000" dirty="0">
              <a:solidFill>
                <a:schemeClr val="tx1"/>
              </a:solidFill>
            </a:endParaRPr>
          </a:p>
        </p:txBody>
      </p:sp>
      <p:sp>
        <p:nvSpPr>
          <p:cNvPr id="27" name="Right Brace 26"/>
          <p:cNvSpPr/>
          <p:nvPr/>
        </p:nvSpPr>
        <p:spPr>
          <a:xfrm rot="5400000">
            <a:off x="2700056" y="368872"/>
            <a:ext cx="468000" cy="4284000"/>
          </a:xfrm>
          <a:prstGeom prst="righ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n-GB" dirty="0"/>
          </a:p>
        </p:txBody>
      </p:sp>
      <p:cxnSp>
        <p:nvCxnSpPr>
          <p:cNvPr id="29" name="Straight Connector 28"/>
          <p:cNvCxnSpPr/>
          <p:nvPr/>
        </p:nvCxnSpPr>
        <p:spPr>
          <a:xfrm>
            <a:off x="5148064" y="2204864"/>
            <a:ext cx="0" cy="360040"/>
          </a:xfrm>
          <a:prstGeom prst="line">
            <a:avLst/>
          </a:prstGeom>
        </p:spPr>
        <p:style>
          <a:lnRef idx="2">
            <a:schemeClr val="accent4"/>
          </a:lnRef>
          <a:fillRef idx="0">
            <a:schemeClr val="accent4"/>
          </a:fillRef>
          <a:effectRef idx="1">
            <a:schemeClr val="accent4"/>
          </a:effectRef>
          <a:fontRef idx="minor">
            <a:schemeClr val="tx1"/>
          </a:fontRef>
        </p:style>
      </p:cxnSp>
      <p:grpSp>
        <p:nvGrpSpPr>
          <p:cNvPr id="4" name="Group 5"/>
          <p:cNvGrpSpPr>
            <a:grpSpLocks noChangeAspect="1"/>
          </p:cNvGrpSpPr>
          <p:nvPr/>
        </p:nvGrpSpPr>
        <p:grpSpPr bwMode="auto">
          <a:xfrm>
            <a:off x="5940152" y="2192288"/>
            <a:ext cx="1800200" cy="1872108"/>
            <a:chOff x="3069" y="2279"/>
            <a:chExt cx="1866" cy="1848"/>
          </a:xfrm>
        </p:grpSpPr>
        <p:sp>
          <p:nvSpPr>
            <p:cNvPr id="5" name="AutoShape 4"/>
            <p:cNvSpPr>
              <a:spLocks noChangeAspect="1" noChangeArrowheads="1" noTextEdit="1"/>
            </p:cNvSpPr>
            <p:nvPr/>
          </p:nvSpPr>
          <p:spPr bwMode="auto">
            <a:xfrm>
              <a:off x="3069" y="2279"/>
              <a:ext cx="1866" cy="1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pic>
          <p:nvPicPr>
            <p:cNvPr id="1030" name="Picture 6"/>
            <p:cNvPicPr>
              <a:picLocks noChangeAspect="1" noChangeArrowheads="1"/>
            </p:cNvPicPr>
            <p:nvPr/>
          </p:nvPicPr>
          <p:blipFill>
            <a:blip r:embed="rId4">
              <a:biLevel thresh="75000"/>
              <a:extLst>
                <a:ext uri="{BEBA8EAE-BF5A-486C-A8C5-ECC9F3942E4B}">
                  <a14:imgProps xmlns:a14="http://schemas.microsoft.com/office/drawing/2010/main">
                    <a14:imgLayer r:embed="rId5">
                      <a14:imgEffect>
                        <a14:backgroundRemoval t="10356" b="90615" l="10289" r="99035"/>
                      </a14:imgEffect>
                    </a14:imgLayer>
                  </a14:imgProps>
                </a:ext>
                <a:ext uri="{28A0092B-C50C-407E-A947-70E740481C1C}">
                  <a14:useLocalDpi xmlns:a14="http://schemas.microsoft.com/office/drawing/2010/main" val="0"/>
                </a:ext>
              </a:extLst>
            </a:blip>
            <a:srcRect/>
            <a:stretch>
              <a:fillRect/>
            </a:stretch>
          </p:blipFill>
          <p:spPr bwMode="auto">
            <a:xfrm>
              <a:off x="3069" y="2279"/>
              <a:ext cx="1872" cy="185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Group 10"/>
          <p:cNvGrpSpPr>
            <a:grpSpLocks noChangeAspect="1"/>
          </p:cNvGrpSpPr>
          <p:nvPr/>
        </p:nvGrpSpPr>
        <p:grpSpPr bwMode="auto">
          <a:xfrm>
            <a:off x="5378164" y="3645024"/>
            <a:ext cx="2924175" cy="2914650"/>
            <a:chOff x="1959" y="2076"/>
            <a:chExt cx="1842" cy="1836"/>
          </a:xfrm>
        </p:grpSpPr>
        <p:sp>
          <p:nvSpPr>
            <p:cNvPr id="13" name="AutoShape 9"/>
            <p:cNvSpPr>
              <a:spLocks noChangeAspect="1" noChangeArrowheads="1" noTextEdit="1"/>
            </p:cNvSpPr>
            <p:nvPr/>
          </p:nvSpPr>
          <p:spPr bwMode="auto">
            <a:xfrm>
              <a:off x="1959" y="2076"/>
              <a:ext cx="1842" cy="1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pic>
          <p:nvPicPr>
            <p:cNvPr id="1035" name="Picture 11"/>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9772" b="89577" l="0" r="100000"/>
                      </a14:imgEffect>
                    </a14:imgLayer>
                  </a14:imgProps>
                </a:ext>
                <a:ext uri="{28A0092B-C50C-407E-A947-70E740481C1C}">
                  <a14:useLocalDpi xmlns:a14="http://schemas.microsoft.com/office/drawing/2010/main" val="0"/>
                </a:ext>
              </a:extLst>
            </a:blip>
            <a:srcRect/>
            <a:stretch>
              <a:fillRect/>
            </a:stretch>
          </p:blipFill>
          <p:spPr bwMode="auto">
            <a:xfrm>
              <a:off x="1959" y="2076"/>
              <a:ext cx="1848" cy="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3" name="Straight Arrow Connector 2"/>
          <p:cNvCxnSpPr/>
          <p:nvPr/>
        </p:nvCxnSpPr>
        <p:spPr>
          <a:xfrm>
            <a:off x="2934056" y="2636912"/>
            <a:ext cx="0" cy="3600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40011718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r>
              <a:rPr lang="en-GB" altLang="en-US" dirty="0" smtClean="0"/>
              <a:t>Short-term employment benefits</a:t>
            </a:r>
            <a:br>
              <a:rPr lang="en-GB" altLang="en-US" dirty="0" smtClean="0"/>
            </a:br>
            <a:r>
              <a:rPr lang="en-GB" altLang="en-US" dirty="0" smtClean="0"/>
              <a:t>Recognition, measurement and presentation</a:t>
            </a:r>
            <a:br>
              <a:rPr lang="en-GB" altLang="en-US" dirty="0" smtClean="0"/>
            </a:br>
            <a:r>
              <a:rPr lang="en-GB" altLang="en-US" dirty="0"/>
              <a:t/>
            </a:r>
            <a:br>
              <a:rPr lang="en-GB" altLang="en-US" dirty="0"/>
            </a:br>
            <a:endParaRPr lang="en-GB" altLang="en-US" dirty="0"/>
          </a:p>
        </p:txBody>
      </p:sp>
      <p:grpSp>
        <p:nvGrpSpPr>
          <p:cNvPr id="5" name="Group 4"/>
          <p:cNvGrpSpPr/>
          <p:nvPr/>
        </p:nvGrpSpPr>
        <p:grpSpPr>
          <a:xfrm>
            <a:off x="251520" y="1916832"/>
            <a:ext cx="8712968" cy="4608512"/>
            <a:chOff x="251520" y="1916832"/>
            <a:chExt cx="8712968" cy="4608512"/>
          </a:xfrm>
        </p:grpSpPr>
        <p:sp>
          <p:nvSpPr>
            <p:cNvPr id="6" name="Freeform 5"/>
            <p:cNvSpPr/>
            <p:nvPr/>
          </p:nvSpPr>
          <p:spPr>
            <a:xfrm>
              <a:off x="251520" y="1918009"/>
              <a:ext cx="1656000" cy="1440000"/>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255" tIns="527765" rIns="8256" bIns="527764" numCol="1" spcCol="1270" anchor="ctr" anchorCtr="0">
              <a:noAutofit/>
            </a:bodyPr>
            <a:lstStyle/>
            <a:p>
              <a:pPr lvl="0" algn="ctr" defTabSz="577850">
                <a:lnSpc>
                  <a:spcPct val="90000"/>
                </a:lnSpc>
                <a:spcBef>
                  <a:spcPct val="0"/>
                </a:spcBef>
                <a:spcAft>
                  <a:spcPct val="35000"/>
                </a:spcAft>
              </a:pPr>
              <a:r>
                <a:rPr lang="en-GB" sz="2000" b="1" kern="1200" dirty="0" smtClean="0">
                  <a:solidFill>
                    <a:schemeClr val="tx2"/>
                  </a:solidFill>
                </a:rPr>
                <a:t>Recognition</a:t>
              </a:r>
              <a:endParaRPr lang="en-GB" sz="1300" b="1" kern="1200" dirty="0">
                <a:solidFill>
                  <a:schemeClr val="tx2"/>
                </a:solidFill>
              </a:endParaRPr>
            </a:p>
          </p:txBody>
        </p:sp>
        <p:sp>
          <p:nvSpPr>
            <p:cNvPr id="10" name="Freeform 9"/>
            <p:cNvSpPr/>
            <p:nvPr/>
          </p:nvSpPr>
          <p:spPr>
            <a:xfrm>
              <a:off x="1944488" y="1916832"/>
              <a:ext cx="7020000" cy="900000"/>
            </a:xfrm>
            <a:custGeom>
              <a:avLst/>
              <a:gdLst>
                <a:gd name="connsiteX0" fmla="*/ 160804 w 964803"/>
                <a:gd name="connsiteY0" fmla="*/ 0 h 7529933"/>
                <a:gd name="connsiteX1" fmla="*/ 803999 w 964803"/>
                <a:gd name="connsiteY1" fmla="*/ 0 h 7529933"/>
                <a:gd name="connsiteX2" fmla="*/ 964803 w 964803"/>
                <a:gd name="connsiteY2" fmla="*/ 160804 h 7529933"/>
                <a:gd name="connsiteX3" fmla="*/ 964803 w 964803"/>
                <a:gd name="connsiteY3" fmla="*/ 7529933 h 7529933"/>
                <a:gd name="connsiteX4" fmla="*/ 964803 w 964803"/>
                <a:gd name="connsiteY4" fmla="*/ 7529933 h 7529933"/>
                <a:gd name="connsiteX5" fmla="*/ 0 w 964803"/>
                <a:gd name="connsiteY5" fmla="*/ 7529933 h 7529933"/>
                <a:gd name="connsiteX6" fmla="*/ 0 w 964803"/>
                <a:gd name="connsiteY6" fmla="*/ 7529933 h 7529933"/>
                <a:gd name="connsiteX7" fmla="*/ 0 w 964803"/>
                <a:gd name="connsiteY7" fmla="*/ 160804 h 7529933"/>
                <a:gd name="connsiteX8" fmla="*/ 160804 w 964803"/>
                <a:gd name="connsiteY8" fmla="*/ 0 h 75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4803" h="7529933">
                  <a:moveTo>
                    <a:pt x="964803" y="1255016"/>
                  </a:moveTo>
                  <a:lnTo>
                    <a:pt x="964803" y="6274917"/>
                  </a:lnTo>
                  <a:cubicBezTo>
                    <a:pt x="964803" y="6968046"/>
                    <a:pt x="955578" y="7529933"/>
                    <a:pt x="944199" y="7529933"/>
                  </a:cubicBezTo>
                  <a:lnTo>
                    <a:pt x="0" y="7529933"/>
                  </a:lnTo>
                  <a:lnTo>
                    <a:pt x="0" y="7529933"/>
                  </a:lnTo>
                  <a:lnTo>
                    <a:pt x="0" y="0"/>
                  </a:lnTo>
                  <a:lnTo>
                    <a:pt x="0" y="0"/>
                  </a:lnTo>
                  <a:lnTo>
                    <a:pt x="944199" y="0"/>
                  </a:lnTo>
                  <a:cubicBezTo>
                    <a:pt x="955578" y="0"/>
                    <a:pt x="964803" y="561887"/>
                    <a:pt x="964803" y="1255016"/>
                  </a:cubicBezTo>
                  <a:close/>
                </a:path>
              </a:pathLst>
            </a:custGeom>
            <a:solidFill>
              <a:schemeClr val="bg1">
                <a:lumMod val="20000"/>
                <a:lumOff val="80000"/>
                <a:alpha val="90000"/>
              </a:schemeClr>
            </a:solidFill>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6248" tIns="65513" rIns="65513" bIns="65513" numCol="1" spcCol="1270" anchor="ctr" anchorCtr="0">
              <a:noAutofit/>
            </a:bodyPr>
            <a:lstStyle/>
            <a:p>
              <a:pPr marL="0" lvl="1" defTabSz="1289050">
                <a:spcAft>
                  <a:spcPts val="0"/>
                </a:spcAft>
              </a:pPr>
              <a:r>
                <a:rPr lang="en-GB" sz="1800" kern="1200" dirty="0" smtClean="0"/>
                <a:t>R</a:t>
              </a:r>
              <a:r>
                <a:rPr lang="en-GB" sz="1800" dirty="0" smtClean="0">
                  <a:solidFill>
                    <a:srgbClr val="000000"/>
                  </a:solidFill>
                </a:rPr>
                <a:t>ecognise </a:t>
              </a:r>
              <a:r>
                <a:rPr lang="en-GB" sz="1800" dirty="0">
                  <a:solidFill>
                    <a:srgbClr val="000000"/>
                  </a:solidFill>
                </a:rPr>
                <a:t>expected benefit as services </a:t>
              </a:r>
              <a:r>
                <a:rPr lang="en-GB" sz="1800" dirty="0" smtClean="0">
                  <a:solidFill>
                    <a:srgbClr val="000000"/>
                  </a:solidFill>
                </a:rPr>
                <a:t>rendered</a:t>
              </a:r>
              <a:endParaRPr lang="en-GB" sz="1800" dirty="0">
                <a:solidFill>
                  <a:srgbClr val="000000"/>
                </a:solidFill>
              </a:endParaRPr>
            </a:p>
          </p:txBody>
        </p:sp>
        <p:sp>
          <p:nvSpPr>
            <p:cNvPr id="11" name="Freeform 10"/>
            <p:cNvSpPr/>
            <p:nvPr/>
          </p:nvSpPr>
          <p:spPr>
            <a:xfrm>
              <a:off x="251521" y="3140968"/>
              <a:ext cx="1656000" cy="1800000"/>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255" tIns="527764" rIns="8255" bIns="527764" numCol="1" spcCol="1270" anchor="ctr" anchorCtr="0">
              <a:noAutofit/>
            </a:bodyPr>
            <a:lstStyle/>
            <a:p>
              <a:pPr lvl="0" algn="ctr" defTabSz="577850">
                <a:lnSpc>
                  <a:spcPct val="90000"/>
                </a:lnSpc>
                <a:spcBef>
                  <a:spcPct val="0"/>
                </a:spcBef>
                <a:spcAft>
                  <a:spcPct val="35000"/>
                </a:spcAft>
              </a:pPr>
              <a:r>
                <a:rPr lang="en-GB" sz="2000" b="1" kern="1200" dirty="0" smtClean="0">
                  <a:solidFill>
                    <a:schemeClr val="tx2"/>
                  </a:solidFill>
                </a:rPr>
                <a:t>Measurement</a:t>
              </a:r>
              <a:endParaRPr lang="en-GB" sz="2000" b="1" kern="1200" dirty="0">
                <a:solidFill>
                  <a:schemeClr val="tx2"/>
                </a:solidFill>
              </a:endParaRPr>
            </a:p>
          </p:txBody>
        </p:sp>
        <p:sp>
          <p:nvSpPr>
            <p:cNvPr id="12" name="Freeform 11"/>
            <p:cNvSpPr/>
            <p:nvPr/>
          </p:nvSpPr>
          <p:spPr>
            <a:xfrm>
              <a:off x="1944488" y="3141096"/>
              <a:ext cx="7020000" cy="1152000"/>
            </a:xfrm>
            <a:custGeom>
              <a:avLst/>
              <a:gdLst>
                <a:gd name="connsiteX0" fmla="*/ 160804 w 964803"/>
                <a:gd name="connsiteY0" fmla="*/ 0 h 7529933"/>
                <a:gd name="connsiteX1" fmla="*/ 803999 w 964803"/>
                <a:gd name="connsiteY1" fmla="*/ 0 h 7529933"/>
                <a:gd name="connsiteX2" fmla="*/ 964803 w 964803"/>
                <a:gd name="connsiteY2" fmla="*/ 160804 h 7529933"/>
                <a:gd name="connsiteX3" fmla="*/ 964803 w 964803"/>
                <a:gd name="connsiteY3" fmla="*/ 7529933 h 7529933"/>
                <a:gd name="connsiteX4" fmla="*/ 964803 w 964803"/>
                <a:gd name="connsiteY4" fmla="*/ 7529933 h 7529933"/>
                <a:gd name="connsiteX5" fmla="*/ 0 w 964803"/>
                <a:gd name="connsiteY5" fmla="*/ 7529933 h 7529933"/>
                <a:gd name="connsiteX6" fmla="*/ 0 w 964803"/>
                <a:gd name="connsiteY6" fmla="*/ 7529933 h 7529933"/>
                <a:gd name="connsiteX7" fmla="*/ 0 w 964803"/>
                <a:gd name="connsiteY7" fmla="*/ 160804 h 7529933"/>
                <a:gd name="connsiteX8" fmla="*/ 160804 w 964803"/>
                <a:gd name="connsiteY8" fmla="*/ 0 h 75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4803" h="7529933">
                  <a:moveTo>
                    <a:pt x="964803" y="1255016"/>
                  </a:moveTo>
                  <a:lnTo>
                    <a:pt x="964803" y="6274917"/>
                  </a:lnTo>
                  <a:cubicBezTo>
                    <a:pt x="964803" y="6968046"/>
                    <a:pt x="955578" y="7529933"/>
                    <a:pt x="944199" y="7529933"/>
                  </a:cubicBezTo>
                  <a:lnTo>
                    <a:pt x="0" y="7529933"/>
                  </a:lnTo>
                  <a:lnTo>
                    <a:pt x="0" y="7529933"/>
                  </a:lnTo>
                  <a:lnTo>
                    <a:pt x="0" y="0"/>
                  </a:lnTo>
                  <a:lnTo>
                    <a:pt x="0" y="0"/>
                  </a:lnTo>
                  <a:lnTo>
                    <a:pt x="944199" y="0"/>
                  </a:lnTo>
                  <a:cubicBezTo>
                    <a:pt x="955578" y="0"/>
                    <a:pt x="964803" y="561887"/>
                    <a:pt x="964803" y="1255016"/>
                  </a:cubicBezTo>
                  <a:close/>
                </a:path>
              </a:pathLst>
            </a:custGeom>
            <a:solidFill>
              <a:schemeClr val="bg1">
                <a:lumMod val="20000"/>
                <a:lumOff val="80000"/>
                <a:alpha val="90000"/>
              </a:schemeClr>
            </a:solidFill>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6248" tIns="65513" rIns="65513" bIns="65513" numCol="1" spcCol="1270" anchor="ctr" anchorCtr="0">
              <a:noAutofit/>
            </a:bodyPr>
            <a:lstStyle/>
            <a:p>
              <a:pPr marL="0" lvl="1" defTabSz="1289050">
                <a:spcAft>
                  <a:spcPts val="0"/>
                </a:spcAft>
              </a:pPr>
              <a:r>
                <a:rPr lang="en-GB" sz="1800" dirty="0"/>
                <a:t>Undiscounted amount of benefits earned by </a:t>
              </a:r>
              <a:r>
                <a:rPr lang="en-GB" sz="1800" dirty="0" smtClean="0"/>
                <a:t>employees</a:t>
              </a:r>
              <a:endParaRPr lang="en-GB" sz="1800" dirty="0"/>
            </a:p>
          </p:txBody>
        </p:sp>
        <p:sp>
          <p:nvSpPr>
            <p:cNvPr id="14" name="Freeform 13"/>
            <p:cNvSpPr/>
            <p:nvPr/>
          </p:nvSpPr>
          <p:spPr>
            <a:xfrm>
              <a:off x="251521" y="4725344"/>
              <a:ext cx="1656000" cy="1800000"/>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255" tIns="527764" rIns="8255" bIns="527764" numCol="1" spcCol="1270" anchor="ctr" anchorCtr="0">
              <a:noAutofit/>
            </a:bodyPr>
            <a:lstStyle/>
            <a:p>
              <a:pPr lvl="0" algn="ctr" defTabSz="577850">
                <a:lnSpc>
                  <a:spcPct val="90000"/>
                </a:lnSpc>
                <a:spcBef>
                  <a:spcPct val="0"/>
                </a:spcBef>
                <a:spcAft>
                  <a:spcPct val="35000"/>
                </a:spcAft>
              </a:pPr>
              <a:r>
                <a:rPr lang="en-GB" sz="2000" b="1" kern="1200" dirty="0" smtClean="0">
                  <a:solidFill>
                    <a:schemeClr val="tx2"/>
                  </a:solidFill>
                </a:rPr>
                <a:t>Presentation</a:t>
              </a:r>
              <a:endParaRPr lang="en-GB" sz="2000" b="1" kern="1200" dirty="0">
                <a:solidFill>
                  <a:schemeClr val="tx2"/>
                </a:solidFill>
              </a:endParaRPr>
            </a:p>
          </p:txBody>
        </p:sp>
        <p:sp>
          <p:nvSpPr>
            <p:cNvPr id="15" name="Freeform 14"/>
            <p:cNvSpPr/>
            <p:nvPr/>
          </p:nvSpPr>
          <p:spPr>
            <a:xfrm>
              <a:off x="1944488" y="4725144"/>
              <a:ext cx="7020000" cy="1152000"/>
            </a:xfrm>
            <a:custGeom>
              <a:avLst/>
              <a:gdLst>
                <a:gd name="connsiteX0" fmla="*/ 160804 w 964803"/>
                <a:gd name="connsiteY0" fmla="*/ 0 h 7529933"/>
                <a:gd name="connsiteX1" fmla="*/ 803999 w 964803"/>
                <a:gd name="connsiteY1" fmla="*/ 0 h 7529933"/>
                <a:gd name="connsiteX2" fmla="*/ 964803 w 964803"/>
                <a:gd name="connsiteY2" fmla="*/ 160804 h 7529933"/>
                <a:gd name="connsiteX3" fmla="*/ 964803 w 964803"/>
                <a:gd name="connsiteY3" fmla="*/ 7529933 h 7529933"/>
                <a:gd name="connsiteX4" fmla="*/ 964803 w 964803"/>
                <a:gd name="connsiteY4" fmla="*/ 7529933 h 7529933"/>
                <a:gd name="connsiteX5" fmla="*/ 0 w 964803"/>
                <a:gd name="connsiteY5" fmla="*/ 7529933 h 7529933"/>
                <a:gd name="connsiteX6" fmla="*/ 0 w 964803"/>
                <a:gd name="connsiteY6" fmla="*/ 7529933 h 7529933"/>
                <a:gd name="connsiteX7" fmla="*/ 0 w 964803"/>
                <a:gd name="connsiteY7" fmla="*/ 160804 h 7529933"/>
                <a:gd name="connsiteX8" fmla="*/ 160804 w 964803"/>
                <a:gd name="connsiteY8" fmla="*/ 0 h 75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4803" h="7529933">
                  <a:moveTo>
                    <a:pt x="964803" y="1255016"/>
                  </a:moveTo>
                  <a:lnTo>
                    <a:pt x="964803" y="6274917"/>
                  </a:lnTo>
                  <a:cubicBezTo>
                    <a:pt x="964803" y="6968046"/>
                    <a:pt x="955578" y="7529933"/>
                    <a:pt x="944199" y="7529933"/>
                  </a:cubicBezTo>
                  <a:lnTo>
                    <a:pt x="0" y="7529933"/>
                  </a:lnTo>
                  <a:lnTo>
                    <a:pt x="0" y="7529933"/>
                  </a:lnTo>
                  <a:lnTo>
                    <a:pt x="0" y="0"/>
                  </a:lnTo>
                  <a:lnTo>
                    <a:pt x="0" y="0"/>
                  </a:lnTo>
                  <a:lnTo>
                    <a:pt x="944199" y="0"/>
                  </a:lnTo>
                  <a:cubicBezTo>
                    <a:pt x="955578" y="0"/>
                    <a:pt x="964803" y="561887"/>
                    <a:pt x="964803" y="1255016"/>
                  </a:cubicBezTo>
                  <a:close/>
                </a:path>
              </a:pathLst>
            </a:custGeom>
            <a:solidFill>
              <a:schemeClr val="bg1">
                <a:lumMod val="20000"/>
                <a:lumOff val="80000"/>
                <a:alpha val="90000"/>
              </a:schemeClr>
            </a:solidFill>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6248" tIns="65513" rIns="65513" bIns="65513" numCol="1" spcCol="1270" anchor="ctr" anchorCtr="0">
              <a:noAutofit/>
            </a:bodyPr>
            <a:lstStyle/>
            <a:p>
              <a:pPr marL="0" lvl="1" defTabSz="1289050">
                <a:spcAft>
                  <a:spcPts val="0"/>
                </a:spcAft>
              </a:pPr>
              <a:r>
                <a:rPr lang="en-GB" sz="1800" dirty="0"/>
                <a:t>Balance Sheet: net liability/asset (if amount paid exceeds liability)</a:t>
              </a:r>
            </a:p>
            <a:p>
              <a:pPr marL="0" lvl="1" defTabSz="1289050">
                <a:spcAft>
                  <a:spcPts val="0"/>
                </a:spcAft>
              </a:pPr>
              <a:r>
                <a:rPr lang="en-GB" sz="1800" dirty="0"/>
                <a:t>P&amp;L: expense unless other IFRSs requires/permits capitalisation</a:t>
              </a:r>
            </a:p>
          </p:txBody>
        </p:sp>
      </p:grpSp>
    </p:spTree>
    <p:extLst>
      <p:ext uri="{BB962C8B-B14F-4D97-AF65-F5344CB8AC3E}">
        <p14:creationId xmlns:p14="http://schemas.microsoft.com/office/powerpoint/2010/main" val="29595029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r>
              <a:rPr lang="en-GB" altLang="en-US" dirty="0" smtClean="0"/>
              <a:t>Short-term employment benefits</a:t>
            </a:r>
            <a:br>
              <a:rPr lang="en-GB" altLang="en-US" dirty="0" smtClean="0"/>
            </a:br>
            <a:r>
              <a:rPr lang="en-GB" altLang="en-US" dirty="0" smtClean="0"/>
              <a:t>Short-term paid absences</a:t>
            </a:r>
            <a:endParaRPr lang="en-GB" altLang="en-US" dirty="0"/>
          </a:p>
        </p:txBody>
      </p:sp>
      <p:graphicFrame>
        <p:nvGraphicFramePr>
          <p:cNvPr id="2" name="Diagram 1"/>
          <p:cNvGraphicFramePr/>
          <p:nvPr>
            <p:extLst>
              <p:ext uri="{D42A27DB-BD31-4B8C-83A1-F6EECF244321}">
                <p14:modId xmlns:p14="http://schemas.microsoft.com/office/powerpoint/2010/main" val="512713169"/>
              </p:ext>
            </p:extLst>
          </p:nvPr>
        </p:nvGraphicFramePr>
        <p:xfrm>
          <a:off x="179512" y="1988840"/>
          <a:ext cx="8712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565583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Termination benefits &amp; short-term employment benefits</a:t>
            </a:r>
            <a:br>
              <a:rPr lang="en-GB" dirty="0" smtClean="0"/>
            </a:br>
            <a:r>
              <a:rPr lang="en-GB" dirty="0" smtClean="0"/>
              <a:t>Example</a:t>
            </a:r>
            <a:endParaRPr lang="en-GB" dirty="0"/>
          </a:p>
        </p:txBody>
      </p:sp>
      <p:sp>
        <p:nvSpPr>
          <p:cNvPr id="5" name="Text Placeholder 4"/>
          <p:cNvSpPr>
            <a:spLocks noGrp="1"/>
          </p:cNvSpPr>
          <p:nvPr>
            <p:ph idx="1"/>
          </p:nvPr>
        </p:nvSpPr>
        <p:spPr/>
        <p:txBody>
          <a:bodyPr/>
          <a:lstStyle/>
          <a:p>
            <a:pPr marL="360000" indent="-360000">
              <a:spcBef>
                <a:spcPts val="0"/>
              </a:spcBef>
              <a:buClr>
                <a:schemeClr val="tx1"/>
              </a:buClr>
              <a:defRPr/>
            </a:pPr>
            <a:r>
              <a:rPr lang="en-GB" sz="1800" dirty="0" smtClean="0"/>
              <a:t>Entity A plans </a:t>
            </a:r>
            <a:r>
              <a:rPr lang="en-GB" sz="1800" dirty="0"/>
              <a:t>to close a factory in </a:t>
            </a:r>
            <a:r>
              <a:rPr lang="en-GB" sz="1800" dirty="0" smtClean="0"/>
              <a:t>10 </a:t>
            </a:r>
            <a:r>
              <a:rPr lang="en-GB" sz="1800" dirty="0"/>
              <a:t>months </a:t>
            </a:r>
            <a:r>
              <a:rPr lang="en-GB" sz="1800" dirty="0" smtClean="0"/>
              <a:t>and </a:t>
            </a:r>
            <a:r>
              <a:rPr lang="en-GB" sz="1800" b="1" kern="1200" dirty="0">
                <a:solidFill>
                  <a:schemeClr val="lt1"/>
                </a:solidFill>
              </a:rPr>
              <a:t>lay off all the employees</a:t>
            </a:r>
          </a:p>
          <a:p>
            <a:pPr marL="360000" indent="-360000">
              <a:spcBef>
                <a:spcPts val="0"/>
              </a:spcBef>
              <a:buClr>
                <a:schemeClr val="tx1"/>
              </a:buClr>
              <a:defRPr/>
            </a:pPr>
            <a:r>
              <a:rPr lang="en-GB" sz="1800" dirty="0" smtClean="0"/>
              <a:t>however, it needs some employees to stay for the </a:t>
            </a:r>
            <a:r>
              <a:rPr lang="en-GB" sz="1800" b="1" kern="1200" dirty="0">
                <a:solidFill>
                  <a:schemeClr val="lt1"/>
                </a:solidFill>
              </a:rPr>
              <a:t>10 months to fulfil open orders</a:t>
            </a:r>
          </a:p>
          <a:p>
            <a:pPr marL="360000" indent="-360000">
              <a:spcBef>
                <a:spcPts val="0"/>
              </a:spcBef>
              <a:buClr>
                <a:schemeClr val="tx1"/>
              </a:buClr>
              <a:defRPr/>
            </a:pPr>
            <a:r>
              <a:rPr lang="en-GB" sz="1800" dirty="0" smtClean="0"/>
              <a:t>Entity A announces </a:t>
            </a:r>
            <a:r>
              <a:rPr lang="en-GB" sz="1800" dirty="0"/>
              <a:t>a plan </a:t>
            </a:r>
            <a:r>
              <a:rPr lang="en-GB" sz="1800" dirty="0" smtClean="0"/>
              <a:t>under which: </a:t>
            </a:r>
          </a:p>
          <a:p>
            <a:pPr marL="828000" lvl="1" indent="-360000">
              <a:spcBef>
                <a:spcPts val="0"/>
              </a:spcBef>
              <a:buClr>
                <a:schemeClr val="tx1"/>
              </a:buClr>
              <a:defRPr/>
            </a:pPr>
            <a:r>
              <a:rPr lang="en-GB" sz="1800" dirty="0" smtClean="0"/>
              <a:t>each </a:t>
            </a:r>
            <a:r>
              <a:rPr lang="en-GB" sz="1800" dirty="0"/>
              <a:t>employee who stays </a:t>
            </a:r>
            <a:r>
              <a:rPr lang="en-GB" sz="1800" b="1" kern="1200" dirty="0">
                <a:solidFill>
                  <a:schemeClr val="lt1"/>
                </a:solidFill>
                <a:ea typeface="+mn-ea"/>
                <a:cs typeface="+mn-cs"/>
              </a:rPr>
              <a:t>10 months </a:t>
            </a:r>
            <a:r>
              <a:rPr lang="en-GB" sz="1800" dirty="0" smtClean="0"/>
              <a:t>will receive a </a:t>
            </a:r>
            <a:r>
              <a:rPr lang="en-GB" sz="1800" dirty="0"/>
              <a:t>cash payment of </a:t>
            </a:r>
            <a:r>
              <a:rPr lang="en-GB" sz="1800" b="1" kern="1200" dirty="0">
                <a:solidFill>
                  <a:schemeClr val="lt1"/>
                </a:solidFill>
                <a:ea typeface="+mn-ea"/>
                <a:cs typeface="+mn-cs"/>
              </a:rPr>
              <a:t>CU30,000</a:t>
            </a:r>
          </a:p>
          <a:p>
            <a:pPr marL="828000" lvl="1" indent="-360000">
              <a:spcBef>
                <a:spcPts val="0"/>
              </a:spcBef>
              <a:buClr>
                <a:schemeClr val="tx1"/>
              </a:buClr>
              <a:defRPr/>
            </a:pPr>
            <a:r>
              <a:rPr lang="en-GB" sz="1800" dirty="0" smtClean="0"/>
              <a:t>employees </a:t>
            </a:r>
            <a:r>
              <a:rPr lang="en-GB" sz="1800" dirty="0"/>
              <a:t>leaving before closure of the factory will receive</a:t>
            </a:r>
            <a:r>
              <a:rPr lang="en-GB" sz="1800" b="1" kern="1200" dirty="0">
                <a:solidFill>
                  <a:schemeClr val="lt1"/>
                </a:solidFill>
                <a:ea typeface="+mn-ea"/>
                <a:cs typeface="+mn-cs"/>
              </a:rPr>
              <a:t> </a:t>
            </a:r>
            <a:r>
              <a:rPr lang="en-GB" sz="1800" b="1" kern="1200" dirty="0" smtClean="0">
                <a:solidFill>
                  <a:schemeClr val="lt1"/>
                </a:solidFill>
                <a:ea typeface="+mn-ea"/>
                <a:cs typeface="+mn-cs"/>
              </a:rPr>
              <a:t>CU10,000</a:t>
            </a:r>
            <a:endParaRPr lang="en-GB" sz="1800" dirty="0" smtClean="0"/>
          </a:p>
          <a:p>
            <a:pPr marL="360000" indent="-360000">
              <a:spcBef>
                <a:spcPts val="0"/>
              </a:spcBef>
              <a:buClr>
                <a:schemeClr val="tx1"/>
              </a:buClr>
              <a:defRPr/>
            </a:pPr>
            <a:r>
              <a:rPr lang="en-GB" sz="1800" dirty="0"/>
              <a:t>t</a:t>
            </a:r>
            <a:r>
              <a:rPr lang="en-GB" sz="1800" dirty="0" smtClean="0"/>
              <a:t>here </a:t>
            </a:r>
            <a:r>
              <a:rPr lang="en-GB" sz="1800" dirty="0"/>
              <a:t>are 120 </a:t>
            </a:r>
            <a:r>
              <a:rPr lang="en-GB" sz="1800" dirty="0" smtClean="0"/>
              <a:t>employees, of whom 20 are expected to </a:t>
            </a:r>
            <a:r>
              <a:rPr lang="en-GB" sz="1800" dirty="0"/>
              <a:t>leave before </a:t>
            </a:r>
            <a:r>
              <a:rPr lang="en-GB" sz="1800" dirty="0" smtClean="0"/>
              <a:t>closure and the other </a:t>
            </a:r>
            <a:r>
              <a:rPr lang="en-GB" sz="1800" b="1" kern="1200" dirty="0">
                <a:solidFill>
                  <a:schemeClr val="lt1"/>
                </a:solidFill>
              </a:rPr>
              <a:t>100 to stay for the 10 months</a:t>
            </a:r>
          </a:p>
          <a:p>
            <a:pPr marL="360000" indent="-360000">
              <a:spcBef>
                <a:spcPts val="0"/>
              </a:spcBef>
              <a:buClr>
                <a:schemeClr val="tx1"/>
              </a:buClr>
              <a:defRPr/>
            </a:pPr>
            <a:r>
              <a:rPr lang="en-GB" sz="1800" dirty="0" smtClean="0"/>
              <a:t>the plan is part of a </a:t>
            </a:r>
            <a:r>
              <a:rPr lang="en-GB" sz="1800" b="1" kern="1200" dirty="0">
                <a:solidFill>
                  <a:schemeClr val="lt1"/>
                </a:solidFill>
              </a:rPr>
              <a:t>restructuring accounted for under IAS 37</a:t>
            </a:r>
          </a:p>
        </p:txBody>
      </p:sp>
      <p:sp>
        <p:nvSpPr>
          <p:cNvPr id="6" name="Text Box 4"/>
          <p:cNvSpPr txBox="1">
            <a:spLocks noChangeArrowheads="1"/>
          </p:cNvSpPr>
          <p:nvPr/>
        </p:nvSpPr>
        <p:spPr bwMode="auto">
          <a:xfrm>
            <a:off x="323528" y="5867980"/>
            <a:ext cx="8208912" cy="369332"/>
          </a:xfrm>
          <a:prstGeom prst="rect">
            <a:avLst/>
          </a:prstGeom>
          <a:solidFill>
            <a:srgbClr val="F9F6FC"/>
          </a:solidFill>
          <a:ln w="38100">
            <a:solidFill>
              <a:schemeClr val="tx1"/>
            </a:solidFill>
          </a:ln>
          <a:effectLst/>
          <a:extLst/>
        </p:spPr>
        <p:txBody>
          <a:bodyPr wrap="square" lIns="36000" rIns="54000" anchor="b">
            <a:spAutoFit/>
            <a:scene3d>
              <a:camera prst="orthographicFront"/>
              <a:lightRig rig="balanced" dir="t">
                <a:rot lat="0" lon="0" rev="2100000"/>
              </a:lightRig>
            </a:scene3d>
            <a:sp3d extrusionH="57150" prstMaterial="metal">
              <a:bevelT w="38100" h="25400"/>
              <a:contourClr>
                <a:schemeClr val="bg2"/>
              </a:contourClr>
            </a:sp3d>
          </a:bodyPr>
          <a:lstStyle/>
          <a:p>
            <a:pPr marL="72000"/>
            <a:r>
              <a:rPr lang="en-GB" sz="1800" dirty="0" smtClean="0">
                <a:solidFill>
                  <a:srgbClr val="000000"/>
                </a:solidFill>
              </a:rPr>
              <a:t>What is the accounting treatment in accordance with IAS 19? </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8304" y="4509120"/>
            <a:ext cx="1584176" cy="11521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659075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Termination benefits &amp; short-term employment benefits</a:t>
            </a:r>
            <a:br>
              <a:rPr lang="en-GB" dirty="0" smtClean="0"/>
            </a:br>
            <a:r>
              <a:rPr lang="en-GB" dirty="0" smtClean="0"/>
              <a:t>Solution</a:t>
            </a:r>
            <a:endParaRPr lang="en-GB" dirty="0"/>
          </a:p>
        </p:txBody>
      </p:sp>
      <p:sp>
        <p:nvSpPr>
          <p:cNvPr id="5" name="Text Placeholder 4"/>
          <p:cNvSpPr>
            <a:spLocks noGrp="1"/>
          </p:cNvSpPr>
          <p:nvPr>
            <p:ph idx="1"/>
          </p:nvPr>
        </p:nvSpPr>
        <p:spPr>
          <a:xfrm>
            <a:off x="360363" y="1988840"/>
            <a:ext cx="8423275" cy="4464496"/>
          </a:xfrm>
        </p:spPr>
        <p:txBody>
          <a:bodyPr/>
          <a:lstStyle/>
          <a:p>
            <a:pPr marL="0" indent="0" fontAlgn="auto">
              <a:spcBef>
                <a:spcPts val="25"/>
              </a:spcBef>
              <a:spcAft>
                <a:spcPts val="25"/>
              </a:spcAft>
              <a:buClr>
                <a:schemeClr val="tx1"/>
              </a:buClr>
              <a:buNone/>
              <a:defRPr/>
            </a:pPr>
            <a:r>
              <a:rPr lang="en-GB" sz="1800" b="1" kern="1200" dirty="0" smtClean="0">
                <a:solidFill>
                  <a:schemeClr val="lt1"/>
                </a:solidFill>
                <a:ea typeface="+mn-ea"/>
                <a:cs typeface="+mn-cs"/>
              </a:rPr>
              <a:t>There are two benefits: </a:t>
            </a:r>
            <a:endParaRPr lang="en-GB" sz="1800" b="1" kern="1200" dirty="0">
              <a:solidFill>
                <a:schemeClr val="lt1"/>
              </a:solidFill>
              <a:ea typeface="+mn-ea"/>
              <a:cs typeface="+mn-cs"/>
            </a:endParaRPr>
          </a:p>
          <a:p>
            <a:pPr marL="360000" indent="-360000" fontAlgn="auto">
              <a:spcBef>
                <a:spcPts val="25"/>
              </a:spcBef>
              <a:spcAft>
                <a:spcPts val="25"/>
              </a:spcAft>
              <a:buClr>
                <a:schemeClr val="tx1"/>
              </a:buClr>
              <a:buFont typeface="+mj-lt"/>
              <a:buAutoNum type="arabicPeriod"/>
              <a:defRPr/>
            </a:pPr>
            <a:r>
              <a:rPr lang="en-GB" sz="1800" kern="1200" dirty="0" smtClean="0">
                <a:ea typeface="+mn-ea"/>
                <a:cs typeface="+mn-cs"/>
              </a:rPr>
              <a:t>a </a:t>
            </a:r>
            <a:r>
              <a:rPr lang="en-GB" sz="1800" kern="1200" dirty="0">
                <a:ea typeface="+mn-ea"/>
                <a:cs typeface="+mn-cs"/>
              </a:rPr>
              <a:t>benefit provided </a:t>
            </a:r>
            <a:r>
              <a:rPr lang="en-GB" sz="1800" b="1" kern="1200" dirty="0">
                <a:solidFill>
                  <a:schemeClr val="lt1"/>
                </a:solidFill>
              </a:rPr>
              <a:t>in exchange for termination of employment </a:t>
            </a:r>
            <a:r>
              <a:rPr lang="en-GB" sz="1800" kern="1200" dirty="0">
                <a:ea typeface="+mn-ea"/>
                <a:cs typeface="+mn-cs"/>
              </a:rPr>
              <a:t>which is </a:t>
            </a:r>
            <a:r>
              <a:rPr lang="en-GB" sz="1800" b="1" kern="1200" dirty="0">
                <a:solidFill>
                  <a:schemeClr val="lt1"/>
                </a:solidFill>
              </a:rPr>
              <a:t>CU10,000. </a:t>
            </a:r>
            <a:r>
              <a:rPr lang="en-GB" sz="1800" kern="1200" dirty="0" smtClean="0">
                <a:ea typeface="+mn-ea"/>
                <a:cs typeface="+mn-cs"/>
              </a:rPr>
              <a:t>This </a:t>
            </a:r>
            <a:r>
              <a:rPr lang="en-GB" sz="1800" kern="1200" dirty="0">
                <a:ea typeface="+mn-ea"/>
                <a:cs typeface="+mn-cs"/>
              </a:rPr>
              <a:t>is the amount which the employees will receive whether they stay or they depart </a:t>
            </a:r>
            <a:endParaRPr lang="en-GB" sz="1800" kern="1200" dirty="0"/>
          </a:p>
          <a:p>
            <a:pPr marL="360000" indent="-360000" fontAlgn="auto">
              <a:spcBef>
                <a:spcPts val="25"/>
              </a:spcBef>
              <a:spcAft>
                <a:spcPts val="25"/>
              </a:spcAft>
              <a:buClr>
                <a:schemeClr val="tx1"/>
              </a:buClr>
              <a:buFont typeface="+mj-lt"/>
              <a:buAutoNum type="arabicPeriod"/>
              <a:defRPr/>
            </a:pPr>
            <a:r>
              <a:rPr lang="en-GB" sz="1800" kern="1200" dirty="0" smtClean="0"/>
              <a:t>an</a:t>
            </a:r>
            <a:r>
              <a:rPr lang="en-GB" sz="1800" kern="1200" dirty="0" smtClean="0">
                <a:ea typeface="+mn-ea"/>
                <a:cs typeface="+mn-cs"/>
              </a:rPr>
              <a:t> </a:t>
            </a:r>
            <a:r>
              <a:rPr lang="en-GB" sz="1800" kern="1200" dirty="0">
                <a:ea typeface="+mn-ea"/>
                <a:cs typeface="+mn-cs"/>
              </a:rPr>
              <a:t>incremental </a:t>
            </a:r>
            <a:r>
              <a:rPr lang="en-GB" sz="1800" kern="1200" dirty="0" smtClean="0">
                <a:ea typeface="+mn-ea"/>
                <a:cs typeface="+mn-cs"/>
              </a:rPr>
              <a:t>benefit </a:t>
            </a:r>
            <a:r>
              <a:rPr lang="en-GB" sz="1800" b="1" kern="1200" dirty="0">
                <a:solidFill>
                  <a:schemeClr val="lt1"/>
                </a:solidFill>
              </a:rPr>
              <a:t>in exchange for providing services </a:t>
            </a:r>
            <a:r>
              <a:rPr lang="en-GB" sz="1800" kern="1200" dirty="0">
                <a:ea typeface="+mn-ea"/>
                <a:cs typeface="+mn-cs"/>
              </a:rPr>
              <a:t>for </a:t>
            </a:r>
            <a:r>
              <a:rPr lang="en-GB" sz="1800" kern="1200" dirty="0" smtClean="0">
                <a:ea typeface="+mn-ea"/>
                <a:cs typeface="+mn-cs"/>
              </a:rPr>
              <a:t>additional 10 </a:t>
            </a:r>
            <a:r>
              <a:rPr lang="en-GB" sz="1800" kern="1200" dirty="0">
                <a:ea typeface="+mn-ea"/>
                <a:cs typeface="+mn-cs"/>
              </a:rPr>
              <a:t>months which is </a:t>
            </a:r>
            <a:r>
              <a:rPr lang="en-GB" sz="1800" b="1" kern="1200" dirty="0">
                <a:solidFill>
                  <a:schemeClr val="lt1"/>
                </a:solidFill>
              </a:rPr>
              <a:t>CU20,000.</a:t>
            </a:r>
          </a:p>
          <a:p>
            <a:pPr marL="0" indent="0" fontAlgn="auto">
              <a:spcBef>
                <a:spcPts val="25"/>
              </a:spcBef>
              <a:spcAft>
                <a:spcPts val="25"/>
              </a:spcAft>
              <a:buClr>
                <a:schemeClr val="tx1"/>
              </a:buClr>
              <a:buNone/>
              <a:defRPr/>
            </a:pPr>
            <a:endParaRPr lang="en-GB" sz="1800" kern="1200" dirty="0" smtClean="0"/>
          </a:p>
          <a:p>
            <a:pPr marL="0" indent="0" fontAlgn="auto">
              <a:spcBef>
                <a:spcPts val="25"/>
              </a:spcBef>
              <a:spcAft>
                <a:spcPts val="25"/>
              </a:spcAft>
              <a:buClr>
                <a:schemeClr val="tx1"/>
              </a:buClr>
              <a:buNone/>
              <a:defRPr/>
            </a:pPr>
            <a:endParaRPr lang="en-GB" sz="1800" kern="1200" dirty="0"/>
          </a:p>
          <a:p>
            <a:pPr marL="0" indent="0" fontAlgn="auto">
              <a:spcBef>
                <a:spcPts val="25"/>
              </a:spcBef>
              <a:spcAft>
                <a:spcPts val="25"/>
              </a:spcAft>
              <a:buClr>
                <a:schemeClr val="tx1"/>
              </a:buClr>
              <a:buNone/>
              <a:defRPr/>
            </a:pPr>
            <a:endParaRPr lang="en-GB" sz="1800" kern="1200" dirty="0" smtClean="0"/>
          </a:p>
          <a:p>
            <a:pPr marL="0" indent="0">
              <a:buClr>
                <a:schemeClr val="tx1"/>
              </a:buClr>
              <a:buNone/>
              <a:defRPr/>
            </a:pPr>
            <a:r>
              <a:rPr lang="en-GB" sz="1800" kern="1200" dirty="0" smtClean="0"/>
              <a:t>Therefore, Entity A recognises:</a:t>
            </a:r>
            <a:endParaRPr lang="en-GB" sz="1800" kern="1200" dirty="0"/>
          </a:p>
          <a:p>
            <a:pPr marL="360000" indent="-360000" fontAlgn="auto">
              <a:spcBef>
                <a:spcPts val="25"/>
              </a:spcBef>
              <a:spcAft>
                <a:spcPts val="25"/>
              </a:spcAft>
              <a:buClr>
                <a:schemeClr val="tx1"/>
              </a:buClr>
              <a:buFont typeface="Arial" panose="020B0604020202020204" pitchFamily="34" charset="0"/>
              <a:buChar char="•"/>
              <a:defRPr/>
            </a:pPr>
            <a:r>
              <a:rPr lang="en-GB" sz="1800" b="1" kern="1200" dirty="0">
                <a:solidFill>
                  <a:schemeClr val="lt1"/>
                </a:solidFill>
              </a:rPr>
              <a:t>termination benefit </a:t>
            </a:r>
            <a:r>
              <a:rPr lang="en-GB" sz="1800" kern="1200" dirty="0"/>
              <a:t>of </a:t>
            </a:r>
            <a:r>
              <a:rPr lang="en-GB" sz="1800" dirty="0"/>
              <a:t>CU1,200,000 (CU10,000 * 120) </a:t>
            </a:r>
            <a:r>
              <a:rPr lang="en-GB" sz="1800" kern="1200" dirty="0"/>
              <a:t>recognised </a:t>
            </a:r>
            <a:r>
              <a:rPr lang="en-GB" sz="1800" b="1" kern="1200" dirty="0">
                <a:solidFill>
                  <a:schemeClr val="lt1"/>
                </a:solidFill>
              </a:rPr>
              <a:t>immediately </a:t>
            </a:r>
            <a:r>
              <a:rPr lang="en-GB" sz="1800" kern="1200" dirty="0"/>
              <a:t>since the </a:t>
            </a:r>
            <a:r>
              <a:rPr lang="en-GB" sz="1800" dirty="0"/>
              <a:t>IAS 37 criteria are met</a:t>
            </a:r>
          </a:p>
          <a:p>
            <a:pPr marL="360000" indent="-360000" fontAlgn="auto">
              <a:spcBef>
                <a:spcPts val="25"/>
              </a:spcBef>
              <a:spcAft>
                <a:spcPts val="25"/>
              </a:spcAft>
              <a:buClr>
                <a:schemeClr val="tx1"/>
              </a:buClr>
              <a:buFont typeface="Arial" panose="020B0604020202020204" pitchFamily="34" charset="0"/>
              <a:buChar char="•"/>
              <a:defRPr/>
            </a:pPr>
            <a:r>
              <a:rPr lang="en-GB" sz="1800" b="1" kern="1200" dirty="0">
                <a:solidFill>
                  <a:schemeClr val="lt1"/>
                </a:solidFill>
              </a:rPr>
              <a:t>short-term employment benefits </a:t>
            </a:r>
            <a:r>
              <a:rPr lang="en-GB" sz="1800" kern="1200" dirty="0"/>
              <a:t>of</a:t>
            </a:r>
            <a:r>
              <a:rPr lang="en-GB" sz="1800" b="1" dirty="0"/>
              <a:t> </a:t>
            </a:r>
            <a:r>
              <a:rPr lang="en-GB" sz="1800" dirty="0"/>
              <a:t>CU2,000,000 (CU20,000 * 100) </a:t>
            </a:r>
            <a:r>
              <a:rPr lang="en-GB" sz="1800" kern="1200" dirty="0"/>
              <a:t>spread over 10-month service period.</a:t>
            </a:r>
          </a:p>
          <a:p>
            <a:pPr marL="0" indent="0">
              <a:spcBef>
                <a:spcPts val="0"/>
              </a:spcBef>
              <a:buClr>
                <a:schemeClr val="tx1"/>
              </a:buClr>
              <a:buNone/>
              <a:defRPr/>
            </a:pPr>
            <a:endParaRPr lang="en-GB" sz="1800" b="1" kern="1200" dirty="0">
              <a:solidFill>
                <a:schemeClr val="lt1"/>
              </a:solidFill>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3429000"/>
            <a:ext cx="1030287" cy="12241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6597634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IAS 19 Module</a:t>
            </a:r>
            <a:br>
              <a:rPr lang="en-GB" dirty="0" smtClean="0"/>
            </a:br>
            <a:r>
              <a:rPr lang="en-GB" dirty="0" smtClean="0"/>
              <a:t>Flowchart</a:t>
            </a:r>
            <a:br>
              <a:rPr lang="en-GB" dirty="0" smtClean="0"/>
            </a:br>
            <a:r>
              <a:rPr lang="en-GB" dirty="0" smtClean="0"/>
              <a:t/>
            </a:r>
            <a:br>
              <a:rPr lang="en-GB" dirty="0" smtClean="0"/>
            </a:br>
            <a:endParaRPr lang="en-GB" dirty="0"/>
          </a:p>
        </p:txBody>
      </p:sp>
      <p:sp>
        <p:nvSpPr>
          <p:cNvPr id="4" name="Rectangle 4"/>
          <p:cNvSpPr>
            <a:spLocks noChangeArrowheads="1"/>
          </p:cNvSpPr>
          <p:nvPr/>
        </p:nvSpPr>
        <p:spPr bwMode="auto">
          <a:xfrm>
            <a:off x="611560" y="1916832"/>
            <a:ext cx="8244656" cy="972088"/>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Employee Benefits</a:t>
            </a:r>
          </a:p>
          <a:p>
            <a:pPr marL="0" lvl="1" algn="ctr"/>
            <a:r>
              <a:rPr lang="en-GB" sz="2000" dirty="0">
                <a:solidFill>
                  <a:srgbClr val="000000"/>
                </a:solidFill>
                <a:latin typeface="Calibri" panose="020F0502020204030204" pitchFamily="34" charset="0"/>
                <a:cs typeface="Calibri" panose="020F0502020204030204" pitchFamily="34" charset="0"/>
              </a:rPr>
              <a:t>A</a:t>
            </a:r>
            <a:r>
              <a:rPr lang="en-GB" sz="2000" dirty="0" smtClean="0">
                <a:solidFill>
                  <a:srgbClr val="000000"/>
                </a:solidFill>
                <a:latin typeface="Calibri" panose="020F0502020204030204" pitchFamily="34" charset="0"/>
                <a:cs typeface="Calibri" panose="020F0502020204030204" pitchFamily="34" charset="0"/>
              </a:rPr>
              <a:t>ll </a:t>
            </a:r>
            <a:r>
              <a:rPr lang="en-GB" sz="2000" dirty="0">
                <a:solidFill>
                  <a:srgbClr val="000000"/>
                </a:solidFill>
                <a:latin typeface="Calibri" panose="020F0502020204030204" pitchFamily="34" charset="0"/>
                <a:cs typeface="Calibri" panose="020F0502020204030204" pitchFamily="34" charset="0"/>
              </a:rPr>
              <a:t>forms of consideration given by an entity in exchange </a:t>
            </a:r>
            <a:endParaRPr lang="en-GB" sz="2000" dirty="0" smtClean="0">
              <a:solidFill>
                <a:srgbClr val="000000"/>
              </a:solidFill>
              <a:latin typeface="Calibri" panose="020F0502020204030204" pitchFamily="34" charset="0"/>
              <a:cs typeface="Calibri" panose="020F0502020204030204" pitchFamily="34" charset="0"/>
            </a:endParaRPr>
          </a:p>
          <a:p>
            <a:pPr marL="0" lvl="1" algn="ctr"/>
            <a:r>
              <a:rPr lang="en-GB" sz="2000" dirty="0" smtClean="0">
                <a:solidFill>
                  <a:srgbClr val="000000"/>
                </a:solidFill>
                <a:latin typeface="Calibri" panose="020F0502020204030204" pitchFamily="34" charset="0"/>
                <a:cs typeface="Calibri" panose="020F0502020204030204" pitchFamily="34" charset="0"/>
              </a:rPr>
              <a:t>for </a:t>
            </a:r>
            <a:r>
              <a:rPr lang="en-GB" sz="2000" b="1" dirty="0">
                <a:solidFill>
                  <a:srgbClr val="4F2D7F"/>
                </a:solidFill>
                <a:latin typeface="Calibri" panose="020F0502020204030204" pitchFamily="34" charset="0"/>
                <a:cs typeface="Calibri" panose="020F0502020204030204" pitchFamily="34" charset="0"/>
              </a:rPr>
              <a:t>service rendered by employees </a:t>
            </a:r>
            <a:r>
              <a:rPr lang="en-GB" sz="2000" dirty="0">
                <a:solidFill>
                  <a:srgbClr val="000000"/>
                </a:solidFill>
                <a:latin typeface="Calibri" panose="020F0502020204030204" pitchFamily="34" charset="0"/>
                <a:cs typeface="Calibri" panose="020F0502020204030204" pitchFamily="34" charset="0"/>
              </a:rPr>
              <a:t>or for the </a:t>
            </a:r>
            <a:r>
              <a:rPr lang="en-GB" sz="2000" b="1" dirty="0">
                <a:solidFill>
                  <a:srgbClr val="4F2D7F"/>
                </a:solidFill>
                <a:latin typeface="Calibri" panose="020F0502020204030204" pitchFamily="34" charset="0"/>
                <a:cs typeface="Calibri" panose="020F0502020204030204" pitchFamily="34" charset="0"/>
              </a:rPr>
              <a:t>termination of </a:t>
            </a:r>
            <a:r>
              <a:rPr lang="en-GB" sz="2000" b="1" dirty="0" smtClean="0">
                <a:solidFill>
                  <a:srgbClr val="4F2D7F"/>
                </a:solidFill>
                <a:latin typeface="Calibri" panose="020F0502020204030204" pitchFamily="34" charset="0"/>
                <a:cs typeface="Calibri" panose="020F0502020204030204" pitchFamily="34" charset="0"/>
              </a:rPr>
              <a:t>employment</a:t>
            </a:r>
            <a:endParaRPr lang="en-GB" sz="2000" b="1" dirty="0">
              <a:solidFill>
                <a:srgbClr val="4F2D7F"/>
              </a:solidFill>
              <a:latin typeface="Calibri" panose="020F0502020204030204" pitchFamily="34" charset="0"/>
              <a:cs typeface="Calibri" panose="020F0502020204030204" pitchFamily="34" charset="0"/>
            </a:endParaRPr>
          </a:p>
        </p:txBody>
      </p:sp>
      <p:sp>
        <p:nvSpPr>
          <p:cNvPr id="6" name="Line 9"/>
          <p:cNvSpPr>
            <a:spLocks noChangeShapeType="1"/>
          </p:cNvSpPr>
          <p:nvPr/>
        </p:nvSpPr>
        <p:spPr bwMode="auto">
          <a:xfrm>
            <a:off x="4843553" y="292498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7" name="Rectangle 6"/>
          <p:cNvSpPr>
            <a:spLocks noChangeArrowheads="1"/>
          </p:cNvSpPr>
          <p:nvPr/>
        </p:nvSpPr>
        <p:spPr bwMode="auto">
          <a:xfrm>
            <a:off x="179512" y="4473176"/>
            <a:ext cx="4320000" cy="1872000"/>
          </a:xfrm>
          <a:prstGeom prst="rect">
            <a:avLst/>
          </a:prstGeom>
          <a:ln>
            <a:solidFill>
              <a:srgbClr val="FF0000"/>
            </a:solidFill>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Post-employment benefits</a:t>
            </a:r>
          </a:p>
          <a:p>
            <a:pPr marL="0" lvl="1"/>
            <a:r>
              <a:rPr lang="en-GB" altLang="en-US" sz="2000" b="1" dirty="0">
                <a:solidFill>
                  <a:srgbClr val="4F2D7F"/>
                </a:solidFill>
                <a:latin typeface="Calibri" panose="020F0502020204030204" pitchFamily="34" charset="0"/>
                <a:cs typeface="Calibri" panose="020F0502020204030204" pitchFamily="34" charset="0"/>
              </a:rPr>
              <a:t>Employee </a:t>
            </a:r>
            <a:r>
              <a:rPr lang="en-GB" altLang="en-US" sz="2000" b="1" dirty="0" smtClean="0">
                <a:solidFill>
                  <a:srgbClr val="4F2D7F"/>
                </a:solidFill>
                <a:latin typeface="Calibri" panose="020F0502020204030204" pitchFamily="34" charset="0"/>
                <a:cs typeface="Calibri" panose="020F0502020204030204" pitchFamily="34" charset="0"/>
              </a:rPr>
              <a:t>benefits</a:t>
            </a:r>
            <a:r>
              <a:rPr lang="en-GB" altLang="en-US" sz="2000" dirty="0">
                <a:solidFill>
                  <a:srgbClr val="000000"/>
                </a:solidFill>
                <a:latin typeface="Calibri" panose="020F0502020204030204" pitchFamily="34" charset="0"/>
                <a:cs typeface="Calibri" panose="020F0502020204030204" pitchFamily="34" charset="0"/>
              </a:rPr>
              <a:t> </a:t>
            </a:r>
            <a:r>
              <a:rPr lang="en-GB" altLang="en-US" sz="2000" dirty="0" smtClean="0">
                <a:solidFill>
                  <a:srgbClr val="000000"/>
                </a:solidFill>
                <a:latin typeface="Calibri" panose="020F0502020204030204" pitchFamily="34" charset="0"/>
                <a:cs typeface="Calibri" panose="020F0502020204030204" pitchFamily="34" charset="0"/>
              </a:rPr>
              <a:t>that are </a:t>
            </a:r>
            <a:r>
              <a:rPr lang="en-GB" altLang="en-US" sz="2000" b="1" dirty="0" smtClean="0">
                <a:solidFill>
                  <a:srgbClr val="4F2D7F"/>
                </a:solidFill>
                <a:latin typeface="Calibri" panose="020F0502020204030204" pitchFamily="34" charset="0"/>
                <a:cs typeface="Calibri" panose="020F0502020204030204" pitchFamily="34" charset="0"/>
              </a:rPr>
              <a:t>payable </a:t>
            </a:r>
          </a:p>
          <a:p>
            <a:pPr marL="0" lvl="1"/>
            <a:r>
              <a:rPr lang="en-GB" altLang="en-US" sz="2000" b="1" dirty="0" smtClean="0">
                <a:solidFill>
                  <a:srgbClr val="4F2D7F"/>
                </a:solidFill>
                <a:latin typeface="Calibri" panose="020F0502020204030204" pitchFamily="34" charset="0"/>
                <a:cs typeface="Calibri" panose="020F0502020204030204" pitchFamily="34" charset="0"/>
              </a:rPr>
              <a:t>after</a:t>
            </a:r>
            <a:r>
              <a:rPr lang="en-GB" altLang="en-US" sz="2000" dirty="0">
                <a:solidFill>
                  <a:srgbClr val="000000"/>
                </a:solidFill>
                <a:latin typeface="Calibri" panose="020F0502020204030204" pitchFamily="34" charset="0"/>
                <a:cs typeface="Calibri" panose="020F0502020204030204" pitchFamily="34" charset="0"/>
              </a:rPr>
              <a:t> the</a:t>
            </a:r>
            <a:r>
              <a:rPr lang="en-GB" altLang="en-US" sz="2000" b="1" dirty="0" smtClean="0">
                <a:solidFill>
                  <a:srgbClr val="4F2D7F"/>
                </a:solidFill>
                <a:latin typeface="Calibri" panose="020F0502020204030204" pitchFamily="34" charset="0"/>
                <a:cs typeface="Calibri" panose="020F0502020204030204" pitchFamily="34" charset="0"/>
              </a:rPr>
              <a:t> completion </a:t>
            </a:r>
            <a:r>
              <a:rPr lang="en-GB" altLang="en-US" sz="2000" b="1" dirty="0">
                <a:solidFill>
                  <a:srgbClr val="4F2D7F"/>
                </a:solidFill>
                <a:latin typeface="Calibri" panose="020F0502020204030204" pitchFamily="34" charset="0"/>
                <a:cs typeface="Calibri" panose="020F0502020204030204" pitchFamily="34" charset="0"/>
              </a:rPr>
              <a:t>of </a:t>
            </a:r>
            <a:r>
              <a:rPr lang="en-GB" altLang="en-US" sz="2000" b="1" dirty="0" smtClean="0">
                <a:solidFill>
                  <a:srgbClr val="4F2D7F"/>
                </a:solidFill>
                <a:latin typeface="Calibri" panose="020F0502020204030204" pitchFamily="34" charset="0"/>
                <a:cs typeface="Calibri" panose="020F0502020204030204" pitchFamily="34" charset="0"/>
              </a:rPr>
              <a:t>employment </a:t>
            </a:r>
          </a:p>
          <a:p>
            <a:pPr marL="0" lvl="1"/>
            <a:r>
              <a:rPr lang="en-GB" altLang="en-US" sz="2000" dirty="0">
                <a:solidFill>
                  <a:srgbClr val="000000"/>
                </a:solidFill>
                <a:latin typeface="Calibri" panose="020F0502020204030204" pitchFamily="34" charset="0"/>
                <a:cs typeface="Calibri" panose="020F0502020204030204" pitchFamily="34" charset="0"/>
              </a:rPr>
              <a:t>and other than: </a:t>
            </a:r>
          </a:p>
          <a:p>
            <a:pPr marL="360000" lvl="1" indent="-360000">
              <a:buFont typeface="+mj-lt"/>
              <a:buAutoNum type="arabicPeriod"/>
            </a:pPr>
            <a:r>
              <a:rPr lang="en-GB" alt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rPr>
              <a:t>termination benefits </a:t>
            </a:r>
            <a:r>
              <a:rPr lang="en-GB" altLang="en-US" sz="2000" dirty="0">
                <a:solidFill>
                  <a:srgbClr val="000000"/>
                </a:solidFill>
                <a:latin typeface="Calibri" panose="020F0502020204030204" pitchFamily="34" charset="0"/>
                <a:cs typeface="Calibri" panose="020F0502020204030204" pitchFamily="34" charset="0"/>
              </a:rPr>
              <a:t>and </a:t>
            </a:r>
            <a:endParaRPr lang="en-GB" altLang="en-US" sz="2000" dirty="0" smtClean="0">
              <a:solidFill>
                <a:srgbClr val="000000"/>
              </a:solidFill>
              <a:latin typeface="Calibri" panose="020F0502020204030204" pitchFamily="34" charset="0"/>
              <a:cs typeface="Calibri" panose="020F0502020204030204" pitchFamily="34" charset="0"/>
            </a:endParaRPr>
          </a:p>
          <a:p>
            <a:pPr marL="360000" lvl="1" indent="-360000">
              <a:buFont typeface="+mj-lt"/>
              <a:buAutoNum type="arabicPeriod"/>
            </a:pPr>
            <a:r>
              <a:rPr lang="en-GB" alt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rPr>
              <a:t>short‑term </a:t>
            </a:r>
            <a:r>
              <a:rPr lang="en-GB" alt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rPr>
              <a:t>employee benefits</a:t>
            </a:r>
          </a:p>
        </p:txBody>
      </p:sp>
      <p:sp>
        <p:nvSpPr>
          <p:cNvPr id="8" name="Rectangle 6"/>
          <p:cNvSpPr>
            <a:spLocks noChangeArrowheads="1"/>
          </p:cNvSpPr>
          <p:nvPr/>
        </p:nvSpPr>
        <p:spPr bwMode="auto">
          <a:xfrm>
            <a:off x="4644008" y="4473176"/>
            <a:ext cx="4320000" cy="1872000"/>
          </a:xfrm>
          <a:prstGeom prst="rect">
            <a:avLst/>
          </a:prstGeom>
          <a:ln>
            <a:solidFill>
              <a:srgbClr val="FF0000"/>
            </a:solidFill>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Other </a:t>
            </a:r>
            <a:r>
              <a:rPr lang="en-GB" alt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long-term benefits</a:t>
            </a:r>
          </a:p>
          <a:p>
            <a:pPr marL="0" lvl="1" defTabSz="711200">
              <a:spcAft>
                <a:spcPts val="0"/>
              </a:spcAft>
            </a:pPr>
            <a:r>
              <a:rPr lang="en-GB" sz="2000" b="1" dirty="0">
                <a:solidFill>
                  <a:srgbClr val="4F2D7F"/>
                </a:solidFill>
                <a:latin typeface="Calibri" panose="020F0502020204030204" pitchFamily="34" charset="0"/>
                <a:cs typeface="Calibri" panose="020F0502020204030204" pitchFamily="34" charset="0"/>
              </a:rPr>
              <a:t>Employee benefits </a:t>
            </a:r>
            <a:r>
              <a:rPr lang="en-GB" sz="2000" dirty="0">
                <a:solidFill>
                  <a:srgbClr val="000000"/>
                </a:solidFill>
                <a:latin typeface="Calibri" panose="020F0502020204030204" pitchFamily="34" charset="0"/>
                <a:cs typeface="Calibri" panose="020F0502020204030204" pitchFamily="34" charset="0"/>
              </a:rPr>
              <a:t>other than:</a:t>
            </a:r>
          </a:p>
          <a:p>
            <a:pPr marL="360000" lvl="1" indent="-360000" defTabSz="711200">
              <a:spcAft>
                <a:spcPts val="0"/>
              </a:spcAft>
              <a:buFont typeface="+mj-lt"/>
              <a:buAutoNum type="arabicPeriod"/>
            </a:pPr>
            <a:r>
              <a:rPr lang="en-GB"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rPr>
              <a:t>short‑term employee benefits</a:t>
            </a:r>
          </a:p>
          <a:p>
            <a:pPr marL="360000" lvl="1" indent="-360000" defTabSz="711200">
              <a:spcAft>
                <a:spcPts val="0"/>
              </a:spcAft>
              <a:buFont typeface="+mj-lt"/>
              <a:buAutoNum type="arabicPeriod"/>
            </a:pPr>
            <a:r>
              <a:rPr lang="en-GB"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rPr>
              <a:t>post‑employment benefits </a:t>
            </a:r>
            <a:r>
              <a:rPr lang="en-GB" sz="2000" dirty="0">
                <a:solidFill>
                  <a:srgbClr val="000000"/>
                </a:solidFill>
                <a:latin typeface="Calibri" panose="020F0502020204030204" pitchFamily="34" charset="0"/>
                <a:cs typeface="Calibri" panose="020F0502020204030204" pitchFamily="34" charset="0"/>
              </a:rPr>
              <a:t>and </a:t>
            </a:r>
          </a:p>
          <a:p>
            <a:pPr marL="360000" lvl="1" indent="-360000" defTabSz="711200">
              <a:spcAft>
                <a:spcPts val="0"/>
              </a:spcAft>
              <a:buFont typeface="+mj-lt"/>
              <a:buAutoNum type="arabicPeriod"/>
            </a:pPr>
            <a:r>
              <a:rPr lang="en-GB"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rPr>
              <a:t>termination </a:t>
            </a:r>
            <a:r>
              <a:rPr lang="en-GB"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rPr>
              <a:t>benefits </a:t>
            </a:r>
            <a:endParaRPr lang="en-GB"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endParaRPr>
          </a:p>
          <a:p>
            <a:pPr marL="0" lvl="1" algn="ctr"/>
            <a:endParaRPr lang="en-GB" alt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endParaRPr>
          </a:p>
        </p:txBody>
      </p:sp>
      <p:sp>
        <p:nvSpPr>
          <p:cNvPr id="10" name="Line 9"/>
          <p:cNvSpPr>
            <a:spLocks noChangeShapeType="1"/>
          </p:cNvSpPr>
          <p:nvPr/>
        </p:nvSpPr>
        <p:spPr bwMode="auto">
          <a:xfrm>
            <a:off x="1691680" y="292490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3" name="Line 9"/>
          <p:cNvSpPr>
            <a:spLocks noChangeShapeType="1"/>
          </p:cNvSpPr>
          <p:nvPr/>
        </p:nvSpPr>
        <p:spPr bwMode="auto">
          <a:xfrm rot="18900000">
            <a:off x="5474630" y="3863678"/>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4" name="Line 9"/>
          <p:cNvSpPr>
            <a:spLocks noChangeShapeType="1"/>
          </p:cNvSpPr>
          <p:nvPr/>
        </p:nvSpPr>
        <p:spPr bwMode="auto">
          <a:xfrm rot="2700000">
            <a:off x="4173426" y="3863678"/>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1" name="Rectangle 6"/>
          <p:cNvSpPr>
            <a:spLocks noChangeArrowheads="1"/>
          </p:cNvSpPr>
          <p:nvPr/>
        </p:nvSpPr>
        <p:spPr bwMode="auto">
          <a:xfrm>
            <a:off x="6588224" y="3249040"/>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Termination </a:t>
            </a:r>
          </a:p>
          <a:p>
            <a:pPr marL="0" lvl="1" algn="ctr"/>
            <a:r>
              <a:rPr lang="en-GB" altLang="en-US" sz="2000" dirty="0" smtClean="0">
                <a:solidFill>
                  <a:srgbClr val="000000"/>
                </a:solidFill>
              </a:rPr>
              <a:t>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2" name="Line 9"/>
          <p:cNvSpPr>
            <a:spLocks noChangeShapeType="1"/>
          </p:cNvSpPr>
          <p:nvPr/>
        </p:nvSpPr>
        <p:spPr bwMode="auto">
          <a:xfrm>
            <a:off x="7524328" y="292490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5" name="Rectangle 6"/>
          <p:cNvSpPr>
            <a:spLocks noChangeArrowheads="1"/>
          </p:cNvSpPr>
          <p:nvPr/>
        </p:nvSpPr>
        <p:spPr bwMode="auto">
          <a:xfrm>
            <a:off x="611560" y="3278258"/>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Short-term </a:t>
            </a:r>
          </a:p>
          <a:p>
            <a:pPr marL="0" lvl="1" algn="ctr"/>
            <a:r>
              <a:rPr lang="en-GB" altLang="en-US" sz="2000" dirty="0" smtClean="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7" name="Rectangle 6"/>
          <p:cNvSpPr>
            <a:spLocks noChangeArrowheads="1"/>
          </p:cNvSpPr>
          <p:nvPr/>
        </p:nvSpPr>
        <p:spPr bwMode="auto">
          <a:xfrm>
            <a:off x="3707904" y="3278378"/>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Long-term </a:t>
            </a:r>
          </a:p>
          <a:p>
            <a:pPr marL="0" lvl="1" algn="ctr"/>
            <a:r>
              <a:rPr lang="en-GB" altLang="en-US" sz="2000" dirty="0" smtClean="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8" name="Oval 27"/>
          <p:cNvSpPr/>
          <p:nvPr/>
        </p:nvSpPr>
        <p:spPr>
          <a:xfrm>
            <a:off x="3491880" y="3140968"/>
            <a:ext cx="2592288" cy="100802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5443476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Post-employment benefits Vs</a:t>
            </a:r>
            <a:r>
              <a:rPr lang="en-GB" dirty="0"/>
              <a:t>. Other </a:t>
            </a:r>
            <a:r>
              <a:rPr lang="en-GB" dirty="0" smtClean="0"/>
              <a:t>long-term benefits</a:t>
            </a:r>
            <a:br>
              <a:rPr lang="en-GB" dirty="0" smtClean="0"/>
            </a:br>
            <a:r>
              <a:rPr lang="en-GB" dirty="0" smtClean="0"/>
              <a:t>Examples</a:t>
            </a:r>
            <a:endParaRPr lang="en-GB" dirty="0"/>
          </a:p>
        </p:txBody>
      </p:sp>
      <p:grpSp>
        <p:nvGrpSpPr>
          <p:cNvPr id="35" name="Group 34"/>
          <p:cNvGrpSpPr/>
          <p:nvPr/>
        </p:nvGrpSpPr>
        <p:grpSpPr>
          <a:xfrm>
            <a:off x="395536" y="1988840"/>
            <a:ext cx="8280000" cy="4156720"/>
            <a:chOff x="1279924" y="2924944"/>
            <a:chExt cx="6385844" cy="3185084"/>
          </a:xfrm>
        </p:grpSpPr>
        <p:sp>
          <p:nvSpPr>
            <p:cNvPr id="36" name="Rectangle 35"/>
            <p:cNvSpPr/>
            <p:nvPr/>
          </p:nvSpPr>
          <p:spPr>
            <a:xfrm>
              <a:off x="1279924" y="2933486"/>
              <a:ext cx="6385844" cy="3176542"/>
            </a:xfrm>
            <a:prstGeom prst="rect">
              <a:avLst/>
            </a:prstGeom>
          </p:spPr>
          <p:style>
            <a:lnRef idx="3">
              <a:schemeClr val="lt1">
                <a:hueOff val="0"/>
                <a:satOff val="0"/>
                <a:lumOff val="0"/>
                <a:alphaOff val="0"/>
              </a:schemeClr>
            </a:lnRef>
            <a:fillRef idx="1">
              <a:schemeClr val="accent1">
                <a:tint val="50000"/>
                <a:hueOff val="0"/>
                <a:satOff val="0"/>
                <a:lumOff val="0"/>
                <a:alphaOff val="0"/>
              </a:schemeClr>
            </a:fillRef>
            <a:effectRef idx="1">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solidFill>
                  <a:srgbClr val="4F2D7F">
                    <a:hueOff val="0"/>
                    <a:satOff val="0"/>
                    <a:lumOff val="0"/>
                    <a:alphaOff val="0"/>
                  </a:srgbClr>
                </a:solidFill>
              </a:endParaRPr>
            </a:p>
          </p:txBody>
        </p:sp>
        <p:sp>
          <p:nvSpPr>
            <p:cNvPr id="37" name="Freeform 36"/>
            <p:cNvSpPr/>
            <p:nvPr/>
          </p:nvSpPr>
          <p:spPr>
            <a:xfrm>
              <a:off x="1791196" y="3299482"/>
              <a:ext cx="2811999" cy="2677221"/>
            </a:xfrm>
            <a:custGeom>
              <a:avLst/>
              <a:gdLst>
                <a:gd name="connsiteX0" fmla="*/ 0 w 2811999"/>
                <a:gd name="connsiteY0" fmla="*/ 0 h 2677221"/>
                <a:gd name="connsiteX1" fmla="*/ 2811999 w 2811999"/>
                <a:gd name="connsiteY1" fmla="*/ 0 h 2677221"/>
                <a:gd name="connsiteX2" fmla="*/ 2811999 w 2811999"/>
                <a:gd name="connsiteY2" fmla="*/ 2677221 h 2677221"/>
                <a:gd name="connsiteX3" fmla="*/ 0 w 2811999"/>
                <a:gd name="connsiteY3" fmla="*/ 2677221 h 2677221"/>
                <a:gd name="connsiteX4" fmla="*/ 0 w 2811999"/>
                <a:gd name="connsiteY4" fmla="*/ 0 h 267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1999" h="2677221">
                  <a:moveTo>
                    <a:pt x="0" y="0"/>
                  </a:moveTo>
                  <a:lnTo>
                    <a:pt x="2811999" y="0"/>
                  </a:lnTo>
                  <a:lnTo>
                    <a:pt x="2811999" y="2677221"/>
                  </a:lnTo>
                  <a:lnTo>
                    <a:pt x="0" y="26772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3825" tIns="123825" rIns="123825" bIns="123825" numCol="1" spcCol="1270" anchor="t" anchorCtr="0">
              <a:noAutofit/>
            </a:bodyPr>
            <a:lstStyle/>
            <a:p>
              <a:pPr defTabSz="2889250">
                <a:lnSpc>
                  <a:spcPct val="90000"/>
                </a:lnSpc>
                <a:spcAft>
                  <a:spcPct val="35000"/>
                </a:spcAft>
              </a:pPr>
              <a:endParaRPr lang="en-GB" sz="6500" dirty="0">
                <a:solidFill>
                  <a:srgbClr val="000000">
                    <a:hueOff val="0"/>
                    <a:satOff val="0"/>
                    <a:lumOff val="0"/>
                    <a:alphaOff val="0"/>
                  </a:srgbClr>
                </a:solidFill>
              </a:endParaRPr>
            </a:p>
          </p:txBody>
        </p:sp>
        <p:sp>
          <p:nvSpPr>
            <p:cNvPr id="38" name="Freeform 37"/>
            <p:cNvSpPr/>
            <p:nvPr/>
          </p:nvSpPr>
          <p:spPr>
            <a:xfrm>
              <a:off x="4665839" y="3299482"/>
              <a:ext cx="2811999" cy="2677221"/>
            </a:xfrm>
            <a:custGeom>
              <a:avLst/>
              <a:gdLst>
                <a:gd name="connsiteX0" fmla="*/ 0 w 2811999"/>
                <a:gd name="connsiteY0" fmla="*/ 0 h 2677221"/>
                <a:gd name="connsiteX1" fmla="*/ 2811999 w 2811999"/>
                <a:gd name="connsiteY1" fmla="*/ 0 h 2677221"/>
                <a:gd name="connsiteX2" fmla="*/ 2811999 w 2811999"/>
                <a:gd name="connsiteY2" fmla="*/ 2677221 h 2677221"/>
                <a:gd name="connsiteX3" fmla="*/ 0 w 2811999"/>
                <a:gd name="connsiteY3" fmla="*/ 2677221 h 2677221"/>
                <a:gd name="connsiteX4" fmla="*/ 0 w 2811999"/>
                <a:gd name="connsiteY4" fmla="*/ 0 h 267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1999" h="2677221">
                  <a:moveTo>
                    <a:pt x="0" y="0"/>
                  </a:moveTo>
                  <a:lnTo>
                    <a:pt x="2811999" y="0"/>
                  </a:lnTo>
                  <a:lnTo>
                    <a:pt x="2811999" y="2677221"/>
                  </a:lnTo>
                  <a:lnTo>
                    <a:pt x="0" y="26772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3825" tIns="123825" rIns="123825" bIns="123825" numCol="1" spcCol="1270" anchor="t" anchorCtr="0">
              <a:noAutofit/>
            </a:bodyPr>
            <a:lstStyle/>
            <a:p>
              <a:pPr defTabSz="2889250">
                <a:lnSpc>
                  <a:spcPct val="90000"/>
                </a:lnSpc>
                <a:spcAft>
                  <a:spcPct val="35000"/>
                </a:spcAft>
              </a:pPr>
              <a:endParaRPr lang="en-GB" sz="6500" dirty="0">
                <a:solidFill>
                  <a:srgbClr val="000000">
                    <a:hueOff val="0"/>
                    <a:satOff val="0"/>
                    <a:lumOff val="0"/>
                    <a:alphaOff val="0"/>
                  </a:srgbClr>
                </a:solidFill>
              </a:endParaRPr>
            </a:p>
          </p:txBody>
        </p:sp>
        <p:sp>
          <p:nvSpPr>
            <p:cNvPr id="41" name="Straight Connector 40"/>
            <p:cNvSpPr/>
            <p:nvPr/>
          </p:nvSpPr>
          <p:spPr>
            <a:xfrm>
              <a:off x="4472150" y="2924944"/>
              <a:ext cx="696" cy="3176542"/>
            </a:xfrm>
            <a:prstGeom prst="line">
              <a:avLst/>
            </a:prstGeom>
          </p:spPr>
          <p:style>
            <a:lnRef idx="3">
              <a:schemeClr val="accent4"/>
            </a:lnRef>
            <a:fillRef idx="0">
              <a:schemeClr val="accent4"/>
            </a:fillRef>
            <a:effectRef idx="2">
              <a:schemeClr val="accent4"/>
            </a:effectRef>
            <a:fontRef idx="minor">
              <a:schemeClr val="tx1"/>
            </a:fontRef>
          </p:style>
        </p:sp>
      </p:grpSp>
      <p:sp>
        <p:nvSpPr>
          <p:cNvPr id="43" name="Rectangle 42"/>
          <p:cNvSpPr/>
          <p:nvPr/>
        </p:nvSpPr>
        <p:spPr>
          <a:xfrm>
            <a:off x="4572000" y="2039357"/>
            <a:ext cx="4140000" cy="954107"/>
          </a:xfrm>
          <a:prstGeom prst="rect">
            <a:avLst/>
          </a:prstGeom>
        </p:spPr>
        <p:txBody>
          <a:bodyPr wrap="square">
            <a:spAutoFit/>
          </a:bodyPr>
          <a:lstStyle/>
          <a:p>
            <a:r>
              <a:rPr lang="en-GB" dirty="0" smtClean="0">
                <a:solidFill>
                  <a:srgbClr val="FF0000"/>
                </a:solidFill>
              </a:rPr>
              <a:t>Other </a:t>
            </a:r>
            <a:r>
              <a:rPr lang="en-GB" dirty="0">
                <a:solidFill>
                  <a:srgbClr val="FF0000"/>
                </a:solidFill>
              </a:rPr>
              <a:t>long-term employee benefits</a:t>
            </a:r>
            <a:endParaRPr lang="en-GB" dirty="0">
              <a:solidFill>
                <a:srgbClr val="000000"/>
              </a:solidFill>
            </a:endParaRPr>
          </a:p>
        </p:txBody>
      </p:sp>
      <p:sp>
        <p:nvSpPr>
          <p:cNvPr id="44" name="Rectangle 43"/>
          <p:cNvSpPr/>
          <p:nvPr/>
        </p:nvSpPr>
        <p:spPr>
          <a:xfrm>
            <a:off x="395536" y="2021354"/>
            <a:ext cx="4140000" cy="954107"/>
          </a:xfrm>
          <a:prstGeom prst="rect">
            <a:avLst/>
          </a:prstGeom>
        </p:spPr>
        <p:txBody>
          <a:bodyPr wrap="square">
            <a:spAutoFit/>
          </a:bodyPr>
          <a:lstStyle/>
          <a:p>
            <a:r>
              <a:rPr lang="en-GB" dirty="0">
                <a:solidFill>
                  <a:srgbClr val="FF0000"/>
                </a:solidFill>
              </a:rPr>
              <a:t>Post-employment benefits</a:t>
            </a:r>
            <a:endParaRPr lang="en-GB" dirty="0">
              <a:solidFill>
                <a:srgbClr val="000000"/>
              </a:solidFill>
            </a:endParaRPr>
          </a:p>
        </p:txBody>
      </p:sp>
      <p:sp>
        <p:nvSpPr>
          <p:cNvPr id="45" name="Rectangle 44"/>
          <p:cNvSpPr/>
          <p:nvPr/>
        </p:nvSpPr>
        <p:spPr>
          <a:xfrm>
            <a:off x="395536" y="2975461"/>
            <a:ext cx="4140000" cy="1938992"/>
          </a:xfrm>
          <a:prstGeom prst="rect">
            <a:avLst/>
          </a:prstGeom>
        </p:spPr>
        <p:txBody>
          <a:bodyPr wrap="square">
            <a:spAutoFit/>
          </a:bodyPr>
          <a:lstStyle/>
          <a:p>
            <a:pPr marL="360000" indent="-360000">
              <a:spcBef>
                <a:spcPts val="25"/>
              </a:spcBef>
              <a:spcAft>
                <a:spcPts val="25"/>
              </a:spcAft>
              <a:buFont typeface="Arial" panose="020B0604020202020204" pitchFamily="34" charset="0"/>
              <a:buChar char="•"/>
            </a:pPr>
            <a:r>
              <a:rPr lang="en-GB" sz="2000" dirty="0">
                <a:solidFill>
                  <a:srgbClr val="000000"/>
                </a:solidFill>
              </a:rPr>
              <a:t>retirement benefits, such </a:t>
            </a:r>
            <a:r>
              <a:rPr lang="en-GB" sz="2000" dirty="0" smtClean="0">
                <a:solidFill>
                  <a:srgbClr val="000000"/>
                </a:solidFill>
              </a:rPr>
              <a:t>as:</a:t>
            </a:r>
          </a:p>
          <a:p>
            <a:pPr marL="828000" lvl="1" indent="-360000">
              <a:spcBef>
                <a:spcPts val="25"/>
              </a:spcBef>
              <a:spcAft>
                <a:spcPts val="25"/>
              </a:spcAft>
              <a:buFont typeface="Courier New" panose="02070309020205020404" pitchFamily="49" charset="0"/>
              <a:buChar char="o"/>
            </a:pPr>
            <a:r>
              <a:rPr lang="en-GB" sz="2000" dirty="0" smtClean="0">
                <a:solidFill>
                  <a:srgbClr val="000000"/>
                </a:solidFill>
              </a:rPr>
              <a:t>pensions </a:t>
            </a:r>
          </a:p>
          <a:p>
            <a:pPr marL="828000" lvl="1" indent="-360000">
              <a:spcBef>
                <a:spcPts val="25"/>
              </a:spcBef>
              <a:spcAft>
                <a:spcPts val="25"/>
              </a:spcAft>
              <a:buFont typeface="Courier New" panose="02070309020205020404" pitchFamily="49" charset="0"/>
              <a:buChar char="o"/>
            </a:pPr>
            <a:r>
              <a:rPr lang="en-GB" sz="2000" dirty="0" smtClean="0">
                <a:solidFill>
                  <a:srgbClr val="000000"/>
                </a:solidFill>
              </a:rPr>
              <a:t>lump </a:t>
            </a:r>
            <a:r>
              <a:rPr lang="en-GB" sz="2000" dirty="0">
                <a:solidFill>
                  <a:srgbClr val="000000"/>
                </a:solidFill>
              </a:rPr>
              <a:t>sum payments on retirement </a:t>
            </a:r>
            <a:endParaRPr lang="en-GB" sz="2000" dirty="0" smtClean="0">
              <a:solidFill>
                <a:srgbClr val="000000"/>
              </a:solidFill>
            </a:endParaRPr>
          </a:p>
          <a:p>
            <a:pPr marL="360000" indent="-360000">
              <a:spcBef>
                <a:spcPts val="25"/>
              </a:spcBef>
              <a:spcAft>
                <a:spcPts val="25"/>
              </a:spcAft>
              <a:buFont typeface="Arial" panose="020B0604020202020204" pitchFamily="34" charset="0"/>
              <a:buChar char="•"/>
            </a:pPr>
            <a:r>
              <a:rPr lang="en-GB" sz="2000" dirty="0" smtClean="0">
                <a:solidFill>
                  <a:srgbClr val="000000"/>
                </a:solidFill>
              </a:rPr>
              <a:t>post-employment </a:t>
            </a:r>
            <a:r>
              <a:rPr lang="en-GB" sz="2000" dirty="0">
                <a:solidFill>
                  <a:srgbClr val="000000"/>
                </a:solidFill>
              </a:rPr>
              <a:t>life insurance </a:t>
            </a:r>
            <a:endParaRPr lang="en-GB" sz="2000" dirty="0" smtClean="0">
              <a:solidFill>
                <a:srgbClr val="000000"/>
              </a:solidFill>
            </a:endParaRPr>
          </a:p>
          <a:p>
            <a:pPr marL="360000" indent="-360000">
              <a:spcBef>
                <a:spcPts val="25"/>
              </a:spcBef>
              <a:spcAft>
                <a:spcPts val="25"/>
              </a:spcAft>
              <a:buFont typeface="Arial" panose="020B0604020202020204" pitchFamily="34" charset="0"/>
              <a:buChar char="•"/>
            </a:pPr>
            <a:r>
              <a:rPr lang="en-GB" sz="2000" dirty="0" smtClean="0">
                <a:solidFill>
                  <a:srgbClr val="000000"/>
                </a:solidFill>
              </a:rPr>
              <a:t>post-employment </a:t>
            </a:r>
            <a:r>
              <a:rPr lang="en-GB" sz="2000" dirty="0">
                <a:solidFill>
                  <a:srgbClr val="000000"/>
                </a:solidFill>
              </a:rPr>
              <a:t>medical </a:t>
            </a:r>
            <a:r>
              <a:rPr lang="en-GB" sz="2000" dirty="0" smtClean="0">
                <a:solidFill>
                  <a:srgbClr val="000000"/>
                </a:solidFill>
              </a:rPr>
              <a:t>care</a:t>
            </a:r>
          </a:p>
        </p:txBody>
      </p:sp>
      <p:sp>
        <p:nvSpPr>
          <p:cNvPr id="47" name="Rectangle 46"/>
          <p:cNvSpPr/>
          <p:nvPr/>
        </p:nvSpPr>
        <p:spPr>
          <a:xfrm>
            <a:off x="4536456" y="2975461"/>
            <a:ext cx="4140000" cy="2554545"/>
          </a:xfrm>
          <a:prstGeom prst="rect">
            <a:avLst/>
          </a:prstGeom>
        </p:spPr>
        <p:txBody>
          <a:bodyPr wrap="square">
            <a:spAutoFit/>
          </a:bodyPr>
          <a:lstStyle/>
          <a:p>
            <a:pPr marL="360000" indent="-360000">
              <a:spcBef>
                <a:spcPts val="25"/>
              </a:spcBef>
              <a:spcAft>
                <a:spcPts val="25"/>
              </a:spcAft>
              <a:buFont typeface="Arial" panose="020B0604020202020204" pitchFamily="34" charset="0"/>
              <a:buChar char="•"/>
            </a:pPr>
            <a:r>
              <a:rPr lang="en-GB" sz="2000" dirty="0">
                <a:solidFill>
                  <a:srgbClr val="000000"/>
                </a:solidFill>
              </a:rPr>
              <a:t>sabbatical leave </a:t>
            </a:r>
          </a:p>
          <a:p>
            <a:pPr marL="360000" indent="-360000">
              <a:spcBef>
                <a:spcPts val="25"/>
              </a:spcBef>
              <a:spcAft>
                <a:spcPts val="25"/>
              </a:spcAft>
              <a:buFont typeface="Arial" panose="020B0604020202020204" pitchFamily="34" charset="0"/>
              <a:buChar char="•"/>
            </a:pPr>
            <a:r>
              <a:rPr lang="en-GB" sz="2000" dirty="0" smtClean="0">
                <a:solidFill>
                  <a:srgbClr val="000000"/>
                </a:solidFill>
              </a:rPr>
              <a:t>long </a:t>
            </a:r>
            <a:r>
              <a:rPr lang="en-GB" sz="2000" dirty="0">
                <a:solidFill>
                  <a:srgbClr val="000000"/>
                </a:solidFill>
              </a:rPr>
              <a:t>service bonuses </a:t>
            </a:r>
          </a:p>
          <a:p>
            <a:pPr marL="360000" indent="-360000">
              <a:spcBef>
                <a:spcPts val="25"/>
              </a:spcBef>
              <a:spcAft>
                <a:spcPts val="25"/>
              </a:spcAft>
              <a:buFont typeface="Arial" panose="020B0604020202020204" pitchFamily="34" charset="0"/>
              <a:buChar char="•"/>
            </a:pPr>
            <a:r>
              <a:rPr lang="en-GB" sz="2000" dirty="0">
                <a:solidFill>
                  <a:srgbClr val="000000"/>
                </a:solidFill>
              </a:rPr>
              <a:t>long-term disability benefits </a:t>
            </a:r>
          </a:p>
          <a:p>
            <a:pPr marL="360000" indent="-360000">
              <a:spcBef>
                <a:spcPts val="25"/>
              </a:spcBef>
              <a:spcAft>
                <a:spcPts val="25"/>
              </a:spcAft>
              <a:buFont typeface="Arial" panose="020B0604020202020204" pitchFamily="34" charset="0"/>
              <a:buChar char="•"/>
            </a:pPr>
            <a:r>
              <a:rPr lang="en-GB" sz="2000" dirty="0">
                <a:solidFill>
                  <a:srgbClr val="000000"/>
                </a:solidFill>
              </a:rPr>
              <a:t>profit </a:t>
            </a:r>
            <a:r>
              <a:rPr lang="en-GB" sz="2000" dirty="0" smtClean="0">
                <a:solidFill>
                  <a:srgbClr val="000000"/>
                </a:solidFill>
              </a:rPr>
              <a:t>sharing or bonuses payable </a:t>
            </a:r>
            <a:r>
              <a:rPr lang="en-GB" sz="2000" dirty="0">
                <a:solidFill>
                  <a:srgbClr val="000000"/>
                </a:solidFill>
              </a:rPr>
              <a:t>12 months or more after the end of the period in which the employee renders the related service</a:t>
            </a:r>
          </a:p>
        </p:txBody>
      </p:sp>
      <p:grpSp>
        <p:nvGrpSpPr>
          <p:cNvPr id="12" name="Group 5"/>
          <p:cNvGrpSpPr>
            <a:grpSpLocks noChangeAspect="1"/>
          </p:cNvGrpSpPr>
          <p:nvPr/>
        </p:nvGrpSpPr>
        <p:grpSpPr bwMode="auto">
          <a:xfrm>
            <a:off x="2155345" y="4653136"/>
            <a:ext cx="1912599" cy="1764000"/>
            <a:chOff x="1121" y="2115"/>
            <a:chExt cx="1842" cy="1836"/>
          </a:xfrm>
        </p:grpSpPr>
        <p:sp>
          <p:nvSpPr>
            <p:cNvPr id="13" name="AutoShape 4"/>
            <p:cNvSpPr>
              <a:spLocks noChangeAspect="1" noChangeArrowheads="1" noTextEdit="1"/>
            </p:cNvSpPr>
            <p:nvPr/>
          </p:nvSpPr>
          <p:spPr bwMode="auto">
            <a:xfrm>
              <a:off x="1121" y="2115"/>
              <a:ext cx="1842" cy="1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pic>
          <p:nvPicPr>
            <p:cNvPr id="14" name="Picture 6"/>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9772" b="99349" l="0" r="100000"/>
                      </a14:imgEffect>
                    </a14:imgLayer>
                  </a14:imgProps>
                </a:ext>
                <a:ext uri="{28A0092B-C50C-407E-A947-70E740481C1C}">
                  <a14:useLocalDpi xmlns:a14="http://schemas.microsoft.com/office/drawing/2010/main" val="0"/>
                </a:ext>
              </a:extLst>
            </a:blip>
            <a:srcRect/>
            <a:stretch>
              <a:fillRect/>
            </a:stretch>
          </p:blipFill>
          <p:spPr bwMode="auto">
            <a:xfrm>
              <a:off x="1121" y="2115"/>
              <a:ext cx="1848" cy="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5461426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IAS 19 Module</a:t>
            </a:r>
            <a:br>
              <a:rPr lang="en-GB" dirty="0" smtClean="0"/>
            </a:br>
            <a:r>
              <a:rPr lang="en-GB" dirty="0" smtClean="0"/>
              <a:t>Flowchart</a:t>
            </a:r>
            <a:endParaRPr lang="en-GB" dirty="0"/>
          </a:p>
        </p:txBody>
      </p:sp>
      <p:sp>
        <p:nvSpPr>
          <p:cNvPr id="4" name="Rectangle 4"/>
          <p:cNvSpPr>
            <a:spLocks noChangeArrowheads="1"/>
          </p:cNvSpPr>
          <p:nvPr/>
        </p:nvSpPr>
        <p:spPr bwMode="auto">
          <a:xfrm>
            <a:off x="611560" y="1988840"/>
            <a:ext cx="8244656" cy="90008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Employee Benefits</a:t>
            </a:r>
            <a:endParaRPr lang="en-GB" sz="2000" dirty="0" smtClean="0">
              <a:solidFill>
                <a:srgbClr val="000000"/>
              </a:solidFill>
              <a:latin typeface="Calibri" panose="020F0502020204030204" pitchFamily="34" charset="0"/>
              <a:cs typeface="Calibri" panose="020F0502020204030204" pitchFamily="34" charset="0"/>
            </a:endParaRPr>
          </a:p>
          <a:p>
            <a:pPr marL="0" lvl="1" algn="ctr"/>
            <a:r>
              <a:rPr lang="en-GB" sz="2000" dirty="0" smtClean="0">
                <a:solidFill>
                  <a:srgbClr val="000000"/>
                </a:solidFill>
                <a:latin typeface="Calibri" panose="020F0502020204030204" pitchFamily="34" charset="0"/>
                <a:cs typeface="Calibri" panose="020F0502020204030204" pitchFamily="34" charset="0"/>
              </a:rPr>
              <a:t>All </a:t>
            </a:r>
            <a:r>
              <a:rPr lang="en-GB" sz="2000" dirty="0">
                <a:solidFill>
                  <a:srgbClr val="000000"/>
                </a:solidFill>
                <a:latin typeface="Calibri" panose="020F0502020204030204" pitchFamily="34" charset="0"/>
                <a:cs typeface="Calibri" panose="020F0502020204030204" pitchFamily="34" charset="0"/>
              </a:rPr>
              <a:t>forms of consideration given by an entity in exchange </a:t>
            </a:r>
            <a:endParaRPr lang="en-GB" sz="2000" dirty="0" smtClean="0">
              <a:solidFill>
                <a:srgbClr val="000000"/>
              </a:solidFill>
              <a:latin typeface="Calibri" panose="020F0502020204030204" pitchFamily="34" charset="0"/>
              <a:cs typeface="Calibri" panose="020F0502020204030204" pitchFamily="34" charset="0"/>
            </a:endParaRPr>
          </a:p>
          <a:p>
            <a:pPr marL="0" lvl="1" algn="ctr"/>
            <a:r>
              <a:rPr lang="en-GB" sz="2000" dirty="0" smtClean="0">
                <a:solidFill>
                  <a:srgbClr val="000000"/>
                </a:solidFill>
                <a:latin typeface="Calibri" panose="020F0502020204030204" pitchFamily="34" charset="0"/>
                <a:cs typeface="Calibri" panose="020F0502020204030204" pitchFamily="34" charset="0"/>
              </a:rPr>
              <a:t>for </a:t>
            </a:r>
            <a:r>
              <a:rPr lang="en-GB" sz="2000" b="1" dirty="0">
                <a:solidFill>
                  <a:srgbClr val="4F2D7F"/>
                </a:solidFill>
                <a:latin typeface="Calibri" panose="020F0502020204030204" pitchFamily="34" charset="0"/>
                <a:cs typeface="Calibri" panose="020F0502020204030204" pitchFamily="34" charset="0"/>
              </a:rPr>
              <a:t>service rendered by employees </a:t>
            </a:r>
            <a:r>
              <a:rPr lang="en-GB" sz="2000" dirty="0">
                <a:solidFill>
                  <a:srgbClr val="000000"/>
                </a:solidFill>
                <a:latin typeface="Calibri" panose="020F0502020204030204" pitchFamily="34" charset="0"/>
                <a:cs typeface="Calibri" panose="020F0502020204030204" pitchFamily="34" charset="0"/>
              </a:rPr>
              <a:t>or for the </a:t>
            </a:r>
            <a:r>
              <a:rPr lang="en-GB" sz="2000" b="1" dirty="0">
                <a:solidFill>
                  <a:srgbClr val="4F2D7F"/>
                </a:solidFill>
                <a:latin typeface="Calibri" panose="020F0502020204030204" pitchFamily="34" charset="0"/>
                <a:cs typeface="Calibri" panose="020F0502020204030204" pitchFamily="34" charset="0"/>
              </a:rPr>
              <a:t>termination of </a:t>
            </a:r>
            <a:r>
              <a:rPr lang="en-GB" sz="2000" b="1" dirty="0" smtClean="0">
                <a:solidFill>
                  <a:srgbClr val="4F2D7F"/>
                </a:solidFill>
                <a:latin typeface="Calibri" panose="020F0502020204030204" pitchFamily="34" charset="0"/>
                <a:cs typeface="Calibri" panose="020F0502020204030204" pitchFamily="34" charset="0"/>
              </a:rPr>
              <a:t>employment</a:t>
            </a:r>
            <a:endParaRPr lang="en-GB" sz="2000" b="1" dirty="0">
              <a:solidFill>
                <a:srgbClr val="4F2D7F"/>
              </a:solidFill>
              <a:latin typeface="Calibri" panose="020F0502020204030204" pitchFamily="34" charset="0"/>
              <a:cs typeface="Calibri" panose="020F0502020204030204" pitchFamily="34" charset="0"/>
            </a:endParaRPr>
          </a:p>
        </p:txBody>
      </p:sp>
      <p:sp>
        <p:nvSpPr>
          <p:cNvPr id="6" name="Line 9"/>
          <p:cNvSpPr>
            <a:spLocks noChangeShapeType="1"/>
          </p:cNvSpPr>
          <p:nvPr/>
        </p:nvSpPr>
        <p:spPr bwMode="auto">
          <a:xfrm>
            <a:off x="4843553" y="292498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7" name="Rectangle 6"/>
          <p:cNvSpPr>
            <a:spLocks noChangeArrowheads="1"/>
          </p:cNvSpPr>
          <p:nvPr/>
        </p:nvSpPr>
        <p:spPr bwMode="auto">
          <a:xfrm>
            <a:off x="2520032" y="4473176"/>
            <a:ext cx="2160000"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Post-employment </a:t>
            </a:r>
          </a:p>
          <a:p>
            <a:pPr marL="0" lvl="1" algn="ctr"/>
            <a:r>
              <a:rPr lang="en-GB" altLang="en-US" sz="2000" dirty="0" smtClean="0">
                <a:solidFill>
                  <a:srgbClr val="000000"/>
                </a:solidFill>
              </a:rPr>
              <a:t>benefits</a:t>
            </a:r>
          </a:p>
        </p:txBody>
      </p:sp>
      <p:sp>
        <p:nvSpPr>
          <p:cNvPr id="8" name="Rectangle 6"/>
          <p:cNvSpPr>
            <a:spLocks noChangeArrowheads="1"/>
          </p:cNvSpPr>
          <p:nvPr/>
        </p:nvSpPr>
        <p:spPr bwMode="auto">
          <a:xfrm>
            <a:off x="5364088" y="4473176"/>
            <a:ext cx="2160000" cy="71996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a:solidFill>
                  <a:srgbClr val="000000"/>
                </a:solidFill>
              </a:rPr>
              <a:t>Other </a:t>
            </a:r>
            <a:r>
              <a:rPr lang="en-GB" altLang="en-US" sz="2000" dirty="0" smtClean="0">
                <a:solidFill>
                  <a:srgbClr val="000000"/>
                </a:solidFill>
              </a:rPr>
              <a:t>long-term </a:t>
            </a:r>
          </a:p>
          <a:p>
            <a:pPr marL="0" lvl="1" algn="ctr"/>
            <a:r>
              <a:rPr lang="en-GB" altLang="en-US" sz="2000" dirty="0" smtClean="0">
                <a:solidFill>
                  <a:srgbClr val="000000"/>
                </a:solidFill>
              </a:rPr>
              <a:t>benefits</a:t>
            </a:r>
            <a:endParaRPr lang="en-GB" altLang="en-US" sz="2000" dirty="0">
              <a:solidFill>
                <a:srgbClr val="000000"/>
              </a:solidFill>
            </a:endParaRPr>
          </a:p>
        </p:txBody>
      </p:sp>
      <p:sp>
        <p:nvSpPr>
          <p:cNvPr id="10" name="Line 9"/>
          <p:cNvSpPr>
            <a:spLocks noChangeShapeType="1"/>
          </p:cNvSpPr>
          <p:nvPr/>
        </p:nvSpPr>
        <p:spPr bwMode="auto">
          <a:xfrm>
            <a:off x="1691680" y="292490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3" name="Line 9"/>
          <p:cNvSpPr>
            <a:spLocks noChangeShapeType="1"/>
          </p:cNvSpPr>
          <p:nvPr/>
        </p:nvSpPr>
        <p:spPr bwMode="auto">
          <a:xfrm rot="18900000">
            <a:off x="5474630" y="3863678"/>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4" name="Line 9"/>
          <p:cNvSpPr>
            <a:spLocks noChangeShapeType="1"/>
          </p:cNvSpPr>
          <p:nvPr/>
        </p:nvSpPr>
        <p:spPr bwMode="auto">
          <a:xfrm rot="2700000">
            <a:off x="4173426" y="3863678"/>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1" name="Rectangle 6"/>
          <p:cNvSpPr>
            <a:spLocks noChangeArrowheads="1"/>
          </p:cNvSpPr>
          <p:nvPr/>
        </p:nvSpPr>
        <p:spPr bwMode="auto">
          <a:xfrm>
            <a:off x="6588224" y="3249040"/>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2" name="Line 9"/>
          <p:cNvSpPr>
            <a:spLocks noChangeShapeType="1"/>
          </p:cNvSpPr>
          <p:nvPr/>
        </p:nvSpPr>
        <p:spPr bwMode="auto">
          <a:xfrm>
            <a:off x="7524328" y="292490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5" name="Rectangle 6"/>
          <p:cNvSpPr>
            <a:spLocks noChangeArrowheads="1"/>
          </p:cNvSpPr>
          <p:nvPr/>
        </p:nvSpPr>
        <p:spPr bwMode="auto">
          <a:xfrm>
            <a:off x="611560" y="3278258"/>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Short-term </a:t>
            </a:r>
            <a:endParaRPr lang="en-GB" altLang="en-US" sz="2000" dirty="0">
              <a:solidFill>
                <a:srgbClr val="000000"/>
              </a:solidFill>
            </a:endParaRPr>
          </a:p>
          <a:p>
            <a:pPr marL="0" lvl="1" algn="ctr"/>
            <a:r>
              <a:rPr lang="en-GB" altLang="en-US" sz="2000" dirty="0">
                <a:solidFill>
                  <a:srgbClr val="000000"/>
                </a:solidFill>
              </a:rPr>
              <a:t>employee </a:t>
            </a:r>
            <a:r>
              <a:rPr lang="en-GB" altLang="en-US" sz="2000" dirty="0" smtClean="0">
                <a:solidFill>
                  <a:srgbClr val="000000"/>
                </a:solidFill>
              </a:rPr>
              <a:t>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7" name="Rectangle 6"/>
          <p:cNvSpPr>
            <a:spLocks noChangeArrowheads="1"/>
          </p:cNvSpPr>
          <p:nvPr/>
        </p:nvSpPr>
        <p:spPr bwMode="auto">
          <a:xfrm>
            <a:off x="3707904" y="3278378"/>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Long-term </a:t>
            </a:r>
          </a:p>
          <a:p>
            <a:pPr marL="0" lvl="1" algn="ctr"/>
            <a:r>
              <a:rPr lang="en-GB" altLang="en-US" sz="2000" dirty="0" smtClean="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8" name="Rectangle 17"/>
          <p:cNvSpPr>
            <a:spLocks noChangeArrowheads="1"/>
          </p:cNvSpPr>
          <p:nvPr/>
        </p:nvSpPr>
        <p:spPr bwMode="auto">
          <a:xfrm>
            <a:off x="539552" y="5769320"/>
            <a:ext cx="2592048" cy="54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Defined benefit plans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9" name="Rectangle 6"/>
          <p:cNvSpPr>
            <a:spLocks noChangeArrowheads="1"/>
          </p:cNvSpPr>
          <p:nvPr/>
        </p:nvSpPr>
        <p:spPr bwMode="auto">
          <a:xfrm>
            <a:off x="4211960" y="5769320"/>
            <a:ext cx="3240000" cy="54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Defined contribution plans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4" name="Line 9"/>
          <p:cNvSpPr>
            <a:spLocks noChangeShapeType="1"/>
          </p:cNvSpPr>
          <p:nvPr/>
        </p:nvSpPr>
        <p:spPr bwMode="auto">
          <a:xfrm rot="18900000">
            <a:off x="4245433" y="5159823"/>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5" name="Line 9"/>
          <p:cNvSpPr>
            <a:spLocks noChangeShapeType="1"/>
          </p:cNvSpPr>
          <p:nvPr/>
        </p:nvSpPr>
        <p:spPr bwMode="auto">
          <a:xfrm rot="2700000">
            <a:off x="2944229" y="5159823"/>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0" name="Oval 19"/>
          <p:cNvSpPr/>
          <p:nvPr/>
        </p:nvSpPr>
        <p:spPr>
          <a:xfrm>
            <a:off x="1979712" y="4365104"/>
            <a:ext cx="3024336" cy="100811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4F2D7F"/>
              </a:solidFill>
            </a:endParaRPr>
          </a:p>
        </p:txBody>
      </p:sp>
    </p:spTree>
    <p:extLst>
      <p:ext uri="{BB962C8B-B14F-4D97-AF65-F5344CB8AC3E}">
        <p14:creationId xmlns:p14="http://schemas.microsoft.com/office/powerpoint/2010/main" val="406249771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r>
              <a:rPr lang="en-GB" altLang="en-US" dirty="0" smtClean="0"/>
              <a:t>Post-employment benefits</a:t>
            </a:r>
            <a:br>
              <a:rPr lang="en-GB" altLang="en-US" dirty="0" smtClean="0"/>
            </a:br>
            <a:r>
              <a:rPr lang="en-GB" altLang="en-US" dirty="0" smtClean="0"/>
              <a:t>Definitions</a:t>
            </a:r>
            <a:br>
              <a:rPr lang="en-GB" altLang="en-US" dirty="0" smtClean="0"/>
            </a:br>
            <a:r>
              <a:rPr lang="en-GB" altLang="en-US" dirty="0"/>
              <a:t/>
            </a:r>
            <a:br>
              <a:rPr lang="en-GB" altLang="en-US" dirty="0"/>
            </a:br>
            <a:endParaRPr lang="en-GB" altLang="en-US" dirty="0"/>
          </a:p>
        </p:txBody>
      </p:sp>
      <p:grpSp>
        <p:nvGrpSpPr>
          <p:cNvPr id="3" name="Group 2"/>
          <p:cNvGrpSpPr/>
          <p:nvPr/>
        </p:nvGrpSpPr>
        <p:grpSpPr>
          <a:xfrm>
            <a:off x="251520" y="1916832"/>
            <a:ext cx="8676000" cy="1080120"/>
            <a:chOff x="324813" y="3104824"/>
            <a:chExt cx="8486767" cy="1080120"/>
          </a:xfrm>
        </p:grpSpPr>
        <p:sp>
          <p:nvSpPr>
            <p:cNvPr id="7" name="Freeform 6"/>
            <p:cNvSpPr/>
            <p:nvPr/>
          </p:nvSpPr>
          <p:spPr>
            <a:xfrm>
              <a:off x="324813" y="3104824"/>
              <a:ext cx="1909523" cy="900000"/>
            </a:xfrm>
            <a:custGeom>
              <a:avLst/>
              <a:gdLst>
                <a:gd name="connsiteX0" fmla="*/ 0 w 2158130"/>
                <a:gd name="connsiteY0" fmla="*/ 0 h 473343"/>
                <a:gd name="connsiteX1" fmla="*/ 2158130 w 2158130"/>
                <a:gd name="connsiteY1" fmla="*/ 0 h 473343"/>
                <a:gd name="connsiteX2" fmla="*/ 2158130 w 2158130"/>
                <a:gd name="connsiteY2" fmla="*/ 473343 h 473343"/>
                <a:gd name="connsiteX3" fmla="*/ 0 w 2158130"/>
                <a:gd name="connsiteY3" fmla="*/ 473343 h 473343"/>
                <a:gd name="connsiteX4" fmla="*/ 0 w 2158130"/>
                <a:gd name="connsiteY4" fmla="*/ 0 h 473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8130" h="473343">
                  <a:moveTo>
                    <a:pt x="0" y="0"/>
                  </a:moveTo>
                  <a:lnTo>
                    <a:pt x="2158130" y="0"/>
                  </a:lnTo>
                  <a:lnTo>
                    <a:pt x="2158130" y="473343"/>
                  </a:lnTo>
                  <a:lnTo>
                    <a:pt x="0" y="473343"/>
                  </a:lnTo>
                  <a:lnTo>
                    <a:pt x="0" y="0"/>
                  </a:lnTo>
                  <a:close/>
                </a:path>
              </a:pathLst>
            </a:custGeom>
            <a:ln w="28575">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38100" rIns="106680" bIns="38100" numCol="1" spcCol="1270" anchor="ctr" anchorCtr="0">
              <a:noAutofit/>
            </a:bodyPr>
            <a:lstStyle/>
            <a:p>
              <a:pPr algn="ctr" defTabSz="666750">
                <a:lnSpc>
                  <a:spcPct val="90000"/>
                </a:lnSpc>
                <a:spcAft>
                  <a:spcPct val="35000"/>
                </a:spcAft>
              </a:pPr>
              <a:r>
                <a:rPr lang="en-GB" altLang="en-US" sz="1800" b="1" dirty="0" smtClean="0">
                  <a:solidFill>
                    <a:srgbClr val="000000">
                      <a:hueOff val="0"/>
                      <a:satOff val="0"/>
                      <a:lumOff val="0"/>
                      <a:alphaOff val="0"/>
                    </a:srgbClr>
                  </a:solidFill>
                </a:rPr>
                <a:t>Post-employment benefits</a:t>
              </a:r>
              <a:endParaRPr lang="en-GB" sz="1800" b="1" dirty="0">
                <a:solidFill>
                  <a:srgbClr val="000000">
                    <a:hueOff val="0"/>
                    <a:satOff val="0"/>
                    <a:lumOff val="0"/>
                    <a:alphaOff val="0"/>
                  </a:srgbClr>
                </a:solidFill>
              </a:endParaRPr>
            </a:p>
          </p:txBody>
        </p:sp>
        <p:sp>
          <p:nvSpPr>
            <p:cNvPr id="8" name="Left Brace 7"/>
            <p:cNvSpPr/>
            <p:nvPr/>
          </p:nvSpPr>
          <p:spPr>
            <a:xfrm>
              <a:off x="2375782" y="3104824"/>
              <a:ext cx="431626" cy="1080000"/>
            </a:xfrm>
            <a:prstGeom prst="leftBrace">
              <a:avLst>
                <a:gd name="adj1" fmla="val 35000"/>
                <a:gd name="adj2" fmla="val 50000"/>
              </a:avLst>
            </a:prstGeom>
          </p:spPr>
          <p:style>
            <a:lnRef idx="2">
              <a:schemeClr val="accent4"/>
            </a:lnRef>
            <a:fillRef idx="0">
              <a:schemeClr val="accent4"/>
            </a:fillRef>
            <a:effectRef idx="1">
              <a:schemeClr val="accent4"/>
            </a:effectRef>
            <a:fontRef idx="minor">
              <a:schemeClr val="tx1"/>
            </a:fontRef>
          </p:style>
        </p:sp>
        <p:sp>
          <p:nvSpPr>
            <p:cNvPr id="9" name="Freeform 8"/>
            <p:cNvSpPr/>
            <p:nvPr/>
          </p:nvSpPr>
          <p:spPr>
            <a:xfrm>
              <a:off x="2870843" y="3104824"/>
              <a:ext cx="5940737" cy="1080120"/>
            </a:xfrm>
            <a:custGeom>
              <a:avLst/>
              <a:gdLst>
                <a:gd name="connsiteX0" fmla="*/ 0 w 5870114"/>
                <a:gd name="connsiteY0" fmla="*/ 0 h 1272111"/>
                <a:gd name="connsiteX1" fmla="*/ 5870114 w 5870114"/>
                <a:gd name="connsiteY1" fmla="*/ 0 h 1272111"/>
                <a:gd name="connsiteX2" fmla="*/ 5870114 w 5870114"/>
                <a:gd name="connsiteY2" fmla="*/ 1272111 h 1272111"/>
                <a:gd name="connsiteX3" fmla="*/ 0 w 5870114"/>
                <a:gd name="connsiteY3" fmla="*/ 1272111 h 1272111"/>
                <a:gd name="connsiteX4" fmla="*/ 0 w 5870114"/>
                <a:gd name="connsiteY4" fmla="*/ 0 h 1272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272111">
                  <a:moveTo>
                    <a:pt x="0" y="0"/>
                  </a:moveTo>
                  <a:lnTo>
                    <a:pt x="5870114" y="0"/>
                  </a:lnTo>
                  <a:lnTo>
                    <a:pt x="5870114" y="1272111"/>
                  </a:lnTo>
                  <a:lnTo>
                    <a:pt x="0" y="127211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0960" tIns="60960" rIns="60960" bIns="60960" numCol="1" spcCol="1270" anchor="ctr" anchorCtr="0">
              <a:noAutofit/>
            </a:bodyPr>
            <a:lstStyle/>
            <a:p>
              <a:pPr marL="0" lvl="1" defTabSz="711200">
                <a:spcAft>
                  <a:spcPts val="0"/>
                </a:spcAft>
              </a:pPr>
              <a:r>
                <a:rPr lang="en-GB" altLang="en-US" sz="1800" b="1" dirty="0" smtClean="0">
                  <a:solidFill>
                    <a:srgbClr val="4F2D7F"/>
                  </a:solidFill>
                  <a:latin typeface="Calibri" panose="020F0502020204030204" pitchFamily="34" charset="0"/>
                  <a:cs typeface="Calibri" panose="020F0502020204030204" pitchFamily="34" charset="0"/>
                </a:rPr>
                <a:t>Employee </a:t>
              </a:r>
              <a:r>
                <a:rPr lang="en-GB" altLang="en-US" sz="1800" b="1" dirty="0">
                  <a:solidFill>
                    <a:srgbClr val="4F2D7F"/>
                  </a:solidFill>
                  <a:latin typeface="Calibri" panose="020F0502020204030204" pitchFamily="34" charset="0"/>
                  <a:cs typeface="Calibri" panose="020F0502020204030204" pitchFamily="34" charset="0"/>
                </a:rPr>
                <a:t>benefits</a:t>
              </a:r>
              <a:r>
                <a:rPr lang="en-GB" altLang="en-US" sz="1800" dirty="0">
                  <a:solidFill>
                    <a:srgbClr val="000000"/>
                  </a:solidFill>
                  <a:latin typeface="Calibri" panose="020F0502020204030204" pitchFamily="34" charset="0"/>
                  <a:cs typeface="Calibri" panose="020F0502020204030204" pitchFamily="34" charset="0"/>
                </a:rPr>
                <a:t> </a:t>
              </a:r>
              <a:r>
                <a:rPr lang="en-GB" altLang="en-US" sz="1800" dirty="0" smtClean="0">
                  <a:solidFill>
                    <a:srgbClr val="000000"/>
                  </a:solidFill>
                  <a:latin typeface="Calibri" panose="020F0502020204030204" pitchFamily="34" charset="0"/>
                  <a:cs typeface="Calibri" panose="020F0502020204030204" pitchFamily="34" charset="0"/>
                </a:rPr>
                <a:t>that </a:t>
              </a:r>
              <a:r>
                <a:rPr lang="en-GB" altLang="en-US" sz="1800" dirty="0">
                  <a:solidFill>
                    <a:srgbClr val="000000"/>
                  </a:solidFill>
                  <a:latin typeface="Calibri" panose="020F0502020204030204" pitchFamily="34" charset="0"/>
                  <a:cs typeface="Calibri" panose="020F0502020204030204" pitchFamily="34" charset="0"/>
                </a:rPr>
                <a:t>are </a:t>
              </a:r>
              <a:r>
                <a:rPr lang="en-GB" altLang="en-US" sz="1800" b="1" dirty="0">
                  <a:solidFill>
                    <a:srgbClr val="4F2D7F"/>
                  </a:solidFill>
                  <a:latin typeface="Calibri" panose="020F0502020204030204" pitchFamily="34" charset="0"/>
                  <a:cs typeface="Calibri" panose="020F0502020204030204" pitchFamily="34" charset="0"/>
                </a:rPr>
                <a:t>payable after the completion of </a:t>
              </a:r>
              <a:r>
                <a:rPr lang="en-GB" altLang="en-US" sz="1800" b="1" dirty="0" smtClean="0">
                  <a:solidFill>
                    <a:srgbClr val="4F2D7F"/>
                  </a:solidFill>
                  <a:latin typeface="Calibri" panose="020F0502020204030204" pitchFamily="34" charset="0"/>
                  <a:cs typeface="Calibri" panose="020F0502020204030204" pitchFamily="34" charset="0"/>
                </a:rPr>
                <a:t>employment </a:t>
              </a:r>
              <a:r>
                <a:rPr lang="en-GB" altLang="en-US" sz="1800" dirty="0">
                  <a:solidFill>
                    <a:srgbClr val="000000"/>
                  </a:solidFill>
                  <a:latin typeface="Calibri" panose="020F0502020204030204" pitchFamily="34" charset="0"/>
                  <a:cs typeface="Calibri" panose="020F0502020204030204" pitchFamily="34" charset="0"/>
                </a:rPr>
                <a:t>other than</a:t>
              </a:r>
              <a:r>
                <a:rPr lang="en-GB" altLang="en-US" sz="1800" b="1" dirty="0" smtClean="0">
                  <a:solidFill>
                    <a:srgbClr val="4F2D7F"/>
                  </a:solidFill>
                  <a:latin typeface="Calibri" panose="020F0502020204030204" pitchFamily="34" charset="0"/>
                  <a:cs typeface="Calibri" panose="020F0502020204030204" pitchFamily="34" charset="0"/>
                </a:rPr>
                <a:t>: </a:t>
              </a:r>
            </a:p>
            <a:p>
              <a:pPr marL="285750" lvl="1" indent="-285750" defTabSz="711200">
                <a:spcAft>
                  <a:spcPts val="0"/>
                </a:spcAft>
                <a:buFont typeface="Arial" panose="020B0604020202020204" pitchFamily="34" charset="0"/>
                <a:buChar char="•"/>
              </a:pPr>
              <a:r>
                <a:rPr lang="en-GB" altLang="en-US" sz="1800" b="1" dirty="0" smtClean="0">
                  <a:solidFill>
                    <a:srgbClr val="4F2D7F"/>
                  </a:solidFill>
                  <a:latin typeface="Calibri" panose="020F0502020204030204" pitchFamily="34" charset="0"/>
                  <a:cs typeface="Calibri" panose="020F0502020204030204" pitchFamily="34" charset="0"/>
                </a:rPr>
                <a:t>termination </a:t>
              </a:r>
              <a:r>
                <a:rPr lang="en-GB" altLang="en-US" sz="1800" b="1" dirty="0">
                  <a:solidFill>
                    <a:srgbClr val="4F2D7F"/>
                  </a:solidFill>
                  <a:latin typeface="Calibri" panose="020F0502020204030204" pitchFamily="34" charset="0"/>
                  <a:cs typeface="Calibri" panose="020F0502020204030204" pitchFamily="34" charset="0"/>
                </a:rPr>
                <a:t>benefits </a:t>
              </a:r>
              <a:r>
                <a:rPr lang="en-GB" altLang="en-US" sz="1800" dirty="0">
                  <a:solidFill>
                    <a:srgbClr val="000000"/>
                  </a:solidFill>
                  <a:latin typeface="Calibri" panose="020F0502020204030204" pitchFamily="34" charset="0"/>
                  <a:cs typeface="Calibri" panose="020F0502020204030204" pitchFamily="34" charset="0"/>
                </a:rPr>
                <a:t>and </a:t>
              </a:r>
              <a:endParaRPr lang="en-GB" altLang="en-US" sz="1800" dirty="0" smtClean="0">
                <a:solidFill>
                  <a:srgbClr val="000000"/>
                </a:solidFill>
                <a:latin typeface="Calibri" panose="020F0502020204030204" pitchFamily="34" charset="0"/>
                <a:cs typeface="Calibri" panose="020F0502020204030204" pitchFamily="34" charset="0"/>
              </a:endParaRPr>
            </a:p>
            <a:p>
              <a:pPr marL="285750" lvl="1" indent="-285750" defTabSz="711200">
                <a:spcAft>
                  <a:spcPts val="0"/>
                </a:spcAft>
                <a:buFont typeface="Arial" panose="020B0604020202020204" pitchFamily="34" charset="0"/>
                <a:buChar char="•"/>
              </a:pPr>
              <a:r>
                <a:rPr lang="en-GB" altLang="en-US" sz="1800" b="1" dirty="0" smtClean="0">
                  <a:solidFill>
                    <a:srgbClr val="4F2D7F"/>
                  </a:solidFill>
                  <a:latin typeface="Calibri" panose="020F0502020204030204" pitchFamily="34" charset="0"/>
                  <a:cs typeface="Calibri" panose="020F0502020204030204" pitchFamily="34" charset="0"/>
                </a:rPr>
                <a:t>short‑term </a:t>
              </a:r>
              <a:r>
                <a:rPr lang="en-GB" altLang="en-US" sz="1800" b="1" dirty="0">
                  <a:solidFill>
                    <a:srgbClr val="4F2D7F"/>
                  </a:solidFill>
                  <a:latin typeface="Calibri" panose="020F0502020204030204" pitchFamily="34" charset="0"/>
                  <a:cs typeface="Calibri" panose="020F0502020204030204" pitchFamily="34" charset="0"/>
                </a:rPr>
                <a:t>employee </a:t>
              </a:r>
              <a:r>
                <a:rPr lang="en-GB" altLang="en-US" sz="1800" b="1" dirty="0" smtClean="0">
                  <a:solidFill>
                    <a:srgbClr val="4F2D7F"/>
                  </a:solidFill>
                  <a:latin typeface="Calibri" panose="020F0502020204030204" pitchFamily="34" charset="0"/>
                  <a:cs typeface="Calibri" panose="020F0502020204030204" pitchFamily="34" charset="0"/>
                </a:rPr>
                <a:t>benefits</a:t>
              </a:r>
              <a:endParaRPr lang="en-GB" altLang="en-US" sz="1800" b="1" dirty="0">
                <a:solidFill>
                  <a:srgbClr val="4F2D7F"/>
                </a:solidFill>
                <a:latin typeface="Calibri" panose="020F0502020204030204" pitchFamily="34" charset="0"/>
                <a:cs typeface="Calibri" panose="020F0502020204030204" pitchFamily="34" charset="0"/>
              </a:endParaRPr>
            </a:p>
          </p:txBody>
        </p:sp>
      </p:grpSp>
      <p:grpSp>
        <p:nvGrpSpPr>
          <p:cNvPr id="10" name="Group 9"/>
          <p:cNvGrpSpPr/>
          <p:nvPr/>
        </p:nvGrpSpPr>
        <p:grpSpPr>
          <a:xfrm>
            <a:off x="251522" y="3212976"/>
            <a:ext cx="8676000" cy="720080"/>
            <a:chOff x="324813" y="3320848"/>
            <a:chExt cx="8486767" cy="720080"/>
          </a:xfrm>
        </p:grpSpPr>
        <p:sp>
          <p:nvSpPr>
            <p:cNvPr id="11" name="Freeform 10"/>
            <p:cNvSpPr/>
            <p:nvPr/>
          </p:nvSpPr>
          <p:spPr>
            <a:xfrm>
              <a:off x="324813" y="3320928"/>
              <a:ext cx="1909523" cy="720000"/>
            </a:xfrm>
            <a:custGeom>
              <a:avLst/>
              <a:gdLst>
                <a:gd name="connsiteX0" fmla="*/ 0 w 2158130"/>
                <a:gd name="connsiteY0" fmla="*/ 0 h 473343"/>
                <a:gd name="connsiteX1" fmla="*/ 2158130 w 2158130"/>
                <a:gd name="connsiteY1" fmla="*/ 0 h 473343"/>
                <a:gd name="connsiteX2" fmla="*/ 2158130 w 2158130"/>
                <a:gd name="connsiteY2" fmla="*/ 473343 h 473343"/>
                <a:gd name="connsiteX3" fmla="*/ 0 w 2158130"/>
                <a:gd name="connsiteY3" fmla="*/ 473343 h 473343"/>
                <a:gd name="connsiteX4" fmla="*/ 0 w 2158130"/>
                <a:gd name="connsiteY4" fmla="*/ 0 h 473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8130" h="473343">
                  <a:moveTo>
                    <a:pt x="0" y="0"/>
                  </a:moveTo>
                  <a:lnTo>
                    <a:pt x="2158130" y="0"/>
                  </a:lnTo>
                  <a:lnTo>
                    <a:pt x="2158130" y="473343"/>
                  </a:lnTo>
                  <a:lnTo>
                    <a:pt x="0" y="473343"/>
                  </a:lnTo>
                  <a:lnTo>
                    <a:pt x="0" y="0"/>
                  </a:lnTo>
                  <a:close/>
                </a:path>
              </a:pathLst>
            </a:custGeom>
            <a:ln w="28575">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38100" rIns="106680" bIns="38100" numCol="1" spcCol="1270" anchor="ctr" anchorCtr="0">
              <a:noAutofit/>
            </a:bodyPr>
            <a:lstStyle/>
            <a:p>
              <a:pPr algn="ctr" defTabSz="666750">
                <a:lnSpc>
                  <a:spcPct val="90000"/>
                </a:lnSpc>
                <a:spcAft>
                  <a:spcPct val="35000"/>
                </a:spcAft>
              </a:pPr>
              <a:r>
                <a:rPr lang="en-GB" altLang="en-US" sz="1800" b="1" dirty="0" smtClean="0">
                  <a:solidFill>
                    <a:srgbClr val="000000">
                      <a:hueOff val="0"/>
                      <a:satOff val="0"/>
                      <a:lumOff val="0"/>
                      <a:alphaOff val="0"/>
                    </a:srgbClr>
                  </a:solidFill>
                </a:rPr>
                <a:t>Post-employment benefit plans</a:t>
              </a:r>
              <a:endParaRPr lang="en-GB" sz="1800" b="1" dirty="0">
                <a:solidFill>
                  <a:srgbClr val="000000">
                    <a:hueOff val="0"/>
                    <a:satOff val="0"/>
                    <a:lumOff val="0"/>
                    <a:alphaOff val="0"/>
                  </a:srgbClr>
                </a:solidFill>
              </a:endParaRPr>
            </a:p>
          </p:txBody>
        </p:sp>
        <p:sp>
          <p:nvSpPr>
            <p:cNvPr id="12" name="Left Brace 11"/>
            <p:cNvSpPr/>
            <p:nvPr/>
          </p:nvSpPr>
          <p:spPr>
            <a:xfrm>
              <a:off x="2375782" y="3320848"/>
              <a:ext cx="431626" cy="720000"/>
            </a:xfrm>
            <a:prstGeom prst="leftBrace">
              <a:avLst>
                <a:gd name="adj1" fmla="val 35000"/>
                <a:gd name="adj2" fmla="val 50000"/>
              </a:avLst>
            </a:prstGeom>
          </p:spPr>
          <p:style>
            <a:lnRef idx="2">
              <a:schemeClr val="accent4"/>
            </a:lnRef>
            <a:fillRef idx="0">
              <a:schemeClr val="accent4"/>
            </a:fillRef>
            <a:effectRef idx="1">
              <a:schemeClr val="accent4"/>
            </a:effectRef>
            <a:fontRef idx="minor">
              <a:schemeClr val="tx1"/>
            </a:fontRef>
          </p:style>
        </p:sp>
        <p:sp>
          <p:nvSpPr>
            <p:cNvPr id="14" name="Freeform 13"/>
            <p:cNvSpPr/>
            <p:nvPr/>
          </p:nvSpPr>
          <p:spPr>
            <a:xfrm>
              <a:off x="2870843" y="3320848"/>
              <a:ext cx="5940737" cy="720000"/>
            </a:xfrm>
            <a:custGeom>
              <a:avLst/>
              <a:gdLst>
                <a:gd name="connsiteX0" fmla="*/ 0 w 5870114"/>
                <a:gd name="connsiteY0" fmla="*/ 0 h 1272111"/>
                <a:gd name="connsiteX1" fmla="*/ 5870114 w 5870114"/>
                <a:gd name="connsiteY1" fmla="*/ 0 h 1272111"/>
                <a:gd name="connsiteX2" fmla="*/ 5870114 w 5870114"/>
                <a:gd name="connsiteY2" fmla="*/ 1272111 h 1272111"/>
                <a:gd name="connsiteX3" fmla="*/ 0 w 5870114"/>
                <a:gd name="connsiteY3" fmla="*/ 1272111 h 1272111"/>
                <a:gd name="connsiteX4" fmla="*/ 0 w 5870114"/>
                <a:gd name="connsiteY4" fmla="*/ 0 h 1272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272111">
                  <a:moveTo>
                    <a:pt x="0" y="0"/>
                  </a:moveTo>
                  <a:lnTo>
                    <a:pt x="5870114" y="0"/>
                  </a:lnTo>
                  <a:lnTo>
                    <a:pt x="5870114" y="1272111"/>
                  </a:lnTo>
                  <a:lnTo>
                    <a:pt x="0" y="127211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0960" tIns="60960" rIns="60960" bIns="60960" numCol="1" spcCol="1270" anchor="ctr" anchorCtr="0">
              <a:noAutofit/>
            </a:bodyPr>
            <a:lstStyle/>
            <a:p>
              <a:pPr marL="0" lvl="1" defTabSz="711200">
                <a:spcAft>
                  <a:spcPts val="0"/>
                </a:spcAft>
              </a:pPr>
              <a:r>
                <a:rPr lang="en-GB" altLang="en-US" sz="1800" dirty="0">
                  <a:solidFill>
                    <a:srgbClr val="000000"/>
                  </a:solidFill>
                  <a:latin typeface="Calibri" panose="020F0502020204030204" pitchFamily="34" charset="0"/>
                  <a:cs typeface="Calibri" panose="020F0502020204030204" pitchFamily="34" charset="0"/>
                </a:rPr>
                <a:t>F</a:t>
              </a:r>
              <a:r>
                <a:rPr lang="en-GB" altLang="en-US" sz="1800" dirty="0" smtClean="0">
                  <a:solidFill>
                    <a:srgbClr val="000000"/>
                  </a:solidFill>
                  <a:latin typeface="Calibri" panose="020F0502020204030204" pitchFamily="34" charset="0"/>
                  <a:cs typeface="Calibri" panose="020F0502020204030204" pitchFamily="34" charset="0"/>
                </a:rPr>
                <a:t>ormal </a:t>
              </a:r>
              <a:r>
                <a:rPr lang="en-GB" altLang="en-US" sz="1800" dirty="0">
                  <a:solidFill>
                    <a:srgbClr val="000000"/>
                  </a:solidFill>
                  <a:latin typeface="Calibri" panose="020F0502020204030204" pitchFamily="34" charset="0"/>
                  <a:cs typeface="Calibri" panose="020F0502020204030204" pitchFamily="34" charset="0"/>
                </a:rPr>
                <a:t>or informal arrangements under which an entity provides </a:t>
              </a:r>
              <a:r>
                <a:rPr lang="en-GB" altLang="en-US" sz="1800" b="1" dirty="0">
                  <a:solidFill>
                    <a:srgbClr val="4F2D7F"/>
                  </a:solidFill>
                  <a:latin typeface="Calibri" panose="020F0502020204030204" pitchFamily="34" charset="0"/>
                  <a:cs typeface="Calibri" panose="020F0502020204030204" pitchFamily="34" charset="0"/>
                </a:rPr>
                <a:t>post‑employment benefits </a:t>
              </a:r>
              <a:r>
                <a:rPr lang="en-GB" altLang="en-US" sz="1800" dirty="0">
                  <a:solidFill>
                    <a:srgbClr val="000000"/>
                  </a:solidFill>
                  <a:latin typeface="Calibri" panose="020F0502020204030204" pitchFamily="34" charset="0"/>
                  <a:cs typeface="Calibri" panose="020F0502020204030204" pitchFamily="34" charset="0"/>
                </a:rPr>
                <a:t>for one or more </a:t>
              </a:r>
              <a:r>
                <a:rPr lang="en-GB" altLang="en-US" sz="1800" dirty="0" smtClean="0">
                  <a:solidFill>
                    <a:srgbClr val="000000"/>
                  </a:solidFill>
                  <a:latin typeface="Calibri" panose="020F0502020204030204" pitchFamily="34" charset="0"/>
                  <a:cs typeface="Calibri" panose="020F0502020204030204" pitchFamily="34" charset="0"/>
                </a:rPr>
                <a:t>employees</a:t>
              </a:r>
              <a:endParaRPr lang="en-GB" altLang="en-US" sz="1800" dirty="0">
                <a:solidFill>
                  <a:srgbClr val="000000"/>
                </a:solidFill>
                <a:latin typeface="Calibri" panose="020F0502020204030204" pitchFamily="34" charset="0"/>
                <a:cs typeface="Calibri" panose="020F0502020204030204" pitchFamily="34" charset="0"/>
              </a:endParaRPr>
            </a:p>
          </p:txBody>
        </p:sp>
      </p:grpSp>
      <p:grpSp>
        <p:nvGrpSpPr>
          <p:cNvPr id="19" name="Group 18"/>
          <p:cNvGrpSpPr/>
          <p:nvPr/>
        </p:nvGrpSpPr>
        <p:grpSpPr>
          <a:xfrm>
            <a:off x="251520" y="4077072"/>
            <a:ext cx="8676286" cy="1440000"/>
            <a:chOff x="324813" y="2816520"/>
            <a:chExt cx="8521465" cy="1440000"/>
          </a:xfrm>
        </p:grpSpPr>
        <p:sp>
          <p:nvSpPr>
            <p:cNvPr id="20" name="Freeform 19"/>
            <p:cNvSpPr/>
            <p:nvPr/>
          </p:nvSpPr>
          <p:spPr>
            <a:xfrm>
              <a:off x="324813" y="3032544"/>
              <a:ext cx="1909523" cy="1008000"/>
            </a:xfrm>
            <a:custGeom>
              <a:avLst/>
              <a:gdLst>
                <a:gd name="connsiteX0" fmla="*/ 0 w 2158130"/>
                <a:gd name="connsiteY0" fmla="*/ 0 h 473343"/>
                <a:gd name="connsiteX1" fmla="*/ 2158130 w 2158130"/>
                <a:gd name="connsiteY1" fmla="*/ 0 h 473343"/>
                <a:gd name="connsiteX2" fmla="*/ 2158130 w 2158130"/>
                <a:gd name="connsiteY2" fmla="*/ 473343 h 473343"/>
                <a:gd name="connsiteX3" fmla="*/ 0 w 2158130"/>
                <a:gd name="connsiteY3" fmla="*/ 473343 h 473343"/>
                <a:gd name="connsiteX4" fmla="*/ 0 w 2158130"/>
                <a:gd name="connsiteY4" fmla="*/ 0 h 473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8130" h="473343">
                  <a:moveTo>
                    <a:pt x="0" y="0"/>
                  </a:moveTo>
                  <a:lnTo>
                    <a:pt x="2158130" y="0"/>
                  </a:lnTo>
                  <a:lnTo>
                    <a:pt x="2158130" y="473343"/>
                  </a:lnTo>
                  <a:lnTo>
                    <a:pt x="0" y="473343"/>
                  </a:lnTo>
                  <a:lnTo>
                    <a:pt x="0" y="0"/>
                  </a:lnTo>
                  <a:close/>
                </a:path>
              </a:pathLst>
            </a:custGeom>
            <a:ln w="28575">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38100" rIns="106680" bIns="38100" numCol="1" spcCol="1270" anchor="ctr" anchorCtr="0">
              <a:noAutofit/>
            </a:bodyPr>
            <a:lstStyle/>
            <a:p>
              <a:pPr algn="ctr" defTabSz="666750">
                <a:lnSpc>
                  <a:spcPct val="90000"/>
                </a:lnSpc>
                <a:spcAft>
                  <a:spcPct val="35000"/>
                </a:spcAft>
              </a:pPr>
              <a:r>
                <a:rPr lang="en-GB" altLang="en-US" sz="1800" b="1" dirty="0">
                  <a:solidFill>
                    <a:srgbClr val="000000">
                      <a:hueOff val="0"/>
                      <a:satOff val="0"/>
                      <a:lumOff val="0"/>
                      <a:alphaOff val="0"/>
                    </a:srgbClr>
                  </a:solidFill>
                </a:rPr>
                <a:t>Defined contribution </a:t>
              </a:r>
              <a:r>
                <a:rPr lang="en-GB" altLang="en-US" sz="1800" b="1" dirty="0" smtClean="0">
                  <a:solidFill>
                    <a:srgbClr val="000000">
                      <a:hueOff val="0"/>
                      <a:satOff val="0"/>
                      <a:lumOff val="0"/>
                      <a:alphaOff val="0"/>
                    </a:srgbClr>
                  </a:solidFill>
                </a:rPr>
                <a:t>(DC) plans </a:t>
              </a:r>
              <a:endParaRPr lang="en-GB" sz="1800" b="1" dirty="0">
                <a:solidFill>
                  <a:srgbClr val="000000">
                    <a:hueOff val="0"/>
                    <a:satOff val="0"/>
                    <a:lumOff val="0"/>
                    <a:alphaOff val="0"/>
                  </a:srgbClr>
                </a:solidFill>
              </a:endParaRPr>
            </a:p>
          </p:txBody>
        </p:sp>
        <p:sp>
          <p:nvSpPr>
            <p:cNvPr id="21" name="Left Brace 20"/>
            <p:cNvSpPr/>
            <p:nvPr/>
          </p:nvSpPr>
          <p:spPr>
            <a:xfrm>
              <a:off x="2375782" y="2816520"/>
              <a:ext cx="431626" cy="1440000"/>
            </a:xfrm>
            <a:prstGeom prst="leftBrace">
              <a:avLst>
                <a:gd name="adj1" fmla="val 35000"/>
                <a:gd name="adj2" fmla="val 50000"/>
              </a:avLst>
            </a:prstGeom>
          </p:spPr>
          <p:style>
            <a:lnRef idx="2">
              <a:schemeClr val="accent4"/>
            </a:lnRef>
            <a:fillRef idx="0">
              <a:schemeClr val="accent4"/>
            </a:fillRef>
            <a:effectRef idx="1">
              <a:schemeClr val="accent4"/>
            </a:effectRef>
            <a:fontRef idx="minor">
              <a:schemeClr val="tx1"/>
            </a:fontRef>
          </p:style>
        </p:sp>
        <p:sp>
          <p:nvSpPr>
            <p:cNvPr id="22" name="Freeform 21"/>
            <p:cNvSpPr/>
            <p:nvPr/>
          </p:nvSpPr>
          <p:spPr>
            <a:xfrm>
              <a:off x="2870842" y="2816520"/>
              <a:ext cx="5975436" cy="1440000"/>
            </a:xfrm>
            <a:custGeom>
              <a:avLst/>
              <a:gdLst>
                <a:gd name="connsiteX0" fmla="*/ 0 w 5870114"/>
                <a:gd name="connsiteY0" fmla="*/ 0 h 1272111"/>
                <a:gd name="connsiteX1" fmla="*/ 5870114 w 5870114"/>
                <a:gd name="connsiteY1" fmla="*/ 0 h 1272111"/>
                <a:gd name="connsiteX2" fmla="*/ 5870114 w 5870114"/>
                <a:gd name="connsiteY2" fmla="*/ 1272111 h 1272111"/>
                <a:gd name="connsiteX3" fmla="*/ 0 w 5870114"/>
                <a:gd name="connsiteY3" fmla="*/ 1272111 h 1272111"/>
                <a:gd name="connsiteX4" fmla="*/ 0 w 5870114"/>
                <a:gd name="connsiteY4" fmla="*/ 0 h 1272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272111">
                  <a:moveTo>
                    <a:pt x="0" y="0"/>
                  </a:moveTo>
                  <a:lnTo>
                    <a:pt x="5870114" y="0"/>
                  </a:lnTo>
                  <a:lnTo>
                    <a:pt x="5870114" y="1272111"/>
                  </a:lnTo>
                  <a:lnTo>
                    <a:pt x="0" y="127211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0960" tIns="60960" rIns="60960" bIns="60960" numCol="1" spcCol="1270" anchor="ctr" anchorCtr="0">
              <a:noAutofit/>
            </a:bodyPr>
            <a:lstStyle/>
            <a:p>
              <a:pPr marL="0" lvl="1" defTabSz="711200">
                <a:spcAft>
                  <a:spcPts val="0"/>
                </a:spcAft>
              </a:pPr>
              <a:r>
                <a:rPr lang="en-GB" altLang="en-US" sz="1800" b="1" dirty="0">
                  <a:solidFill>
                    <a:srgbClr val="4F2D7F"/>
                  </a:solidFill>
                  <a:latin typeface="Calibri" panose="020F0502020204030204" pitchFamily="34" charset="0"/>
                  <a:cs typeface="Calibri" panose="020F0502020204030204" pitchFamily="34" charset="0"/>
                </a:rPr>
                <a:t>Post‑employment benefit plans </a:t>
              </a:r>
              <a:r>
                <a:rPr lang="en-GB" altLang="en-US" sz="1800" dirty="0">
                  <a:solidFill>
                    <a:srgbClr val="000000"/>
                  </a:solidFill>
                  <a:latin typeface="Calibri" panose="020F0502020204030204" pitchFamily="34" charset="0"/>
                  <a:cs typeface="Calibri" panose="020F0502020204030204" pitchFamily="34" charset="0"/>
                </a:rPr>
                <a:t>under which an </a:t>
              </a:r>
              <a:r>
                <a:rPr lang="en-GB" altLang="en-US" sz="1800" dirty="0" smtClean="0">
                  <a:solidFill>
                    <a:srgbClr val="000000"/>
                  </a:solidFill>
                  <a:latin typeface="Calibri" panose="020F0502020204030204" pitchFamily="34" charset="0"/>
                  <a:cs typeface="Calibri" panose="020F0502020204030204" pitchFamily="34" charset="0"/>
                </a:rPr>
                <a:t>entity: </a:t>
              </a:r>
            </a:p>
            <a:p>
              <a:pPr marL="285750" lvl="1" indent="-285750" defTabSz="711200">
                <a:spcAft>
                  <a:spcPts val="0"/>
                </a:spcAft>
                <a:buFont typeface="Arial" panose="020B0604020202020204" pitchFamily="34" charset="0"/>
                <a:buChar char="•"/>
              </a:pPr>
              <a:r>
                <a:rPr lang="en-GB" altLang="en-US" sz="1800" dirty="0" smtClean="0">
                  <a:solidFill>
                    <a:srgbClr val="000000"/>
                  </a:solidFill>
                  <a:latin typeface="Calibri" panose="020F0502020204030204" pitchFamily="34" charset="0"/>
                  <a:cs typeface="Calibri" panose="020F0502020204030204" pitchFamily="34" charset="0"/>
                </a:rPr>
                <a:t>pays </a:t>
              </a:r>
              <a:r>
                <a:rPr lang="en-GB" altLang="en-US" sz="1800" b="1" dirty="0">
                  <a:solidFill>
                    <a:srgbClr val="4F2D7F"/>
                  </a:solidFill>
                  <a:latin typeface="Calibri" panose="020F0502020204030204" pitchFamily="34" charset="0"/>
                  <a:cs typeface="Calibri" panose="020F0502020204030204" pitchFamily="34" charset="0"/>
                </a:rPr>
                <a:t>fixed contributions into a separate entity (a fund) </a:t>
              </a:r>
              <a:r>
                <a:rPr lang="en-GB" altLang="en-US" sz="1800" dirty="0" smtClean="0">
                  <a:solidFill>
                    <a:srgbClr val="000000"/>
                  </a:solidFill>
                  <a:latin typeface="Calibri" panose="020F0502020204030204" pitchFamily="34" charset="0"/>
                  <a:cs typeface="Calibri" panose="020F0502020204030204" pitchFamily="34" charset="0"/>
                </a:rPr>
                <a:t>and</a:t>
              </a:r>
            </a:p>
            <a:p>
              <a:pPr marL="285750" lvl="1" indent="-285750" defTabSz="711200">
                <a:spcAft>
                  <a:spcPts val="0"/>
                </a:spcAft>
                <a:buFont typeface="Arial" panose="020B0604020202020204" pitchFamily="34" charset="0"/>
                <a:buChar char="•"/>
              </a:pPr>
              <a:r>
                <a:rPr lang="en-GB" altLang="en-US" sz="1800" dirty="0">
                  <a:solidFill>
                    <a:srgbClr val="000000"/>
                  </a:solidFill>
                  <a:latin typeface="Calibri" panose="020F0502020204030204" pitchFamily="34" charset="0"/>
                  <a:cs typeface="Calibri" panose="020F0502020204030204" pitchFamily="34" charset="0"/>
                </a:rPr>
                <a:t>will have </a:t>
              </a:r>
              <a:r>
                <a:rPr lang="en-GB" altLang="en-US" sz="1800" b="1" dirty="0">
                  <a:solidFill>
                    <a:srgbClr val="4F2D7F"/>
                  </a:solidFill>
                  <a:latin typeface="Calibri" panose="020F0502020204030204" pitchFamily="34" charset="0"/>
                  <a:cs typeface="Calibri" panose="020F0502020204030204" pitchFamily="34" charset="0"/>
                </a:rPr>
                <a:t>no legal or constructive obligation </a:t>
              </a:r>
              <a:r>
                <a:rPr lang="en-GB" altLang="en-US" sz="1800" dirty="0">
                  <a:solidFill>
                    <a:srgbClr val="000000"/>
                  </a:solidFill>
                  <a:latin typeface="Calibri" panose="020F0502020204030204" pitchFamily="34" charset="0"/>
                  <a:cs typeface="Calibri" panose="020F0502020204030204" pitchFamily="34" charset="0"/>
                </a:rPr>
                <a:t>to pay further contributions if the fund does not hold sufficient assets to pay all employee benefits relating to employee </a:t>
              </a:r>
              <a:r>
                <a:rPr lang="en-GB" altLang="en-US" sz="1800" dirty="0" smtClean="0">
                  <a:solidFill>
                    <a:srgbClr val="000000"/>
                  </a:solidFill>
                  <a:latin typeface="Calibri" panose="020F0502020204030204" pitchFamily="34" charset="0"/>
                  <a:cs typeface="Calibri" panose="020F0502020204030204" pitchFamily="34" charset="0"/>
                </a:rPr>
                <a:t>service</a:t>
              </a:r>
              <a:endParaRPr lang="en-GB" altLang="en-US" sz="1800" dirty="0">
                <a:solidFill>
                  <a:srgbClr val="000000"/>
                </a:solidFill>
                <a:latin typeface="Calibri" panose="020F0502020204030204" pitchFamily="34" charset="0"/>
                <a:cs typeface="Calibri" panose="020F0502020204030204" pitchFamily="34" charset="0"/>
              </a:endParaRPr>
            </a:p>
          </p:txBody>
        </p:sp>
      </p:grpSp>
      <p:grpSp>
        <p:nvGrpSpPr>
          <p:cNvPr id="23" name="Group 22"/>
          <p:cNvGrpSpPr/>
          <p:nvPr/>
        </p:nvGrpSpPr>
        <p:grpSpPr>
          <a:xfrm>
            <a:off x="315644" y="5517232"/>
            <a:ext cx="8611876" cy="1008000"/>
            <a:chOff x="387538" y="3248728"/>
            <a:chExt cx="8424042" cy="1008000"/>
          </a:xfrm>
        </p:grpSpPr>
        <p:sp>
          <p:nvSpPr>
            <p:cNvPr id="24" name="Freeform 23"/>
            <p:cNvSpPr/>
            <p:nvPr/>
          </p:nvSpPr>
          <p:spPr>
            <a:xfrm>
              <a:off x="387538" y="3248728"/>
              <a:ext cx="1909523" cy="1008000"/>
            </a:xfrm>
            <a:custGeom>
              <a:avLst/>
              <a:gdLst>
                <a:gd name="connsiteX0" fmla="*/ 0 w 2158130"/>
                <a:gd name="connsiteY0" fmla="*/ 0 h 473343"/>
                <a:gd name="connsiteX1" fmla="*/ 2158130 w 2158130"/>
                <a:gd name="connsiteY1" fmla="*/ 0 h 473343"/>
                <a:gd name="connsiteX2" fmla="*/ 2158130 w 2158130"/>
                <a:gd name="connsiteY2" fmla="*/ 473343 h 473343"/>
                <a:gd name="connsiteX3" fmla="*/ 0 w 2158130"/>
                <a:gd name="connsiteY3" fmla="*/ 473343 h 473343"/>
                <a:gd name="connsiteX4" fmla="*/ 0 w 2158130"/>
                <a:gd name="connsiteY4" fmla="*/ 0 h 473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8130" h="473343">
                  <a:moveTo>
                    <a:pt x="0" y="0"/>
                  </a:moveTo>
                  <a:lnTo>
                    <a:pt x="2158130" y="0"/>
                  </a:lnTo>
                  <a:lnTo>
                    <a:pt x="2158130" y="473343"/>
                  </a:lnTo>
                  <a:lnTo>
                    <a:pt x="0" y="473343"/>
                  </a:lnTo>
                  <a:lnTo>
                    <a:pt x="0" y="0"/>
                  </a:lnTo>
                  <a:close/>
                </a:path>
              </a:pathLst>
            </a:custGeom>
            <a:ln w="28575">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38100" rIns="106680" bIns="38100" numCol="1" spcCol="1270" anchor="ctr" anchorCtr="0">
              <a:noAutofit/>
            </a:bodyPr>
            <a:lstStyle/>
            <a:p>
              <a:pPr algn="ctr" defTabSz="666750">
                <a:lnSpc>
                  <a:spcPct val="90000"/>
                </a:lnSpc>
                <a:spcAft>
                  <a:spcPct val="35000"/>
                </a:spcAft>
              </a:pPr>
              <a:r>
                <a:rPr lang="en-GB" altLang="en-US" sz="1800" b="1" dirty="0">
                  <a:solidFill>
                    <a:srgbClr val="000000">
                      <a:hueOff val="0"/>
                      <a:satOff val="0"/>
                      <a:lumOff val="0"/>
                      <a:alphaOff val="0"/>
                    </a:srgbClr>
                  </a:solidFill>
                </a:rPr>
                <a:t>Defined benefit </a:t>
              </a:r>
              <a:r>
                <a:rPr lang="en-GB" altLang="en-US" sz="1800" b="1" dirty="0" smtClean="0">
                  <a:solidFill>
                    <a:srgbClr val="000000">
                      <a:hueOff val="0"/>
                      <a:satOff val="0"/>
                      <a:lumOff val="0"/>
                      <a:alphaOff val="0"/>
                    </a:srgbClr>
                  </a:solidFill>
                </a:rPr>
                <a:t>(DB) plans</a:t>
              </a:r>
              <a:endParaRPr lang="en-GB" sz="1800" b="1" dirty="0">
                <a:solidFill>
                  <a:srgbClr val="000000">
                    <a:hueOff val="0"/>
                    <a:satOff val="0"/>
                    <a:lumOff val="0"/>
                    <a:alphaOff val="0"/>
                  </a:srgbClr>
                </a:solidFill>
              </a:endParaRPr>
            </a:p>
          </p:txBody>
        </p:sp>
        <p:sp>
          <p:nvSpPr>
            <p:cNvPr id="25" name="Freeform 24"/>
            <p:cNvSpPr/>
            <p:nvPr/>
          </p:nvSpPr>
          <p:spPr>
            <a:xfrm>
              <a:off x="2870843" y="3428808"/>
              <a:ext cx="5940737" cy="720000"/>
            </a:xfrm>
            <a:custGeom>
              <a:avLst/>
              <a:gdLst>
                <a:gd name="connsiteX0" fmla="*/ 0 w 5870114"/>
                <a:gd name="connsiteY0" fmla="*/ 0 h 1272111"/>
                <a:gd name="connsiteX1" fmla="*/ 5870114 w 5870114"/>
                <a:gd name="connsiteY1" fmla="*/ 0 h 1272111"/>
                <a:gd name="connsiteX2" fmla="*/ 5870114 w 5870114"/>
                <a:gd name="connsiteY2" fmla="*/ 1272111 h 1272111"/>
                <a:gd name="connsiteX3" fmla="*/ 0 w 5870114"/>
                <a:gd name="connsiteY3" fmla="*/ 1272111 h 1272111"/>
                <a:gd name="connsiteX4" fmla="*/ 0 w 5870114"/>
                <a:gd name="connsiteY4" fmla="*/ 0 h 1272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272111">
                  <a:moveTo>
                    <a:pt x="0" y="0"/>
                  </a:moveTo>
                  <a:lnTo>
                    <a:pt x="5870114" y="0"/>
                  </a:lnTo>
                  <a:lnTo>
                    <a:pt x="5870114" y="1272111"/>
                  </a:lnTo>
                  <a:lnTo>
                    <a:pt x="0" y="127211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0960" tIns="60960" rIns="60960" bIns="60960" numCol="1" spcCol="1270" anchor="ctr" anchorCtr="0">
              <a:noAutofit/>
            </a:bodyPr>
            <a:lstStyle/>
            <a:p>
              <a:pPr marL="0" lvl="1" defTabSz="711200">
                <a:spcAft>
                  <a:spcPts val="0"/>
                </a:spcAft>
              </a:pPr>
              <a:r>
                <a:rPr lang="en-GB" altLang="en-US" sz="1800" b="1" dirty="0" smtClean="0">
                  <a:solidFill>
                    <a:srgbClr val="4F2D7F"/>
                  </a:solidFill>
                  <a:latin typeface="Calibri" panose="020F0502020204030204" pitchFamily="34" charset="0"/>
                  <a:cs typeface="Calibri" panose="020F0502020204030204" pitchFamily="34" charset="0"/>
                </a:rPr>
                <a:t>Post‑employment </a:t>
              </a:r>
              <a:r>
                <a:rPr lang="en-GB" altLang="en-US" sz="1800" b="1" dirty="0">
                  <a:solidFill>
                    <a:srgbClr val="4F2D7F"/>
                  </a:solidFill>
                  <a:latin typeface="Calibri" panose="020F0502020204030204" pitchFamily="34" charset="0"/>
                  <a:cs typeface="Calibri" panose="020F0502020204030204" pitchFamily="34" charset="0"/>
                </a:rPr>
                <a:t>benefit plans </a:t>
              </a:r>
              <a:r>
                <a:rPr lang="en-GB" altLang="en-US" sz="1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rPr>
                <a:t>other</a:t>
              </a:r>
              <a:r>
                <a:rPr lang="en-GB" altLang="en-US" sz="1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anose="020F0502020204030204" pitchFamily="34" charset="0"/>
                  <a:cs typeface="Calibri" panose="020F0502020204030204" pitchFamily="34" charset="0"/>
                </a:rPr>
                <a:t> </a:t>
              </a:r>
              <a:r>
                <a:rPr lang="en-GB" altLang="en-US" sz="1800" dirty="0">
                  <a:solidFill>
                    <a:srgbClr val="000000"/>
                  </a:solidFill>
                  <a:latin typeface="Calibri" panose="020F0502020204030204" pitchFamily="34" charset="0"/>
                  <a:cs typeface="Calibri" panose="020F0502020204030204" pitchFamily="34" charset="0"/>
                </a:rPr>
                <a:t>than</a:t>
              </a:r>
              <a:r>
                <a:rPr lang="en-GB" altLang="en-US" sz="1800" b="1" dirty="0">
                  <a:solidFill>
                    <a:srgbClr val="4F2D7F"/>
                  </a:solidFill>
                  <a:latin typeface="Calibri" panose="020F0502020204030204" pitchFamily="34" charset="0"/>
                  <a:cs typeface="Calibri" panose="020F0502020204030204" pitchFamily="34" charset="0"/>
                </a:rPr>
                <a:t> defined contribution (DC) </a:t>
              </a:r>
              <a:r>
                <a:rPr lang="en-GB" altLang="en-US" sz="1800" b="1" dirty="0" smtClean="0">
                  <a:solidFill>
                    <a:srgbClr val="4F2D7F"/>
                  </a:solidFill>
                  <a:latin typeface="Calibri" panose="020F0502020204030204" pitchFamily="34" charset="0"/>
                  <a:cs typeface="Calibri" panose="020F0502020204030204" pitchFamily="34" charset="0"/>
                </a:rPr>
                <a:t>plans</a:t>
              </a:r>
              <a:endParaRPr lang="en-GB" altLang="en-US" sz="1800" b="1" dirty="0">
                <a:solidFill>
                  <a:srgbClr val="4F2D7F"/>
                </a:solidFill>
                <a:latin typeface="Calibri" panose="020F0502020204030204" pitchFamily="34" charset="0"/>
                <a:cs typeface="Calibri" panose="020F0502020204030204" pitchFamily="34" charset="0"/>
              </a:endParaRPr>
            </a:p>
          </p:txBody>
        </p:sp>
      </p:grpSp>
      <p:sp>
        <p:nvSpPr>
          <p:cNvPr id="26" name="Left Brace 25"/>
          <p:cNvSpPr/>
          <p:nvPr/>
        </p:nvSpPr>
        <p:spPr>
          <a:xfrm>
            <a:off x="2339752" y="5697320"/>
            <a:ext cx="441250" cy="720000"/>
          </a:xfrm>
          <a:prstGeom prst="leftBrace">
            <a:avLst>
              <a:gd name="adj1" fmla="val 35000"/>
              <a:gd name="adj2" fmla="val 50000"/>
            </a:avLst>
          </a:prstGeom>
        </p:spPr>
        <p:style>
          <a:lnRef idx="2">
            <a:schemeClr val="accent4"/>
          </a:lnRef>
          <a:fillRef idx="0">
            <a:schemeClr val="accent4"/>
          </a:fillRef>
          <a:effectRef idx="1">
            <a:schemeClr val="accent4"/>
          </a:effectRef>
          <a:fontRef idx="minor">
            <a:schemeClr val="tx1"/>
          </a:fontRef>
        </p:style>
      </p:sp>
    </p:spTree>
    <p:extLst>
      <p:ext uri="{BB962C8B-B14F-4D97-AF65-F5344CB8AC3E}">
        <p14:creationId xmlns:p14="http://schemas.microsoft.com/office/powerpoint/2010/main" val="239030157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Distinction between </a:t>
            </a:r>
            <a:r>
              <a:rPr lang="en-GB" dirty="0" smtClean="0"/>
              <a:t>DB </a:t>
            </a:r>
            <a:r>
              <a:rPr lang="en-GB" dirty="0"/>
              <a:t>and </a:t>
            </a:r>
            <a:r>
              <a:rPr lang="en-GB" dirty="0" smtClean="0"/>
              <a:t>DC</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46043160"/>
              </p:ext>
            </p:extLst>
          </p:nvPr>
        </p:nvGraphicFramePr>
        <p:xfrm>
          <a:off x="179993" y="2141944"/>
          <a:ext cx="8784495" cy="4297680"/>
        </p:xfrm>
        <a:graphic>
          <a:graphicData uri="http://schemas.openxmlformats.org/drawingml/2006/table">
            <a:tbl>
              <a:tblPr firstRow="1" bandRow="1">
                <a:tableStyleId>{5C22544A-7EE6-4342-B048-85BDC9FD1C3A}</a:tableStyleId>
              </a:tblPr>
              <a:tblGrid>
                <a:gridCol w="2880318"/>
                <a:gridCol w="3096344"/>
                <a:gridCol w="2807833"/>
              </a:tblGrid>
              <a:tr h="90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5400" kern="1200" dirty="0" smtClean="0">
                          <a:solidFill>
                            <a:srgbClr val="FF0000"/>
                          </a:solidFill>
                          <a:latin typeface="+mn-lt"/>
                          <a:ea typeface="+mn-ea"/>
                          <a:cs typeface="+mn-cs"/>
                        </a:rPr>
                        <a:t>DC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800" b="1" kern="1200" dirty="0">
                        <a:solidFill>
                          <a:srgbClr val="4F2D7F"/>
                        </a:solidFill>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5400" b="1" kern="1200" dirty="0" smtClean="0">
                          <a:solidFill>
                            <a:srgbClr val="FF0000"/>
                          </a:solidFill>
                          <a:latin typeface="+mn-lt"/>
                          <a:ea typeface="+mn-ea"/>
                          <a:cs typeface="+mn-cs"/>
                        </a:rPr>
                        <a:t>DB</a:t>
                      </a:r>
                      <a:endParaRPr lang="en-GB" sz="5400" b="1" kern="1200" dirty="0">
                        <a:solidFill>
                          <a:srgbClr val="FF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lt1"/>
                          </a:solidFill>
                          <a:latin typeface="+mn-lt"/>
                          <a:ea typeface="+mn-ea"/>
                          <a:cs typeface="+mn-cs"/>
                        </a:rPr>
                        <a:t>Limited</a:t>
                      </a:r>
                      <a:r>
                        <a:rPr lang="en-GB" sz="1800" b="0" dirty="0" smtClean="0">
                          <a:solidFill>
                            <a:srgbClr val="000000"/>
                          </a:solidFill>
                        </a:rPr>
                        <a:t> to the amount that it agrees to contribute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1" kern="1200"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ea typeface="+mn-ea"/>
                          <a:cs typeface="Calibri" panose="020F0502020204030204" pitchFamily="34" charset="0"/>
                        </a:rPr>
                        <a:t>Entity’s legal or constructive obligation </a:t>
                      </a:r>
                      <a:endParaRPr lang="en-GB" sz="18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0" kern="1200" dirty="0" smtClean="0">
                          <a:solidFill>
                            <a:srgbClr val="000000"/>
                          </a:solidFill>
                          <a:latin typeface="+mn-lt"/>
                          <a:ea typeface="+mn-ea"/>
                          <a:cs typeface="+mn-cs"/>
                        </a:rPr>
                        <a:t>To</a:t>
                      </a:r>
                      <a:r>
                        <a:rPr lang="en-GB" sz="1800" b="0" kern="1200" baseline="0" dirty="0" smtClean="0">
                          <a:solidFill>
                            <a:srgbClr val="000000"/>
                          </a:solidFill>
                          <a:latin typeface="+mn-lt"/>
                          <a:ea typeface="+mn-ea"/>
                          <a:cs typeface="+mn-cs"/>
                        </a:rPr>
                        <a:t> p</a:t>
                      </a:r>
                      <a:r>
                        <a:rPr lang="en-GB" sz="1800" b="0" kern="1200" dirty="0" smtClean="0">
                          <a:solidFill>
                            <a:srgbClr val="000000"/>
                          </a:solidFill>
                          <a:latin typeface="+mn-lt"/>
                          <a:ea typeface="+mn-ea"/>
                          <a:cs typeface="+mn-cs"/>
                        </a:rPr>
                        <a:t>rovide the </a:t>
                      </a:r>
                      <a:r>
                        <a:rPr lang="en-GB" sz="1800" b="1" kern="1200" dirty="0" smtClean="0">
                          <a:solidFill>
                            <a:schemeClr val="lt1"/>
                          </a:solidFill>
                          <a:latin typeface="+mn-lt"/>
                          <a:ea typeface="+mn-ea"/>
                          <a:cs typeface="+mn-cs"/>
                        </a:rPr>
                        <a:t>agreed benefits </a:t>
                      </a:r>
                      <a:r>
                        <a:rPr lang="en-GB" sz="1800" b="0" kern="1200" dirty="0" smtClean="0">
                          <a:solidFill>
                            <a:srgbClr val="000000"/>
                          </a:solidFill>
                          <a:latin typeface="+mn-lt"/>
                          <a:ea typeface="+mn-ea"/>
                          <a:cs typeface="+mn-cs"/>
                        </a:rPr>
                        <a:t>to current and former employees</a:t>
                      </a:r>
                      <a:endParaRPr lang="en-GB" sz="1800" b="0" kern="1200" dirty="0">
                        <a:solidFill>
                          <a:srgbClr val="0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lt1"/>
                          </a:solidFill>
                          <a:latin typeface="+mn-lt"/>
                          <a:ea typeface="+mn-ea"/>
                          <a:cs typeface="+mn-cs"/>
                        </a:rPr>
                        <a:t>Contributions &amp; investment returns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1" kern="1200"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ea typeface="+mn-ea"/>
                          <a:cs typeface="Calibri" panose="020F0502020204030204" pitchFamily="34" charset="0"/>
                        </a:rPr>
                        <a:t>The amount of the post‑employment benefits received by the employee </a:t>
                      </a:r>
                      <a:endParaRPr lang="en-GB" sz="18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lt1"/>
                          </a:solidFill>
                          <a:latin typeface="+mn-lt"/>
                          <a:ea typeface="+mn-ea"/>
                          <a:cs typeface="+mn-cs"/>
                        </a:rPr>
                        <a:t>Agreed benefits</a:t>
                      </a:r>
                      <a:endParaRPr lang="en-GB" sz="1800" b="1" kern="1200" dirty="0">
                        <a:solidFill>
                          <a:schemeClr val="lt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0000"/>
                          </a:solidFill>
                        </a:rPr>
                        <a:t>In substance, on the </a:t>
                      </a:r>
                      <a:r>
                        <a:rPr lang="en-GB" sz="1800" b="1" kern="1200" dirty="0" smtClean="0">
                          <a:solidFill>
                            <a:schemeClr val="lt1"/>
                          </a:solidFill>
                          <a:latin typeface="+mn-lt"/>
                          <a:ea typeface="+mn-ea"/>
                          <a:cs typeface="+mn-cs"/>
                        </a:rPr>
                        <a:t>employee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1" kern="1200"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ea typeface="+mn-ea"/>
                          <a:cs typeface="Calibri" panose="020F0502020204030204" pitchFamily="34" charset="0"/>
                        </a:rPr>
                        <a:t>Actuarial risk (benefits will be less/more than expected) </a:t>
                      </a:r>
                      <a:endParaRPr lang="en-GB" sz="18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0000"/>
                          </a:solidFill>
                        </a:rPr>
                        <a:t>In substance, on the </a:t>
                      </a:r>
                      <a:r>
                        <a:rPr lang="en-GB" sz="1800" b="1" kern="1200" dirty="0" smtClean="0">
                          <a:solidFill>
                            <a:schemeClr val="lt1"/>
                          </a:solidFill>
                          <a:latin typeface="+mn-lt"/>
                          <a:ea typeface="+mn-ea"/>
                          <a:cs typeface="+mn-cs"/>
                        </a:rPr>
                        <a:t>entity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0000"/>
                          </a:solidFill>
                        </a:rPr>
                        <a:t>In substance, on the </a:t>
                      </a:r>
                      <a:r>
                        <a:rPr lang="en-GB" sz="1800" b="1" kern="1200" dirty="0" smtClean="0">
                          <a:solidFill>
                            <a:schemeClr val="lt1"/>
                          </a:solidFill>
                          <a:latin typeface="+mn-lt"/>
                          <a:ea typeface="+mn-ea"/>
                          <a:cs typeface="+mn-cs"/>
                        </a:rPr>
                        <a:t>employee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1" kern="1200"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ea typeface="+mn-ea"/>
                          <a:cs typeface="Calibri" panose="020F0502020204030204" pitchFamily="34" charset="0"/>
                        </a:rPr>
                        <a:t>Investment risk</a:t>
                      </a:r>
                      <a:endParaRPr lang="en-GB" sz="18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0000"/>
                          </a:solidFill>
                        </a:rPr>
                        <a:t>In substance, on the </a:t>
                      </a:r>
                      <a:r>
                        <a:rPr lang="en-GB" sz="1800" b="1" kern="1200" dirty="0" smtClean="0">
                          <a:solidFill>
                            <a:schemeClr val="lt1"/>
                          </a:solidFill>
                          <a:latin typeface="+mn-lt"/>
                          <a:ea typeface="+mn-ea"/>
                          <a:cs typeface="+mn-cs"/>
                        </a:rPr>
                        <a:t>entity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Freeform 9"/>
          <p:cNvSpPr/>
          <p:nvPr/>
        </p:nvSpPr>
        <p:spPr>
          <a:xfrm flipH="1">
            <a:off x="4572232" y="2276872"/>
            <a:ext cx="2088000" cy="720000"/>
          </a:xfrm>
          <a:custGeom>
            <a:avLst/>
            <a:gdLst>
              <a:gd name="connsiteX0" fmla="*/ 0 w 2946796"/>
              <a:gd name="connsiteY0" fmla="*/ 1915417 h 2946796"/>
              <a:gd name="connsiteX1" fmla="*/ 736699 w 2946796"/>
              <a:gd name="connsiteY1" fmla="*/ 1915417 h 2946796"/>
              <a:gd name="connsiteX2" fmla="*/ 736699 w 2946796"/>
              <a:gd name="connsiteY2" fmla="*/ 0 h 2946796"/>
              <a:gd name="connsiteX3" fmla="*/ 2210097 w 2946796"/>
              <a:gd name="connsiteY3" fmla="*/ 0 h 2946796"/>
              <a:gd name="connsiteX4" fmla="*/ 2210097 w 2946796"/>
              <a:gd name="connsiteY4" fmla="*/ 1915417 h 2946796"/>
              <a:gd name="connsiteX5" fmla="*/ 2946796 w 2946796"/>
              <a:gd name="connsiteY5" fmla="*/ 1915417 h 2946796"/>
              <a:gd name="connsiteX6" fmla="*/ 1473398 w 2946796"/>
              <a:gd name="connsiteY6" fmla="*/ 2946796 h 2946796"/>
              <a:gd name="connsiteX7" fmla="*/ 0 w 2946796"/>
              <a:gd name="connsiteY7" fmla="*/ 1915417 h 2946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46796" h="2946796">
                <a:moveTo>
                  <a:pt x="1915417" y="2946796"/>
                </a:moveTo>
                <a:lnTo>
                  <a:pt x="1915417" y="2210097"/>
                </a:lnTo>
                <a:lnTo>
                  <a:pt x="0" y="2210097"/>
                </a:lnTo>
                <a:lnTo>
                  <a:pt x="0" y="736699"/>
                </a:lnTo>
                <a:lnTo>
                  <a:pt x="1915417" y="736699"/>
                </a:lnTo>
                <a:lnTo>
                  <a:pt x="1915417" y="0"/>
                </a:lnTo>
                <a:lnTo>
                  <a:pt x="2946796" y="1473398"/>
                </a:lnTo>
                <a:lnTo>
                  <a:pt x="1915417" y="2946796"/>
                </a:lnTo>
                <a:close/>
              </a:path>
            </a:pathLst>
          </a:custGeom>
          <a:ln w="57150">
            <a:solidFill>
              <a:schemeClr val="tx1"/>
            </a:solidFill>
            <a:prstDash val="lgDashDotDot"/>
          </a:ln>
          <a:scene3d>
            <a:camera prst="orthographicFront"/>
            <a:lightRig rig="threePt" dir="t"/>
          </a:scene3d>
          <a:sp3d>
            <a:bevelT prst="relaxedInse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6937" tIns="1113633" rIns="892624" bIns="1113636" numCol="1" spcCol="1270" anchor="ctr" anchorCtr="0">
            <a:noAutofit/>
          </a:bodyPr>
          <a:lstStyle/>
          <a:p>
            <a:pPr lvl="0" algn="r" defTabSz="2355850">
              <a:lnSpc>
                <a:spcPct val="90000"/>
              </a:lnSpc>
              <a:spcAft>
                <a:spcPct val="35000"/>
              </a:spcAft>
            </a:pPr>
            <a:r>
              <a:rPr lang="en-GB" sz="5400" dirty="0" smtClean="0">
                <a:solidFill>
                  <a:srgbClr val="FF0000"/>
                </a:solidFill>
              </a:rPr>
              <a:t>   </a:t>
            </a:r>
          </a:p>
        </p:txBody>
      </p:sp>
      <p:sp>
        <p:nvSpPr>
          <p:cNvPr id="6" name="Freeform 5"/>
          <p:cNvSpPr/>
          <p:nvPr/>
        </p:nvSpPr>
        <p:spPr>
          <a:xfrm>
            <a:off x="2411992" y="2276872"/>
            <a:ext cx="2088000" cy="720000"/>
          </a:xfrm>
          <a:custGeom>
            <a:avLst/>
            <a:gdLst>
              <a:gd name="connsiteX0" fmla="*/ 0 w 2946796"/>
              <a:gd name="connsiteY0" fmla="*/ 1915417 h 2946796"/>
              <a:gd name="connsiteX1" fmla="*/ 736699 w 2946796"/>
              <a:gd name="connsiteY1" fmla="*/ 1915417 h 2946796"/>
              <a:gd name="connsiteX2" fmla="*/ 736699 w 2946796"/>
              <a:gd name="connsiteY2" fmla="*/ 0 h 2946796"/>
              <a:gd name="connsiteX3" fmla="*/ 2210097 w 2946796"/>
              <a:gd name="connsiteY3" fmla="*/ 0 h 2946796"/>
              <a:gd name="connsiteX4" fmla="*/ 2210097 w 2946796"/>
              <a:gd name="connsiteY4" fmla="*/ 1915417 h 2946796"/>
              <a:gd name="connsiteX5" fmla="*/ 2946796 w 2946796"/>
              <a:gd name="connsiteY5" fmla="*/ 1915417 h 2946796"/>
              <a:gd name="connsiteX6" fmla="*/ 1473398 w 2946796"/>
              <a:gd name="connsiteY6" fmla="*/ 2946796 h 2946796"/>
              <a:gd name="connsiteX7" fmla="*/ 0 w 2946796"/>
              <a:gd name="connsiteY7" fmla="*/ 1915417 h 2946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46796" h="2946796">
                <a:moveTo>
                  <a:pt x="1915417" y="2946796"/>
                </a:moveTo>
                <a:lnTo>
                  <a:pt x="1915417" y="2210097"/>
                </a:lnTo>
                <a:lnTo>
                  <a:pt x="0" y="2210097"/>
                </a:lnTo>
                <a:lnTo>
                  <a:pt x="0" y="736699"/>
                </a:lnTo>
                <a:lnTo>
                  <a:pt x="1915417" y="736699"/>
                </a:lnTo>
                <a:lnTo>
                  <a:pt x="1915417" y="0"/>
                </a:lnTo>
                <a:lnTo>
                  <a:pt x="2946796" y="1473398"/>
                </a:lnTo>
                <a:lnTo>
                  <a:pt x="1915417" y="2946796"/>
                </a:lnTo>
                <a:close/>
              </a:path>
            </a:pathLst>
          </a:custGeom>
          <a:ln w="57150">
            <a:solidFill>
              <a:schemeClr val="tx1"/>
            </a:solidFill>
            <a:prstDash val="lgDashDotDot"/>
          </a:ln>
          <a:scene3d>
            <a:camera prst="orthographicFront"/>
            <a:lightRig rig="threePt" dir="t"/>
          </a:scene3d>
          <a:sp3d>
            <a:bevelT prst="relaxedInse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6937" tIns="1113633" rIns="892624" bIns="1113636" numCol="1" spcCol="1270" anchor="ctr" anchorCtr="0">
            <a:noAutofit/>
          </a:bodyPr>
          <a:lstStyle/>
          <a:p>
            <a:pPr lvl="0" algn="r" defTabSz="2355850">
              <a:lnSpc>
                <a:spcPct val="90000"/>
              </a:lnSpc>
              <a:spcAft>
                <a:spcPct val="35000"/>
              </a:spcAft>
            </a:pPr>
            <a:r>
              <a:rPr lang="en-GB" sz="5400" dirty="0" smtClean="0">
                <a:solidFill>
                  <a:srgbClr val="FF0000"/>
                </a:solidFill>
              </a:rPr>
              <a:t>   </a:t>
            </a:r>
          </a:p>
        </p:txBody>
      </p:sp>
    </p:spTree>
    <p:extLst>
      <p:ext uri="{BB962C8B-B14F-4D97-AF65-F5344CB8AC3E}">
        <p14:creationId xmlns:p14="http://schemas.microsoft.com/office/powerpoint/2010/main" val="23621139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60363" y="2160588"/>
            <a:ext cx="8423275" cy="6203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800">
                <a:solidFill>
                  <a:schemeClr val="tx1"/>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7200" algn="l" rtl="0" eaLnBrk="1" fontAlgn="base" hangingPunct="1">
              <a:spcBef>
                <a:spcPct val="0"/>
              </a:spcBef>
              <a:spcAft>
                <a:spcPct val="0"/>
              </a:spcAft>
              <a:defRPr sz="2800">
                <a:solidFill>
                  <a:schemeClr val="tx2"/>
                </a:solidFill>
                <a:latin typeface="Arial" charset="0"/>
              </a:defRPr>
            </a:lvl6pPr>
            <a:lvl7pPr marL="914400" algn="l" rtl="0" eaLnBrk="1" fontAlgn="base" hangingPunct="1">
              <a:spcBef>
                <a:spcPct val="0"/>
              </a:spcBef>
              <a:spcAft>
                <a:spcPct val="0"/>
              </a:spcAft>
              <a:defRPr sz="2800">
                <a:solidFill>
                  <a:schemeClr val="tx2"/>
                </a:solidFill>
                <a:latin typeface="Arial" charset="0"/>
              </a:defRPr>
            </a:lvl7pPr>
            <a:lvl8pPr marL="1371600" algn="l" rtl="0" eaLnBrk="1" fontAlgn="base" hangingPunct="1">
              <a:spcBef>
                <a:spcPct val="0"/>
              </a:spcBef>
              <a:spcAft>
                <a:spcPct val="0"/>
              </a:spcAft>
              <a:defRPr sz="2800">
                <a:solidFill>
                  <a:schemeClr val="tx2"/>
                </a:solidFill>
                <a:latin typeface="Arial" charset="0"/>
              </a:defRPr>
            </a:lvl8pPr>
            <a:lvl9pPr marL="1828800" algn="l" rtl="0" eaLnBrk="1" fontAlgn="base" hangingPunct="1">
              <a:spcBef>
                <a:spcPct val="0"/>
              </a:spcBef>
              <a:spcAft>
                <a:spcPct val="0"/>
              </a:spcAft>
              <a:defRPr sz="2800">
                <a:solidFill>
                  <a:schemeClr val="tx2"/>
                </a:solidFill>
                <a:latin typeface="Arial" charset="0"/>
              </a:defRPr>
            </a:lvl9pPr>
          </a:lstStyle>
          <a:p>
            <a:pPr marL="0" lvl="1">
              <a:spcBef>
                <a:spcPts val="1400"/>
              </a:spcBef>
            </a:pPr>
            <a:r>
              <a:rPr lang="en-GB" sz="3200" dirty="0" smtClean="0">
                <a:solidFill>
                  <a:srgbClr val="FFFFFF"/>
                </a:solidFill>
                <a:latin typeface="Arial" pitchFamily="34" charset="0"/>
                <a:cs typeface="Arial" pitchFamily="34" charset="0"/>
              </a:rPr>
              <a:t>IAS 19- Employee Benefits</a:t>
            </a:r>
            <a:endParaRPr lang="en-GB" sz="3200" dirty="0">
              <a:solidFill>
                <a:srgbClr val="FFFFFF"/>
              </a:solidFill>
              <a:latin typeface="Arial" pitchFamily="34" charset="0"/>
              <a:cs typeface="Arial" pitchFamily="34" charset="0"/>
            </a:endParaRPr>
          </a:p>
          <a:p>
            <a:pPr marL="0" lvl="1">
              <a:spcBef>
                <a:spcPts val="1400"/>
              </a:spcBef>
            </a:pPr>
            <a:r>
              <a:rPr lang="en-GB" sz="3200" dirty="0" smtClean="0">
                <a:solidFill>
                  <a:srgbClr val="FFFFFF"/>
                </a:solidFill>
                <a:cs typeface="Arial" pitchFamily="34" charset="0"/>
              </a:rPr>
              <a:t/>
            </a:r>
            <a:br>
              <a:rPr lang="en-GB" sz="3200" dirty="0" smtClean="0">
                <a:solidFill>
                  <a:srgbClr val="FFFFFF"/>
                </a:solidFill>
                <a:cs typeface="Arial" pitchFamily="34" charset="0"/>
              </a:rPr>
            </a:br>
            <a:r>
              <a:rPr lang="en-GB" dirty="0" smtClean="0">
                <a:solidFill>
                  <a:srgbClr val="FFFFFF"/>
                </a:solidFill>
              </a:rPr>
              <a:t/>
            </a:r>
            <a:br>
              <a:rPr lang="en-GB" dirty="0" smtClean="0">
                <a:solidFill>
                  <a:srgbClr val="FFFFFF"/>
                </a:solidFill>
              </a:rPr>
            </a:br>
            <a:r>
              <a:rPr lang="en-GB" dirty="0" smtClean="0">
                <a:solidFill>
                  <a:srgbClr val="FFFFFF"/>
                </a:solidFill>
              </a:rPr>
              <a:t/>
            </a:r>
            <a:br>
              <a:rPr lang="en-GB" dirty="0" smtClean="0">
                <a:solidFill>
                  <a:srgbClr val="FFFFFF"/>
                </a:solidFill>
              </a:rPr>
            </a:br>
            <a:r>
              <a:rPr lang="en-GB" dirty="0" smtClean="0">
                <a:solidFill>
                  <a:srgbClr val="FFFFFF"/>
                </a:solidFill>
              </a:rPr>
              <a:t/>
            </a:r>
            <a:br>
              <a:rPr lang="en-GB" dirty="0" smtClean="0">
                <a:solidFill>
                  <a:srgbClr val="FFFFFF"/>
                </a:solidFill>
              </a:rPr>
            </a:br>
            <a:r>
              <a:rPr lang="en-GB" sz="3200" dirty="0" smtClean="0">
                <a:solidFill>
                  <a:srgbClr val="FFFFFF"/>
                </a:solidFill>
              </a:rPr>
              <a:t/>
            </a:r>
            <a:br>
              <a:rPr lang="en-GB" sz="3200" dirty="0" smtClean="0">
                <a:solidFill>
                  <a:srgbClr val="FFFFFF"/>
                </a:solidFill>
              </a:rPr>
            </a:br>
            <a:endParaRPr lang="en-GB" dirty="0">
              <a:solidFill>
                <a:srgbClr val="FFFFFF"/>
              </a:solidFill>
            </a:endParaRPr>
          </a:p>
        </p:txBody>
      </p:sp>
      <p:sp>
        <p:nvSpPr>
          <p:cNvPr id="4" name="Text Box 3"/>
          <p:cNvSpPr txBox="1">
            <a:spLocks noChangeArrowheads="1"/>
          </p:cNvSpPr>
          <p:nvPr/>
        </p:nvSpPr>
        <p:spPr bwMode="auto">
          <a:xfrm>
            <a:off x="385710" y="3414479"/>
            <a:ext cx="7993062"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7800" indent="-177800">
              <a:tabLst>
                <a:tab pos="177800" algn="l"/>
              </a:tabLst>
              <a:defRPr sz="2400">
                <a:solidFill>
                  <a:schemeClr val="tx1"/>
                </a:solidFill>
                <a:latin typeface="Times New Roman" pitchFamily="18" charset="0"/>
              </a:defRPr>
            </a:lvl1pPr>
            <a:lvl2pPr>
              <a:tabLst>
                <a:tab pos="177800" algn="l"/>
              </a:tabLst>
              <a:defRPr sz="2400">
                <a:solidFill>
                  <a:schemeClr val="tx1"/>
                </a:solidFill>
                <a:latin typeface="Times New Roman" pitchFamily="18" charset="0"/>
              </a:defRPr>
            </a:lvl2pPr>
            <a:lvl3pPr>
              <a:tabLst>
                <a:tab pos="177800" algn="l"/>
              </a:tabLst>
              <a:defRPr sz="2400">
                <a:solidFill>
                  <a:schemeClr val="tx1"/>
                </a:solidFill>
                <a:latin typeface="Times New Roman" pitchFamily="18" charset="0"/>
              </a:defRPr>
            </a:lvl3pPr>
            <a:lvl4pPr>
              <a:tabLst>
                <a:tab pos="177800" algn="l"/>
              </a:tabLst>
              <a:defRPr sz="2400">
                <a:solidFill>
                  <a:schemeClr val="tx1"/>
                </a:solidFill>
                <a:latin typeface="Times New Roman" pitchFamily="18" charset="0"/>
              </a:defRPr>
            </a:lvl4pPr>
            <a:lvl5pPr>
              <a:tabLst>
                <a:tab pos="177800" algn="l"/>
              </a:tabLst>
              <a:defRPr sz="2400">
                <a:solidFill>
                  <a:schemeClr val="tx1"/>
                </a:solidFill>
                <a:latin typeface="Times New Roman" pitchFamily="18" charset="0"/>
              </a:defRPr>
            </a:lvl5pPr>
            <a:lvl6pPr fontAlgn="base">
              <a:spcBef>
                <a:spcPct val="0"/>
              </a:spcBef>
              <a:spcAft>
                <a:spcPct val="0"/>
              </a:spcAft>
              <a:tabLst>
                <a:tab pos="177800" algn="l"/>
              </a:tabLst>
              <a:defRPr sz="2400">
                <a:solidFill>
                  <a:schemeClr val="tx1"/>
                </a:solidFill>
                <a:latin typeface="Times New Roman" pitchFamily="18" charset="0"/>
              </a:defRPr>
            </a:lvl6pPr>
            <a:lvl7pPr fontAlgn="base">
              <a:spcBef>
                <a:spcPct val="0"/>
              </a:spcBef>
              <a:spcAft>
                <a:spcPct val="0"/>
              </a:spcAft>
              <a:tabLst>
                <a:tab pos="177800" algn="l"/>
              </a:tabLst>
              <a:defRPr sz="2400">
                <a:solidFill>
                  <a:schemeClr val="tx1"/>
                </a:solidFill>
                <a:latin typeface="Times New Roman" pitchFamily="18" charset="0"/>
              </a:defRPr>
            </a:lvl7pPr>
            <a:lvl8pPr fontAlgn="base">
              <a:spcBef>
                <a:spcPct val="0"/>
              </a:spcBef>
              <a:spcAft>
                <a:spcPct val="0"/>
              </a:spcAft>
              <a:tabLst>
                <a:tab pos="177800" algn="l"/>
              </a:tabLst>
              <a:defRPr sz="2400">
                <a:solidFill>
                  <a:schemeClr val="tx1"/>
                </a:solidFill>
                <a:latin typeface="Times New Roman" pitchFamily="18" charset="0"/>
              </a:defRPr>
            </a:lvl8pPr>
            <a:lvl9pPr fontAlgn="base">
              <a:spcBef>
                <a:spcPct val="0"/>
              </a:spcBef>
              <a:spcAft>
                <a:spcPct val="0"/>
              </a:spcAft>
              <a:tabLst>
                <a:tab pos="177800" algn="l"/>
              </a:tabLst>
              <a:defRPr sz="2400">
                <a:solidFill>
                  <a:schemeClr val="tx1"/>
                </a:solidFill>
                <a:latin typeface="Times New Roman" pitchFamily="18" charset="0"/>
              </a:defRPr>
            </a:lvl9pPr>
          </a:lstStyle>
          <a:p>
            <a:pPr marL="360000" indent="-360000">
              <a:spcBef>
                <a:spcPts val="25"/>
              </a:spcBef>
              <a:spcAft>
                <a:spcPts val="25"/>
              </a:spcAft>
              <a:buFont typeface="Arial" pitchFamily="34" charset="0"/>
              <a:buChar char="•"/>
            </a:pPr>
            <a:r>
              <a:rPr lang="en-GB" sz="2800" dirty="0" smtClean="0">
                <a:solidFill>
                  <a:srgbClr val="FFFFFF"/>
                </a:solidFill>
                <a:latin typeface="Arial" pitchFamily="34" charset="0"/>
                <a:cs typeface="Arial" pitchFamily="34" charset="0"/>
              </a:rPr>
              <a:t>Termination benefits</a:t>
            </a:r>
          </a:p>
          <a:p>
            <a:pPr marL="360000" indent="-360000">
              <a:spcBef>
                <a:spcPts val="25"/>
              </a:spcBef>
              <a:spcAft>
                <a:spcPts val="25"/>
              </a:spcAft>
              <a:buFont typeface="Arial" pitchFamily="34" charset="0"/>
              <a:buChar char="•"/>
            </a:pPr>
            <a:r>
              <a:rPr lang="en-GB" sz="2800" dirty="0" smtClean="0">
                <a:solidFill>
                  <a:srgbClr val="FFFFFF"/>
                </a:solidFill>
                <a:latin typeface="Arial" pitchFamily="34" charset="0"/>
                <a:cs typeface="Arial" pitchFamily="34" charset="0"/>
              </a:rPr>
              <a:t>Short-term employee benefits</a:t>
            </a:r>
          </a:p>
          <a:p>
            <a:pPr marL="360000" indent="-360000">
              <a:spcBef>
                <a:spcPts val="25"/>
              </a:spcBef>
              <a:spcAft>
                <a:spcPts val="25"/>
              </a:spcAft>
              <a:buFont typeface="Arial" pitchFamily="34" charset="0"/>
              <a:buChar char="•"/>
            </a:pPr>
            <a:r>
              <a:rPr lang="en-GB" sz="2800" dirty="0" smtClean="0">
                <a:solidFill>
                  <a:srgbClr val="FFFFFF"/>
                </a:solidFill>
                <a:latin typeface="Arial" pitchFamily="34" charset="0"/>
                <a:cs typeface="Arial" pitchFamily="34" charset="0"/>
              </a:rPr>
              <a:t>Post-employment benefits: </a:t>
            </a:r>
          </a:p>
          <a:p>
            <a:pPr marL="828000" lvl="1" indent="-360000">
              <a:spcBef>
                <a:spcPts val="25"/>
              </a:spcBef>
              <a:spcAft>
                <a:spcPts val="25"/>
              </a:spcAft>
              <a:buFont typeface="Arial" pitchFamily="34" charset="0"/>
              <a:buChar char="•"/>
            </a:pPr>
            <a:r>
              <a:rPr lang="en-GB" sz="2800" dirty="0">
                <a:solidFill>
                  <a:srgbClr val="FFFFFF"/>
                </a:solidFill>
                <a:latin typeface="Arial" pitchFamily="34" charset="0"/>
                <a:cs typeface="Arial" pitchFamily="34" charset="0"/>
              </a:rPr>
              <a:t>d</a:t>
            </a:r>
            <a:r>
              <a:rPr lang="en-GB" sz="2800" dirty="0" smtClean="0">
                <a:solidFill>
                  <a:srgbClr val="FFFFFF"/>
                </a:solidFill>
                <a:latin typeface="Arial" pitchFamily="34" charset="0"/>
                <a:cs typeface="Arial" pitchFamily="34" charset="0"/>
              </a:rPr>
              <a:t>efined contribution plans</a:t>
            </a:r>
          </a:p>
          <a:p>
            <a:pPr marL="828000" lvl="1" indent="-360000">
              <a:spcBef>
                <a:spcPts val="25"/>
              </a:spcBef>
              <a:spcAft>
                <a:spcPts val="25"/>
              </a:spcAft>
              <a:buFont typeface="Arial" pitchFamily="34" charset="0"/>
              <a:buChar char="•"/>
            </a:pPr>
            <a:r>
              <a:rPr lang="en-GB" sz="2800" dirty="0" smtClean="0">
                <a:solidFill>
                  <a:srgbClr val="FFFFFF"/>
                </a:solidFill>
                <a:latin typeface="Arial" pitchFamily="34" charset="0"/>
                <a:cs typeface="Arial" pitchFamily="34" charset="0"/>
              </a:rPr>
              <a:t>defined benefit plans</a:t>
            </a:r>
          </a:p>
          <a:p>
            <a:pPr marL="360000" indent="-360000">
              <a:spcBef>
                <a:spcPts val="25"/>
              </a:spcBef>
              <a:spcAft>
                <a:spcPts val="25"/>
              </a:spcAft>
              <a:buFont typeface="Arial" pitchFamily="34" charset="0"/>
              <a:buChar char="•"/>
            </a:pPr>
            <a:r>
              <a:rPr lang="en-GB" sz="2800" dirty="0" smtClean="0">
                <a:solidFill>
                  <a:srgbClr val="FFFFFF"/>
                </a:solidFill>
                <a:latin typeface="Arial" pitchFamily="34" charset="0"/>
                <a:cs typeface="Arial" pitchFamily="34" charset="0"/>
              </a:rPr>
              <a:t>Other long-term benefits</a:t>
            </a:r>
          </a:p>
        </p:txBody>
      </p:sp>
    </p:spTree>
    <p:extLst>
      <p:ext uri="{BB962C8B-B14F-4D97-AF65-F5344CB8AC3E}">
        <p14:creationId xmlns:p14="http://schemas.microsoft.com/office/powerpoint/2010/main" val="290392911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DC Vs</a:t>
            </a:r>
            <a:r>
              <a:rPr lang="en-GB" dirty="0"/>
              <a:t>. </a:t>
            </a:r>
            <a:r>
              <a:rPr lang="en-GB" dirty="0" smtClean="0"/>
              <a:t>DB</a:t>
            </a:r>
            <a:br>
              <a:rPr lang="en-GB" dirty="0" smtClean="0"/>
            </a:br>
            <a:r>
              <a:rPr lang="en-GB" dirty="0" smtClean="0"/>
              <a:t>Examples</a:t>
            </a:r>
            <a:endParaRPr lang="en-GB" dirty="0"/>
          </a:p>
        </p:txBody>
      </p:sp>
      <p:sp>
        <p:nvSpPr>
          <p:cNvPr id="4" name="Content Placeholder 3"/>
          <p:cNvSpPr>
            <a:spLocks noGrp="1"/>
          </p:cNvSpPr>
          <p:nvPr>
            <p:ph idx="1"/>
          </p:nvPr>
        </p:nvSpPr>
        <p:spPr>
          <a:xfrm>
            <a:off x="323528" y="2039942"/>
            <a:ext cx="8640000" cy="4197370"/>
          </a:xfrm>
        </p:spPr>
        <p:txBody>
          <a:bodyPr/>
          <a:lstStyle/>
          <a:p>
            <a:pPr marL="0" indent="0">
              <a:buNone/>
            </a:pPr>
            <a:r>
              <a:rPr lang="en-GB" sz="1800" kern="1200" dirty="0">
                <a:solidFill>
                  <a:schemeClr val="dk1"/>
                </a:solidFill>
                <a:latin typeface="Arial" panose="020B0604020202020204" pitchFamily="34" charset="0"/>
                <a:cs typeface="Arial" panose="020B0604020202020204" pitchFamily="34" charset="0"/>
              </a:rPr>
              <a:t>Entity A operates a post-retirement plan for its </a:t>
            </a:r>
            <a:r>
              <a:rPr lang="en-GB" sz="1800" kern="1200" dirty="0" smtClean="0">
                <a:solidFill>
                  <a:schemeClr val="dk1"/>
                </a:solidFill>
                <a:latin typeface="Arial" panose="020B0604020202020204" pitchFamily="34" charset="0"/>
                <a:cs typeface="Arial" panose="020B0604020202020204" pitchFamily="34" charset="0"/>
              </a:rPr>
              <a:t>employees, into which it pays contributions of basic salary for each eligible employee</a:t>
            </a:r>
          </a:p>
          <a:p>
            <a:pPr marL="0" indent="0">
              <a:buNone/>
            </a:pP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030145683"/>
              </p:ext>
            </p:extLst>
          </p:nvPr>
        </p:nvGraphicFramePr>
        <p:xfrm>
          <a:off x="323528" y="2723728"/>
          <a:ext cx="8640000" cy="3657600"/>
        </p:xfrm>
        <a:graphic>
          <a:graphicData uri="http://schemas.openxmlformats.org/drawingml/2006/table">
            <a:tbl>
              <a:tblPr firstRow="1" bandRow="1">
                <a:tableStyleId>{5C22544A-7EE6-4342-B048-85BDC9FD1C3A}</a:tableStyleId>
              </a:tblPr>
              <a:tblGrid>
                <a:gridCol w="4968552"/>
                <a:gridCol w="3671448"/>
              </a:tblGrid>
              <a:tr h="360000">
                <a:tc>
                  <a:txBody>
                    <a:bodyPr/>
                    <a:lstStyle/>
                    <a:p>
                      <a:r>
                        <a:rPr lang="en-GB" sz="1800" b="1" kern="1200" dirty="0" smtClean="0">
                          <a:solidFill>
                            <a:schemeClr val="lt1"/>
                          </a:solidFill>
                          <a:latin typeface="Arial" panose="020B0604020202020204" pitchFamily="34" charset="0"/>
                          <a:ea typeface="+mn-ea"/>
                          <a:cs typeface="Arial" panose="020B0604020202020204" pitchFamily="34" charset="0"/>
                        </a:rPr>
                        <a:t>Scenario</a:t>
                      </a:r>
                      <a:endParaRPr lang="en-GB" sz="1800" b="1" kern="1200" dirty="0">
                        <a:solidFill>
                          <a:schemeClr val="lt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Arial" panose="020B0604020202020204" pitchFamily="34" charset="0"/>
                          <a:cs typeface="Arial" panose="020B0604020202020204" pitchFamily="34" charset="0"/>
                        </a:rPr>
                        <a:t>Classification</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000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kern="1200" dirty="0" smtClean="0">
                          <a:solidFill>
                            <a:schemeClr val="dk1"/>
                          </a:solidFill>
                          <a:effectLst/>
                          <a:latin typeface="Arial" panose="020B0604020202020204" pitchFamily="34" charset="0"/>
                          <a:ea typeface="+mn-ea"/>
                          <a:cs typeface="Arial" panose="020B0604020202020204" pitchFamily="34" charset="0"/>
                        </a:rPr>
                        <a:t>Entity A's obligation is to contribute 5% of the basic</a:t>
                      </a:r>
                      <a:r>
                        <a:rPr lang="en-GB" sz="1800" b="0" kern="1200" baseline="0" dirty="0" smtClean="0">
                          <a:solidFill>
                            <a:schemeClr val="dk1"/>
                          </a:solidFill>
                          <a:effectLst/>
                          <a:latin typeface="Arial" panose="020B0604020202020204" pitchFamily="34" charset="0"/>
                          <a:ea typeface="+mn-ea"/>
                          <a:cs typeface="Arial" panose="020B0604020202020204" pitchFamily="34" charset="0"/>
                        </a:rPr>
                        <a:t> salary</a:t>
                      </a:r>
                      <a:endParaRPr lang="en-GB" sz="1800" b="1" kern="1200" dirty="0" smtClean="0">
                        <a:solidFill>
                          <a:schemeClr val="lt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lt1"/>
                          </a:solidFill>
                          <a:effectLst/>
                          <a:latin typeface="+mn-lt"/>
                          <a:ea typeface="+mn-ea"/>
                          <a:cs typeface="+mn-cs"/>
                        </a:rPr>
                        <a:t>Defined contribution</a:t>
                      </a:r>
                      <a:r>
                        <a:rPr lang="en-GB" sz="1800" b="1" kern="1200" baseline="0" dirty="0" smtClean="0">
                          <a:solidFill>
                            <a:schemeClr val="lt1"/>
                          </a:solidFill>
                          <a:effectLst/>
                          <a:latin typeface="+mn-lt"/>
                          <a:ea typeface="+mn-ea"/>
                          <a:cs typeface="+mn-cs"/>
                        </a:rPr>
                        <a:t> </a:t>
                      </a:r>
                      <a:r>
                        <a:rPr lang="en-GB" sz="1800" b="1" kern="1200" dirty="0" smtClean="0">
                          <a:solidFill>
                            <a:schemeClr val="lt1"/>
                          </a:solidFill>
                          <a:effectLst/>
                          <a:latin typeface="+mn-lt"/>
                          <a:ea typeface="+mn-ea"/>
                          <a:cs typeface="+mn-cs"/>
                        </a:rPr>
                        <a:t>plan</a:t>
                      </a:r>
                      <a:endParaRPr lang="en-GB" sz="1800" b="0" kern="1200" dirty="0" smtClean="0">
                        <a:solidFill>
                          <a:schemeClr val="tx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0000">
                <a:tc>
                  <a:txBody>
                    <a:bodyPr/>
                    <a:lstStyle/>
                    <a:p>
                      <a:pPr marL="0" lvl="0" indent="0">
                        <a:buFont typeface="Arial" panose="020B0604020202020204" pitchFamily="34" charset="0"/>
                        <a:buNone/>
                      </a:pPr>
                      <a:r>
                        <a:rPr lang="en-GB" sz="1800" b="0" kern="1200" dirty="0" smtClean="0">
                          <a:solidFill>
                            <a:schemeClr val="dk1"/>
                          </a:solidFill>
                          <a:effectLst/>
                          <a:latin typeface="Arial" panose="020B0604020202020204" pitchFamily="34" charset="0"/>
                          <a:ea typeface="+mn-ea"/>
                          <a:cs typeface="Arial" panose="020B0604020202020204" pitchFamily="34" charset="0"/>
                        </a:rPr>
                        <a:t>The terms of the plan guarantee a </a:t>
                      </a:r>
                      <a:r>
                        <a:rPr lang="en-GB" sz="1800" b="1" kern="1200" dirty="0" smtClean="0">
                          <a:solidFill>
                            <a:schemeClr val="lt1"/>
                          </a:solidFill>
                          <a:effectLst/>
                          <a:latin typeface="+mn-lt"/>
                          <a:ea typeface="+mn-ea"/>
                          <a:cs typeface="+mn-cs"/>
                        </a:rPr>
                        <a:t>minimum level of return on the contributions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b="1" kern="1200" dirty="0" smtClean="0">
                          <a:solidFill>
                            <a:schemeClr val="lt1"/>
                          </a:solidFill>
                          <a:effectLst/>
                          <a:latin typeface="+mn-lt"/>
                          <a:ea typeface="+mn-ea"/>
                          <a:cs typeface="+mn-cs"/>
                        </a:rPr>
                        <a:t>Defined benefit plan. </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b="0" kern="1200" dirty="0" smtClean="0">
                          <a:solidFill>
                            <a:schemeClr val="tx1"/>
                          </a:solidFill>
                          <a:effectLst/>
                          <a:latin typeface="Arial" panose="020B0604020202020204" pitchFamily="34" charset="0"/>
                          <a:ea typeface="+mn-ea"/>
                          <a:cs typeface="Arial" panose="020B0604020202020204" pitchFamily="34" charset="0"/>
                        </a:rPr>
                        <a:t>The</a:t>
                      </a:r>
                      <a:r>
                        <a:rPr lang="en-GB" sz="1800" b="0" kern="1200" baseline="0" dirty="0" smtClean="0">
                          <a:solidFill>
                            <a:schemeClr val="tx1"/>
                          </a:solidFill>
                          <a:effectLst/>
                          <a:latin typeface="Arial" panose="020B0604020202020204" pitchFamily="34" charset="0"/>
                          <a:ea typeface="+mn-ea"/>
                          <a:cs typeface="Arial" panose="020B0604020202020204" pitchFamily="34" charset="0"/>
                        </a:rPr>
                        <a:t> </a:t>
                      </a:r>
                      <a:r>
                        <a:rPr lang="en-GB" sz="1800" b="0" kern="1200" dirty="0" smtClean="0">
                          <a:solidFill>
                            <a:schemeClr val="tx1"/>
                          </a:solidFill>
                          <a:effectLst/>
                          <a:latin typeface="Arial" panose="020B0604020202020204" pitchFamily="34" charset="0"/>
                          <a:ea typeface="+mn-ea"/>
                          <a:cs typeface="Arial" panose="020B0604020202020204" pitchFamily="34" charset="0"/>
                        </a:rPr>
                        <a:t>guarantee creates </a:t>
                      </a:r>
                      <a:r>
                        <a:rPr lang="en-GB" sz="1800" b="1" kern="1200" dirty="0" smtClean="0">
                          <a:solidFill>
                            <a:schemeClr val="lt1"/>
                          </a:solidFill>
                          <a:effectLst/>
                          <a:latin typeface="+mn-lt"/>
                          <a:ea typeface="+mn-ea"/>
                          <a:cs typeface="+mn-cs"/>
                        </a:rPr>
                        <a:t>investment risk</a:t>
                      </a:r>
                      <a:r>
                        <a:rPr lang="en-GB" sz="1800" b="1" kern="1200" baseline="0" dirty="0" smtClean="0">
                          <a:solidFill>
                            <a:schemeClr val="lt1"/>
                          </a:solidFill>
                          <a:effectLst/>
                          <a:latin typeface="+mn-lt"/>
                          <a:ea typeface="+mn-ea"/>
                          <a:cs typeface="+mn-cs"/>
                        </a:rPr>
                        <a:t> </a:t>
                      </a:r>
                      <a:r>
                        <a:rPr lang="en-GB" sz="1800" b="0" kern="1200" dirty="0" smtClean="0">
                          <a:solidFill>
                            <a:schemeClr val="tx1"/>
                          </a:solidFill>
                          <a:effectLst/>
                          <a:latin typeface="Arial" panose="020B0604020202020204" pitchFamily="34" charset="0"/>
                          <a:ea typeface="+mn-ea"/>
                          <a:cs typeface="Arial" panose="020B0604020202020204" pitchFamily="34" charset="0"/>
                        </a:rPr>
                        <a:t>for Entity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1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effectLst/>
                          <a:latin typeface="Arial" panose="020B0604020202020204" pitchFamily="34" charset="0"/>
                          <a:ea typeface="+mn-ea"/>
                          <a:cs typeface="Arial" panose="020B0604020202020204" pitchFamily="34" charset="0"/>
                        </a:rPr>
                        <a:t>The terms of the plan do not guarantee a minimum level of benefits or return on the contributions.</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effectLst/>
                          <a:latin typeface="Arial" panose="020B0604020202020204" pitchFamily="34" charset="0"/>
                          <a:ea typeface="+mn-ea"/>
                          <a:cs typeface="Arial" panose="020B0604020202020204" pitchFamily="34" charset="0"/>
                        </a:rPr>
                        <a:t>However, Entity A has a </a:t>
                      </a:r>
                      <a:r>
                        <a:rPr lang="en-GB" sz="1800" b="1" kern="1200" dirty="0" smtClean="0">
                          <a:solidFill>
                            <a:schemeClr val="lt1"/>
                          </a:solidFill>
                          <a:effectLst/>
                          <a:latin typeface="+mn-lt"/>
                          <a:ea typeface="+mn-ea"/>
                          <a:cs typeface="+mn-cs"/>
                        </a:rPr>
                        <a:t>history of increasing benefits </a:t>
                      </a:r>
                      <a:r>
                        <a:rPr lang="en-GB" sz="1800" kern="1200" dirty="0" smtClean="0">
                          <a:solidFill>
                            <a:schemeClr val="dk1"/>
                          </a:solidFill>
                          <a:effectLst/>
                          <a:latin typeface="Arial" panose="020B0604020202020204" pitchFamily="34" charset="0"/>
                          <a:ea typeface="+mn-ea"/>
                          <a:cs typeface="Arial" panose="020B0604020202020204" pitchFamily="34" charset="0"/>
                        </a:rPr>
                        <a:t>(i.e. returns on the contributions paid) </a:t>
                      </a:r>
                      <a:r>
                        <a:rPr lang="en-GB" sz="1800" b="1" kern="1200" dirty="0" smtClean="0">
                          <a:solidFill>
                            <a:schemeClr val="lt1"/>
                          </a:solidFill>
                          <a:effectLst/>
                          <a:latin typeface="+mn-lt"/>
                          <a:ea typeface="+mn-ea"/>
                          <a:cs typeface="+mn-cs"/>
                        </a:rPr>
                        <a:t>to keep pace with inflation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lt1"/>
                          </a:solidFill>
                          <a:effectLst/>
                          <a:latin typeface="+mn-lt"/>
                          <a:ea typeface="+mn-ea"/>
                          <a:cs typeface="+mn-cs"/>
                        </a:rPr>
                        <a:t>Probably</a:t>
                      </a:r>
                      <a:r>
                        <a:rPr lang="en-GB" sz="1800" b="1" kern="1200" baseline="0" dirty="0" smtClean="0">
                          <a:solidFill>
                            <a:schemeClr val="lt1"/>
                          </a:solidFill>
                          <a:effectLst/>
                          <a:latin typeface="+mn-lt"/>
                          <a:ea typeface="+mn-ea"/>
                          <a:cs typeface="+mn-cs"/>
                        </a:rPr>
                        <a:t> a de</a:t>
                      </a:r>
                      <a:r>
                        <a:rPr lang="en-GB" sz="1800" b="1" kern="1200" dirty="0" smtClean="0">
                          <a:solidFill>
                            <a:schemeClr val="lt1"/>
                          </a:solidFill>
                          <a:effectLst/>
                          <a:latin typeface="+mn-lt"/>
                          <a:ea typeface="+mn-ea"/>
                          <a:cs typeface="+mn-cs"/>
                        </a:rPr>
                        <a:t>fined benefit plan.</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b="0" kern="1200" dirty="0" smtClean="0">
                          <a:solidFill>
                            <a:schemeClr val="tx1"/>
                          </a:solidFill>
                          <a:effectLst/>
                          <a:latin typeface="Arial" panose="020B0604020202020204" pitchFamily="34" charset="0"/>
                          <a:ea typeface="+mn-ea"/>
                          <a:cs typeface="Arial" panose="020B0604020202020204" pitchFamily="34" charset="0"/>
                        </a:rPr>
                        <a:t>Although the history of increasing benefits is an </a:t>
                      </a:r>
                      <a:r>
                        <a:rPr lang="en-GB" sz="1800" b="1" kern="1200" dirty="0" smtClean="0">
                          <a:solidFill>
                            <a:schemeClr val="lt1"/>
                          </a:solidFill>
                          <a:effectLst/>
                          <a:latin typeface="+mn-lt"/>
                          <a:ea typeface="+mn-ea"/>
                          <a:cs typeface="+mn-cs"/>
                        </a:rPr>
                        <a:t>informal arrangement</a:t>
                      </a:r>
                      <a:r>
                        <a:rPr lang="en-GB" sz="1800" b="0" kern="1200" dirty="0" smtClean="0">
                          <a:solidFill>
                            <a:schemeClr val="tx1"/>
                          </a:solidFill>
                          <a:effectLst/>
                          <a:latin typeface="Arial" panose="020B0604020202020204" pitchFamily="34" charset="0"/>
                          <a:ea typeface="+mn-ea"/>
                          <a:cs typeface="Arial" panose="020B0604020202020204" pitchFamily="34" charset="0"/>
                        </a:rPr>
                        <a:t>,</a:t>
                      </a:r>
                      <a:r>
                        <a:rPr lang="en-GB" sz="1800" b="0" kern="1200" baseline="0" dirty="0" smtClean="0">
                          <a:solidFill>
                            <a:schemeClr val="tx1"/>
                          </a:solidFill>
                          <a:effectLst/>
                          <a:latin typeface="Arial" panose="020B0604020202020204" pitchFamily="34" charset="0"/>
                          <a:ea typeface="+mn-ea"/>
                          <a:cs typeface="Arial" panose="020B0604020202020204" pitchFamily="34" charset="0"/>
                        </a:rPr>
                        <a:t> </a:t>
                      </a:r>
                      <a:r>
                        <a:rPr lang="en-GB" sz="1800" b="0" kern="1200" dirty="0" smtClean="0">
                          <a:solidFill>
                            <a:schemeClr val="tx1"/>
                          </a:solidFill>
                          <a:effectLst/>
                          <a:latin typeface="Arial" panose="020B0604020202020204" pitchFamily="34" charset="0"/>
                          <a:ea typeface="+mn-ea"/>
                          <a:cs typeface="Arial" panose="020B0604020202020204" pitchFamily="34" charset="0"/>
                        </a:rPr>
                        <a:t>this is likely to have created a </a:t>
                      </a:r>
                      <a:r>
                        <a:rPr lang="en-GB" sz="1800" b="1" kern="1200" dirty="0" smtClean="0">
                          <a:solidFill>
                            <a:schemeClr val="lt1"/>
                          </a:solidFill>
                          <a:effectLst/>
                          <a:latin typeface="+mn-lt"/>
                          <a:ea typeface="+mn-ea"/>
                          <a:cs typeface="+mn-cs"/>
                        </a:rPr>
                        <a:t>constructive obligation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801373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IAS 19 Module</a:t>
            </a:r>
            <a:br>
              <a:rPr lang="en-GB" dirty="0" smtClean="0"/>
            </a:br>
            <a:r>
              <a:rPr lang="en-GB" dirty="0" smtClean="0"/>
              <a:t>Flowchart</a:t>
            </a:r>
            <a:endParaRPr lang="en-GB" dirty="0"/>
          </a:p>
        </p:txBody>
      </p:sp>
      <p:sp>
        <p:nvSpPr>
          <p:cNvPr id="4" name="Rectangle 4"/>
          <p:cNvSpPr>
            <a:spLocks noChangeArrowheads="1"/>
          </p:cNvSpPr>
          <p:nvPr/>
        </p:nvSpPr>
        <p:spPr bwMode="auto">
          <a:xfrm>
            <a:off x="611560" y="1988840"/>
            <a:ext cx="8244656" cy="90008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Employee Benefits</a:t>
            </a:r>
            <a:endParaRPr lang="en-GB" sz="2000" dirty="0" smtClean="0">
              <a:solidFill>
                <a:srgbClr val="000000"/>
              </a:solidFill>
              <a:latin typeface="Calibri" panose="020F0502020204030204" pitchFamily="34" charset="0"/>
              <a:cs typeface="Calibri" panose="020F0502020204030204" pitchFamily="34" charset="0"/>
            </a:endParaRPr>
          </a:p>
          <a:p>
            <a:pPr marL="0" lvl="1" algn="ctr"/>
            <a:r>
              <a:rPr lang="en-GB" sz="2000" dirty="0" smtClean="0">
                <a:solidFill>
                  <a:srgbClr val="000000"/>
                </a:solidFill>
                <a:latin typeface="Calibri" panose="020F0502020204030204" pitchFamily="34" charset="0"/>
                <a:cs typeface="Calibri" panose="020F0502020204030204" pitchFamily="34" charset="0"/>
              </a:rPr>
              <a:t>All </a:t>
            </a:r>
            <a:r>
              <a:rPr lang="en-GB" sz="2000" dirty="0">
                <a:solidFill>
                  <a:srgbClr val="000000"/>
                </a:solidFill>
                <a:latin typeface="Calibri" panose="020F0502020204030204" pitchFamily="34" charset="0"/>
                <a:cs typeface="Calibri" panose="020F0502020204030204" pitchFamily="34" charset="0"/>
              </a:rPr>
              <a:t>forms of consideration given by an entity in exchange </a:t>
            </a:r>
            <a:endParaRPr lang="en-GB" sz="2000" dirty="0" smtClean="0">
              <a:solidFill>
                <a:srgbClr val="000000"/>
              </a:solidFill>
              <a:latin typeface="Calibri" panose="020F0502020204030204" pitchFamily="34" charset="0"/>
              <a:cs typeface="Calibri" panose="020F0502020204030204" pitchFamily="34" charset="0"/>
            </a:endParaRPr>
          </a:p>
          <a:p>
            <a:pPr marL="0" lvl="1" algn="ctr"/>
            <a:r>
              <a:rPr lang="en-GB" sz="2000" dirty="0" smtClean="0">
                <a:solidFill>
                  <a:srgbClr val="000000"/>
                </a:solidFill>
                <a:latin typeface="Calibri" panose="020F0502020204030204" pitchFamily="34" charset="0"/>
                <a:cs typeface="Calibri" panose="020F0502020204030204" pitchFamily="34" charset="0"/>
              </a:rPr>
              <a:t>for </a:t>
            </a:r>
            <a:r>
              <a:rPr lang="en-GB" sz="2000" b="1" dirty="0">
                <a:solidFill>
                  <a:srgbClr val="4F2D7F"/>
                </a:solidFill>
                <a:latin typeface="Calibri" panose="020F0502020204030204" pitchFamily="34" charset="0"/>
                <a:cs typeface="Calibri" panose="020F0502020204030204" pitchFamily="34" charset="0"/>
              </a:rPr>
              <a:t>service rendered by employees </a:t>
            </a:r>
            <a:r>
              <a:rPr lang="en-GB" sz="2000" dirty="0">
                <a:solidFill>
                  <a:srgbClr val="000000"/>
                </a:solidFill>
                <a:latin typeface="Calibri" panose="020F0502020204030204" pitchFamily="34" charset="0"/>
                <a:cs typeface="Calibri" panose="020F0502020204030204" pitchFamily="34" charset="0"/>
              </a:rPr>
              <a:t>or for the </a:t>
            </a:r>
            <a:r>
              <a:rPr lang="en-GB" sz="2000" b="1" dirty="0">
                <a:solidFill>
                  <a:srgbClr val="4F2D7F"/>
                </a:solidFill>
                <a:latin typeface="Calibri" panose="020F0502020204030204" pitchFamily="34" charset="0"/>
                <a:cs typeface="Calibri" panose="020F0502020204030204" pitchFamily="34" charset="0"/>
              </a:rPr>
              <a:t>termination of </a:t>
            </a:r>
            <a:r>
              <a:rPr lang="en-GB" sz="2000" b="1" dirty="0" smtClean="0">
                <a:solidFill>
                  <a:srgbClr val="4F2D7F"/>
                </a:solidFill>
                <a:latin typeface="Calibri" panose="020F0502020204030204" pitchFamily="34" charset="0"/>
                <a:cs typeface="Calibri" panose="020F0502020204030204" pitchFamily="34" charset="0"/>
              </a:rPr>
              <a:t>employment</a:t>
            </a:r>
            <a:endParaRPr lang="en-GB" sz="2000" b="1" dirty="0">
              <a:solidFill>
                <a:srgbClr val="4F2D7F"/>
              </a:solidFill>
              <a:latin typeface="Calibri" panose="020F0502020204030204" pitchFamily="34" charset="0"/>
              <a:cs typeface="Calibri" panose="020F0502020204030204" pitchFamily="34" charset="0"/>
            </a:endParaRPr>
          </a:p>
        </p:txBody>
      </p:sp>
      <p:sp>
        <p:nvSpPr>
          <p:cNvPr id="6" name="Line 9"/>
          <p:cNvSpPr>
            <a:spLocks noChangeShapeType="1"/>
          </p:cNvSpPr>
          <p:nvPr/>
        </p:nvSpPr>
        <p:spPr bwMode="auto">
          <a:xfrm>
            <a:off x="4843553" y="292498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7" name="Rectangle 6"/>
          <p:cNvSpPr>
            <a:spLocks noChangeArrowheads="1"/>
          </p:cNvSpPr>
          <p:nvPr/>
        </p:nvSpPr>
        <p:spPr bwMode="auto">
          <a:xfrm>
            <a:off x="2520032" y="4473176"/>
            <a:ext cx="2160000"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Post-employment </a:t>
            </a:r>
          </a:p>
          <a:p>
            <a:pPr marL="0" lvl="1" algn="ctr"/>
            <a:r>
              <a:rPr lang="en-GB" altLang="en-US" sz="2000" dirty="0" smtClean="0">
                <a:solidFill>
                  <a:srgbClr val="000000"/>
                </a:solidFill>
              </a:rPr>
              <a:t>benefits</a:t>
            </a:r>
          </a:p>
        </p:txBody>
      </p:sp>
      <p:sp>
        <p:nvSpPr>
          <p:cNvPr id="8" name="Rectangle 6"/>
          <p:cNvSpPr>
            <a:spLocks noChangeArrowheads="1"/>
          </p:cNvSpPr>
          <p:nvPr/>
        </p:nvSpPr>
        <p:spPr bwMode="auto">
          <a:xfrm>
            <a:off x="5364088" y="4473176"/>
            <a:ext cx="2160000" cy="71996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a:solidFill>
                  <a:srgbClr val="000000"/>
                </a:solidFill>
              </a:rPr>
              <a:t>Other long-term </a:t>
            </a:r>
          </a:p>
          <a:p>
            <a:pPr marL="0" lvl="1" algn="ctr"/>
            <a:r>
              <a:rPr lang="en-GB" altLang="en-US" sz="2000" dirty="0">
                <a:solidFill>
                  <a:srgbClr val="000000"/>
                </a:solidFill>
              </a:rPr>
              <a:t>benefits</a:t>
            </a:r>
          </a:p>
        </p:txBody>
      </p:sp>
      <p:sp>
        <p:nvSpPr>
          <p:cNvPr id="10" name="Line 9"/>
          <p:cNvSpPr>
            <a:spLocks noChangeShapeType="1"/>
          </p:cNvSpPr>
          <p:nvPr/>
        </p:nvSpPr>
        <p:spPr bwMode="auto">
          <a:xfrm>
            <a:off x="1691680" y="292490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3" name="Line 9"/>
          <p:cNvSpPr>
            <a:spLocks noChangeShapeType="1"/>
          </p:cNvSpPr>
          <p:nvPr/>
        </p:nvSpPr>
        <p:spPr bwMode="auto">
          <a:xfrm rot="18900000">
            <a:off x="5474630" y="3863678"/>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4" name="Line 9"/>
          <p:cNvSpPr>
            <a:spLocks noChangeShapeType="1"/>
          </p:cNvSpPr>
          <p:nvPr/>
        </p:nvSpPr>
        <p:spPr bwMode="auto">
          <a:xfrm rot="2700000">
            <a:off x="4173426" y="3863678"/>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1" name="Rectangle 6"/>
          <p:cNvSpPr>
            <a:spLocks noChangeArrowheads="1"/>
          </p:cNvSpPr>
          <p:nvPr/>
        </p:nvSpPr>
        <p:spPr bwMode="auto">
          <a:xfrm>
            <a:off x="6588224" y="3249040"/>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2" name="Line 9"/>
          <p:cNvSpPr>
            <a:spLocks noChangeShapeType="1"/>
          </p:cNvSpPr>
          <p:nvPr/>
        </p:nvSpPr>
        <p:spPr bwMode="auto">
          <a:xfrm>
            <a:off x="7524328" y="292490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5" name="Rectangle 6"/>
          <p:cNvSpPr>
            <a:spLocks noChangeArrowheads="1"/>
          </p:cNvSpPr>
          <p:nvPr/>
        </p:nvSpPr>
        <p:spPr bwMode="auto">
          <a:xfrm>
            <a:off x="611560" y="3278258"/>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Short-term </a:t>
            </a:r>
            <a:endParaRPr lang="en-GB" altLang="en-US" sz="2000" dirty="0">
              <a:solidFill>
                <a:srgbClr val="000000"/>
              </a:solidFill>
            </a:endParaRPr>
          </a:p>
          <a:p>
            <a:pPr marL="0" lvl="1" algn="ctr"/>
            <a:r>
              <a:rPr lang="en-GB" altLang="en-US" sz="2000" dirty="0">
                <a:solidFill>
                  <a:srgbClr val="000000"/>
                </a:solidFill>
              </a:rPr>
              <a:t>employee </a:t>
            </a:r>
            <a:r>
              <a:rPr lang="en-GB" altLang="en-US" sz="2000" dirty="0" smtClean="0">
                <a:solidFill>
                  <a:srgbClr val="000000"/>
                </a:solidFill>
              </a:rPr>
              <a:t>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7" name="Rectangle 6"/>
          <p:cNvSpPr>
            <a:spLocks noChangeArrowheads="1"/>
          </p:cNvSpPr>
          <p:nvPr/>
        </p:nvSpPr>
        <p:spPr bwMode="auto">
          <a:xfrm>
            <a:off x="3707904" y="3278378"/>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Long-term </a:t>
            </a:r>
          </a:p>
          <a:p>
            <a:pPr marL="0" lvl="1" algn="ctr"/>
            <a:r>
              <a:rPr lang="en-GB" altLang="en-US" sz="2000" dirty="0" smtClean="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8" name="Rectangle 17"/>
          <p:cNvSpPr>
            <a:spLocks noChangeArrowheads="1"/>
          </p:cNvSpPr>
          <p:nvPr/>
        </p:nvSpPr>
        <p:spPr bwMode="auto">
          <a:xfrm>
            <a:off x="539552" y="5769320"/>
            <a:ext cx="2592048" cy="54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Defined benefit plans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9" name="Rectangle 6"/>
          <p:cNvSpPr>
            <a:spLocks noChangeArrowheads="1"/>
          </p:cNvSpPr>
          <p:nvPr/>
        </p:nvSpPr>
        <p:spPr bwMode="auto">
          <a:xfrm>
            <a:off x="4211960" y="5769320"/>
            <a:ext cx="3240000" cy="54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Defined contribution plans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4" name="Line 9"/>
          <p:cNvSpPr>
            <a:spLocks noChangeShapeType="1"/>
          </p:cNvSpPr>
          <p:nvPr/>
        </p:nvSpPr>
        <p:spPr bwMode="auto">
          <a:xfrm rot="18900000">
            <a:off x="4245433" y="5159823"/>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5" name="Line 9"/>
          <p:cNvSpPr>
            <a:spLocks noChangeShapeType="1"/>
          </p:cNvSpPr>
          <p:nvPr/>
        </p:nvSpPr>
        <p:spPr bwMode="auto">
          <a:xfrm rot="2700000">
            <a:off x="2944229" y="5159823"/>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0" name="Oval 19"/>
          <p:cNvSpPr/>
          <p:nvPr/>
        </p:nvSpPr>
        <p:spPr>
          <a:xfrm>
            <a:off x="4067944" y="5661336"/>
            <a:ext cx="3600000" cy="7920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2417164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r>
              <a:rPr lang="en-GB" altLang="en-US" dirty="0" smtClean="0"/>
              <a:t>DC plans</a:t>
            </a:r>
            <a:br>
              <a:rPr lang="en-GB" altLang="en-US" dirty="0" smtClean="0"/>
            </a:br>
            <a:r>
              <a:rPr lang="en-GB" altLang="en-US" dirty="0" smtClean="0"/>
              <a:t>Recognition, measurement and presentation</a:t>
            </a:r>
            <a:r>
              <a:rPr lang="en-GB" altLang="en-US" dirty="0"/>
              <a:t/>
            </a:r>
            <a:br>
              <a:rPr lang="en-GB" altLang="en-US" dirty="0"/>
            </a:br>
            <a:endParaRPr lang="en-GB" altLang="en-US" dirty="0"/>
          </a:p>
        </p:txBody>
      </p:sp>
      <p:grpSp>
        <p:nvGrpSpPr>
          <p:cNvPr id="5" name="Group 4"/>
          <p:cNvGrpSpPr/>
          <p:nvPr/>
        </p:nvGrpSpPr>
        <p:grpSpPr>
          <a:xfrm>
            <a:off x="251520" y="1916832"/>
            <a:ext cx="8712968" cy="4608512"/>
            <a:chOff x="251520" y="1916832"/>
            <a:chExt cx="8712968" cy="4608512"/>
          </a:xfrm>
        </p:grpSpPr>
        <p:sp>
          <p:nvSpPr>
            <p:cNvPr id="6" name="Freeform 5"/>
            <p:cNvSpPr/>
            <p:nvPr/>
          </p:nvSpPr>
          <p:spPr>
            <a:xfrm>
              <a:off x="251520" y="1918009"/>
              <a:ext cx="1656000" cy="1440000"/>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255" tIns="527765" rIns="8256" bIns="527764" numCol="1" spcCol="1270" anchor="ctr" anchorCtr="0">
              <a:noAutofit/>
            </a:bodyPr>
            <a:lstStyle/>
            <a:p>
              <a:pPr algn="ctr" defTabSz="577850">
                <a:lnSpc>
                  <a:spcPct val="90000"/>
                </a:lnSpc>
                <a:spcAft>
                  <a:spcPct val="35000"/>
                </a:spcAft>
              </a:pPr>
              <a:r>
                <a:rPr lang="en-GB" sz="2000" b="1" dirty="0" smtClean="0">
                  <a:solidFill>
                    <a:srgbClr val="FFFFFF"/>
                  </a:solidFill>
                </a:rPr>
                <a:t>Recognition</a:t>
              </a:r>
              <a:endParaRPr lang="en-GB" sz="1300" b="1" dirty="0">
                <a:solidFill>
                  <a:srgbClr val="FFFFFF"/>
                </a:solidFill>
              </a:endParaRPr>
            </a:p>
          </p:txBody>
        </p:sp>
        <p:sp>
          <p:nvSpPr>
            <p:cNvPr id="10" name="Freeform 9"/>
            <p:cNvSpPr/>
            <p:nvPr/>
          </p:nvSpPr>
          <p:spPr>
            <a:xfrm>
              <a:off x="1944488" y="1916832"/>
              <a:ext cx="7020000" cy="936000"/>
            </a:xfrm>
            <a:custGeom>
              <a:avLst/>
              <a:gdLst>
                <a:gd name="connsiteX0" fmla="*/ 160804 w 964803"/>
                <a:gd name="connsiteY0" fmla="*/ 0 h 7529933"/>
                <a:gd name="connsiteX1" fmla="*/ 803999 w 964803"/>
                <a:gd name="connsiteY1" fmla="*/ 0 h 7529933"/>
                <a:gd name="connsiteX2" fmla="*/ 964803 w 964803"/>
                <a:gd name="connsiteY2" fmla="*/ 160804 h 7529933"/>
                <a:gd name="connsiteX3" fmla="*/ 964803 w 964803"/>
                <a:gd name="connsiteY3" fmla="*/ 7529933 h 7529933"/>
                <a:gd name="connsiteX4" fmla="*/ 964803 w 964803"/>
                <a:gd name="connsiteY4" fmla="*/ 7529933 h 7529933"/>
                <a:gd name="connsiteX5" fmla="*/ 0 w 964803"/>
                <a:gd name="connsiteY5" fmla="*/ 7529933 h 7529933"/>
                <a:gd name="connsiteX6" fmla="*/ 0 w 964803"/>
                <a:gd name="connsiteY6" fmla="*/ 7529933 h 7529933"/>
                <a:gd name="connsiteX7" fmla="*/ 0 w 964803"/>
                <a:gd name="connsiteY7" fmla="*/ 160804 h 7529933"/>
                <a:gd name="connsiteX8" fmla="*/ 160804 w 964803"/>
                <a:gd name="connsiteY8" fmla="*/ 0 h 75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4803" h="7529933">
                  <a:moveTo>
                    <a:pt x="964803" y="1255016"/>
                  </a:moveTo>
                  <a:lnTo>
                    <a:pt x="964803" y="6274917"/>
                  </a:lnTo>
                  <a:cubicBezTo>
                    <a:pt x="964803" y="6968046"/>
                    <a:pt x="955578" y="7529933"/>
                    <a:pt x="944199" y="7529933"/>
                  </a:cubicBezTo>
                  <a:lnTo>
                    <a:pt x="0" y="7529933"/>
                  </a:lnTo>
                  <a:lnTo>
                    <a:pt x="0" y="7529933"/>
                  </a:lnTo>
                  <a:lnTo>
                    <a:pt x="0" y="0"/>
                  </a:lnTo>
                  <a:lnTo>
                    <a:pt x="0" y="0"/>
                  </a:lnTo>
                  <a:lnTo>
                    <a:pt x="944199" y="0"/>
                  </a:lnTo>
                  <a:cubicBezTo>
                    <a:pt x="955578" y="0"/>
                    <a:pt x="964803" y="561887"/>
                    <a:pt x="964803" y="1255016"/>
                  </a:cubicBezTo>
                  <a:close/>
                </a:path>
              </a:pathLst>
            </a:custGeom>
            <a:solidFill>
              <a:schemeClr val="bg1">
                <a:lumMod val="20000"/>
                <a:lumOff val="80000"/>
                <a:alpha val="90000"/>
              </a:schemeClr>
            </a:solidFill>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6248" tIns="65513" rIns="65513" bIns="65513" numCol="1" spcCol="1270" anchor="ctr" anchorCtr="0">
              <a:noAutofit/>
            </a:bodyPr>
            <a:lstStyle/>
            <a:p>
              <a:pPr marL="0" lvl="1" defTabSz="1289050">
                <a:lnSpc>
                  <a:spcPct val="90000"/>
                </a:lnSpc>
                <a:spcAft>
                  <a:spcPct val="15000"/>
                </a:spcAft>
              </a:pPr>
              <a:r>
                <a:rPr lang="en-GB" sz="1800" dirty="0" smtClean="0">
                  <a:solidFill>
                    <a:srgbClr val="000000"/>
                  </a:solidFill>
                </a:rPr>
                <a:t>When </a:t>
              </a:r>
              <a:r>
                <a:rPr lang="en-GB" sz="1800" dirty="0">
                  <a:solidFill>
                    <a:srgbClr val="000000"/>
                  </a:solidFill>
                </a:rPr>
                <a:t>an employee has rendered </a:t>
              </a:r>
              <a:r>
                <a:rPr lang="en-GB" sz="1800" dirty="0" smtClean="0">
                  <a:solidFill>
                    <a:srgbClr val="000000"/>
                  </a:solidFill>
                </a:rPr>
                <a:t>the related service </a:t>
              </a:r>
              <a:r>
                <a:rPr lang="en-GB" sz="1800" dirty="0">
                  <a:solidFill>
                    <a:srgbClr val="000000"/>
                  </a:solidFill>
                </a:rPr>
                <a:t>during </a:t>
              </a:r>
              <a:r>
                <a:rPr lang="en-GB" sz="1800" dirty="0" smtClean="0">
                  <a:solidFill>
                    <a:srgbClr val="000000"/>
                  </a:solidFill>
                </a:rPr>
                <a:t>the period</a:t>
              </a:r>
              <a:endParaRPr lang="en-GB" sz="1800" dirty="0">
                <a:solidFill>
                  <a:srgbClr val="000000"/>
                </a:solidFill>
              </a:endParaRPr>
            </a:p>
          </p:txBody>
        </p:sp>
        <p:sp>
          <p:nvSpPr>
            <p:cNvPr id="11" name="Freeform 10"/>
            <p:cNvSpPr/>
            <p:nvPr/>
          </p:nvSpPr>
          <p:spPr>
            <a:xfrm>
              <a:off x="251521" y="3140968"/>
              <a:ext cx="1656000" cy="1800000"/>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255" tIns="527764" rIns="8255" bIns="527764" numCol="1" spcCol="1270" anchor="ctr" anchorCtr="0">
              <a:noAutofit/>
            </a:bodyPr>
            <a:lstStyle/>
            <a:p>
              <a:pPr algn="ctr" defTabSz="577850">
                <a:lnSpc>
                  <a:spcPct val="90000"/>
                </a:lnSpc>
                <a:spcAft>
                  <a:spcPct val="35000"/>
                </a:spcAft>
              </a:pPr>
              <a:r>
                <a:rPr lang="en-GB" sz="2000" b="1" dirty="0" smtClean="0">
                  <a:solidFill>
                    <a:srgbClr val="FFFFFF"/>
                  </a:solidFill>
                </a:rPr>
                <a:t>Measurement</a:t>
              </a:r>
              <a:endParaRPr lang="en-GB" sz="2000" b="1" dirty="0">
                <a:solidFill>
                  <a:srgbClr val="FFFFFF"/>
                </a:solidFill>
              </a:endParaRPr>
            </a:p>
          </p:txBody>
        </p:sp>
        <p:sp>
          <p:nvSpPr>
            <p:cNvPr id="12" name="Freeform 11"/>
            <p:cNvSpPr/>
            <p:nvPr/>
          </p:nvSpPr>
          <p:spPr>
            <a:xfrm>
              <a:off x="1944488" y="3147269"/>
              <a:ext cx="7020000" cy="1152000"/>
            </a:xfrm>
            <a:custGeom>
              <a:avLst/>
              <a:gdLst>
                <a:gd name="connsiteX0" fmla="*/ 160804 w 964803"/>
                <a:gd name="connsiteY0" fmla="*/ 0 h 7529933"/>
                <a:gd name="connsiteX1" fmla="*/ 803999 w 964803"/>
                <a:gd name="connsiteY1" fmla="*/ 0 h 7529933"/>
                <a:gd name="connsiteX2" fmla="*/ 964803 w 964803"/>
                <a:gd name="connsiteY2" fmla="*/ 160804 h 7529933"/>
                <a:gd name="connsiteX3" fmla="*/ 964803 w 964803"/>
                <a:gd name="connsiteY3" fmla="*/ 7529933 h 7529933"/>
                <a:gd name="connsiteX4" fmla="*/ 964803 w 964803"/>
                <a:gd name="connsiteY4" fmla="*/ 7529933 h 7529933"/>
                <a:gd name="connsiteX5" fmla="*/ 0 w 964803"/>
                <a:gd name="connsiteY5" fmla="*/ 7529933 h 7529933"/>
                <a:gd name="connsiteX6" fmla="*/ 0 w 964803"/>
                <a:gd name="connsiteY6" fmla="*/ 7529933 h 7529933"/>
                <a:gd name="connsiteX7" fmla="*/ 0 w 964803"/>
                <a:gd name="connsiteY7" fmla="*/ 160804 h 7529933"/>
                <a:gd name="connsiteX8" fmla="*/ 160804 w 964803"/>
                <a:gd name="connsiteY8" fmla="*/ 0 h 75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4803" h="7529933">
                  <a:moveTo>
                    <a:pt x="964803" y="1255016"/>
                  </a:moveTo>
                  <a:lnTo>
                    <a:pt x="964803" y="6274917"/>
                  </a:lnTo>
                  <a:cubicBezTo>
                    <a:pt x="964803" y="6968046"/>
                    <a:pt x="955578" y="7529933"/>
                    <a:pt x="944199" y="7529933"/>
                  </a:cubicBezTo>
                  <a:lnTo>
                    <a:pt x="0" y="7529933"/>
                  </a:lnTo>
                  <a:lnTo>
                    <a:pt x="0" y="7529933"/>
                  </a:lnTo>
                  <a:lnTo>
                    <a:pt x="0" y="0"/>
                  </a:lnTo>
                  <a:lnTo>
                    <a:pt x="0" y="0"/>
                  </a:lnTo>
                  <a:lnTo>
                    <a:pt x="944199" y="0"/>
                  </a:lnTo>
                  <a:cubicBezTo>
                    <a:pt x="955578" y="0"/>
                    <a:pt x="964803" y="561887"/>
                    <a:pt x="964803" y="1255016"/>
                  </a:cubicBezTo>
                  <a:close/>
                </a:path>
              </a:pathLst>
            </a:custGeom>
            <a:solidFill>
              <a:schemeClr val="bg1">
                <a:lumMod val="20000"/>
                <a:lumOff val="80000"/>
                <a:alpha val="90000"/>
              </a:schemeClr>
            </a:solidFill>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6248" tIns="65513" rIns="65513" bIns="65513" numCol="1" spcCol="1270" anchor="ctr" anchorCtr="0">
              <a:noAutofit/>
            </a:bodyPr>
            <a:lstStyle/>
            <a:p>
              <a:r>
                <a:rPr lang="en-GB" sz="1800" dirty="0" smtClean="0"/>
                <a:t>Amount </a:t>
              </a:r>
              <a:r>
                <a:rPr lang="en-GB" sz="1800" dirty="0"/>
                <a:t>to be contributed to the plan for the period</a:t>
              </a:r>
              <a:r>
                <a:rPr lang="en-GB" sz="1800" dirty="0" smtClean="0"/>
                <a:t>. </a:t>
              </a:r>
            </a:p>
            <a:p>
              <a:r>
                <a:rPr lang="en-GB" sz="1800" dirty="0" smtClean="0"/>
                <a:t>Discount only if the outstanding contributions are not expected to be settled wholly within 12 months after the end of the reporting period</a:t>
              </a:r>
            </a:p>
          </p:txBody>
        </p:sp>
        <p:sp>
          <p:nvSpPr>
            <p:cNvPr id="14" name="Freeform 13"/>
            <p:cNvSpPr/>
            <p:nvPr/>
          </p:nvSpPr>
          <p:spPr>
            <a:xfrm>
              <a:off x="251521" y="4725344"/>
              <a:ext cx="1656000" cy="1800000"/>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255" tIns="527764" rIns="8255" bIns="527764" numCol="1" spcCol="1270" anchor="ctr" anchorCtr="0">
              <a:noAutofit/>
            </a:bodyPr>
            <a:lstStyle/>
            <a:p>
              <a:pPr algn="ctr" defTabSz="577850">
                <a:lnSpc>
                  <a:spcPct val="90000"/>
                </a:lnSpc>
                <a:spcAft>
                  <a:spcPct val="35000"/>
                </a:spcAft>
              </a:pPr>
              <a:r>
                <a:rPr lang="en-GB" sz="2000" b="1" dirty="0" smtClean="0">
                  <a:solidFill>
                    <a:srgbClr val="FFFFFF"/>
                  </a:solidFill>
                </a:rPr>
                <a:t>Presentation</a:t>
              </a:r>
              <a:endParaRPr lang="en-GB" sz="2000" b="1" dirty="0">
                <a:solidFill>
                  <a:srgbClr val="FFFFFF"/>
                </a:solidFill>
              </a:endParaRPr>
            </a:p>
          </p:txBody>
        </p:sp>
        <p:sp>
          <p:nvSpPr>
            <p:cNvPr id="15" name="Freeform 14"/>
            <p:cNvSpPr/>
            <p:nvPr/>
          </p:nvSpPr>
          <p:spPr>
            <a:xfrm>
              <a:off x="1944488" y="4725144"/>
              <a:ext cx="7020000" cy="1152000"/>
            </a:xfrm>
            <a:custGeom>
              <a:avLst/>
              <a:gdLst>
                <a:gd name="connsiteX0" fmla="*/ 160804 w 964803"/>
                <a:gd name="connsiteY0" fmla="*/ 0 h 7529933"/>
                <a:gd name="connsiteX1" fmla="*/ 803999 w 964803"/>
                <a:gd name="connsiteY1" fmla="*/ 0 h 7529933"/>
                <a:gd name="connsiteX2" fmla="*/ 964803 w 964803"/>
                <a:gd name="connsiteY2" fmla="*/ 160804 h 7529933"/>
                <a:gd name="connsiteX3" fmla="*/ 964803 w 964803"/>
                <a:gd name="connsiteY3" fmla="*/ 7529933 h 7529933"/>
                <a:gd name="connsiteX4" fmla="*/ 964803 w 964803"/>
                <a:gd name="connsiteY4" fmla="*/ 7529933 h 7529933"/>
                <a:gd name="connsiteX5" fmla="*/ 0 w 964803"/>
                <a:gd name="connsiteY5" fmla="*/ 7529933 h 7529933"/>
                <a:gd name="connsiteX6" fmla="*/ 0 w 964803"/>
                <a:gd name="connsiteY6" fmla="*/ 7529933 h 7529933"/>
                <a:gd name="connsiteX7" fmla="*/ 0 w 964803"/>
                <a:gd name="connsiteY7" fmla="*/ 160804 h 7529933"/>
                <a:gd name="connsiteX8" fmla="*/ 160804 w 964803"/>
                <a:gd name="connsiteY8" fmla="*/ 0 h 75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4803" h="7529933">
                  <a:moveTo>
                    <a:pt x="964803" y="1255016"/>
                  </a:moveTo>
                  <a:lnTo>
                    <a:pt x="964803" y="6274917"/>
                  </a:lnTo>
                  <a:cubicBezTo>
                    <a:pt x="964803" y="6968046"/>
                    <a:pt x="955578" y="7529933"/>
                    <a:pt x="944199" y="7529933"/>
                  </a:cubicBezTo>
                  <a:lnTo>
                    <a:pt x="0" y="7529933"/>
                  </a:lnTo>
                  <a:lnTo>
                    <a:pt x="0" y="7529933"/>
                  </a:lnTo>
                  <a:lnTo>
                    <a:pt x="0" y="0"/>
                  </a:lnTo>
                  <a:lnTo>
                    <a:pt x="0" y="0"/>
                  </a:lnTo>
                  <a:lnTo>
                    <a:pt x="944199" y="0"/>
                  </a:lnTo>
                  <a:cubicBezTo>
                    <a:pt x="955578" y="0"/>
                    <a:pt x="964803" y="561887"/>
                    <a:pt x="964803" y="1255016"/>
                  </a:cubicBezTo>
                  <a:close/>
                </a:path>
              </a:pathLst>
            </a:custGeom>
            <a:solidFill>
              <a:schemeClr val="bg1">
                <a:lumMod val="20000"/>
                <a:lumOff val="80000"/>
                <a:alpha val="90000"/>
              </a:schemeClr>
            </a:solidFill>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6248" tIns="65513" rIns="65513" bIns="65513" numCol="1" spcCol="1270" anchor="ctr" anchorCtr="0">
              <a:noAutofit/>
            </a:bodyPr>
            <a:lstStyle/>
            <a:p>
              <a:pPr marL="0" lvl="1" defTabSz="1289050">
                <a:lnSpc>
                  <a:spcPct val="90000"/>
                </a:lnSpc>
                <a:spcAft>
                  <a:spcPct val="15000"/>
                </a:spcAft>
              </a:pPr>
              <a:r>
                <a:rPr lang="en-GB" sz="1800" dirty="0" smtClean="0">
                  <a:solidFill>
                    <a:srgbClr val="000000"/>
                  </a:solidFill>
                </a:rPr>
                <a:t>Balance Sheet: net liability/asset (if </a:t>
              </a:r>
              <a:r>
                <a:rPr lang="en-GB" sz="1800" dirty="0">
                  <a:solidFill>
                    <a:srgbClr val="000000"/>
                  </a:solidFill>
                </a:rPr>
                <a:t>amount paid exceeds liability</a:t>
              </a:r>
              <a:r>
                <a:rPr lang="en-GB" sz="1800" dirty="0" smtClean="0">
                  <a:solidFill>
                    <a:srgbClr val="000000"/>
                  </a:solidFill>
                </a:rPr>
                <a:t>)</a:t>
              </a:r>
            </a:p>
            <a:p>
              <a:pPr marL="0" lvl="1" defTabSz="1289050">
                <a:lnSpc>
                  <a:spcPct val="90000"/>
                </a:lnSpc>
                <a:spcAft>
                  <a:spcPct val="15000"/>
                </a:spcAft>
              </a:pPr>
              <a:r>
                <a:rPr lang="en-GB" sz="1800" dirty="0" smtClean="0">
                  <a:solidFill>
                    <a:srgbClr val="000000"/>
                  </a:solidFill>
                </a:rPr>
                <a:t>P&amp;L: </a:t>
              </a:r>
              <a:r>
                <a:rPr lang="en-GB" sz="1800" dirty="0">
                  <a:solidFill>
                    <a:srgbClr val="000000"/>
                  </a:solidFill>
                </a:rPr>
                <a:t>expense unless other IFRSs requires/permits </a:t>
              </a:r>
              <a:r>
                <a:rPr lang="en-GB" sz="1800" dirty="0" smtClean="0">
                  <a:solidFill>
                    <a:srgbClr val="000000"/>
                  </a:solidFill>
                </a:rPr>
                <a:t>capitalisation (eg IAS 2, IAS 16)</a:t>
              </a:r>
              <a:endParaRPr lang="en-GB" sz="1800" dirty="0">
                <a:solidFill>
                  <a:srgbClr val="000000"/>
                </a:solidFill>
              </a:endParaRPr>
            </a:p>
          </p:txBody>
        </p:sp>
      </p:grpSp>
    </p:spTree>
    <p:extLst>
      <p:ext uri="{BB962C8B-B14F-4D97-AF65-F5344CB8AC3E}">
        <p14:creationId xmlns:p14="http://schemas.microsoft.com/office/powerpoint/2010/main" val="39523122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IAS 19 Module</a:t>
            </a:r>
            <a:br>
              <a:rPr lang="en-GB" dirty="0" smtClean="0"/>
            </a:br>
            <a:r>
              <a:rPr lang="en-GB" dirty="0" smtClean="0"/>
              <a:t>Flowchart</a:t>
            </a:r>
            <a:endParaRPr lang="en-GB" dirty="0"/>
          </a:p>
        </p:txBody>
      </p:sp>
      <p:sp>
        <p:nvSpPr>
          <p:cNvPr id="4" name="Rectangle 4"/>
          <p:cNvSpPr>
            <a:spLocks noChangeArrowheads="1"/>
          </p:cNvSpPr>
          <p:nvPr/>
        </p:nvSpPr>
        <p:spPr bwMode="auto">
          <a:xfrm>
            <a:off x="611560" y="1988840"/>
            <a:ext cx="8244656" cy="90008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Employee Benefits</a:t>
            </a:r>
            <a:endParaRPr lang="en-GB" sz="2000" dirty="0" smtClean="0">
              <a:solidFill>
                <a:srgbClr val="000000"/>
              </a:solidFill>
              <a:latin typeface="Calibri" panose="020F0502020204030204" pitchFamily="34" charset="0"/>
              <a:cs typeface="Calibri" panose="020F0502020204030204" pitchFamily="34" charset="0"/>
            </a:endParaRPr>
          </a:p>
          <a:p>
            <a:pPr marL="0" lvl="1" algn="ctr"/>
            <a:r>
              <a:rPr lang="en-GB" sz="2000" dirty="0" smtClean="0">
                <a:solidFill>
                  <a:srgbClr val="000000"/>
                </a:solidFill>
                <a:latin typeface="Calibri" panose="020F0502020204030204" pitchFamily="34" charset="0"/>
                <a:cs typeface="Calibri" panose="020F0502020204030204" pitchFamily="34" charset="0"/>
              </a:rPr>
              <a:t>All </a:t>
            </a:r>
            <a:r>
              <a:rPr lang="en-GB" sz="2000" dirty="0">
                <a:solidFill>
                  <a:srgbClr val="000000"/>
                </a:solidFill>
                <a:latin typeface="Calibri" panose="020F0502020204030204" pitchFamily="34" charset="0"/>
                <a:cs typeface="Calibri" panose="020F0502020204030204" pitchFamily="34" charset="0"/>
              </a:rPr>
              <a:t>forms of consideration given by an entity in exchange </a:t>
            </a:r>
            <a:endParaRPr lang="en-GB" sz="2000" dirty="0" smtClean="0">
              <a:solidFill>
                <a:srgbClr val="000000"/>
              </a:solidFill>
              <a:latin typeface="Calibri" panose="020F0502020204030204" pitchFamily="34" charset="0"/>
              <a:cs typeface="Calibri" panose="020F0502020204030204" pitchFamily="34" charset="0"/>
            </a:endParaRPr>
          </a:p>
          <a:p>
            <a:pPr marL="0" lvl="1" algn="ctr"/>
            <a:r>
              <a:rPr lang="en-GB" sz="2000" dirty="0" smtClean="0">
                <a:solidFill>
                  <a:srgbClr val="000000"/>
                </a:solidFill>
                <a:latin typeface="Calibri" panose="020F0502020204030204" pitchFamily="34" charset="0"/>
                <a:cs typeface="Calibri" panose="020F0502020204030204" pitchFamily="34" charset="0"/>
              </a:rPr>
              <a:t>for </a:t>
            </a:r>
            <a:r>
              <a:rPr lang="en-GB" sz="2000" b="1" dirty="0">
                <a:solidFill>
                  <a:srgbClr val="4F2D7F"/>
                </a:solidFill>
                <a:latin typeface="Calibri" panose="020F0502020204030204" pitchFamily="34" charset="0"/>
                <a:cs typeface="Calibri" panose="020F0502020204030204" pitchFamily="34" charset="0"/>
              </a:rPr>
              <a:t>service rendered by employees </a:t>
            </a:r>
            <a:r>
              <a:rPr lang="en-GB" sz="2000" dirty="0">
                <a:solidFill>
                  <a:srgbClr val="000000"/>
                </a:solidFill>
                <a:latin typeface="Calibri" panose="020F0502020204030204" pitchFamily="34" charset="0"/>
                <a:cs typeface="Calibri" panose="020F0502020204030204" pitchFamily="34" charset="0"/>
              </a:rPr>
              <a:t>or for the </a:t>
            </a:r>
            <a:r>
              <a:rPr lang="en-GB" sz="2000" b="1" dirty="0">
                <a:solidFill>
                  <a:srgbClr val="4F2D7F"/>
                </a:solidFill>
                <a:latin typeface="Calibri" panose="020F0502020204030204" pitchFamily="34" charset="0"/>
                <a:cs typeface="Calibri" panose="020F0502020204030204" pitchFamily="34" charset="0"/>
              </a:rPr>
              <a:t>termination of </a:t>
            </a:r>
            <a:r>
              <a:rPr lang="en-GB" sz="2000" b="1" dirty="0" smtClean="0">
                <a:solidFill>
                  <a:srgbClr val="4F2D7F"/>
                </a:solidFill>
                <a:latin typeface="Calibri" panose="020F0502020204030204" pitchFamily="34" charset="0"/>
                <a:cs typeface="Calibri" panose="020F0502020204030204" pitchFamily="34" charset="0"/>
              </a:rPr>
              <a:t>employment</a:t>
            </a:r>
            <a:endParaRPr lang="en-GB" sz="2000" b="1" dirty="0">
              <a:solidFill>
                <a:srgbClr val="4F2D7F"/>
              </a:solidFill>
              <a:latin typeface="Calibri" panose="020F0502020204030204" pitchFamily="34" charset="0"/>
              <a:cs typeface="Calibri" panose="020F0502020204030204" pitchFamily="34" charset="0"/>
            </a:endParaRPr>
          </a:p>
        </p:txBody>
      </p:sp>
      <p:sp>
        <p:nvSpPr>
          <p:cNvPr id="6" name="Line 9"/>
          <p:cNvSpPr>
            <a:spLocks noChangeShapeType="1"/>
          </p:cNvSpPr>
          <p:nvPr/>
        </p:nvSpPr>
        <p:spPr bwMode="auto">
          <a:xfrm>
            <a:off x="4843553" y="292498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7" name="Rectangle 6"/>
          <p:cNvSpPr>
            <a:spLocks noChangeArrowheads="1"/>
          </p:cNvSpPr>
          <p:nvPr/>
        </p:nvSpPr>
        <p:spPr bwMode="auto">
          <a:xfrm>
            <a:off x="2520032" y="4473176"/>
            <a:ext cx="2160000"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Post-employment </a:t>
            </a:r>
          </a:p>
          <a:p>
            <a:pPr marL="0" lvl="1" algn="ctr"/>
            <a:r>
              <a:rPr lang="en-GB" altLang="en-US" sz="2000" dirty="0" smtClean="0">
                <a:solidFill>
                  <a:srgbClr val="000000"/>
                </a:solidFill>
              </a:rPr>
              <a:t>benefits</a:t>
            </a:r>
          </a:p>
        </p:txBody>
      </p:sp>
      <p:sp>
        <p:nvSpPr>
          <p:cNvPr id="8" name="Rectangle 6"/>
          <p:cNvSpPr>
            <a:spLocks noChangeArrowheads="1"/>
          </p:cNvSpPr>
          <p:nvPr/>
        </p:nvSpPr>
        <p:spPr bwMode="auto">
          <a:xfrm>
            <a:off x="5364088" y="4473176"/>
            <a:ext cx="2160000" cy="71996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a:solidFill>
                  <a:srgbClr val="000000"/>
                </a:solidFill>
              </a:rPr>
              <a:t>Other </a:t>
            </a:r>
            <a:r>
              <a:rPr lang="en-GB" altLang="en-US" sz="2000" dirty="0" smtClean="0">
                <a:solidFill>
                  <a:srgbClr val="000000"/>
                </a:solidFill>
              </a:rPr>
              <a:t>long-term </a:t>
            </a:r>
          </a:p>
          <a:p>
            <a:pPr marL="0" lvl="1" algn="ctr"/>
            <a:r>
              <a:rPr lang="en-GB" altLang="en-US" sz="2000" dirty="0" smtClean="0">
                <a:solidFill>
                  <a:srgbClr val="000000"/>
                </a:solidFill>
              </a:rPr>
              <a:t>benefits</a:t>
            </a:r>
            <a:endParaRPr lang="en-GB" altLang="en-US" sz="2000" dirty="0">
              <a:solidFill>
                <a:srgbClr val="000000"/>
              </a:solidFill>
            </a:endParaRPr>
          </a:p>
        </p:txBody>
      </p:sp>
      <p:sp>
        <p:nvSpPr>
          <p:cNvPr id="10" name="Line 9"/>
          <p:cNvSpPr>
            <a:spLocks noChangeShapeType="1"/>
          </p:cNvSpPr>
          <p:nvPr/>
        </p:nvSpPr>
        <p:spPr bwMode="auto">
          <a:xfrm>
            <a:off x="1691680" y="292490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3" name="Line 9"/>
          <p:cNvSpPr>
            <a:spLocks noChangeShapeType="1"/>
          </p:cNvSpPr>
          <p:nvPr/>
        </p:nvSpPr>
        <p:spPr bwMode="auto">
          <a:xfrm rot="18900000">
            <a:off x="5474630" y="3863678"/>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4" name="Line 9"/>
          <p:cNvSpPr>
            <a:spLocks noChangeShapeType="1"/>
          </p:cNvSpPr>
          <p:nvPr/>
        </p:nvSpPr>
        <p:spPr bwMode="auto">
          <a:xfrm rot="2700000">
            <a:off x="4173426" y="3863678"/>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1" name="Rectangle 6"/>
          <p:cNvSpPr>
            <a:spLocks noChangeArrowheads="1"/>
          </p:cNvSpPr>
          <p:nvPr/>
        </p:nvSpPr>
        <p:spPr bwMode="auto">
          <a:xfrm>
            <a:off x="6588224" y="3249040"/>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2" name="Line 9"/>
          <p:cNvSpPr>
            <a:spLocks noChangeShapeType="1"/>
          </p:cNvSpPr>
          <p:nvPr/>
        </p:nvSpPr>
        <p:spPr bwMode="auto">
          <a:xfrm>
            <a:off x="7524328" y="2924904"/>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5" name="Rectangle 6"/>
          <p:cNvSpPr>
            <a:spLocks noChangeArrowheads="1"/>
          </p:cNvSpPr>
          <p:nvPr/>
        </p:nvSpPr>
        <p:spPr bwMode="auto">
          <a:xfrm>
            <a:off x="611560" y="3278258"/>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Short-term </a:t>
            </a:r>
            <a:endParaRPr lang="en-GB" altLang="en-US" sz="2000" dirty="0">
              <a:solidFill>
                <a:srgbClr val="000000"/>
              </a:solidFill>
            </a:endParaRPr>
          </a:p>
          <a:p>
            <a:pPr marL="0" lvl="1" algn="ctr"/>
            <a:r>
              <a:rPr lang="en-GB" altLang="en-US" sz="2000" dirty="0">
                <a:solidFill>
                  <a:srgbClr val="000000"/>
                </a:solidFill>
              </a:rPr>
              <a:t>employee </a:t>
            </a:r>
            <a:r>
              <a:rPr lang="en-GB" altLang="en-US" sz="2000" dirty="0" smtClean="0">
                <a:solidFill>
                  <a:srgbClr val="000000"/>
                </a:solidFill>
              </a:rPr>
              <a:t>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7" name="Rectangle 6"/>
          <p:cNvSpPr>
            <a:spLocks noChangeArrowheads="1"/>
          </p:cNvSpPr>
          <p:nvPr/>
        </p:nvSpPr>
        <p:spPr bwMode="auto">
          <a:xfrm>
            <a:off x="3707904" y="3278378"/>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Long-term </a:t>
            </a:r>
          </a:p>
          <a:p>
            <a:pPr marL="0" lvl="1" algn="ctr"/>
            <a:r>
              <a:rPr lang="en-GB" altLang="en-US" sz="2000" dirty="0" smtClean="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8" name="Rectangle 17"/>
          <p:cNvSpPr>
            <a:spLocks noChangeArrowheads="1"/>
          </p:cNvSpPr>
          <p:nvPr/>
        </p:nvSpPr>
        <p:spPr bwMode="auto">
          <a:xfrm>
            <a:off x="539552" y="5769320"/>
            <a:ext cx="2592048" cy="54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Defined benefit plans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9" name="Rectangle 6"/>
          <p:cNvSpPr>
            <a:spLocks noChangeArrowheads="1"/>
          </p:cNvSpPr>
          <p:nvPr/>
        </p:nvSpPr>
        <p:spPr bwMode="auto">
          <a:xfrm>
            <a:off x="4211960" y="5769320"/>
            <a:ext cx="3240000" cy="54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Defined contribution plans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4" name="Line 9"/>
          <p:cNvSpPr>
            <a:spLocks noChangeShapeType="1"/>
          </p:cNvSpPr>
          <p:nvPr/>
        </p:nvSpPr>
        <p:spPr bwMode="auto">
          <a:xfrm rot="18900000">
            <a:off x="4245433" y="5159823"/>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5" name="Line 9"/>
          <p:cNvSpPr>
            <a:spLocks noChangeShapeType="1"/>
          </p:cNvSpPr>
          <p:nvPr/>
        </p:nvSpPr>
        <p:spPr bwMode="auto">
          <a:xfrm rot="2700000">
            <a:off x="2944229" y="5159823"/>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0" name="Oval 19"/>
          <p:cNvSpPr/>
          <p:nvPr/>
        </p:nvSpPr>
        <p:spPr>
          <a:xfrm>
            <a:off x="323528" y="5661248"/>
            <a:ext cx="3024336" cy="72008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4F2D7F"/>
              </a:solidFill>
            </a:endParaRPr>
          </a:p>
        </p:txBody>
      </p:sp>
    </p:spTree>
    <p:extLst>
      <p:ext uri="{BB962C8B-B14F-4D97-AF65-F5344CB8AC3E}">
        <p14:creationId xmlns:p14="http://schemas.microsoft.com/office/powerpoint/2010/main" val="245391695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r>
              <a:rPr lang="en-GB" altLang="en-US" dirty="0" smtClean="0"/>
              <a:t>Post-employment </a:t>
            </a:r>
            <a:r>
              <a:rPr lang="en-GB" altLang="en-US" dirty="0"/>
              <a:t>benefits</a:t>
            </a:r>
            <a:br>
              <a:rPr lang="en-GB" altLang="en-US" dirty="0"/>
            </a:br>
            <a:r>
              <a:rPr lang="en-GB" altLang="en-US" dirty="0" smtClean="0"/>
              <a:t>Definitions- reminder</a:t>
            </a:r>
            <a:br>
              <a:rPr lang="en-GB" altLang="en-US" dirty="0" smtClean="0"/>
            </a:br>
            <a:r>
              <a:rPr lang="en-GB" altLang="en-US" dirty="0"/>
              <a:t/>
            </a:r>
            <a:br>
              <a:rPr lang="en-GB" altLang="en-US" dirty="0"/>
            </a:br>
            <a:endParaRPr lang="en-GB" altLang="en-US" dirty="0"/>
          </a:p>
        </p:txBody>
      </p:sp>
      <p:grpSp>
        <p:nvGrpSpPr>
          <p:cNvPr id="3" name="Group 2"/>
          <p:cNvGrpSpPr/>
          <p:nvPr/>
        </p:nvGrpSpPr>
        <p:grpSpPr>
          <a:xfrm>
            <a:off x="251520" y="1916832"/>
            <a:ext cx="8676000" cy="1080120"/>
            <a:chOff x="324813" y="3104824"/>
            <a:chExt cx="8486767" cy="1080120"/>
          </a:xfrm>
        </p:grpSpPr>
        <p:sp>
          <p:nvSpPr>
            <p:cNvPr id="7" name="Freeform 6"/>
            <p:cNvSpPr/>
            <p:nvPr/>
          </p:nvSpPr>
          <p:spPr>
            <a:xfrm>
              <a:off x="324813" y="3104824"/>
              <a:ext cx="1909523" cy="900000"/>
            </a:xfrm>
            <a:custGeom>
              <a:avLst/>
              <a:gdLst>
                <a:gd name="connsiteX0" fmla="*/ 0 w 2158130"/>
                <a:gd name="connsiteY0" fmla="*/ 0 h 473343"/>
                <a:gd name="connsiteX1" fmla="*/ 2158130 w 2158130"/>
                <a:gd name="connsiteY1" fmla="*/ 0 h 473343"/>
                <a:gd name="connsiteX2" fmla="*/ 2158130 w 2158130"/>
                <a:gd name="connsiteY2" fmla="*/ 473343 h 473343"/>
                <a:gd name="connsiteX3" fmla="*/ 0 w 2158130"/>
                <a:gd name="connsiteY3" fmla="*/ 473343 h 473343"/>
                <a:gd name="connsiteX4" fmla="*/ 0 w 2158130"/>
                <a:gd name="connsiteY4" fmla="*/ 0 h 473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8130" h="473343">
                  <a:moveTo>
                    <a:pt x="0" y="0"/>
                  </a:moveTo>
                  <a:lnTo>
                    <a:pt x="2158130" y="0"/>
                  </a:lnTo>
                  <a:lnTo>
                    <a:pt x="2158130" y="473343"/>
                  </a:lnTo>
                  <a:lnTo>
                    <a:pt x="0" y="473343"/>
                  </a:lnTo>
                  <a:lnTo>
                    <a:pt x="0" y="0"/>
                  </a:lnTo>
                  <a:close/>
                </a:path>
              </a:pathLst>
            </a:custGeom>
            <a:ln w="28575">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38100" rIns="106680" bIns="38100" numCol="1" spcCol="1270" anchor="ctr" anchorCtr="0">
              <a:noAutofit/>
            </a:bodyPr>
            <a:lstStyle/>
            <a:p>
              <a:pPr algn="ctr" defTabSz="666750">
                <a:lnSpc>
                  <a:spcPct val="90000"/>
                </a:lnSpc>
                <a:spcAft>
                  <a:spcPct val="35000"/>
                </a:spcAft>
              </a:pPr>
              <a:r>
                <a:rPr lang="en-GB" altLang="en-US" sz="1800" b="1" dirty="0" smtClean="0">
                  <a:solidFill>
                    <a:srgbClr val="000000">
                      <a:hueOff val="0"/>
                      <a:satOff val="0"/>
                      <a:lumOff val="0"/>
                      <a:alphaOff val="0"/>
                    </a:srgbClr>
                  </a:solidFill>
                </a:rPr>
                <a:t>Post-employment benefits</a:t>
              </a:r>
              <a:endParaRPr lang="en-GB" sz="1800" b="1" dirty="0">
                <a:solidFill>
                  <a:srgbClr val="000000">
                    <a:hueOff val="0"/>
                    <a:satOff val="0"/>
                    <a:lumOff val="0"/>
                    <a:alphaOff val="0"/>
                  </a:srgbClr>
                </a:solidFill>
              </a:endParaRPr>
            </a:p>
          </p:txBody>
        </p:sp>
        <p:sp>
          <p:nvSpPr>
            <p:cNvPr id="8" name="Left Brace 7"/>
            <p:cNvSpPr/>
            <p:nvPr/>
          </p:nvSpPr>
          <p:spPr>
            <a:xfrm>
              <a:off x="2375782" y="3104824"/>
              <a:ext cx="431626" cy="1080000"/>
            </a:xfrm>
            <a:prstGeom prst="leftBrace">
              <a:avLst>
                <a:gd name="adj1" fmla="val 35000"/>
                <a:gd name="adj2" fmla="val 50000"/>
              </a:avLst>
            </a:prstGeom>
          </p:spPr>
          <p:style>
            <a:lnRef idx="2">
              <a:schemeClr val="accent4"/>
            </a:lnRef>
            <a:fillRef idx="0">
              <a:schemeClr val="accent4"/>
            </a:fillRef>
            <a:effectRef idx="1">
              <a:schemeClr val="accent4"/>
            </a:effectRef>
            <a:fontRef idx="minor">
              <a:schemeClr val="tx1"/>
            </a:fontRef>
          </p:style>
        </p:sp>
        <p:sp>
          <p:nvSpPr>
            <p:cNvPr id="9" name="Freeform 8"/>
            <p:cNvSpPr/>
            <p:nvPr/>
          </p:nvSpPr>
          <p:spPr>
            <a:xfrm>
              <a:off x="2870843" y="3104824"/>
              <a:ext cx="5940737" cy="1080120"/>
            </a:xfrm>
            <a:custGeom>
              <a:avLst/>
              <a:gdLst>
                <a:gd name="connsiteX0" fmla="*/ 0 w 5870114"/>
                <a:gd name="connsiteY0" fmla="*/ 0 h 1272111"/>
                <a:gd name="connsiteX1" fmla="*/ 5870114 w 5870114"/>
                <a:gd name="connsiteY1" fmla="*/ 0 h 1272111"/>
                <a:gd name="connsiteX2" fmla="*/ 5870114 w 5870114"/>
                <a:gd name="connsiteY2" fmla="*/ 1272111 h 1272111"/>
                <a:gd name="connsiteX3" fmla="*/ 0 w 5870114"/>
                <a:gd name="connsiteY3" fmla="*/ 1272111 h 1272111"/>
                <a:gd name="connsiteX4" fmla="*/ 0 w 5870114"/>
                <a:gd name="connsiteY4" fmla="*/ 0 h 1272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272111">
                  <a:moveTo>
                    <a:pt x="0" y="0"/>
                  </a:moveTo>
                  <a:lnTo>
                    <a:pt x="5870114" y="0"/>
                  </a:lnTo>
                  <a:lnTo>
                    <a:pt x="5870114" y="1272111"/>
                  </a:lnTo>
                  <a:lnTo>
                    <a:pt x="0" y="127211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0960" tIns="60960" rIns="60960" bIns="60960" numCol="1" spcCol="1270" anchor="ctr" anchorCtr="0">
              <a:noAutofit/>
            </a:bodyPr>
            <a:lstStyle/>
            <a:p>
              <a:pPr marL="0" lvl="1" defTabSz="711200">
                <a:spcAft>
                  <a:spcPts val="0"/>
                </a:spcAft>
              </a:pPr>
              <a:r>
                <a:rPr lang="en-GB" altLang="en-US" sz="1800" b="1" dirty="0" smtClean="0">
                  <a:solidFill>
                    <a:srgbClr val="4F2D7F"/>
                  </a:solidFill>
                  <a:latin typeface="Calibri" panose="020F0502020204030204" pitchFamily="34" charset="0"/>
                  <a:cs typeface="Calibri" panose="020F0502020204030204" pitchFamily="34" charset="0"/>
                </a:rPr>
                <a:t>Employee </a:t>
              </a:r>
              <a:r>
                <a:rPr lang="en-GB" altLang="en-US" sz="1800" b="1" dirty="0">
                  <a:solidFill>
                    <a:srgbClr val="4F2D7F"/>
                  </a:solidFill>
                  <a:latin typeface="Calibri" panose="020F0502020204030204" pitchFamily="34" charset="0"/>
                  <a:cs typeface="Calibri" panose="020F0502020204030204" pitchFamily="34" charset="0"/>
                </a:rPr>
                <a:t>benefits</a:t>
              </a:r>
              <a:r>
                <a:rPr lang="en-GB" altLang="en-US" sz="1800" dirty="0">
                  <a:solidFill>
                    <a:srgbClr val="000000"/>
                  </a:solidFill>
                  <a:latin typeface="Calibri" panose="020F0502020204030204" pitchFamily="34" charset="0"/>
                  <a:cs typeface="Calibri" panose="020F0502020204030204" pitchFamily="34" charset="0"/>
                </a:rPr>
                <a:t> </a:t>
              </a:r>
              <a:r>
                <a:rPr lang="en-GB" altLang="en-US" sz="1800" dirty="0" smtClean="0">
                  <a:solidFill>
                    <a:srgbClr val="000000"/>
                  </a:solidFill>
                  <a:latin typeface="Calibri" panose="020F0502020204030204" pitchFamily="34" charset="0"/>
                  <a:cs typeface="Calibri" panose="020F0502020204030204" pitchFamily="34" charset="0"/>
                </a:rPr>
                <a:t>that </a:t>
              </a:r>
              <a:r>
                <a:rPr lang="en-GB" altLang="en-US" sz="1800" dirty="0">
                  <a:solidFill>
                    <a:srgbClr val="000000"/>
                  </a:solidFill>
                  <a:latin typeface="Calibri" panose="020F0502020204030204" pitchFamily="34" charset="0"/>
                  <a:cs typeface="Calibri" panose="020F0502020204030204" pitchFamily="34" charset="0"/>
                </a:rPr>
                <a:t>are </a:t>
              </a:r>
              <a:r>
                <a:rPr lang="en-GB" altLang="en-US" sz="1800" b="1" dirty="0">
                  <a:solidFill>
                    <a:srgbClr val="4F2D7F"/>
                  </a:solidFill>
                  <a:latin typeface="Calibri" panose="020F0502020204030204" pitchFamily="34" charset="0"/>
                  <a:cs typeface="Calibri" panose="020F0502020204030204" pitchFamily="34" charset="0"/>
                </a:rPr>
                <a:t>payable after the completion of </a:t>
              </a:r>
              <a:r>
                <a:rPr lang="en-GB" altLang="en-US" sz="1800" b="1" dirty="0" smtClean="0">
                  <a:solidFill>
                    <a:srgbClr val="4F2D7F"/>
                  </a:solidFill>
                  <a:latin typeface="Calibri" panose="020F0502020204030204" pitchFamily="34" charset="0"/>
                  <a:cs typeface="Calibri" panose="020F0502020204030204" pitchFamily="34" charset="0"/>
                </a:rPr>
                <a:t>employment </a:t>
              </a:r>
              <a:r>
                <a:rPr lang="en-GB" altLang="en-US" sz="1800" dirty="0">
                  <a:solidFill>
                    <a:srgbClr val="000000"/>
                  </a:solidFill>
                  <a:latin typeface="Calibri" panose="020F0502020204030204" pitchFamily="34" charset="0"/>
                  <a:cs typeface="Calibri" panose="020F0502020204030204" pitchFamily="34" charset="0"/>
                </a:rPr>
                <a:t>other than</a:t>
              </a:r>
              <a:r>
                <a:rPr lang="en-GB" altLang="en-US" sz="1800" b="1" dirty="0" smtClean="0">
                  <a:solidFill>
                    <a:srgbClr val="4F2D7F"/>
                  </a:solidFill>
                  <a:latin typeface="Calibri" panose="020F0502020204030204" pitchFamily="34" charset="0"/>
                  <a:cs typeface="Calibri" panose="020F0502020204030204" pitchFamily="34" charset="0"/>
                </a:rPr>
                <a:t>: </a:t>
              </a:r>
            </a:p>
            <a:p>
              <a:pPr marL="285750" lvl="1" indent="-285750" defTabSz="711200">
                <a:spcAft>
                  <a:spcPts val="0"/>
                </a:spcAft>
                <a:buFont typeface="Arial" panose="020B0604020202020204" pitchFamily="34" charset="0"/>
                <a:buChar char="•"/>
              </a:pPr>
              <a:r>
                <a:rPr lang="en-GB" altLang="en-US" sz="1800" b="1" dirty="0" smtClean="0">
                  <a:solidFill>
                    <a:srgbClr val="4F2D7F"/>
                  </a:solidFill>
                  <a:latin typeface="Calibri" panose="020F0502020204030204" pitchFamily="34" charset="0"/>
                  <a:cs typeface="Calibri" panose="020F0502020204030204" pitchFamily="34" charset="0"/>
                </a:rPr>
                <a:t>termination </a:t>
              </a:r>
              <a:r>
                <a:rPr lang="en-GB" altLang="en-US" sz="1800" b="1" dirty="0">
                  <a:solidFill>
                    <a:srgbClr val="4F2D7F"/>
                  </a:solidFill>
                  <a:latin typeface="Calibri" panose="020F0502020204030204" pitchFamily="34" charset="0"/>
                  <a:cs typeface="Calibri" panose="020F0502020204030204" pitchFamily="34" charset="0"/>
                </a:rPr>
                <a:t>benefits </a:t>
              </a:r>
              <a:r>
                <a:rPr lang="en-GB" altLang="en-US" sz="1800" dirty="0">
                  <a:solidFill>
                    <a:srgbClr val="000000"/>
                  </a:solidFill>
                  <a:latin typeface="Calibri" panose="020F0502020204030204" pitchFamily="34" charset="0"/>
                  <a:cs typeface="Calibri" panose="020F0502020204030204" pitchFamily="34" charset="0"/>
                </a:rPr>
                <a:t>and </a:t>
              </a:r>
              <a:endParaRPr lang="en-GB" altLang="en-US" sz="1800" dirty="0" smtClean="0">
                <a:solidFill>
                  <a:srgbClr val="000000"/>
                </a:solidFill>
                <a:latin typeface="Calibri" panose="020F0502020204030204" pitchFamily="34" charset="0"/>
                <a:cs typeface="Calibri" panose="020F0502020204030204" pitchFamily="34" charset="0"/>
              </a:endParaRPr>
            </a:p>
            <a:p>
              <a:pPr marL="285750" lvl="1" indent="-285750" defTabSz="711200">
                <a:spcAft>
                  <a:spcPts val="0"/>
                </a:spcAft>
                <a:buFont typeface="Arial" panose="020B0604020202020204" pitchFamily="34" charset="0"/>
                <a:buChar char="•"/>
              </a:pPr>
              <a:r>
                <a:rPr lang="en-GB" altLang="en-US" sz="1800" b="1" dirty="0" smtClean="0">
                  <a:solidFill>
                    <a:srgbClr val="4F2D7F"/>
                  </a:solidFill>
                  <a:latin typeface="Calibri" panose="020F0502020204030204" pitchFamily="34" charset="0"/>
                  <a:cs typeface="Calibri" panose="020F0502020204030204" pitchFamily="34" charset="0"/>
                </a:rPr>
                <a:t>short‑term </a:t>
              </a:r>
              <a:r>
                <a:rPr lang="en-GB" altLang="en-US" sz="1800" b="1" dirty="0">
                  <a:solidFill>
                    <a:srgbClr val="4F2D7F"/>
                  </a:solidFill>
                  <a:latin typeface="Calibri" panose="020F0502020204030204" pitchFamily="34" charset="0"/>
                  <a:cs typeface="Calibri" panose="020F0502020204030204" pitchFamily="34" charset="0"/>
                </a:rPr>
                <a:t>employee </a:t>
              </a:r>
              <a:r>
                <a:rPr lang="en-GB" altLang="en-US" sz="1800" b="1" dirty="0" smtClean="0">
                  <a:solidFill>
                    <a:srgbClr val="4F2D7F"/>
                  </a:solidFill>
                  <a:latin typeface="Calibri" panose="020F0502020204030204" pitchFamily="34" charset="0"/>
                  <a:cs typeface="Calibri" panose="020F0502020204030204" pitchFamily="34" charset="0"/>
                </a:rPr>
                <a:t>benefits</a:t>
              </a:r>
              <a:endParaRPr lang="en-GB" altLang="en-US" sz="1800" b="1" dirty="0">
                <a:solidFill>
                  <a:srgbClr val="4F2D7F"/>
                </a:solidFill>
                <a:latin typeface="Calibri" panose="020F0502020204030204" pitchFamily="34" charset="0"/>
                <a:cs typeface="Calibri" panose="020F0502020204030204" pitchFamily="34" charset="0"/>
              </a:endParaRPr>
            </a:p>
          </p:txBody>
        </p:sp>
      </p:grpSp>
      <p:grpSp>
        <p:nvGrpSpPr>
          <p:cNvPr id="10" name="Group 9"/>
          <p:cNvGrpSpPr/>
          <p:nvPr/>
        </p:nvGrpSpPr>
        <p:grpSpPr>
          <a:xfrm>
            <a:off x="251522" y="3212976"/>
            <a:ext cx="8676000" cy="720080"/>
            <a:chOff x="324813" y="3320848"/>
            <a:chExt cx="8486767" cy="720080"/>
          </a:xfrm>
        </p:grpSpPr>
        <p:sp>
          <p:nvSpPr>
            <p:cNvPr id="11" name="Freeform 10"/>
            <p:cNvSpPr/>
            <p:nvPr/>
          </p:nvSpPr>
          <p:spPr>
            <a:xfrm>
              <a:off x="324813" y="3320928"/>
              <a:ext cx="1909523" cy="720000"/>
            </a:xfrm>
            <a:custGeom>
              <a:avLst/>
              <a:gdLst>
                <a:gd name="connsiteX0" fmla="*/ 0 w 2158130"/>
                <a:gd name="connsiteY0" fmla="*/ 0 h 473343"/>
                <a:gd name="connsiteX1" fmla="*/ 2158130 w 2158130"/>
                <a:gd name="connsiteY1" fmla="*/ 0 h 473343"/>
                <a:gd name="connsiteX2" fmla="*/ 2158130 w 2158130"/>
                <a:gd name="connsiteY2" fmla="*/ 473343 h 473343"/>
                <a:gd name="connsiteX3" fmla="*/ 0 w 2158130"/>
                <a:gd name="connsiteY3" fmla="*/ 473343 h 473343"/>
                <a:gd name="connsiteX4" fmla="*/ 0 w 2158130"/>
                <a:gd name="connsiteY4" fmla="*/ 0 h 473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8130" h="473343">
                  <a:moveTo>
                    <a:pt x="0" y="0"/>
                  </a:moveTo>
                  <a:lnTo>
                    <a:pt x="2158130" y="0"/>
                  </a:lnTo>
                  <a:lnTo>
                    <a:pt x="2158130" y="473343"/>
                  </a:lnTo>
                  <a:lnTo>
                    <a:pt x="0" y="473343"/>
                  </a:lnTo>
                  <a:lnTo>
                    <a:pt x="0" y="0"/>
                  </a:lnTo>
                  <a:close/>
                </a:path>
              </a:pathLst>
            </a:custGeom>
            <a:ln w="28575">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38100" rIns="106680" bIns="38100" numCol="1" spcCol="1270" anchor="ctr" anchorCtr="0">
              <a:noAutofit/>
            </a:bodyPr>
            <a:lstStyle/>
            <a:p>
              <a:pPr algn="ctr" defTabSz="666750">
                <a:lnSpc>
                  <a:spcPct val="90000"/>
                </a:lnSpc>
                <a:spcAft>
                  <a:spcPct val="35000"/>
                </a:spcAft>
              </a:pPr>
              <a:r>
                <a:rPr lang="en-GB" altLang="en-US" sz="1800" b="1" dirty="0" smtClean="0">
                  <a:solidFill>
                    <a:srgbClr val="000000">
                      <a:hueOff val="0"/>
                      <a:satOff val="0"/>
                      <a:lumOff val="0"/>
                      <a:alphaOff val="0"/>
                    </a:srgbClr>
                  </a:solidFill>
                </a:rPr>
                <a:t>Post-employment benefit plans</a:t>
              </a:r>
              <a:endParaRPr lang="en-GB" sz="1800" b="1" dirty="0">
                <a:solidFill>
                  <a:srgbClr val="000000">
                    <a:hueOff val="0"/>
                    <a:satOff val="0"/>
                    <a:lumOff val="0"/>
                    <a:alphaOff val="0"/>
                  </a:srgbClr>
                </a:solidFill>
              </a:endParaRPr>
            </a:p>
          </p:txBody>
        </p:sp>
        <p:sp>
          <p:nvSpPr>
            <p:cNvPr id="12" name="Left Brace 11"/>
            <p:cNvSpPr/>
            <p:nvPr/>
          </p:nvSpPr>
          <p:spPr>
            <a:xfrm>
              <a:off x="2375782" y="3320848"/>
              <a:ext cx="431626" cy="720000"/>
            </a:xfrm>
            <a:prstGeom prst="leftBrace">
              <a:avLst>
                <a:gd name="adj1" fmla="val 35000"/>
                <a:gd name="adj2" fmla="val 50000"/>
              </a:avLst>
            </a:prstGeom>
          </p:spPr>
          <p:style>
            <a:lnRef idx="2">
              <a:schemeClr val="accent4"/>
            </a:lnRef>
            <a:fillRef idx="0">
              <a:schemeClr val="accent4"/>
            </a:fillRef>
            <a:effectRef idx="1">
              <a:schemeClr val="accent4"/>
            </a:effectRef>
            <a:fontRef idx="minor">
              <a:schemeClr val="tx1"/>
            </a:fontRef>
          </p:style>
        </p:sp>
        <p:sp>
          <p:nvSpPr>
            <p:cNvPr id="14" name="Freeform 13"/>
            <p:cNvSpPr/>
            <p:nvPr/>
          </p:nvSpPr>
          <p:spPr>
            <a:xfrm>
              <a:off x="2870843" y="3320848"/>
              <a:ext cx="5940737" cy="720000"/>
            </a:xfrm>
            <a:custGeom>
              <a:avLst/>
              <a:gdLst>
                <a:gd name="connsiteX0" fmla="*/ 0 w 5870114"/>
                <a:gd name="connsiteY0" fmla="*/ 0 h 1272111"/>
                <a:gd name="connsiteX1" fmla="*/ 5870114 w 5870114"/>
                <a:gd name="connsiteY1" fmla="*/ 0 h 1272111"/>
                <a:gd name="connsiteX2" fmla="*/ 5870114 w 5870114"/>
                <a:gd name="connsiteY2" fmla="*/ 1272111 h 1272111"/>
                <a:gd name="connsiteX3" fmla="*/ 0 w 5870114"/>
                <a:gd name="connsiteY3" fmla="*/ 1272111 h 1272111"/>
                <a:gd name="connsiteX4" fmla="*/ 0 w 5870114"/>
                <a:gd name="connsiteY4" fmla="*/ 0 h 1272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272111">
                  <a:moveTo>
                    <a:pt x="0" y="0"/>
                  </a:moveTo>
                  <a:lnTo>
                    <a:pt x="5870114" y="0"/>
                  </a:lnTo>
                  <a:lnTo>
                    <a:pt x="5870114" y="1272111"/>
                  </a:lnTo>
                  <a:lnTo>
                    <a:pt x="0" y="127211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0960" tIns="60960" rIns="60960" bIns="60960" numCol="1" spcCol="1270" anchor="ctr" anchorCtr="0">
              <a:noAutofit/>
            </a:bodyPr>
            <a:lstStyle/>
            <a:p>
              <a:pPr marL="0" lvl="1" defTabSz="711200">
                <a:spcAft>
                  <a:spcPts val="0"/>
                </a:spcAft>
              </a:pPr>
              <a:r>
                <a:rPr lang="en-GB" altLang="en-US" sz="1800" dirty="0">
                  <a:solidFill>
                    <a:srgbClr val="000000"/>
                  </a:solidFill>
                  <a:latin typeface="Calibri" panose="020F0502020204030204" pitchFamily="34" charset="0"/>
                  <a:cs typeface="Calibri" panose="020F0502020204030204" pitchFamily="34" charset="0"/>
                </a:rPr>
                <a:t>F</a:t>
              </a:r>
              <a:r>
                <a:rPr lang="en-GB" altLang="en-US" sz="1800" dirty="0" smtClean="0">
                  <a:solidFill>
                    <a:srgbClr val="000000"/>
                  </a:solidFill>
                  <a:latin typeface="Calibri" panose="020F0502020204030204" pitchFamily="34" charset="0"/>
                  <a:cs typeface="Calibri" panose="020F0502020204030204" pitchFamily="34" charset="0"/>
                </a:rPr>
                <a:t>ormal </a:t>
              </a:r>
              <a:r>
                <a:rPr lang="en-GB" altLang="en-US" sz="1800" dirty="0">
                  <a:solidFill>
                    <a:srgbClr val="000000"/>
                  </a:solidFill>
                  <a:latin typeface="Calibri" panose="020F0502020204030204" pitchFamily="34" charset="0"/>
                  <a:cs typeface="Calibri" panose="020F0502020204030204" pitchFamily="34" charset="0"/>
                </a:rPr>
                <a:t>or informal arrangements under which an entity provides </a:t>
              </a:r>
              <a:r>
                <a:rPr lang="en-GB" altLang="en-US" sz="1800" b="1" dirty="0">
                  <a:solidFill>
                    <a:srgbClr val="4F2D7F"/>
                  </a:solidFill>
                  <a:latin typeface="Calibri" panose="020F0502020204030204" pitchFamily="34" charset="0"/>
                  <a:cs typeface="Calibri" panose="020F0502020204030204" pitchFamily="34" charset="0"/>
                </a:rPr>
                <a:t>post‑employment benefits </a:t>
              </a:r>
              <a:r>
                <a:rPr lang="en-GB" altLang="en-US" sz="1800" dirty="0">
                  <a:solidFill>
                    <a:srgbClr val="000000"/>
                  </a:solidFill>
                  <a:latin typeface="Calibri" panose="020F0502020204030204" pitchFamily="34" charset="0"/>
                  <a:cs typeface="Calibri" panose="020F0502020204030204" pitchFamily="34" charset="0"/>
                </a:rPr>
                <a:t>for one or more </a:t>
              </a:r>
              <a:r>
                <a:rPr lang="en-GB" altLang="en-US" sz="1800" dirty="0" smtClean="0">
                  <a:solidFill>
                    <a:srgbClr val="000000"/>
                  </a:solidFill>
                  <a:latin typeface="Calibri" panose="020F0502020204030204" pitchFamily="34" charset="0"/>
                  <a:cs typeface="Calibri" panose="020F0502020204030204" pitchFamily="34" charset="0"/>
                </a:rPr>
                <a:t>employees</a:t>
              </a:r>
              <a:endParaRPr lang="en-GB" altLang="en-US" sz="1800" dirty="0">
                <a:solidFill>
                  <a:srgbClr val="000000"/>
                </a:solidFill>
                <a:latin typeface="Calibri" panose="020F0502020204030204" pitchFamily="34" charset="0"/>
                <a:cs typeface="Calibri" panose="020F0502020204030204" pitchFamily="34" charset="0"/>
              </a:endParaRPr>
            </a:p>
          </p:txBody>
        </p:sp>
      </p:grpSp>
      <p:grpSp>
        <p:nvGrpSpPr>
          <p:cNvPr id="19" name="Group 18"/>
          <p:cNvGrpSpPr/>
          <p:nvPr/>
        </p:nvGrpSpPr>
        <p:grpSpPr>
          <a:xfrm>
            <a:off x="251520" y="4077072"/>
            <a:ext cx="8676286" cy="1440000"/>
            <a:chOff x="324813" y="2816520"/>
            <a:chExt cx="8521465" cy="1440000"/>
          </a:xfrm>
        </p:grpSpPr>
        <p:sp>
          <p:nvSpPr>
            <p:cNvPr id="20" name="Freeform 19"/>
            <p:cNvSpPr/>
            <p:nvPr/>
          </p:nvSpPr>
          <p:spPr>
            <a:xfrm>
              <a:off x="324813" y="3032544"/>
              <a:ext cx="1909523" cy="1008000"/>
            </a:xfrm>
            <a:custGeom>
              <a:avLst/>
              <a:gdLst>
                <a:gd name="connsiteX0" fmla="*/ 0 w 2158130"/>
                <a:gd name="connsiteY0" fmla="*/ 0 h 473343"/>
                <a:gd name="connsiteX1" fmla="*/ 2158130 w 2158130"/>
                <a:gd name="connsiteY1" fmla="*/ 0 h 473343"/>
                <a:gd name="connsiteX2" fmla="*/ 2158130 w 2158130"/>
                <a:gd name="connsiteY2" fmla="*/ 473343 h 473343"/>
                <a:gd name="connsiteX3" fmla="*/ 0 w 2158130"/>
                <a:gd name="connsiteY3" fmla="*/ 473343 h 473343"/>
                <a:gd name="connsiteX4" fmla="*/ 0 w 2158130"/>
                <a:gd name="connsiteY4" fmla="*/ 0 h 473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8130" h="473343">
                  <a:moveTo>
                    <a:pt x="0" y="0"/>
                  </a:moveTo>
                  <a:lnTo>
                    <a:pt x="2158130" y="0"/>
                  </a:lnTo>
                  <a:lnTo>
                    <a:pt x="2158130" y="473343"/>
                  </a:lnTo>
                  <a:lnTo>
                    <a:pt x="0" y="473343"/>
                  </a:lnTo>
                  <a:lnTo>
                    <a:pt x="0" y="0"/>
                  </a:lnTo>
                  <a:close/>
                </a:path>
              </a:pathLst>
            </a:custGeom>
            <a:ln w="28575">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38100" rIns="106680" bIns="38100" numCol="1" spcCol="1270" anchor="ctr" anchorCtr="0">
              <a:noAutofit/>
            </a:bodyPr>
            <a:lstStyle/>
            <a:p>
              <a:pPr algn="ctr" defTabSz="666750">
                <a:lnSpc>
                  <a:spcPct val="90000"/>
                </a:lnSpc>
                <a:spcAft>
                  <a:spcPct val="35000"/>
                </a:spcAft>
              </a:pPr>
              <a:r>
                <a:rPr lang="en-GB" altLang="en-US" sz="1800" b="1" dirty="0">
                  <a:solidFill>
                    <a:srgbClr val="000000">
                      <a:hueOff val="0"/>
                      <a:satOff val="0"/>
                      <a:lumOff val="0"/>
                      <a:alphaOff val="0"/>
                    </a:srgbClr>
                  </a:solidFill>
                </a:rPr>
                <a:t>Defined contribution </a:t>
              </a:r>
              <a:r>
                <a:rPr lang="en-GB" altLang="en-US" sz="1800" b="1" dirty="0" smtClean="0">
                  <a:solidFill>
                    <a:srgbClr val="000000">
                      <a:hueOff val="0"/>
                      <a:satOff val="0"/>
                      <a:lumOff val="0"/>
                      <a:alphaOff val="0"/>
                    </a:srgbClr>
                  </a:solidFill>
                </a:rPr>
                <a:t>plans (DC plan) </a:t>
              </a:r>
              <a:endParaRPr lang="en-GB" sz="1800" b="1" dirty="0">
                <a:solidFill>
                  <a:srgbClr val="000000">
                    <a:hueOff val="0"/>
                    <a:satOff val="0"/>
                    <a:lumOff val="0"/>
                    <a:alphaOff val="0"/>
                  </a:srgbClr>
                </a:solidFill>
              </a:endParaRPr>
            </a:p>
          </p:txBody>
        </p:sp>
        <p:sp>
          <p:nvSpPr>
            <p:cNvPr id="21" name="Left Brace 20"/>
            <p:cNvSpPr/>
            <p:nvPr/>
          </p:nvSpPr>
          <p:spPr>
            <a:xfrm>
              <a:off x="2375782" y="2816520"/>
              <a:ext cx="431626" cy="1440000"/>
            </a:xfrm>
            <a:prstGeom prst="leftBrace">
              <a:avLst>
                <a:gd name="adj1" fmla="val 35000"/>
                <a:gd name="adj2" fmla="val 50000"/>
              </a:avLst>
            </a:prstGeom>
          </p:spPr>
          <p:style>
            <a:lnRef idx="2">
              <a:schemeClr val="accent4"/>
            </a:lnRef>
            <a:fillRef idx="0">
              <a:schemeClr val="accent4"/>
            </a:fillRef>
            <a:effectRef idx="1">
              <a:schemeClr val="accent4"/>
            </a:effectRef>
            <a:fontRef idx="minor">
              <a:schemeClr val="tx1"/>
            </a:fontRef>
          </p:style>
        </p:sp>
        <p:sp>
          <p:nvSpPr>
            <p:cNvPr id="22" name="Freeform 21"/>
            <p:cNvSpPr/>
            <p:nvPr/>
          </p:nvSpPr>
          <p:spPr>
            <a:xfrm>
              <a:off x="2870842" y="2816520"/>
              <a:ext cx="5975436" cy="1440000"/>
            </a:xfrm>
            <a:custGeom>
              <a:avLst/>
              <a:gdLst>
                <a:gd name="connsiteX0" fmla="*/ 0 w 5870114"/>
                <a:gd name="connsiteY0" fmla="*/ 0 h 1272111"/>
                <a:gd name="connsiteX1" fmla="*/ 5870114 w 5870114"/>
                <a:gd name="connsiteY1" fmla="*/ 0 h 1272111"/>
                <a:gd name="connsiteX2" fmla="*/ 5870114 w 5870114"/>
                <a:gd name="connsiteY2" fmla="*/ 1272111 h 1272111"/>
                <a:gd name="connsiteX3" fmla="*/ 0 w 5870114"/>
                <a:gd name="connsiteY3" fmla="*/ 1272111 h 1272111"/>
                <a:gd name="connsiteX4" fmla="*/ 0 w 5870114"/>
                <a:gd name="connsiteY4" fmla="*/ 0 h 1272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272111">
                  <a:moveTo>
                    <a:pt x="0" y="0"/>
                  </a:moveTo>
                  <a:lnTo>
                    <a:pt x="5870114" y="0"/>
                  </a:lnTo>
                  <a:lnTo>
                    <a:pt x="5870114" y="1272111"/>
                  </a:lnTo>
                  <a:lnTo>
                    <a:pt x="0" y="127211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0960" tIns="60960" rIns="60960" bIns="60960" numCol="1" spcCol="1270" anchor="ctr" anchorCtr="0">
              <a:noAutofit/>
            </a:bodyPr>
            <a:lstStyle/>
            <a:p>
              <a:pPr marL="0" lvl="1" defTabSz="711200">
                <a:spcAft>
                  <a:spcPts val="0"/>
                </a:spcAft>
              </a:pPr>
              <a:r>
                <a:rPr lang="en-GB" altLang="en-US" sz="1800" b="1" dirty="0">
                  <a:solidFill>
                    <a:srgbClr val="4F2D7F"/>
                  </a:solidFill>
                  <a:latin typeface="Calibri" panose="020F0502020204030204" pitchFamily="34" charset="0"/>
                  <a:cs typeface="Calibri" panose="020F0502020204030204" pitchFamily="34" charset="0"/>
                </a:rPr>
                <a:t>Post‑employment benefit plans </a:t>
              </a:r>
              <a:r>
                <a:rPr lang="en-GB" altLang="en-US" sz="1800" dirty="0">
                  <a:solidFill>
                    <a:srgbClr val="000000"/>
                  </a:solidFill>
                  <a:latin typeface="Calibri" panose="020F0502020204030204" pitchFamily="34" charset="0"/>
                  <a:cs typeface="Calibri" panose="020F0502020204030204" pitchFamily="34" charset="0"/>
                </a:rPr>
                <a:t>under which an </a:t>
              </a:r>
              <a:r>
                <a:rPr lang="en-GB" altLang="en-US" sz="1800" dirty="0" smtClean="0">
                  <a:solidFill>
                    <a:srgbClr val="000000"/>
                  </a:solidFill>
                  <a:latin typeface="Calibri" panose="020F0502020204030204" pitchFamily="34" charset="0"/>
                  <a:cs typeface="Calibri" panose="020F0502020204030204" pitchFamily="34" charset="0"/>
                </a:rPr>
                <a:t>entity: </a:t>
              </a:r>
            </a:p>
            <a:p>
              <a:pPr marL="285750" lvl="1" indent="-285750" defTabSz="711200">
                <a:spcAft>
                  <a:spcPts val="0"/>
                </a:spcAft>
                <a:buFont typeface="Arial" panose="020B0604020202020204" pitchFamily="34" charset="0"/>
                <a:buChar char="•"/>
              </a:pPr>
              <a:r>
                <a:rPr lang="en-GB" altLang="en-US" sz="1800" dirty="0" smtClean="0">
                  <a:solidFill>
                    <a:srgbClr val="000000"/>
                  </a:solidFill>
                  <a:latin typeface="Calibri" panose="020F0502020204030204" pitchFamily="34" charset="0"/>
                  <a:cs typeface="Calibri" panose="020F0502020204030204" pitchFamily="34" charset="0"/>
                </a:rPr>
                <a:t>pays </a:t>
              </a:r>
              <a:r>
                <a:rPr lang="en-GB" altLang="en-US" sz="1800" b="1" dirty="0">
                  <a:solidFill>
                    <a:srgbClr val="4F2D7F"/>
                  </a:solidFill>
                  <a:latin typeface="Calibri" panose="020F0502020204030204" pitchFamily="34" charset="0"/>
                  <a:cs typeface="Calibri" panose="020F0502020204030204" pitchFamily="34" charset="0"/>
                </a:rPr>
                <a:t>fixed contributions into a separate entity (a fund) </a:t>
              </a:r>
              <a:r>
                <a:rPr lang="en-GB" altLang="en-US" sz="1800" dirty="0" smtClean="0">
                  <a:solidFill>
                    <a:srgbClr val="000000"/>
                  </a:solidFill>
                  <a:latin typeface="Calibri" panose="020F0502020204030204" pitchFamily="34" charset="0"/>
                  <a:cs typeface="Calibri" panose="020F0502020204030204" pitchFamily="34" charset="0"/>
                </a:rPr>
                <a:t>and</a:t>
              </a:r>
            </a:p>
            <a:p>
              <a:pPr marL="285750" lvl="1" indent="-285750" defTabSz="711200">
                <a:spcAft>
                  <a:spcPts val="0"/>
                </a:spcAft>
                <a:buFont typeface="Arial" panose="020B0604020202020204" pitchFamily="34" charset="0"/>
                <a:buChar char="•"/>
              </a:pPr>
              <a:r>
                <a:rPr lang="en-GB" altLang="en-US" sz="1800" dirty="0">
                  <a:solidFill>
                    <a:srgbClr val="000000"/>
                  </a:solidFill>
                  <a:latin typeface="Calibri" panose="020F0502020204030204" pitchFamily="34" charset="0"/>
                  <a:cs typeface="Calibri" panose="020F0502020204030204" pitchFamily="34" charset="0"/>
                </a:rPr>
                <a:t>will have </a:t>
              </a:r>
              <a:r>
                <a:rPr lang="en-GB" altLang="en-US" sz="1800" b="1" dirty="0">
                  <a:solidFill>
                    <a:srgbClr val="4F2D7F"/>
                  </a:solidFill>
                  <a:latin typeface="Calibri" panose="020F0502020204030204" pitchFamily="34" charset="0"/>
                  <a:cs typeface="Calibri" panose="020F0502020204030204" pitchFamily="34" charset="0"/>
                </a:rPr>
                <a:t>no legal or constructive obligation </a:t>
              </a:r>
              <a:r>
                <a:rPr lang="en-GB" altLang="en-US" sz="1800" dirty="0">
                  <a:solidFill>
                    <a:srgbClr val="000000"/>
                  </a:solidFill>
                  <a:latin typeface="Calibri" panose="020F0502020204030204" pitchFamily="34" charset="0"/>
                  <a:cs typeface="Calibri" panose="020F0502020204030204" pitchFamily="34" charset="0"/>
                </a:rPr>
                <a:t>to pay further contributions if the fund does not hold sufficient assets to pay all employee benefits relating to employee </a:t>
              </a:r>
              <a:r>
                <a:rPr lang="en-GB" altLang="en-US" sz="1800" dirty="0" smtClean="0">
                  <a:solidFill>
                    <a:srgbClr val="000000"/>
                  </a:solidFill>
                  <a:latin typeface="Calibri" panose="020F0502020204030204" pitchFamily="34" charset="0"/>
                  <a:cs typeface="Calibri" panose="020F0502020204030204" pitchFamily="34" charset="0"/>
                </a:rPr>
                <a:t>service</a:t>
              </a:r>
              <a:endParaRPr lang="en-GB" altLang="en-US" sz="1800" dirty="0">
                <a:solidFill>
                  <a:srgbClr val="000000"/>
                </a:solidFill>
                <a:latin typeface="Calibri" panose="020F0502020204030204" pitchFamily="34" charset="0"/>
                <a:cs typeface="Calibri" panose="020F0502020204030204" pitchFamily="34" charset="0"/>
              </a:endParaRPr>
            </a:p>
          </p:txBody>
        </p:sp>
      </p:grpSp>
      <p:grpSp>
        <p:nvGrpSpPr>
          <p:cNvPr id="23" name="Group 22"/>
          <p:cNvGrpSpPr/>
          <p:nvPr/>
        </p:nvGrpSpPr>
        <p:grpSpPr>
          <a:xfrm>
            <a:off x="315644" y="5517232"/>
            <a:ext cx="8611876" cy="1008000"/>
            <a:chOff x="387538" y="3248728"/>
            <a:chExt cx="8424042" cy="1008000"/>
          </a:xfrm>
        </p:grpSpPr>
        <p:sp>
          <p:nvSpPr>
            <p:cNvPr id="24" name="Freeform 23"/>
            <p:cNvSpPr/>
            <p:nvPr/>
          </p:nvSpPr>
          <p:spPr>
            <a:xfrm>
              <a:off x="387538" y="3248728"/>
              <a:ext cx="1909523" cy="1008000"/>
            </a:xfrm>
            <a:custGeom>
              <a:avLst/>
              <a:gdLst>
                <a:gd name="connsiteX0" fmla="*/ 0 w 2158130"/>
                <a:gd name="connsiteY0" fmla="*/ 0 h 473343"/>
                <a:gd name="connsiteX1" fmla="*/ 2158130 w 2158130"/>
                <a:gd name="connsiteY1" fmla="*/ 0 h 473343"/>
                <a:gd name="connsiteX2" fmla="*/ 2158130 w 2158130"/>
                <a:gd name="connsiteY2" fmla="*/ 473343 h 473343"/>
                <a:gd name="connsiteX3" fmla="*/ 0 w 2158130"/>
                <a:gd name="connsiteY3" fmla="*/ 473343 h 473343"/>
                <a:gd name="connsiteX4" fmla="*/ 0 w 2158130"/>
                <a:gd name="connsiteY4" fmla="*/ 0 h 473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8130" h="473343">
                  <a:moveTo>
                    <a:pt x="0" y="0"/>
                  </a:moveTo>
                  <a:lnTo>
                    <a:pt x="2158130" y="0"/>
                  </a:lnTo>
                  <a:lnTo>
                    <a:pt x="2158130" y="473343"/>
                  </a:lnTo>
                  <a:lnTo>
                    <a:pt x="0" y="473343"/>
                  </a:lnTo>
                  <a:lnTo>
                    <a:pt x="0" y="0"/>
                  </a:lnTo>
                  <a:close/>
                </a:path>
              </a:pathLst>
            </a:custGeom>
            <a:ln w="28575">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38100" rIns="106680" bIns="38100" numCol="1" spcCol="1270" anchor="ctr" anchorCtr="0">
              <a:noAutofit/>
            </a:bodyPr>
            <a:lstStyle/>
            <a:p>
              <a:pPr algn="ctr" defTabSz="666750">
                <a:lnSpc>
                  <a:spcPct val="90000"/>
                </a:lnSpc>
                <a:spcAft>
                  <a:spcPct val="35000"/>
                </a:spcAft>
              </a:pPr>
              <a:r>
                <a:rPr lang="en-GB" altLang="en-US" sz="1800" b="1" dirty="0">
                  <a:solidFill>
                    <a:srgbClr val="000000">
                      <a:hueOff val="0"/>
                      <a:satOff val="0"/>
                      <a:lumOff val="0"/>
                      <a:alphaOff val="0"/>
                    </a:srgbClr>
                  </a:solidFill>
                </a:rPr>
                <a:t>Defined benefit plans </a:t>
              </a:r>
              <a:r>
                <a:rPr lang="en-GB" altLang="en-US" sz="1800" b="1" dirty="0" smtClean="0">
                  <a:solidFill>
                    <a:srgbClr val="000000">
                      <a:hueOff val="0"/>
                      <a:satOff val="0"/>
                      <a:lumOff val="0"/>
                      <a:alphaOff val="0"/>
                    </a:srgbClr>
                  </a:solidFill>
                </a:rPr>
                <a:t>(DB plan)</a:t>
              </a:r>
              <a:endParaRPr lang="en-GB" sz="1800" b="1" dirty="0">
                <a:solidFill>
                  <a:srgbClr val="000000">
                    <a:hueOff val="0"/>
                    <a:satOff val="0"/>
                    <a:lumOff val="0"/>
                    <a:alphaOff val="0"/>
                  </a:srgbClr>
                </a:solidFill>
              </a:endParaRPr>
            </a:p>
          </p:txBody>
        </p:sp>
        <p:sp>
          <p:nvSpPr>
            <p:cNvPr id="25" name="Freeform 24"/>
            <p:cNvSpPr/>
            <p:nvPr/>
          </p:nvSpPr>
          <p:spPr>
            <a:xfrm>
              <a:off x="2870843" y="3428808"/>
              <a:ext cx="5940737" cy="720000"/>
            </a:xfrm>
            <a:custGeom>
              <a:avLst/>
              <a:gdLst>
                <a:gd name="connsiteX0" fmla="*/ 0 w 5870114"/>
                <a:gd name="connsiteY0" fmla="*/ 0 h 1272111"/>
                <a:gd name="connsiteX1" fmla="*/ 5870114 w 5870114"/>
                <a:gd name="connsiteY1" fmla="*/ 0 h 1272111"/>
                <a:gd name="connsiteX2" fmla="*/ 5870114 w 5870114"/>
                <a:gd name="connsiteY2" fmla="*/ 1272111 h 1272111"/>
                <a:gd name="connsiteX3" fmla="*/ 0 w 5870114"/>
                <a:gd name="connsiteY3" fmla="*/ 1272111 h 1272111"/>
                <a:gd name="connsiteX4" fmla="*/ 0 w 5870114"/>
                <a:gd name="connsiteY4" fmla="*/ 0 h 1272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272111">
                  <a:moveTo>
                    <a:pt x="0" y="0"/>
                  </a:moveTo>
                  <a:lnTo>
                    <a:pt x="5870114" y="0"/>
                  </a:lnTo>
                  <a:lnTo>
                    <a:pt x="5870114" y="1272111"/>
                  </a:lnTo>
                  <a:lnTo>
                    <a:pt x="0" y="127211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0960" tIns="60960" rIns="60960" bIns="60960" numCol="1" spcCol="1270" anchor="ctr" anchorCtr="0">
              <a:noAutofit/>
            </a:bodyPr>
            <a:lstStyle/>
            <a:p>
              <a:pPr marL="0" lvl="1" defTabSz="711200">
                <a:spcAft>
                  <a:spcPts val="0"/>
                </a:spcAft>
              </a:pPr>
              <a:r>
                <a:rPr lang="en-GB" altLang="en-US" sz="1800" b="1" dirty="0" smtClean="0">
                  <a:solidFill>
                    <a:srgbClr val="4F2D7F"/>
                  </a:solidFill>
                  <a:latin typeface="Calibri" panose="020F0502020204030204" pitchFamily="34" charset="0"/>
                  <a:cs typeface="Calibri" panose="020F0502020204030204" pitchFamily="34" charset="0"/>
                </a:rPr>
                <a:t>Post‑employment </a:t>
              </a:r>
              <a:r>
                <a:rPr lang="en-GB" altLang="en-US" sz="1800" b="1" dirty="0">
                  <a:solidFill>
                    <a:srgbClr val="4F2D7F"/>
                  </a:solidFill>
                  <a:latin typeface="Calibri" panose="020F0502020204030204" pitchFamily="34" charset="0"/>
                  <a:cs typeface="Calibri" panose="020F0502020204030204" pitchFamily="34" charset="0"/>
                </a:rPr>
                <a:t>benefit plans </a:t>
              </a:r>
              <a:r>
                <a:rPr lang="en-GB" altLang="en-US" sz="18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latin typeface="Calibri" panose="020F0502020204030204" pitchFamily="34" charset="0"/>
                  <a:cs typeface="Calibri" panose="020F0502020204030204" pitchFamily="34" charset="0"/>
                </a:rPr>
                <a:t>other</a:t>
              </a:r>
              <a:r>
                <a:rPr lang="en-GB" altLang="en-US" sz="18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reflection blurRad="12700" stA="28000" endPos="45000" dist="1000" dir="5400000" sy="-100000" algn="bl" rotWithShape="0"/>
                  </a:effectLst>
                  <a:latin typeface="Calibri" panose="020F0502020204030204" pitchFamily="34" charset="0"/>
                  <a:cs typeface="Calibri" panose="020F0502020204030204" pitchFamily="34" charset="0"/>
                </a:rPr>
                <a:t> </a:t>
              </a:r>
              <a:r>
                <a:rPr lang="en-GB" altLang="en-US" sz="1800" dirty="0">
                  <a:solidFill>
                    <a:srgbClr val="000000"/>
                  </a:solidFill>
                  <a:latin typeface="Calibri" panose="020F0502020204030204" pitchFamily="34" charset="0"/>
                  <a:cs typeface="Calibri" panose="020F0502020204030204" pitchFamily="34" charset="0"/>
                </a:rPr>
                <a:t>than</a:t>
              </a:r>
              <a:r>
                <a:rPr lang="en-GB" altLang="en-US" sz="1800" b="1" dirty="0">
                  <a:solidFill>
                    <a:srgbClr val="4F2D7F"/>
                  </a:solidFill>
                  <a:latin typeface="Calibri" panose="020F0502020204030204" pitchFamily="34" charset="0"/>
                  <a:cs typeface="Calibri" panose="020F0502020204030204" pitchFamily="34" charset="0"/>
                </a:rPr>
                <a:t> defined contribution </a:t>
              </a:r>
              <a:r>
                <a:rPr lang="en-GB" altLang="en-US" sz="1800" b="1" dirty="0" smtClean="0">
                  <a:solidFill>
                    <a:srgbClr val="4F2D7F"/>
                  </a:solidFill>
                  <a:latin typeface="Calibri" panose="020F0502020204030204" pitchFamily="34" charset="0"/>
                  <a:cs typeface="Calibri" panose="020F0502020204030204" pitchFamily="34" charset="0"/>
                </a:rPr>
                <a:t>plans (DC plan)</a:t>
              </a:r>
              <a:endParaRPr lang="en-GB" altLang="en-US" sz="1800" b="1" dirty="0">
                <a:solidFill>
                  <a:srgbClr val="4F2D7F"/>
                </a:solidFill>
                <a:latin typeface="Calibri" panose="020F0502020204030204" pitchFamily="34" charset="0"/>
                <a:cs typeface="Calibri" panose="020F0502020204030204" pitchFamily="34" charset="0"/>
              </a:endParaRPr>
            </a:p>
          </p:txBody>
        </p:sp>
      </p:grpSp>
      <p:sp>
        <p:nvSpPr>
          <p:cNvPr id="26" name="Left Brace 25"/>
          <p:cNvSpPr/>
          <p:nvPr/>
        </p:nvSpPr>
        <p:spPr>
          <a:xfrm>
            <a:off x="2339752" y="5697320"/>
            <a:ext cx="441250" cy="720000"/>
          </a:xfrm>
          <a:prstGeom prst="leftBrace">
            <a:avLst>
              <a:gd name="adj1" fmla="val 35000"/>
              <a:gd name="adj2" fmla="val 50000"/>
            </a:avLst>
          </a:prstGeom>
        </p:spPr>
        <p:style>
          <a:lnRef idx="2">
            <a:schemeClr val="accent4"/>
          </a:lnRef>
          <a:fillRef idx="0">
            <a:schemeClr val="accent4"/>
          </a:fillRef>
          <a:effectRef idx="1">
            <a:schemeClr val="accent4"/>
          </a:effectRef>
          <a:fontRef idx="minor">
            <a:schemeClr val="tx1"/>
          </a:fontRef>
        </p:style>
      </p:sp>
    </p:spTree>
    <p:extLst>
      <p:ext uri="{BB962C8B-B14F-4D97-AF65-F5344CB8AC3E}">
        <p14:creationId xmlns:p14="http://schemas.microsoft.com/office/powerpoint/2010/main" val="42547875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IAS 19</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DB plans</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Seven STEPS</a:t>
            </a:r>
            <a:endParaRPr lang="en-GB" dirty="0">
              <a:solidFill>
                <a:srgbClr val="4F2D7F"/>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4145067873"/>
              </p:ext>
            </p:extLst>
          </p:nvPr>
        </p:nvGraphicFramePr>
        <p:xfrm>
          <a:off x="251520" y="2060848"/>
          <a:ext cx="7200000" cy="3870720"/>
        </p:xfrm>
        <a:graphic>
          <a:graphicData uri="http://schemas.openxmlformats.org/drawingml/2006/table">
            <a:tbl>
              <a:tblPr firstRow="1" bandRow="1">
                <a:tableStyleId>{5C22544A-7EE6-4342-B048-85BDC9FD1C3A}</a:tableStyleId>
              </a:tblPr>
              <a:tblGrid>
                <a:gridCol w="1046145"/>
                <a:gridCol w="6153855"/>
              </a:tblGrid>
              <a:tr h="449280">
                <a:tc>
                  <a:txBody>
                    <a:bodyPr/>
                    <a:lstStyle/>
                    <a:p>
                      <a:pPr algn="ctr"/>
                      <a:r>
                        <a:rPr lang="en-GB" sz="2000" b="1" dirty="0" smtClean="0">
                          <a:solidFill>
                            <a:schemeClr val="tx1"/>
                          </a:solidFill>
                        </a:rPr>
                        <a:t>STEP</a:t>
                      </a:r>
                      <a:endParaRPr lang="en-GB" sz="2000" b="1" dirty="0">
                        <a:solidFill>
                          <a:schemeClr val="tx1"/>
                        </a:solidFill>
                      </a:endParaRPr>
                    </a:p>
                  </a:txBody>
                  <a:tcPr/>
                </a:tc>
                <a:tc>
                  <a:txBody>
                    <a:bodyPr/>
                    <a:lstStyle/>
                    <a:p>
                      <a:r>
                        <a:rPr lang="en-GB" sz="2000" dirty="0" smtClean="0"/>
                        <a:t>Requirement</a:t>
                      </a:r>
                      <a:endParaRPr lang="en-GB" sz="2000" dirty="0"/>
                    </a:p>
                  </a:txBody>
                  <a:tcPr/>
                </a:tc>
              </a:tr>
              <a:tr h="449280">
                <a:tc>
                  <a:txBody>
                    <a:bodyPr/>
                    <a:lstStyle/>
                    <a:p>
                      <a:pPr algn="ctr"/>
                      <a:r>
                        <a:rPr lang="en-GB" sz="2000" b="1" dirty="0" smtClean="0">
                          <a:solidFill>
                            <a:schemeClr val="tx1"/>
                          </a:solidFill>
                        </a:rPr>
                        <a:t>1</a:t>
                      </a:r>
                      <a:endParaRPr lang="en-GB" sz="2000" b="1" dirty="0">
                        <a:solidFill>
                          <a:schemeClr val="tx1"/>
                        </a:solidFill>
                      </a:endParaRPr>
                    </a:p>
                  </a:txBody>
                  <a:tcPr anchor="ctr"/>
                </a:tc>
                <a:tc>
                  <a:txBody>
                    <a:bodyPr/>
                    <a:lstStyle/>
                    <a:p>
                      <a:r>
                        <a:rPr lang="en-GB" dirty="0" smtClean="0"/>
                        <a:t>Determine</a:t>
                      </a:r>
                      <a:r>
                        <a:rPr lang="en-GB" baseline="0" dirty="0" smtClean="0"/>
                        <a:t> and allocate </a:t>
                      </a:r>
                      <a:r>
                        <a:rPr lang="en-GB" dirty="0" smtClean="0"/>
                        <a:t>the benefits to periods of service</a:t>
                      </a:r>
                      <a:endParaRPr lang="en-GB" dirty="0"/>
                    </a:p>
                  </a:txBody>
                  <a:tcPr/>
                </a:tc>
              </a:tr>
              <a:tr h="449280">
                <a:tc>
                  <a:txBody>
                    <a:bodyPr/>
                    <a:lstStyle/>
                    <a:p>
                      <a:pPr algn="ctr"/>
                      <a:r>
                        <a:rPr lang="en-GB" sz="2000" b="1" dirty="0" smtClean="0">
                          <a:solidFill>
                            <a:schemeClr val="tx1"/>
                          </a:solidFill>
                        </a:rPr>
                        <a:t>2</a:t>
                      </a:r>
                      <a:endParaRPr lang="en-GB" sz="2000" b="1" dirty="0">
                        <a:solidFill>
                          <a:schemeClr val="tx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Determine the actuarial assumptions</a:t>
                      </a:r>
                    </a:p>
                  </a:txBody>
                  <a:tcPr/>
                </a:tc>
              </a:tr>
              <a:tr h="449280">
                <a:tc>
                  <a:txBody>
                    <a:bodyPr/>
                    <a:lstStyle/>
                    <a:p>
                      <a:pPr algn="ctr"/>
                      <a:r>
                        <a:rPr lang="en-GB" sz="2000" b="1" dirty="0" smtClean="0">
                          <a:solidFill>
                            <a:schemeClr val="tx1"/>
                          </a:solidFill>
                        </a:rPr>
                        <a:t>3</a:t>
                      </a:r>
                      <a:endParaRPr lang="en-GB" sz="2000" b="1" dirty="0">
                        <a:solidFill>
                          <a:schemeClr val="tx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Determine the actuarial assumptions- </a:t>
                      </a:r>
                      <a:r>
                        <a:rPr lang="en-GB" sz="1800" b="1" kern="1200" cap="all" spc="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mn-lt"/>
                          <a:ea typeface="+mn-ea"/>
                          <a:cs typeface="+mn-cs"/>
                        </a:rPr>
                        <a:t>discount rate</a:t>
                      </a:r>
                    </a:p>
                  </a:txBody>
                  <a:tcPr/>
                </a:tc>
              </a:tr>
              <a:tr h="725760">
                <a:tc>
                  <a:txBody>
                    <a:bodyPr/>
                    <a:lstStyle/>
                    <a:p>
                      <a:pPr algn="ctr"/>
                      <a:r>
                        <a:rPr lang="en-GB" sz="2000" b="1" dirty="0" smtClean="0">
                          <a:solidFill>
                            <a:schemeClr val="tx1"/>
                          </a:solidFill>
                        </a:rPr>
                        <a:t>4</a:t>
                      </a:r>
                      <a:endParaRPr lang="en-GB" sz="2000" b="1" dirty="0">
                        <a:solidFill>
                          <a:schemeClr val="tx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Calculate the present value of the obligation using an actuarial valuation technique</a:t>
                      </a:r>
                    </a:p>
                  </a:txBody>
                  <a:tcPr/>
                </a:tc>
              </a:tr>
              <a:tr h="449280">
                <a:tc>
                  <a:txBody>
                    <a:bodyPr/>
                    <a:lstStyle/>
                    <a:p>
                      <a:pPr algn="ctr"/>
                      <a:r>
                        <a:rPr lang="en-GB" sz="2000" b="1" dirty="0" smtClean="0">
                          <a:solidFill>
                            <a:schemeClr val="tx1"/>
                          </a:solidFill>
                        </a:rPr>
                        <a:t>5</a:t>
                      </a:r>
                      <a:endParaRPr lang="en-GB" sz="2000" b="1" dirty="0">
                        <a:solidFill>
                          <a:schemeClr val="tx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smtClean="0"/>
                        <a:t>Estimate the fair value of the plan assets</a:t>
                      </a:r>
                    </a:p>
                  </a:txBody>
                  <a:tcPr/>
                </a:tc>
              </a:tr>
              <a:tr h="449280">
                <a:tc>
                  <a:txBody>
                    <a:bodyPr/>
                    <a:lstStyle/>
                    <a:p>
                      <a:pPr marL="0" algn="ctr" defTabSz="914400" rtl="0" eaLnBrk="1" latinLnBrk="0" hangingPunct="1"/>
                      <a:r>
                        <a:rPr lang="en-GB" sz="2000" b="1" kern="1200" dirty="0" smtClean="0">
                          <a:solidFill>
                            <a:schemeClr val="tx1"/>
                          </a:solidFill>
                          <a:latin typeface="+mn-lt"/>
                          <a:ea typeface="+mn-ea"/>
                          <a:cs typeface="+mn-cs"/>
                        </a:rPr>
                        <a:t>6</a:t>
                      </a:r>
                      <a:endParaRPr lang="en-GB" sz="2000" b="1" kern="1200" dirty="0">
                        <a:solidFill>
                          <a:schemeClr val="tx1"/>
                        </a:solidFill>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dirty="0" smtClean="0">
                          <a:solidFill>
                            <a:srgbClr val="000000"/>
                          </a:solidFill>
                        </a:rPr>
                        <a:t>Determine the amounts to be recognised in profit or loss</a:t>
                      </a:r>
                    </a:p>
                  </a:txBody>
                  <a:tcPr/>
                </a:tc>
              </a:tr>
              <a:tr h="449280">
                <a:tc>
                  <a:txBody>
                    <a:bodyPr/>
                    <a:lstStyle/>
                    <a:p>
                      <a:pPr algn="ctr"/>
                      <a:r>
                        <a:rPr lang="en-GB" sz="2000" b="1" dirty="0" smtClean="0">
                          <a:solidFill>
                            <a:schemeClr val="tx1"/>
                          </a:solidFill>
                        </a:rPr>
                        <a:t>7</a:t>
                      </a:r>
                      <a:endParaRPr lang="en-GB" sz="2000" b="1" dirty="0">
                        <a:solidFill>
                          <a:schemeClr val="tx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0000"/>
                          </a:solidFill>
                        </a:rPr>
                        <a:t>Determine the amounts to be recognised in OCI</a:t>
                      </a:r>
                    </a:p>
                  </a:txBody>
                  <a:tcPr/>
                </a:tc>
              </a:tr>
            </a:tbl>
          </a:graphicData>
        </a:graphic>
      </p:graphicFrame>
      <p:pic>
        <p:nvPicPr>
          <p:cNvPr id="5122" name="Picture 2"/>
          <p:cNvPicPr>
            <a:picLocks noChangeAspect="1" noChangeArrowheads="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7740352" y="3212976"/>
            <a:ext cx="1187624" cy="205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351069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 STEP 1</a:t>
            </a:r>
            <a:br>
              <a:rPr lang="en-GB" dirty="0" smtClean="0">
                <a:solidFill>
                  <a:srgbClr val="FFFFFF"/>
                </a:solidFill>
                <a:latin typeface="Arial" pitchFamily="34" charset="0"/>
                <a:cs typeface="Arial" pitchFamily="34" charset="0"/>
              </a:rPr>
            </a:br>
            <a:r>
              <a:rPr lang="en-GB" dirty="0"/>
              <a:t>Determine and allocate the benefits to periods of service</a:t>
            </a:r>
          </a:p>
        </p:txBody>
      </p:sp>
      <p:sp>
        <p:nvSpPr>
          <p:cNvPr id="3" name="Content Placeholder 2"/>
          <p:cNvSpPr>
            <a:spLocks noGrp="1"/>
          </p:cNvSpPr>
          <p:nvPr>
            <p:ph idx="1"/>
          </p:nvPr>
        </p:nvSpPr>
        <p:spPr/>
        <p:txBody>
          <a:bodyPr/>
          <a:lstStyle/>
          <a:p>
            <a:pPr marL="0" lvl="1" indent="0" eaLnBrk="0" hangingPunct="0">
              <a:spcBef>
                <a:spcPts val="25"/>
              </a:spcBef>
              <a:spcAft>
                <a:spcPts val="25"/>
              </a:spcAft>
              <a:buNone/>
              <a:defRPr/>
            </a:pPr>
            <a:r>
              <a:rPr lang="en-GB" sz="2000" dirty="0" smtClean="0"/>
              <a:t>The </a:t>
            </a:r>
            <a:r>
              <a:rPr lang="en-GB" sz="2000" b="1" kern="1200" dirty="0" smtClean="0">
                <a:solidFill>
                  <a:srgbClr val="4F2D7F"/>
                </a:solidFill>
                <a:ea typeface="+mn-ea"/>
                <a:cs typeface="Calibri" panose="020F0502020204030204" pitchFamily="34" charset="0"/>
              </a:rPr>
              <a:t>obligation arises: </a:t>
            </a:r>
          </a:p>
          <a:p>
            <a:pPr marL="0" lvl="1" indent="0" eaLnBrk="0" hangingPunct="0">
              <a:spcBef>
                <a:spcPts val="25"/>
              </a:spcBef>
              <a:spcAft>
                <a:spcPts val="25"/>
              </a:spcAft>
              <a:buNone/>
              <a:defRPr/>
            </a:pPr>
            <a:endParaRPr lang="en-GB" sz="1800" b="1" kern="1200" dirty="0" smtClean="0">
              <a:solidFill>
                <a:srgbClr val="4F2D7F"/>
              </a:solidFill>
              <a:ea typeface="+mn-ea"/>
              <a:cs typeface="Calibri" panose="020F0502020204030204" pitchFamily="34" charset="0"/>
            </a:endParaRPr>
          </a:p>
          <a:p>
            <a:pPr marL="0" lvl="1" indent="0" eaLnBrk="0" hangingPunct="0">
              <a:spcBef>
                <a:spcPts val="25"/>
              </a:spcBef>
              <a:spcAft>
                <a:spcPts val="25"/>
              </a:spcAft>
              <a:buNone/>
              <a:defRPr/>
            </a:pPr>
            <a:endParaRPr lang="en-GB" sz="1800" dirty="0" smtClean="0"/>
          </a:p>
          <a:p>
            <a:pPr marL="0" lvl="1" indent="0" eaLnBrk="0" hangingPunct="0">
              <a:spcBef>
                <a:spcPts val="25"/>
              </a:spcBef>
              <a:spcAft>
                <a:spcPts val="25"/>
              </a:spcAft>
              <a:buNone/>
              <a:defRPr/>
            </a:pPr>
            <a:endParaRPr lang="en-GB" sz="1800" dirty="0"/>
          </a:p>
          <a:p>
            <a:pPr marL="0" lvl="1" indent="0" eaLnBrk="0" hangingPunct="0">
              <a:spcBef>
                <a:spcPts val="25"/>
              </a:spcBef>
              <a:spcAft>
                <a:spcPts val="25"/>
              </a:spcAft>
              <a:buNone/>
              <a:defRPr/>
            </a:pPr>
            <a:endParaRPr lang="en-GB" sz="1800" dirty="0" smtClean="0"/>
          </a:p>
          <a:p>
            <a:pPr marL="0" lvl="1" indent="0" eaLnBrk="0" hangingPunct="0">
              <a:spcBef>
                <a:spcPts val="25"/>
              </a:spcBef>
              <a:spcAft>
                <a:spcPts val="25"/>
              </a:spcAft>
              <a:buNone/>
              <a:defRPr/>
            </a:pPr>
            <a:endParaRPr lang="en-GB" sz="1800" dirty="0"/>
          </a:p>
          <a:p>
            <a:pPr marL="0" lvl="1" indent="0" eaLnBrk="0" hangingPunct="0">
              <a:spcBef>
                <a:spcPts val="25"/>
              </a:spcBef>
              <a:spcAft>
                <a:spcPts val="25"/>
              </a:spcAft>
              <a:buNone/>
              <a:defRPr/>
            </a:pPr>
            <a:endParaRPr lang="en-GB" sz="1800" dirty="0" smtClean="0"/>
          </a:p>
          <a:p>
            <a:pPr marL="0" lvl="1" indent="0" eaLnBrk="0" hangingPunct="0">
              <a:spcBef>
                <a:spcPts val="25"/>
              </a:spcBef>
              <a:spcAft>
                <a:spcPts val="25"/>
              </a:spcAft>
              <a:buNone/>
              <a:defRPr/>
            </a:pPr>
            <a:endParaRPr lang="en-GB" sz="1800" dirty="0"/>
          </a:p>
          <a:p>
            <a:pPr marL="0" lvl="1" indent="0" eaLnBrk="0" hangingPunct="0">
              <a:spcBef>
                <a:spcPts val="25"/>
              </a:spcBef>
              <a:spcAft>
                <a:spcPts val="25"/>
              </a:spcAft>
              <a:buNone/>
              <a:defRPr/>
            </a:pPr>
            <a:endParaRPr lang="en-GB" sz="1800" dirty="0" smtClean="0"/>
          </a:p>
          <a:p>
            <a:pPr marL="0" lvl="1" indent="0" eaLnBrk="0" hangingPunct="0">
              <a:spcBef>
                <a:spcPts val="25"/>
              </a:spcBef>
              <a:spcAft>
                <a:spcPts val="25"/>
              </a:spcAft>
              <a:buNone/>
              <a:defRPr/>
            </a:pPr>
            <a:r>
              <a:rPr lang="en-GB" sz="2000" dirty="0" smtClean="0"/>
              <a:t>An </a:t>
            </a:r>
            <a:r>
              <a:rPr lang="en-GB" sz="2000" dirty="0"/>
              <a:t>entity </a:t>
            </a:r>
            <a:r>
              <a:rPr lang="en-GB" sz="2000" dirty="0" smtClean="0"/>
              <a:t>attributes </a:t>
            </a:r>
            <a:r>
              <a:rPr lang="en-GB" sz="2000" dirty="0"/>
              <a:t>the </a:t>
            </a:r>
            <a:r>
              <a:rPr lang="en-GB" sz="2000" b="1" kern="1200" dirty="0" smtClean="0">
                <a:solidFill>
                  <a:srgbClr val="4F2D7F"/>
                </a:solidFill>
                <a:cs typeface="Calibri" panose="020F0502020204030204" pitchFamily="34" charset="0"/>
              </a:rPr>
              <a:t>benefits </a:t>
            </a:r>
            <a:r>
              <a:rPr lang="en-GB" sz="2000" dirty="0" smtClean="0"/>
              <a:t>under </a:t>
            </a:r>
            <a:r>
              <a:rPr lang="en-GB" sz="2000" b="1" kern="1200" dirty="0">
                <a:solidFill>
                  <a:srgbClr val="4F2D7F"/>
                </a:solidFill>
                <a:cs typeface="Calibri" panose="020F0502020204030204" pitchFamily="34" charset="0"/>
              </a:rPr>
              <a:t>the plan’s benefit formula </a:t>
            </a:r>
            <a:r>
              <a:rPr lang="en-GB" sz="2000" dirty="0" smtClean="0"/>
              <a:t>to: </a:t>
            </a:r>
          </a:p>
          <a:p>
            <a:pPr marL="360000" indent="-360000">
              <a:spcBef>
                <a:spcPts val="25"/>
              </a:spcBef>
              <a:spcAft>
                <a:spcPts val="25"/>
              </a:spcAft>
            </a:pPr>
            <a:r>
              <a:rPr lang="en-GB" sz="2000" dirty="0"/>
              <a:t>the </a:t>
            </a:r>
            <a:r>
              <a:rPr lang="en-GB" sz="2000" b="1" kern="1200" dirty="0">
                <a:solidFill>
                  <a:srgbClr val="4F2D7F"/>
                </a:solidFill>
                <a:cs typeface="Calibri" panose="020F0502020204030204" pitchFamily="34" charset="0"/>
              </a:rPr>
              <a:t>current period </a:t>
            </a:r>
            <a:r>
              <a:rPr lang="en-GB" sz="2000" dirty="0"/>
              <a:t>(in order to determine </a:t>
            </a:r>
            <a:r>
              <a:rPr lang="en-GB" sz="2000" b="1" kern="1200" dirty="0">
                <a:solidFill>
                  <a:srgbClr val="4F2D7F"/>
                </a:solidFill>
                <a:cs typeface="Calibri" panose="020F0502020204030204" pitchFamily="34" charset="0"/>
              </a:rPr>
              <a:t>current service </a:t>
            </a:r>
            <a:r>
              <a:rPr lang="en-GB" sz="2000" b="1" kern="1200" dirty="0" smtClean="0">
                <a:solidFill>
                  <a:srgbClr val="4F2D7F"/>
                </a:solidFill>
                <a:cs typeface="Calibri" panose="020F0502020204030204" pitchFamily="34" charset="0"/>
              </a:rPr>
              <a:t>cost ie </a:t>
            </a:r>
            <a:r>
              <a:rPr lang="en-GB" sz="2000" dirty="0"/>
              <a:t>t</a:t>
            </a:r>
            <a:r>
              <a:rPr lang="en-GB" sz="2000" dirty="0" smtClean="0"/>
              <a:t>he </a:t>
            </a:r>
            <a:r>
              <a:rPr lang="en-GB" sz="2000" dirty="0"/>
              <a:t>additional liability that arises from employees </a:t>
            </a:r>
            <a:r>
              <a:rPr lang="en-GB" sz="2000" dirty="0" smtClean="0"/>
              <a:t>service </a:t>
            </a:r>
            <a:r>
              <a:rPr lang="en-GB" sz="2000" dirty="0"/>
              <a:t>during the </a:t>
            </a:r>
            <a:r>
              <a:rPr lang="en-GB" sz="2000" dirty="0" smtClean="0"/>
              <a:t>period) </a:t>
            </a:r>
          </a:p>
          <a:p>
            <a:pPr marL="360000" indent="-360000">
              <a:spcBef>
                <a:spcPts val="25"/>
              </a:spcBef>
              <a:spcAft>
                <a:spcPts val="25"/>
              </a:spcAft>
            </a:pPr>
            <a:r>
              <a:rPr lang="en-GB" sz="2000" dirty="0"/>
              <a:t>the </a:t>
            </a:r>
            <a:r>
              <a:rPr lang="en-GB" sz="2000" b="1" kern="1200" dirty="0">
                <a:solidFill>
                  <a:srgbClr val="4F2D7F"/>
                </a:solidFill>
                <a:cs typeface="Calibri" panose="020F0502020204030204" pitchFamily="34" charset="0"/>
              </a:rPr>
              <a:t>current and prior periods </a:t>
            </a:r>
            <a:r>
              <a:rPr lang="en-GB" sz="2000" dirty="0" smtClean="0"/>
              <a:t>in </a:t>
            </a:r>
            <a:r>
              <a:rPr lang="en-GB" sz="2000" dirty="0"/>
              <a:t>order to determine the </a:t>
            </a:r>
            <a:r>
              <a:rPr lang="en-GB" sz="2000" b="1" kern="1200" dirty="0" smtClean="0">
                <a:solidFill>
                  <a:srgbClr val="4F2D7F"/>
                </a:solidFill>
                <a:cs typeface="Calibri" panose="020F0502020204030204" pitchFamily="34" charset="0"/>
              </a:rPr>
              <a:t>PV </a:t>
            </a:r>
            <a:r>
              <a:rPr lang="en-GB" sz="2000" dirty="0" smtClean="0"/>
              <a:t>of </a:t>
            </a:r>
            <a:r>
              <a:rPr lang="en-GB" sz="2000" b="1" kern="1200" dirty="0" smtClean="0">
                <a:solidFill>
                  <a:srgbClr val="4F2D7F"/>
                </a:solidFill>
                <a:cs typeface="Calibri" panose="020F0502020204030204" pitchFamily="34" charset="0"/>
              </a:rPr>
              <a:t>defined benefit obligation (DBO</a:t>
            </a:r>
            <a:r>
              <a:rPr lang="en-GB" sz="2000" dirty="0" smtClean="0"/>
              <a:t>)</a:t>
            </a:r>
          </a:p>
          <a:p>
            <a:pPr marL="0" indent="0">
              <a:spcBef>
                <a:spcPts val="0"/>
              </a:spcBef>
              <a:buNone/>
            </a:pPr>
            <a:endParaRPr lang="en-GB" sz="2000" dirty="0" smtClean="0"/>
          </a:p>
          <a:p>
            <a:pPr marL="0" indent="0">
              <a:spcBef>
                <a:spcPts val="0"/>
              </a:spcBef>
              <a:buNone/>
            </a:pPr>
            <a:endParaRPr lang="en-GB" sz="2000" dirty="0" smtClean="0"/>
          </a:p>
        </p:txBody>
      </p:sp>
      <p:grpSp>
        <p:nvGrpSpPr>
          <p:cNvPr id="5" name="Group 4"/>
          <p:cNvGrpSpPr/>
          <p:nvPr/>
        </p:nvGrpSpPr>
        <p:grpSpPr>
          <a:xfrm>
            <a:off x="683568" y="2636912"/>
            <a:ext cx="7704856" cy="1851759"/>
            <a:chOff x="3011093" y="2122829"/>
            <a:chExt cx="4722219" cy="2612746"/>
          </a:xfrm>
        </p:grpSpPr>
        <p:sp>
          <p:nvSpPr>
            <p:cNvPr id="6" name="Freeform 5"/>
            <p:cNvSpPr/>
            <p:nvPr/>
          </p:nvSpPr>
          <p:spPr>
            <a:xfrm>
              <a:off x="3011093" y="2122829"/>
              <a:ext cx="926790" cy="2612746"/>
            </a:xfrm>
            <a:custGeom>
              <a:avLst/>
              <a:gdLst>
                <a:gd name="connsiteX0" fmla="*/ 266164 w 2612745"/>
                <a:gd name="connsiteY0" fmla="*/ 0 h 1596664"/>
                <a:gd name="connsiteX1" fmla="*/ 2346581 w 2612745"/>
                <a:gd name="connsiteY1" fmla="*/ 0 h 1596664"/>
                <a:gd name="connsiteX2" fmla="*/ 2612745 w 2612745"/>
                <a:gd name="connsiteY2" fmla="*/ 266164 h 1596664"/>
                <a:gd name="connsiteX3" fmla="*/ 2612745 w 2612745"/>
                <a:gd name="connsiteY3" fmla="*/ 1596664 h 1596664"/>
                <a:gd name="connsiteX4" fmla="*/ 2612745 w 2612745"/>
                <a:gd name="connsiteY4" fmla="*/ 1596664 h 1596664"/>
                <a:gd name="connsiteX5" fmla="*/ 0 w 2612745"/>
                <a:gd name="connsiteY5" fmla="*/ 1596664 h 1596664"/>
                <a:gd name="connsiteX6" fmla="*/ 0 w 2612745"/>
                <a:gd name="connsiteY6" fmla="*/ 1596664 h 1596664"/>
                <a:gd name="connsiteX7" fmla="*/ 0 w 2612745"/>
                <a:gd name="connsiteY7" fmla="*/ 266164 h 1596664"/>
                <a:gd name="connsiteX8" fmla="*/ 266164 w 2612745"/>
                <a:gd name="connsiteY8" fmla="*/ 0 h 1596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2745" h="1596664">
                  <a:moveTo>
                    <a:pt x="1" y="1434009"/>
                  </a:moveTo>
                  <a:lnTo>
                    <a:pt x="1" y="162655"/>
                  </a:lnTo>
                  <a:cubicBezTo>
                    <a:pt x="1" y="72823"/>
                    <a:pt x="195001" y="0"/>
                    <a:pt x="435545" y="0"/>
                  </a:cubicBezTo>
                  <a:lnTo>
                    <a:pt x="2612744" y="0"/>
                  </a:lnTo>
                  <a:lnTo>
                    <a:pt x="2612744" y="0"/>
                  </a:lnTo>
                  <a:lnTo>
                    <a:pt x="2612744" y="1596664"/>
                  </a:lnTo>
                  <a:lnTo>
                    <a:pt x="2612744" y="1596664"/>
                  </a:lnTo>
                  <a:lnTo>
                    <a:pt x="435545" y="1596664"/>
                  </a:lnTo>
                  <a:cubicBezTo>
                    <a:pt x="195001" y="1596664"/>
                    <a:pt x="1" y="1523841"/>
                    <a:pt x="1" y="1434009"/>
                  </a:cubicBezTo>
                  <a:close/>
                </a:path>
              </a:pathLst>
            </a:cu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spcFirstLastPara="0" vert="horz" wrap="square" lIns="131298" tIns="166858" rIns="80010" bIns="166857" numCol="1" spcCol="1270" anchor="t" anchorCtr="0">
              <a:noAutofit/>
            </a:bodyPr>
            <a:lstStyle/>
            <a:p>
              <a:pPr lvl="0" algn="ctr" defTabSz="622300">
                <a:spcBef>
                  <a:spcPct val="0"/>
                </a:spcBef>
                <a:spcAft>
                  <a:spcPts val="0"/>
                </a:spcAft>
              </a:pPr>
              <a:r>
                <a:rPr lang="en-GB" sz="2000" kern="1200" dirty="0" smtClean="0">
                  <a:solidFill>
                    <a:schemeClr val="tx1"/>
                  </a:solidFill>
                </a:rPr>
                <a:t>As employees </a:t>
              </a:r>
              <a:r>
                <a:rPr lang="en-GB" sz="2000" b="1" dirty="0">
                  <a:solidFill>
                    <a:srgbClr val="4F2D7F"/>
                  </a:solidFill>
                  <a:cs typeface="Calibri" panose="020F0502020204030204" pitchFamily="34" charset="0"/>
                </a:rPr>
                <a:t>render services </a:t>
              </a:r>
            </a:p>
          </p:txBody>
        </p:sp>
        <p:sp>
          <p:nvSpPr>
            <p:cNvPr id="7" name="Freeform 6"/>
            <p:cNvSpPr/>
            <p:nvPr/>
          </p:nvSpPr>
          <p:spPr>
            <a:xfrm>
              <a:off x="6136647" y="2122829"/>
              <a:ext cx="1596665" cy="2612746"/>
            </a:xfrm>
            <a:custGeom>
              <a:avLst/>
              <a:gdLst>
                <a:gd name="connsiteX0" fmla="*/ 266164 w 2612745"/>
                <a:gd name="connsiteY0" fmla="*/ 0 h 1596664"/>
                <a:gd name="connsiteX1" fmla="*/ 2346581 w 2612745"/>
                <a:gd name="connsiteY1" fmla="*/ 0 h 1596664"/>
                <a:gd name="connsiteX2" fmla="*/ 2612745 w 2612745"/>
                <a:gd name="connsiteY2" fmla="*/ 266164 h 1596664"/>
                <a:gd name="connsiteX3" fmla="*/ 2612745 w 2612745"/>
                <a:gd name="connsiteY3" fmla="*/ 1596664 h 1596664"/>
                <a:gd name="connsiteX4" fmla="*/ 2612745 w 2612745"/>
                <a:gd name="connsiteY4" fmla="*/ 1596664 h 1596664"/>
                <a:gd name="connsiteX5" fmla="*/ 0 w 2612745"/>
                <a:gd name="connsiteY5" fmla="*/ 1596664 h 1596664"/>
                <a:gd name="connsiteX6" fmla="*/ 0 w 2612745"/>
                <a:gd name="connsiteY6" fmla="*/ 1596664 h 1596664"/>
                <a:gd name="connsiteX7" fmla="*/ 0 w 2612745"/>
                <a:gd name="connsiteY7" fmla="*/ 266164 h 1596664"/>
                <a:gd name="connsiteX8" fmla="*/ 266164 w 2612745"/>
                <a:gd name="connsiteY8" fmla="*/ 0 h 1596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2745" h="1596664">
                  <a:moveTo>
                    <a:pt x="2612744" y="162655"/>
                  </a:moveTo>
                  <a:lnTo>
                    <a:pt x="2612744" y="1434009"/>
                  </a:lnTo>
                  <a:cubicBezTo>
                    <a:pt x="2612744" y="1523841"/>
                    <a:pt x="2417744" y="1596664"/>
                    <a:pt x="2177200" y="1596664"/>
                  </a:cubicBezTo>
                  <a:lnTo>
                    <a:pt x="1" y="1596664"/>
                  </a:lnTo>
                  <a:lnTo>
                    <a:pt x="1" y="1596664"/>
                  </a:lnTo>
                  <a:lnTo>
                    <a:pt x="1" y="0"/>
                  </a:lnTo>
                  <a:lnTo>
                    <a:pt x="1" y="0"/>
                  </a:lnTo>
                  <a:lnTo>
                    <a:pt x="2177200" y="0"/>
                  </a:lnTo>
                  <a:cubicBezTo>
                    <a:pt x="2417744" y="0"/>
                    <a:pt x="2612744" y="72823"/>
                    <a:pt x="2612744" y="162655"/>
                  </a:cubicBezTo>
                  <a:close/>
                </a:path>
              </a:pathLst>
            </a:cu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spcFirstLastPara="0" vert="horz" wrap="square" lIns="80011" tIns="166858" rIns="131297" bIns="166857" numCol="1" spcCol="1270" anchor="t" anchorCtr="0">
              <a:noAutofit/>
            </a:bodyPr>
            <a:lstStyle/>
            <a:p>
              <a:pPr lvl="0" algn="ctr" defTabSz="622300">
                <a:spcBef>
                  <a:spcPct val="0"/>
                </a:spcBef>
                <a:spcAft>
                  <a:spcPts val="0"/>
                </a:spcAft>
              </a:pPr>
              <a:r>
                <a:rPr lang="en-GB" sz="2000" b="1" dirty="0">
                  <a:solidFill>
                    <a:srgbClr val="4F2D7F"/>
                  </a:solidFill>
                  <a:cs typeface="Calibri" panose="020F0502020204030204" pitchFamily="34" charset="0"/>
                </a:rPr>
                <a:t>Post‑employment benefits </a:t>
              </a:r>
              <a:r>
                <a:rPr lang="en-GB" sz="2000" kern="1200" dirty="0" smtClean="0">
                  <a:solidFill>
                    <a:schemeClr val="tx1"/>
                  </a:solidFill>
                </a:rPr>
                <a:t>that an entity expects to pay in future reporting periods</a:t>
              </a:r>
              <a:endParaRPr lang="en-GB" sz="2000" kern="1200" dirty="0">
                <a:solidFill>
                  <a:schemeClr val="tx1"/>
                </a:solidFill>
              </a:endParaRPr>
            </a:p>
          </p:txBody>
        </p:sp>
      </p:grpSp>
      <p:sp>
        <p:nvSpPr>
          <p:cNvPr id="10" name="Left-Right Arrow 9"/>
          <p:cNvSpPr/>
          <p:nvPr/>
        </p:nvSpPr>
        <p:spPr>
          <a:xfrm>
            <a:off x="2483767" y="3212976"/>
            <a:ext cx="3024337" cy="1152128"/>
          </a:xfrm>
          <a:prstGeom prst="lef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FF0000"/>
                </a:solidFill>
              </a:rPr>
              <a:t>In return for </a:t>
            </a:r>
            <a:endParaRPr lang="en-GB" b="1" dirty="0">
              <a:solidFill>
                <a:srgbClr val="FF0000"/>
              </a:solidFill>
            </a:endParaRPr>
          </a:p>
        </p:txBody>
      </p:sp>
      <p:pic>
        <p:nvPicPr>
          <p:cNvPr id="9218"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8537" b="100000" l="0" r="100000"/>
                    </a14:imgEffect>
                  </a14:imgLayer>
                </a14:imgProps>
              </a:ext>
              <a:ext uri="{28A0092B-C50C-407E-A947-70E740481C1C}">
                <a14:useLocalDpi xmlns:a14="http://schemas.microsoft.com/office/drawing/2010/main" val="0"/>
              </a:ext>
            </a:extLst>
          </a:blip>
          <a:srcRect/>
          <a:stretch>
            <a:fillRect/>
          </a:stretch>
        </p:blipFill>
        <p:spPr bwMode="auto">
          <a:xfrm>
            <a:off x="3383867" y="2554274"/>
            <a:ext cx="1224135" cy="8027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007706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r>
              <a:rPr lang="en-GB" dirty="0">
                <a:solidFill>
                  <a:srgbClr val="FFFFFF"/>
                </a:solidFill>
                <a:latin typeface="Arial" pitchFamily="34" charset="0"/>
                <a:cs typeface="Arial" pitchFamily="34" charset="0"/>
              </a:rPr>
              <a:t/>
            </a:r>
            <a:br>
              <a:rPr lang="en-GB" dirty="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STEP 1</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Example </a:t>
            </a:r>
            <a:r>
              <a:rPr lang="en-GB" dirty="0" smtClean="0"/>
              <a:t>based on IAS 19.71</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932925431"/>
              </p:ext>
            </p:extLst>
          </p:nvPr>
        </p:nvGraphicFramePr>
        <p:xfrm>
          <a:off x="107505" y="1976270"/>
          <a:ext cx="8856000" cy="2377440"/>
        </p:xfrm>
        <a:graphic>
          <a:graphicData uri="http://schemas.openxmlformats.org/drawingml/2006/table">
            <a:tbl>
              <a:tblPr firstRow="1" bandRow="1">
                <a:tableStyleId>{5C22544A-7EE6-4342-B048-85BDC9FD1C3A}</a:tableStyleId>
              </a:tblPr>
              <a:tblGrid>
                <a:gridCol w="2159999"/>
                <a:gridCol w="3024576"/>
                <a:gridCol w="1656184"/>
                <a:gridCol w="2015241"/>
              </a:tblGrid>
              <a:tr h="1170000">
                <a:tc>
                  <a:txBody>
                    <a:bodyPr/>
                    <a:lstStyle/>
                    <a:p>
                      <a:r>
                        <a:rPr lang="en-GB" sz="1800" b="1" kern="1200" dirty="0" smtClean="0">
                          <a:solidFill>
                            <a:schemeClr val="lt1"/>
                          </a:solidFill>
                          <a:latin typeface="+mn-lt"/>
                          <a:ea typeface="+mn-ea"/>
                          <a:cs typeface="+mn-cs"/>
                        </a:rPr>
                        <a:t>DB plan pays on retirement for each year of service</a:t>
                      </a:r>
                      <a:endParaRPr lang="en-GB" sz="1800" b="1" kern="1200" dirty="0">
                        <a:solidFill>
                          <a:schemeClr val="lt1"/>
                        </a:solidFill>
                        <a:latin typeface="+mn-lt"/>
                        <a:ea typeface="+mn-ea"/>
                        <a:cs typeface="+mn-cs"/>
                      </a:endParaRPr>
                    </a:p>
                  </a:txBody>
                  <a:tcPr/>
                </a:tc>
                <a:tc>
                  <a:txBody>
                    <a:bodyPr/>
                    <a:lstStyle/>
                    <a:p>
                      <a:r>
                        <a:rPr lang="en-GB" sz="1800" b="1" kern="1200" dirty="0" smtClean="0">
                          <a:solidFill>
                            <a:schemeClr val="lt1"/>
                          </a:solidFill>
                          <a:latin typeface="+mn-lt"/>
                          <a:ea typeface="+mn-ea"/>
                          <a:cs typeface="+mn-cs"/>
                        </a:rPr>
                        <a:t>Allocation of benefits to each year of service</a:t>
                      </a:r>
                    </a:p>
                  </a:txBody>
                  <a:tcPr/>
                </a:tc>
                <a:tc>
                  <a:txBody>
                    <a:bodyPr/>
                    <a:lstStyle/>
                    <a:p>
                      <a:r>
                        <a:rPr lang="en-GB" sz="1800" b="1" kern="1200" dirty="0" smtClean="0">
                          <a:solidFill>
                            <a:schemeClr val="lt1"/>
                          </a:solidFill>
                          <a:latin typeface="+mn-lt"/>
                          <a:ea typeface="+mn-ea"/>
                          <a:cs typeface="+mn-cs"/>
                        </a:rPr>
                        <a:t>Current service cost</a:t>
                      </a:r>
                    </a:p>
                  </a:txBody>
                  <a:tcPr/>
                </a:tc>
                <a:tc>
                  <a:txBody>
                    <a:bodyPr/>
                    <a:lstStyle/>
                    <a:p>
                      <a:r>
                        <a:rPr lang="en-GB" sz="1800" b="1" kern="1200" dirty="0" smtClean="0">
                          <a:solidFill>
                            <a:schemeClr val="lt1"/>
                          </a:solidFill>
                          <a:latin typeface="+mn-lt"/>
                          <a:ea typeface="+mn-ea"/>
                          <a:cs typeface="+mn-cs"/>
                        </a:rPr>
                        <a:t>PV of DBO</a:t>
                      </a:r>
                    </a:p>
                  </a:txBody>
                  <a:tcPr/>
                </a:tc>
              </a:tr>
              <a:tr h="1170000">
                <a:tc>
                  <a:txBody>
                    <a:bodyPr/>
                    <a:lstStyle/>
                    <a:p>
                      <a:r>
                        <a:rPr lang="en-GB" sz="1800" b="0" dirty="0" smtClean="0">
                          <a:solidFill>
                            <a:schemeClr val="tx1"/>
                          </a:solidFill>
                        </a:rPr>
                        <a:t>A lump sum benefit of CU100</a:t>
                      </a:r>
                      <a:endParaRPr lang="en-GB" sz="1800" b="0" dirty="0">
                        <a:solidFill>
                          <a:schemeClr val="tx1"/>
                        </a:solidFill>
                      </a:endParaRPr>
                    </a:p>
                  </a:txBody>
                  <a:tcPr/>
                </a:tc>
                <a:tc>
                  <a:txBody>
                    <a:bodyPr/>
                    <a:lstStyle/>
                    <a:p>
                      <a:r>
                        <a:rPr lang="en-GB" sz="1800" b="0" dirty="0" smtClean="0">
                          <a:solidFill>
                            <a:schemeClr val="tx1"/>
                          </a:solidFill>
                        </a:rPr>
                        <a:t>CU100 is attributed to each year of service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dirty="0" smtClean="0">
                          <a:solidFill>
                            <a:schemeClr val="tx1"/>
                          </a:solidFill>
                        </a:rPr>
                        <a:t>PV</a:t>
                      </a:r>
                      <a:r>
                        <a:rPr lang="en-GB" sz="1800" b="0" baseline="0" dirty="0" smtClean="0">
                          <a:solidFill>
                            <a:schemeClr val="tx1"/>
                          </a:solidFill>
                        </a:rPr>
                        <a:t> of</a:t>
                      </a:r>
                      <a:r>
                        <a:rPr lang="en-GB" sz="1800" b="0" dirty="0" smtClean="0">
                          <a:solidFill>
                            <a:schemeClr val="tx1"/>
                          </a:solidFill>
                        </a:rPr>
                        <a:t> CU100</a:t>
                      </a:r>
                    </a:p>
                    <a:p>
                      <a:endParaRPr lang="en-GB" sz="1800" b="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dirty="0" smtClean="0">
                          <a:solidFill>
                            <a:schemeClr val="tx1"/>
                          </a:solidFill>
                        </a:rPr>
                        <a:t>Service years up to the reporting period* PV of CU100</a:t>
                      </a:r>
                    </a:p>
                  </a:txBody>
                  <a:tcPr/>
                </a:tc>
              </a:tr>
            </a:tbl>
          </a:graphicData>
        </a:graphic>
      </p:graphicFrame>
      <p:grpSp>
        <p:nvGrpSpPr>
          <p:cNvPr id="3" name="Group 5"/>
          <p:cNvGrpSpPr>
            <a:grpSpLocks noChangeAspect="1"/>
          </p:cNvGrpSpPr>
          <p:nvPr/>
        </p:nvGrpSpPr>
        <p:grpSpPr bwMode="auto">
          <a:xfrm>
            <a:off x="2987675" y="4581525"/>
            <a:ext cx="2886075" cy="1847850"/>
            <a:chOff x="1882" y="2886"/>
            <a:chExt cx="1818" cy="1164"/>
          </a:xfrm>
        </p:grpSpPr>
        <p:sp>
          <p:nvSpPr>
            <p:cNvPr id="4" name="AutoShape 4"/>
            <p:cNvSpPr>
              <a:spLocks noChangeAspect="1" noChangeArrowheads="1" noTextEdit="1"/>
            </p:cNvSpPr>
            <p:nvPr/>
          </p:nvSpPr>
          <p:spPr bwMode="auto">
            <a:xfrm>
              <a:off x="1882" y="2886"/>
              <a:ext cx="1818" cy="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pic>
          <p:nvPicPr>
            <p:cNvPr id="1030" name="Picture 6"/>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26" b="100000" l="0" r="100000"/>
                      </a14:imgEffect>
                    </a14:imgLayer>
                  </a14:imgProps>
                </a:ext>
                <a:ext uri="{28A0092B-C50C-407E-A947-70E740481C1C}">
                  <a14:useLocalDpi xmlns:a14="http://schemas.microsoft.com/office/drawing/2010/main" val="0"/>
                </a:ext>
              </a:extLst>
            </a:blip>
            <a:srcRect/>
            <a:stretch>
              <a:fillRect/>
            </a:stretch>
          </p:blipFill>
          <p:spPr bwMode="auto">
            <a:xfrm>
              <a:off x="1882" y="2886"/>
              <a:ext cx="1824" cy="11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598084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 </a:t>
            </a:r>
            <a:r>
              <a:rPr lang="en-GB" dirty="0">
                <a:solidFill>
                  <a:srgbClr val="FFFFFF"/>
                </a:solidFill>
                <a:latin typeface="Arial" pitchFamily="34" charset="0"/>
                <a:cs typeface="Arial" pitchFamily="34" charset="0"/>
              </a:rPr>
              <a:t>STEP 1</a:t>
            </a:r>
            <a:br>
              <a:rPr lang="en-GB" dirty="0">
                <a:solidFill>
                  <a:srgbClr val="FFFFFF"/>
                </a:solidFill>
                <a:latin typeface="Arial" pitchFamily="34" charset="0"/>
                <a:cs typeface="Arial" pitchFamily="34" charset="0"/>
              </a:rPr>
            </a:br>
            <a:r>
              <a:rPr lang="en-GB" dirty="0"/>
              <a:t>Determine and allocate the benefits to periods of </a:t>
            </a:r>
            <a:r>
              <a:rPr lang="en-GB" dirty="0" smtClean="0"/>
              <a:t>service- vesting requirements</a:t>
            </a:r>
            <a:endParaRPr lang="en-GB" dirty="0"/>
          </a:p>
        </p:txBody>
      </p:sp>
      <p:sp>
        <p:nvSpPr>
          <p:cNvPr id="5" name="Content Placeholder 4"/>
          <p:cNvSpPr>
            <a:spLocks noGrp="1"/>
          </p:cNvSpPr>
          <p:nvPr>
            <p:ph idx="1"/>
          </p:nvPr>
        </p:nvSpPr>
        <p:spPr>
          <a:xfrm>
            <a:off x="360363" y="1967934"/>
            <a:ext cx="8423275" cy="4197370"/>
          </a:xfrm>
        </p:spPr>
        <p:txBody>
          <a:bodyPr/>
          <a:lstStyle/>
          <a:p>
            <a:pPr marL="0" lvl="1" indent="0" eaLnBrk="0" hangingPunct="0">
              <a:spcBef>
                <a:spcPts val="25"/>
              </a:spcBef>
              <a:spcAft>
                <a:spcPts val="25"/>
              </a:spcAft>
              <a:buNone/>
              <a:defRPr/>
            </a:pPr>
            <a:r>
              <a:rPr lang="en-GB" sz="1800" dirty="0"/>
              <a:t>In measuring its </a:t>
            </a:r>
            <a:r>
              <a:rPr lang="en-GB" sz="1800" b="1" kern="1200" dirty="0">
                <a:solidFill>
                  <a:srgbClr val="4F2D7F"/>
                </a:solidFill>
                <a:ea typeface="+mn-ea"/>
                <a:cs typeface="Calibri" panose="020F0502020204030204" pitchFamily="34" charset="0"/>
              </a:rPr>
              <a:t>defined benefit obligation (DBO), </a:t>
            </a:r>
            <a:r>
              <a:rPr lang="en-GB" sz="1800" dirty="0"/>
              <a:t>an entity considers the </a:t>
            </a:r>
            <a:r>
              <a:rPr lang="en-GB" sz="1800" b="1" kern="1200" dirty="0">
                <a:solidFill>
                  <a:srgbClr val="4F2D7F"/>
                </a:solidFill>
                <a:ea typeface="+mn-ea"/>
                <a:cs typeface="Calibri" panose="020F0502020204030204" pitchFamily="34" charset="0"/>
              </a:rPr>
              <a:t>probability that some employees may not satisfy any vesting requirements. </a:t>
            </a:r>
          </a:p>
          <a:p>
            <a:pPr marL="0" lvl="1" indent="0" eaLnBrk="0" hangingPunct="0">
              <a:spcBef>
                <a:spcPts val="25"/>
              </a:spcBef>
              <a:spcAft>
                <a:spcPts val="25"/>
              </a:spcAft>
              <a:buNone/>
              <a:defRPr/>
            </a:pPr>
            <a:endParaRPr lang="en-GB" sz="1800" b="1" kern="1200" dirty="0">
              <a:solidFill>
                <a:srgbClr val="4F2D7F"/>
              </a:solidFill>
              <a:ea typeface="+mn-ea"/>
              <a:cs typeface="Calibri" panose="020F0502020204030204" pitchFamily="34" charset="0"/>
            </a:endParaRPr>
          </a:p>
          <a:p>
            <a:pPr marL="0" lvl="1" indent="0" eaLnBrk="0" hangingPunct="0">
              <a:spcBef>
                <a:spcPts val="25"/>
              </a:spcBef>
              <a:spcAft>
                <a:spcPts val="25"/>
              </a:spcAft>
              <a:buNone/>
              <a:defRPr/>
            </a:pPr>
            <a:r>
              <a:rPr lang="en-GB" sz="1800" dirty="0"/>
              <a:t>That affects the </a:t>
            </a:r>
            <a:r>
              <a:rPr lang="en-GB" sz="1800" b="1" kern="1200" dirty="0">
                <a:solidFill>
                  <a:srgbClr val="4F2D7F"/>
                </a:solidFill>
                <a:ea typeface="+mn-ea"/>
                <a:cs typeface="Calibri" panose="020F0502020204030204" pitchFamily="34" charset="0"/>
              </a:rPr>
              <a:t>measurement of the </a:t>
            </a:r>
            <a:r>
              <a:rPr lang="en-GB" sz="1800" b="1" kern="1200" dirty="0" smtClean="0">
                <a:solidFill>
                  <a:srgbClr val="4F2D7F"/>
                </a:solidFill>
                <a:ea typeface="+mn-ea"/>
                <a:cs typeface="Calibri" panose="020F0502020204030204" pitchFamily="34" charset="0"/>
              </a:rPr>
              <a:t>obligation</a:t>
            </a:r>
            <a:r>
              <a:rPr lang="en-GB" sz="1800" dirty="0" smtClean="0"/>
              <a:t>, but </a:t>
            </a:r>
            <a:r>
              <a:rPr lang="en-GB" sz="1800" dirty="0"/>
              <a:t>not </a:t>
            </a:r>
            <a:r>
              <a:rPr lang="en-GB" sz="1800" b="1" kern="1200" dirty="0">
                <a:solidFill>
                  <a:srgbClr val="4F2D7F"/>
                </a:solidFill>
                <a:ea typeface="+mn-ea"/>
                <a:cs typeface="Calibri" panose="020F0502020204030204" pitchFamily="34" charset="0"/>
              </a:rPr>
              <a:t>its existence </a:t>
            </a:r>
            <a:r>
              <a:rPr lang="en-GB" sz="1800" dirty="0" smtClean="0"/>
              <a:t>ie</a:t>
            </a:r>
          </a:p>
          <a:p>
            <a:pPr marL="0" lvl="1" indent="0" eaLnBrk="0" hangingPunct="0">
              <a:spcBef>
                <a:spcPts val="25"/>
              </a:spcBef>
              <a:spcAft>
                <a:spcPts val="25"/>
              </a:spcAft>
              <a:buNone/>
              <a:defRPr/>
            </a:pPr>
            <a:r>
              <a:rPr lang="en-GB" sz="1800" dirty="0" smtClean="0"/>
              <a:t>the </a:t>
            </a:r>
            <a:r>
              <a:rPr lang="en-GB" sz="1800" b="1" kern="1200" dirty="0">
                <a:solidFill>
                  <a:srgbClr val="4F2D7F"/>
                </a:solidFill>
                <a:ea typeface="+mn-ea"/>
                <a:cs typeface="Calibri" panose="020F0502020204030204" pitchFamily="34" charset="0"/>
              </a:rPr>
              <a:t>current service cost </a:t>
            </a:r>
            <a:r>
              <a:rPr lang="en-GB" sz="1800" dirty="0"/>
              <a:t>and the </a:t>
            </a:r>
            <a:r>
              <a:rPr lang="en-GB" sz="1800" b="1" kern="1200" dirty="0">
                <a:solidFill>
                  <a:srgbClr val="4F2D7F"/>
                </a:solidFill>
                <a:ea typeface="+mn-ea"/>
                <a:cs typeface="Calibri" panose="020F0502020204030204" pitchFamily="34" charset="0"/>
              </a:rPr>
              <a:t>PV of the obligation </a:t>
            </a:r>
            <a:r>
              <a:rPr lang="en-GB" sz="1800" dirty="0"/>
              <a:t>are </a:t>
            </a:r>
            <a:r>
              <a:rPr lang="en-GB" sz="1800" b="1" kern="1200" dirty="0">
                <a:solidFill>
                  <a:srgbClr val="4F2D7F"/>
                </a:solidFill>
                <a:ea typeface="+mn-ea"/>
                <a:cs typeface="Calibri" panose="020F0502020204030204" pitchFamily="34" charset="0"/>
              </a:rPr>
              <a:t>adjusted to reflect </a:t>
            </a:r>
            <a:r>
              <a:rPr lang="en-GB" sz="1800" dirty="0"/>
              <a:t>the </a:t>
            </a:r>
            <a:r>
              <a:rPr lang="en-GB" sz="1800" b="1" kern="1200" dirty="0">
                <a:solidFill>
                  <a:srgbClr val="4F2D7F"/>
                </a:solidFill>
                <a:ea typeface="+mn-ea"/>
                <a:cs typeface="Calibri" panose="020F0502020204030204" pitchFamily="34" charset="0"/>
              </a:rPr>
              <a:t>probability that certain employees may not meet the vesting </a:t>
            </a:r>
            <a:r>
              <a:rPr lang="en-GB" sz="1800" b="1" kern="1200" dirty="0" smtClean="0">
                <a:solidFill>
                  <a:srgbClr val="4F2D7F"/>
                </a:solidFill>
                <a:ea typeface="+mn-ea"/>
                <a:cs typeface="Calibri" panose="020F0502020204030204" pitchFamily="34" charset="0"/>
              </a:rPr>
              <a:t>criteria</a:t>
            </a:r>
            <a:r>
              <a:rPr lang="en-GB" sz="1800" dirty="0" smtClean="0"/>
              <a:t>.</a:t>
            </a:r>
          </a:p>
          <a:p>
            <a:pPr marL="0" lvl="1" indent="0" eaLnBrk="0" hangingPunct="0">
              <a:spcBef>
                <a:spcPts val="25"/>
              </a:spcBef>
              <a:spcAft>
                <a:spcPts val="25"/>
              </a:spcAft>
              <a:buNone/>
              <a:defRPr/>
            </a:pPr>
            <a:endParaRPr lang="en-GB" sz="1800" dirty="0" smtClean="0"/>
          </a:p>
        </p:txBody>
      </p:sp>
      <p:graphicFrame>
        <p:nvGraphicFramePr>
          <p:cNvPr id="6" name="Table 5"/>
          <p:cNvGraphicFramePr>
            <a:graphicFrameLocks noGrp="1"/>
          </p:cNvGraphicFramePr>
          <p:nvPr>
            <p:extLst>
              <p:ext uri="{D42A27DB-BD31-4B8C-83A1-F6EECF244321}">
                <p14:modId xmlns:p14="http://schemas.microsoft.com/office/powerpoint/2010/main" val="2972940994"/>
              </p:ext>
            </p:extLst>
          </p:nvPr>
        </p:nvGraphicFramePr>
        <p:xfrm>
          <a:off x="323528" y="4581128"/>
          <a:ext cx="8496944" cy="1828800"/>
        </p:xfrm>
        <a:graphic>
          <a:graphicData uri="http://schemas.openxmlformats.org/drawingml/2006/table">
            <a:tbl>
              <a:tblPr firstRow="1" bandRow="1">
                <a:tableStyleId>{5C22544A-7EE6-4342-B048-85BDC9FD1C3A}</a:tableStyleId>
              </a:tblPr>
              <a:tblGrid>
                <a:gridCol w="2592288"/>
                <a:gridCol w="5904656"/>
              </a:tblGrid>
              <a:tr h="347294">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tx1"/>
                          </a:solidFill>
                          <a:latin typeface="+mn-lt"/>
                          <a:ea typeface="+mn-ea"/>
                          <a:cs typeface="+mn-cs"/>
                        </a:rPr>
                        <a:t>Example</a:t>
                      </a:r>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800" b="1" kern="1200" dirty="0" smtClean="0">
                        <a:solidFill>
                          <a:schemeClr val="lt1"/>
                        </a:solidFill>
                        <a:latin typeface="+mn-lt"/>
                        <a:ea typeface="+mn-ea"/>
                        <a:cs typeface="+mn-cs"/>
                      </a:endParaRPr>
                    </a:p>
                  </a:txBody>
                  <a:tcPr/>
                </a:tc>
              </a:tr>
              <a:tr h="11287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lt1"/>
                          </a:solidFill>
                          <a:latin typeface="+mn-lt"/>
                          <a:ea typeface="+mn-ea"/>
                          <a:cs typeface="+mn-cs"/>
                        </a:rPr>
                        <a:t>DB plan pays</a:t>
                      </a:r>
                      <a:r>
                        <a:rPr lang="en-GB" sz="1800" b="1" kern="1200" baseline="0" dirty="0" smtClean="0">
                          <a:solidFill>
                            <a:schemeClr val="lt1"/>
                          </a:solidFill>
                          <a:latin typeface="+mn-lt"/>
                          <a:ea typeface="+mn-ea"/>
                          <a:cs typeface="+mn-cs"/>
                        </a:rPr>
                        <a:t> </a:t>
                      </a:r>
                      <a:r>
                        <a:rPr lang="en-GB" sz="1800" b="0" kern="1200" baseline="0" dirty="0" smtClean="0">
                          <a:solidFill>
                            <a:schemeClr val="tx1"/>
                          </a:solidFill>
                          <a:latin typeface="+mn-lt"/>
                          <a:ea typeface="+mn-ea"/>
                          <a:cs typeface="+mn-cs"/>
                        </a:rPr>
                        <a:t>a</a:t>
                      </a:r>
                      <a:r>
                        <a:rPr lang="en-GB" sz="1800" b="0" kern="1200" dirty="0" smtClean="0">
                          <a:solidFill>
                            <a:schemeClr val="tx1"/>
                          </a:solidFill>
                          <a:latin typeface="+mn-lt"/>
                          <a:ea typeface="+mn-ea"/>
                          <a:cs typeface="+mn-cs"/>
                        </a:rPr>
                        <a:t> benefit of CU100 for each year of service. </a:t>
                      </a:r>
                    </a:p>
                    <a:p>
                      <a:r>
                        <a:rPr lang="en-GB" sz="1800" b="0" kern="1200" dirty="0" smtClean="0">
                          <a:solidFill>
                            <a:schemeClr val="tx1"/>
                          </a:solidFill>
                          <a:latin typeface="+mn-lt"/>
                          <a:ea typeface="+mn-ea"/>
                          <a:cs typeface="+mn-cs"/>
                        </a:rPr>
                        <a:t>The benefits vest after </a:t>
                      </a:r>
                      <a:r>
                        <a:rPr lang="en-GB" sz="1800" b="1" kern="1200" dirty="0" smtClean="0">
                          <a:solidFill>
                            <a:schemeClr val="lt1"/>
                          </a:solidFill>
                          <a:latin typeface="+mn-lt"/>
                          <a:ea typeface="+mn-ea"/>
                          <a:cs typeface="+mn-cs"/>
                        </a:rPr>
                        <a:t>10 years of service</a:t>
                      </a:r>
                      <a:endParaRPr lang="en-GB" sz="1800" b="1" kern="1200" dirty="0">
                        <a:solidFill>
                          <a:schemeClr val="lt1"/>
                        </a:solidFill>
                        <a:latin typeface="+mn-lt"/>
                        <a:ea typeface="+mn-ea"/>
                        <a:cs typeface="+mn-cs"/>
                      </a:endParaRPr>
                    </a:p>
                  </a:txBody>
                  <a:tcPr/>
                </a:tc>
                <a:tc>
                  <a:txBody>
                    <a:bodyPr/>
                    <a:lstStyle/>
                    <a:p>
                      <a:pPr>
                        <a:lnSpc>
                          <a:spcPct val="100000"/>
                        </a:lnSpc>
                      </a:pPr>
                      <a:r>
                        <a:rPr lang="en-GB" sz="1800" b="0" kern="1200" dirty="0" smtClean="0">
                          <a:solidFill>
                            <a:schemeClr val="tx1"/>
                          </a:solidFill>
                          <a:latin typeface="+mn-lt"/>
                          <a:ea typeface="+mn-ea"/>
                          <a:cs typeface="+mn-cs"/>
                        </a:rPr>
                        <a:t>CU100 is </a:t>
                      </a:r>
                      <a:r>
                        <a:rPr lang="en-GB" sz="1800" b="1" kern="1200" dirty="0" smtClean="0">
                          <a:solidFill>
                            <a:schemeClr val="lt1"/>
                          </a:solidFill>
                          <a:latin typeface="+mn-lt"/>
                          <a:ea typeface="+mn-ea"/>
                          <a:cs typeface="+mn-cs"/>
                        </a:rPr>
                        <a:t>attributed to each year of service. </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b="0" kern="1200" dirty="0" smtClean="0">
                          <a:solidFill>
                            <a:schemeClr val="tx1"/>
                          </a:solidFill>
                          <a:latin typeface="+mn-lt"/>
                          <a:ea typeface="+mn-ea"/>
                          <a:cs typeface="+mn-cs"/>
                        </a:rPr>
                        <a:t>In each of the first 10 years, the </a:t>
                      </a:r>
                      <a:r>
                        <a:rPr lang="en-GB" sz="1800" b="1" kern="1200" dirty="0" smtClean="0">
                          <a:solidFill>
                            <a:schemeClr val="lt1"/>
                          </a:solidFill>
                          <a:latin typeface="+mn-lt"/>
                          <a:ea typeface="+mn-ea"/>
                          <a:cs typeface="+mn-cs"/>
                        </a:rPr>
                        <a:t>current service cost and the present value of the obligation </a:t>
                      </a:r>
                      <a:r>
                        <a:rPr lang="en-GB" sz="1800" b="0" kern="1200" dirty="0" smtClean="0">
                          <a:solidFill>
                            <a:schemeClr val="tx1"/>
                          </a:solidFill>
                          <a:latin typeface="+mn-lt"/>
                          <a:ea typeface="+mn-ea"/>
                          <a:cs typeface="+mn-cs"/>
                        </a:rPr>
                        <a:t>reflect the </a:t>
                      </a:r>
                      <a:r>
                        <a:rPr lang="en-GB" sz="1800" b="1" kern="1200" dirty="0" smtClean="0">
                          <a:solidFill>
                            <a:schemeClr val="lt1"/>
                          </a:solidFill>
                          <a:latin typeface="+mn-lt"/>
                          <a:ea typeface="+mn-ea"/>
                          <a:cs typeface="+mn-cs"/>
                        </a:rPr>
                        <a:t>probability</a:t>
                      </a:r>
                      <a:r>
                        <a:rPr lang="en-GB" sz="1800" b="0" kern="1200" dirty="0" smtClean="0">
                          <a:solidFill>
                            <a:schemeClr val="tx1"/>
                          </a:solidFill>
                          <a:latin typeface="+mn-lt"/>
                          <a:ea typeface="+mn-ea"/>
                          <a:cs typeface="+mn-cs"/>
                        </a:rPr>
                        <a:t> that the employee may not complete </a:t>
                      </a:r>
                      <a:r>
                        <a:rPr lang="en-GB" sz="1800" b="1" kern="1200" dirty="0" smtClean="0">
                          <a:solidFill>
                            <a:schemeClr val="lt1"/>
                          </a:solidFill>
                          <a:latin typeface="+mn-lt"/>
                          <a:ea typeface="+mn-ea"/>
                          <a:cs typeface="+mn-cs"/>
                        </a:rPr>
                        <a:t>10 years of service</a:t>
                      </a:r>
                    </a:p>
                  </a:txBody>
                  <a:tcPr/>
                </a:tc>
              </a:tr>
            </a:tbl>
          </a:graphicData>
        </a:graphic>
      </p:graphicFrame>
      <p:grpSp>
        <p:nvGrpSpPr>
          <p:cNvPr id="3" name="Group 5"/>
          <p:cNvGrpSpPr>
            <a:grpSpLocks noChangeAspect="1"/>
          </p:cNvGrpSpPr>
          <p:nvPr/>
        </p:nvGrpSpPr>
        <p:grpSpPr bwMode="auto">
          <a:xfrm>
            <a:off x="6660233" y="3284984"/>
            <a:ext cx="2483768" cy="1728192"/>
            <a:chOff x="1995" y="1729"/>
            <a:chExt cx="1770" cy="1242"/>
          </a:xfrm>
        </p:grpSpPr>
        <p:sp>
          <p:nvSpPr>
            <p:cNvPr id="4" name="AutoShape 4"/>
            <p:cNvSpPr>
              <a:spLocks noChangeAspect="1" noChangeArrowheads="1" noTextEdit="1"/>
            </p:cNvSpPr>
            <p:nvPr/>
          </p:nvSpPr>
          <p:spPr bwMode="auto">
            <a:xfrm>
              <a:off x="1995" y="1729"/>
              <a:ext cx="1770" cy="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pic>
          <p:nvPicPr>
            <p:cNvPr id="1030" name="Picture 6"/>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1995" y="1729"/>
              <a:ext cx="1776" cy="1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7838983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 </a:t>
            </a:r>
            <a:r>
              <a:rPr lang="en-GB" dirty="0">
                <a:solidFill>
                  <a:srgbClr val="FFFFFF"/>
                </a:solidFill>
                <a:latin typeface="Arial" pitchFamily="34" charset="0"/>
                <a:cs typeface="Arial" pitchFamily="34" charset="0"/>
              </a:rPr>
              <a:t>STEP 1</a:t>
            </a:r>
            <a:br>
              <a:rPr lang="en-GB" dirty="0">
                <a:solidFill>
                  <a:srgbClr val="FFFFFF"/>
                </a:solidFill>
                <a:latin typeface="Arial" pitchFamily="34" charset="0"/>
                <a:cs typeface="Arial" pitchFamily="34" charset="0"/>
              </a:rPr>
            </a:br>
            <a:r>
              <a:rPr lang="en-GB" dirty="0"/>
              <a:t>Determine and allocate the benefits to periods of </a:t>
            </a:r>
            <a:r>
              <a:rPr lang="en-GB" dirty="0" smtClean="0"/>
              <a:t>service- future salary increases</a:t>
            </a:r>
            <a:endParaRPr lang="en-GB" dirty="0"/>
          </a:p>
        </p:txBody>
      </p:sp>
      <p:sp>
        <p:nvSpPr>
          <p:cNvPr id="5" name="Content Placeholder 4"/>
          <p:cNvSpPr>
            <a:spLocks noGrp="1"/>
          </p:cNvSpPr>
          <p:nvPr>
            <p:ph idx="1"/>
          </p:nvPr>
        </p:nvSpPr>
        <p:spPr>
          <a:xfrm>
            <a:off x="360363" y="1967934"/>
            <a:ext cx="8423275" cy="4197370"/>
          </a:xfrm>
        </p:spPr>
        <p:txBody>
          <a:bodyPr/>
          <a:lstStyle/>
          <a:p>
            <a:pPr marL="0" indent="0">
              <a:spcBef>
                <a:spcPts val="0"/>
              </a:spcBef>
              <a:buNone/>
            </a:pPr>
            <a:r>
              <a:rPr lang="en-GB" sz="1800" dirty="0" smtClean="0"/>
              <a:t>If </a:t>
            </a:r>
            <a:r>
              <a:rPr lang="en-GB" sz="1800" dirty="0"/>
              <a:t>the amount of a benefit is a </a:t>
            </a:r>
            <a:r>
              <a:rPr lang="en-GB" sz="1800" b="1" kern="1200" dirty="0">
                <a:solidFill>
                  <a:schemeClr val="lt1"/>
                </a:solidFill>
              </a:rPr>
              <a:t>constant proportion of final salary </a:t>
            </a:r>
            <a:r>
              <a:rPr lang="en-GB" sz="1800" dirty="0"/>
              <a:t>for each year of </a:t>
            </a:r>
            <a:r>
              <a:rPr lang="en-GB" sz="1800" dirty="0" smtClean="0"/>
              <a:t>service.</a:t>
            </a:r>
          </a:p>
          <a:p>
            <a:pPr marL="0" indent="0">
              <a:spcBef>
                <a:spcPts val="0"/>
              </a:spcBef>
              <a:buNone/>
            </a:pPr>
            <a:r>
              <a:rPr lang="en-GB" sz="18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future </a:t>
            </a:r>
            <a:r>
              <a:rPr lang="en-GB" sz="18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salary increases</a:t>
            </a:r>
            <a:r>
              <a:rPr lang="en-GB" sz="1800" dirty="0"/>
              <a:t>: </a:t>
            </a:r>
          </a:p>
          <a:p>
            <a:pPr marL="360000" indent="-360000">
              <a:spcBef>
                <a:spcPts val="25"/>
              </a:spcBef>
              <a:spcAft>
                <a:spcPts val="25"/>
              </a:spcAft>
            </a:pPr>
            <a:r>
              <a:rPr lang="en-GB" sz="1800" dirty="0"/>
              <a:t>will not give rise to an </a:t>
            </a:r>
            <a:r>
              <a:rPr lang="en-GB" sz="1800" b="1" kern="1200" dirty="0">
                <a:solidFill>
                  <a:schemeClr val="lt1"/>
                </a:solidFill>
              </a:rPr>
              <a:t>additional obligation </a:t>
            </a:r>
            <a:r>
              <a:rPr lang="en-GB" sz="18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BUT</a:t>
            </a:r>
            <a:endParaRPr lang="en-GB" sz="1800" dirty="0" smtClean="0"/>
          </a:p>
          <a:p>
            <a:pPr marL="360000" indent="-360000">
              <a:spcBef>
                <a:spcPts val="25"/>
              </a:spcBef>
              <a:spcAft>
                <a:spcPts val="25"/>
              </a:spcAft>
            </a:pPr>
            <a:r>
              <a:rPr lang="en-GB" sz="1800" dirty="0" smtClean="0"/>
              <a:t>will </a:t>
            </a:r>
            <a:r>
              <a:rPr lang="en-GB" sz="1800" dirty="0"/>
              <a:t>affect the </a:t>
            </a:r>
            <a:r>
              <a:rPr lang="en-GB" sz="1800" dirty="0" smtClean="0"/>
              <a:t>measurement of </a:t>
            </a:r>
            <a:r>
              <a:rPr lang="en-GB" sz="1800" b="1" kern="1200" dirty="0" smtClean="0">
                <a:solidFill>
                  <a:schemeClr val="lt1"/>
                </a:solidFill>
              </a:rPr>
              <a:t>the obligation </a:t>
            </a:r>
            <a:r>
              <a:rPr lang="en-GB" sz="1800" dirty="0"/>
              <a:t>at the reporting period </a:t>
            </a:r>
          </a:p>
          <a:p>
            <a:pPr marL="0" indent="0">
              <a:spcBef>
                <a:spcPts val="25"/>
              </a:spcBef>
              <a:spcAft>
                <a:spcPts val="25"/>
              </a:spcAft>
              <a:buNone/>
            </a:pPr>
            <a:endParaRPr lang="en-GB" sz="1800" b="1" kern="1200" dirty="0" smtClean="0">
              <a:solidFill>
                <a:schemeClr val="lt1"/>
              </a:solidFill>
            </a:endParaRPr>
          </a:p>
          <a:p>
            <a:pPr marL="0" indent="0">
              <a:spcBef>
                <a:spcPts val="25"/>
              </a:spcBef>
              <a:spcAft>
                <a:spcPts val="25"/>
              </a:spcAft>
              <a:buNone/>
            </a:pPr>
            <a:endParaRPr lang="en-GB" sz="1800" b="1" kern="1200" dirty="0" smtClean="0">
              <a:solidFill>
                <a:schemeClr val="lt1"/>
              </a:solidFill>
            </a:endParaRPr>
          </a:p>
          <a:p>
            <a:pPr marL="0" indent="0">
              <a:spcBef>
                <a:spcPts val="25"/>
              </a:spcBef>
              <a:spcAft>
                <a:spcPts val="25"/>
              </a:spcAft>
              <a:buNone/>
            </a:pPr>
            <a:endParaRPr lang="en-GB" sz="1800" b="1" kern="1200" dirty="0">
              <a:solidFill>
                <a:schemeClr val="lt1"/>
              </a:solidFill>
            </a:endParaRPr>
          </a:p>
          <a:p>
            <a:pPr marL="0" indent="0">
              <a:spcBef>
                <a:spcPts val="25"/>
              </a:spcBef>
              <a:spcAft>
                <a:spcPts val="25"/>
              </a:spcAft>
              <a:buNone/>
            </a:pPr>
            <a:endParaRPr lang="en-GB" sz="1800" b="1" kern="1200" dirty="0" smtClean="0">
              <a:solidFill>
                <a:schemeClr val="lt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028811590"/>
              </p:ext>
            </p:extLst>
          </p:nvPr>
        </p:nvGraphicFramePr>
        <p:xfrm>
          <a:off x="396472" y="4365104"/>
          <a:ext cx="8424000" cy="1280160"/>
        </p:xfrm>
        <a:graphic>
          <a:graphicData uri="http://schemas.openxmlformats.org/drawingml/2006/table">
            <a:tbl>
              <a:tblPr firstRow="1" bandRow="1">
                <a:tableStyleId>{5C22544A-7EE6-4342-B048-85BDC9FD1C3A}</a:tableStyleId>
              </a:tblPr>
              <a:tblGrid>
                <a:gridCol w="4037951"/>
                <a:gridCol w="4386049"/>
              </a:tblGrid>
              <a:tr h="360000">
                <a:tc gridSpan="2">
                  <a:txBody>
                    <a:bodyPr/>
                    <a:lstStyle/>
                    <a:p>
                      <a:r>
                        <a:rPr lang="en-GB" sz="1800" b="1" kern="1200" dirty="0" smtClean="0">
                          <a:solidFill>
                            <a:schemeClr val="tx1"/>
                          </a:solidFill>
                          <a:latin typeface="+mn-lt"/>
                          <a:ea typeface="+mn-ea"/>
                          <a:cs typeface="+mn-cs"/>
                        </a:rPr>
                        <a:t>Example</a:t>
                      </a:r>
                      <a:endParaRPr lang="en-GB" sz="1800" b="1" kern="1200" dirty="0">
                        <a:solidFill>
                          <a:schemeClr val="tx1"/>
                        </a:solidFill>
                        <a:latin typeface="+mn-lt"/>
                        <a:ea typeface="+mn-ea"/>
                        <a:cs typeface="+mn-cs"/>
                      </a:endParaRPr>
                    </a:p>
                  </a:txBody>
                  <a:tcPr/>
                </a:tc>
                <a:tc hMerge="1">
                  <a:txBody>
                    <a:bodyPr/>
                    <a:lstStyle/>
                    <a:p>
                      <a:endParaRPr lang="en-GB" sz="400" b="1" kern="1200" dirty="0" smtClean="0">
                        <a:solidFill>
                          <a:schemeClr val="lt1"/>
                        </a:solidFill>
                        <a:latin typeface="+mn-lt"/>
                        <a:ea typeface="+mn-ea"/>
                        <a:cs typeface="+mn-cs"/>
                      </a:endParaRPr>
                    </a:p>
                  </a:txBody>
                  <a:tcPr/>
                </a:tc>
              </a:tr>
              <a:tr h="90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Employees are entitled to a </a:t>
                      </a:r>
                      <a:r>
                        <a:rPr lang="en-GB" sz="1800" b="1" kern="1200" dirty="0" smtClean="0">
                          <a:solidFill>
                            <a:schemeClr val="lt1"/>
                          </a:solidFill>
                          <a:latin typeface="+mn-lt"/>
                          <a:ea typeface="+mn-ea"/>
                          <a:cs typeface="+mn-cs"/>
                        </a:rPr>
                        <a:t>benefit of 3% of final salary </a:t>
                      </a:r>
                      <a:r>
                        <a:rPr lang="en-GB" sz="1800" dirty="0" smtClean="0"/>
                        <a:t>for </a:t>
                      </a:r>
                      <a:r>
                        <a:rPr lang="en-GB" sz="1800" b="1" kern="1200" dirty="0" smtClean="0">
                          <a:solidFill>
                            <a:schemeClr val="lt1"/>
                          </a:solidFill>
                          <a:latin typeface="+mn-lt"/>
                          <a:ea typeface="+mn-ea"/>
                          <a:cs typeface="+mn-cs"/>
                        </a:rPr>
                        <a:t>each year of service before the age of 55</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1" kern="1200" dirty="0" smtClean="0">
                          <a:solidFill>
                            <a:schemeClr val="lt1"/>
                          </a:solidFill>
                          <a:latin typeface="+mn-lt"/>
                          <a:ea typeface="+mn-ea"/>
                          <a:cs typeface="+mn-cs"/>
                        </a:rPr>
                        <a:t>Benefit of 3% </a:t>
                      </a:r>
                      <a:r>
                        <a:rPr lang="en-GB" sz="1800" b="0" kern="1200" dirty="0" smtClean="0">
                          <a:solidFill>
                            <a:schemeClr val="tx1"/>
                          </a:solidFill>
                          <a:latin typeface="+mn-lt"/>
                          <a:ea typeface="+mn-ea"/>
                          <a:cs typeface="+mn-cs"/>
                        </a:rPr>
                        <a:t>of </a:t>
                      </a:r>
                      <a:r>
                        <a:rPr lang="en-GB" sz="1800" b="1" kern="1200" dirty="0" smtClean="0">
                          <a:solidFill>
                            <a:schemeClr val="lt1"/>
                          </a:solidFill>
                          <a:latin typeface="+mn-lt"/>
                          <a:ea typeface="+mn-ea"/>
                          <a:cs typeface="+mn-cs"/>
                        </a:rPr>
                        <a:t>estimated final salary </a:t>
                      </a:r>
                      <a:r>
                        <a:rPr lang="en-GB" sz="1800" b="0" dirty="0" smtClean="0">
                          <a:solidFill>
                            <a:schemeClr val="tx1"/>
                          </a:solidFill>
                        </a:rPr>
                        <a:t>is </a:t>
                      </a:r>
                      <a:r>
                        <a:rPr lang="en-GB" sz="1800" b="1" kern="1200" dirty="0" smtClean="0">
                          <a:solidFill>
                            <a:schemeClr val="lt1"/>
                          </a:solidFill>
                          <a:latin typeface="+mn-lt"/>
                          <a:ea typeface="+mn-ea"/>
                          <a:cs typeface="+mn-cs"/>
                        </a:rPr>
                        <a:t>attributed </a:t>
                      </a:r>
                      <a:r>
                        <a:rPr lang="en-GB" sz="1800" b="0" dirty="0" smtClean="0">
                          <a:solidFill>
                            <a:schemeClr val="tx1"/>
                          </a:solidFill>
                        </a:rPr>
                        <a:t>to each year up to the age of 55</a:t>
                      </a:r>
                    </a:p>
                  </a:txBody>
                  <a:tcPr/>
                </a:tc>
              </a:tr>
            </a:tbl>
          </a:graphicData>
        </a:graphic>
      </p:graphicFrame>
      <p:pic>
        <p:nvPicPr>
          <p:cNvPr id="1026"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7164288" y="3356992"/>
            <a:ext cx="1484060" cy="9361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6696803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latin typeface="Arial" pitchFamily="34" charset="0"/>
                <a:cs typeface="Arial" pitchFamily="34" charset="0"/>
              </a:rPr>
              <a:t>IAS </a:t>
            </a:r>
            <a:r>
              <a:rPr lang="en-GB" dirty="0" smtClean="0">
                <a:solidFill>
                  <a:srgbClr val="FFFFFF"/>
                </a:solidFill>
                <a:latin typeface="Arial" pitchFamily="34" charset="0"/>
                <a:cs typeface="Arial" pitchFamily="34" charset="0"/>
              </a:rPr>
              <a:t>19- E</a:t>
            </a:r>
            <a:r>
              <a:rPr lang="en-GB" dirty="0" smtClean="0">
                <a:latin typeface="Arial" pitchFamily="34" charset="0"/>
                <a:cs typeface="Arial" pitchFamily="34" charset="0"/>
              </a:rPr>
              <a:t>mployee Benefits</a:t>
            </a:r>
            <a:br>
              <a:rPr lang="en-GB" dirty="0" smtClean="0">
                <a:latin typeface="Arial" pitchFamily="34" charset="0"/>
                <a:cs typeface="Arial" pitchFamily="34" charset="0"/>
              </a:rPr>
            </a:br>
            <a:r>
              <a:rPr lang="en-GB" dirty="0" smtClean="0">
                <a:latin typeface="Arial" pitchFamily="34" charset="0"/>
                <a:cs typeface="Arial" pitchFamily="34" charset="0"/>
              </a:rPr>
              <a:t>Navigating the standard</a:t>
            </a:r>
            <a:endParaRPr lang="en-GB" dirty="0">
              <a:solidFill>
                <a:srgbClr val="4F2D7F"/>
              </a:solidFill>
            </a:endParaRPr>
          </a:p>
        </p:txBody>
      </p:sp>
      <p:graphicFrame>
        <p:nvGraphicFramePr>
          <p:cNvPr id="3" name="Group 71"/>
          <p:cNvGraphicFramePr>
            <a:graphicFrameLocks/>
          </p:cNvGraphicFramePr>
          <p:nvPr>
            <p:extLst>
              <p:ext uri="{D42A27DB-BD31-4B8C-83A1-F6EECF244321}">
                <p14:modId xmlns:p14="http://schemas.microsoft.com/office/powerpoint/2010/main" val="2189719012"/>
              </p:ext>
            </p:extLst>
          </p:nvPr>
        </p:nvGraphicFramePr>
        <p:xfrm>
          <a:off x="323528" y="1972776"/>
          <a:ext cx="8568952" cy="4480560"/>
        </p:xfrm>
        <a:graphic>
          <a:graphicData uri="http://schemas.openxmlformats.org/drawingml/2006/table">
            <a:tbl>
              <a:tblPr/>
              <a:tblGrid>
                <a:gridCol w="1685695"/>
                <a:gridCol w="6883257"/>
              </a:tblGrid>
              <a:tr h="216024">
                <a:tc>
                  <a:txBody>
                    <a:bodyPr/>
                    <a:lstStyle/>
                    <a:p>
                      <a:r>
                        <a:rPr kumimoji="0" lang="en-GB" sz="1800" b="1" i="0" u="none" strike="noStrike" cap="none" normalizeH="0" baseline="0" dirty="0" smtClean="0">
                          <a:ln>
                            <a:noFill/>
                          </a:ln>
                          <a:solidFill>
                            <a:schemeClr val="tx1"/>
                          </a:solidFill>
                          <a:effectLst/>
                          <a:latin typeface="Arial" pitchFamily="34" charset="0"/>
                          <a:cs typeface="Arial" pitchFamily="34" charset="0"/>
                        </a:rPr>
                        <a:t>Objective</a:t>
                      </a:r>
                      <a:endParaRPr lang="en-GB" sz="1800" dirty="0">
                        <a:solidFill>
                          <a:schemeClr val="tx1"/>
                        </a:solidFill>
                        <a:latin typeface="Arial" pitchFamily="34" charset="0"/>
                        <a:cs typeface="Arial" pitchFamily="34" charset="0"/>
                      </a:endParaRPr>
                    </a:p>
                  </a:txBody>
                  <a:tcPr marL="95942" marR="95942">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solidFill>
                      <a:schemeClr val="bg1">
                        <a:lumMod val="20000"/>
                        <a:lumOff val="80000"/>
                        <a:alpha val="50000"/>
                      </a:schemeClr>
                    </a:solidFill>
                  </a:tcPr>
                </a:tc>
                <a:tc>
                  <a:txBody>
                    <a:bodyPr/>
                    <a:lstStyle/>
                    <a:p>
                      <a:pPr marL="0" indent="0">
                        <a:buFontTx/>
                        <a:buNone/>
                      </a:pPr>
                      <a:r>
                        <a:rPr lang="en-GB" sz="1800" kern="1200" baseline="0" dirty="0" smtClean="0">
                          <a:solidFill>
                            <a:srgbClr val="000000"/>
                          </a:solidFill>
                          <a:latin typeface="+mn-lt"/>
                          <a:ea typeface="+mn-ea"/>
                          <a:cs typeface="Arial" pitchFamily="34" charset="0"/>
                        </a:rPr>
                        <a:t>Prescribes the accounting and disclosure for </a:t>
                      </a:r>
                      <a:r>
                        <a:rPr lang="en-GB" sz="1800" b="1" kern="1200" dirty="0" smtClean="0">
                          <a:solidFill>
                            <a:srgbClr val="4F2D7F"/>
                          </a:solidFill>
                          <a:latin typeface="+mn-lt"/>
                          <a:ea typeface="+mn-ea"/>
                          <a:cs typeface="+mn-cs"/>
                        </a:rPr>
                        <a:t>employee benefits</a:t>
                      </a:r>
                    </a:p>
                  </a:txBody>
                  <a:tcPr marL="95942" marR="95942">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solidFill>
                      <a:schemeClr val="bg1">
                        <a:lumMod val="20000"/>
                        <a:lumOff val="80000"/>
                        <a:alpha val="50000"/>
                      </a:schemeClr>
                    </a:solidFill>
                  </a:tcPr>
                </a:tc>
              </a:tr>
              <a:tr h="3543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normalizeH="0" baseline="0" dirty="0" smtClean="0">
                          <a:ln>
                            <a:noFill/>
                          </a:ln>
                          <a:solidFill>
                            <a:schemeClr val="tx1"/>
                          </a:solidFill>
                          <a:effectLst/>
                          <a:latin typeface="Arial" pitchFamily="34" charset="0"/>
                          <a:ea typeface="+mn-ea"/>
                          <a:cs typeface="Arial" pitchFamily="34" charset="0"/>
                        </a:rPr>
                        <a:t>Scope</a:t>
                      </a:r>
                    </a:p>
                  </a:txBody>
                  <a:tcPr marL="95942" marR="95942">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solidFill>
                      <a:schemeClr val="bg1">
                        <a:lumMod val="20000"/>
                        <a:lumOff val="80000"/>
                        <a:alpha val="50000"/>
                      </a:schemeClr>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charset="0"/>
                        </a:rPr>
                        <a:t>All employee benefits except </a:t>
                      </a:r>
                      <a:r>
                        <a:rPr lang="en-GB" sz="1800" b="1" kern="1200" dirty="0" smtClean="0">
                          <a:solidFill>
                            <a:srgbClr val="4F2D7F"/>
                          </a:solidFill>
                          <a:latin typeface="+mn-lt"/>
                          <a:ea typeface="+mn-ea"/>
                          <a:cs typeface="+mn-cs"/>
                        </a:rPr>
                        <a:t>share-based payments to which IFRS 2 applies</a:t>
                      </a:r>
                    </a:p>
                  </a:txBody>
                  <a:tcPr marL="95942" marR="95942">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solidFill>
                      <a:schemeClr val="bg1">
                        <a:lumMod val="20000"/>
                        <a:lumOff val="80000"/>
                        <a:alpha val="50000"/>
                      </a:schemeClr>
                    </a:solidFill>
                  </a:tcPr>
                </a:tc>
              </a:tr>
              <a:tr h="1444752">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smtClean="0">
                          <a:ln>
                            <a:noFill/>
                          </a:ln>
                          <a:solidFill>
                            <a:srgbClr val="000000"/>
                          </a:solidFill>
                          <a:effectLst/>
                          <a:uLnTx/>
                          <a:uFillTx/>
                          <a:latin typeface="Arial" pitchFamily="34" charset="0"/>
                          <a:ea typeface="+mn-ea"/>
                          <a:cs typeface="Arial" pitchFamily="34" charset="0"/>
                        </a:rPr>
                        <a:t>Core principle</a:t>
                      </a:r>
                    </a:p>
                  </a:txBody>
                  <a:tcPr marL="95942" marR="95942">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solidFill>
                      <a:schemeClr val="bg1">
                        <a:lumMod val="20000"/>
                        <a:lumOff val="80000"/>
                        <a:alpha val="50000"/>
                      </a:schemeClr>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rPr>
                        <a:t>An entity recognises:</a:t>
                      </a:r>
                    </a:p>
                    <a:p>
                      <a:pPr marL="360000" marR="0" lvl="0" indent="-360000" algn="l" defTabSz="914400" rtl="0" eaLnBrk="1" fontAlgn="base" latinLnBrk="0" hangingPunct="1">
                        <a:lnSpc>
                          <a:spcPct val="100000"/>
                        </a:lnSpc>
                        <a:spcBef>
                          <a:spcPts val="0"/>
                        </a:spcBef>
                        <a:spcAft>
                          <a:spcPct val="0"/>
                        </a:spcAft>
                        <a:buClrTx/>
                        <a:buSzTx/>
                        <a:buFont typeface="Arial" panose="020B0604020202020204" pitchFamily="34" charset="0"/>
                        <a:buChar char="•"/>
                        <a:tabLst/>
                      </a:pPr>
                      <a:r>
                        <a:rPr lang="en-GB" sz="1800" b="1" kern="1200" dirty="0" smtClean="0">
                          <a:solidFill>
                            <a:srgbClr val="4F2D7F"/>
                          </a:solidFill>
                          <a:latin typeface="+mn-lt"/>
                          <a:ea typeface="+mn-ea"/>
                          <a:cs typeface="+mn-cs"/>
                        </a:rPr>
                        <a:t>a liability </a:t>
                      </a:r>
                      <a:r>
                        <a:rPr kumimoji="0" lang="en-GB" sz="1800" b="0" i="0" u="none" strike="noStrike" cap="none" normalizeH="0" baseline="0" dirty="0" smtClean="0">
                          <a:ln>
                            <a:noFill/>
                          </a:ln>
                          <a:solidFill>
                            <a:schemeClr val="tx1"/>
                          </a:solidFill>
                          <a:effectLst/>
                          <a:latin typeface="+mn-lt"/>
                        </a:rPr>
                        <a:t>when employees provide </a:t>
                      </a:r>
                      <a:r>
                        <a:rPr lang="en-GB" sz="1800" b="1" kern="1200" dirty="0" smtClean="0">
                          <a:solidFill>
                            <a:srgbClr val="4F2D7F"/>
                          </a:solidFill>
                          <a:latin typeface="+mn-lt"/>
                          <a:ea typeface="+mn-ea"/>
                          <a:cs typeface="+mn-cs"/>
                        </a:rPr>
                        <a:t>service in exchange for benefits to be paid in future</a:t>
                      </a:r>
                    </a:p>
                    <a:p>
                      <a:pPr marL="360000" marR="0" lvl="0" indent="-360000" algn="l" defTabSz="914400" rtl="0" eaLnBrk="1" fontAlgn="base" latinLnBrk="0" hangingPunct="1">
                        <a:lnSpc>
                          <a:spcPct val="100000"/>
                        </a:lnSpc>
                        <a:spcBef>
                          <a:spcPts val="0"/>
                        </a:spcBef>
                        <a:spcAft>
                          <a:spcPct val="0"/>
                        </a:spcAft>
                        <a:buClrTx/>
                        <a:buSzTx/>
                        <a:buFont typeface="Arial" panose="020B0604020202020204" pitchFamily="34" charset="0"/>
                        <a:buChar char="•"/>
                        <a:tabLst/>
                      </a:pPr>
                      <a:r>
                        <a:rPr kumimoji="0" lang="en-GB" sz="1800" b="0" i="0" u="none" strike="noStrike" cap="none" normalizeH="0" baseline="0" dirty="0" smtClean="0">
                          <a:ln>
                            <a:noFill/>
                          </a:ln>
                          <a:solidFill>
                            <a:schemeClr val="tx1"/>
                          </a:solidFill>
                          <a:effectLst/>
                          <a:latin typeface="+mn-lt"/>
                        </a:rPr>
                        <a:t>an </a:t>
                      </a:r>
                      <a:r>
                        <a:rPr lang="en-GB" sz="1800" b="1" kern="1200" dirty="0" smtClean="0">
                          <a:solidFill>
                            <a:srgbClr val="4F2D7F"/>
                          </a:solidFill>
                          <a:latin typeface="+mn-lt"/>
                          <a:ea typeface="+mn-ea"/>
                          <a:cs typeface="+mn-cs"/>
                        </a:rPr>
                        <a:t>expense </a:t>
                      </a:r>
                      <a:r>
                        <a:rPr kumimoji="0" lang="en-GB" sz="1800" b="0" i="0" u="none" strike="noStrike" kern="1200" cap="none" normalizeH="0" baseline="0" dirty="0" smtClean="0">
                          <a:ln>
                            <a:noFill/>
                          </a:ln>
                          <a:solidFill>
                            <a:schemeClr val="tx1"/>
                          </a:solidFill>
                          <a:effectLst/>
                          <a:latin typeface="+mn-lt"/>
                          <a:ea typeface="+mn-ea"/>
                          <a:cs typeface="+mn-cs"/>
                        </a:rPr>
                        <a:t>when employees provide </a:t>
                      </a:r>
                      <a:r>
                        <a:rPr lang="en-GB" sz="1800" b="1" kern="1200" dirty="0" smtClean="0">
                          <a:solidFill>
                            <a:srgbClr val="4F2D7F"/>
                          </a:solidFill>
                          <a:latin typeface="+mn-lt"/>
                          <a:ea typeface="+mn-ea"/>
                          <a:cs typeface="+mn-cs"/>
                        </a:rPr>
                        <a:t>service in exchange for benefits</a:t>
                      </a:r>
                    </a:p>
                  </a:txBody>
                  <a:tcPr marL="95942" marR="95942">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solidFill>
                      <a:schemeClr val="bg1">
                        <a:lumMod val="20000"/>
                        <a:lumOff val="80000"/>
                        <a:alpha val="50000"/>
                      </a:schemeClr>
                    </a:solidFill>
                  </a:tcPr>
                </a:tc>
              </a:tr>
              <a:tr h="1995616">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smtClean="0">
                          <a:ln>
                            <a:noFill/>
                          </a:ln>
                          <a:solidFill>
                            <a:srgbClr val="000000"/>
                          </a:solidFill>
                          <a:effectLst/>
                          <a:uLnTx/>
                          <a:uFillTx/>
                          <a:latin typeface="Arial" pitchFamily="34" charset="0"/>
                          <a:ea typeface="+mn-ea"/>
                          <a:cs typeface="Arial" pitchFamily="34" charset="0"/>
                        </a:rPr>
                        <a:t>Key definitions</a:t>
                      </a:r>
                    </a:p>
                  </a:txBody>
                  <a:tcPr marL="95942" marR="95942">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solidFill>
                      <a:schemeClr val="bg1">
                        <a:lumMod val="20000"/>
                        <a:lumOff val="80000"/>
                        <a:alpha val="50000"/>
                      </a:schemeClr>
                    </a:solidFill>
                  </a:tcPr>
                </a:tc>
                <a:tc>
                  <a:txBody>
                    <a:bodyPr/>
                    <a:lstStyle/>
                    <a:p>
                      <a:pPr marL="360000" marR="0" lvl="0" indent="-360000" algn="l" defTabSz="914400" rtl="0" eaLnBrk="1" fontAlgn="base" latinLnBrk="0" hangingPunct="1">
                        <a:lnSpc>
                          <a:spcPct val="100000"/>
                        </a:lnSpc>
                        <a:spcBef>
                          <a:spcPts val="25"/>
                        </a:spcBef>
                        <a:spcAft>
                          <a:spcPts val="25"/>
                        </a:spcAft>
                        <a:buClrTx/>
                        <a:buSzTx/>
                        <a:buFontTx/>
                        <a:buChar char="•"/>
                        <a:tabLst/>
                      </a:pPr>
                      <a:r>
                        <a:rPr lang="en-GB" sz="1800" b="1" kern="1200" dirty="0" smtClean="0">
                          <a:solidFill>
                            <a:srgbClr val="4F2D7F"/>
                          </a:solidFill>
                          <a:latin typeface="+mn-lt"/>
                          <a:ea typeface="+mn-ea"/>
                          <a:cs typeface="+mn-cs"/>
                        </a:rPr>
                        <a:t>employee benefits</a:t>
                      </a:r>
                    </a:p>
                    <a:p>
                      <a:pPr marL="360000" marR="0" lvl="0" indent="-360000" algn="l" defTabSz="914400" rtl="0" eaLnBrk="1" fontAlgn="base" latinLnBrk="0" hangingPunct="1">
                        <a:lnSpc>
                          <a:spcPct val="100000"/>
                        </a:lnSpc>
                        <a:spcBef>
                          <a:spcPts val="25"/>
                        </a:spcBef>
                        <a:spcAft>
                          <a:spcPts val="25"/>
                        </a:spcAft>
                        <a:buClrTx/>
                        <a:buSzTx/>
                        <a:buFontTx/>
                        <a:buChar char="•"/>
                        <a:tabLst/>
                        <a:defRPr/>
                      </a:pPr>
                      <a:r>
                        <a:rPr lang="en-GB" sz="1800" b="1" kern="1200" dirty="0" smtClean="0">
                          <a:solidFill>
                            <a:srgbClr val="4F2D7F"/>
                          </a:solidFill>
                          <a:latin typeface="+mn-lt"/>
                          <a:ea typeface="+mn-ea"/>
                          <a:cs typeface="+mn-cs"/>
                        </a:rPr>
                        <a:t>termination benefits</a:t>
                      </a:r>
                    </a:p>
                    <a:p>
                      <a:pPr marL="360000" marR="0" lvl="0" indent="-360000" algn="l" defTabSz="914400" rtl="0" eaLnBrk="1" fontAlgn="base" latinLnBrk="0" hangingPunct="1">
                        <a:lnSpc>
                          <a:spcPct val="100000"/>
                        </a:lnSpc>
                        <a:spcBef>
                          <a:spcPts val="25"/>
                        </a:spcBef>
                        <a:spcAft>
                          <a:spcPts val="25"/>
                        </a:spcAft>
                        <a:buClrTx/>
                        <a:buSzTx/>
                        <a:buFontTx/>
                        <a:buChar char="•"/>
                        <a:tabLst/>
                        <a:defRPr/>
                      </a:pPr>
                      <a:r>
                        <a:rPr lang="en-GB" sz="1800" b="1" kern="1200" dirty="0" smtClean="0">
                          <a:solidFill>
                            <a:srgbClr val="4F2D7F"/>
                          </a:solidFill>
                          <a:latin typeface="+mn-lt"/>
                          <a:ea typeface="+mn-ea"/>
                          <a:cs typeface="+mn-cs"/>
                        </a:rPr>
                        <a:t>short-term employee benefits</a:t>
                      </a:r>
                    </a:p>
                    <a:p>
                      <a:pPr marL="360000" marR="0" lvl="0" indent="-360000" algn="l" defTabSz="914400" rtl="0" eaLnBrk="1" fontAlgn="base" latinLnBrk="0" hangingPunct="1">
                        <a:lnSpc>
                          <a:spcPct val="100000"/>
                        </a:lnSpc>
                        <a:spcBef>
                          <a:spcPts val="25"/>
                        </a:spcBef>
                        <a:spcAft>
                          <a:spcPts val="25"/>
                        </a:spcAft>
                        <a:buClrTx/>
                        <a:buSzTx/>
                        <a:buFontTx/>
                        <a:buChar char="•"/>
                        <a:tabLst/>
                        <a:defRPr/>
                      </a:pPr>
                      <a:r>
                        <a:rPr lang="en-GB" sz="1800" b="1" kern="1200" dirty="0" smtClean="0">
                          <a:solidFill>
                            <a:srgbClr val="4F2D7F"/>
                          </a:solidFill>
                          <a:latin typeface="+mn-lt"/>
                          <a:ea typeface="+mn-ea"/>
                          <a:cs typeface="+mn-cs"/>
                        </a:rPr>
                        <a:t>post-employment benefits:</a:t>
                      </a:r>
                    </a:p>
                    <a:p>
                      <a:pPr marL="828000" marR="0" lvl="1" indent="-360000" algn="l" defTabSz="914400" rtl="0" eaLnBrk="1" fontAlgn="base" latinLnBrk="0" hangingPunct="1">
                        <a:lnSpc>
                          <a:spcPct val="100000"/>
                        </a:lnSpc>
                        <a:spcBef>
                          <a:spcPts val="25"/>
                        </a:spcBef>
                        <a:spcAft>
                          <a:spcPts val="25"/>
                        </a:spcAft>
                        <a:buClrTx/>
                        <a:buSzTx/>
                        <a:buFont typeface="Courier New" panose="02070309020205020404" pitchFamily="49" charset="0"/>
                        <a:buChar char="o"/>
                        <a:tabLst/>
                        <a:defRPr/>
                      </a:pPr>
                      <a:r>
                        <a:rPr lang="en-GB" sz="1800" b="1" kern="1200" dirty="0" smtClean="0">
                          <a:solidFill>
                            <a:srgbClr val="4F2D7F"/>
                          </a:solidFill>
                          <a:latin typeface="+mn-lt"/>
                          <a:ea typeface="+mn-ea"/>
                          <a:cs typeface="+mn-cs"/>
                        </a:rPr>
                        <a:t>defined contribution plans</a:t>
                      </a:r>
                      <a:endParaRPr lang="en-GB" sz="1800" b="1" kern="1200" baseline="0" dirty="0" smtClean="0">
                        <a:solidFill>
                          <a:srgbClr val="4F2D7F"/>
                        </a:solidFill>
                        <a:latin typeface="+mn-lt"/>
                        <a:ea typeface="+mn-ea"/>
                        <a:cs typeface="+mn-cs"/>
                      </a:endParaRPr>
                    </a:p>
                    <a:p>
                      <a:pPr marL="828000" marR="0" lvl="1" indent="-360000" algn="l" defTabSz="914400" rtl="0" eaLnBrk="1" fontAlgn="base" latinLnBrk="0" hangingPunct="1">
                        <a:lnSpc>
                          <a:spcPct val="100000"/>
                        </a:lnSpc>
                        <a:spcBef>
                          <a:spcPts val="25"/>
                        </a:spcBef>
                        <a:spcAft>
                          <a:spcPts val="25"/>
                        </a:spcAft>
                        <a:buClrTx/>
                        <a:buSzTx/>
                        <a:buFont typeface="Courier New" panose="02070309020205020404" pitchFamily="49" charset="0"/>
                        <a:buChar char="o"/>
                        <a:tabLst/>
                        <a:defRPr/>
                      </a:pPr>
                      <a:r>
                        <a:rPr lang="en-GB" sz="1800" b="1" kern="1200" dirty="0" smtClean="0">
                          <a:solidFill>
                            <a:srgbClr val="4F2D7F"/>
                          </a:solidFill>
                          <a:latin typeface="+mn-lt"/>
                          <a:ea typeface="+mn-ea"/>
                          <a:cs typeface="+mn-cs"/>
                        </a:rPr>
                        <a:t>defined</a:t>
                      </a:r>
                      <a:r>
                        <a:rPr lang="en-GB" sz="1800" b="1" kern="1200" baseline="0" dirty="0" smtClean="0">
                          <a:solidFill>
                            <a:srgbClr val="4F2D7F"/>
                          </a:solidFill>
                          <a:latin typeface="+mn-lt"/>
                          <a:ea typeface="+mn-ea"/>
                          <a:cs typeface="+mn-cs"/>
                        </a:rPr>
                        <a:t> benefit plans</a:t>
                      </a:r>
                      <a:endParaRPr lang="en-GB" sz="1800" b="1" kern="1200" dirty="0" smtClean="0">
                        <a:solidFill>
                          <a:srgbClr val="4F2D7F"/>
                        </a:solidFill>
                        <a:latin typeface="+mn-lt"/>
                        <a:ea typeface="+mn-ea"/>
                        <a:cs typeface="+mn-cs"/>
                      </a:endParaRPr>
                    </a:p>
                    <a:p>
                      <a:pPr marL="360000" marR="0" lvl="0" indent="-360000" algn="l" defTabSz="914400" rtl="0" eaLnBrk="1" fontAlgn="base" latinLnBrk="0" hangingPunct="1">
                        <a:lnSpc>
                          <a:spcPct val="100000"/>
                        </a:lnSpc>
                        <a:spcBef>
                          <a:spcPts val="25"/>
                        </a:spcBef>
                        <a:spcAft>
                          <a:spcPts val="25"/>
                        </a:spcAft>
                        <a:buClrTx/>
                        <a:buSzTx/>
                        <a:buFontTx/>
                        <a:buChar char="•"/>
                        <a:tabLst/>
                        <a:defRPr/>
                      </a:pPr>
                      <a:r>
                        <a:rPr lang="en-GB" sz="1800" b="1" kern="1200" dirty="0" smtClean="0">
                          <a:solidFill>
                            <a:srgbClr val="4F2D7F"/>
                          </a:solidFill>
                          <a:latin typeface="+mn-lt"/>
                          <a:ea typeface="+mn-ea"/>
                          <a:cs typeface="+mn-cs"/>
                        </a:rPr>
                        <a:t>other long-term employment benefits</a:t>
                      </a:r>
                    </a:p>
                  </a:txBody>
                  <a:tcPr marL="95942" marR="95942">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solidFill>
                      <a:schemeClr val="bg1">
                        <a:lumMod val="20000"/>
                        <a:lumOff val="80000"/>
                        <a:alpha val="50000"/>
                      </a:schemeClr>
                    </a:solidFill>
                  </a:tcPr>
                </a:tc>
              </a:tr>
            </a:tbl>
          </a:graphicData>
        </a:graphic>
      </p:graphicFrame>
    </p:spTree>
    <p:extLst>
      <p:ext uri="{BB962C8B-B14F-4D97-AF65-F5344CB8AC3E}">
        <p14:creationId xmlns:p14="http://schemas.microsoft.com/office/powerpoint/2010/main" val="2912061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r>
              <a:rPr lang="en-GB" dirty="0">
                <a:solidFill>
                  <a:srgbClr val="FFFFFF"/>
                </a:solidFill>
                <a:latin typeface="Arial" pitchFamily="34" charset="0"/>
                <a:cs typeface="Arial" pitchFamily="34" charset="0"/>
              </a:rPr>
              <a:t/>
            </a:r>
            <a:br>
              <a:rPr lang="en-GB" dirty="0">
                <a:solidFill>
                  <a:srgbClr val="FFFFFF"/>
                </a:solidFill>
                <a:latin typeface="Arial" pitchFamily="34" charset="0"/>
                <a:cs typeface="Arial" pitchFamily="34" charset="0"/>
              </a:rPr>
            </a:br>
            <a:r>
              <a:rPr lang="en-GB" dirty="0">
                <a:solidFill>
                  <a:srgbClr val="FFFFFF"/>
                </a:solidFill>
                <a:latin typeface="Arial" pitchFamily="34" charset="0"/>
                <a:cs typeface="Arial" pitchFamily="34" charset="0"/>
              </a:rPr>
              <a:t>STEP 2</a:t>
            </a:r>
            <a:br>
              <a:rPr lang="en-GB" dirty="0">
                <a:solidFill>
                  <a:srgbClr val="FFFFFF"/>
                </a:solidFill>
                <a:latin typeface="Arial" pitchFamily="34" charset="0"/>
                <a:cs typeface="Arial" pitchFamily="34" charset="0"/>
              </a:rPr>
            </a:br>
            <a:r>
              <a:rPr lang="en-GB" dirty="0"/>
              <a:t>Determine the </a:t>
            </a:r>
            <a:r>
              <a:rPr lang="en-GB" dirty="0" smtClean="0"/>
              <a:t>actuarial </a:t>
            </a:r>
            <a:r>
              <a:rPr lang="en-GB" dirty="0"/>
              <a:t>assumptions</a:t>
            </a:r>
          </a:p>
        </p:txBody>
      </p:sp>
      <p:sp>
        <p:nvSpPr>
          <p:cNvPr id="4" name="Content Placeholder 3"/>
          <p:cNvSpPr>
            <a:spLocks noGrp="1"/>
          </p:cNvSpPr>
          <p:nvPr>
            <p:ph idx="1"/>
          </p:nvPr>
        </p:nvSpPr>
        <p:spPr>
          <a:xfrm>
            <a:off x="360363" y="1895926"/>
            <a:ext cx="8423275" cy="4455210"/>
          </a:xfrm>
        </p:spPr>
        <p:txBody>
          <a:bodyPr/>
          <a:lstStyle/>
          <a:p>
            <a:pPr marL="0" lvl="1" indent="0">
              <a:spcBef>
                <a:spcPts val="0"/>
              </a:spcBef>
              <a:buNone/>
            </a:pPr>
            <a:r>
              <a:rPr lang="en-GB" sz="1800" b="1" kern="1200" dirty="0" smtClean="0">
                <a:solidFill>
                  <a:schemeClr val="lt1"/>
                </a:solidFill>
                <a:ea typeface="+mn-ea"/>
                <a:cs typeface="+mn-cs"/>
              </a:rPr>
              <a:t>Actuarial </a:t>
            </a:r>
            <a:r>
              <a:rPr lang="en-GB" sz="1800" b="1" kern="1200" dirty="0">
                <a:solidFill>
                  <a:schemeClr val="lt1"/>
                </a:solidFill>
                <a:ea typeface="+mn-ea"/>
                <a:cs typeface="+mn-cs"/>
              </a:rPr>
              <a:t>assumptions </a:t>
            </a:r>
            <a:r>
              <a:rPr lang="en-GB" sz="1800" dirty="0"/>
              <a:t>should </a:t>
            </a:r>
            <a:r>
              <a:rPr lang="en-GB" sz="1800" dirty="0" smtClean="0"/>
              <a:t>be: </a:t>
            </a:r>
          </a:p>
          <a:p>
            <a:pPr marL="360000" lvl="1" indent="-360000">
              <a:spcBef>
                <a:spcPts val="0"/>
              </a:spcBef>
            </a:pPr>
            <a:r>
              <a:rPr lang="en-GB" sz="1800" b="1" kern="1200" dirty="0">
                <a:solidFill>
                  <a:schemeClr val="lt1"/>
                </a:solidFill>
                <a:ea typeface="+mn-ea"/>
                <a:cs typeface="+mn-cs"/>
              </a:rPr>
              <a:t>unbiased </a:t>
            </a:r>
            <a:r>
              <a:rPr lang="en-GB" sz="1800" dirty="0" smtClean="0"/>
              <a:t>(ie </a:t>
            </a:r>
            <a:r>
              <a:rPr lang="en-GB" sz="1800" b="1" kern="1200" dirty="0">
                <a:solidFill>
                  <a:schemeClr val="lt1"/>
                </a:solidFill>
                <a:ea typeface="+mn-ea"/>
                <a:cs typeface="+mn-cs"/>
              </a:rPr>
              <a:t>neither imprudent nor excessively conservative</a:t>
            </a:r>
            <a:r>
              <a:rPr lang="en-GB" sz="1800" dirty="0"/>
              <a:t>)</a:t>
            </a:r>
            <a:r>
              <a:rPr lang="en-GB" sz="1800" dirty="0" smtClean="0"/>
              <a:t> </a:t>
            </a:r>
            <a:r>
              <a:rPr lang="en-GB" sz="1800" dirty="0"/>
              <a:t>and </a:t>
            </a:r>
          </a:p>
          <a:p>
            <a:pPr marL="360000" lvl="1" indent="-360000">
              <a:spcBef>
                <a:spcPts val="0"/>
              </a:spcBef>
            </a:pPr>
            <a:r>
              <a:rPr lang="en-GB" sz="1800" b="1" kern="1200" dirty="0">
                <a:solidFill>
                  <a:schemeClr val="lt1"/>
                </a:solidFill>
                <a:ea typeface="+mn-ea"/>
                <a:cs typeface="+mn-cs"/>
              </a:rPr>
              <a:t>mutually compatible </a:t>
            </a:r>
            <a:r>
              <a:rPr lang="en-GB" sz="1800" dirty="0" smtClean="0"/>
              <a:t>(reflects the </a:t>
            </a:r>
            <a:r>
              <a:rPr lang="en-GB" sz="1800" b="1" kern="1200" dirty="0">
                <a:solidFill>
                  <a:schemeClr val="lt1"/>
                </a:solidFill>
                <a:ea typeface="+mn-ea"/>
                <a:cs typeface="+mn-cs"/>
              </a:rPr>
              <a:t>economic relationships </a:t>
            </a:r>
            <a:r>
              <a:rPr lang="en-GB" sz="1800" dirty="0"/>
              <a:t>between factors such as </a:t>
            </a:r>
            <a:r>
              <a:rPr lang="en-GB" sz="1800" b="1" kern="1200" dirty="0">
                <a:solidFill>
                  <a:schemeClr val="lt1"/>
                </a:solidFill>
                <a:ea typeface="+mn-ea"/>
                <a:cs typeface="+mn-cs"/>
              </a:rPr>
              <a:t>inflation, rates of salary increase and discount rates</a:t>
            </a:r>
            <a:r>
              <a:rPr lang="en-GB" sz="1800" dirty="0" smtClean="0"/>
              <a:t>)</a:t>
            </a:r>
            <a:endParaRPr lang="en-GB" sz="18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dirty="0"/>
          </a:p>
        </p:txBody>
      </p:sp>
      <p:grpSp>
        <p:nvGrpSpPr>
          <p:cNvPr id="35" name="Group 34"/>
          <p:cNvGrpSpPr/>
          <p:nvPr/>
        </p:nvGrpSpPr>
        <p:grpSpPr>
          <a:xfrm>
            <a:off x="395536" y="3218200"/>
            <a:ext cx="8280000" cy="3099716"/>
            <a:chOff x="1279924" y="2924944"/>
            <a:chExt cx="6385844" cy="3185084"/>
          </a:xfrm>
        </p:grpSpPr>
        <p:sp>
          <p:nvSpPr>
            <p:cNvPr id="36" name="Rectangle 35"/>
            <p:cNvSpPr/>
            <p:nvPr/>
          </p:nvSpPr>
          <p:spPr>
            <a:xfrm>
              <a:off x="1279924" y="2933486"/>
              <a:ext cx="6385844" cy="3176542"/>
            </a:xfrm>
            <a:prstGeom prst="rect">
              <a:avLst/>
            </a:prstGeom>
          </p:spPr>
          <p:style>
            <a:lnRef idx="3">
              <a:schemeClr val="lt1">
                <a:hueOff val="0"/>
                <a:satOff val="0"/>
                <a:lumOff val="0"/>
                <a:alphaOff val="0"/>
              </a:schemeClr>
            </a:lnRef>
            <a:fillRef idx="1">
              <a:schemeClr val="accent1">
                <a:tint val="50000"/>
                <a:hueOff val="0"/>
                <a:satOff val="0"/>
                <a:lumOff val="0"/>
                <a:alphaOff val="0"/>
              </a:schemeClr>
            </a:fillRef>
            <a:effectRef idx="1">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solidFill>
                  <a:srgbClr val="4F2D7F">
                    <a:hueOff val="0"/>
                    <a:satOff val="0"/>
                    <a:lumOff val="0"/>
                    <a:alphaOff val="0"/>
                  </a:srgbClr>
                </a:solidFill>
              </a:endParaRPr>
            </a:p>
          </p:txBody>
        </p:sp>
        <p:sp>
          <p:nvSpPr>
            <p:cNvPr id="37" name="Freeform 36"/>
            <p:cNvSpPr/>
            <p:nvPr/>
          </p:nvSpPr>
          <p:spPr>
            <a:xfrm>
              <a:off x="1791196" y="3299482"/>
              <a:ext cx="2811999" cy="2677221"/>
            </a:xfrm>
            <a:custGeom>
              <a:avLst/>
              <a:gdLst>
                <a:gd name="connsiteX0" fmla="*/ 0 w 2811999"/>
                <a:gd name="connsiteY0" fmla="*/ 0 h 2677221"/>
                <a:gd name="connsiteX1" fmla="*/ 2811999 w 2811999"/>
                <a:gd name="connsiteY1" fmla="*/ 0 h 2677221"/>
                <a:gd name="connsiteX2" fmla="*/ 2811999 w 2811999"/>
                <a:gd name="connsiteY2" fmla="*/ 2677221 h 2677221"/>
                <a:gd name="connsiteX3" fmla="*/ 0 w 2811999"/>
                <a:gd name="connsiteY3" fmla="*/ 2677221 h 2677221"/>
                <a:gd name="connsiteX4" fmla="*/ 0 w 2811999"/>
                <a:gd name="connsiteY4" fmla="*/ 0 h 267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1999" h="2677221">
                  <a:moveTo>
                    <a:pt x="0" y="0"/>
                  </a:moveTo>
                  <a:lnTo>
                    <a:pt x="2811999" y="0"/>
                  </a:lnTo>
                  <a:lnTo>
                    <a:pt x="2811999" y="2677221"/>
                  </a:lnTo>
                  <a:lnTo>
                    <a:pt x="0" y="26772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3825" tIns="123825" rIns="123825" bIns="123825" numCol="1" spcCol="1270" anchor="t" anchorCtr="0">
              <a:noAutofit/>
            </a:bodyPr>
            <a:lstStyle/>
            <a:p>
              <a:pPr defTabSz="2889250">
                <a:lnSpc>
                  <a:spcPct val="90000"/>
                </a:lnSpc>
                <a:spcAft>
                  <a:spcPct val="35000"/>
                </a:spcAft>
              </a:pPr>
              <a:endParaRPr lang="en-GB" sz="6500" dirty="0">
                <a:solidFill>
                  <a:srgbClr val="000000">
                    <a:hueOff val="0"/>
                    <a:satOff val="0"/>
                    <a:lumOff val="0"/>
                    <a:alphaOff val="0"/>
                  </a:srgbClr>
                </a:solidFill>
              </a:endParaRPr>
            </a:p>
          </p:txBody>
        </p:sp>
        <p:sp>
          <p:nvSpPr>
            <p:cNvPr id="38" name="Freeform 37"/>
            <p:cNvSpPr/>
            <p:nvPr/>
          </p:nvSpPr>
          <p:spPr>
            <a:xfrm>
              <a:off x="4665839" y="3299482"/>
              <a:ext cx="2811999" cy="2677221"/>
            </a:xfrm>
            <a:custGeom>
              <a:avLst/>
              <a:gdLst>
                <a:gd name="connsiteX0" fmla="*/ 0 w 2811999"/>
                <a:gd name="connsiteY0" fmla="*/ 0 h 2677221"/>
                <a:gd name="connsiteX1" fmla="*/ 2811999 w 2811999"/>
                <a:gd name="connsiteY1" fmla="*/ 0 h 2677221"/>
                <a:gd name="connsiteX2" fmla="*/ 2811999 w 2811999"/>
                <a:gd name="connsiteY2" fmla="*/ 2677221 h 2677221"/>
                <a:gd name="connsiteX3" fmla="*/ 0 w 2811999"/>
                <a:gd name="connsiteY3" fmla="*/ 2677221 h 2677221"/>
                <a:gd name="connsiteX4" fmla="*/ 0 w 2811999"/>
                <a:gd name="connsiteY4" fmla="*/ 0 h 267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1999" h="2677221">
                  <a:moveTo>
                    <a:pt x="0" y="0"/>
                  </a:moveTo>
                  <a:lnTo>
                    <a:pt x="2811999" y="0"/>
                  </a:lnTo>
                  <a:lnTo>
                    <a:pt x="2811999" y="2677221"/>
                  </a:lnTo>
                  <a:lnTo>
                    <a:pt x="0" y="26772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3825" tIns="123825" rIns="123825" bIns="123825" numCol="1" spcCol="1270" anchor="t" anchorCtr="0">
              <a:noAutofit/>
            </a:bodyPr>
            <a:lstStyle/>
            <a:p>
              <a:pPr defTabSz="2889250">
                <a:lnSpc>
                  <a:spcPct val="90000"/>
                </a:lnSpc>
                <a:spcAft>
                  <a:spcPct val="35000"/>
                </a:spcAft>
              </a:pPr>
              <a:endParaRPr lang="en-GB" sz="6500" dirty="0">
                <a:solidFill>
                  <a:srgbClr val="000000">
                    <a:hueOff val="0"/>
                    <a:satOff val="0"/>
                    <a:lumOff val="0"/>
                    <a:alphaOff val="0"/>
                  </a:srgbClr>
                </a:solidFill>
              </a:endParaRPr>
            </a:p>
          </p:txBody>
        </p:sp>
        <p:sp>
          <p:nvSpPr>
            <p:cNvPr id="41" name="Straight Connector 40"/>
            <p:cNvSpPr/>
            <p:nvPr/>
          </p:nvSpPr>
          <p:spPr>
            <a:xfrm>
              <a:off x="4472150" y="2924944"/>
              <a:ext cx="696" cy="3176542"/>
            </a:xfrm>
            <a:prstGeom prst="line">
              <a:avLst/>
            </a:prstGeom>
          </p:spPr>
          <p:style>
            <a:lnRef idx="3">
              <a:schemeClr val="accent4"/>
            </a:lnRef>
            <a:fillRef idx="0">
              <a:schemeClr val="accent4"/>
            </a:fillRef>
            <a:effectRef idx="2">
              <a:schemeClr val="accent4"/>
            </a:effectRef>
            <a:fontRef idx="minor">
              <a:schemeClr val="tx1"/>
            </a:fontRef>
          </p:style>
        </p:sp>
      </p:grpSp>
      <p:sp>
        <p:nvSpPr>
          <p:cNvPr id="44" name="Rectangle 43"/>
          <p:cNvSpPr/>
          <p:nvPr/>
        </p:nvSpPr>
        <p:spPr>
          <a:xfrm>
            <a:off x="395536" y="3218200"/>
            <a:ext cx="4140000" cy="1015663"/>
          </a:xfrm>
          <a:prstGeom prst="rect">
            <a:avLst/>
          </a:prstGeom>
        </p:spPr>
        <p:txBody>
          <a:bodyPr wrap="square">
            <a:spAutoFit/>
          </a:bodyPr>
          <a:lstStyle/>
          <a:p>
            <a:r>
              <a:rPr lang="en-GB" sz="2400" dirty="0" smtClean="0">
                <a:solidFill>
                  <a:srgbClr val="FF0000"/>
                </a:solidFill>
              </a:rPr>
              <a:t>Demographic variables: </a:t>
            </a:r>
          </a:p>
          <a:p>
            <a:r>
              <a:rPr lang="en-GB" sz="1800" dirty="0" smtClean="0">
                <a:solidFill>
                  <a:srgbClr val="FF0000"/>
                </a:solidFill>
              </a:rPr>
              <a:t>future </a:t>
            </a:r>
            <a:r>
              <a:rPr lang="en-GB" sz="1800" dirty="0">
                <a:solidFill>
                  <a:srgbClr val="FF0000"/>
                </a:solidFill>
              </a:rPr>
              <a:t>characteristics of </a:t>
            </a:r>
            <a:r>
              <a:rPr lang="en-GB" sz="1800" dirty="0" smtClean="0">
                <a:solidFill>
                  <a:srgbClr val="FF0000"/>
                </a:solidFill>
              </a:rPr>
              <a:t>eligible current </a:t>
            </a:r>
            <a:r>
              <a:rPr lang="en-GB" sz="1800" dirty="0">
                <a:solidFill>
                  <a:srgbClr val="FF0000"/>
                </a:solidFill>
              </a:rPr>
              <a:t>and former </a:t>
            </a:r>
            <a:r>
              <a:rPr lang="en-GB" sz="1800" dirty="0" smtClean="0">
                <a:solidFill>
                  <a:srgbClr val="FF0000"/>
                </a:solidFill>
              </a:rPr>
              <a:t>employees &amp; dependants</a:t>
            </a:r>
          </a:p>
        </p:txBody>
      </p:sp>
      <p:sp>
        <p:nvSpPr>
          <p:cNvPr id="45" name="Rectangle 44"/>
          <p:cNvSpPr/>
          <p:nvPr/>
        </p:nvSpPr>
        <p:spPr>
          <a:xfrm>
            <a:off x="395536" y="4221088"/>
            <a:ext cx="4140000" cy="2031325"/>
          </a:xfrm>
          <a:prstGeom prst="rect">
            <a:avLst/>
          </a:prstGeom>
        </p:spPr>
        <p:txBody>
          <a:bodyPr wrap="square">
            <a:spAutoFit/>
          </a:bodyPr>
          <a:lstStyle/>
          <a:p>
            <a:r>
              <a:rPr lang="en-GB" sz="1800" dirty="0" smtClean="0">
                <a:latin typeface="+mn-lt"/>
              </a:rPr>
              <a:t>Examples: </a:t>
            </a:r>
          </a:p>
          <a:p>
            <a:pPr marL="360000" indent="-360000">
              <a:buFont typeface="Arial" panose="020B0604020202020204" pitchFamily="34" charset="0"/>
              <a:buChar char="•"/>
            </a:pPr>
            <a:r>
              <a:rPr lang="en-GB" sz="1800" dirty="0">
                <a:latin typeface="+mn-lt"/>
              </a:rPr>
              <a:t>Mortality</a:t>
            </a:r>
          </a:p>
          <a:p>
            <a:pPr marL="360000" indent="-360000">
              <a:buFont typeface="Arial" panose="020B0604020202020204" pitchFamily="34" charset="0"/>
              <a:buChar char="•"/>
            </a:pPr>
            <a:r>
              <a:rPr lang="en-GB" sz="1800" dirty="0" smtClean="0">
                <a:latin typeface="+mn-lt"/>
              </a:rPr>
              <a:t>employee turnover</a:t>
            </a:r>
          </a:p>
          <a:p>
            <a:pPr marL="360000" indent="-360000">
              <a:buFont typeface="Arial" panose="020B0604020202020204" pitchFamily="34" charset="0"/>
              <a:buChar char="•"/>
            </a:pPr>
            <a:r>
              <a:rPr lang="en-GB" sz="1800" dirty="0" smtClean="0">
                <a:latin typeface="+mn-lt"/>
              </a:rPr>
              <a:t>early retirement</a:t>
            </a:r>
          </a:p>
          <a:p>
            <a:pPr marL="360000" indent="-360000">
              <a:buFont typeface="Arial" panose="020B0604020202020204" pitchFamily="34" charset="0"/>
              <a:buChar char="•"/>
            </a:pPr>
            <a:r>
              <a:rPr lang="en-GB" sz="1800" dirty="0" smtClean="0">
                <a:latin typeface="+mn-lt"/>
              </a:rPr>
              <a:t>disability</a:t>
            </a:r>
          </a:p>
          <a:p>
            <a:pPr marL="360000" indent="-360000">
              <a:buFont typeface="Arial" panose="020B0604020202020204" pitchFamily="34" charset="0"/>
              <a:buChar char="•"/>
            </a:pPr>
            <a:r>
              <a:rPr lang="en-GB" sz="1800" dirty="0" smtClean="0">
                <a:latin typeface="+mn-lt"/>
              </a:rPr>
              <a:t>proportion of eligible plan members </a:t>
            </a:r>
          </a:p>
          <a:p>
            <a:pPr marL="360000" indent="-360000">
              <a:buFont typeface="Arial" panose="020B0604020202020204" pitchFamily="34" charset="0"/>
              <a:buChar char="•"/>
            </a:pPr>
            <a:r>
              <a:rPr lang="en-GB" sz="1800" dirty="0" smtClean="0">
                <a:latin typeface="+mn-lt"/>
              </a:rPr>
              <a:t>claim </a:t>
            </a:r>
            <a:r>
              <a:rPr lang="en-GB" sz="1800" dirty="0">
                <a:latin typeface="+mn-lt"/>
              </a:rPr>
              <a:t>rates under medical </a:t>
            </a:r>
            <a:r>
              <a:rPr lang="en-GB" sz="1800" dirty="0" smtClean="0">
                <a:latin typeface="+mn-lt"/>
              </a:rPr>
              <a:t>plans</a:t>
            </a:r>
            <a:endParaRPr lang="en-GB" sz="1800" dirty="0">
              <a:latin typeface="+mn-lt"/>
            </a:endParaRPr>
          </a:p>
        </p:txBody>
      </p:sp>
      <p:sp>
        <p:nvSpPr>
          <p:cNvPr id="47" name="Rectangle 46"/>
          <p:cNvSpPr/>
          <p:nvPr/>
        </p:nvSpPr>
        <p:spPr>
          <a:xfrm>
            <a:off x="4549983" y="4719920"/>
            <a:ext cx="4140000" cy="1477328"/>
          </a:xfrm>
          <a:prstGeom prst="rect">
            <a:avLst/>
          </a:prstGeom>
        </p:spPr>
        <p:txBody>
          <a:bodyPr wrap="square">
            <a:spAutoFit/>
          </a:bodyPr>
          <a:lstStyle/>
          <a:p>
            <a:r>
              <a:rPr lang="en-GB" sz="1800" dirty="0" smtClean="0"/>
              <a:t>Dealing </a:t>
            </a:r>
            <a:r>
              <a:rPr lang="en-GB" sz="1800" dirty="0"/>
              <a:t>with items such as: </a:t>
            </a:r>
          </a:p>
          <a:p>
            <a:pPr marL="360000" indent="-360000">
              <a:buFont typeface="Arial" panose="020B0604020202020204" pitchFamily="34" charset="0"/>
              <a:buChar char="•"/>
            </a:pPr>
            <a:r>
              <a:rPr lang="en-GB" sz="1800" dirty="0" smtClean="0"/>
              <a:t>benefit and salaries levels</a:t>
            </a:r>
          </a:p>
          <a:p>
            <a:pPr marL="360000" indent="-360000">
              <a:buFont typeface="Arial" panose="020B0604020202020204" pitchFamily="34" charset="0"/>
              <a:buChar char="•"/>
            </a:pPr>
            <a:r>
              <a:rPr lang="en-GB" sz="1800" dirty="0" smtClean="0"/>
              <a:t>future </a:t>
            </a:r>
            <a:r>
              <a:rPr lang="en-GB" sz="1800" dirty="0"/>
              <a:t>medical </a:t>
            </a:r>
            <a:r>
              <a:rPr lang="en-GB" sz="1800" dirty="0" smtClean="0"/>
              <a:t>costs</a:t>
            </a:r>
          </a:p>
          <a:p>
            <a:pPr marL="360000" indent="-360000">
              <a:buFont typeface="Arial" panose="020B0604020202020204" pitchFamily="34" charset="0"/>
              <a:buChar char="•"/>
            </a:pPr>
            <a:r>
              <a:rPr lang="en-GB" sz="1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the </a:t>
            </a:r>
            <a:r>
              <a:rPr lang="en-GB" sz="1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discount </a:t>
            </a:r>
            <a:r>
              <a:rPr lang="en-GB" sz="1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rate- see step </a:t>
            </a:r>
            <a:r>
              <a:rPr lang="en-GB" sz="1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3</a:t>
            </a:r>
            <a:endParaRPr lang="en-GB" sz="1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endParaRPr>
          </a:p>
        </p:txBody>
      </p:sp>
      <p:sp>
        <p:nvSpPr>
          <p:cNvPr id="14" name="Rectangle 13"/>
          <p:cNvSpPr/>
          <p:nvPr/>
        </p:nvSpPr>
        <p:spPr>
          <a:xfrm>
            <a:off x="4572000" y="3212976"/>
            <a:ext cx="4140000" cy="1631216"/>
          </a:xfrm>
          <a:prstGeom prst="rect">
            <a:avLst/>
          </a:prstGeom>
        </p:spPr>
        <p:txBody>
          <a:bodyPr wrap="square">
            <a:spAutoFit/>
          </a:bodyPr>
          <a:lstStyle/>
          <a:p>
            <a:r>
              <a:rPr lang="en-GB" sz="2400" dirty="0">
                <a:solidFill>
                  <a:srgbClr val="FF0000"/>
                </a:solidFill>
              </a:rPr>
              <a:t>Financial </a:t>
            </a:r>
            <a:r>
              <a:rPr lang="en-GB" sz="2400" dirty="0" smtClean="0">
                <a:solidFill>
                  <a:srgbClr val="FF0000"/>
                </a:solidFill>
              </a:rPr>
              <a:t>variables:</a:t>
            </a:r>
            <a:endParaRPr lang="en-GB" sz="2400" dirty="0">
              <a:solidFill>
                <a:srgbClr val="FF0000"/>
              </a:solidFill>
            </a:endParaRPr>
          </a:p>
          <a:p>
            <a:r>
              <a:rPr lang="en-GB" sz="1800" dirty="0" smtClean="0">
                <a:solidFill>
                  <a:srgbClr val="FF0000"/>
                </a:solidFill>
              </a:rPr>
              <a:t>should be </a:t>
            </a:r>
            <a:r>
              <a:rPr lang="en-GB" sz="1800" dirty="0">
                <a:solidFill>
                  <a:srgbClr val="FF0000"/>
                </a:solidFill>
              </a:rPr>
              <a:t>based on market expectations, at the end of the reporting period, for the period over which the obligations are to be settled</a:t>
            </a:r>
          </a:p>
        </p:txBody>
      </p:sp>
    </p:spTree>
    <p:extLst>
      <p:ext uri="{BB962C8B-B14F-4D97-AF65-F5344CB8AC3E}">
        <p14:creationId xmlns:p14="http://schemas.microsoft.com/office/powerpoint/2010/main" val="8488329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STEP 3</a:t>
            </a:r>
            <a:br>
              <a:rPr lang="en-GB" dirty="0" smtClean="0">
                <a:solidFill>
                  <a:srgbClr val="FFFFFF"/>
                </a:solidFill>
                <a:latin typeface="Arial" pitchFamily="34" charset="0"/>
                <a:cs typeface="Arial" pitchFamily="34" charset="0"/>
              </a:rPr>
            </a:br>
            <a:r>
              <a:rPr lang="en-GB" dirty="0" smtClean="0"/>
              <a:t>Determine </a:t>
            </a:r>
            <a:r>
              <a:rPr lang="en-GB" dirty="0"/>
              <a:t>the </a:t>
            </a:r>
            <a:r>
              <a:rPr lang="en-GB" dirty="0" smtClean="0"/>
              <a:t>actuarial assumptions- discount rate</a:t>
            </a:r>
            <a:endParaRPr lang="en-GB" dirty="0"/>
          </a:p>
        </p:txBody>
      </p:sp>
      <p:sp>
        <p:nvSpPr>
          <p:cNvPr id="3" name="Content Placeholder 2"/>
          <p:cNvSpPr>
            <a:spLocks noGrp="1"/>
          </p:cNvSpPr>
          <p:nvPr>
            <p:ph idx="1"/>
          </p:nvPr>
        </p:nvSpPr>
        <p:spPr>
          <a:xfrm>
            <a:off x="325189" y="1916832"/>
            <a:ext cx="8639299" cy="4392488"/>
          </a:xfrm>
        </p:spPr>
        <p:txBody>
          <a:bodyPr/>
          <a:lstStyle/>
          <a:p>
            <a:pPr marL="0" indent="0">
              <a:spcBef>
                <a:spcPts val="0"/>
              </a:spcBef>
              <a:buNone/>
            </a:pPr>
            <a:r>
              <a:rPr lang="en-GB" sz="1800" b="1" kern="1200" dirty="0">
                <a:solidFill>
                  <a:schemeClr val="lt1"/>
                </a:solidFill>
              </a:rPr>
              <a:t>Discount </a:t>
            </a:r>
            <a:r>
              <a:rPr lang="en-GB" sz="1800" b="1" kern="1200" dirty="0" smtClean="0">
                <a:solidFill>
                  <a:schemeClr val="lt1"/>
                </a:solidFill>
              </a:rPr>
              <a:t>rate</a:t>
            </a:r>
            <a:r>
              <a:rPr lang="en-GB" sz="1800" dirty="0"/>
              <a:t> </a:t>
            </a:r>
            <a:r>
              <a:rPr lang="en-GB" sz="1800" dirty="0" smtClean="0"/>
              <a:t>is </a:t>
            </a:r>
            <a:r>
              <a:rPr lang="en-GB" sz="1800" dirty="0"/>
              <a:t>the rate used to </a:t>
            </a:r>
            <a:r>
              <a:rPr lang="en-GB" sz="1800" b="1" kern="1200" dirty="0">
                <a:solidFill>
                  <a:schemeClr val="lt1"/>
                </a:solidFill>
              </a:rPr>
              <a:t>discount post-employment benefit </a:t>
            </a:r>
            <a:r>
              <a:rPr lang="en-GB" sz="1800" b="1" kern="1200" dirty="0" smtClean="0">
                <a:solidFill>
                  <a:schemeClr val="lt1"/>
                </a:solidFill>
              </a:rPr>
              <a:t>obligations</a:t>
            </a:r>
            <a:r>
              <a:rPr lang="en-GB" sz="1800" dirty="0" smtClean="0"/>
              <a:t>. </a:t>
            </a:r>
          </a:p>
          <a:p>
            <a:pPr marL="0" indent="0">
              <a:spcBef>
                <a:spcPts val="0"/>
              </a:spcBef>
              <a:buNone/>
            </a:pPr>
            <a:r>
              <a:rPr lang="en-GB" sz="1800" dirty="0" smtClean="0"/>
              <a:t>The </a:t>
            </a:r>
            <a:r>
              <a:rPr lang="en-GB" sz="1800" b="1" kern="1200" dirty="0">
                <a:solidFill>
                  <a:schemeClr val="lt1"/>
                </a:solidFill>
              </a:rPr>
              <a:t>discount rate</a:t>
            </a:r>
            <a:r>
              <a:rPr lang="en-GB" sz="1800" dirty="0" smtClean="0"/>
              <a:t>: </a:t>
            </a:r>
          </a:p>
          <a:p>
            <a:pPr marL="360000" indent="-360000">
              <a:spcBef>
                <a:spcPts val="200"/>
              </a:spcBef>
              <a:spcAft>
                <a:spcPts val="200"/>
              </a:spcAft>
              <a:buFont typeface="+mj-lt"/>
              <a:buAutoNum type="arabicPeriod"/>
            </a:pPr>
            <a:r>
              <a:rPr lang="en-GB" sz="1800" dirty="0" smtClean="0"/>
              <a:t>should be </a:t>
            </a:r>
            <a:r>
              <a:rPr lang="en-GB" sz="1800" dirty="0"/>
              <a:t>determined by reference to </a:t>
            </a:r>
            <a:r>
              <a:rPr lang="en-GB" sz="1800" b="1" kern="1200" dirty="0">
                <a:solidFill>
                  <a:schemeClr val="lt1"/>
                </a:solidFill>
              </a:rPr>
              <a:t>market yields at the end of the reporting period </a:t>
            </a:r>
            <a:r>
              <a:rPr lang="en-GB" sz="1800" dirty="0" smtClean="0"/>
              <a:t>on: </a:t>
            </a:r>
          </a:p>
          <a:p>
            <a:pPr marL="828000" lvl="1" indent="-360000">
              <a:spcBef>
                <a:spcPts val="200"/>
              </a:spcBef>
              <a:spcAft>
                <a:spcPts val="200"/>
              </a:spcAft>
            </a:pPr>
            <a:r>
              <a:rPr lang="en-GB" sz="1800" b="1" kern="1200" dirty="0">
                <a:solidFill>
                  <a:schemeClr val="lt1"/>
                </a:solidFill>
                <a:ea typeface="+mn-ea"/>
                <a:cs typeface="+mn-cs"/>
              </a:rPr>
              <a:t>high quality corporate </a:t>
            </a:r>
            <a:r>
              <a:rPr lang="en-GB" sz="1800" b="1" kern="1200" dirty="0" smtClean="0">
                <a:solidFill>
                  <a:schemeClr val="lt1"/>
                </a:solidFill>
                <a:ea typeface="+mn-ea"/>
                <a:cs typeface="+mn-cs"/>
              </a:rPr>
              <a:t>bonds (HQCB) </a:t>
            </a:r>
            <a:r>
              <a:rPr lang="en-GB" sz="1800" dirty="0" smtClean="0"/>
              <a:t>if there is </a:t>
            </a:r>
            <a:r>
              <a:rPr lang="en-GB" sz="1800" b="1" kern="1200" dirty="0">
                <a:solidFill>
                  <a:schemeClr val="lt1"/>
                </a:solidFill>
                <a:ea typeface="+mn-ea"/>
                <a:cs typeface="+mn-cs"/>
              </a:rPr>
              <a:t>a deep market </a:t>
            </a:r>
            <a:r>
              <a:rPr lang="en-GB" sz="1800" dirty="0"/>
              <a:t>for </a:t>
            </a:r>
            <a:r>
              <a:rPr lang="en-GB" sz="1800" b="1" kern="1200" dirty="0" smtClean="0">
                <a:solidFill>
                  <a:schemeClr val="lt1"/>
                </a:solidFill>
                <a:ea typeface="+mn-ea"/>
                <a:cs typeface="+mn-cs"/>
              </a:rPr>
              <a:t>HQCB</a:t>
            </a:r>
            <a:endParaRPr lang="en-GB" sz="1800" b="1" kern="1200" dirty="0">
              <a:solidFill>
                <a:schemeClr val="lt1"/>
              </a:solidFill>
              <a:ea typeface="+mn-ea"/>
              <a:cs typeface="+mn-cs"/>
            </a:endParaRPr>
          </a:p>
          <a:p>
            <a:pPr marL="828000" lvl="1" indent="-360000">
              <a:spcBef>
                <a:spcPts val="200"/>
              </a:spcBef>
              <a:spcAft>
                <a:spcPts val="200"/>
              </a:spcAft>
            </a:pPr>
            <a:r>
              <a:rPr lang="en-GB" sz="1800" b="1" kern="1200" dirty="0">
                <a:solidFill>
                  <a:schemeClr val="lt1"/>
                </a:solidFill>
                <a:ea typeface="+mn-ea"/>
                <a:cs typeface="+mn-cs"/>
              </a:rPr>
              <a:t>government </a:t>
            </a:r>
            <a:r>
              <a:rPr lang="en-GB" sz="1800" b="1" kern="1200" dirty="0" smtClean="0">
                <a:solidFill>
                  <a:schemeClr val="lt1"/>
                </a:solidFill>
                <a:ea typeface="+mn-ea"/>
                <a:cs typeface="+mn-cs"/>
              </a:rPr>
              <a:t>bonds</a:t>
            </a:r>
            <a:r>
              <a:rPr lang="en-GB" sz="1800" dirty="0"/>
              <a:t> if there is </a:t>
            </a:r>
            <a:r>
              <a:rPr lang="en-GB" sz="1800" b="1" kern="1200" dirty="0" smtClean="0">
                <a:solidFill>
                  <a:schemeClr val="lt1"/>
                </a:solidFill>
                <a:ea typeface="+mn-ea"/>
                <a:cs typeface="+mn-cs"/>
              </a:rPr>
              <a:t>no deep market</a:t>
            </a:r>
            <a:r>
              <a:rPr lang="en-GB" sz="1800" dirty="0"/>
              <a:t> for </a:t>
            </a:r>
            <a:r>
              <a:rPr lang="en-GB" sz="1800" b="1" kern="1200" dirty="0" smtClean="0">
                <a:solidFill>
                  <a:schemeClr val="lt1"/>
                </a:solidFill>
                <a:ea typeface="+mn-ea"/>
                <a:cs typeface="+mn-cs"/>
              </a:rPr>
              <a:t>HQCB</a:t>
            </a:r>
            <a:endParaRPr lang="en-GB" sz="1800" b="1" kern="1200" dirty="0">
              <a:solidFill>
                <a:schemeClr val="lt1"/>
              </a:solidFill>
              <a:ea typeface="+mn-ea"/>
              <a:cs typeface="+mn-cs"/>
            </a:endParaRPr>
          </a:p>
          <a:p>
            <a:pPr marL="360000" lvl="1" indent="0">
              <a:spcBef>
                <a:spcPts val="200"/>
              </a:spcBef>
              <a:spcAft>
                <a:spcPts val="200"/>
              </a:spcAft>
              <a:buNone/>
            </a:pPr>
            <a:r>
              <a:rPr lang="en-GB" sz="1800" dirty="0" smtClean="0"/>
              <a:t>The </a:t>
            </a:r>
            <a:r>
              <a:rPr lang="en-GB" sz="1800" b="1" kern="1200" dirty="0">
                <a:solidFill>
                  <a:schemeClr val="lt1"/>
                </a:solidFill>
                <a:ea typeface="+mn-ea"/>
                <a:cs typeface="+mn-cs"/>
              </a:rPr>
              <a:t>currency and term </a:t>
            </a:r>
            <a:r>
              <a:rPr lang="en-GB" sz="1800" dirty="0"/>
              <a:t>of the </a:t>
            </a:r>
            <a:r>
              <a:rPr lang="en-GB" sz="1800" b="1" kern="1200" dirty="0">
                <a:solidFill>
                  <a:schemeClr val="lt1"/>
                </a:solidFill>
                <a:ea typeface="+mn-ea"/>
                <a:cs typeface="+mn-cs"/>
              </a:rPr>
              <a:t>HQCB/government bonds </a:t>
            </a:r>
            <a:r>
              <a:rPr lang="en-GB" sz="1800" dirty="0" smtClean="0"/>
              <a:t>should be </a:t>
            </a:r>
            <a:r>
              <a:rPr lang="en-GB" sz="1800" dirty="0"/>
              <a:t>consistent with the currency and estimated term of the </a:t>
            </a:r>
            <a:r>
              <a:rPr lang="en-GB" sz="1800" dirty="0" smtClean="0"/>
              <a:t>obligation</a:t>
            </a:r>
            <a:endParaRPr lang="en-GB" sz="1800" dirty="0"/>
          </a:p>
          <a:p>
            <a:pPr marL="360000" indent="-360000">
              <a:spcBef>
                <a:spcPts val="200"/>
              </a:spcBef>
              <a:spcAft>
                <a:spcPts val="200"/>
              </a:spcAft>
              <a:buFont typeface="+mj-lt"/>
              <a:buAutoNum type="arabicPeriod"/>
            </a:pPr>
            <a:r>
              <a:rPr lang="en-GB" sz="1800" dirty="0" smtClean="0"/>
              <a:t>should </a:t>
            </a:r>
            <a:r>
              <a:rPr lang="en-GB" sz="1800" dirty="0"/>
              <a:t>reflect: </a:t>
            </a:r>
          </a:p>
          <a:p>
            <a:pPr marL="828000" lvl="1" indent="-360000">
              <a:spcBef>
                <a:spcPts val="200"/>
              </a:spcBef>
              <a:spcAft>
                <a:spcPts val="200"/>
              </a:spcAft>
            </a:pPr>
            <a:r>
              <a:rPr lang="en-GB" sz="1800" b="1" kern="1200" dirty="0">
                <a:solidFill>
                  <a:schemeClr val="lt1"/>
                </a:solidFill>
                <a:ea typeface="+mn-ea"/>
                <a:cs typeface="+mn-cs"/>
              </a:rPr>
              <a:t>time value of money, but not the actuarial or investment risk</a:t>
            </a:r>
          </a:p>
          <a:p>
            <a:pPr marL="828000" lvl="1" indent="-360000">
              <a:spcBef>
                <a:spcPts val="200"/>
              </a:spcBef>
              <a:spcAft>
                <a:spcPts val="200"/>
              </a:spcAft>
            </a:pPr>
            <a:r>
              <a:rPr lang="en-GB" sz="1800" b="1" kern="1200" dirty="0">
                <a:solidFill>
                  <a:schemeClr val="lt1"/>
                </a:solidFill>
                <a:ea typeface="+mn-ea"/>
                <a:cs typeface="+mn-cs"/>
              </a:rPr>
              <a:t>estimated timing of benefit payments</a:t>
            </a:r>
          </a:p>
          <a:p>
            <a:pPr marL="0" indent="0">
              <a:spcBef>
                <a:spcPts val="0"/>
              </a:spcBef>
              <a:buNone/>
            </a:pPr>
            <a:endParaRPr lang="en-GB" sz="1800" dirty="0" smtClean="0"/>
          </a:p>
          <a:p>
            <a:pPr marL="0" indent="0">
              <a:spcBef>
                <a:spcPts val="0"/>
              </a:spcBef>
              <a:buNone/>
            </a:pPr>
            <a:endParaRPr lang="en-GB" sz="1800" dirty="0"/>
          </a:p>
          <a:p>
            <a:pPr marL="400050" lvl="1" indent="0">
              <a:spcBef>
                <a:spcPts val="0"/>
              </a:spcBef>
              <a:buNone/>
            </a:pPr>
            <a:endParaRPr lang="en-GB" sz="1600" dirty="0"/>
          </a:p>
        </p:txBody>
      </p:sp>
      <p:sp>
        <p:nvSpPr>
          <p:cNvPr id="4" name="Rounded Rectangle 3"/>
          <p:cNvSpPr/>
          <p:nvPr/>
        </p:nvSpPr>
        <p:spPr>
          <a:xfrm>
            <a:off x="323528" y="5661248"/>
            <a:ext cx="8640960" cy="720080"/>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solidFill>
                  <a:srgbClr val="000000"/>
                </a:solidFill>
              </a:rPr>
              <a:t>In </a:t>
            </a:r>
            <a:r>
              <a:rPr lang="en-GB" sz="1800" dirty="0">
                <a:solidFill>
                  <a:srgbClr val="000000"/>
                </a:solidFill>
              </a:rPr>
              <a:t>practice, entities often apply a </a:t>
            </a:r>
            <a:r>
              <a:rPr lang="en-GB" sz="1800" b="1" dirty="0">
                <a:solidFill>
                  <a:srgbClr val="4F2D7F"/>
                </a:solidFill>
              </a:rPr>
              <a:t>single weighted average discount rate </a:t>
            </a:r>
            <a:r>
              <a:rPr lang="en-GB" sz="1800" dirty="0">
                <a:solidFill>
                  <a:srgbClr val="000000"/>
                </a:solidFill>
              </a:rPr>
              <a:t>to reflect the estimated timing, amount and the currency of the benefit </a:t>
            </a:r>
            <a:r>
              <a:rPr lang="en-GB" sz="1800" dirty="0" smtClean="0">
                <a:solidFill>
                  <a:srgbClr val="000000"/>
                </a:solidFill>
              </a:rPr>
              <a:t>payments</a:t>
            </a:r>
            <a:endParaRPr lang="en-GB" sz="1800" dirty="0">
              <a:solidFill>
                <a:srgbClr val="000000"/>
              </a:solidFill>
            </a:endParaRPr>
          </a:p>
        </p:txBody>
      </p:sp>
    </p:spTree>
    <p:extLst>
      <p:ext uri="{BB962C8B-B14F-4D97-AF65-F5344CB8AC3E}">
        <p14:creationId xmlns:p14="http://schemas.microsoft.com/office/powerpoint/2010/main" val="247080005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r>
              <a:rPr lang="en-GB" dirty="0">
                <a:solidFill>
                  <a:srgbClr val="FFFFFF"/>
                </a:solidFill>
                <a:latin typeface="Arial" pitchFamily="34" charset="0"/>
                <a:cs typeface="Arial" pitchFamily="34" charset="0"/>
              </a:rPr>
              <a:t/>
            </a:r>
            <a:br>
              <a:rPr lang="en-GB" dirty="0">
                <a:solidFill>
                  <a:srgbClr val="FFFFFF"/>
                </a:solidFill>
                <a:latin typeface="Arial" pitchFamily="34" charset="0"/>
                <a:cs typeface="Arial" pitchFamily="34" charset="0"/>
              </a:rPr>
            </a:br>
            <a:r>
              <a:rPr lang="en-GB" dirty="0">
                <a:solidFill>
                  <a:srgbClr val="FFFFFF"/>
                </a:solidFill>
                <a:latin typeface="Arial" pitchFamily="34" charset="0"/>
                <a:cs typeface="Arial" pitchFamily="34" charset="0"/>
              </a:rPr>
              <a:t>STEP 3</a:t>
            </a:r>
            <a:br>
              <a:rPr lang="en-GB" dirty="0">
                <a:solidFill>
                  <a:srgbClr val="FFFFFF"/>
                </a:solidFill>
                <a:latin typeface="Arial" pitchFamily="34" charset="0"/>
                <a:cs typeface="Arial" pitchFamily="34" charset="0"/>
              </a:rPr>
            </a:br>
            <a:r>
              <a:rPr lang="en-GB" dirty="0"/>
              <a:t>Determine the actuarial assumptions-discount rate</a:t>
            </a:r>
          </a:p>
        </p:txBody>
      </p:sp>
      <p:sp>
        <p:nvSpPr>
          <p:cNvPr id="4" name="TextBox 3"/>
          <p:cNvSpPr txBox="1"/>
          <p:nvPr/>
        </p:nvSpPr>
        <p:spPr>
          <a:xfrm>
            <a:off x="2772480" y="3032816"/>
            <a:ext cx="6120000" cy="707886"/>
          </a:xfrm>
          <a:prstGeom prst="rect">
            <a:avLst/>
          </a:prstGeom>
          <a:solidFill>
            <a:schemeClr val="tx1"/>
          </a:solidFill>
          <a:ln>
            <a:noFill/>
          </a:ln>
        </p:spPr>
        <p:txBody>
          <a:bodyPr wrap="square" rtlCol="0">
            <a:spAutoFit/>
          </a:bodyPr>
          <a:lstStyle/>
          <a:p>
            <a:r>
              <a:rPr lang="en-GB" sz="2000" b="1" dirty="0">
                <a:solidFill>
                  <a:srgbClr val="FFFFFF"/>
                </a:solidFill>
              </a:rPr>
              <a:t>HQCB should include bonds of same currency issued by entities in other countries</a:t>
            </a:r>
          </a:p>
        </p:txBody>
      </p:sp>
      <p:sp>
        <p:nvSpPr>
          <p:cNvPr id="3" name="Oval 2"/>
          <p:cNvSpPr/>
          <p:nvPr/>
        </p:nvSpPr>
        <p:spPr>
          <a:xfrm>
            <a:off x="107504" y="1988840"/>
            <a:ext cx="2520000" cy="792088"/>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solidFill>
                  <a:srgbClr val="000000"/>
                </a:solidFill>
              </a:rPr>
              <a:t>Meaning of </a:t>
            </a:r>
          </a:p>
          <a:p>
            <a:pPr algn="ctr"/>
            <a:r>
              <a:rPr lang="en-GB" sz="1800" dirty="0" smtClean="0">
                <a:solidFill>
                  <a:srgbClr val="000000"/>
                </a:solidFill>
              </a:rPr>
              <a:t>'high quality'</a:t>
            </a:r>
            <a:endParaRPr lang="en-GB" sz="1800" dirty="0">
              <a:solidFill>
                <a:srgbClr val="000000"/>
              </a:solidFill>
            </a:endParaRPr>
          </a:p>
        </p:txBody>
      </p:sp>
      <p:sp>
        <p:nvSpPr>
          <p:cNvPr id="22" name="Oval 21"/>
          <p:cNvSpPr/>
          <p:nvPr/>
        </p:nvSpPr>
        <p:spPr>
          <a:xfrm>
            <a:off x="103408" y="2996952"/>
            <a:ext cx="2520000" cy="75594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solidFill>
                  <a:srgbClr val="000000"/>
                </a:solidFill>
              </a:rPr>
              <a:t>Country vs. currency zone</a:t>
            </a:r>
            <a:endParaRPr lang="en-GB" sz="1800" dirty="0">
              <a:solidFill>
                <a:srgbClr val="000000"/>
              </a:solidFill>
            </a:endParaRPr>
          </a:p>
        </p:txBody>
      </p:sp>
      <p:sp>
        <p:nvSpPr>
          <p:cNvPr id="23" name="Oval 22"/>
          <p:cNvSpPr/>
          <p:nvPr/>
        </p:nvSpPr>
        <p:spPr>
          <a:xfrm>
            <a:off x="107504" y="4221088"/>
            <a:ext cx="2520000" cy="972000"/>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solidFill>
                  <a:srgbClr val="000000"/>
                </a:solidFill>
              </a:rPr>
              <a:t>Government bonds not 'high quality'</a:t>
            </a:r>
            <a:endParaRPr lang="en-GB" sz="1800" dirty="0">
              <a:solidFill>
                <a:srgbClr val="000000"/>
              </a:solidFill>
            </a:endParaRPr>
          </a:p>
        </p:txBody>
      </p:sp>
      <p:sp>
        <p:nvSpPr>
          <p:cNvPr id="27" name="TextBox 26"/>
          <p:cNvSpPr txBox="1"/>
          <p:nvPr/>
        </p:nvSpPr>
        <p:spPr>
          <a:xfrm>
            <a:off x="2771800" y="2132856"/>
            <a:ext cx="6120000" cy="400110"/>
          </a:xfrm>
          <a:prstGeom prst="rect">
            <a:avLst/>
          </a:prstGeom>
          <a:solidFill>
            <a:schemeClr val="tx1"/>
          </a:solidFill>
          <a:ln>
            <a:noFill/>
          </a:ln>
        </p:spPr>
        <p:txBody>
          <a:bodyPr wrap="square" rtlCol="0">
            <a:spAutoFit/>
          </a:bodyPr>
          <a:lstStyle/>
          <a:p>
            <a:r>
              <a:rPr lang="en-GB" sz="2000" b="1" dirty="0">
                <a:solidFill>
                  <a:srgbClr val="FFFFFF"/>
                </a:solidFill>
              </a:rPr>
              <a:t>Predominant practice: </a:t>
            </a:r>
            <a:r>
              <a:rPr lang="en-GB" sz="2000" b="1" dirty="0" smtClean="0">
                <a:solidFill>
                  <a:srgbClr val="FFFFFF"/>
                </a:solidFill>
              </a:rPr>
              <a:t>AA rated </a:t>
            </a:r>
            <a:r>
              <a:rPr lang="en-GB" sz="2000" b="1" dirty="0">
                <a:solidFill>
                  <a:srgbClr val="FFFFFF"/>
                </a:solidFill>
              </a:rPr>
              <a:t>or </a:t>
            </a:r>
            <a:r>
              <a:rPr lang="en-GB" sz="2000" b="1" dirty="0" smtClean="0">
                <a:solidFill>
                  <a:srgbClr val="FFFFFF"/>
                </a:solidFill>
              </a:rPr>
              <a:t>higher</a:t>
            </a:r>
            <a:endParaRPr lang="en-GB" sz="2000" b="1" dirty="0">
              <a:solidFill>
                <a:srgbClr val="FFFFFF"/>
              </a:solidFill>
            </a:endParaRPr>
          </a:p>
        </p:txBody>
      </p:sp>
      <p:sp>
        <p:nvSpPr>
          <p:cNvPr id="28" name="TextBox 27"/>
          <p:cNvSpPr txBox="1"/>
          <p:nvPr/>
        </p:nvSpPr>
        <p:spPr>
          <a:xfrm>
            <a:off x="2771799" y="4365104"/>
            <a:ext cx="6120000" cy="707886"/>
          </a:xfrm>
          <a:prstGeom prst="rect">
            <a:avLst/>
          </a:prstGeom>
          <a:solidFill>
            <a:schemeClr val="tx1"/>
          </a:solidFill>
          <a:ln>
            <a:noFill/>
          </a:ln>
        </p:spPr>
        <p:txBody>
          <a:bodyPr wrap="square" rtlCol="0">
            <a:spAutoFit/>
          </a:bodyPr>
          <a:lstStyle/>
          <a:p>
            <a:r>
              <a:rPr lang="en-GB" sz="2000" b="1" dirty="0">
                <a:solidFill>
                  <a:srgbClr val="FFFFFF"/>
                </a:solidFill>
              </a:rPr>
              <a:t>Use government bond rate if no deep market in HQCB regardless of their quality rate</a:t>
            </a:r>
          </a:p>
        </p:txBody>
      </p:sp>
      <p:sp>
        <p:nvSpPr>
          <p:cNvPr id="9" name="TextBox 8"/>
          <p:cNvSpPr txBox="1"/>
          <p:nvPr/>
        </p:nvSpPr>
        <p:spPr>
          <a:xfrm>
            <a:off x="2772240" y="5589240"/>
            <a:ext cx="6120000" cy="400110"/>
          </a:xfrm>
          <a:prstGeom prst="rect">
            <a:avLst/>
          </a:prstGeom>
          <a:solidFill>
            <a:schemeClr val="tx1"/>
          </a:solidFill>
          <a:ln>
            <a:noFill/>
          </a:ln>
        </p:spPr>
        <p:txBody>
          <a:bodyPr wrap="square" rtlCol="0">
            <a:spAutoFit/>
          </a:bodyPr>
          <a:lstStyle/>
          <a:p>
            <a:r>
              <a:rPr lang="en-GB" sz="2000" b="1" dirty="0">
                <a:solidFill>
                  <a:srgbClr val="FFFFFF"/>
                </a:solidFill>
              </a:rPr>
              <a:t>Pre tax discount rate</a:t>
            </a:r>
          </a:p>
        </p:txBody>
      </p:sp>
      <p:sp>
        <p:nvSpPr>
          <p:cNvPr id="10" name="Oval 9"/>
          <p:cNvSpPr/>
          <p:nvPr/>
        </p:nvSpPr>
        <p:spPr>
          <a:xfrm>
            <a:off x="107784" y="5445224"/>
            <a:ext cx="2520000" cy="720000"/>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solidFill>
                  <a:srgbClr val="000000"/>
                </a:solidFill>
              </a:rPr>
              <a:t>Pre tax or post tax</a:t>
            </a:r>
            <a:endParaRPr lang="en-GB" sz="1800" dirty="0">
              <a:solidFill>
                <a:srgbClr val="000000"/>
              </a:solidFill>
            </a:endParaRPr>
          </a:p>
        </p:txBody>
      </p:sp>
    </p:spTree>
    <p:extLst>
      <p:ext uri="{BB962C8B-B14F-4D97-AF65-F5344CB8AC3E}">
        <p14:creationId xmlns:p14="http://schemas.microsoft.com/office/powerpoint/2010/main" val="5456458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363" y="44624"/>
            <a:ext cx="8423275" cy="1800200"/>
          </a:xfrm>
        </p:spPr>
        <p:txBody>
          <a:bodyPr/>
          <a:lstStyle/>
          <a:p>
            <a:r>
              <a:rPr lang="en-GB" dirty="0" smtClean="0">
                <a:solidFill>
                  <a:srgbClr val="FFFFFF"/>
                </a:solidFill>
                <a:latin typeface="Arial" pitchFamily="34" charset="0"/>
                <a:cs typeface="Arial" pitchFamily="34" charset="0"/>
              </a:rPr>
              <a:t>DB plan</a:t>
            </a:r>
            <a:r>
              <a:rPr lang="en-GB" dirty="0">
                <a:solidFill>
                  <a:srgbClr val="FFFFFF"/>
                </a:solidFill>
                <a:latin typeface="Arial" pitchFamily="34" charset="0"/>
                <a:cs typeface="Arial" pitchFamily="34" charset="0"/>
              </a:rPr>
              <a:t/>
            </a:r>
            <a:br>
              <a:rPr lang="en-GB" dirty="0">
                <a:solidFill>
                  <a:srgbClr val="FFFFFF"/>
                </a:solidFill>
                <a:latin typeface="Arial" pitchFamily="34" charset="0"/>
                <a:cs typeface="Arial" pitchFamily="34" charset="0"/>
              </a:rPr>
            </a:br>
            <a:r>
              <a:rPr lang="en-GB" dirty="0">
                <a:solidFill>
                  <a:srgbClr val="FFFFFF"/>
                </a:solidFill>
                <a:latin typeface="Arial" pitchFamily="34" charset="0"/>
                <a:cs typeface="Arial" pitchFamily="34" charset="0"/>
              </a:rPr>
              <a:t>STEP </a:t>
            </a:r>
            <a:r>
              <a:rPr lang="en-GB" dirty="0" smtClean="0">
                <a:solidFill>
                  <a:srgbClr val="FFFFFF"/>
                </a:solidFill>
                <a:latin typeface="Arial" pitchFamily="34" charset="0"/>
                <a:cs typeface="Arial" pitchFamily="34" charset="0"/>
              </a:rPr>
              <a:t>4</a:t>
            </a:r>
            <a:r>
              <a:rPr lang="en-GB" dirty="0">
                <a:solidFill>
                  <a:srgbClr val="FFFFFF"/>
                </a:solidFill>
                <a:latin typeface="Arial" pitchFamily="34" charset="0"/>
                <a:cs typeface="Arial" pitchFamily="34" charset="0"/>
              </a:rPr>
              <a:t/>
            </a:r>
            <a:br>
              <a:rPr lang="en-GB" dirty="0">
                <a:solidFill>
                  <a:srgbClr val="FFFFFF"/>
                </a:solidFill>
                <a:latin typeface="Arial" pitchFamily="34" charset="0"/>
                <a:cs typeface="Arial" pitchFamily="34" charset="0"/>
              </a:rPr>
            </a:br>
            <a:r>
              <a:rPr lang="en-GB" dirty="0" smtClean="0"/>
              <a:t>Calculate the PV of the DBO using </a:t>
            </a:r>
            <a:r>
              <a:rPr lang="en-GB" dirty="0"/>
              <a:t>an actuarial valuation </a:t>
            </a:r>
            <a:r>
              <a:rPr lang="en-GB" dirty="0" smtClean="0"/>
              <a:t>technique</a:t>
            </a:r>
            <a:r>
              <a:rPr lang="en-GB" dirty="0" smtClean="0">
                <a:solidFill>
                  <a:srgbClr val="FFFFFF"/>
                </a:solidFill>
                <a:latin typeface="Arial" pitchFamily="34" charset="0"/>
                <a:cs typeface="Arial" pitchFamily="34" charset="0"/>
              </a:rPr>
              <a:t/>
            </a:r>
            <a:br>
              <a:rPr lang="en-GB" dirty="0" smtClean="0">
                <a:solidFill>
                  <a:srgbClr val="FFFFFF"/>
                </a:solidFill>
                <a:latin typeface="Arial" pitchFamily="34" charset="0"/>
                <a:cs typeface="Arial" pitchFamily="34" charset="0"/>
              </a:rPr>
            </a:br>
            <a:endParaRPr lang="en-GB" dirty="0"/>
          </a:p>
        </p:txBody>
      </p:sp>
      <p:sp>
        <p:nvSpPr>
          <p:cNvPr id="3" name="Content Placeholder 2"/>
          <p:cNvSpPr>
            <a:spLocks noGrp="1"/>
          </p:cNvSpPr>
          <p:nvPr>
            <p:ph idx="1"/>
          </p:nvPr>
        </p:nvSpPr>
        <p:spPr>
          <a:xfrm>
            <a:off x="323528" y="2060848"/>
            <a:ext cx="8640960" cy="4364756"/>
          </a:xfrm>
        </p:spPr>
        <p:txBody>
          <a:bodyPr/>
          <a:lstStyle/>
          <a:p>
            <a:pPr marL="0" indent="0">
              <a:spcBef>
                <a:spcPts val="0"/>
              </a:spcBef>
              <a:buNone/>
            </a:pPr>
            <a:r>
              <a:rPr lang="en-GB" sz="2000" dirty="0" smtClean="0"/>
              <a:t>Use the </a:t>
            </a:r>
            <a:r>
              <a:rPr lang="en-GB" sz="2000" b="1" kern="1200" dirty="0">
                <a:solidFill>
                  <a:schemeClr val="lt1"/>
                </a:solidFill>
              </a:rPr>
              <a:t>projected unit credit method</a:t>
            </a:r>
            <a:r>
              <a:rPr lang="en-GB" sz="2000" dirty="0"/>
              <a:t> (an </a:t>
            </a:r>
            <a:r>
              <a:rPr lang="en-GB" sz="2000" b="1" kern="1200" dirty="0">
                <a:solidFill>
                  <a:schemeClr val="lt1"/>
                </a:solidFill>
              </a:rPr>
              <a:t>actuarial technique</a:t>
            </a:r>
            <a:r>
              <a:rPr lang="en-GB" sz="2000" dirty="0" smtClean="0"/>
              <a:t>) to </a:t>
            </a:r>
            <a:r>
              <a:rPr lang="en-GB" sz="2000" b="1" kern="1200" dirty="0">
                <a:solidFill>
                  <a:schemeClr val="lt1"/>
                </a:solidFill>
              </a:rPr>
              <a:t>discount the benefits</a:t>
            </a:r>
            <a:r>
              <a:rPr lang="en-GB" sz="2000" dirty="0" smtClean="0"/>
              <a:t>. This estimates: </a:t>
            </a:r>
          </a:p>
          <a:p>
            <a:pPr marL="360000" indent="-360000">
              <a:spcBef>
                <a:spcPts val="0"/>
              </a:spcBef>
            </a:pPr>
            <a:r>
              <a:rPr lang="en-GB" sz="2000" dirty="0" smtClean="0"/>
              <a:t>the </a:t>
            </a:r>
            <a:r>
              <a:rPr lang="en-GB" sz="2000" b="1" kern="1200" dirty="0">
                <a:solidFill>
                  <a:schemeClr val="lt1"/>
                </a:solidFill>
              </a:rPr>
              <a:t>present value of the DBO </a:t>
            </a:r>
            <a:r>
              <a:rPr lang="en-GB" sz="2000" dirty="0" smtClean="0"/>
              <a:t>and </a:t>
            </a:r>
          </a:p>
          <a:p>
            <a:pPr marL="360000" indent="-360000">
              <a:spcBef>
                <a:spcPts val="0"/>
              </a:spcBef>
            </a:pPr>
            <a:r>
              <a:rPr lang="en-GB" sz="2000" dirty="0" smtClean="0"/>
              <a:t>the </a:t>
            </a:r>
            <a:r>
              <a:rPr lang="en-GB" sz="2000" b="1" kern="1200" dirty="0">
                <a:solidFill>
                  <a:schemeClr val="lt1"/>
                </a:solidFill>
              </a:rPr>
              <a:t>current service cost &amp; past service costs</a:t>
            </a:r>
          </a:p>
          <a:p>
            <a:pPr marL="0" indent="0">
              <a:spcBef>
                <a:spcPts val="0"/>
              </a:spcBef>
              <a:buNone/>
            </a:pPr>
            <a:endParaRPr lang="en-GB" sz="2000" dirty="0" smtClean="0"/>
          </a:p>
          <a:p>
            <a:pPr marL="0" indent="0">
              <a:spcBef>
                <a:spcPts val="0"/>
              </a:spcBef>
              <a:buNone/>
            </a:pPr>
            <a:endParaRPr lang="en-GB" sz="2000" dirty="0"/>
          </a:p>
          <a:p>
            <a:pPr marL="0" indent="0">
              <a:spcBef>
                <a:spcPts val="0"/>
              </a:spcBef>
              <a:buNone/>
            </a:pPr>
            <a:endParaRPr lang="en-GB" sz="2000" dirty="0" smtClean="0"/>
          </a:p>
          <a:p>
            <a:pPr marL="0" indent="0">
              <a:spcBef>
                <a:spcPts val="0"/>
              </a:spcBef>
              <a:buNone/>
            </a:pPr>
            <a:endParaRPr lang="en-GB" sz="2000" dirty="0" smtClean="0"/>
          </a:p>
          <a:p>
            <a:pPr marL="0" indent="0">
              <a:spcBef>
                <a:spcPts val="0"/>
              </a:spcBef>
              <a:buNone/>
            </a:pPr>
            <a:r>
              <a:rPr lang="en-GB" sz="2000" dirty="0" smtClean="0"/>
              <a:t>An </a:t>
            </a:r>
            <a:r>
              <a:rPr lang="en-GB" sz="2000" dirty="0"/>
              <a:t>entity discounts the </a:t>
            </a:r>
            <a:r>
              <a:rPr lang="en-GB" sz="2000" b="1" kern="1200" dirty="0">
                <a:solidFill>
                  <a:schemeClr val="lt1"/>
                </a:solidFill>
              </a:rPr>
              <a:t>whole of a post‑employment benefit obligation</a:t>
            </a:r>
            <a:r>
              <a:rPr lang="en-GB" sz="2000" dirty="0"/>
              <a:t>, even if part of the obligation is expected to be </a:t>
            </a:r>
            <a:r>
              <a:rPr lang="en-GB" sz="2000" b="1" kern="1200" dirty="0">
                <a:solidFill>
                  <a:schemeClr val="lt1"/>
                </a:solidFill>
              </a:rPr>
              <a:t>settled before </a:t>
            </a:r>
            <a:r>
              <a:rPr lang="en-GB" sz="2000" b="1" kern="1200" dirty="0" smtClean="0">
                <a:solidFill>
                  <a:schemeClr val="lt1"/>
                </a:solidFill>
              </a:rPr>
              <a:t>12 months </a:t>
            </a:r>
            <a:r>
              <a:rPr lang="en-GB" sz="2000" b="1" kern="1200" dirty="0">
                <a:solidFill>
                  <a:schemeClr val="lt1"/>
                </a:solidFill>
              </a:rPr>
              <a:t>after the reporting period.</a:t>
            </a:r>
          </a:p>
        </p:txBody>
      </p:sp>
      <p:grpSp>
        <p:nvGrpSpPr>
          <p:cNvPr id="6" name="Group 10"/>
          <p:cNvGrpSpPr>
            <a:grpSpLocks noChangeAspect="1"/>
          </p:cNvGrpSpPr>
          <p:nvPr/>
        </p:nvGrpSpPr>
        <p:grpSpPr bwMode="auto">
          <a:xfrm flipH="1">
            <a:off x="5796136" y="2204864"/>
            <a:ext cx="2962275" cy="2238375"/>
            <a:chOff x="1947" y="2891"/>
            <a:chExt cx="1866" cy="1410"/>
          </a:xfrm>
        </p:grpSpPr>
        <p:sp>
          <p:nvSpPr>
            <p:cNvPr id="7" name="AutoShape 9"/>
            <p:cNvSpPr>
              <a:spLocks noChangeAspect="1" noChangeArrowheads="1" noTextEdit="1"/>
            </p:cNvSpPr>
            <p:nvPr/>
          </p:nvSpPr>
          <p:spPr bwMode="auto">
            <a:xfrm>
              <a:off x="1947" y="2891"/>
              <a:ext cx="1866" cy="1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pic>
          <p:nvPicPr>
            <p:cNvPr id="3083" name="Picture 11"/>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95339" l="0" r="100000"/>
                      </a14:imgEffect>
                    </a14:imgLayer>
                  </a14:imgProps>
                </a:ext>
                <a:ext uri="{28A0092B-C50C-407E-A947-70E740481C1C}">
                  <a14:useLocalDpi xmlns:a14="http://schemas.microsoft.com/office/drawing/2010/main" val="0"/>
                </a:ext>
              </a:extLst>
            </a:blip>
            <a:srcRect/>
            <a:stretch>
              <a:fillRect/>
            </a:stretch>
          </p:blipFill>
          <p:spPr bwMode="auto">
            <a:xfrm>
              <a:off x="1947" y="2891"/>
              <a:ext cx="1872" cy="1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23911713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80" name="Rectangle 4"/>
          <p:cNvSpPr>
            <a:spLocks noGrp="1" noChangeArrowheads="1"/>
          </p:cNvSpPr>
          <p:nvPr>
            <p:ph type="title"/>
          </p:nvPr>
        </p:nvSpPr>
        <p:spPr/>
        <p:txBody>
          <a:bodyPr/>
          <a:lstStyle/>
          <a:p>
            <a:r>
              <a:rPr lang="en-GB" dirty="0" smtClean="0">
                <a:solidFill>
                  <a:srgbClr val="FFFFFF"/>
                </a:solidFill>
                <a:latin typeface="Arial" pitchFamily="34" charset="0"/>
                <a:cs typeface="Arial" pitchFamily="34" charset="0"/>
              </a:rPr>
              <a:t>DB plan</a:t>
            </a:r>
            <a:r>
              <a:rPr lang="en-GB" dirty="0">
                <a:solidFill>
                  <a:srgbClr val="FFFFFF"/>
                </a:solidFill>
                <a:latin typeface="Arial" pitchFamily="34" charset="0"/>
                <a:cs typeface="Arial" pitchFamily="34" charset="0"/>
              </a:rPr>
              <a:t/>
            </a:r>
            <a:br>
              <a:rPr lang="en-GB" dirty="0">
                <a:solidFill>
                  <a:srgbClr val="FFFFFF"/>
                </a:solidFill>
                <a:latin typeface="Arial" pitchFamily="34" charset="0"/>
                <a:cs typeface="Arial" pitchFamily="34" charset="0"/>
              </a:rPr>
            </a:br>
            <a:r>
              <a:rPr lang="en-GB" dirty="0">
                <a:solidFill>
                  <a:srgbClr val="FFFFFF"/>
                </a:solidFill>
                <a:latin typeface="Arial" pitchFamily="34" charset="0"/>
                <a:cs typeface="Arial" pitchFamily="34" charset="0"/>
              </a:rPr>
              <a:t>STEP 4</a:t>
            </a:r>
            <a:br>
              <a:rPr lang="en-GB" dirty="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Example based on IAS 19.68</a:t>
            </a:r>
            <a:endParaRPr lang="en-GB" dirty="0"/>
          </a:p>
        </p:txBody>
      </p:sp>
      <p:sp>
        <p:nvSpPr>
          <p:cNvPr id="510981" name="Rectangle 5"/>
          <p:cNvSpPr>
            <a:spLocks noGrp="1" noChangeArrowheads="1"/>
          </p:cNvSpPr>
          <p:nvPr>
            <p:ph idx="1"/>
          </p:nvPr>
        </p:nvSpPr>
        <p:spPr>
          <a:xfrm>
            <a:off x="360363" y="2160588"/>
            <a:ext cx="8249815" cy="4197370"/>
          </a:xfrm>
        </p:spPr>
        <p:txBody>
          <a:bodyPr/>
          <a:lstStyle/>
          <a:p>
            <a:pPr marL="360000" indent="-360000">
              <a:spcBef>
                <a:spcPts val="100"/>
              </a:spcBef>
              <a:spcAft>
                <a:spcPts val="100"/>
              </a:spcAft>
            </a:pPr>
            <a:r>
              <a:rPr lang="en-GB" sz="1800" dirty="0" smtClean="0"/>
              <a:t>a </a:t>
            </a:r>
            <a:r>
              <a:rPr lang="en-GB" sz="1800" dirty="0"/>
              <a:t>lump sum benefit is payable on </a:t>
            </a:r>
            <a:r>
              <a:rPr lang="en-GB" sz="1800" b="1" kern="1200" dirty="0" smtClean="0">
                <a:solidFill>
                  <a:schemeClr val="lt1"/>
                </a:solidFill>
              </a:rPr>
              <a:t>retirement equal </a:t>
            </a:r>
            <a:r>
              <a:rPr lang="en-GB" sz="1800" b="1" kern="1200" dirty="0">
                <a:solidFill>
                  <a:schemeClr val="lt1"/>
                </a:solidFill>
              </a:rPr>
              <a:t>to 1% of final salary</a:t>
            </a:r>
            <a:r>
              <a:rPr lang="en-GB" sz="1800" dirty="0"/>
              <a:t> for each year of </a:t>
            </a:r>
            <a:r>
              <a:rPr lang="en-GB" sz="1800" dirty="0" smtClean="0"/>
              <a:t>service</a:t>
            </a:r>
          </a:p>
          <a:p>
            <a:pPr marL="360000" indent="-360000">
              <a:spcBef>
                <a:spcPts val="100"/>
              </a:spcBef>
              <a:spcAft>
                <a:spcPts val="100"/>
              </a:spcAft>
            </a:pPr>
            <a:r>
              <a:rPr lang="en-GB" sz="1800" dirty="0"/>
              <a:t>t</a:t>
            </a:r>
            <a:r>
              <a:rPr lang="en-GB" sz="1800" dirty="0" smtClean="0"/>
              <a:t>he </a:t>
            </a:r>
            <a:r>
              <a:rPr lang="en-GB" sz="1800" dirty="0"/>
              <a:t>salary in year 1 is CU10,000 and is assumed to increase at </a:t>
            </a:r>
            <a:r>
              <a:rPr lang="en-GB" sz="1800" b="1" kern="1200" dirty="0">
                <a:solidFill>
                  <a:schemeClr val="lt1"/>
                </a:solidFill>
              </a:rPr>
              <a:t>7</a:t>
            </a:r>
            <a:r>
              <a:rPr lang="en-GB" sz="1800" b="1" kern="1200" dirty="0" smtClean="0">
                <a:solidFill>
                  <a:schemeClr val="lt1"/>
                </a:solidFill>
              </a:rPr>
              <a:t>% (</a:t>
            </a:r>
            <a:r>
              <a:rPr lang="en-GB" sz="1800" b="1" kern="1200" dirty="0">
                <a:solidFill>
                  <a:schemeClr val="lt1"/>
                </a:solidFill>
              </a:rPr>
              <a:t>compound) each year</a:t>
            </a:r>
          </a:p>
          <a:p>
            <a:pPr marL="360000" indent="-360000">
              <a:spcBef>
                <a:spcPts val="100"/>
              </a:spcBef>
              <a:spcAft>
                <a:spcPts val="100"/>
              </a:spcAft>
            </a:pPr>
            <a:r>
              <a:rPr lang="en-GB" sz="1800" b="1" kern="1200" dirty="0">
                <a:solidFill>
                  <a:schemeClr val="lt1"/>
                </a:solidFill>
              </a:rPr>
              <a:t>the discount rate used is 10% per year</a:t>
            </a:r>
          </a:p>
          <a:p>
            <a:pPr marL="360000" indent="-360000">
              <a:spcBef>
                <a:spcPts val="100"/>
              </a:spcBef>
              <a:spcAft>
                <a:spcPts val="100"/>
              </a:spcAft>
            </a:pPr>
            <a:r>
              <a:rPr lang="en-GB" sz="1800" dirty="0" smtClean="0"/>
              <a:t>an </a:t>
            </a:r>
            <a:r>
              <a:rPr lang="en-GB" sz="1800" dirty="0"/>
              <a:t>employee </a:t>
            </a:r>
            <a:r>
              <a:rPr lang="en-GB" sz="1800" dirty="0" smtClean="0"/>
              <a:t>is </a:t>
            </a:r>
            <a:r>
              <a:rPr lang="en-GB" sz="1800" dirty="0"/>
              <a:t>expected to leave at the </a:t>
            </a:r>
            <a:r>
              <a:rPr lang="en-GB" sz="1800" b="1" kern="1200" dirty="0">
                <a:solidFill>
                  <a:schemeClr val="lt1"/>
                </a:solidFill>
              </a:rPr>
              <a:t>end of year 3 </a:t>
            </a:r>
          </a:p>
          <a:p>
            <a:pPr marL="360000" indent="-360000">
              <a:spcBef>
                <a:spcPts val="100"/>
              </a:spcBef>
              <a:spcAft>
                <a:spcPts val="100"/>
              </a:spcAft>
            </a:pPr>
            <a:r>
              <a:rPr lang="en-GB" sz="1800" dirty="0" smtClean="0"/>
              <a:t>assume </a:t>
            </a:r>
            <a:r>
              <a:rPr lang="en-GB" sz="1800" dirty="0"/>
              <a:t>that there are </a:t>
            </a:r>
            <a:r>
              <a:rPr lang="en-GB" sz="1800" b="1" kern="1200" dirty="0">
                <a:solidFill>
                  <a:schemeClr val="lt1"/>
                </a:solidFill>
              </a:rPr>
              <a:t>no changes in actuarial assumptions</a:t>
            </a:r>
          </a:p>
          <a:p>
            <a:pPr marL="360000" indent="-360000">
              <a:spcBef>
                <a:spcPts val="100"/>
              </a:spcBef>
              <a:spcAft>
                <a:spcPts val="100"/>
              </a:spcAft>
            </a:pPr>
            <a:r>
              <a:rPr lang="en-GB" sz="1800" dirty="0" smtClean="0"/>
              <a:t>ignore the </a:t>
            </a:r>
            <a:r>
              <a:rPr lang="en-GB" sz="1800" dirty="0"/>
              <a:t>probability that the employee may leave the entity at an earlier or later date.</a:t>
            </a:r>
          </a:p>
        </p:txBody>
      </p:sp>
      <p:sp>
        <p:nvSpPr>
          <p:cNvPr id="5" name="Text Box 4"/>
          <p:cNvSpPr txBox="1">
            <a:spLocks noChangeArrowheads="1"/>
          </p:cNvSpPr>
          <p:nvPr/>
        </p:nvSpPr>
        <p:spPr bwMode="auto">
          <a:xfrm>
            <a:off x="414114" y="5949280"/>
            <a:ext cx="8478366" cy="369332"/>
          </a:xfrm>
          <a:prstGeom prst="rect">
            <a:avLst/>
          </a:prstGeom>
          <a:solidFill>
            <a:srgbClr val="ECD9FF">
              <a:alpha val="50000"/>
            </a:srgbClr>
          </a:solidFill>
          <a:ln>
            <a:noFill/>
          </a:ln>
          <a:effectLst/>
          <a:extLst/>
        </p:spPr>
        <p:txBody>
          <a:bodyPr wrap="square" lIns="36000" rIns="54000" anchor="b">
            <a:spAutoFit/>
          </a:bodyPr>
          <a:lstStyle/>
          <a:p>
            <a:pPr eaLnBrk="0" hangingPunct="0">
              <a:spcBef>
                <a:spcPts val="0"/>
              </a:spcBef>
            </a:pPr>
            <a:r>
              <a:rPr lang="en-GB" sz="1800" b="1" dirty="0">
                <a:solidFill>
                  <a:srgbClr val="000000"/>
                </a:solidFill>
              </a:rPr>
              <a:t>What </a:t>
            </a:r>
            <a:r>
              <a:rPr lang="en-GB" sz="1800" b="1" dirty="0" smtClean="0">
                <a:solidFill>
                  <a:srgbClr val="000000"/>
                </a:solidFill>
              </a:rPr>
              <a:t>is the DBO for each one of the three years in accordance with IAS 19?</a:t>
            </a:r>
          </a:p>
        </p:txBody>
      </p:sp>
      <p:pic>
        <p:nvPicPr>
          <p:cNvPr id="1026"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6804248" y="4725144"/>
            <a:ext cx="1728192" cy="11521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2231168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STEP </a:t>
            </a:r>
            <a:r>
              <a:rPr lang="en-GB" dirty="0">
                <a:solidFill>
                  <a:srgbClr val="FFFFFF"/>
                </a:solidFill>
                <a:latin typeface="Arial" pitchFamily="34" charset="0"/>
                <a:cs typeface="Arial" pitchFamily="34" charset="0"/>
              </a:rPr>
              <a:t>4</a:t>
            </a:r>
            <a:br>
              <a:rPr lang="en-GB" dirty="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Solution</a:t>
            </a:r>
            <a:endParaRPr lang="en-GB" dirty="0"/>
          </a:p>
        </p:txBody>
      </p:sp>
      <p:sp>
        <p:nvSpPr>
          <p:cNvPr id="3" name="Content Placeholder 2"/>
          <p:cNvSpPr>
            <a:spLocks noGrp="1"/>
          </p:cNvSpPr>
          <p:nvPr>
            <p:ph idx="1"/>
          </p:nvPr>
        </p:nvSpPr>
        <p:spPr/>
        <p:txBody>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474762931"/>
              </p:ext>
            </p:extLst>
          </p:nvPr>
        </p:nvGraphicFramePr>
        <p:xfrm>
          <a:off x="225215" y="2132856"/>
          <a:ext cx="8525565" cy="3852001"/>
        </p:xfrm>
        <a:graphic>
          <a:graphicData uri="http://schemas.openxmlformats.org/drawingml/2006/table">
            <a:tbl>
              <a:tblPr firstRow="1" bandRow="1">
                <a:tableStyleId>{5C22544A-7EE6-4342-B048-85BDC9FD1C3A}</a:tableStyleId>
              </a:tblPr>
              <a:tblGrid>
                <a:gridCol w="2978633"/>
                <a:gridCol w="1586932"/>
                <a:gridCol w="1980000"/>
                <a:gridCol w="1980000"/>
              </a:tblGrid>
              <a:tr h="4164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kern="1200" baseline="0" dirty="0" smtClean="0">
                          <a:solidFill>
                            <a:schemeClr val="lt1"/>
                          </a:solidFill>
                          <a:latin typeface="+mn-lt"/>
                          <a:ea typeface="+mn-ea"/>
                          <a:cs typeface="+mn-cs"/>
                        </a:rPr>
                        <a:t>Allocation of the benefits</a:t>
                      </a:r>
                    </a:p>
                  </a:txBody>
                  <a:tcPr>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800" b="0" u="none"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endParaRPr lang="en-GB" sz="1800" b="0" u="none"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endParaRPr lang="en-GB" sz="1800" b="0" u="none"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728759">
                <a:tc>
                  <a:txBody>
                    <a:bodyPr/>
                    <a:lstStyle/>
                    <a:p>
                      <a:pPr algn="ctr"/>
                      <a:r>
                        <a:rPr lang="en-GB" sz="1800" b="0" u="sng" kern="1200" dirty="0" smtClean="0">
                          <a:solidFill>
                            <a:schemeClr val="tx1"/>
                          </a:solidFill>
                          <a:latin typeface="+mn-lt"/>
                          <a:ea typeface="+mn-ea"/>
                          <a:cs typeface="+mn-cs"/>
                        </a:rPr>
                        <a:t>Year </a:t>
                      </a:r>
                      <a:endParaRPr lang="en-GB" sz="1800" b="0" u="sng" kern="1200" dirty="0">
                        <a:solidFill>
                          <a:schemeClr val="tx1"/>
                        </a:solidFill>
                        <a:latin typeface="+mn-lt"/>
                        <a:ea typeface="+mn-ea"/>
                        <a:cs typeface="+mn-cs"/>
                      </a:endParaRPr>
                    </a:p>
                  </a:txBody>
                  <a:tcPr>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u="sng" kern="1200" dirty="0" smtClean="0">
                          <a:solidFill>
                            <a:schemeClr val="tx1"/>
                          </a:solidFill>
                          <a:latin typeface="+mn-lt"/>
                          <a:ea typeface="+mn-ea"/>
                          <a:cs typeface="+mn-cs"/>
                        </a:rPr>
                        <a:t>1</a:t>
                      </a:r>
                    </a:p>
                    <a:p>
                      <a:pPr algn="ct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2</a:t>
                      </a:r>
                    </a:p>
                    <a:p>
                      <a:pPr algn="ctr">
                        <a:spcAft>
                          <a:spcPts val="600"/>
                        </a:spcAft>
                      </a:pP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3</a:t>
                      </a:r>
                    </a:p>
                    <a:p>
                      <a:pPr algn="ctr">
                        <a:spcAft>
                          <a:spcPts val="600"/>
                        </a:spcAft>
                      </a:pP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6434">
                <a:tc>
                  <a:txBody>
                    <a:bodyPr/>
                    <a:lstStyle/>
                    <a:p>
                      <a:pPr algn="ctr"/>
                      <a:r>
                        <a:rPr lang="en-GB" sz="1800" b="0" kern="1200" baseline="0" dirty="0" smtClean="0">
                          <a:solidFill>
                            <a:schemeClr val="tx1"/>
                          </a:solidFill>
                          <a:latin typeface="+mn-lt"/>
                          <a:ea typeface="+mn-ea"/>
                          <a:cs typeface="+mn-cs"/>
                        </a:rPr>
                        <a:t>Prior periods</a:t>
                      </a:r>
                      <a:endParaRPr lang="en-GB" sz="1800" b="0" kern="1200" baseline="0" dirty="0">
                        <a:solidFill>
                          <a:schemeClr val="tx1"/>
                        </a:solidFill>
                        <a:latin typeface="+mn-lt"/>
                        <a:ea typeface="+mn-ea"/>
                        <a:cs typeface="+mn-cs"/>
                      </a:endParaRPr>
                    </a:p>
                  </a:txBody>
                  <a:tcPr anchor="b">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kern="1200" dirty="0" smtClean="0">
                          <a:solidFill>
                            <a:schemeClr val="tx1"/>
                          </a:solidFill>
                          <a:latin typeface="+mn-lt"/>
                          <a:ea typeface="+mn-ea"/>
                          <a:cs typeface="+mn-cs"/>
                        </a:rPr>
                        <a:t>0</a:t>
                      </a:r>
                      <a:endParaRPr lang="en-GB" sz="1800" b="0" kern="120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GB" sz="1800" b="0" kern="1200" dirty="0" smtClean="0">
                          <a:solidFill>
                            <a:schemeClr val="tx1"/>
                          </a:solidFill>
                          <a:latin typeface="+mn-lt"/>
                          <a:ea typeface="+mn-ea"/>
                          <a:cs typeface="+mn-cs"/>
                        </a:rPr>
                        <a:t>114</a:t>
                      </a: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GB" sz="1800" b="0" kern="1200" dirty="0" smtClean="0">
                          <a:solidFill>
                            <a:schemeClr val="tx1"/>
                          </a:solidFill>
                          <a:latin typeface="+mn-lt"/>
                          <a:ea typeface="+mn-ea"/>
                          <a:cs typeface="+mn-cs"/>
                        </a:rPr>
                        <a:t>228</a:t>
                      </a:r>
                    </a:p>
                  </a:txBody>
                  <a:tcPr marL="68580" marR="68580" marT="0" marB="0" anchor="b">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64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0" kern="1200" baseline="0" dirty="0" smtClean="0">
                          <a:solidFill>
                            <a:schemeClr val="tx1"/>
                          </a:solidFill>
                          <a:latin typeface="+mn-lt"/>
                          <a:ea typeface="+mn-ea"/>
                          <a:cs typeface="+mn-cs"/>
                        </a:rPr>
                        <a:t>Current period</a:t>
                      </a:r>
                    </a:p>
                  </a:txBody>
                  <a:tcPr anchor="b">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0" u="sng" kern="1200" dirty="0" smtClean="0">
                          <a:solidFill>
                            <a:schemeClr val="tx1"/>
                          </a:solidFill>
                          <a:latin typeface="+mn-lt"/>
                          <a:ea typeface="+mn-ea"/>
                          <a:cs typeface="+mn-cs"/>
                        </a:rPr>
                        <a:t>114(a)</a:t>
                      </a:r>
                      <a:endParaRPr lang="en-GB" sz="1800" b="0" u="sng" kern="1200" baseline="0" dirty="0" smtClean="0">
                        <a:solidFill>
                          <a:schemeClr val="tx1"/>
                        </a:solidFill>
                        <a:latin typeface="+mn-lt"/>
                        <a:ea typeface="+mn-ea"/>
                        <a:cs typeface="+mn-cs"/>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114(a)</a:t>
                      </a:r>
                      <a:endParaRPr lang="en-GB" sz="1800" b="0" u="sng" kern="120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114(a)</a:t>
                      </a:r>
                      <a:endParaRPr lang="en-GB" sz="1800" b="0" u="sng" kern="120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6434">
                <a:tc>
                  <a:txBody>
                    <a:bodyPr/>
                    <a:lstStyle/>
                    <a:p>
                      <a:pPr algn="ctr"/>
                      <a:endParaRPr lang="en-GB" sz="1800" b="1" kern="1200" baseline="0" dirty="0">
                        <a:solidFill>
                          <a:schemeClr val="lt1"/>
                        </a:solidFill>
                        <a:latin typeface="+mn-lt"/>
                        <a:ea typeface="+mn-ea"/>
                        <a:cs typeface="+mn-cs"/>
                      </a:endParaRPr>
                    </a:p>
                  </a:txBody>
                  <a:tcPr anchor="ctr">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1" kern="1200" baseline="0" dirty="0" smtClean="0">
                          <a:solidFill>
                            <a:schemeClr val="lt1"/>
                          </a:solidFill>
                          <a:latin typeface="+mn-lt"/>
                          <a:ea typeface="+mn-ea"/>
                          <a:cs typeface="+mn-cs"/>
                        </a:rPr>
                        <a:t>114</a:t>
                      </a:r>
                      <a:endParaRPr lang="en-GB" sz="1800" b="1" kern="1200" baseline="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1" kern="1200" baseline="0" dirty="0" smtClean="0">
                          <a:solidFill>
                            <a:schemeClr val="lt1"/>
                          </a:solidFill>
                          <a:latin typeface="+mn-lt"/>
                          <a:ea typeface="+mn-ea"/>
                          <a:cs typeface="+mn-cs"/>
                        </a:rPr>
                        <a:t>228</a:t>
                      </a: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1" kern="1200" baseline="0" dirty="0" smtClean="0">
                          <a:solidFill>
                            <a:schemeClr val="lt1"/>
                          </a:solidFill>
                          <a:latin typeface="+mn-lt"/>
                          <a:ea typeface="+mn-ea"/>
                          <a:cs typeface="+mn-cs"/>
                        </a:rPr>
                        <a:t>342</a:t>
                      </a: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64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kern="1200" baseline="0" dirty="0" smtClean="0">
                          <a:solidFill>
                            <a:schemeClr val="lt1"/>
                          </a:solidFill>
                          <a:latin typeface="+mn-lt"/>
                          <a:ea typeface="+mn-ea"/>
                          <a:cs typeface="+mn-cs"/>
                        </a:rPr>
                        <a:t>DBO</a:t>
                      </a:r>
                    </a:p>
                  </a:txBody>
                  <a:tcPr anchor="ctr">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1" kern="1200" baseline="0" dirty="0" smtClean="0">
                          <a:solidFill>
                            <a:schemeClr val="lt1"/>
                          </a:solidFill>
                          <a:latin typeface="+mn-lt"/>
                          <a:ea typeface="+mn-ea"/>
                          <a:cs typeface="+mn-cs"/>
                        </a:rPr>
                        <a:t>94(b)</a:t>
                      </a:r>
                      <a:endParaRPr lang="en-GB" sz="1800" b="1" kern="1200" baseline="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1" kern="1200" baseline="0" dirty="0" smtClean="0">
                          <a:solidFill>
                            <a:schemeClr val="lt1"/>
                          </a:solidFill>
                          <a:latin typeface="+mn-lt"/>
                          <a:ea typeface="+mn-ea"/>
                          <a:cs typeface="+mn-cs"/>
                        </a:rPr>
                        <a:t>207(c)</a:t>
                      </a: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1" kern="1200" baseline="0" dirty="0" smtClean="0">
                          <a:solidFill>
                            <a:schemeClr val="lt1"/>
                          </a:solidFill>
                          <a:latin typeface="+mn-lt"/>
                          <a:ea typeface="+mn-ea"/>
                          <a:cs typeface="+mn-cs"/>
                        </a:rPr>
                        <a:t>342</a:t>
                      </a: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47024">
                <a:tc gridSpan="4">
                  <a:txBody>
                    <a:bodyPr/>
                    <a:lstStyle/>
                    <a:p>
                      <a:pPr algn="l"/>
                      <a:r>
                        <a:rPr lang="en-GB" sz="1400" b="0" kern="1200" baseline="0" dirty="0" smtClean="0">
                          <a:solidFill>
                            <a:schemeClr val="tx1"/>
                          </a:solidFill>
                          <a:latin typeface="+mn-lt"/>
                          <a:ea typeface="+mn-ea"/>
                          <a:cs typeface="+mn-cs"/>
                        </a:rPr>
                        <a:t>(a) (CU10,000*1%)*1.07^2= CU114</a:t>
                      </a:r>
                      <a:endParaRPr lang="en-GB" sz="1400" b="0" kern="1200" baseline="0" dirty="0">
                        <a:solidFill>
                          <a:schemeClr val="tx1"/>
                        </a:solidFill>
                        <a:latin typeface="+mn-lt"/>
                        <a:ea typeface="+mn-ea"/>
                        <a:cs typeface="+mn-cs"/>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GB" sz="1800" b="1" kern="1200" baseline="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spcAft>
                          <a:spcPts val="600"/>
                        </a:spcAft>
                      </a:pP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spcAft>
                          <a:spcPts val="600"/>
                        </a:spcAft>
                      </a:pP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47024">
                <a:tc gridSpan="4">
                  <a:txBody>
                    <a:bodyPr/>
                    <a:lstStyle/>
                    <a:p>
                      <a:pPr algn="l"/>
                      <a:r>
                        <a:rPr lang="en-GB" sz="1400" b="0" kern="1200" baseline="0" dirty="0" smtClean="0">
                          <a:solidFill>
                            <a:schemeClr val="tx1"/>
                          </a:solidFill>
                          <a:latin typeface="+mn-lt"/>
                          <a:ea typeface="+mn-ea"/>
                          <a:cs typeface="+mn-cs"/>
                        </a:rPr>
                        <a:t>(b) CU114/1.1^2= CU94</a:t>
                      </a:r>
                      <a:endParaRPr lang="en-GB" sz="1400" b="0" kern="1200" baseline="0" dirty="0">
                        <a:solidFill>
                          <a:schemeClr val="tx1"/>
                        </a:solidFill>
                        <a:latin typeface="+mn-lt"/>
                        <a:ea typeface="+mn-ea"/>
                        <a:cs typeface="+mn-cs"/>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r>
              <a:tr h="347024">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kern="1200" baseline="0" dirty="0" smtClean="0">
                          <a:solidFill>
                            <a:schemeClr val="tx1"/>
                          </a:solidFill>
                          <a:latin typeface="+mn-lt"/>
                          <a:ea typeface="+mn-ea"/>
                          <a:cs typeface="+mn-cs"/>
                        </a:rPr>
                        <a:t>(c) CU228/1.1= CU207</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pic>
        <p:nvPicPr>
          <p:cNvPr id="4103"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000000">
            <a:off x="3539771" y="4905927"/>
            <a:ext cx="1795399" cy="7086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cxnSp>
        <p:nvCxnSpPr>
          <p:cNvPr id="5" name="Straight Arrow Connector 4"/>
          <p:cNvCxnSpPr/>
          <p:nvPr/>
        </p:nvCxnSpPr>
        <p:spPr>
          <a:xfrm flipV="1">
            <a:off x="4309638" y="3573016"/>
            <a:ext cx="1260000" cy="720080"/>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2" name="Straight Arrow Connector 11"/>
          <p:cNvCxnSpPr/>
          <p:nvPr/>
        </p:nvCxnSpPr>
        <p:spPr>
          <a:xfrm flipV="1">
            <a:off x="6084168" y="3573016"/>
            <a:ext cx="1440160" cy="720080"/>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35972375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STEP 5</a:t>
            </a:r>
            <a:br>
              <a:rPr lang="en-GB" dirty="0" smtClean="0">
                <a:solidFill>
                  <a:srgbClr val="FFFFFF"/>
                </a:solidFill>
                <a:latin typeface="Arial" pitchFamily="34" charset="0"/>
                <a:cs typeface="Arial" pitchFamily="34" charset="0"/>
              </a:rPr>
            </a:br>
            <a:r>
              <a:rPr lang="en-GB" dirty="0"/>
              <a:t>Estimate the fair value of the plan </a:t>
            </a:r>
            <a:r>
              <a:rPr lang="en-GB" dirty="0" smtClean="0"/>
              <a:t>assets</a:t>
            </a:r>
            <a:endParaRPr lang="en-GB" dirty="0"/>
          </a:p>
        </p:txBody>
      </p:sp>
      <p:sp>
        <p:nvSpPr>
          <p:cNvPr id="3" name="Content Placeholder 2"/>
          <p:cNvSpPr>
            <a:spLocks noGrp="1"/>
          </p:cNvSpPr>
          <p:nvPr>
            <p:ph idx="1"/>
          </p:nvPr>
        </p:nvSpPr>
        <p:spPr>
          <a:xfrm>
            <a:off x="395536" y="4653136"/>
            <a:ext cx="8423275" cy="864096"/>
          </a:xfrm>
          <a:ln>
            <a:noFill/>
          </a:ln>
        </p:spPr>
        <p:style>
          <a:lnRef idx="1">
            <a:schemeClr val="dk1"/>
          </a:lnRef>
          <a:fillRef idx="2">
            <a:schemeClr val="dk1"/>
          </a:fillRef>
          <a:effectRef idx="1">
            <a:schemeClr val="dk1"/>
          </a:effectRef>
          <a:fontRef idx="minor">
            <a:schemeClr val="dk1"/>
          </a:fontRef>
        </p:style>
        <p:txBody>
          <a:bodyPr/>
          <a:lstStyle/>
          <a:p>
            <a:pPr marL="108000" lvl="1" indent="0">
              <a:spcBef>
                <a:spcPts val="0"/>
              </a:spcBef>
              <a:buNone/>
            </a:pPr>
            <a:r>
              <a:rPr lang="en-GB" sz="1800" b="1" kern="1200" dirty="0">
                <a:solidFill>
                  <a:schemeClr val="lt1"/>
                </a:solidFill>
                <a:cs typeface="Calibri" panose="020F0502020204030204" pitchFamily="34" charset="0"/>
              </a:rPr>
              <a:t>Plan </a:t>
            </a:r>
            <a:r>
              <a:rPr lang="en-GB" sz="1800" b="1" kern="1200" dirty="0" smtClean="0">
                <a:solidFill>
                  <a:schemeClr val="lt1"/>
                </a:solidFill>
                <a:cs typeface="Calibri" panose="020F0502020204030204" pitchFamily="34" charset="0"/>
              </a:rPr>
              <a:t>assets</a:t>
            </a:r>
            <a:r>
              <a:rPr lang="en-GB" sz="1800" dirty="0" smtClean="0"/>
              <a:t> </a:t>
            </a:r>
            <a:r>
              <a:rPr lang="en-GB" sz="1800" b="1" kern="1200" dirty="0" smtClean="0">
                <a:solidFill>
                  <a:schemeClr val="lt1"/>
                </a:solidFill>
                <a:cs typeface="Calibri" panose="020F0502020204030204" pitchFamily="34" charset="0"/>
              </a:rPr>
              <a:t>exclude </a:t>
            </a:r>
            <a:r>
              <a:rPr lang="en-GB" sz="1800" b="1" kern="1200" dirty="0">
                <a:solidFill>
                  <a:schemeClr val="lt1"/>
                </a:solidFill>
                <a:cs typeface="Calibri" panose="020F0502020204030204" pitchFamily="34" charset="0"/>
              </a:rPr>
              <a:t>unpaid contributions due </a:t>
            </a:r>
            <a:r>
              <a:rPr lang="en-GB" sz="1800" dirty="0"/>
              <a:t>from the </a:t>
            </a:r>
            <a:r>
              <a:rPr lang="en-GB" sz="1800" dirty="0" smtClean="0"/>
              <a:t>entity and </a:t>
            </a:r>
            <a:r>
              <a:rPr lang="en-GB" sz="1800" b="1" kern="1200" dirty="0">
                <a:solidFill>
                  <a:schemeClr val="lt1"/>
                </a:solidFill>
                <a:cs typeface="Calibri" panose="020F0502020204030204" pitchFamily="34" charset="0"/>
              </a:rPr>
              <a:t>reduced by</a:t>
            </a:r>
            <a:r>
              <a:rPr lang="en-GB" sz="1800" dirty="0" smtClean="0"/>
              <a:t>:</a:t>
            </a:r>
          </a:p>
          <a:p>
            <a:pPr marL="468000" lvl="1" indent="-360000">
              <a:spcBef>
                <a:spcPts val="0"/>
              </a:spcBef>
            </a:pPr>
            <a:r>
              <a:rPr lang="en-GB" sz="1800" dirty="0" smtClean="0"/>
              <a:t>any </a:t>
            </a:r>
            <a:r>
              <a:rPr lang="en-GB" sz="1800" b="1" kern="1200" dirty="0" smtClean="0">
                <a:solidFill>
                  <a:schemeClr val="lt1"/>
                </a:solidFill>
                <a:cs typeface="Calibri" panose="020F0502020204030204" pitchFamily="34" charset="0"/>
              </a:rPr>
              <a:t>liabilities of </a:t>
            </a:r>
            <a:r>
              <a:rPr lang="en-GB" sz="1800" b="1" kern="1200" dirty="0">
                <a:solidFill>
                  <a:schemeClr val="lt1"/>
                </a:solidFill>
                <a:cs typeface="Calibri" panose="020F0502020204030204" pitchFamily="34" charset="0"/>
              </a:rPr>
              <a:t>the fund </a:t>
            </a:r>
            <a:r>
              <a:rPr lang="en-GB" sz="1800" dirty="0"/>
              <a:t>that </a:t>
            </a:r>
            <a:r>
              <a:rPr lang="en-GB" sz="1800" b="1" kern="1200" dirty="0">
                <a:solidFill>
                  <a:schemeClr val="lt1"/>
                </a:solidFill>
                <a:cs typeface="Calibri" panose="020F0502020204030204" pitchFamily="34" charset="0"/>
              </a:rPr>
              <a:t>do not relate to employee </a:t>
            </a:r>
            <a:r>
              <a:rPr lang="en-GB" sz="1800" b="1" kern="1200" dirty="0" smtClean="0">
                <a:solidFill>
                  <a:schemeClr val="lt1"/>
                </a:solidFill>
                <a:cs typeface="Calibri" panose="020F0502020204030204" pitchFamily="34" charset="0"/>
              </a:rPr>
              <a:t>benefits</a:t>
            </a:r>
          </a:p>
          <a:p>
            <a:pPr marL="468000" lvl="1" indent="-360000">
              <a:spcBef>
                <a:spcPts val="0"/>
              </a:spcBef>
            </a:pPr>
            <a:r>
              <a:rPr lang="en-GB" sz="1800" b="1" kern="1200" dirty="0" smtClean="0">
                <a:solidFill>
                  <a:schemeClr val="lt1"/>
                </a:solidFill>
                <a:cs typeface="Calibri" panose="020F0502020204030204" pitchFamily="34" charset="0"/>
              </a:rPr>
              <a:t>benefits paid to employees out of the plan.</a:t>
            </a:r>
            <a:endParaRPr lang="en-GB" sz="1800" dirty="0"/>
          </a:p>
        </p:txBody>
      </p:sp>
      <p:pic>
        <p:nvPicPr>
          <p:cNvPr id="4099" name="Picture 3"/>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3491880" y="3068960"/>
            <a:ext cx="1763253" cy="1439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Content Placeholder 2"/>
          <p:cNvSpPr txBox="1">
            <a:spLocks/>
          </p:cNvSpPr>
          <p:nvPr/>
        </p:nvSpPr>
        <p:spPr bwMode="auto">
          <a:xfrm>
            <a:off x="397197" y="2132856"/>
            <a:ext cx="8423275" cy="720080"/>
          </a:xfrm>
          <a:prstGeom prst="rect">
            <a:avLst/>
          </a:prstGeom>
          <a:ln w="9525" cap="flat" cmpd="sng" algn="ctr">
            <a:noFill/>
            <a:prstDash val="solid"/>
            <a:miter lim="800000"/>
            <a:headEnd/>
            <a:tailEnd/>
          </a:ln>
        </p:spPr>
        <p:style>
          <a:lnRef idx="1">
            <a:schemeClr val="dk1"/>
          </a:lnRef>
          <a:fillRef idx="2">
            <a:schemeClr val="dk1"/>
          </a:fillRef>
          <a:effectRef idx="1">
            <a:schemeClr val="dk1"/>
          </a:effectRef>
          <a:fontRef idx="minor">
            <a:schemeClr val="dk1"/>
          </a:fontRef>
        </p:style>
        <p:txBody>
          <a:bodyPr vert="horz" wrap="square" lIns="0" tIns="0" rIns="0" bIns="0" numCol="1" anchor="ctr"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dk1"/>
                </a:solidFill>
                <a:latin typeface="+mn-lt"/>
                <a:ea typeface="+mn-ea"/>
                <a:cs typeface="+mn-cs"/>
              </a:defRPr>
            </a:lvl1pPr>
            <a:lvl2pPr marL="742950" indent="-285750" algn="l" rtl="0" eaLnBrk="1" fontAlgn="base" hangingPunct="1">
              <a:spcBef>
                <a:spcPct val="20000"/>
              </a:spcBef>
              <a:spcAft>
                <a:spcPct val="0"/>
              </a:spcAft>
              <a:buChar char="–"/>
              <a:defRPr sz="2800">
                <a:solidFill>
                  <a:schemeClr val="dk1"/>
                </a:solidFill>
                <a:latin typeface="+mn-lt"/>
                <a:ea typeface="+mn-ea"/>
                <a:cs typeface="+mn-cs"/>
              </a:defRPr>
            </a:lvl2pPr>
            <a:lvl3pPr marL="1143000" indent="-228600" algn="l" rtl="0" eaLnBrk="1" fontAlgn="base" hangingPunct="1">
              <a:spcBef>
                <a:spcPct val="20000"/>
              </a:spcBef>
              <a:spcAft>
                <a:spcPct val="0"/>
              </a:spcAft>
              <a:buChar char="•"/>
              <a:defRPr sz="2800">
                <a:solidFill>
                  <a:schemeClr val="dk1"/>
                </a:solidFill>
                <a:latin typeface="+mn-lt"/>
                <a:ea typeface="+mn-ea"/>
                <a:cs typeface="+mn-cs"/>
              </a:defRPr>
            </a:lvl3pPr>
            <a:lvl4pPr marL="1600200" indent="-228600" algn="l" rtl="0" eaLnBrk="1" fontAlgn="base" hangingPunct="1">
              <a:spcBef>
                <a:spcPct val="20000"/>
              </a:spcBef>
              <a:spcAft>
                <a:spcPct val="0"/>
              </a:spcAft>
              <a:buChar char="–"/>
              <a:defRPr sz="28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800">
                <a:solidFill>
                  <a:schemeClr val="dk1"/>
                </a:solidFill>
                <a:latin typeface="+mn-lt"/>
                <a:ea typeface="+mn-ea"/>
                <a:cs typeface="+mn-cs"/>
              </a:defRPr>
            </a:lvl5pPr>
            <a:lvl6pPr marL="2514600" indent="-228600" algn="l" rtl="0" eaLnBrk="1" fontAlgn="base" hangingPunct="1">
              <a:spcBef>
                <a:spcPct val="20000"/>
              </a:spcBef>
              <a:spcAft>
                <a:spcPct val="0"/>
              </a:spcAft>
              <a:buChar char="»"/>
              <a:defRPr sz="28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8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8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800">
                <a:solidFill>
                  <a:schemeClr val="dk1"/>
                </a:solidFill>
                <a:latin typeface="+mn-lt"/>
                <a:ea typeface="+mn-ea"/>
                <a:cs typeface="+mn-cs"/>
              </a:defRPr>
            </a:lvl9pPr>
          </a:lstStyle>
          <a:p>
            <a:pPr marL="108000" lvl="1" indent="0" algn="ctr">
              <a:spcBef>
                <a:spcPts val="0"/>
              </a:spcBef>
              <a:buFontTx/>
              <a:buNone/>
            </a:pPr>
            <a:r>
              <a:rPr lang="en-GB" sz="18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cs typeface="Calibri" panose="020F0502020204030204" pitchFamily="34" charset="0"/>
              </a:rPr>
              <a:t>Apply th</a:t>
            </a:r>
            <a:r>
              <a:rPr lang="en-GB" sz="1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cs typeface="Calibri" panose="020F0502020204030204" pitchFamily="34" charset="0"/>
              </a:rPr>
              <a:t>e hierarchy of fair value measurement in IFRS 13</a:t>
            </a:r>
            <a:endParaRPr lang="en-GB" sz="1800" b="1" kern="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endParaRPr>
          </a:p>
        </p:txBody>
      </p:sp>
    </p:spTree>
    <p:extLst>
      <p:ext uri="{BB962C8B-B14F-4D97-AF65-F5344CB8AC3E}">
        <p14:creationId xmlns:p14="http://schemas.microsoft.com/office/powerpoint/2010/main" val="353777081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80" name="Rectangle 4"/>
          <p:cNvSpPr>
            <a:spLocks noGrp="1" noChangeArrowheads="1"/>
          </p:cNvSpPr>
          <p:nvPr>
            <p:ph type="title"/>
          </p:nvPr>
        </p:nvSpPr>
        <p:spPr/>
        <p:txBody>
          <a:bodyPr/>
          <a:lstStyle/>
          <a:p>
            <a:r>
              <a:rPr lang="en-GB" dirty="0" smtClean="0">
                <a:solidFill>
                  <a:srgbClr val="FFFFFF"/>
                </a:solidFill>
                <a:latin typeface="Arial" pitchFamily="34" charset="0"/>
                <a:cs typeface="Arial" pitchFamily="34" charset="0"/>
              </a:rPr>
              <a:t>Fair value of the plan assets</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Example</a:t>
            </a:r>
            <a:endParaRPr lang="en-GB" dirty="0"/>
          </a:p>
        </p:txBody>
      </p:sp>
      <p:sp>
        <p:nvSpPr>
          <p:cNvPr id="510981" name="Rectangle 5"/>
          <p:cNvSpPr>
            <a:spLocks noGrp="1" noChangeArrowheads="1"/>
          </p:cNvSpPr>
          <p:nvPr>
            <p:ph idx="1"/>
          </p:nvPr>
        </p:nvSpPr>
        <p:spPr/>
        <p:txBody>
          <a:bodyPr/>
          <a:lstStyle/>
          <a:p>
            <a:pPr marL="360000" indent="-360000">
              <a:spcBef>
                <a:spcPts val="100"/>
              </a:spcBef>
              <a:spcAft>
                <a:spcPts val="100"/>
              </a:spcAft>
            </a:pPr>
            <a:r>
              <a:rPr lang="en-GB" sz="1800" dirty="0" smtClean="0"/>
              <a:t>the fair value of the plan assets on 1 January 20X6 is CU32,575</a:t>
            </a:r>
          </a:p>
          <a:p>
            <a:pPr marL="360000" indent="-360000">
              <a:spcBef>
                <a:spcPts val="100"/>
              </a:spcBef>
              <a:spcAft>
                <a:spcPts val="100"/>
              </a:spcAft>
            </a:pPr>
            <a:r>
              <a:rPr lang="en-GB" sz="1800" dirty="0"/>
              <a:t>the actual return on the plan assets during </a:t>
            </a:r>
            <a:r>
              <a:rPr lang="en-GB" sz="1800" dirty="0" smtClean="0"/>
              <a:t>20X6 is CU9,074</a:t>
            </a:r>
          </a:p>
          <a:p>
            <a:pPr marL="360000" indent="-360000">
              <a:spcBef>
                <a:spcPts val="100"/>
              </a:spcBef>
              <a:spcAft>
                <a:spcPts val="100"/>
              </a:spcAft>
            </a:pPr>
            <a:r>
              <a:rPr lang="en-GB" sz="1800" dirty="0" smtClean="0"/>
              <a:t>contribution paid by the Entity during 20X6 is CU1,186</a:t>
            </a:r>
          </a:p>
          <a:p>
            <a:pPr marL="360000" indent="-360000">
              <a:spcBef>
                <a:spcPts val="100"/>
              </a:spcBef>
              <a:spcAft>
                <a:spcPts val="100"/>
              </a:spcAft>
            </a:pPr>
            <a:r>
              <a:rPr lang="en-GB" sz="1800" dirty="0"/>
              <a:t>contribution paid by the Entity </a:t>
            </a:r>
            <a:r>
              <a:rPr lang="en-GB" sz="1800" dirty="0" smtClean="0"/>
              <a:t>on 5 January 20X7 for December 20X6 is CU100</a:t>
            </a:r>
          </a:p>
          <a:p>
            <a:pPr marL="360000" indent="-360000">
              <a:spcBef>
                <a:spcPts val="100"/>
              </a:spcBef>
              <a:spcAft>
                <a:spcPts val="100"/>
              </a:spcAft>
            </a:pPr>
            <a:r>
              <a:rPr lang="en-GB" sz="1800" dirty="0" smtClean="0"/>
              <a:t>benefits paid by </a:t>
            </a:r>
            <a:r>
              <a:rPr lang="en-GB" sz="1800" dirty="0"/>
              <a:t>the </a:t>
            </a:r>
            <a:r>
              <a:rPr lang="en-GB" sz="1800" dirty="0" smtClean="0"/>
              <a:t>plan during 20X6: is CU1,251</a:t>
            </a:r>
            <a:r>
              <a:rPr lang="en-GB" sz="1800" dirty="0"/>
              <a:t>.</a:t>
            </a:r>
            <a:endParaRPr lang="en-GB" sz="1800" dirty="0" smtClean="0"/>
          </a:p>
        </p:txBody>
      </p:sp>
      <p:graphicFrame>
        <p:nvGraphicFramePr>
          <p:cNvPr id="6" name="Table 5"/>
          <p:cNvGraphicFramePr>
            <a:graphicFrameLocks noGrp="1"/>
          </p:cNvGraphicFramePr>
          <p:nvPr>
            <p:extLst>
              <p:ext uri="{D42A27DB-BD31-4B8C-83A1-F6EECF244321}">
                <p14:modId xmlns:p14="http://schemas.microsoft.com/office/powerpoint/2010/main" val="173434814"/>
              </p:ext>
            </p:extLst>
          </p:nvPr>
        </p:nvGraphicFramePr>
        <p:xfrm>
          <a:off x="396472" y="3933056"/>
          <a:ext cx="8424000" cy="424056"/>
        </p:xfrm>
        <a:graphic>
          <a:graphicData uri="http://schemas.openxmlformats.org/drawingml/2006/table">
            <a:tbl>
              <a:tblPr firstRow="1" bandRow="1">
                <a:solidFill>
                  <a:srgbClr val="7030A0"/>
                </a:solidFill>
                <a:effectLst>
                  <a:innerShdw blurRad="114300">
                    <a:prstClr val="black"/>
                  </a:innerShdw>
                </a:effectLst>
                <a:tableStyleId>{5C22544A-7EE6-4342-B048-85BDC9FD1C3A}</a:tableStyleId>
              </a:tblPr>
              <a:tblGrid>
                <a:gridCol w="8424000"/>
              </a:tblGrid>
              <a:tr h="424056">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dirty="0" smtClean="0">
                          <a:solidFill>
                            <a:schemeClr val="tx1"/>
                          </a:solidFill>
                        </a:rPr>
                        <a:t>The fair value of the plan assets on 31</a:t>
                      </a:r>
                      <a:r>
                        <a:rPr lang="en-GB" b="0" baseline="0" dirty="0" smtClean="0">
                          <a:solidFill>
                            <a:schemeClr val="tx1"/>
                          </a:solidFill>
                        </a:rPr>
                        <a:t> December 20X6 is as follows: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9F6FC"/>
                    </a:solidFill>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501927350"/>
              </p:ext>
            </p:extLst>
          </p:nvPr>
        </p:nvGraphicFramePr>
        <p:xfrm>
          <a:off x="420216" y="4573136"/>
          <a:ext cx="8400256" cy="1854200"/>
        </p:xfrm>
        <a:graphic>
          <a:graphicData uri="http://schemas.openxmlformats.org/drawingml/2006/table">
            <a:tbl>
              <a:tblPr firstRow="1" bandRow="1">
                <a:tableStyleId>{5C22544A-7EE6-4342-B048-85BDC9FD1C3A}</a:tableStyleId>
              </a:tblPr>
              <a:tblGrid>
                <a:gridCol w="4871864"/>
                <a:gridCol w="3528392"/>
              </a:tblGrid>
              <a:tr h="370840">
                <a:tc>
                  <a:txBody>
                    <a:bodyPr/>
                    <a:lstStyle/>
                    <a:p>
                      <a:r>
                        <a:rPr lang="en-GB" sz="1800" b="0" kern="1200" dirty="0" smtClean="0">
                          <a:solidFill>
                            <a:schemeClr val="dk1"/>
                          </a:solidFill>
                          <a:latin typeface="+mn-lt"/>
                          <a:ea typeface="+mn-ea"/>
                          <a:cs typeface="+mn-cs"/>
                        </a:rPr>
                        <a:t>1 January 20X6</a:t>
                      </a:r>
                      <a:endParaRPr lang="en-GB" sz="1800" b="0" kern="1200" dirty="0">
                        <a:solidFill>
                          <a:schemeClr val="dk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r>
                        <a:rPr lang="en-GB" sz="1800" b="0" kern="1200" dirty="0" smtClean="0">
                          <a:solidFill>
                            <a:schemeClr val="dk1"/>
                          </a:solidFill>
                          <a:latin typeface="+mn-lt"/>
                          <a:ea typeface="+mn-ea"/>
                          <a:cs typeface="+mn-cs"/>
                        </a:rPr>
                        <a:t>CU32,575</a:t>
                      </a:r>
                      <a:endParaRPr lang="en-GB" sz="1800" b="0" kern="1200" dirty="0">
                        <a:solidFill>
                          <a:schemeClr val="dk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r h="370840">
                <a:tc>
                  <a:txBody>
                    <a:bodyPr/>
                    <a:lstStyle/>
                    <a:p>
                      <a:r>
                        <a:rPr lang="en-GB" dirty="0" smtClean="0"/>
                        <a:t>Return on plan assets</a:t>
                      </a:r>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dirty="0" smtClean="0"/>
                        <a:t>CU9,074</a:t>
                      </a:r>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GB" dirty="0" smtClean="0"/>
                        <a:t>Contribution by the Entity</a:t>
                      </a:r>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dirty="0" smtClean="0"/>
                        <a:t>CU1,186</a:t>
                      </a:r>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Benefits paid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u="sng" dirty="0" smtClean="0"/>
                        <a:t>(CU1,251)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GB" sz="1800" b="1" kern="1200" dirty="0" smtClean="0">
                          <a:solidFill>
                            <a:schemeClr val="lt1"/>
                          </a:solidFill>
                          <a:latin typeface="+mn-lt"/>
                          <a:ea typeface="+mn-ea"/>
                          <a:cs typeface="+mn-cs"/>
                        </a:rPr>
                        <a:t>Fair value on 31 December 20X6</a:t>
                      </a:r>
                      <a:endParaRPr lang="en-GB" sz="1800" b="1" kern="1200" dirty="0">
                        <a:solidFill>
                          <a:schemeClr val="lt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kern="1200" dirty="0" smtClean="0">
                          <a:solidFill>
                            <a:schemeClr val="lt1"/>
                          </a:solidFill>
                          <a:latin typeface="+mn-lt"/>
                          <a:ea typeface="+mn-ea"/>
                          <a:cs typeface="+mn-cs"/>
                        </a:rPr>
                        <a:t>CU41,584</a:t>
                      </a:r>
                      <a:endParaRPr lang="en-GB" sz="1800" b="1" kern="1200" dirty="0">
                        <a:solidFill>
                          <a:schemeClr val="lt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8533" y="1916832"/>
            <a:ext cx="1030287" cy="10074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5124775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STEP </a:t>
            </a:r>
            <a:r>
              <a:rPr lang="en-GB" dirty="0">
                <a:solidFill>
                  <a:srgbClr val="FFFFFF"/>
                </a:solidFill>
                <a:latin typeface="Arial" pitchFamily="34" charset="0"/>
                <a:cs typeface="Arial" pitchFamily="34" charset="0"/>
              </a:rPr>
              <a:t>6</a:t>
            </a:r>
            <a:br>
              <a:rPr lang="en-GB" dirty="0">
                <a:solidFill>
                  <a:srgbClr val="FFFFFF"/>
                </a:solidFill>
                <a:latin typeface="Arial" pitchFamily="34" charset="0"/>
                <a:cs typeface="Arial" pitchFamily="34" charset="0"/>
              </a:rPr>
            </a:br>
            <a:r>
              <a:rPr lang="en-GB" dirty="0">
                <a:solidFill>
                  <a:srgbClr val="FFFFFF"/>
                </a:solidFill>
                <a:latin typeface="Arial" pitchFamily="34" charset="0"/>
                <a:cs typeface="Arial" pitchFamily="34" charset="0"/>
              </a:rPr>
              <a:t>Determine the amounts to be recognised in P&amp;L</a:t>
            </a:r>
            <a:r>
              <a:rPr lang="en-GB" dirty="0">
                <a:solidFill>
                  <a:srgbClr val="000000"/>
                </a:solidFill>
              </a:rPr>
              <a:t/>
            </a:r>
            <a:br>
              <a:rPr lang="en-GB" dirty="0">
                <a:solidFill>
                  <a:srgbClr val="000000"/>
                </a:solidFill>
              </a:rPr>
            </a:br>
            <a:endParaRPr lang="en-GB" dirty="0"/>
          </a:p>
        </p:txBody>
      </p:sp>
      <p:sp>
        <p:nvSpPr>
          <p:cNvPr id="4" name="TextBox 3"/>
          <p:cNvSpPr txBox="1"/>
          <p:nvPr/>
        </p:nvSpPr>
        <p:spPr>
          <a:xfrm>
            <a:off x="252120" y="1916951"/>
            <a:ext cx="5904000" cy="1015663"/>
          </a:xfrm>
          <a:prstGeom prst="rect">
            <a:avLst/>
          </a:prstGeom>
          <a:solidFill>
            <a:schemeClr val="accent4">
              <a:lumMod val="95000"/>
              <a:lumOff val="5000"/>
            </a:schemeClr>
          </a:solidFill>
        </p:spPr>
        <p:txBody>
          <a:bodyPr wrap="square" rtlCol="0">
            <a:spAutoFit/>
          </a:bodyPr>
          <a:lstStyle/>
          <a:p>
            <a:r>
              <a:rPr lang="en-GB" sz="2000" b="1" dirty="0" smtClean="0">
                <a:solidFill>
                  <a:srgbClr val="FFFFFF"/>
                </a:solidFill>
              </a:rPr>
              <a:t>Current service cost</a:t>
            </a:r>
          </a:p>
          <a:p>
            <a:r>
              <a:rPr lang="en-GB" sz="2000" dirty="0">
                <a:solidFill>
                  <a:srgbClr val="FFFFFF"/>
                </a:solidFill>
              </a:rPr>
              <a:t>T</a:t>
            </a:r>
            <a:r>
              <a:rPr lang="en-GB" sz="2000" dirty="0" smtClean="0">
                <a:solidFill>
                  <a:srgbClr val="FFFFFF"/>
                </a:solidFill>
              </a:rPr>
              <a:t>he additional liability that arises from employees providing service during the period</a:t>
            </a:r>
            <a:endParaRPr lang="en-GB" sz="2000" dirty="0">
              <a:solidFill>
                <a:srgbClr val="FFFFFF"/>
              </a:solidFill>
            </a:endParaRPr>
          </a:p>
        </p:txBody>
      </p:sp>
      <p:sp>
        <p:nvSpPr>
          <p:cNvPr id="5" name="TextBox 4"/>
          <p:cNvSpPr txBox="1"/>
          <p:nvPr/>
        </p:nvSpPr>
        <p:spPr>
          <a:xfrm>
            <a:off x="251520" y="2996952"/>
            <a:ext cx="5904000" cy="1008000"/>
          </a:xfrm>
          <a:prstGeom prst="rect">
            <a:avLst/>
          </a:prstGeom>
          <a:solidFill>
            <a:schemeClr val="accent4">
              <a:lumMod val="95000"/>
              <a:lumOff val="5000"/>
            </a:schemeClr>
          </a:solidFill>
        </p:spPr>
        <p:txBody>
          <a:bodyPr wrap="square" rtlCol="0">
            <a:spAutoFit/>
          </a:bodyPr>
          <a:lstStyle/>
          <a:p>
            <a:r>
              <a:rPr lang="en-GB" sz="2000" b="1" dirty="0">
                <a:solidFill>
                  <a:srgbClr val="FFFFFF"/>
                </a:solidFill>
              </a:rPr>
              <a:t>Net interest</a:t>
            </a:r>
          </a:p>
          <a:p>
            <a:r>
              <a:rPr lang="en-GB" sz="2000" dirty="0">
                <a:solidFill>
                  <a:srgbClr val="FFFFFF"/>
                </a:solidFill>
              </a:rPr>
              <a:t>The additional liability that arises from the passage of </a:t>
            </a:r>
            <a:r>
              <a:rPr lang="en-GB" sz="2000" dirty="0" smtClean="0">
                <a:solidFill>
                  <a:srgbClr val="FFFFFF"/>
                </a:solidFill>
              </a:rPr>
              <a:t>time less notional return on plan assets</a:t>
            </a:r>
          </a:p>
        </p:txBody>
      </p:sp>
      <p:sp>
        <p:nvSpPr>
          <p:cNvPr id="6" name="TextBox 5"/>
          <p:cNvSpPr txBox="1"/>
          <p:nvPr/>
        </p:nvSpPr>
        <p:spPr>
          <a:xfrm>
            <a:off x="252144" y="5221649"/>
            <a:ext cx="5904000" cy="1015663"/>
          </a:xfrm>
          <a:prstGeom prst="rect">
            <a:avLst/>
          </a:prstGeom>
          <a:solidFill>
            <a:schemeClr val="accent4">
              <a:lumMod val="95000"/>
              <a:lumOff val="5000"/>
            </a:schemeClr>
          </a:solidFill>
        </p:spPr>
        <p:txBody>
          <a:bodyPr wrap="square" rtlCol="0">
            <a:spAutoFit/>
          </a:bodyPr>
          <a:lstStyle/>
          <a:p>
            <a:r>
              <a:rPr lang="en-GB" sz="2000" b="1" dirty="0">
                <a:solidFill>
                  <a:srgbClr val="FFFFFF"/>
                </a:solidFill>
              </a:rPr>
              <a:t>Gain or loss on settlement</a:t>
            </a:r>
          </a:p>
          <a:p>
            <a:r>
              <a:rPr lang="en-GB" sz="2000" dirty="0">
                <a:solidFill>
                  <a:srgbClr val="FFFFFF"/>
                </a:solidFill>
              </a:rPr>
              <a:t>The difference between the PV of the DBO and the settlement price</a:t>
            </a:r>
          </a:p>
        </p:txBody>
      </p:sp>
      <p:sp>
        <p:nvSpPr>
          <p:cNvPr id="8" name="TextBox 7"/>
          <p:cNvSpPr txBox="1"/>
          <p:nvPr/>
        </p:nvSpPr>
        <p:spPr>
          <a:xfrm>
            <a:off x="7056488" y="2468503"/>
            <a:ext cx="1908000" cy="2400657"/>
          </a:xfrm>
          <a:prstGeom prst="rect">
            <a:avLst/>
          </a:prstGeom>
          <a:solidFill>
            <a:srgbClr val="FF0000"/>
          </a:solidFill>
        </p:spPr>
        <p:txBody>
          <a:bodyPr wrap="square" rtlCol="0" anchor="ctr">
            <a:spAutoFit/>
          </a:bodyPr>
          <a:lstStyle/>
          <a:p>
            <a:pPr algn="ctr"/>
            <a:endParaRPr lang="en-GB" sz="2400" dirty="0" smtClean="0">
              <a:solidFill>
                <a:srgbClr val="FFFFFF"/>
              </a:solidFill>
            </a:endParaRPr>
          </a:p>
          <a:p>
            <a:pPr algn="ctr"/>
            <a:endParaRPr lang="en-GB" sz="2400" dirty="0" smtClean="0">
              <a:solidFill>
                <a:srgbClr val="FFFFFF"/>
              </a:solidFill>
            </a:endParaRPr>
          </a:p>
          <a:p>
            <a:pPr algn="ctr"/>
            <a:endParaRPr lang="en-GB" sz="2400" dirty="0">
              <a:solidFill>
                <a:srgbClr val="FFFFFF"/>
              </a:solidFill>
            </a:endParaRPr>
          </a:p>
          <a:p>
            <a:pPr algn="ctr"/>
            <a:r>
              <a:rPr lang="en-GB" sz="2400" dirty="0" smtClean="0">
                <a:solidFill>
                  <a:srgbClr val="FFFFFF"/>
                </a:solidFill>
              </a:rPr>
              <a:t>Profit or loss </a:t>
            </a:r>
            <a:endParaRPr lang="en-GB" sz="2400" dirty="0">
              <a:solidFill>
                <a:srgbClr val="FFFFFF"/>
              </a:solidFill>
            </a:endParaRPr>
          </a:p>
          <a:p>
            <a:pPr algn="ctr"/>
            <a:endParaRPr lang="en-GB" sz="1800" dirty="0" smtClean="0">
              <a:solidFill>
                <a:srgbClr val="FFFFFF"/>
              </a:solidFill>
            </a:endParaRPr>
          </a:p>
          <a:p>
            <a:pPr algn="ctr"/>
            <a:endParaRPr lang="en-GB" sz="1800" dirty="0" smtClean="0">
              <a:solidFill>
                <a:srgbClr val="FFFFFF"/>
              </a:solidFill>
            </a:endParaRPr>
          </a:p>
          <a:p>
            <a:pPr algn="ctr"/>
            <a:endParaRPr lang="en-GB" sz="1800" dirty="0">
              <a:solidFill>
                <a:srgbClr val="FFFFFF"/>
              </a:solidFill>
            </a:endParaRPr>
          </a:p>
        </p:txBody>
      </p:sp>
      <p:cxnSp>
        <p:nvCxnSpPr>
          <p:cNvPr id="14" name="Straight Arrow Connector 13"/>
          <p:cNvCxnSpPr/>
          <p:nvPr/>
        </p:nvCxnSpPr>
        <p:spPr bwMode="auto">
          <a:xfrm>
            <a:off x="6143286" y="3305773"/>
            <a:ext cx="900000" cy="0"/>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16" name="Straight Arrow Connector 15"/>
          <p:cNvCxnSpPr/>
          <p:nvPr/>
        </p:nvCxnSpPr>
        <p:spPr bwMode="auto">
          <a:xfrm flipV="1">
            <a:off x="6156176" y="4725144"/>
            <a:ext cx="864777" cy="936104"/>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17" name="Straight Arrow Connector 16"/>
          <p:cNvCxnSpPr/>
          <p:nvPr/>
        </p:nvCxnSpPr>
        <p:spPr bwMode="auto">
          <a:xfrm>
            <a:off x="6143286" y="2208759"/>
            <a:ext cx="913202" cy="500161"/>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10" name="TextBox 9"/>
          <p:cNvSpPr txBox="1"/>
          <p:nvPr/>
        </p:nvSpPr>
        <p:spPr>
          <a:xfrm>
            <a:off x="251520" y="4077072"/>
            <a:ext cx="5904000" cy="1015663"/>
          </a:xfrm>
          <a:prstGeom prst="rect">
            <a:avLst/>
          </a:prstGeom>
          <a:solidFill>
            <a:schemeClr val="accent4">
              <a:lumMod val="95000"/>
              <a:lumOff val="5000"/>
            </a:schemeClr>
          </a:solidFill>
        </p:spPr>
        <p:txBody>
          <a:bodyPr wrap="square" rtlCol="0">
            <a:spAutoFit/>
          </a:bodyPr>
          <a:lstStyle/>
          <a:p>
            <a:r>
              <a:rPr lang="en-GB" sz="2000" b="1" dirty="0">
                <a:solidFill>
                  <a:srgbClr val="FFFFFF"/>
                </a:solidFill>
              </a:rPr>
              <a:t>Past service cost</a:t>
            </a:r>
            <a:endParaRPr lang="en-GB" sz="2000" dirty="0">
              <a:solidFill>
                <a:srgbClr val="FFFFFF"/>
              </a:solidFill>
            </a:endParaRPr>
          </a:p>
          <a:p>
            <a:r>
              <a:rPr lang="en-GB" sz="2000" dirty="0">
                <a:solidFill>
                  <a:srgbClr val="FFFFFF"/>
                </a:solidFill>
              </a:rPr>
              <a:t>Change in the PV of the DBO resulting </a:t>
            </a:r>
            <a:r>
              <a:rPr lang="en-GB" sz="2000" dirty="0" smtClean="0">
                <a:solidFill>
                  <a:srgbClr val="FFFFFF"/>
                </a:solidFill>
              </a:rPr>
              <a:t>from a </a:t>
            </a:r>
            <a:r>
              <a:rPr lang="en-GB" sz="2000" dirty="0">
                <a:solidFill>
                  <a:srgbClr val="FFFFFF"/>
                </a:solidFill>
              </a:rPr>
              <a:t>plan amendment or </a:t>
            </a:r>
            <a:r>
              <a:rPr lang="en-GB" sz="2000" dirty="0" smtClean="0">
                <a:solidFill>
                  <a:srgbClr val="FFFFFF"/>
                </a:solidFill>
              </a:rPr>
              <a:t>curtailment</a:t>
            </a:r>
            <a:endParaRPr lang="en-GB" sz="2000" dirty="0">
              <a:solidFill>
                <a:srgbClr val="FFFFFF"/>
              </a:solidFill>
            </a:endParaRPr>
          </a:p>
        </p:txBody>
      </p:sp>
      <p:cxnSp>
        <p:nvCxnSpPr>
          <p:cNvPr id="11" name="Straight Arrow Connector 10"/>
          <p:cNvCxnSpPr/>
          <p:nvPr/>
        </p:nvCxnSpPr>
        <p:spPr bwMode="auto">
          <a:xfrm>
            <a:off x="6143286" y="4320391"/>
            <a:ext cx="900000" cy="0"/>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263763070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STEP </a:t>
            </a:r>
            <a:r>
              <a:rPr lang="en-GB" dirty="0">
                <a:solidFill>
                  <a:srgbClr val="FFFFFF"/>
                </a:solidFill>
                <a:latin typeface="Arial" pitchFamily="34" charset="0"/>
                <a:cs typeface="Arial" pitchFamily="34" charset="0"/>
              </a:rPr>
              <a:t>6</a:t>
            </a:r>
            <a:br>
              <a:rPr lang="en-GB" dirty="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Net interest</a:t>
            </a:r>
            <a:r>
              <a:rPr lang="en-GB" dirty="0">
                <a:solidFill>
                  <a:srgbClr val="000000"/>
                </a:solidFill>
              </a:rPr>
              <a:t/>
            </a:r>
            <a:br>
              <a:rPr lang="en-GB" dirty="0">
                <a:solidFill>
                  <a:srgbClr val="000000"/>
                </a:solidFill>
              </a:rPr>
            </a:br>
            <a:endParaRPr lang="en-GB" dirty="0"/>
          </a:p>
        </p:txBody>
      </p:sp>
      <p:sp>
        <p:nvSpPr>
          <p:cNvPr id="5" name="TextBox 4"/>
          <p:cNvSpPr txBox="1"/>
          <p:nvPr/>
        </p:nvSpPr>
        <p:spPr>
          <a:xfrm>
            <a:off x="251520" y="1844824"/>
            <a:ext cx="8424936" cy="1015663"/>
          </a:xfrm>
          <a:prstGeom prst="rect">
            <a:avLst/>
          </a:prstGeom>
          <a:solidFill>
            <a:schemeClr val="accent4">
              <a:lumMod val="95000"/>
              <a:lumOff val="5000"/>
            </a:schemeClr>
          </a:solidFill>
        </p:spPr>
        <p:txBody>
          <a:bodyPr wrap="square" rtlCol="0">
            <a:spAutoFit/>
          </a:bodyPr>
          <a:lstStyle/>
          <a:p>
            <a:r>
              <a:rPr lang="en-GB" sz="2000" b="1" dirty="0">
                <a:solidFill>
                  <a:srgbClr val="FFFFFF"/>
                </a:solidFill>
              </a:rPr>
              <a:t>Net interest</a:t>
            </a:r>
          </a:p>
          <a:p>
            <a:r>
              <a:rPr lang="en-GB" sz="2000" dirty="0">
                <a:solidFill>
                  <a:srgbClr val="FFFFFF"/>
                </a:solidFill>
              </a:rPr>
              <a:t>The additional liability that arises from the passage of time less notional return on plan assets</a:t>
            </a:r>
          </a:p>
        </p:txBody>
      </p:sp>
      <p:sp>
        <p:nvSpPr>
          <p:cNvPr id="7" name="Equal 6"/>
          <p:cNvSpPr/>
          <p:nvPr/>
        </p:nvSpPr>
        <p:spPr>
          <a:xfrm>
            <a:off x="3635896" y="2780928"/>
            <a:ext cx="1296144" cy="792088"/>
          </a:xfrm>
          <a:prstGeom prst="mathEqual">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endParaRPr>
          </a:p>
        </p:txBody>
      </p:sp>
      <p:sp>
        <p:nvSpPr>
          <p:cNvPr id="15" name="Content Placeholder 2"/>
          <p:cNvSpPr txBox="1">
            <a:spLocks/>
          </p:cNvSpPr>
          <p:nvPr/>
        </p:nvSpPr>
        <p:spPr bwMode="auto">
          <a:xfrm>
            <a:off x="107504" y="3501008"/>
            <a:ext cx="8604126" cy="1008112"/>
          </a:xfrm>
          <a:prstGeom prst="rect">
            <a:avLst/>
          </a:prstGeom>
          <a:ln w="9525" cap="flat" cmpd="sng" algn="ctr">
            <a:noFill/>
            <a:prstDash val="solid"/>
            <a:miter lim="800000"/>
            <a:headEnd/>
            <a:tailEnd/>
          </a:ln>
        </p:spPr>
        <p:style>
          <a:lnRef idx="1">
            <a:schemeClr val="dk1"/>
          </a:lnRef>
          <a:fillRef idx="2">
            <a:schemeClr val="dk1"/>
          </a:fillRef>
          <a:effectRef idx="1">
            <a:schemeClr val="dk1"/>
          </a:effectRef>
          <a:fontRef idx="minor">
            <a:schemeClr val="dk1"/>
          </a:fontRef>
        </p:style>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dk1"/>
                </a:solidFill>
                <a:latin typeface="+mn-lt"/>
                <a:ea typeface="+mn-ea"/>
                <a:cs typeface="+mn-cs"/>
              </a:defRPr>
            </a:lvl1pPr>
            <a:lvl2pPr marL="742950" indent="-285750" algn="l" rtl="0" eaLnBrk="1" fontAlgn="base" hangingPunct="1">
              <a:spcBef>
                <a:spcPct val="20000"/>
              </a:spcBef>
              <a:spcAft>
                <a:spcPct val="0"/>
              </a:spcAft>
              <a:buChar char="–"/>
              <a:defRPr sz="2800">
                <a:solidFill>
                  <a:schemeClr val="dk1"/>
                </a:solidFill>
                <a:latin typeface="+mn-lt"/>
                <a:ea typeface="+mn-ea"/>
                <a:cs typeface="+mn-cs"/>
              </a:defRPr>
            </a:lvl2pPr>
            <a:lvl3pPr marL="1143000" indent="-228600" algn="l" rtl="0" eaLnBrk="1" fontAlgn="base" hangingPunct="1">
              <a:spcBef>
                <a:spcPct val="20000"/>
              </a:spcBef>
              <a:spcAft>
                <a:spcPct val="0"/>
              </a:spcAft>
              <a:buChar char="•"/>
              <a:defRPr sz="2800">
                <a:solidFill>
                  <a:schemeClr val="dk1"/>
                </a:solidFill>
                <a:latin typeface="+mn-lt"/>
                <a:ea typeface="+mn-ea"/>
                <a:cs typeface="+mn-cs"/>
              </a:defRPr>
            </a:lvl3pPr>
            <a:lvl4pPr marL="1600200" indent="-228600" algn="l" rtl="0" eaLnBrk="1" fontAlgn="base" hangingPunct="1">
              <a:spcBef>
                <a:spcPct val="20000"/>
              </a:spcBef>
              <a:spcAft>
                <a:spcPct val="0"/>
              </a:spcAft>
              <a:buChar char="–"/>
              <a:defRPr sz="28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800">
                <a:solidFill>
                  <a:schemeClr val="dk1"/>
                </a:solidFill>
                <a:latin typeface="+mn-lt"/>
                <a:ea typeface="+mn-ea"/>
                <a:cs typeface="+mn-cs"/>
              </a:defRPr>
            </a:lvl5pPr>
            <a:lvl6pPr marL="2514600" indent="-228600" algn="l" rtl="0" eaLnBrk="1" fontAlgn="base" hangingPunct="1">
              <a:spcBef>
                <a:spcPct val="20000"/>
              </a:spcBef>
              <a:spcAft>
                <a:spcPct val="0"/>
              </a:spcAft>
              <a:buChar char="»"/>
              <a:defRPr sz="28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8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8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800">
                <a:solidFill>
                  <a:schemeClr val="dk1"/>
                </a:solidFill>
                <a:latin typeface="+mn-lt"/>
                <a:ea typeface="+mn-ea"/>
                <a:cs typeface="+mn-cs"/>
              </a:defRPr>
            </a:lvl9pPr>
          </a:lstStyle>
          <a:p>
            <a:pPr marL="0" indent="0" algn="ctr">
              <a:buNone/>
            </a:pPr>
            <a:r>
              <a:rPr lang="en-GB" sz="1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opening balance net defined benefit liability (asset) </a:t>
            </a:r>
            <a:endParaRPr lang="en-GB" sz="1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endParaRPr>
          </a:p>
          <a:p>
            <a:pPr marL="0" indent="0" algn="ctr">
              <a:buNone/>
            </a:pPr>
            <a:endParaRPr lang="en-GB" sz="1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marL="0" indent="0" algn="ctr">
              <a:buNone/>
            </a:pPr>
            <a:r>
              <a:rPr lang="en-GB" sz="1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the </a:t>
            </a:r>
            <a:r>
              <a:rPr lang="en-GB" sz="1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discount </a:t>
            </a:r>
            <a:r>
              <a:rPr lang="en-GB" sz="1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rate (start of the annual period)</a:t>
            </a:r>
            <a:endParaRPr lang="en-GB" sz="1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endParaRPr>
          </a:p>
        </p:txBody>
      </p:sp>
      <p:sp>
        <p:nvSpPr>
          <p:cNvPr id="9" name="Multiply 8"/>
          <p:cNvSpPr/>
          <p:nvPr/>
        </p:nvSpPr>
        <p:spPr>
          <a:xfrm>
            <a:off x="3995935" y="3717032"/>
            <a:ext cx="720079" cy="504056"/>
          </a:xfrm>
          <a:prstGeom prst="mathMultiply">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solidFill>
                <a:schemeClr val="tx1"/>
              </a:solidFill>
            </a:endParaRPr>
          </a:p>
        </p:txBody>
      </p:sp>
      <p:pic>
        <p:nvPicPr>
          <p:cNvPr id="11266"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8475" b="100000" l="0" r="100000"/>
                    </a14:imgEffect>
                  </a14:imgLayer>
                </a14:imgProps>
              </a:ext>
              <a:ext uri="{28A0092B-C50C-407E-A947-70E740481C1C}">
                <a14:useLocalDpi xmlns:a14="http://schemas.microsoft.com/office/drawing/2010/main" val="0"/>
              </a:ext>
            </a:extLst>
          </a:blip>
          <a:srcRect/>
          <a:stretch>
            <a:fillRect/>
          </a:stretch>
        </p:blipFill>
        <p:spPr bwMode="auto">
          <a:xfrm>
            <a:off x="4283968" y="5013176"/>
            <a:ext cx="1512168" cy="13373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9018513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IAS 19 Module</a:t>
            </a:r>
            <a:br>
              <a:rPr lang="en-GB" dirty="0" smtClean="0"/>
            </a:br>
            <a:r>
              <a:rPr lang="en-GB" dirty="0" smtClean="0"/>
              <a:t>Flowchart</a:t>
            </a:r>
            <a:br>
              <a:rPr lang="en-GB" dirty="0" smtClean="0"/>
            </a:br>
            <a:r>
              <a:rPr lang="en-GB" dirty="0" smtClean="0"/>
              <a:t/>
            </a:r>
            <a:br>
              <a:rPr lang="en-GB" dirty="0" smtClean="0"/>
            </a:br>
            <a:endParaRPr lang="en-GB" dirty="0"/>
          </a:p>
        </p:txBody>
      </p:sp>
      <p:sp>
        <p:nvSpPr>
          <p:cNvPr id="4" name="Rectangle 4"/>
          <p:cNvSpPr>
            <a:spLocks noChangeArrowheads="1"/>
          </p:cNvSpPr>
          <p:nvPr/>
        </p:nvSpPr>
        <p:spPr bwMode="auto">
          <a:xfrm>
            <a:off x="827584" y="1988840"/>
            <a:ext cx="8028632" cy="90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Employee Benefits</a:t>
            </a:r>
          </a:p>
          <a:p>
            <a:pPr marL="0" lvl="1" algn="ctr"/>
            <a:r>
              <a:rPr lang="en-GB" sz="1800" dirty="0" smtClean="0">
                <a:solidFill>
                  <a:srgbClr val="000000"/>
                </a:solidFill>
                <a:latin typeface="Calibri" panose="020F0502020204030204" pitchFamily="34" charset="0"/>
                <a:cs typeface="Calibri" panose="020F0502020204030204" pitchFamily="34" charset="0"/>
              </a:rPr>
              <a:t>All </a:t>
            </a:r>
            <a:r>
              <a:rPr lang="en-GB" sz="1800" dirty="0">
                <a:solidFill>
                  <a:srgbClr val="000000"/>
                </a:solidFill>
                <a:latin typeface="Calibri" panose="020F0502020204030204" pitchFamily="34" charset="0"/>
                <a:cs typeface="Calibri" panose="020F0502020204030204" pitchFamily="34" charset="0"/>
              </a:rPr>
              <a:t>forms of consideration given by an entity in exchange </a:t>
            </a:r>
          </a:p>
          <a:p>
            <a:pPr marL="0" lvl="1" algn="ctr"/>
            <a:r>
              <a:rPr lang="en-GB" sz="1800" dirty="0">
                <a:solidFill>
                  <a:srgbClr val="000000"/>
                </a:solidFill>
                <a:latin typeface="Calibri" panose="020F0502020204030204" pitchFamily="34" charset="0"/>
                <a:cs typeface="Calibri" panose="020F0502020204030204" pitchFamily="34" charset="0"/>
              </a:rPr>
              <a:t>for </a:t>
            </a:r>
            <a:r>
              <a:rPr lang="en-GB" sz="1800" b="1" dirty="0">
                <a:solidFill>
                  <a:srgbClr val="4F2D7F"/>
                </a:solidFill>
                <a:latin typeface="Calibri" panose="020F0502020204030204" pitchFamily="34" charset="0"/>
                <a:cs typeface="Calibri" panose="020F0502020204030204" pitchFamily="34" charset="0"/>
              </a:rPr>
              <a:t>service rendered by employees </a:t>
            </a:r>
            <a:r>
              <a:rPr lang="en-GB" sz="1800" dirty="0">
                <a:solidFill>
                  <a:srgbClr val="000000"/>
                </a:solidFill>
                <a:latin typeface="Calibri" panose="020F0502020204030204" pitchFamily="34" charset="0"/>
                <a:cs typeface="Calibri" panose="020F0502020204030204" pitchFamily="34" charset="0"/>
              </a:rPr>
              <a:t>or for the </a:t>
            </a:r>
            <a:r>
              <a:rPr lang="en-GB" sz="1800" b="1" dirty="0">
                <a:solidFill>
                  <a:srgbClr val="4F2D7F"/>
                </a:solidFill>
                <a:latin typeface="Calibri" panose="020F0502020204030204" pitchFamily="34" charset="0"/>
                <a:cs typeface="Calibri" panose="020F0502020204030204" pitchFamily="34" charset="0"/>
              </a:rPr>
              <a:t>termination of </a:t>
            </a:r>
            <a:r>
              <a:rPr lang="en-GB" sz="1800" b="1" dirty="0" smtClean="0">
                <a:solidFill>
                  <a:srgbClr val="4F2D7F"/>
                </a:solidFill>
                <a:latin typeface="Calibri" panose="020F0502020204030204" pitchFamily="34" charset="0"/>
                <a:cs typeface="Calibri" panose="020F0502020204030204" pitchFamily="34" charset="0"/>
              </a:rPr>
              <a:t>employment</a:t>
            </a:r>
            <a:endParaRPr lang="en-GB" sz="1800" b="1" dirty="0">
              <a:solidFill>
                <a:srgbClr val="4F2D7F"/>
              </a:solidFill>
              <a:latin typeface="Calibri" panose="020F0502020204030204" pitchFamily="34" charset="0"/>
              <a:cs typeface="Calibri" panose="020F0502020204030204" pitchFamily="34" charset="0"/>
            </a:endParaRPr>
          </a:p>
        </p:txBody>
      </p:sp>
      <p:sp>
        <p:nvSpPr>
          <p:cNvPr id="6" name="Line 9"/>
          <p:cNvSpPr>
            <a:spLocks noChangeShapeType="1"/>
          </p:cNvSpPr>
          <p:nvPr/>
        </p:nvSpPr>
        <p:spPr bwMode="auto">
          <a:xfrm>
            <a:off x="4843553" y="288904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7" name="Rectangle 6"/>
          <p:cNvSpPr>
            <a:spLocks noChangeArrowheads="1"/>
          </p:cNvSpPr>
          <p:nvPr/>
        </p:nvSpPr>
        <p:spPr bwMode="auto">
          <a:xfrm>
            <a:off x="2123968" y="4545144"/>
            <a:ext cx="2160000"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Post-employment </a:t>
            </a:r>
          </a:p>
          <a:p>
            <a:pPr marL="0" lvl="1" algn="ctr"/>
            <a:r>
              <a:rPr lang="en-GB" altLang="en-US" sz="2000" dirty="0" smtClean="0">
                <a:solidFill>
                  <a:srgbClr val="000000"/>
                </a:solidFill>
              </a:rPr>
              <a:t>benefits</a:t>
            </a:r>
            <a:endParaRPr lang="en-GB" altLang="en-US" sz="2000" dirty="0">
              <a:solidFill>
                <a:srgbClr val="000000"/>
              </a:solidFill>
            </a:endParaRPr>
          </a:p>
        </p:txBody>
      </p:sp>
      <p:sp>
        <p:nvSpPr>
          <p:cNvPr id="8" name="Rectangle 6"/>
          <p:cNvSpPr>
            <a:spLocks noChangeArrowheads="1"/>
          </p:cNvSpPr>
          <p:nvPr/>
        </p:nvSpPr>
        <p:spPr bwMode="auto">
          <a:xfrm>
            <a:off x="5364088" y="4545144"/>
            <a:ext cx="2160000" cy="71996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a:solidFill>
                  <a:srgbClr val="000000"/>
                </a:solidFill>
              </a:rPr>
              <a:t>Other long-term </a:t>
            </a:r>
          </a:p>
          <a:p>
            <a:pPr marL="0" lvl="1" algn="ctr"/>
            <a:r>
              <a:rPr lang="en-GB" altLang="en-US" sz="2000" dirty="0">
                <a:solidFill>
                  <a:srgbClr val="000000"/>
                </a:solidFill>
              </a:rPr>
              <a:t>benefits</a:t>
            </a:r>
          </a:p>
        </p:txBody>
      </p:sp>
      <p:sp>
        <p:nvSpPr>
          <p:cNvPr id="10" name="Line 9"/>
          <p:cNvSpPr>
            <a:spLocks noChangeShapeType="1"/>
          </p:cNvSpPr>
          <p:nvPr/>
        </p:nvSpPr>
        <p:spPr bwMode="auto">
          <a:xfrm>
            <a:off x="1691680" y="288896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3" name="Line 9"/>
          <p:cNvSpPr>
            <a:spLocks noChangeShapeType="1"/>
          </p:cNvSpPr>
          <p:nvPr/>
        </p:nvSpPr>
        <p:spPr bwMode="auto">
          <a:xfrm rot="18900000">
            <a:off x="5474630" y="3935687"/>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4" name="Line 9"/>
          <p:cNvSpPr>
            <a:spLocks noChangeShapeType="1"/>
          </p:cNvSpPr>
          <p:nvPr/>
        </p:nvSpPr>
        <p:spPr bwMode="auto">
          <a:xfrm rot="2700000">
            <a:off x="4173426" y="3935687"/>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1" name="Rectangle 6"/>
          <p:cNvSpPr>
            <a:spLocks noChangeArrowheads="1"/>
          </p:cNvSpPr>
          <p:nvPr/>
        </p:nvSpPr>
        <p:spPr bwMode="auto">
          <a:xfrm>
            <a:off x="6444208" y="3219782"/>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a:solidFill>
                  <a:srgbClr val="000000"/>
                </a:solidFill>
              </a:rPr>
              <a:t>Termination </a:t>
            </a:r>
          </a:p>
          <a:p>
            <a:pPr marL="0" lvl="1" algn="ctr"/>
            <a:r>
              <a:rPr lang="en-GB" altLang="en-US" sz="2000" dirty="0" smtClean="0">
                <a:solidFill>
                  <a:srgbClr val="000000"/>
                </a:solidFill>
              </a:rPr>
              <a:t>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2" name="Line 9"/>
          <p:cNvSpPr>
            <a:spLocks noChangeShapeType="1"/>
          </p:cNvSpPr>
          <p:nvPr/>
        </p:nvSpPr>
        <p:spPr bwMode="auto">
          <a:xfrm>
            <a:off x="7524328" y="288896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5" name="Rectangle 6"/>
          <p:cNvSpPr>
            <a:spLocks noChangeArrowheads="1"/>
          </p:cNvSpPr>
          <p:nvPr/>
        </p:nvSpPr>
        <p:spPr bwMode="auto">
          <a:xfrm>
            <a:off x="611560" y="3249000"/>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Short-term </a:t>
            </a:r>
            <a:endParaRPr lang="en-GB" altLang="en-US" sz="2000" dirty="0">
              <a:solidFill>
                <a:srgbClr val="000000"/>
              </a:solidFill>
            </a:endParaRPr>
          </a:p>
          <a:p>
            <a:pPr marL="0" lvl="1" algn="ctr"/>
            <a:r>
              <a:rPr lang="en-GB" altLang="en-US" sz="2000" dirty="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7" name="Rectangle 6"/>
          <p:cNvSpPr>
            <a:spLocks noChangeArrowheads="1"/>
          </p:cNvSpPr>
          <p:nvPr/>
        </p:nvSpPr>
        <p:spPr bwMode="auto">
          <a:xfrm>
            <a:off x="3707904" y="3249120"/>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Long-term </a:t>
            </a:r>
          </a:p>
          <a:p>
            <a:pPr marL="0" lvl="1" algn="ctr"/>
            <a:r>
              <a:rPr lang="en-GB" altLang="en-US" sz="2000" dirty="0" smtClean="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8" name="Rectangle 17"/>
          <p:cNvSpPr>
            <a:spLocks noChangeArrowheads="1"/>
          </p:cNvSpPr>
          <p:nvPr/>
        </p:nvSpPr>
        <p:spPr bwMode="auto">
          <a:xfrm>
            <a:off x="323528" y="5841328"/>
            <a:ext cx="2592048" cy="54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a:solidFill>
                  <a:srgbClr val="000000"/>
                </a:solidFill>
              </a:rPr>
              <a:t>Defined </a:t>
            </a:r>
            <a:r>
              <a:rPr lang="en-GB" altLang="en-US" sz="2000" dirty="0" smtClean="0">
                <a:solidFill>
                  <a:srgbClr val="000000"/>
                </a:solidFill>
              </a:rPr>
              <a:t>benefit plans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3" name="Rectangle 6"/>
          <p:cNvSpPr>
            <a:spLocks noChangeArrowheads="1"/>
          </p:cNvSpPr>
          <p:nvPr/>
        </p:nvSpPr>
        <p:spPr bwMode="auto">
          <a:xfrm>
            <a:off x="3779912" y="5841328"/>
            <a:ext cx="3240000" cy="54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a:solidFill>
                  <a:srgbClr val="000000"/>
                </a:solidFill>
              </a:rPr>
              <a:t>Defined contribution </a:t>
            </a:r>
            <a:r>
              <a:rPr lang="en-GB" altLang="en-US" sz="2000" dirty="0" smtClean="0">
                <a:solidFill>
                  <a:srgbClr val="000000"/>
                </a:solidFill>
              </a:rPr>
              <a:t>plans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5" name="Line 9"/>
          <p:cNvSpPr>
            <a:spLocks noChangeShapeType="1"/>
          </p:cNvSpPr>
          <p:nvPr/>
        </p:nvSpPr>
        <p:spPr bwMode="auto">
          <a:xfrm rot="18900000">
            <a:off x="3962463" y="5159823"/>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6" name="Line 9"/>
          <p:cNvSpPr>
            <a:spLocks noChangeShapeType="1"/>
          </p:cNvSpPr>
          <p:nvPr/>
        </p:nvSpPr>
        <p:spPr bwMode="auto">
          <a:xfrm rot="2700000">
            <a:off x="2733265" y="5159823"/>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Tree>
    <p:extLst>
      <p:ext uri="{BB962C8B-B14F-4D97-AF65-F5344CB8AC3E}">
        <p14:creationId xmlns:p14="http://schemas.microsoft.com/office/powerpoint/2010/main" val="372737476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80" name="Rectangle 4"/>
          <p:cNvSpPr>
            <a:spLocks noGrp="1" noChangeArrowheads="1"/>
          </p:cNvSpPr>
          <p:nvPr>
            <p:ph type="title"/>
          </p:nvPr>
        </p:nvSpPr>
        <p:spPr/>
        <p:txBody>
          <a:bodyPr/>
          <a:lstStyle/>
          <a:p>
            <a:r>
              <a:rPr lang="en-GB" dirty="0" smtClean="0">
                <a:solidFill>
                  <a:srgbClr val="FFFFFF"/>
                </a:solidFill>
                <a:latin typeface="Arial" pitchFamily="34" charset="0"/>
                <a:cs typeface="Arial" pitchFamily="34" charset="0"/>
              </a:rPr>
              <a:t>Current service cost &amp; net interest cost</a:t>
            </a:r>
            <a:r>
              <a:rPr lang="en-GB" dirty="0">
                <a:solidFill>
                  <a:srgbClr val="FFFFFF"/>
                </a:solidFill>
                <a:latin typeface="Arial" pitchFamily="34" charset="0"/>
                <a:cs typeface="Arial" pitchFamily="34" charset="0"/>
              </a:rPr>
              <a:t/>
            </a:r>
            <a:br>
              <a:rPr lang="en-GB" dirty="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Example</a:t>
            </a:r>
            <a:endParaRPr lang="en-GB" dirty="0"/>
          </a:p>
        </p:txBody>
      </p:sp>
      <p:sp>
        <p:nvSpPr>
          <p:cNvPr id="510981" name="Rectangle 5"/>
          <p:cNvSpPr>
            <a:spLocks noGrp="1" noChangeArrowheads="1"/>
          </p:cNvSpPr>
          <p:nvPr>
            <p:ph idx="1"/>
          </p:nvPr>
        </p:nvSpPr>
        <p:spPr/>
        <p:txBody>
          <a:bodyPr/>
          <a:lstStyle/>
          <a:p>
            <a:pPr marL="360000" indent="-360000">
              <a:spcBef>
                <a:spcPts val="100"/>
              </a:spcBef>
              <a:spcAft>
                <a:spcPts val="100"/>
              </a:spcAft>
            </a:pPr>
            <a:r>
              <a:rPr lang="en-GB" sz="1800" dirty="0"/>
              <a:t>a lump sum benefit is payable on </a:t>
            </a:r>
            <a:r>
              <a:rPr lang="en-GB" sz="1800" b="1" kern="1200" dirty="0">
                <a:solidFill>
                  <a:schemeClr val="lt1"/>
                </a:solidFill>
              </a:rPr>
              <a:t>retirement equal to 1% of final salary</a:t>
            </a:r>
            <a:r>
              <a:rPr lang="en-GB" sz="1800" dirty="0"/>
              <a:t> for each year of service</a:t>
            </a:r>
          </a:p>
          <a:p>
            <a:pPr marL="360000" indent="-360000">
              <a:spcBef>
                <a:spcPts val="100"/>
              </a:spcBef>
              <a:spcAft>
                <a:spcPts val="100"/>
              </a:spcAft>
            </a:pPr>
            <a:r>
              <a:rPr lang="en-GB" sz="1800" dirty="0" smtClean="0"/>
              <a:t>the salary in year 1 is CU10,000 and is assumed to increase at </a:t>
            </a:r>
            <a:r>
              <a:rPr lang="en-GB" sz="1800" b="1" kern="1200" dirty="0" smtClean="0">
                <a:solidFill>
                  <a:schemeClr val="lt1"/>
                </a:solidFill>
              </a:rPr>
              <a:t>7% (compound) each year</a:t>
            </a:r>
          </a:p>
          <a:p>
            <a:pPr marL="360000" indent="-360000">
              <a:spcBef>
                <a:spcPts val="100"/>
              </a:spcBef>
              <a:spcAft>
                <a:spcPts val="100"/>
              </a:spcAft>
            </a:pPr>
            <a:r>
              <a:rPr lang="en-GB" sz="1800" b="1" kern="1200" dirty="0" smtClean="0">
                <a:solidFill>
                  <a:schemeClr val="lt1"/>
                </a:solidFill>
              </a:rPr>
              <a:t>the </a:t>
            </a:r>
            <a:r>
              <a:rPr lang="en-GB" sz="1800" b="1" kern="1200" dirty="0">
                <a:solidFill>
                  <a:schemeClr val="lt1"/>
                </a:solidFill>
              </a:rPr>
              <a:t>discount rate </a:t>
            </a:r>
            <a:r>
              <a:rPr lang="en-GB" sz="1800" b="1" kern="1200" dirty="0" smtClean="0">
                <a:solidFill>
                  <a:schemeClr val="lt1"/>
                </a:solidFill>
              </a:rPr>
              <a:t>used is 10% per year</a:t>
            </a:r>
          </a:p>
          <a:p>
            <a:pPr marL="360000" indent="-360000">
              <a:spcBef>
                <a:spcPts val="100"/>
              </a:spcBef>
              <a:spcAft>
                <a:spcPts val="100"/>
              </a:spcAft>
            </a:pPr>
            <a:r>
              <a:rPr lang="en-GB" sz="1800" dirty="0" smtClean="0"/>
              <a:t>an employee is expected to leave at the </a:t>
            </a:r>
            <a:r>
              <a:rPr lang="en-GB" sz="1800" b="1" kern="1200" dirty="0">
                <a:solidFill>
                  <a:schemeClr val="lt1"/>
                </a:solidFill>
              </a:rPr>
              <a:t>end of year 3 </a:t>
            </a:r>
          </a:p>
          <a:p>
            <a:pPr marL="360000" indent="-360000">
              <a:spcBef>
                <a:spcPts val="100"/>
              </a:spcBef>
              <a:spcAft>
                <a:spcPts val="100"/>
              </a:spcAft>
            </a:pPr>
            <a:r>
              <a:rPr lang="en-GB" sz="1800" dirty="0" smtClean="0"/>
              <a:t>assume that there are </a:t>
            </a:r>
            <a:r>
              <a:rPr lang="en-GB" sz="1800" b="1" kern="1200" dirty="0">
                <a:solidFill>
                  <a:schemeClr val="lt1"/>
                </a:solidFill>
              </a:rPr>
              <a:t>no changes in actuarial </a:t>
            </a:r>
            <a:r>
              <a:rPr lang="en-GB" sz="1800" b="1" kern="1200" dirty="0" smtClean="0">
                <a:solidFill>
                  <a:schemeClr val="lt1"/>
                </a:solidFill>
              </a:rPr>
              <a:t>assumptions and no plan assets</a:t>
            </a:r>
            <a:endParaRPr lang="en-GB" sz="1800" b="1" kern="1200" dirty="0">
              <a:solidFill>
                <a:schemeClr val="lt1"/>
              </a:solidFill>
            </a:endParaRPr>
          </a:p>
          <a:p>
            <a:pPr marL="360000" indent="-360000">
              <a:spcBef>
                <a:spcPts val="100"/>
              </a:spcBef>
              <a:spcAft>
                <a:spcPts val="100"/>
              </a:spcAft>
            </a:pPr>
            <a:r>
              <a:rPr lang="en-GB" sz="1800" dirty="0" smtClean="0"/>
              <a:t>ignore the probability that the employee may leave the entity at an earlier or later date.</a:t>
            </a:r>
            <a:endParaRPr lang="en-GB" sz="1800" dirty="0"/>
          </a:p>
        </p:txBody>
      </p:sp>
      <p:sp>
        <p:nvSpPr>
          <p:cNvPr id="5" name="Text Box 4"/>
          <p:cNvSpPr txBox="1">
            <a:spLocks noChangeArrowheads="1"/>
          </p:cNvSpPr>
          <p:nvPr/>
        </p:nvSpPr>
        <p:spPr bwMode="auto">
          <a:xfrm>
            <a:off x="414114" y="5517232"/>
            <a:ext cx="8478366" cy="646331"/>
          </a:xfrm>
          <a:prstGeom prst="rect">
            <a:avLst/>
          </a:prstGeom>
          <a:solidFill>
            <a:srgbClr val="ECD9FF">
              <a:alpha val="50000"/>
            </a:srgbClr>
          </a:solidFill>
          <a:ln>
            <a:noFill/>
          </a:ln>
          <a:effectLst/>
          <a:extLst/>
        </p:spPr>
        <p:txBody>
          <a:bodyPr wrap="square" lIns="36000" rIns="54000" anchor="b">
            <a:spAutoFit/>
          </a:bodyPr>
          <a:lstStyle/>
          <a:p>
            <a:pPr eaLnBrk="0" hangingPunct="0">
              <a:spcBef>
                <a:spcPts val="0"/>
              </a:spcBef>
            </a:pPr>
            <a:r>
              <a:rPr lang="en-GB" sz="1800" b="1" dirty="0">
                <a:solidFill>
                  <a:srgbClr val="000000"/>
                </a:solidFill>
              </a:rPr>
              <a:t>What </a:t>
            </a:r>
            <a:r>
              <a:rPr lang="en-GB" sz="1800" b="1" dirty="0" smtClean="0">
                <a:solidFill>
                  <a:srgbClr val="000000"/>
                </a:solidFill>
              </a:rPr>
              <a:t>are the current service cost and net interest cost for each one of the three years in accordance with IAS 19?</a:t>
            </a: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328" y="2564904"/>
            <a:ext cx="917699" cy="12235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612695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latin typeface="Arial" pitchFamily="34" charset="0"/>
                <a:cs typeface="Arial" pitchFamily="34" charset="0"/>
              </a:rPr>
              <a:t>Current service cost &amp; net interest cost</a:t>
            </a:r>
            <a:br>
              <a:rPr lang="en-GB" dirty="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Solution</a:t>
            </a:r>
            <a:endParaRPr lang="en-GB" dirty="0"/>
          </a:p>
        </p:txBody>
      </p:sp>
      <p:sp>
        <p:nvSpPr>
          <p:cNvPr id="3" name="Content Placeholder 2"/>
          <p:cNvSpPr>
            <a:spLocks noGrp="1"/>
          </p:cNvSpPr>
          <p:nvPr>
            <p:ph idx="1"/>
          </p:nvPr>
        </p:nvSpPr>
        <p:spPr/>
        <p:txBody>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462362290"/>
              </p:ext>
            </p:extLst>
          </p:nvPr>
        </p:nvGraphicFramePr>
        <p:xfrm>
          <a:off x="225215" y="2132856"/>
          <a:ext cx="8525565" cy="2958263"/>
        </p:xfrm>
        <a:graphic>
          <a:graphicData uri="http://schemas.openxmlformats.org/drawingml/2006/table">
            <a:tbl>
              <a:tblPr firstRow="1" bandRow="1">
                <a:tableStyleId>{5C22544A-7EE6-4342-B048-85BDC9FD1C3A}</a:tableStyleId>
              </a:tblPr>
              <a:tblGrid>
                <a:gridCol w="2585565"/>
                <a:gridCol w="1980000"/>
                <a:gridCol w="1980000"/>
                <a:gridCol w="1980000"/>
              </a:tblGrid>
              <a:tr h="438262">
                <a:tc>
                  <a:txBody>
                    <a:bodyPr/>
                    <a:lstStyle/>
                    <a:p>
                      <a:pPr algn="l"/>
                      <a:r>
                        <a:rPr lang="en-GB" sz="1800" b="1" kern="1200" baseline="0" dirty="0" smtClean="0">
                          <a:solidFill>
                            <a:schemeClr val="tx1"/>
                          </a:solidFill>
                          <a:latin typeface="+mn-lt"/>
                          <a:ea typeface="+mn-ea"/>
                          <a:cs typeface="+mn-cs"/>
                        </a:rPr>
                        <a:t>Allocation of benefits </a:t>
                      </a:r>
                      <a:endParaRPr lang="en-GB" sz="1800" b="1" u="sng"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800" b="0" u="sng"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endParaRPr lang="en-GB" sz="1800" b="0" u="sng"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endParaRPr lang="en-GB" sz="1800" b="0" u="sng"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766953">
                <a:tc>
                  <a:txBody>
                    <a:bodyPr/>
                    <a:lstStyle/>
                    <a:p>
                      <a:pPr algn="ctr"/>
                      <a:r>
                        <a:rPr lang="en-GB" sz="1800" b="0" u="sng" kern="1200" dirty="0" smtClean="0">
                          <a:solidFill>
                            <a:schemeClr val="tx1"/>
                          </a:solidFill>
                          <a:latin typeface="+mn-lt"/>
                          <a:ea typeface="+mn-ea"/>
                          <a:cs typeface="+mn-cs"/>
                        </a:rPr>
                        <a:t>Year </a:t>
                      </a:r>
                      <a:endParaRPr lang="en-GB" sz="1800" b="0" u="sng"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u="sng" kern="1200" dirty="0" smtClean="0">
                          <a:solidFill>
                            <a:schemeClr val="tx1"/>
                          </a:solidFill>
                          <a:latin typeface="+mn-lt"/>
                          <a:ea typeface="+mn-ea"/>
                          <a:cs typeface="+mn-cs"/>
                        </a:rPr>
                        <a:t>1</a:t>
                      </a:r>
                    </a:p>
                    <a:p>
                      <a:pPr algn="ct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2</a:t>
                      </a:r>
                    </a:p>
                    <a:p>
                      <a:pPr algn="ctr">
                        <a:spcAft>
                          <a:spcPts val="600"/>
                        </a:spcAft>
                      </a:pP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3</a:t>
                      </a:r>
                    </a:p>
                    <a:p>
                      <a:pPr algn="ctr">
                        <a:spcAft>
                          <a:spcPts val="600"/>
                        </a:spcAft>
                      </a:pP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38262">
                <a:tc>
                  <a:txBody>
                    <a:bodyPr/>
                    <a:lstStyle/>
                    <a:p>
                      <a:pPr algn="ctr"/>
                      <a:r>
                        <a:rPr lang="en-GB" sz="1800" b="0" kern="1200" baseline="0" dirty="0" smtClean="0">
                          <a:solidFill>
                            <a:schemeClr val="tx1"/>
                          </a:solidFill>
                          <a:latin typeface="+mn-lt"/>
                          <a:ea typeface="+mn-ea"/>
                          <a:cs typeface="+mn-cs"/>
                        </a:rPr>
                        <a:t>Prior periods</a:t>
                      </a:r>
                      <a:endParaRPr lang="en-GB" sz="1800" b="0" kern="1200" baseline="0" dirty="0">
                        <a:solidFill>
                          <a:schemeClr val="tx1"/>
                        </a:solidFill>
                        <a:latin typeface="+mn-lt"/>
                        <a:ea typeface="+mn-ea"/>
                        <a:cs typeface="+mn-cs"/>
                      </a:endParaRPr>
                    </a:p>
                  </a:txBody>
                  <a:tcPr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kern="1200" dirty="0" smtClean="0">
                          <a:solidFill>
                            <a:schemeClr val="tx1"/>
                          </a:solidFill>
                          <a:latin typeface="+mn-lt"/>
                          <a:ea typeface="+mn-ea"/>
                          <a:cs typeface="+mn-cs"/>
                        </a:rPr>
                        <a:t>0</a:t>
                      </a:r>
                      <a:endParaRPr lang="en-GB" sz="1800" b="0" kern="120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GB" sz="1800" b="0" kern="1200" dirty="0" smtClean="0">
                          <a:solidFill>
                            <a:schemeClr val="tx1"/>
                          </a:solidFill>
                          <a:latin typeface="+mn-lt"/>
                          <a:ea typeface="+mn-ea"/>
                          <a:cs typeface="+mn-cs"/>
                        </a:rPr>
                        <a:t>114</a:t>
                      </a: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GB" sz="1800" b="0" kern="1200" dirty="0" smtClean="0">
                          <a:solidFill>
                            <a:schemeClr val="tx1"/>
                          </a:solidFill>
                          <a:latin typeface="+mn-lt"/>
                          <a:ea typeface="+mn-ea"/>
                          <a:cs typeface="+mn-cs"/>
                        </a:rPr>
                        <a:t>228</a:t>
                      </a:r>
                    </a:p>
                  </a:txBody>
                  <a:tcPr marL="68580" marR="68580" marT="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3826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0" kern="1200" baseline="0" dirty="0" smtClean="0">
                          <a:solidFill>
                            <a:schemeClr val="tx1"/>
                          </a:solidFill>
                          <a:latin typeface="+mn-lt"/>
                          <a:ea typeface="+mn-ea"/>
                          <a:cs typeface="+mn-cs"/>
                        </a:rPr>
                        <a:t>Current period</a:t>
                      </a:r>
                    </a:p>
                  </a:txBody>
                  <a:tcPr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0" u="sng" kern="1200" dirty="0" smtClean="0">
                          <a:solidFill>
                            <a:schemeClr val="tx1"/>
                          </a:solidFill>
                          <a:latin typeface="+mn-lt"/>
                          <a:ea typeface="+mn-ea"/>
                          <a:cs typeface="+mn-cs"/>
                        </a:rPr>
                        <a:t>114 (a)</a:t>
                      </a:r>
                      <a:endParaRPr lang="en-GB" sz="1800" b="0" u="sng" kern="1200" baseline="0" dirty="0" smtClean="0">
                        <a:solidFill>
                          <a:schemeClr val="tx1"/>
                        </a:solidFill>
                        <a:latin typeface="+mn-lt"/>
                        <a:ea typeface="+mn-ea"/>
                        <a:cs typeface="+mn-cs"/>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114 (a)</a:t>
                      </a:r>
                      <a:endParaRPr lang="en-GB" sz="1800" b="0" u="sng" kern="120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114 (a)</a:t>
                      </a:r>
                      <a:endParaRPr lang="en-GB" sz="1800" b="0" u="sng" kern="120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38262">
                <a:tc>
                  <a:txBody>
                    <a:bodyPr/>
                    <a:lstStyle/>
                    <a:p>
                      <a:pPr algn="ctr"/>
                      <a:endParaRPr lang="en-GB" sz="1800" b="1" kern="1200" baseline="0" dirty="0">
                        <a:solidFill>
                          <a:schemeClr val="lt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1" kern="1200" baseline="0" dirty="0" smtClean="0">
                          <a:solidFill>
                            <a:schemeClr val="lt1"/>
                          </a:solidFill>
                          <a:latin typeface="+mn-lt"/>
                          <a:ea typeface="+mn-ea"/>
                          <a:cs typeface="+mn-cs"/>
                        </a:rPr>
                        <a:t>114</a:t>
                      </a:r>
                      <a:endParaRPr lang="en-GB" sz="1800" b="1" kern="1200" baseline="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1" kern="1200" baseline="0" dirty="0" smtClean="0">
                          <a:solidFill>
                            <a:schemeClr val="lt1"/>
                          </a:solidFill>
                          <a:latin typeface="+mn-lt"/>
                          <a:ea typeface="+mn-ea"/>
                          <a:cs typeface="+mn-cs"/>
                        </a:rPr>
                        <a:t>228</a:t>
                      </a: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1" kern="1200" baseline="0" dirty="0" smtClean="0">
                          <a:solidFill>
                            <a:schemeClr val="lt1"/>
                          </a:solidFill>
                          <a:latin typeface="+mn-lt"/>
                          <a:ea typeface="+mn-ea"/>
                          <a:cs typeface="+mn-cs"/>
                        </a:rPr>
                        <a:t>342</a:t>
                      </a: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38262">
                <a:tc gridSpan="4">
                  <a:txBody>
                    <a:bodyPr/>
                    <a:lstStyle/>
                    <a:p>
                      <a:pPr algn="l"/>
                      <a:r>
                        <a:rPr lang="en-GB" sz="1400" b="0" kern="1200" baseline="0" dirty="0" smtClean="0">
                          <a:solidFill>
                            <a:schemeClr val="tx1"/>
                          </a:solidFill>
                          <a:latin typeface="+mn-lt"/>
                          <a:ea typeface="+mn-ea"/>
                          <a:cs typeface="+mn-cs"/>
                        </a:rPr>
                        <a:t>(a) (CU10,000*1%)*1.07^2= CU114</a:t>
                      </a:r>
                      <a:endParaRPr lang="en-GB" sz="14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GB" sz="1800" b="1" kern="1200" baseline="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spcAft>
                          <a:spcPts val="600"/>
                        </a:spcAft>
                      </a:pP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spcAft>
                          <a:spcPts val="600"/>
                        </a:spcAft>
                      </a:pP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4" name="Group 5"/>
          <p:cNvGrpSpPr>
            <a:grpSpLocks noChangeAspect="1"/>
          </p:cNvGrpSpPr>
          <p:nvPr/>
        </p:nvGrpSpPr>
        <p:grpSpPr bwMode="auto">
          <a:xfrm>
            <a:off x="4067944" y="4797152"/>
            <a:ext cx="2520280" cy="1944216"/>
            <a:chOff x="1959" y="2484"/>
            <a:chExt cx="1842" cy="1836"/>
          </a:xfrm>
        </p:grpSpPr>
        <p:sp>
          <p:nvSpPr>
            <p:cNvPr id="5" name="AutoShape 4"/>
            <p:cNvSpPr>
              <a:spLocks noChangeAspect="1" noChangeArrowheads="1" noTextEdit="1"/>
            </p:cNvSpPr>
            <p:nvPr/>
          </p:nvSpPr>
          <p:spPr bwMode="auto">
            <a:xfrm>
              <a:off x="1959" y="2484"/>
              <a:ext cx="1842" cy="1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solidFill>
                  <a:srgbClr val="000000"/>
                </a:solidFill>
              </a:endParaRPr>
            </a:p>
          </p:txBody>
        </p:sp>
        <p:pic>
          <p:nvPicPr>
            <p:cNvPr id="4102" name="Picture 6"/>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1075" b="100000" l="0" r="100000"/>
                      </a14:imgEffect>
                    </a14:imgLayer>
                  </a14:imgProps>
                </a:ext>
                <a:ext uri="{28A0092B-C50C-407E-A947-70E740481C1C}">
                  <a14:useLocalDpi xmlns:a14="http://schemas.microsoft.com/office/drawing/2010/main" val="0"/>
                </a:ext>
              </a:extLst>
            </a:blip>
            <a:srcRect/>
            <a:stretch>
              <a:fillRect/>
            </a:stretch>
          </p:blipFill>
          <p:spPr bwMode="auto">
            <a:xfrm>
              <a:off x="1959" y="2484"/>
              <a:ext cx="1848" cy="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40170092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latin typeface="Arial" pitchFamily="34" charset="0"/>
                <a:cs typeface="Arial" pitchFamily="34" charset="0"/>
              </a:rPr>
              <a:t>Current service cost &amp; net interest cost</a:t>
            </a:r>
            <a:br>
              <a:rPr lang="en-GB" dirty="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Solution</a:t>
            </a:r>
            <a:endParaRPr lang="en-GB" dirty="0"/>
          </a:p>
        </p:txBody>
      </p:sp>
      <p:sp>
        <p:nvSpPr>
          <p:cNvPr id="3" name="Content Placeholder 2"/>
          <p:cNvSpPr>
            <a:spLocks noGrp="1"/>
          </p:cNvSpPr>
          <p:nvPr>
            <p:ph idx="1"/>
          </p:nvPr>
        </p:nvSpPr>
        <p:spPr/>
        <p:txBody>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144730499"/>
              </p:ext>
            </p:extLst>
          </p:nvPr>
        </p:nvGraphicFramePr>
        <p:xfrm>
          <a:off x="294907" y="1981160"/>
          <a:ext cx="8525565" cy="3078480"/>
        </p:xfrm>
        <a:graphic>
          <a:graphicData uri="http://schemas.openxmlformats.org/drawingml/2006/table">
            <a:tbl>
              <a:tblPr firstRow="1" bandRow="1">
                <a:tableStyleId>{5C22544A-7EE6-4342-B048-85BDC9FD1C3A}</a:tableStyleId>
              </a:tblPr>
              <a:tblGrid>
                <a:gridCol w="2585565"/>
                <a:gridCol w="1980000"/>
                <a:gridCol w="1980000"/>
                <a:gridCol w="1980000"/>
              </a:tblGrid>
              <a:tr h="363564">
                <a:tc gridSpan="2">
                  <a:txBody>
                    <a:bodyPr/>
                    <a:lstStyle/>
                    <a:p>
                      <a:pPr algn="l"/>
                      <a:r>
                        <a:rPr lang="en-GB" sz="1800" b="1" u="none" kern="1200" baseline="0" dirty="0" smtClean="0">
                          <a:solidFill>
                            <a:schemeClr val="tx1"/>
                          </a:solidFill>
                          <a:latin typeface="+mn-lt"/>
                          <a:ea typeface="+mn-ea"/>
                          <a:cs typeface="+mn-cs"/>
                        </a:rPr>
                        <a:t>Defined benefit obligation </a:t>
                      </a:r>
                      <a:endParaRPr lang="en-GB" sz="1800" b="1" u="sng" kern="1200" dirty="0">
                        <a:solidFill>
                          <a:schemeClr val="tx1"/>
                        </a:solidFill>
                        <a:latin typeface="+mn-lt"/>
                        <a:ea typeface="+mn-ea"/>
                        <a:cs typeface="+mn-cs"/>
                      </a:endParaRPr>
                    </a:p>
                  </a:txBody>
                  <a:tcPr>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GB" sz="1800" b="0" u="sng"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endParaRPr lang="en-GB" sz="1800" b="0" u="sng"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endParaRPr lang="en-GB" sz="1800" b="0" u="sng"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636238">
                <a:tc>
                  <a:txBody>
                    <a:bodyPr/>
                    <a:lstStyle/>
                    <a:p>
                      <a:pPr algn="ctr"/>
                      <a:r>
                        <a:rPr lang="en-GB" sz="1800" b="0" u="sng" kern="1200" dirty="0" smtClean="0">
                          <a:solidFill>
                            <a:schemeClr val="tx1"/>
                          </a:solidFill>
                          <a:latin typeface="+mn-lt"/>
                          <a:ea typeface="+mn-ea"/>
                          <a:cs typeface="+mn-cs"/>
                        </a:rPr>
                        <a:t>Year </a:t>
                      </a:r>
                      <a:endParaRPr lang="en-GB" sz="1800" b="0" u="sng" kern="1200" dirty="0">
                        <a:solidFill>
                          <a:schemeClr val="tx1"/>
                        </a:solidFill>
                        <a:latin typeface="+mn-lt"/>
                        <a:ea typeface="+mn-ea"/>
                        <a:cs typeface="+mn-cs"/>
                      </a:endParaRPr>
                    </a:p>
                  </a:txBody>
                  <a:tcPr>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u="sng" kern="1200" dirty="0" smtClean="0">
                          <a:solidFill>
                            <a:schemeClr val="tx1"/>
                          </a:solidFill>
                          <a:latin typeface="+mn-lt"/>
                          <a:ea typeface="+mn-ea"/>
                          <a:cs typeface="+mn-cs"/>
                        </a:rPr>
                        <a:t>1</a:t>
                      </a:r>
                    </a:p>
                    <a:p>
                      <a:pPr algn="ct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2</a:t>
                      </a:r>
                    </a:p>
                    <a:p>
                      <a:pPr algn="ctr">
                        <a:spcAft>
                          <a:spcPts val="600"/>
                        </a:spcAft>
                      </a:pP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3</a:t>
                      </a:r>
                    </a:p>
                    <a:p>
                      <a:pPr algn="ctr">
                        <a:spcAft>
                          <a:spcPts val="600"/>
                        </a:spcAft>
                      </a:pP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63564">
                <a:tc>
                  <a:txBody>
                    <a:bodyPr/>
                    <a:lstStyle/>
                    <a:p>
                      <a:pPr algn="ctr"/>
                      <a:r>
                        <a:rPr lang="en-GB" sz="1800" b="0" kern="1200" baseline="0" dirty="0" smtClean="0">
                          <a:solidFill>
                            <a:schemeClr val="tx1"/>
                          </a:solidFill>
                          <a:latin typeface="+mn-lt"/>
                          <a:ea typeface="+mn-ea"/>
                          <a:cs typeface="+mn-cs"/>
                        </a:rPr>
                        <a:t>Opening</a:t>
                      </a:r>
                      <a:endParaRPr lang="en-GB" sz="1800" b="0" kern="1200" baseline="0" dirty="0">
                        <a:solidFill>
                          <a:schemeClr val="tx1"/>
                        </a:solidFill>
                        <a:latin typeface="+mn-lt"/>
                        <a:ea typeface="+mn-ea"/>
                        <a:cs typeface="+mn-cs"/>
                      </a:endParaRPr>
                    </a:p>
                  </a:txBody>
                  <a:tcPr anchor="b">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kern="1200" dirty="0" smtClean="0">
                          <a:solidFill>
                            <a:schemeClr val="tx1"/>
                          </a:solidFill>
                          <a:latin typeface="+mn-lt"/>
                          <a:ea typeface="+mn-ea"/>
                          <a:cs typeface="+mn-cs"/>
                        </a:rPr>
                        <a:t>0</a:t>
                      </a:r>
                      <a:endParaRPr lang="en-GB" sz="1800" b="0" kern="120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GB" sz="1800" b="0" kern="1200" dirty="0" smtClean="0">
                          <a:solidFill>
                            <a:schemeClr val="tx1"/>
                          </a:solidFill>
                          <a:latin typeface="+mn-lt"/>
                          <a:ea typeface="+mn-ea"/>
                          <a:cs typeface="+mn-cs"/>
                        </a:rPr>
                        <a:t>94</a:t>
                      </a: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GB" sz="1800" b="0" kern="1200" dirty="0" smtClean="0">
                          <a:solidFill>
                            <a:schemeClr val="tx1"/>
                          </a:solidFill>
                          <a:latin typeface="+mn-lt"/>
                          <a:ea typeface="+mn-ea"/>
                          <a:cs typeface="+mn-cs"/>
                        </a:rPr>
                        <a:t>207</a:t>
                      </a:r>
                    </a:p>
                  </a:txBody>
                  <a:tcPr marL="68580" marR="68580" marT="0" marB="0" anchor="b">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635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0" kern="1200" baseline="0" dirty="0" smtClean="0">
                          <a:solidFill>
                            <a:schemeClr val="tx1"/>
                          </a:solidFill>
                          <a:latin typeface="+mn-lt"/>
                          <a:ea typeface="+mn-ea"/>
                          <a:cs typeface="+mn-cs"/>
                        </a:rPr>
                        <a:t>Interest</a:t>
                      </a:r>
                    </a:p>
                  </a:txBody>
                  <a:tcPr anchor="b">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0" u="none" kern="1200" baseline="0" dirty="0" smtClean="0">
                          <a:solidFill>
                            <a:schemeClr val="tx1"/>
                          </a:solidFill>
                          <a:latin typeface="+mn-lt"/>
                          <a:ea typeface="+mn-ea"/>
                          <a:cs typeface="+mn-cs"/>
                        </a:rPr>
                        <a:t>0</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none" kern="1200" dirty="0" smtClean="0">
                          <a:solidFill>
                            <a:schemeClr val="tx1"/>
                          </a:solidFill>
                          <a:latin typeface="+mn-lt"/>
                          <a:ea typeface="+mn-ea"/>
                          <a:cs typeface="+mn-cs"/>
                        </a:rPr>
                        <a:t>9</a:t>
                      </a:r>
                      <a:endParaRPr lang="en-GB" sz="1800" b="0" u="none" kern="120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none" kern="1200" dirty="0" smtClean="0">
                          <a:solidFill>
                            <a:schemeClr val="tx1"/>
                          </a:solidFill>
                          <a:latin typeface="+mn-lt"/>
                          <a:ea typeface="+mn-ea"/>
                          <a:cs typeface="+mn-cs"/>
                        </a:rPr>
                        <a:t>21</a:t>
                      </a:r>
                      <a:endParaRPr lang="en-GB" sz="1800" b="0" u="none" kern="120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635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kern="1200" baseline="0" dirty="0" smtClean="0">
                          <a:solidFill>
                            <a:schemeClr val="lt1"/>
                          </a:solidFill>
                          <a:latin typeface="+mn-lt"/>
                          <a:ea typeface="+mn-ea"/>
                          <a:cs typeface="+mn-cs"/>
                        </a:rPr>
                        <a:t>Current service cost</a:t>
                      </a:r>
                    </a:p>
                  </a:txBody>
                  <a:tcPr anchor="b">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u="sng" kern="1200" baseline="0" dirty="0" smtClean="0">
                          <a:solidFill>
                            <a:schemeClr val="lt1"/>
                          </a:solidFill>
                          <a:latin typeface="+mn-lt"/>
                          <a:ea typeface="+mn-ea"/>
                          <a:cs typeface="+mn-cs"/>
                        </a:rPr>
                        <a:t>94 (a)</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1" u="sng" kern="1200" baseline="0" dirty="0" smtClean="0">
                          <a:solidFill>
                            <a:schemeClr val="lt1"/>
                          </a:solidFill>
                          <a:latin typeface="+mn-lt"/>
                          <a:ea typeface="+mn-ea"/>
                          <a:cs typeface="+mn-cs"/>
                        </a:rPr>
                        <a:t>104 (b)</a:t>
                      </a:r>
                      <a:endParaRPr lang="en-GB" sz="1800" b="1" u="sng" kern="1200" baseline="0" dirty="0">
                        <a:solidFill>
                          <a:schemeClr val="lt1"/>
                        </a:solidFill>
                        <a:latin typeface="+mn-lt"/>
                        <a:ea typeface="+mn-ea"/>
                        <a:cs typeface="+mn-cs"/>
                      </a:endParaRP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1" u="sng" kern="1200" baseline="0" dirty="0" smtClean="0">
                          <a:solidFill>
                            <a:schemeClr val="lt1"/>
                          </a:solidFill>
                          <a:latin typeface="+mn-lt"/>
                          <a:ea typeface="+mn-ea"/>
                          <a:cs typeface="+mn-cs"/>
                        </a:rPr>
                        <a:t>114 </a:t>
                      </a:r>
                      <a:endParaRPr lang="en-GB" sz="1800" b="1" u="sng" kern="1200" baseline="0" dirty="0">
                        <a:solidFill>
                          <a:schemeClr val="lt1"/>
                        </a:solidFill>
                        <a:latin typeface="+mn-lt"/>
                        <a:ea typeface="+mn-ea"/>
                        <a:cs typeface="+mn-cs"/>
                      </a:endParaRPr>
                    </a:p>
                  </a:txBody>
                  <a:tcPr marL="68580" marR="68580" marT="0" marB="0" anchor="b">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635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kern="1200" baseline="0" dirty="0" smtClean="0">
                          <a:solidFill>
                            <a:schemeClr val="lt1"/>
                          </a:solidFill>
                          <a:latin typeface="+mn-lt"/>
                          <a:ea typeface="+mn-ea"/>
                          <a:cs typeface="+mn-cs"/>
                        </a:rPr>
                        <a:t>DBO</a:t>
                      </a:r>
                      <a:endParaRPr lang="en-GB" sz="1800" b="0" kern="1200" baseline="0" dirty="0" smtClean="0">
                        <a:solidFill>
                          <a:schemeClr val="tx1"/>
                        </a:solidFill>
                        <a:latin typeface="+mn-lt"/>
                        <a:ea typeface="+mn-ea"/>
                        <a:cs typeface="+mn-cs"/>
                      </a:endParaRPr>
                    </a:p>
                  </a:txBody>
                  <a:tcPr anchor="b">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u="none" kern="1200" baseline="0" dirty="0" smtClean="0">
                          <a:solidFill>
                            <a:schemeClr val="tx1"/>
                          </a:solidFill>
                          <a:latin typeface="+mn-lt"/>
                          <a:ea typeface="+mn-ea"/>
                          <a:cs typeface="+mn-cs"/>
                        </a:rPr>
                        <a:t>94</a:t>
                      </a:r>
                      <a:endParaRPr lang="en-GB" sz="1800" b="0" u="none" kern="1200" baseline="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none" kern="1200" baseline="0" dirty="0" smtClean="0">
                          <a:solidFill>
                            <a:schemeClr val="tx1"/>
                          </a:solidFill>
                          <a:latin typeface="+mn-lt"/>
                          <a:ea typeface="+mn-ea"/>
                          <a:cs typeface="+mn-cs"/>
                        </a:rPr>
                        <a:t>207</a:t>
                      </a:r>
                      <a:endParaRPr lang="en-GB" sz="1800" b="0" u="none" kern="1200" baseline="0" dirty="0">
                        <a:solidFill>
                          <a:schemeClr val="tx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none" kern="1200" baseline="0" dirty="0" smtClean="0">
                          <a:solidFill>
                            <a:schemeClr val="tx1"/>
                          </a:solidFill>
                          <a:latin typeface="+mn-lt"/>
                          <a:ea typeface="+mn-ea"/>
                          <a:cs typeface="+mn-cs"/>
                        </a:rPr>
                        <a:t>342</a:t>
                      </a:r>
                      <a:endParaRPr lang="en-GB" sz="1800" b="0" u="none" kern="1200" baseline="0" dirty="0">
                        <a:solidFill>
                          <a:schemeClr val="tx1"/>
                        </a:solidFill>
                        <a:latin typeface="+mn-lt"/>
                        <a:ea typeface="+mn-ea"/>
                        <a:cs typeface="+mn-cs"/>
                      </a:endParaRPr>
                    </a:p>
                  </a:txBody>
                  <a:tcPr marL="68580" marR="68580" marT="0" marB="0" anchor="ctr">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02970">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kern="1200" baseline="0" dirty="0" smtClean="0">
                          <a:solidFill>
                            <a:schemeClr val="tx1"/>
                          </a:solidFill>
                          <a:latin typeface="+mn-lt"/>
                          <a:ea typeface="+mn-ea"/>
                          <a:cs typeface="+mn-cs"/>
                        </a:rPr>
                        <a:t>(a) CU114/1.1^2= CU94</a:t>
                      </a:r>
                    </a:p>
                  </a:txBody>
                  <a:tcPr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GB" sz="1800" b="1" kern="1200" baseline="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spcAft>
                          <a:spcPts val="600"/>
                        </a:spcAft>
                      </a:pP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spcAft>
                          <a:spcPts val="600"/>
                        </a:spcAft>
                      </a:pP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02970">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kern="1200" baseline="0" dirty="0" smtClean="0">
                          <a:solidFill>
                            <a:schemeClr val="tx1"/>
                          </a:solidFill>
                          <a:latin typeface="+mn-lt"/>
                          <a:ea typeface="+mn-ea"/>
                          <a:cs typeface="+mn-cs"/>
                        </a:rPr>
                        <a:t>(b) CU114/1.1= CU104</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505673977"/>
              </p:ext>
            </p:extLst>
          </p:nvPr>
        </p:nvGraphicFramePr>
        <p:xfrm>
          <a:off x="276200" y="5229200"/>
          <a:ext cx="8544273" cy="1097280"/>
        </p:xfrm>
        <a:graphic>
          <a:graphicData uri="http://schemas.openxmlformats.org/drawingml/2006/table">
            <a:tbl>
              <a:tblPr firstRow="1" bandRow="1">
                <a:tableStyleId>{5C22544A-7EE6-4342-B048-85BDC9FD1C3A}</a:tableStyleId>
              </a:tblPr>
              <a:tblGrid>
                <a:gridCol w="2848091"/>
                <a:gridCol w="2848091"/>
                <a:gridCol w="2848091"/>
              </a:tblGrid>
              <a:tr h="360000">
                <a:tc>
                  <a:txBody>
                    <a:bodyPr/>
                    <a:lstStyle/>
                    <a:p>
                      <a:endParaRPr lang="en-GB" dirty="0"/>
                    </a:p>
                  </a:txBody>
                  <a:tcPr>
                    <a:lnL w="28575" cap="flat" cmpd="sng" algn="ctr">
                      <a:solidFill>
                        <a:schemeClr val="tx1"/>
                      </a:solidFill>
                      <a:prstDash val="solid"/>
                      <a:round/>
                      <a:headEnd type="none" w="med" len="med"/>
                      <a:tailEnd type="none" w="med" len="med"/>
                    </a:lnL>
                    <a:lnR w="12700" cmpd="sng">
                      <a:noFill/>
                    </a:lnR>
                    <a:lnT w="28575"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algn="ctr"/>
                      <a:r>
                        <a:rPr lang="en-GB" dirty="0" smtClean="0"/>
                        <a:t>Debit</a:t>
                      </a:r>
                      <a:endParaRPr lang="en-GB" dirty="0"/>
                    </a:p>
                  </a:txBody>
                  <a:tcPr>
                    <a:lnL w="12700" cmpd="sng">
                      <a:noFill/>
                    </a:lnL>
                    <a:lnR w="12700" cmpd="sng">
                      <a:noFill/>
                    </a:lnR>
                    <a:lnT w="28575"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algn="ctr"/>
                      <a:r>
                        <a:rPr lang="en-GB" dirty="0" smtClean="0"/>
                        <a:t>Credit</a:t>
                      </a:r>
                      <a:endParaRPr lang="en-GB" dirty="0"/>
                    </a:p>
                  </a:txBody>
                  <a:tcPr>
                    <a:lnL w="12700" cmpd="sng">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r>
              <a:tr h="360000">
                <a:tc>
                  <a:txBody>
                    <a:bodyPr/>
                    <a:lstStyle/>
                    <a:p>
                      <a:r>
                        <a:rPr lang="en-GB" baseline="0" dirty="0" smtClean="0">
                          <a:effectLst/>
                        </a:rPr>
                        <a:t>D</a:t>
                      </a:r>
                      <a:r>
                        <a:rPr lang="en-GB" dirty="0" smtClean="0">
                          <a:effectLst/>
                        </a:rPr>
                        <a:t>efined benefit expense</a:t>
                      </a:r>
                      <a:r>
                        <a:rPr lang="en-GB" baseline="0" dirty="0" smtClean="0">
                          <a:effectLst/>
                        </a:rPr>
                        <a:t> </a:t>
                      </a:r>
                      <a:endParaRPr lang="en-GB" dirty="0"/>
                    </a:p>
                  </a:txBody>
                  <a:tcPr>
                    <a:lnL w="28575"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r>
                        <a:rPr lang="en-GB" dirty="0" smtClean="0"/>
                        <a:t>CU94/CU104/CU114</a:t>
                      </a:r>
                      <a:endParaRPr lang="en-GB"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endParaRPr lang="en-GB" dirty="0"/>
                    </a:p>
                  </a:txBody>
                  <a:tcPr>
                    <a:lnL w="12700" cmpd="sng">
                      <a:noFill/>
                    </a:lnL>
                    <a:lnR w="28575"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tcPr>
                </a:tc>
              </a:tr>
              <a:tr h="36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effectLst/>
                        </a:rPr>
                        <a:t>Defined benefit obligation</a:t>
                      </a:r>
                      <a:endParaRPr lang="en-GB" sz="1800" dirty="0" smtClean="0">
                        <a:solidFill>
                          <a:schemeClr val="tx1"/>
                        </a:solidFill>
                      </a:endParaRPr>
                    </a:p>
                  </a:txBody>
                  <a:tcPr>
                    <a:lnL w="28575" cap="flat" cmpd="sng" algn="ctr">
                      <a:solidFill>
                        <a:schemeClr val="tx1"/>
                      </a:solidFill>
                      <a:prstDash val="solid"/>
                      <a:round/>
                      <a:headEnd type="none" w="med" len="med"/>
                      <a:tailEnd type="none" w="med" len="med"/>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dirty="0"/>
                    </a:p>
                  </a:txBody>
                  <a:tcP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dirty="0" smtClean="0"/>
                        <a:t>CU94/CU104/CU114</a:t>
                      </a:r>
                      <a:endParaRPr lang="en-GB" dirty="0"/>
                    </a:p>
                  </a:txBody>
                  <a:tcPr>
                    <a:lnL w="12700" cmpd="sng">
                      <a:noFill/>
                    </a:lnL>
                    <a:lnR w="28575" cap="flat" cmpd="sng" algn="ctr">
                      <a:solidFill>
                        <a:schemeClr val="tx1"/>
                      </a:solidFill>
                      <a:prstDash val="solid"/>
                      <a:round/>
                      <a:headEnd type="none" w="med" len="med"/>
                      <a:tailEnd type="none" w="med" len="med"/>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026"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4283968" y="3933056"/>
            <a:ext cx="1008112" cy="1007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21245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latin typeface="Arial" pitchFamily="34" charset="0"/>
                <a:cs typeface="Arial" pitchFamily="34" charset="0"/>
              </a:rPr>
              <a:t>Current service cost &amp; net interest cost</a:t>
            </a:r>
            <a:br>
              <a:rPr lang="en-GB" dirty="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Solution</a:t>
            </a:r>
            <a:endParaRPr lang="en-GB" dirty="0"/>
          </a:p>
        </p:txBody>
      </p:sp>
      <p:sp>
        <p:nvSpPr>
          <p:cNvPr id="3" name="Content Placeholder 2"/>
          <p:cNvSpPr>
            <a:spLocks noGrp="1"/>
          </p:cNvSpPr>
          <p:nvPr>
            <p:ph idx="1"/>
          </p:nvPr>
        </p:nvSpPr>
        <p:spPr/>
        <p:txBody>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105483411"/>
              </p:ext>
            </p:extLst>
          </p:nvPr>
        </p:nvGraphicFramePr>
        <p:xfrm>
          <a:off x="294907" y="1981160"/>
          <a:ext cx="8525565" cy="3078480"/>
        </p:xfrm>
        <a:graphic>
          <a:graphicData uri="http://schemas.openxmlformats.org/drawingml/2006/table">
            <a:tbl>
              <a:tblPr firstRow="1" bandRow="1">
                <a:tableStyleId>{5C22544A-7EE6-4342-B048-85BDC9FD1C3A}</a:tableStyleId>
              </a:tblPr>
              <a:tblGrid>
                <a:gridCol w="2585565"/>
                <a:gridCol w="1980000"/>
                <a:gridCol w="1980000"/>
                <a:gridCol w="1980000"/>
              </a:tblGrid>
              <a:tr h="363564">
                <a:tc gridSpan="2">
                  <a:txBody>
                    <a:bodyPr/>
                    <a:lstStyle/>
                    <a:p>
                      <a:pPr algn="l"/>
                      <a:r>
                        <a:rPr lang="en-GB" sz="1800" b="1" u="none" kern="1200" baseline="0" dirty="0" smtClean="0">
                          <a:solidFill>
                            <a:schemeClr val="tx1"/>
                          </a:solidFill>
                          <a:latin typeface="+mn-lt"/>
                          <a:ea typeface="+mn-ea"/>
                          <a:cs typeface="+mn-cs"/>
                        </a:rPr>
                        <a:t>Defined benefit obligation </a:t>
                      </a:r>
                      <a:endParaRPr lang="en-GB" sz="1800" b="1" u="sng" kern="1200" dirty="0">
                        <a:solidFill>
                          <a:schemeClr val="tx1"/>
                        </a:solidFill>
                        <a:latin typeface="+mn-lt"/>
                        <a:ea typeface="+mn-ea"/>
                        <a:cs typeface="+mn-cs"/>
                      </a:endParaRPr>
                    </a:p>
                  </a:txBody>
                  <a:tcPr>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GB" sz="1800" b="0" u="sng"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endParaRPr lang="en-GB" sz="1800" b="0" u="sng"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endParaRPr lang="en-GB" sz="1800" b="0" u="sng"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636238">
                <a:tc>
                  <a:txBody>
                    <a:bodyPr/>
                    <a:lstStyle/>
                    <a:p>
                      <a:pPr algn="ctr"/>
                      <a:r>
                        <a:rPr lang="en-GB" sz="1800" b="0" u="sng" kern="1200" dirty="0" smtClean="0">
                          <a:solidFill>
                            <a:schemeClr val="tx1"/>
                          </a:solidFill>
                          <a:latin typeface="+mn-lt"/>
                          <a:ea typeface="+mn-ea"/>
                          <a:cs typeface="+mn-cs"/>
                        </a:rPr>
                        <a:t>Year </a:t>
                      </a:r>
                      <a:endParaRPr lang="en-GB" sz="1800" b="0" u="sng" kern="1200" dirty="0">
                        <a:solidFill>
                          <a:schemeClr val="tx1"/>
                        </a:solidFill>
                        <a:latin typeface="+mn-lt"/>
                        <a:ea typeface="+mn-ea"/>
                        <a:cs typeface="+mn-cs"/>
                      </a:endParaRPr>
                    </a:p>
                  </a:txBody>
                  <a:tcPr>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u="sng" kern="1200" dirty="0" smtClean="0">
                          <a:solidFill>
                            <a:schemeClr val="tx1"/>
                          </a:solidFill>
                          <a:latin typeface="+mn-lt"/>
                          <a:ea typeface="+mn-ea"/>
                          <a:cs typeface="+mn-cs"/>
                        </a:rPr>
                        <a:t>1</a:t>
                      </a:r>
                    </a:p>
                    <a:p>
                      <a:pPr algn="ct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2</a:t>
                      </a:r>
                    </a:p>
                    <a:p>
                      <a:pPr algn="ctr">
                        <a:spcAft>
                          <a:spcPts val="600"/>
                        </a:spcAft>
                      </a:pP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dirty="0" smtClean="0">
                          <a:solidFill>
                            <a:schemeClr val="tx1"/>
                          </a:solidFill>
                          <a:latin typeface="+mn-lt"/>
                          <a:ea typeface="+mn-ea"/>
                          <a:cs typeface="+mn-cs"/>
                        </a:rPr>
                        <a:t>3</a:t>
                      </a:r>
                    </a:p>
                    <a:p>
                      <a:pPr algn="ctr">
                        <a:spcAft>
                          <a:spcPts val="600"/>
                        </a:spcAft>
                      </a:pPr>
                      <a:r>
                        <a:rPr lang="en-GB" sz="1800" b="0" u="none" kern="1200" dirty="0" smtClean="0">
                          <a:solidFill>
                            <a:schemeClr val="tx1"/>
                          </a:solidFill>
                          <a:latin typeface="+mn-lt"/>
                          <a:ea typeface="+mn-ea"/>
                          <a:cs typeface="+mn-cs"/>
                        </a:rPr>
                        <a:t>CU</a:t>
                      </a:r>
                      <a:endParaRPr lang="en-GB" sz="1800" b="0" u="none" kern="1200" dirty="0">
                        <a:solidFill>
                          <a:schemeClr val="tx1"/>
                        </a:solidFill>
                        <a:latin typeface="+mn-lt"/>
                        <a:ea typeface="+mn-ea"/>
                        <a:cs typeface="+mn-cs"/>
                      </a:endParaRPr>
                    </a:p>
                  </a:txBody>
                  <a:tcPr marL="68580" marR="68580" marT="0" marB="0">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63564">
                <a:tc>
                  <a:txBody>
                    <a:bodyPr/>
                    <a:lstStyle/>
                    <a:p>
                      <a:pPr algn="ctr"/>
                      <a:r>
                        <a:rPr lang="en-GB" sz="1800" b="0" kern="1200" baseline="0" dirty="0" smtClean="0">
                          <a:solidFill>
                            <a:schemeClr val="tx1"/>
                          </a:solidFill>
                          <a:latin typeface="+mn-lt"/>
                          <a:ea typeface="+mn-ea"/>
                          <a:cs typeface="+mn-cs"/>
                        </a:rPr>
                        <a:t>Opening</a:t>
                      </a:r>
                      <a:endParaRPr lang="en-GB" sz="1800" b="0" kern="1200" baseline="0" dirty="0">
                        <a:solidFill>
                          <a:schemeClr val="tx1"/>
                        </a:solidFill>
                        <a:latin typeface="+mn-lt"/>
                        <a:ea typeface="+mn-ea"/>
                        <a:cs typeface="+mn-cs"/>
                      </a:endParaRPr>
                    </a:p>
                  </a:txBody>
                  <a:tcPr anchor="b">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kern="1200" dirty="0" smtClean="0">
                          <a:solidFill>
                            <a:schemeClr val="tx1"/>
                          </a:solidFill>
                          <a:latin typeface="+mn-lt"/>
                          <a:ea typeface="+mn-ea"/>
                          <a:cs typeface="+mn-cs"/>
                        </a:rPr>
                        <a:t>0</a:t>
                      </a:r>
                      <a:endParaRPr lang="en-GB" sz="1800" b="0" kern="120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GB" sz="1800" b="0" kern="1200" dirty="0" smtClean="0">
                          <a:solidFill>
                            <a:schemeClr val="tx1"/>
                          </a:solidFill>
                          <a:latin typeface="+mn-lt"/>
                          <a:ea typeface="+mn-ea"/>
                          <a:cs typeface="+mn-cs"/>
                        </a:rPr>
                        <a:t>94</a:t>
                      </a: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GB" sz="1800" b="0" kern="1200" dirty="0" smtClean="0">
                          <a:solidFill>
                            <a:schemeClr val="tx1"/>
                          </a:solidFill>
                          <a:latin typeface="+mn-lt"/>
                          <a:ea typeface="+mn-ea"/>
                          <a:cs typeface="+mn-cs"/>
                        </a:rPr>
                        <a:t>207</a:t>
                      </a:r>
                    </a:p>
                  </a:txBody>
                  <a:tcPr marL="68580" marR="68580" marT="0" marB="0" anchor="b">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63564">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GB" sz="1800" b="1" kern="1200" baseline="0" dirty="0" smtClean="0">
                          <a:solidFill>
                            <a:schemeClr val="lt1"/>
                          </a:solidFill>
                          <a:latin typeface="+mn-lt"/>
                          <a:ea typeface="+mn-ea"/>
                          <a:cs typeface="+mn-cs"/>
                        </a:rPr>
                        <a:t>Interest</a:t>
                      </a:r>
                    </a:p>
                  </a:txBody>
                  <a:tcPr anchor="b">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GB" sz="1800" b="1" kern="1200" baseline="0" dirty="0" smtClean="0">
                          <a:solidFill>
                            <a:schemeClr val="lt1"/>
                          </a:solidFill>
                          <a:latin typeface="+mn-lt"/>
                          <a:ea typeface="+mn-ea"/>
                          <a:cs typeface="+mn-cs"/>
                        </a:rPr>
                        <a:t>0</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spcAft>
                          <a:spcPts val="600"/>
                        </a:spcAft>
                      </a:pPr>
                      <a:r>
                        <a:rPr lang="en-GB" sz="1800" b="1" kern="1200" baseline="0" dirty="0" smtClean="0">
                          <a:solidFill>
                            <a:schemeClr val="lt1"/>
                          </a:solidFill>
                          <a:latin typeface="+mn-lt"/>
                          <a:ea typeface="+mn-ea"/>
                          <a:cs typeface="+mn-cs"/>
                        </a:rPr>
                        <a:t>9 (a)</a:t>
                      </a:r>
                      <a:endParaRPr lang="en-GB" sz="1800" b="1" kern="1200" baseline="0" dirty="0">
                        <a:solidFill>
                          <a:schemeClr val="lt1"/>
                        </a:solidFill>
                        <a:latin typeface="+mn-lt"/>
                        <a:ea typeface="+mn-ea"/>
                        <a:cs typeface="+mn-cs"/>
                      </a:endParaRP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spcAft>
                          <a:spcPts val="600"/>
                        </a:spcAft>
                      </a:pPr>
                      <a:r>
                        <a:rPr lang="en-GB" sz="1800" b="1" kern="1200" baseline="0" dirty="0" smtClean="0">
                          <a:solidFill>
                            <a:schemeClr val="lt1"/>
                          </a:solidFill>
                          <a:latin typeface="+mn-lt"/>
                          <a:ea typeface="+mn-ea"/>
                          <a:cs typeface="+mn-cs"/>
                        </a:rPr>
                        <a:t>21 (b)</a:t>
                      </a:r>
                      <a:endParaRPr lang="en-GB" sz="1800" b="1" kern="1200" baseline="0" dirty="0">
                        <a:solidFill>
                          <a:schemeClr val="lt1"/>
                        </a:solidFill>
                        <a:latin typeface="+mn-lt"/>
                        <a:ea typeface="+mn-ea"/>
                        <a:cs typeface="+mn-cs"/>
                      </a:endParaRPr>
                    </a:p>
                  </a:txBody>
                  <a:tcPr marL="68580" marR="68580" marT="0" marB="0" anchor="b">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635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0" kern="1200" baseline="0" dirty="0" smtClean="0">
                          <a:solidFill>
                            <a:schemeClr val="tx1"/>
                          </a:solidFill>
                          <a:latin typeface="+mn-lt"/>
                          <a:ea typeface="+mn-ea"/>
                          <a:cs typeface="+mn-cs"/>
                        </a:rPr>
                        <a:t>Current service cost</a:t>
                      </a:r>
                    </a:p>
                  </a:txBody>
                  <a:tcPr anchor="b">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0" u="sng" kern="1200" baseline="0" dirty="0" smtClean="0">
                          <a:solidFill>
                            <a:schemeClr val="tx1"/>
                          </a:solidFill>
                          <a:latin typeface="+mn-lt"/>
                          <a:ea typeface="+mn-ea"/>
                          <a:cs typeface="+mn-cs"/>
                        </a:rPr>
                        <a:t>94</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baseline="0" dirty="0" smtClean="0">
                          <a:solidFill>
                            <a:schemeClr val="tx1"/>
                          </a:solidFill>
                          <a:latin typeface="+mn-lt"/>
                          <a:ea typeface="+mn-ea"/>
                          <a:cs typeface="+mn-cs"/>
                        </a:rPr>
                        <a:t>104</a:t>
                      </a:r>
                      <a:endParaRPr lang="en-GB" sz="1800" b="0" u="sng" kern="1200" baseline="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sng" kern="1200" baseline="0" dirty="0" smtClean="0">
                          <a:solidFill>
                            <a:schemeClr val="tx1"/>
                          </a:solidFill>
                          <a:latin typeface="+mn-lt"/>
                          <a:ea typeface="+mn-ea"/>
                          <a:cs typeface="+mn-cs"/>
                        </a:rPr>
                        <a:t>114 </a:t>
                      </a:r>
                      <a:endParaRPr lang="en-GB" sz="1800" b="0" u="sng" kern="1200" baseline="0" dirty="0">
                        <a:solidFill>
                          <a:schemeClr val="tx1"/>
                        </a:solidFill>
                        <a:latin typeface="+mn-lt"/>
                        <a:ea typeface="+mn-ea"/>
                        <a:cs typeface="+mn-cs"/>
                      </a:endParaRPr>
                    </a:p>
                  </a:txBody>
                  <a:tcPr marL="68580" marR="68580" marT="0" marB="0" anchor="b">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635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kern="1200" baseline="0" dirty="0" smtClean="0">
                          <a:solidFill>
                            <a:schemeClr val="lt1"/>
                          </a:solidFill>
                          <a:latin typeface="+mn-lt"/>
                          <a:ea typeface="+mn-ea"/>
                          <a:cs typeface="+mn-cs"/>
                        </a:rPr>
                        <a:t>DBO</a:t>
                      </a:r>
                      <a:endParaRPr lang="en-GB" sz="1800" b="0" kern="1200" baseline="0" dirty="0" smtClean="0">
                        <a:solidFill>
                          <a:schemeClr val="tx1"/>
                        </a:solidFill>
                        <a:latin typeface="+mn-lt"/>
                        <a:ea typeface="+mn-ea"/>
                        <a:cs typeface="+mn-cs"/>
                      </a:endParaRPr>
                    </a:p>
                  </a:txBody>
                  <a:tcPr anchor="b">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u="none" kern="1200" baseline="0" dirty="0" smtClean="0">
                          <a:solidFill>
                            <a:schemeClr val="tx1"/>
                          </a:solidFill>
                          <a:latin typeface="+mn-lt"/>
                          <a:ea typeface="+mn-ea"/>
                          <a:cs typeface="+mn-cs"/>
                        </a:rPr>
                        <a:t>94</a:t>
                      </a:r>
                      <a:endParaRPr lang="en-GB" sz="1800" b="0" u="none" kern="1200" baseline="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none" kern="1200" baseline="0" dirty="0" smtClean="0">
                          <a:solidFill>
                            <a:schemeClr val="tx1"/>
                          </a:solidFill>
                          <a:latin typeface="+mn-lt"/>
                          <a:ea typeface="+mn-ea"/>
                          <a:cs typeface="+mn-cs"/>
                        </a:rPr>
                        <a:t>207</a:t>
                      </a:r>
                      <a:endParaRPr lang="en-GB" sz="1800" b="0" u="none" kern="1200" baseline="0" dirty="0">
                        <a:solidFill>
                          <a:schemeClr val="tx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GB" sz="1800" b="0" u="none" kern="1200" baseline="0" dirty="0" smtClean="0">
                          <a:solidFill>
                            <a:schemeClr val="tx1"/>
                          </a:solidFill>
                          <a:latin typeface="+mn-lt"/>
                          <a:ea typeface="+mn-ea"/>
                          <a:cs typeface="+mn-cs"/>
                        </a:rPr>
                        <a:t>342</a:t>
                      </a:r>
                      <a:endParaRPr lang="en-GB" sz="1800" b="0" u="none" kern="1200" baseline="0" dirty="0">
                        <a:solidFill>
                          <a:schemeClr val="tx1"/>
                        </a:solidFill>
                        <a:latin typeface="+mn-lt"/>
                        <a:ea typeface="+mn-ea"/>
                        <a:cs typeface="+mn-cs"/>
                      </a:endParaRPr>
                    </a:p>
                  </a:txBody>
                  <a:tcPr marL="68580" marR="68580" marT="0" marB="0" anchor="ctr">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02970">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kern="1200" baseline="0" dirty="0" smtClean="0">
                          <a:solidFill>
                            <a:schemeClr val="tx1"/>
                          </a:solidFill>
                          <a:latin typeface="+mn-lt"/>
                          <a:ea typeface="+mn-ea"/>
                          <a:cs typeface="+mn-cs"/>
                        </a:rPr>
                        <a:t>(a) CU94*10%= CU9</a:t>
                      </a:r>
                    </a:p>
                  </a:txBody>
                  <a:tcPr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GB" sz="1800" b="1" kern="1200" baseline="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spcAft>
                          <a:spcPts val="600"/>
                        </a:spcAft>
                      </a:pP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spcAft>
                          <a:spcPts val="600"/>
                        </a:spcAft>
                      </a:pPr>
                      <a:endParaRPr lang="en-GB" sz="1800" b="1" kern="1200" baseline="0" dirty="0">
                        <a:solidFill>
                          <a:schemeClr val="lt1"/>
                        </a:solidFill>
                        <a:latin typeface="+mn-lt"/>
                        <a:ea typeface="+mn-ea"/>
                        <a:cs typeface="+mn-cs"/>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02970">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kern="1200" baseline="0" dirty="0" smtClean="0">
                          <a:solidFill>
                            <a:schemeClr val="tx1"/>
                          </a:solidFill>
                          <a:latin typeface="+mn-lt"/>
                          <a:ea typeface="+mn-ea"/>
                          <a:cs typeface="+mn-cs"/>
                        </a:rPr>
                        <a:t>(b) CU207*10%= CU21</a:t>
                      </a:r>
                    </a:p>
                  </a:txBody>
                  <a:tcPr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GB" sz="1800" b="1" kern="1200" baseline="0" dirty="0">
                        <a:solidFill>
                          <a:schemeClr val="lt1"/>
                        </a:solidFill>
                        <a:latin typeface="+mn-lt"/>
                        <a:ea typeface="+mn-ea"/>
                        <a:cs typeface="+mn-cs"/>
                      </a:endParaRPr>
                    </a:p>
                  </a:txBody>
                  <a:tcPr anchor="ctr"/>
                </a:tc>
                <a:tc hMerge="1">
                  <a:txBody>
                    <a:bodyPr/>
                    <a:lstStyle/>
                    <a:p>
                      <a:pPr algn="ctr">
                        <a:spcAft>
                          <a:spcPts val="600"/>
                        </a:spcAft>
                      </a:pPr>
                      <a:endParaRPr lang="en-GB" sz="1800" b="1" kern="1200" baseline="0" dirty="0">
                        <a:solidFill>
                          <a:schemeClr val="lt1"/>
                        </a:solidFill>
                        <a:latin typeface="+mn-lt"/>
                        <a:ea typeface="+mn-ea"/>
                        <a:cs typeface="+mn-cs"/>
                      </a:endParaRPr>
                    </a:p>
                  </a:txBody>
                  <a:tcPr marL="68580" marR="68580" marT="0" marB="0" anchor="ctr"/>
                </a:tc>
                <a:tc hMerge="1">
                  <a:txBody>
                    <a:bodyPr/>
                    <a:lstStyle/>
                    <a:p>
                      <a:pPr algn="ctr">
                        <a:spcAft>
                          <a:spcPts val="600"/>
                        </a:spcAft>
                      </a:pPr>
                      <a:endParaRPr lang="en-GB" sz="1800" b="1" kern="1200" baseline="0" dirty="0">
                        <a:solidFill>
                          <a:schemeClr val="lt1"/>
                        </a:solidFill>
                        <a:latin typeface="+mn-lt"/>
                        <a:ea typeface="+mn-ea"/>
                        <a:cs typeface="+mn-cs"/>
                      </a:endParaRPr>
                    </a:p>
                  </a:txBody>
                  <a:tcPr marL="68580" marR="68580" marT="0" marB="0"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08869459"/>
              </p:ext>
            </p:extLst>
          </p:nvPr>
        </p:nvGraphicFramePr>
        <p:xfrm>
          <a:off x="276200" y="5229200"/>
          <a:ext cx="8544273" cy="1097280"/>
        </p:xfrm>
        <a:graphic>
          <a:graphicData uri="http://schemas.openxmlformats.org/drawingml/2006/table">
            <a:tbl>
              <a:tblPr firstRow="1" bandRow="1">
                <a:tableStyleId>{5C22544A-7EE6-4342-B048-85BDC9FD1C3A}</a:tableStyleId>
              </a:tblPr>
              <a:tblGrid>
                <a:gridCol w="2848091"/>
                <a:gridCol w="2848091"/>
                <a:gridCol w="2848091"/>
              </a:tblGrid>
              <a:tr h="360000">
                <a:tc>
                  <a:txBody>
                    <a:bodyPr/>
                    <a:lstStyle/>
                    <a:p>
                      <a:endParaRPr lang="en-GB" dirty="0"/>
                    </a:p>
                  </a:txBody>
                  <a:tcPr>
                    <a:lnL w="28575" cap="flat" cmpd="sng" algn="ctr">
                      <a:solidFill>
                        <a:schemeClr val="tx1"/>
                      </a:solidFill>
                      <a:prstDash val="solid"/>
                      <a:round/>
                      <a:headEnd type="none" w="med" len="med"/>
                      <a:tailEnd type="none" w="med" len="med"/>
                    </a:lnL>
                    <a:lnR w="12700" cmpd="sng">
                      <a:noFill/>
                    </a:lnR>
                    <a:lnT w="28575"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algn="ctr"/>
                      <a:r>
                        <a:rPr lang="en-GB" dirty="0" smtClean="0"/>
                        <a:t>Debit</a:t>
                      </a:r>
                      <a:endParaRPr lang="en-GB" dirty="0"/>
                    </a:p>
                  </a:txBody>
                  <a:tcPr>
                    <a:lnL w="12700" cmpd="sng">
                      <a:noFill/>
                    </a:lnL>
                    <a:lnR w="12700" cmpd="sng">
                      <a:noFill/>
                    </a:lnR>
                    <a:lnT w="28575"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algn="ctr"/>
                      <a:r>
                        <a:rPr lang="en-GB" dirty="0" smtClean="0"/>
                        <a:t>Credit</a:t>
                      </a:r>
                      <a:endParaRPr lang="en-GB" dirty="0"/>
                    </a:p>
                  </a:txBody>
                  <a:tcPr>
                    <a:lnL w="12700" cmpd="sng">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r>
              <a:tr h="360000">
                <a:tc>
                  <a:txBody>
                    <a:bodyPr/>
                    <a:lstStyle/>
                    <a:p>
                      <a:r>
                        <a:rPr lang="en-GB" baseline="0" dirty="0" smtClean="0">
                          <a:effectLst/>
                        </a:rPr>
                        <a:t>D</a:t>
                      </a:r>
                      <a:r>
                        <a:rPr lang="en-GB" dirty="0" smtClean="0">
                          <a:effectLst/>
                        </a:rPr>
                        <a:t>efined benefit expense</a:t>
                      </a:r>
                      <a:r>
                        <a:rPr lang="en-GB" baseline="0" dirty="0" smtClean="0">
                          <a:effectLst/>
                        </a:rPr>
                        <a:t> </a:t>
                      </a:r>
                      <a:endParaRPr lang="en-GB" dirty="0"/>
                    </a:p>
                  </a:txBody>
                  <a:tcPr>
                    <a:lnL w="28575"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r>
                        <a:rPr lang="en-GB" dirty="0" smtClean="0"/>
                        <a:t>CU9/CU21</a:t>
                      </a:r>
                      <a:endParaRPr lang="en-GB"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endParaRPr lang="en-GB" dirty="0"/>
                    </a:p>
                  </a:txBody>
                  <a:tcPr>
                    <a:lnL w="12700" cmpd="sng">
                      <a:noFill/>
                    </a:lnL>
                    <a:lnR w="28575"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tcPr>
                </a:tc>
              </a:tr>
              <a:tr h="36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effectLst/>
                        </a:rPr>
                        <a:t>Defined benefit obligation</a:t>
                      </a:r>
                      <a:endParaRPr lang="en-GB" sz="1800" dirty="0" smtClean="0">
                        <a:solidFill>
                          <a:schemeClr val="tx1"/>
                        </a:solidFill>
                      </a:endParaRPr>
                    </a:p>
                  </a:txBody>
                  <a:tcPr>
                    <a:lnL w="28575" cap="flat" cmpd="sng" algn="ctr">
                      <a:solidFill>
                        <a:schemeClr val="tx1"/>
                      </a:solidFill>
                      <a:prstDash val="solid"/>
                      <a:round/>
                      <a:headEnd type="none" w="med" len="med"/>
                      <a:tailEnd type="none" w="med" len="med"/>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dirty="0"/>
                    </a:p>
                  </a:txBody>
                  <a:tcP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dirty="0" smtClean="0"/>
                        <a:t>CU9/CU21</a:t>
                      </a:r>
                      <a:endParaRPr lang="en-GB" dirty="0"/>
                    </a:p>
                  </a:txBody>
                  <a:tcPr>
                    <a:lnL w="12700" cmpd="sng">
                      <a:noFill/>
                    </a:lnL>
                    <a:lnR w="28575" cap="flat" cmpd="sng" algn="ctr">
                      <a:solidFill>
                        <a:schemeClr val="tx1"/>
                      </a:solidFill>
                      <a:prstDash val="solid"/>
                      <a:round/>
                      <a:headEnd type="none" w="med" len="med"/>
                      <a:tailEnd type="none" w="med" len="med"/>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026"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4283968" y="3933056"/>
            <a:ext cx="1008112" cy="1007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12163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STEP </a:t>
            </a:r>
            <a:r>
              <a:rPr lang="en-GB" dirty="0">
                <a:solidFill>
                  <a:srgbClr val="FFFFFF"/>
                </a:solidFill>
                <a:latin typeface="Arial" pitchFamily="34" charset="0"/>
                <a:cs typeface="Arial" pitchFamily="34" charset="0"/>
              </a:rPr>
              <a:t>6</a:t>
            </a:r>
            <a:br>
              <a:rPr lang="en-GB" dirty="0">
                <a:solidFill>
                  <a:srgbClr val="FFFFFF"/>
                </a:solidFill>
                <a:latin typeface="Arial" pitchFamily="34" charset="0"/>
                <a:cs typeface="Arial" pitchFamily="34" charset="0"/>
              </a:rPr>
            </a:br>
            <a:r>
              <a:rPr lang="en-GB" dirty="0">
                <a:solidFill>
                  <a:srgbClr val="FFFFFF"/>
                </a:solidFill>
                <a:latin typeface="Arial" pitchFamily="34" charset="0"/>
                <a:cs typeface="Arial" pitchFamily="34" charset="0"/>
              </a:rPr>
              <a:t>Determine the amounts to be recognised in P&amp;L</a:t>
            </a:r>
            <a:r>
              <a:rPr lang="en-GB" dirty="0">
                <a:solidFill>
                  <a:srgbClr val="000000"/>
                </a:solidFill>
              </a:rPr>
              <a:t/>
            </a:r>
            <a:br>
              <a:rPr lang="en-GB" dirty="0">
                <a:solidFill>
                  <a:srgbClr val="000000"/>
                </a:solidFill>
              </a:rPr>
            </a:br>
            <a:endParaRPr lang="en-GB" dirty="0"/>
          </a:p>
        </p:txBody>
      </p:sp>
      <p:sp>
        <p:nvSpPr>
          <p:cNvPr id="4" name="TextBox 3"/>
          <p:cNvSpPr txBox="1"/>
          <p:nvPr/>
        </p:nvSpPr>
        <p:spPr>
          <a:xfrm>
            <a:off x="252120" y="1916951"/>
            <a:ext cx="5904000" cy="707886"/>
          </a:xfrm>
          <a:prstGeom prst="rect">
            <a:avLst/>
          </a:prstGeom>
          <a:solidFill>
            <a:schemeClr val="accent4">
              <a:lumMod val="95000"/>
              <a:lumOff val="5000"/>
            </a:schemeClr>
          </a:solidFill>
        </p:spPr>
        <p:txBody>
          <a:bodyPr wrap="square" rtlCol="0">
            <a:spAutoFit/>
          </a:bodyPr>
          <a:lstStyle/>
          <a:p>
            <a:r>
              <a:rPr lang="en-GB" sz="2000" b="1" dirty="0" smtClean="0">
                <a:solidFill>
                  <a:srgbClr val="FFFFFF"/>
                </a:solidFill>
              </a:rPr>
              <a:t>Current service cost</a:t>
            </a:r>
          </a:p>
          <a:p>
            <a:r>
              <a:rPr lang="en-GB" sz="2000" dirty="0" smtClean="0">
                <a:solidFill>
                  <a:srgbClr val="FFFFFF"/>
                </a:solidFill>
              </a:rPr>
              <a:t>…</a:t>
            </a:r>
            <a:endParaRPr lang="en-GB" sz="2000" dirty="0">
              <a:solidFill>
                <a:srgbClr val="FFFFFF"/>
              </a:solidFill>
            </a:endParaRPr>
          </a:p>
        </p:txBody>
      </p:sp>
      <p:sp>
        <p:nvSpPr>
          <p:cNvPr id="5" name="TextBox 4"/>
          <p:cNvSpPr txBox="1"/>
          <p:nvPr/>
        </p:nvSpPr>
        <p:spPr>
          <a:xfrm>
            <a:off x="251520" y="2996952"/>
            <a:ext cx="5904000" cy="707886"/>
          </a:xfrm>
          <a:prstGeom prst="rect">
            <a:avLst/>
          </a:prstGeom>
          <a:solidFill>
            <a:schemeClr val="accent4">
              <a:lumMod val="95000"/>
              <a:lumOff val="5000"/>
            </a:schemeClr>
          </a:solidFill>
        </p:spPr>
        <p:txBody>
          <a:bodyPr wrap="square" rtlCol="0">
            <a:spAutoFit/>
          </a:bodyPr>
          <a:lstStyle/>
          <a:p>
            <a:r>
              <a:rPr lang="en-GB" sz="2000" b="1" dirty="0">
                <a:solidFill>
                  <a:srgbClr val="FFFFFF"/>
                </a:solidFill>
              </a:rPr>
              <a:t>Net interest</a:t>
            </a:r>
          </a:p>
          <a:p>
            <a:r>
              <a:rPr lang="en-GB" sz="2000" dirty="0" smtClean="0">
                <a:solidFill>
                  <a:srgbClr val="FFFFFF"/>
                </a:solidFill>
              </a:rPr>
              <a:t>…</a:t>
            </a:r>
          </a:p>
        </p:txBody>
      </p:sp>
      <p:sp>
        <p:nvSpPr>
          <p:cNvPr id="6" name="TextBox 5"/>
          <p:cNvSpPr txBox="1"/>
          <p:nvPr/>
        </p:nvSpPr>
        <p:spPr>
          <a:xfrm>
            <a:off x="252144" y="5221649"/>
            <a:ext cx="5904000" cy="1015663"/>
          </a:xfrm>
          <a:prstGeom prst="rect">
            <a:avLst/>
          </a:prstGeom>
          <a:solidFill>
            <a:schemeClr val="accent4">
              <a:lumMod val="95000"/>
              <a:lumOff val="5000"/>
            </a:schemeClr>
          </a:solidFill>
        </p:spPr>
        <p:txBody>
          <a:bodyPr wrap="square" rtlCol="0">
            <a:spAutoFit/>
          </a:bodyPr>
          <a:lstStyle/>
          <a:p>
            <a:r>
              <a:rPr lang="en-GB" sz="2000" b="1" dirty="0">
                <a:solidFill>
                  <a:srgbClr val="FFFFFF"/>
                </a:solidFill>
              </a:rPr>
              <a:t>Gain or loss on settlement</a:t>
            </a:r>
          </a:p>
          <a:p>
            <a:r>
              <a:rPr lang="en-GB" sz="2000" dirty="0">
                <a:solidFill>
                  <a:srgbClr val="FFFFFF"/>
                </a:solidFill>
              </a:rPr>
              <a:t>The difference between the PV of the DBO and the settlement price</a:t>
            </a:r>
          </a:p>
        </p:txBody>
      </p:sp>
      <p:sp>
        <p:nvSpPr>
          <p:cNvPr id="8" name="TextBox 7"/>
          <p:cNvSpPr txBox="1"/>
          <p:nvPr/>
        </p:nvSpPr>
        <p:spPr>
          <a:xfrm>
            <a:off x="7056488" y="2468503"/>
            <a:ext cx="1908000" cy="2400657"/>
          </a:xfrm>
          <a:prstGeom prst="rect">
            <a:avLst/>
          </a:prstGeom>
          <a:solidFill>
            <a:srgbClr val="FF0000"/>
          </a:solidFill>
        </p:spPr>
        <p:txBody>
          <a:bodyPr wrap="square" rtlCol="0" anchor="ctr">
            <a:spAutoFit/>
          </a:bodyPr>
          <a:lstStyle/>
          <a:p>
            <a:pPr algn="ctr"/>
            <a:endParaRPr lang="en-GB" sz="2400" dirty="0" smtClean="0">
              <a:solidFill>
                <a:srgbClr val="FFFFFF"/>
              </a:solidFill>
            </a:endParaRPr>
          </a:p>
          <a:p>
            <a:pPr algn="ctr"/>
            <a:endParaRPr lang="en-GB" sz="2400" dirty="0" smtClean="0">
              <a:solidFill>
                <a:srgbClr val="FFFFFF"/>
              </a:solidFill>
            </a:endParaRPr>
          </a:p>
          <a:p>
            <a:pPr algn="ctr"/>
            <a:endParaRPr lang="en-GB" sz="2400" dirty="0">
              <a:solidFill>
                <a:srgbClr val="FFFFFF"/>
              </a:solidFill>
            </a:endParaRPr>
          </a:p>
          <a:p>
            <a:pPr algn="ctr"/>
            <a:r>
              <a:rPr lang="en-GB" sz="2400" dirty="0" smtClean="0">
                <a:solidFill>
                  <a:srgbClr val="FFFFFF"/>
                </a:solidFill>
              </a:rPr>
              <a:t>Profit or loss </a:t>
            </a:r>
            <a:endParaRPr lang="en-GB" sz="2400" dirty="0">
              <a:solidFill>
                <a:srgbClr val="FFFFFF"/>
              </a:solidFill>
            </a:endParaRPr>
          </a:p>
          <a:p>
            <a:pPr algn="ctr"/>
            <a:endParaRPr lang="en-GB" sz="1800" dirty="0" smtClean="0">
              <a:solidFill>
                <a:srgbClr val="FFFFFF"/>
              </a:solidFill>
            </a:endParaRPr>
          </a:p>
          <a:p>
            <a:pPr algn="ctr"/>
            <a:endParaRPr lang="en-GB" sz="1800" dirty="0" smtClean="0">
              <a:solidFill>
                <a:srgbClr val="FFFFFF"/>
              </a:solidFill>
            </a:endParaRPr>
          </a:p>
          <a:p>
            <a:pPr algn="ctr"/>
            <a:endParaRPr lang="en-GB" sz="1800" dirty="0">
              <a:solidFill>
                <a:srgbClr val="FFFFFF"/>
              </a:solidFill>
            </a:endParaRPr>
          </a:p>
        </p:txBody>
      </p:sp>
      <p:cxnSp>
        <p:nvCxnSpPr>
          <p:cNvPr id="14" name="Straight Arrow Connector 13"/>
          <p:cNvCxnSpPr/>
          <p:nvPr/>
        </p:nvCxnSpPr>
        <p:spPr bwMode="auto">
          <a:xfrm>
            <a:off x="6143286" y="3305773"/>
            <a:ext cx="900000" cy="0"/>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16" name="Straight Arrow Connector 15"/>
          <p:cNvCxnSpPr/>
          <p:nvPr/>
        </p:nvCxnSpPr>
        <p:spPr bwMode="auto">
          <a:xfrm flipV="1">
            <a:off x="6156176" y="4725144"/>
            <a:ext cx="864777" cy="936104"/>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17" name="Straight Arrow Connector 16"/>
          <p:cNvCxnSpPr/>
          <p:nvPr/>
        </p:nvCxnSpPr>
        <p:spPr bwMode="auto">
          <a:xfrm>
            <a:off x="6143286" y="2208759"/>
            <a:ext cx="913202" cy="500161"/>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10" name="TextBox 9"/>
          <p:cNvSpPr txBox="1"/>
          <p:nvPr/>
        </p:nvSpPr>
        <p:spPr>
          <a:xfrm>
            <a:off x="251520" y="4077072"/>
            <a:ext cx="5904000" cy="1015663"/>
          </a:xfrm>
          <a:prstGeom prst="rect">
            <a:avLst/>
          </a:prstGeom>
          <a:solidFill>
            <a:schemeClr val="accent4">
              <a:lumMod val="95000"/>
              <a:lumOff val="5000"/>
            </a:schemeClr>
          </a:solidFill>
        </p:spPr>
        <p:txBody>
          <a:bodyPr wrap="square" rtlCol="0">
            <a:spAutoFit/>
          </a:bodyPr>
          <a:lstStyle/>
          <a:p>
            <a:r>
              <a:rPr lang="en-GB" sz="2000" b="1" dirty="0">
                <a:solidFill>
                  <a:srgbClr val="FFFFFF"/>
                </a:solidFill>
              </a:rPr>
              <a:t>Past service cost</a:t>
            </a:r>
            <a:endParaRPr lang="en-GB" sz="2000" dirty="0">
              <a:solidFill>
                <a:srgbClr val="FFFFFF"/>
              </a:solidFill>
            </a:endParaRPr>
          </a:p>
          <a:p>
            <a:r>
              <a:rPr lang="en-GB" sz="2000" dirty="0">
                <a:solidFill>
                  <a:srgbClr val="FFFFFF"/>
                </a:solidFill>
              </a:rPr>
              <a:t>Change in the PV of the DBO resulting </a:t>
            </a:r>
            <a:r>
              <a:rPr lang="en-GB" sz="2000" dirty="0" smtClean="0">
                <a:solidFill>
                  <a:srgbClr val="FFFFFF"/>
                </a:solidFill>
              </a:rPr>
              <a:t>from a </a:t>
            </a:r>
            <a:r>
              <a:rPr lang="en-GB" sz="2000" dirty="0">
                <a:solidFill>
                  <a:srgbClr val="FFFFFF"/>
                </a:solidFill>
              </a:rPr>
              <a:t>plan amendment or </a:t>
            </a:r>
            <a:r>
              <a:rPr lang="en-GB" sz="2000" dirty="0" smtClean="0">
                <a:solidFill>
                  <a:srgbClr val="FFFFFF"/>
                </a:solidFill>
              </a:rPr>
              <a:t>curtailment</a:t>
            </a:r>
            <a:endParaRPr lang="en-GB" sz="2000" dirty="0">
              <a:solidFill>
                <a:srgbClr val="FFFFFF"/>
              </a:solidFill>
            </a:endParaRPr>
          </a:p>
        </p:txBody>
      </p:sp>
      <p:cxnSp>
        <p:nvCxnSpPr>
          <p:cNvPr id="11" name="Straight Arrow Connector 10"/>
          <p:cNvCxnSpPr/>
          <p:nvPr/>
        </p:nvCxnSpPr>
        <p:spPr bwMode="auto">
          <a:xfrm>
            <a:off x="6143286" y="4320391"/>
            <a:ext cx="900000" cy="0"/>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18479619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r>
              <a:rPr lang="en-GB" dirty="0">
                <a:solidFill>
                  <a:srgbClr val="FFFFFF"/>
                </a:solidFill>
                <a:latin typeface="Arial" pitchFamily="34" charset="0"/>
                <a:cs typeface="Arial" pitchFamily="34" charset="0"/>
              </a:rPr>
              <a:t/>
            </a:r>
            <a:br>
              <a:rPr lang="en-GB" dirty="0">
                <a:solidFill>
                  <a:srgbClr val="FFFFFF"/>
                </a:solidFill>
                <a:latin typeface="Arial" pitchFamily="34" charset="0"/>
                <a:cs typeface="Arial" pitchFamily="34" charset="0"/>
              </a:rPr>
            </a:br>
            <a:r>
              <a:rPr lang="en-GB" dirty="0">
                <a:solidFill>
                  <a:srgbClr val="FFFFFF"/>
                </a:solidFill>
                <a:latin typeface="Arial" pitchFamily="34" charset="0"/>
                <a:cs typeface="Arial" pitchFamily="34" charset="0"/>
              </a:rPr>
              <a:t>STEP </a:t>
            </a:r>
            <a:r>
              <a:rPr lang="en-GB" dirty="0" smtClean="0">
                <a:solidFill>
                  <a:srgbClr val="FFFFFF"/>
                </a:solidFill>
                <a:latin typeface="Arial" pitchFamily="34" charset="0"/>
                <a:cs typeface="Arial" pitchFamily="34" charset="0"/>
              </a:rPr>
              <a:t>6</a:t>
            </a:r>
            <a:r>
              <a:rPr lang="en-GB" dirty="0" smtClean="0"/>
              <a:t/>
            </a:r>
            <a:br>
              <a:rPr lang="en-GB" dirty="0" smtClean="0"/>
            </a:br>
            <a:r>
              <a:rPr lang="en-GB" dirty="0" smtClean="0"/>
              <a:t>Past service cost</a:t>
            </a:r>
            <a:endParaRPr lang="en-GB" dirty="0"/>
          </a:p>
        </p:txBody>
      </p:sp>
      <p:sp>
        <p:nvSpPr>
          <p:cNvPr id="4" name="TextBox 3"/>
          <p:cNvSpPr txBox="1"/>
          <p:nvPr/>
        </p:nvSpPr>
        <p:spPr>
          <a:xfrm>
            <a:off x="396160" y="1941800"/>
            <a:ext cx="8496320" cy="1631216"/>
          </a:xfrm>
          <a:prstGeom prst="rect">
            <a:avLst/>
          </a:prstGeom>
          <a:solidFill>
            <a:schemeClr val="accent4">
              <a:lumMod val="95000"/>
              <a:lumOff val="5000"/>
            </a:schemeClr>
          </a:solidFill>
        </p:spPr>
        <p:txBody>
          <a:bodyPr wrap="square" rtlCol="0">
            <a:spAutoFit/>
          </a:bodyPr>
          <a:lstStyle/>
          <a:p>
            <a:r>
              <a:rPr lang="en-GB" sz="2000" b="1" dirty="0">
                <a:solidFill>
                  <a:srgbClr val="FFFFFF"/>
                </a:solidFill>
              </a:rPr>
              <a:t>Past service cost</a:t>
            </a:r>
            <a:endParaRPr lang="en-GB" sz="2000" dirty="0">
              <a:solidFill>
                <a:srgbClr val="FFFFFF"/>
              </a:solidFill>
            </a:endParaRPr>
          </a:p>
          <a:p>
            <a:r>
              <a:rPr lang="en-GB" sz="2000" dirty="0" smtClean="0">
                <a:solidFill>
                  <a:srgbClr val="FFFFFF"/>
                </a:solidFill>
              </a:rPr>
              <a:t>Positive or negative change </a:t>
            </a:r>
            <a:r>
              <a:rPr lang="en-GB" sz="2000" dirty="0">
                <a:solidFill>
                  <a:srgbClr val="FFFFFF"/>
                </a:solidFill>
              </a:rPr>
              <a:t>in the PV of the DBO resulting </a:t>
            </a:r>
            <a:r>
              <a:rPr lang="en-GB" sz="2000" dirty="0" smtClean="0">
                <a:solidFill>
                  <a:srgbClr val="FFFFFF"/>
                </a:solidFill>
              </a:rPr>
              <a:t>from:</a:t>
            </a:r>
          </a:p>
          <a:p>
            <a:pPr marL="360000" indent="-360000">
              <a:buFont typeface="Arial" panose="020B0604020202020204" pitchFamily="34" charset="0"/>
              <a:buChar char="•"/>
            </a:pPr>
            <a:r>
              <a:rPr lang="en-GB" sz="2000" dirty="0">
                <a:solidFill>
                  <a:srgbClr val="FFFFFF"/>
                </a:solidFill>
              </a:rPr>
              <a:t>a plan amendment (the introduction, withdrawal, changes) or </a:t>
            </a:r>
          </a:p>
          <a:p>
            <a:pPr marL="360000" indent="-360000">
              <a:buFont typeface="Arial" panose="020B0604020202020204" pitchFamily="34" charset="0"/>
              <a:buChar char="•"/>
            </a:pPr>
            <a:r>
              <a:rPr lang="en-GB" sz="2000" dirty="0">
                <a:solidFill>
                  <a:srgbClr val="FFFFFF"/>
                </a:solidFill>
              </a:rPr>
              <a:t>a plan curtailment (a significant reduction by the entity in the number of employees covered by a plan) </a:t>
            </a:r>
          </a:p>
        </p:txBody>
      </p:sp>
      <p:sp>
        <p:nvSpPr>
          <p:cNvPr id="5" name="Content Placeholder 2"/>
          <p:cNvSpPr>
            <a:spLocks noGrp="1"/>
          </p:cNvSpPr>
          <p:nvPr>
            <p:ph idx="1"/>
          </p:nvPr>
        </p:nvSpPr>
        <p:spPr>
          <a:xfrm>
            <a:off x="397196" y="4869160"/>
            <a:ext cx="8496000" cy="1224136"/>
          </a:xfrm>
          <a:ln>
            <a:noFill/>
          </a:ln>
        </p:spPr>
        <p:style>
          <a:lnRef idx="1">
            <a:schemeClr val="dk1"/>
          </a:lnRef>
          <a:fillRef idx="2">
            <a:schemeClr val="dk1"/>
          </a:fillRef>
          <a:effectRef idx="1">
            <a:schemeClr val="dk1"/>
          </a:effectRef>
          <a:fontRef idx="minor">
            <a:schemeClr val="dk1"/>
          </a:fontRef>
        </p:style>
        <p:txBody>
          <a:bodyPr/>
          <a:lstStyle/>
          <a:p>
            <a:pPr marL="108000" lvl="1" indent="0">
              <a:spcBef>
                <a:spcPts val="0"/>
              </a:spcBef>
              <a:buNone/>
            </a:pPr>
            <a:r>
              <a:rPr lang="en-GB" sz="2000" b="1" kern="1200" dirty="0">
                <a:solidFill>
                  <a:schemeClr val="lt1"/>
                </a:solidFill>
                <a:cs typeface="Calibri" panose="020F0502020204030204" pitchFamily="34" charset="0"/>
              </a:rPr>
              <a:t>Past service cost </a:t>
            </a:r>
            <a:r>
              <a:rPr lang="en-GB" sz="2000" dirty="0">
                <a:solidFill>
                  <a:schemeClr val="tx1"/>
                </a:solidFill>
              </a:rPr>
              <a:t>is recognised as an </a:t>
            </a:r>
            <a:r>
              <a:rPr lang="en-GB" sz="2000" b="1" kern="1200" dirty="0" smtClean="0">
                <a:solidFill>
                  <a:schemeClr val="lt1"/>
                </a:solidFill>
                <a:cs typeface="Calibri" panose="020F0502020204030204" pitchFamily="34" charset="0"/>
              </a:rPr>
              <a:t>expense/income </a:t>
            </a:r>
            <a:r>
              <a:rPr lang="en-GB" sz="2000" b="1" kern="1200" dirty="0">
                <a:solidFill>
                  <a:schemeClr val="lt1"/>
                </a:solidFill>
                <a:cs typeface="Calibri" panose="020F0502020204030204" pitchFamily="34" charset="0"/>
              </a:rPr>
              <a:t>at the earlier </a:t>
            </a:r>
            <a:r>
              <a:rPr lang="en-GB" sz="2000" dirty="0" smtClean="0">
                <a:solidFill>
                  <a:schemeClr val="tx1"/>
                </a:solidFill>
              </a:rPr>
              <a:t>of:</a:t>
            </a:r>
          </a:p>
          <a:p>
            <a:pPr marL="468000" lvl="1" indent="-360000">
              <a:spcBef>
                <a:spcPts val="0"/>
              </a:spcBef>
              <a:buFont typeface="+mj-lt"/>
              <a:buAutoNum type="arabicPeriod"/>
            </a:pPr>
            <a:r>
              <a:rPr lang="en-GB" sz="2000" dirty="0" smtClean="0">
                <a:solidFill>
                  <a:schemeClr val="tx1"/>
                </a:solidFill>
              </a:rPr>
              <a:t>the </a:t>
            </a:r>
            <a:r>
              <a:rPr lang="en-GB" sz="2000" b="1" kern="1200" dirty="0">
                <a:solidFill>
                  <a:schemeClr val="lt1"/>
                </a:solidFill>
                <a:cs typeface="Calibri" panose="020F0502020204030204" pitchFamily="34" charset="0"/>
              </a:rPr>
              <a:t>plan amendment or curtailment </a:t>
            </a:r>
            <a:r>
              <a:rPr lang="en-GB" sz="2000" b="1" kern="1200" dirty="0" smtClean="0">
                <a:solidFill>
                  <a:schemeClr val="lt1"/>
                </a:solidFill>
                <a:cs typeface="Calibri" panose="020F0502020204030204" pitchFamily="34" charset="0"/>
              </a:rPr>
              <a:t>occurs</a:t>
            </a:r>
          </a:p>
          <a:p>
            <a:pPr marL="468000" lvl="1" indent="-360000">
              <a:spcBef>
                <a:spcPts val="0"/>
              </a:spcBef>
              <a:buFont typeface="+mj-lt"/>
              <a:buAutoNum type="arabicPeriod"/>
            </a:pPr>
            <a:r>
              <a:rPr lang="en-GB" sz="2000" dirty="0" smtClean="0">
                <a:solidFill>
                  <a:schemeClr val="tx1"/>
                </a:solidFill>
              </a:rPr>
              <a:t>the </a:t>
            </a:r>
            <a:r>
              <a:rPr lang="en-GB" sz="2000" dirty="0">
                <a:solidFill>
                  <a:schemeClr val="tx1"/>
                </a:solidFill>
              </a:rPr>
              <a:t>entity </a:t>
            </a:r>
            <a:r>
              <a:rPr lang="en-GB" sz="2000" dirty="0" smtClean="0">
                <a:solidFill>
                  <a:schemeClr val="tx1"/>
                </a:solidFill>
              </a:rPr>
              <a:t>recognises </a:t>
            </a:r>
            <a:r>
              <a:rPr lang="en-GB" sz="2000" b="1" kern="1200" dirty="0" smtClean="0">
                <a:solidFill>
                  <a:schemeClr val="lt1"/>
                </a:solidFill>
                <a:cs typeface="Calibri" panose="020F0502020204030204" pitchFamily="34" charset="0"/>
              </a:rPr>
              <a:t>termination benefits </a:t>
            </a:r>
            <a:endParaRPr lang="en-GB"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cs typeface="Calibri" panose="020F0502020204030204" pitchFamily="34" charset="0"/>
            </a:endParaRPr>
          </a:p>
          <a:p>
            <a:pPr marL="468000" lvl="1" indent="-360000">
              <a:spcBef>
                <a:spcPts val="0"/>
              </a:spcBef>
              <a:buFont typeface="+mj-lt"/>
              <a:buAutoNum type="arabicPeriod"/>
            </a:pPr>
            <a:r>
              <a:rPr lang="en-GB" sz="2000" dirty="0">
                <a:solidFill>
                  <a:schemeClr val="tx1"/>
                </a:solidFill>
              </a:rPr>
              <a:t>the entity recognises </a:t>
            </a:r>
            <a:r>
              <a:rPr lang="en-GB" sz="2000" b="1" kern="1200" dirty="0" smtClean="0">
                <a:solidFill>
                  <a:schemeClr val="lt1"/>
                </a:solidFill>
                <a:cs typeface="Calibri" panose="020F0502020204030204" pitchFamily="34" charset="0"/>
              </a:rPr>
              <a:t>related </a:t>
            </a:r>
            <a:r>
              <a:rPr lang="en-GB" sz="2000" b="1" kern="1200" dirty="0">
                <a:solidFill>
                  <a:schemeClr val="lt1"/>
                </a:solidFill>
                <a:cs typeface="Calibri" panose="020F0502020204030204" pitchFamily="34" charset="0"/>
              </a:rPr>
              <a:t>restructuring costs </a:t>
            </a:r>
            <a:r>
              <a:rPr lang="en-GB" sz="2000" b="1" kern="1200" dirty="0" smtClean="0">
                <a:solidFill>
                  <a:schemeClr val="lt1"/>
                </a:solidFill>
                <a:cs typeface="Calibri" panose="020F0502020204030204" pitchFamily="34" charset="0"/>
              </a:rPr>
              <a:t>(IAS 37)</a:t>
            </a:r>
            <a:endParaRPr lang="en-GB" sz="2000" dirty="0">
              <a:solidFill>
                <a:schemeClr val="tx1"/>
              </a:solidFill>
            </a:endParaRPr>
          </a:p>
        </p:txBody>
      </p:sp>
      <p:grpSp>
        <p:nvGrpSpPr>
          <p:cNvPr id="6" name="Group 6"/>
          <p:cNvGrpSpPr>
            <a:grpSpLocks noChangeAspect="1"/>
          </p:cNvGrpSpPr>
          <p:nvPr/>
        </p:nvGrpSpPr>
        <p:grpSpPr bwMode="auto">
          <a:xfrm>
            <a:off x="2843808" y="3645024"/>
            <a:ext cx="2158926" cy="1296144"/>
            <a:chOff x="2019" y="1773"/>
            <a:chExt cx="1722" cy="1680"/>
          </a:xfrm>
        </p:grpSpPr>
        <p:sp>
          <p:nvSpPr>
            <p:cNvPr id="7" name="AutoShape 5"/>
            <p:cNvSpPr>
              <a:spLocks noChangeAspect="1" noChangeArrowheads="1" noTextEdit="1"/>
            </p:cNvSpPr>
            <p:nvPr/>
          </p:nvSpPr>
          <p:spPr bwMode="auto">
            <a:xfrm>
              <a:off x="2019" y="1773"/>
              <a:ext cx="1722" cy="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pic>
          <p:nvPicPr>
            <p:cNvPr id="6151" name="Picture 7"/>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3915" b="98221" l="0" r="100000"/>
                      </a14:imgEffect>
                    </a14:imgLayer>
                  </a14:imgProps>
                </a:ext>
                <a:ext uri="{28A0092B-C50C-407E-A947-70E740481C1C}">
                  <a14:useLocalDpi xmlns:a14="http://schemas.microsoft.com/office/drawing/2010/main" val="0"/>
                </a:ext>
              </a:extLst>
            </a:blip>
            <a:srcRect/>
            <a:stretch>
              <a:fillRect/>
            </a:stretch>
          </p:blipFill>
          <p:spPr bwMode="auto">
            <a:xfrm>
              <a:off x="2019" y="1773"/>
              <a:ext cx="1728" cy="1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45387824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r>
              <a:rPr lang="en-GB" dirty="0">
                <a:solidFill>
                  <a:srgbClr val="FFFFFF"/>
                </a:solidFill>
                <a:latin typeface="Arial" pitchFamily="34" charset="0"/>
                <a:cs typeface="Arial" pitchFamily="34" charset="0"/>
              </a:rPr>
              <a:t/>
            </a:r>
            <a:br>
              <a:rPr lang="en-GB" dirty="0">
                <a:solidFill>
                  <a:srgbClr val="FFFFFF"/>
                </a:solidFill>
                <a:latin typeface="Arial" pitchFamily="34" charset="0"/>
                <a:cs typeface="Arial" pitchFamily="34" charset="0"/>
              </a:rPr>
            </a:br>
            <a:r>
              <a:rPr lang="en-GB" dirty="0">
                <a:solidFill>
                  <a:srgbClr val="FFFFFF"/>
                </a:solidFill>
                <a:latin typeface="Arial" pitchFamily="34" charset="0"/>
                <a:cs typeface="Arial" pitchFamily="34" charset="0"/>
              </a:rPr>
              <a:t>STEP </a:t>
            </a:r>
            <a:r>
              <a:rPr lang="en-GB" dirty="0" smtClean="0">
                <a:solidFill>
                  <a:srgbClr val="FFFFFF"/>
                </a:solidFill>
                <a:latin typeface="Arial" pitchFamily="34" charset="0"/>
                <a:cs typeface="Arial" pitchFamily="34" charset="0"/>
              </a:rPr>
              <a:t>6</a:t>
            </a:r>
            <a:r>
              <a:rPr lang="en-GB" dirty="0" smtClean="0"/>
              <a:t/>
            </a:r>
            <a:br>
              <a:rPr lang="en-GB" dirty="0" smtClean="0"/>
            </a:br>
            <a:r>
              <a:rPr lang="en-GB" dirty="0" smtClean="0"/>
              <a:t>Gain </a:t>
            </a:r>
            <a:r>
              <a:rPr lang="en-GB" dirty="0"/>
              <a:t>or loss on settlement</a:t>
            </a:r>
          </a:p>
        </p:txBody>
      </p:sp>
      <p:sp>
        <p:nvSpPr>
          <p:cNvPr id="3" name="Content Placeholder 2"/>
          <p:cNvSpPr>
            <a:spLocks noGrp="1"/>
          </p:cNvSpPr>
          <p:nvPr>
            <p:ph idx="1"/>
          </p:nvPr>
        </p:nvSpPr>
        <p:spPr>
          <a:xfrm>
            <a:off x="397197" y="2016572"/>
            <a:ext cx="8423275" cy="4364756"/>
          </a:xfrm>
        </p:spPr>
        <p:txBody>
          <a:bodyPr/>
          <a:lstStyle/>
          <a:p>
            <a:pPr marL="0" lvl="1" indent="0">
              <a:spcBef>
                <a:spcPts val="0"/>
              </a:spcBef>
              <a:buNone/>
            </a:pPr>
            <a:r>
              <a:rPr lang="en-GB" sz="1800" dirty="0" smtClean="0"/>
              <a:t>A</a:t>
            </a:r>
            <a:r>
              <a:rPr lang="en-GB" sz="1800" b="1" kern="1200" dirty="0">
                <a:solidFill>
                  <a:schemeClr val="lt1"/>
                </a:solidFill>
                <a:ea typeface="+mn-ea"/>
                <a:cs typeface="+mn-cs"/>
              </a:rPr>
              <a:t> settlement </a:t>
            </a:r>
            <a:r>
              <a:rPr lang="en-GB" sz="1800" dirty="0"/>
              <a:t>occurs when an entity enters into a transaction that </a:t>
            </a:r>
            <a:r>
              <a:rPr lang="en-GB" sz="1800" b="1" kern="1200" dirty="0">
                <a:solidFill>
                  <a:schemeClr val="lt1"/>
                </a:solidFill>
                <a:ea typeface="+mn-ea"/>
                <a:cs typeface="+mn-cs"/>
              </a:rPr>
              <a:t>eliminates</a:t>
            </a:r>
            <a:r>
              <a:rPr lang="en-GB" sz="1800" dirty="0"/>
              <a:t> all </a:t>
            </a:r>
            <a:r>
              <a:rPr lang="en-GB" sz="1800" b="1" kern="1200" dirty="0">
                <a:solidFill>
                  <a:schemeClr val="lt1"/>
                </a:solidFill>
                <a:ea typeface="+mn-ea"/>
                <a:cs typeface="+mn-cs"/>
              </a:rPr>
              <a:t>further legal or constructive obligation </a:t>
            </a:r>
            <a:r>
              <a:rPr lang="en-GB" sz="1800" dirty="0"/>
              <a:t>for part or all of the benefits provided under a </a:t>
            </a:r>
            <a:r>
              <a:rPr lang="en-GB" sz="1800" b="1" kern="1200" dirty="0" smtClean="0">
                <a:solidFill>
                  <a:schemeClr val="lt1"/>
                </a:solidFill>
                <a:ea typeface="+mn-ea"/>
                <a:cs typeface="+mn-cs"/>
              </a:rPr>
              <a:t>DB plan.</a:t>
            </a:r>
          </a:p>
          <a:p>
            <a:pPr marL="0" lvl="1" indent="0">
              <a:spcBef>
                <a:spcPts val="0"/>
              </a:spcBef>
              <a:buNone/>
            </a:pPr>
            <a:endParaRPr lang="en-GB" sz="1800" b="1" kern="1200" dirty="0" smtClean="0">
              <a:solidFill>
                <a:schemeClr val="lt1"/>
              </a:solidFill>
              <a:ea typeface="+mn-ea"/>
              <a:cs typeface="+mn-cs"/>
            </a:endParaRPr>
          </a:p>
          <a:p>
            <a:pPr marL="0" lvl="1" indent="0">
              <a:spcBef>
                <a:spcPts val="0"/>
              </a:spcBef>
              <a:buNone/>
            </a:pPr>
            <a:endParaRPr lang="en-GB" sz="1800" dirty="0" smtClean="0"/>
          </a:p>
          <a:p>
            <a:pPr marL="0" lvl="1" indent="0">
              <a:spcBef>
                <a:spcPts val="0"/>
              </a:spcBef>
              <a:buNone/>
            </a:pPr>
            <a:endParaRPr lang="en-GB" sz="1800" dirty="0"/>
          </a:p>
          <a:p>
            <a:pPr marL="0" lvl="1" indent="0">
              <a:spcBef>
                <a:spcPts val="0"/>
              </a:spcBef>
              <a:buNone/>
            </a:pPr>
            <a:endParaRPr lang="en-GB" sz="1800" dirty="0" smtClean="0"/>
          </a:p>
          <a:p>
            <a:pPr marL="0" lvl="1" indent="0">
              <a:spcBef>
                <a:spcPts val="0"/>
              </a:spcBef>
              <a:buNone/>
            </a:pPr>
            <a:endParaRPr lang="en-GB" sz="1800" dirty="0" smtClean="0"/>
          </a:p>
          <a:p>
            <a:pPr marL="0" lvl="1" indent="0">
              <a:spcBef>
                <a:spcPts val="0"/>
              </a:spcBef>
              <a:buNone/>
            </a:pPr>
            <a:endParaRPr lang="en-GB" sz="1800" dirty="0" smtClean="0"/>
          </a:p>
          <a:p>
            <a:pPr marL="0" lvl="1" indent="0">
              <a:spcBef>
                <a:spcPts val="0"/>
              </a:spcBef>
              <a:buNone/>
            </a:pPr>
            <a:endParaRPr lang="en-GB" sz="1800" dirty="0" smtClean="0"/>
          </a:p>
          <a:p>
            <a:pPr marL="0" lvl="1" indent="0">
              <a:spcBef>
                <a:spcPts val="0"/>
              </a:spcBef>
              <a:buNone/>
            </a:pPr>
            <a:r>
              <a:rPr lang="en-GB" sz="1800" dirty="0" smtClean="0"/>
              <a:t>The </a:t>
            </a:r>
            <a:r>
              <a:rPr lang="en-GB" sz="1800" b="1" kern="1200" dirty="0">
                <a:solidFill>
                  <a:schemeClr val="lt1"/>
                </a:solidFill>
                <a:ea typeface="+mn-ea"/>
                <a:cs typeface="+mn-cs"/>
              </a:rPr>
              <a:t>gain or loss on settlement </a:t>
            </a:r>
            <a:r>
              <a:rPr lang="en-GB" sz="1800" dirty="0"/>
              <a:t>is the difference between:</a:t>
            </a:r>
          </a:p>
          <a:p>
            <a:pPr marL="360000" lvl="1" indent="-360000">
              <a:spcBef>
                <a:spcPts val="25"/>
              </a:spcBef>
              <a:spcAft>
                <a:spcPts val="25"/>
              </a:spcAft>
              <a:buFont typeface="Arial" panose="020B0604020202020204" pitchFamily="34" charset="0"/>
              <a:buChar char="•"/>
            </a:pPr>
            <a:r>
              <a:rPr lang="en-GB" sz="1800" dirty="0"/>
              <a:t>the </a:t>
            </a:r>
            <a:r>
              <a:rPr lang="en-GB" sz="1800" b="1" kern="1200" dirty="0">
                <a:solidFill>
                  <a:schemeClr val="lt1"/>
                </a:solidFill>
                <a:ea typeface="+mn-ea"/>
                <a:cs typeface="+mn-cs"/>
              </a:rPr>
              <a:t>PV</a:t>
            </a:r>
            <a:r>
              <a:rPr lang="en-GB" sz="1800" dirty="0"/>
              <a:t> of the settled </a:t>
            </a:r>
            <a:r>
              <a:rPr lang="en-GB" sz="1800" b="1" kern="1200" dirty="0">
                <a:solidFill>
                  <a:schemeClr val="lt1"/>
                </a:solidFill>
                <a:ea typeface="+mn-ea"/>
                <a:cs typeface="+mn-cs"/>
              </a:rPr>
              <a:t>DBO on the date of settlement </a:t>
            </a:r>
            <a:r>
              <a:rPr lang="en-GB" sz="1800" dirty="0"/>
              <a:t>and</a:t>
            </a:r>
          </a:p>
          <a:p>
            <a:pPr marL="360000" lvl="1" indent="-360000">
              <a:spcBef>
                <a:spcPts val="25"/>
              </a:spcBef>
              <a:spcAft>
                <a:spcPts val="25"/>
              </a:spcAft>
              <a:buFont typeface="Arial" panose="020B0604020202020204" pitchFamily="34" charset="0"/>
              <a:buChar char="•"/>
            </a:pPr>
            <a:r>
              <a:rPr lang="en-GB" sz="1800" dirty="0"/>
              <a:t>the </a:t>
            </a:r>
            <a:r>
              <a:rPr lang="en-GB" sz="1800" b="1" kern="1200" dirty="0">
                <a:solidFill>
                  <a:schemeClr val="lt1"/>
                </a:solidFill>
                <a:ea typeface="+mn-ea"/>
                <a:cs typeface="+mn-cs"/>
              </a:rPr>
              <a:t>settlement </a:t>
            </a:r>
            <a:r>
              <a:rPr lang="en-GB" sz="1800" b="1" kern="1200" dirty="0" smtClean="0">
                <a:solidFill>
                  <a:schemeClr val="lt1"/>
                </a:solidFill>
                <a:ea typeface="+mn-ea"/>
                <a:cs typeface="+mn-cs"/>
              </a:rPr>
              <a:t>price</a:t>
            </a:r>
            <a:r>
              <a:rPr lang="en-GB" sz="1800" dirty="0">
                <a:ea typeface="+mn-ea"/>
                <a:cs typeface="+mn-cs"/>
              </a:rPr>
              <a:t> </a:t>
            </a:r>
            <a:r>
              <a:rPr lang="en-GB" sz="1800" dirty="0" smtClean="0">
                <a:ea typeface="+mn-ea"/>
                <a:cs typeface="+mn-cs"/>
              </a:rPr>
              <a:t>(</a:t>
            </a:r>
            <a:r>
              <a:rPr lang="en-GB" sz="1800" dirty="0" smtClean="0"/>
              <a:t>including plan </a:t>
            </a:r>
            <a:r>
              <a:rPr lang="en-GB" sz="1800" dirty="0"/>
              <a:t>assets transferred and </a:t>
            </a:r>
            <a:r>
              <a:rPr lang="en-GB" sz="1800" dirty="0" smtClean="0"/>
              <a:t>payments </a:t>
            </a:r>
            <a:r>
              <a:rPr lang="en-GB" sz="1800" dirty="0"/>
              <a:t>made </a:t>
            </a:r>
            <a:r>
              <a:rPr lang="en-GB" sz="1800" dirty="0" smtClean="0"/>
              <a:t>by </a:t>
            </a:r>
            <a:r>
              <a:rPr lang="en-GB" sz="1800" dirty="0"/>
              <a:t>the </a:t>
            </a:r>
            <a:r>
              <a:rPr lang="en-GB" sz="1800" dirty="0" smtClean="0"/>
              <a:t>entity).</a:t>
            </a:r>
            <a:endParaRPr lang="en-GB" sz="1800" b="1" kern="1200" dirty="0">
              <a:solidFill>
                <a:schemeClr val="lt1"/>
              </a:solidFill>
              <a:ea typeface="+mn-ea"/>
              <a:cs typeface="+mn-cs"/>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2708920"/>
            <a:ext cx="2880320" cy="1800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254947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STEP 7</a:t>
            </a:r>
            <a:br>
              <a:rPr lang="en-GB" dirty="0" smtClean="0">
                <a:solidFill>
                  <a:srgbClr val="FFFFFF"/>
                </a:solidFill>
                <a:latin typeface="Arial" pitchFamily="34" charset="0"/>
                <a:cs typeface="Arial" pitchFamily="34" charset="0"/>
              </a:rPr>
            </a:br>
            <a:r>
              <a:rPr lang="en-GB" dirty="0">
                <a:solidFill>
                  <a:srgbClr val="FFFFFF"/>
                </a:solidFill>
                <a:latin typeface="Arial" pitchFamily="34" charset="0"/>
                <a:cs typeface="Arial" pitchFamily="34" charset="0"/>
              </a:rPr>
              <a:t>Determine the amounts to be recognised in </a:t>
            </a:r>
            <a:r>
              <a:rPr lang="en-GB" dirty="0" smtClean="0">
                <a:solidFill>
                  <a:srgbClr val="FFFFFF"/>
                </a:solidFill>
                <a:latin typeface="Arial" pitchFamily="34" charset="0"/>
                <a:cs typeface="Arial" pitchFamily="34" charset="0"/>
              </a:rPr>
              <a:t>OCI</a:t>
            </a:r>
            <a:endParaRPr lang="en-GB" dirty="0">
              <a:solidFill>
                <a:srgbClr val="FFFFFF"/>
              </a:solidFill>
              <a:latin typeface="Arial" pitchFamily="34" charset="0"/>
              <a:cs typeface="Arial" pitchFamily="34" charset="0"/>
            </a:endParaRPr>
          </a:p>
        </p:txBody>
      </p:sp>
      <p:sp>
        <p:nvSpPr>
          <p:cNvPr id="3" name="Content Placeholder 2"/>
          <p:cNvSpPr>
            <a:spLocks noGrp="1"/>
          </p:cNvSpPr>
          <p:nvPr>
            <p:ph idx="1"/>
          </p:nvPr>
        </p:nvSpPr>
        <p:spPr>
          <a:xfrm>
            <a:off x="360363" y="1916832"/>
            <a:ext cx="8604125" cy="936104"/>
          </a:xfrm>
        </p:spPr>
        <p:txBody>
          <a:bodyPr/>
          <a:lstStyle/>
          <a:p>
            <a:pPr marL="0" indent="0">
              <a:spcBef>
                <a:spcPts val="0"/>
              </a:spcBef>
              <a:buNone/>
            </a:pPr>
            <a:r>
              <a:rPr lang="en-GB" sz="1800" dirty="0"/>
              <a:t>T</a:t>
            </a:r>
            <a:r>
              <a:rPr lang="en-GB" sz="1800" dirty="0" smtClean="0"/>
              <a:t>he </a:t>
            </a:r>
            <a:r>
              <a:rPr lang="en-GB" sz="1800" b="1" kern="1200" dirty="0">
                <a:solidFill>
                  <a:schemeClr val="lt1"/>
                </a:solidFill>
              </a:rPr>
              <a:t>remeasurement </a:t>
            </a:r>
            <a:r>
              <a:rPr lang="en-GB" sz="1800" dirty="0"/>
              <a:t>of the net </a:t>
            </a:r>
            <a:r>
              <a:rPr lang="en-GB" sz="1800" dirty="0" smtClean="0"/>
              <a:t>defined benefit liability (asset) is recognised </a:t>
            </a:r>
            <a:r>
              <a:rPr lang="en-GB" sz="1800" dirty="0"/>
              <a:t>in </a:t>
            </a:r>
            <a:r>
              <a:rPr lang="en-GB" sz="1800" b="1" kern="1200" dirty="0" smtClean="0">
                <a:solidFill>
                  <a:schemeClr val="lt1"/>
                </a:solidFill>
              </a:rPr>
              <a:t>OCI, </a:t>
            </a:r>
            <a:r>
              <a:rPr lang="en-GB" sz="1800" dirty="0"/>
              <a:t>within</a:t>
            </a:r>
            <a:r>
              <a:rPr lang="en-GB" sz="1800" b="1" kern="1200" dirty="0" smtClean="0">
                <a:solidFill>
                  <a:schemeClr val="lt1"/>
                </a:solidFill>
              </a:rPr>
              <a:t> ''items that will not be reclassified subsequently to profit or loss''. </a:t>
            </a:r>
          </a:p>
          <a:p>
            <a:pPr marL="0" indent="0">
              <a:spcBef>
                <a:spcPts val="0"/>
              </a:spcBef>
              <a:buNone/>
            </a:pPr>
            <a:r>
              <a:rPr lang="en-GB" sz="1800" dirty="0" smtClean="0"/>
              <a:t>The</a:t>
            </a:r>
            <a:r>
              <a:rPr lang="en-GB" sz="1800" b="1" kern="1200" dirty="0">
                <a:solidFill>
                  <a:schemeClr val="lt1"/>
                </a:solidFill>
              </a:rPr>
              <a:t> remeasurement </a:t>
            </a:r>
            <a:r>
              <a:rPr lang="en-GB" sz="1800" dirty="0" smtClean="0"/>
              <a:t>comprises of 2 </a:t>
            </a:r>
            <a:r>
              <a:rPr lang="en-GB" sz="1800" b="1" kern="1200" dirty="0">
                <a:solidFill>
                  <a:schemeClr val="lt1"/>
                </a:solidFill>
              </a:rPr>
              <a:t>elements</a:t>
            </a:r>
            <a:r>
              <a:rPr lang="en-GB" sz="1800" dirty="0" smtClean="0"/>
              <a:t>:</a:t>
            </a:r>
            <a:endParaRPr lang="en-GB" sz="1800" dirty="0"/>
          </a:p>
          <a:p>
            <a:pPr marL="0" indent="0">
              <a:buNone/>
            </a:pPr>
            <a:endParaRPr lang="en-GB" sz="2000" dirty="0" smtClean="0"/>
          </a:p>
          <a:p>
            <a:pPr marL="0" indent="0">
              <a:buNone/>
            </a:pPr>
            <a:endParaRPr lang="en-GB" sz="2000" dirty="0"/>
          </a:p>
        </p:txBody>
      </p:sp>
      <p:sp>
        <p:nvSpPr>
          <p:cNvPr id="4" name="Content Placeholder 2"/>
          <p:cNvSpPr txBox="1">
            <a:spLocks/>
          </p:cNvSpPr>
          <p:nvPr/>
        </p:nvSpPr>
        <p:spPr bwMode="auto">
          <a:xfrm>
            <a:off x="4644008" y="3465344"/>
            <a:ext cx="4320000" cy="3060000"/>
          </a:xfrm>
          <a:prstGeom prst="rect">
            <a:avLst/>
          </a:prstGeom>
          <a:noFill/>
          <a:ln w="28575">
            <a:solidFill>
              <a:srgbClr val="FF0000"/>
            </a:solidFill>
            <a:prstDash val="solid"/>
            <a:miter lim="800000"/>
            <a:headEnd/>
            <a:tailEnd/>
          </a:ln>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800">
                <a:solidFill>
                  <a:schemeClr val="tx1"/>
                </a:solidFill>
                <a:latin typeface="+mn-lt"/>
              </a:defRPr>
            </a:lvl3pPr>
            <a:lvl4pPr marL="1600200" indent="-228600" algn="l" rtl="0" eaLnBrk="1" fontAlgn="base" hangingPunct="1">
              <a:spcBef>
                <a:spcPct val="20000"/>
              </a:spcBef>
              <a:spcAft>
                <a:spcPct val="0"/>
              </a:spcAft>
              <a:buChar char="–"/>
              <a:defRPr sz="2800">
                <a:solidFill>
                  <a:schemeClr val="tx1"/>
                </a:solidFill>
                <a:latin typeface="+mn-lt"/>
              </a:defRPr>
            </a:lvl4pPr>
            <a:lvl5pPr marL="2057400" indent="-228600" algn="l" rtl="0" eaLnBrk="1" fontAlgn="base" hangingPunct="1">
              <a:spcBef>
                <a:spcPct val="20000"/>
              </a:spcBef>
              <a:spcAft>
                <a:spcPct val="0"/>
              </a:spcAft>
              <a:buChar char="»"/>
              <a:defRPr sz="2800">
                <a:solidFill>
                  <a:schemeClr val="tx1"/>
                </a:solidFill>
                <a:latin typeface="+mn-lt"/>
              </a:defRPr>
            </a:lvl5pPr>
            <a:lvl6pPr marL="2514600" indent="-228600" algn="l" rtl="0" eaLnBrk="1" fontAlgn="base" hangingPunct="1">
              <a:spcBef>
                <a:spcPct val="20000"/>
              </a:spcBef>
              <a:spcAft>
                <a:spcPct val="0"/>
              </a:spcAft>
              <a:buChar char="»"/>
              <a:defRPr sz="2800">
                <a:solidFill>
                  <a:schemeClr val="tx1"/>
                </a:solidFill>
                <a:latin typeface="+mn-lt"/>
              </a:defRPr>
            </a:lvl6pPr>
            <a:lvl7pPr marL="2971800" indent="-228600" algn="l" rtl="0" eaLnBrk="1" fontAlgn="base" hangingPunct="1">
              <a:spcBef>
                <a:spcPct val="20000"/>
              </a:spcBef>
              <a:spcAft>
                <a:spcPct val="0"/>
              </a:spcAft>
              <a:buChar char="»"/>
              <a:defRPr sz="2800">
                <a:solidFill>
                  <a:schemeClr val="tx1"/>
                </a:solidFill>
                <a:latin typeface="+mn-lt"/>
              </a:defRPr>
            </a:lvl7pPr>
            <a:lvl8pPr marL="3429000" indent="-228600" algn="l" rtl="0" eaLnBrk="1" fontAlgn="base" hangingPunct="1">
              <a:spcBef>
                <a:spcPct val="20000"/>
              </a:spcBef>
              <a:spcAft>
                <a:spcPct val="0"/>
              </a:spcAft>
              <a:buChar char="»"/>
              <a:defRPr sz="2800">
                <a:solidFill>
                  <a:schemeClr val="tx1"/>
                </a:solidFill>
                <a:latin typeface="+mn-lt"/>
              </a:defRPr>
            </a:lvl8pPr>
            <a:lvl9pPr marL="3886200" indent="-228600" algn="l" rtl="0" eaLnBrk="1" fontAlgn="base" hangingPunct="1">
              <a:spcBef>
                <a:spcPct val="20000"/>
              </a:spcBef>
              <a:spcAft>
                <a:spcPct val="0"/>
              </a:spcAft>
              <a:buChar char="»"/>
              <a:defRPr sz="2800">
                <a:solidFill>
                  <a:schemeClr val="tx1"/>
                </a:solidFill>
                <a:latin typeface="+mn-lt"/>
              </a:defRPr>
            </a:lvl9pPr>
          </a:lstStyle>
          <a:p>
            <a:pPr marL="108000" indent="0">
              <a:spcBef>
                <a:spcPts val="0"/>
              </a:spcBef>
              <a:buFontTx/>
              <a:buNone/>
            </a:pPr>
            <a:r>
              <a:rPr lang="en-GB" sz="1800" b="1" dirty="0">
                <a:solidFill>
                  <a:schemeClr val="lt1"/>
                </a:solidFill>
              </a:rPr>
              <a:t>Return on plan </a:t>
            </a:r>
            <a:r>
              <a:rPr lang="en-GB" sz="1800" b="1" dirty="0" smtClean="0">
                <a:solidFill>
                  <a:schemeClr val="lt1"/>
                </a:solidFill>
              </a:rPr>
              <a:t>assets</a:t>
            </a:r>
            <a:r>
              <a:rPr lang="en-GB" sz="1800" kern="0" dirty="0" smtClean="0"/>
              <a:t>: </a:t>
            </a:r>
          </a:p>
          <a:p>
            <a:pPr marL="108000" indent="0">
              <a:spcBef>
                <a:spcPts val="0"/>
              </a:spcBef>
              <a:buFontTx/>
              <a:buNone/>
            </a:pPr>
            <a:endParaRPr lang="en-GB" sz="1800" kern="0" dirty="0" smtClean="0"/>
          </a:p>
          <a:p>
            <a:pPr marL="108000" indent="0">
              <a:spcBef>
                <a:spcPts val="0"/>
              </a:spcBef>
              <a:buFontTx/>
              <a:buNone/>
            </a:pPr>
            <a:endParaRPr lang="en-GB" sz="1800" kern="0" dirty="0"/>
          </a:p>
          <a:p>
            <a:pPr marL="108000" indent="0">
              <a:spcBef>
                <a:spcPts val="0"/>
              </a:spcBef>
              <a:buFontTx/>
              <a:buNone/>
            </a:pPr>
            <a:endParaRPr lang="en-GB" sz="1800" kern="0" dirty="0" smtClean="0"/>
          </a:p>
          <a:p>
            <a:pPr marL="108000" indent="0">
              <a:spcBef>
                <a:spcPts val="0"/>
              </a:spcBef>
              <a:buFontTx/>
              <a:buNone/>
            </a:pPr>
            <a:endParaRPr lang="en-GB" sz="1800" kern="0" dirty="0"/>
          </a:p>
          <a:p>
            <a:pPr marL="108000" indent="0">
              <a:spcBef>
                <a:spcPts val="0"/>
              </a:spcBef>
              <a:buFontTx/>
              <a:buNone/>
            </a:pPr>
            <a:endParaRPr lang="en-GB" sz="1800" kern="0" dirty="0" smtClean="0"/>
          </a:p>
          <a:p>
            <a:pPr marL="108000" indent="0">
              <a:spcBef>
                <a:spcPts val="0"/>
              </a:spcBef>
              <a:buFontTx/>
              <a:buNone/>
            </a:pPr>
            <a:endParaRPr lang="en-GB" sz="1800" kern="0" dirty="0"/>
          </a:p>
          <a:p>
            <a:pPr marL="108000" indent="0">
              <a:spcBef>
                <a:spcPts val="0"/>
              </a:spcBef>
              <a:buFontTx/>
              <a:buNone/>
            </a:pPr>
            <a:r>
              <a:rPr lang="en-GB" sz="1800" kern="0" dirty="0" smtClean="0"/>
              <a:t>Excluding:</a:t>
            </a:r>
          </a:p>
        </p:txBody>
      </p:sp>
      <p:sp>
        <p:nvSpPr>
          <p:cNvPr id="5" name="Content Placeholder 2"/>
          <p:cNvSpPr txBox="1">
            <a:spLocks/>
          </p:cNvSpPr>
          <p:nvPr/>
        </p:nvSpPr>
        <p:spPr bwMode="auto">
          <a:xfrm>
            <a:off x="179512" y="3465344"/>
            <a:ext cx="4320000" cy="3060000"/>
          </a:xfrm>
          <a:prstGeom prst="rect">
            <a:avLst/>
          </a:prstGeom>
          <a:noFill/>
          <a:ln w="28575">
            <a:solidFill>
              <a:srgbClr val="FF0000"/>
            </a:solidFill>
            <a:prstDash val="solid"/>
            <a:miter lim="800000"/>
            <a:headEnd/>
            <a:tailEnd/>
          </a:ln>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800">
                <a:solidFill>
                  <a:schemeClr val="tx1"/>
                </a:solidFill>
                <a:latin typeface="+mn-lt"/>
              </a:defRPr>
            </a:lvl3pPr>
            <a:lvl4pPr marL="1600200" indent="-228600" algn="l" rtl="0" eaLnBrk="1" fontAlgn="base" hangingPunct="1">
              <a:spcBef>
                <a:spcPct val="20000"/>
              </a:spcBef>
              <a:spcAft>
                <a:spcPct val="0"/>
              </a:spcAft>
              <a:buChar char="–"/>
              <a:defRPr sz="2800">
                <a:solidFill>
                  <a:schemeClr val="tx1"/>
                </a:solidFill>
                <a:latin typeface="+mn-lt"/>
              </a:defRPr>
            </a:lvl4pPr>
            <a:lvl5pPr marL="2057400" indent="-228600" algn="l" rtl="0" eaLnBrk="1" fontAlgn="base" hangingPunct="1">
              <a:spcBef>
                <a:spcPct val="20000"/>
              </a:spcBef>
              <a:spcAft>
                <a:spcPct val="0"/>
              </a:spcAft>
              <a:buChar char="»"/>
              <a:defRPr sz="2800">
                <a:solidFill>
                  <a:schemeClr val="tx1"/>
                </a:solidFill>
                <a:latin typeface="+mn-lt"/>
              </a:defRPr>
            </a:lvl5pPr>
            <a:lvl6pPr marL="2514600" indent="-228600" algn="l" rtl="0" eaLnBrk="1" fontAlgn="base" hangingPunct="1">
              <a:spcBef>
                <a:spcPct val="20000"/>
              </a:spcBef>
              <a:spcAft>
                <a:spcPct val="0"/>
              </a:spcAft>
              <a:buChar char="»"/>
              <a:defRPr sz="2800">
                <a:solidFill>
                  <a:schemeClr val="tx1"/>
                </a:solidFill>
                <a:latin typeface="+mn-lt"/>
              </a:defRPr>
            </a:lvl6pPr>
            <a:lvl7pPr marL="2971800" indent="-228600" algn="l" rtl="0" eaLnBrk="1" fontAlgn="base" hangingPunct="1">
              <a:spcBef>
                <a:spcPct val="20000"/>
              </a:spcBef>
              <a:spcAft>
                <a:spcPct val="0"/>
              </a:spcAft>
              <a:buChar char="»"/>
              <a:defRPr sz="2800">
                <a:solidFill>
                  <a:schemeClr val="tx1"/>
                </a:solidFill>
                <a:latin typeface="+mn-lt"/>
              </a:defRPr>
            </a:lvl7pPr>
            <a:lvl8pPr marL="3429000" indent="-228600" algn="l" rtl="0" eaLnBrk="1" fontAlgn="base" hangingPunct="1">
              <a:spcBef>
                <a:spcPct val="20000"/>
              </a:spcBef>
              <a:spcAft>
                <a:spcPct val="0"/>
              </a:spcAft>
              <a:buChar char="»"/>
              <a:defRPr sz="2800">
                <a:solidFill>
                  <a:schemeClr val="tx1"/>
                </a:solidFill>
                <a:latin typeface="+mn-lt"/>
              </a:defRPr>
            </a:lvl8pPr>
            <a:lvl9pPr marL="3886200" indent="-228600" algn="l" rtl="0" eaLnBrk="1" fontAlgn="base" hangingPunct="1">
              <a:spcBef>
                <a:spcPct val="20000"/>
              </a:spcBef>
              <a:spcAft>
                <a:spcPct val="0"/>
              </a:spcAft>
              <a:buChar char="»"/>
              <a:defRPr sz="2800">
                <a:solidFill>
                  <a:schemeClr val="tx1"/>
                </a:solidFill>
                <a:latin typeface="+mn-lt"/>
              </a:defRPr>
            </a:lvl9pPr>
          </a:lstStyle>
          <a:p>
            <a:pPr marL="108000" indent="0">
              <a:spcBef>
                <a:spcPts val="0"/>
              </a:spcBef>
              <a:buFontTx/>
              <a:buNone/>
            </a:pPr>
            <a:r>
              <a:rPr lang="en-GB" sz="1800" kern="0" dirty="0"/>
              <a:t>So called </a:t>
            </a:r>
            <a:r>
              <a:rPr lang="en-GB" sz="1800" b="1" dirty="0" smtClean="0">
                <a:solidFill>
                  <a:schemeClr val="lt1"/>
                </a:solidFill>
              </a:rPr>
              <a:t>actuarial </a:t>
            </a:r>
            <a:r>
              <a:rPr lang="en-GB" sz="1800" b="1" dirty="0">
                <a:solidFill>
                  <a:schemeClr val="lt1"/>
                </a:solidFill>
              </a:rPr>
              <a:t>gains and losses</a:t>
            </a:r>
            <a:r>
              <a:rPr lang="en-GB" sz="1800" kern="0" dirty="0" smtClean="0"/>
              <a:t>:</a:t>
            </a:r>
          </a:p>
          <a:p>
            <a:pPr marL="108000" indent="0">
              <a:spcBef>
                <a:spcPts val="0"/>
              </a:spcBef>
              <a:buNone/>
            </a:pPr>
            <a:r>
              <a:rPr lang="en-GB" sz="1800" kern="0" dirty="0"/>
              <a:t>C</a:t>
            </a:r>
            <a:r>
              <a:rPr lang="en-GB" sz="1800" kern="0" dirty="0" smtClean="0"/>
              <a:t>hanges in the </a:t>
            </a:r>
            <a:r>
              <a:rPr lang="en-GB" sz="1800" b="1" dirty="0">
                <a:solidFill>
                  <a:schemeClr val="lt1"/>
                </a:solidFill>
              </a:rPr>
              <a:t>PV of the DBO </a:t>
            </a:r>
            <a:r>
              <a:rPr lang="en-GB" sz="1800" kern="0" dirty="0" smtClean="0"/>
              <a:t>as a result of </a:t>
            </a:r>
            <a:r>
              <a:rPr lang="en-GB" sz="1800" b="1" dirty="0">
                <a:solidFill>
                  <a:schemeClr val="lt1"/>
                </a:solidFill>
              </a:rPr>
              <a:t>adjustments</a:t>
            </a:r>
            <a:r>
              <a:rPr lang="en-GB" sz="1800" kern="0" dirty="0" smtClean="0"/>
              <a:t> and </a:t>
            </a:r>
            <a:r>
              <a:rPr lang="en-GB" sz="1800" b="1" dirty="0">
                <a:solidFill>
                  <a:schemeClr val="lt1"/>
                </a:solidFill>
              </a:rPr>
              <a:t>changes in actuarial assumptions </a:t>
            </a:r>
            <a:r>
              <a:rPr lang="en-GB" sz="1800" kern="0" dirty="0" smtClean="0"/>
              <a:t>eg changes in:</a:t>
            </a:r>
          </a:p>
          <a:p>
            <a:pPr marL="468000" indent="-360000">
              <a:spcBef>
                <a:spcPts val="0"/>
              </a:spcBef>
            </a:pPr>
            <a:r>
              <a:rPr lang="en-GB" sz="1800" kern="0" dirty="0" smtClean="0"/>
              <a:t>the </a:t>
            </a:r>
            <a:r>
              <a:rPr lang="en-GB" sz="1800" b="1" dirty="0">
                <a:solidFill>
                  <a:schemeClr val="lt1"/>
                </a:solidFill>
              </a:rPr>
              <a:t>discount rate</a:t>
            </a:r>
          </a:p>
          <a:p>
            <a:pPr marL="468000" indent="-360000">
              <a:spcBef>
                <a:spcPts val="0"/>
              </a:spcBef>
            </a:pPr>
            <a:r>
              <a:rPr lang="en-GB" sz="1800" kern="0" dirty="0" smtClean="0"/>
              <a:t>rates of employee turnover</a:t>
            </a:r>
          </a:p>
          <a:p>
            <a:pPr marL="468000" indent="-360000">
              <a:spcBef>
                <a:spcPts val="0"/>
              </a:spcBef>
            </a:pPr>
            <a:r>
              <a:rPr lang="en-GB" sz="1800" kern="0" dirty="0" smtClean="0"/>
              <a:t>early retirement</a:t>
            </a:r>
          </a:p>
          <a:p>
            <a:pPr marL="468000" indent="-360000">
              <a:spcBef>
                <a:spcPts val="0"/>
              </a:spcBef>
            </a:pPr>
            <a:r>
              <a:rPr lang="en-GB" sz="1800" kern="0" dirty="0" smtClean="0"/>
              <a:t>mortality</a:t>
            </a:r>
          </a:p>
          <a:p>
            <a:pPr marL="468000" indent="-360000">
              <a:spcBef>
                <a:spcPts val="0"/>
              </a:spcBef>
            </a:pPr>
            <a:r>
              <a:rPr lang="en-GB" sz="1800" kern="0" dirty="0" smtClean="0"/>
              <a:t>salaries</a:t>
            </a:r>
          </a:p>
          <a:p>
            <a:pPr marL="468000" indent="-360000">
              <a:spcBef>
                <a:spcPts val="0"/>
              </a:spcBef>
            </a:pPr>
            <a:r>
              <a:rPr lang="en-GB" sz="1800" kern="0" dirty="0" smtClean="0"/>
              <a:t>benefits</a:t>
            </a:r>
          </a:p>
          <a:p>
            <a:pPr marL="468000" indent="-360000">
              <a:spcBef>
                <a:spcPts val="0"/>
              </a:spcBef>
            </a:pPr>
            <a:r>
              <a:rPr lang="en-GB" sz="1800" kern="0" dirty="0" smtClean="0"/>
              <a:t>medical costs</a:t>
            </a:r>
          </a:p>
        </p:txBody>
      </p:sp>
      <p:sp>
        <p:nvSpPr>
          <p:cNvPr id="6" name="Content Placeholder 2"/>
          <p:cNvSpPr txBox="1">
            <a:spLocks/>
          </p:cNvSpPr>
          <p:nvPr/>
        </p:nvSpPr>
        <p:spPr bwMode="auto">
          <a:xfrm>
            <a:off x="4644008" y="2925344"/>
            <a:ext cx="4320000" cy="432000"/>
          </a:xfrm>
          <a:prstGeom prst="rect">
            <a:avLst/>
          </a:prstGeom>
          <a:noFill/>
          <a:ln w="28575">
            <a:solidFill>
              <a:srgbClr val="FF0000"/>
            </a:solidFill>
            <a:prstDash val="solid"/>
            <a:miter lim="800000"/>
            <a:headEnd/>
            <a:tailEnd/>
          </a:ln>
        </p:spPr>
        <p:txBody>
          <a:bodyPr vert="horz" wrap="square" lIns="0" tIns="0" rIns="0" bIns="0" numCol="1" anchor="ctr"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800">
                <a:solidFill>
                  <a:schemeClr val="tx1"/>
                </a:solidFill>
                <a:latin typeface="+mn-lt"/>
              </a:defRPr>
            </a:lvl3pPr>
            <a:lvl4pPr marL="1600200" indent="-228600" algn="l" rtl="0" eaLnBrk="1" fontAlgn="base" hangingPunct="1">
              <a:spcBef>
                <a:spcPct val="20000"/>
              </a:spcBef>
              <a:spcAft>
                <a:spcPct val="0"/>
              </a:spcAft>
              <a:buChar char="–"/>
              <a:defRPr sz="2800">
                <a:solidFill>
                  <a:schemeClr val="tx1"/>
                </a:solidFill>
                <a:latin typeface="+mn-lt"/>
              </a:defRPr>
            </a:lvl4pPr>
            <a:lvl5pPr marL="2057400" indent="-228600" algn="l" rtl="0" eaLnBrk="1" fontAlgn="base" hangingPunct="1">
              <a:spcBef>
                <a:spcPct val="20000"/>
              </a:spcBef>
              <a:spcAft>
                <a:spcPct val="0"/>
              </a:spcAft>
              <a:buChar char="»"/>
              <a:defRPr sz="2800">
                <a:solidFill>
                  <a:schemeClr val="tx1"/>
                </a:solidFill>
                <a:latin typeface="+mn-lt"/>
              </a:defRPr>
            </a:lvl5pPr>
            <a:lvl6pPr marL="2514600" indent="-228600" algn="l" rtl="0" eaLnBrk="1" fontAlgn="base" hangingPunct="1">
              <a:spcBef>
                <a:spcPct val="20000"/>
              </a:spcBef>
              <a:spcAft>
                <a:spcPct val="0"/>
              </a:spcAft>
              <a:buChar char="»"/>
              <a:defRPr sz="2800">
                <a:solidFill>
                  <a:schemeClr val="tx1"/>
                </a:solidFill>
                <a:latin typeface="+mn-lt"/>
              </a:defRPr>
            </a:lvl6pPr>
            <a:lvl7pPr marL="2971800" indent="-228600" algn="l" rtl="0" eaLnBrk="1" fontAlgn="base" hangingPunct="1">
              <a:spcBef>
                <a:spcPct val="20000"/>
              </a:spcBef>
              <a:spcAft>
                <a:spcPct val="0"/>
              </a:spcAft>
              <a:buChar char="»"/>
              <a:defRPr sz="2800">
                <a:solidFill>
                  <a:schemeClr val="tx1"/>
                </a:solidFill>
                <a:latin typeface="+mn-lt"/>
              </a:defRPr>
            </a:lvl7pPr>
            <a:lvl8pPr marL="3429000" indent="-228600" algn="l" rtl="0" eaLnBrk="1" fontAlgn="base" hangingPunct="1">
              <a:spcBef>
                <a:spcPct val="20000"/>
              </a:spcBef>
              <a:spcAft>
                <a:spcPct val="0"/>
              </a:spcAft>
              <a:buChar char="»"/>
              <a:defRPr sz="2800">
                <a:solidFill>
                  <a:schemeClr val="tx1"/>
                </a:solidFill>
                <a:latin typeface="+mn-lt"/>
              </a:defRPr>
            </a:lvl8pPr>
            <a:lvl9pPr marL="3886200" indent="-228600" algn="l" rtl="0" eaLnBrk="1" fontAlgn="base" hangingPunct="1">
              <a:spcBef>
                <a:spcPct val="20000"/>
              </a:spcBef>
              <a:spcAft>
                <a:spcPct val="0"/>
              </a:spcAft>
              <a:buChar char="»"/>
              <a:defRPr sz="2800">
                <a:solidFill>
                  <a:schemeClr val="tx1"/>
                </a:solidFill>
                <a:latin typeface="+mn-lt"/>
              </a:defRPr>
            </a:lvl9pPr>
          </a:lstStyle>
          <a:p>
            <a:pPr marL="108000" indent="0">
              <a:spcBef>
                <a:spcPts val="0"/>
              </a:spcBef>
              <a:buNone/>
            </a:pPr>
            <a:r>
              <a:rPr lang="en-GB" sz="2000" b="1" kern="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2. Changes in the asset</a:t>
            </a:r>
          </a:p>
        </p:txBody>
      </p:sp>
      <p:sp>
        <p:nvSpPr>
          <p:cNvPr id="7" name="Content Placeholder 2"/>
          <p:cNvSpPr txBox="1">
            <a:spLocks/>
          </p:cNvSpPr>
          <p:nvPr/>
        </p:nvSpPr>
        <p:spPr bwMode="auto">
          <a:xfrm>
            <a:off x="179512" y="2925344"/>
            <a:ext cx="4320000" cy="432000"/>
          </a:xfrm>
          <a:prstGeom prst="rect">
            <a:avLst/>
          </a:prstGeom>
          <a:noFill/>
          <a:ln w="28575">
            <a:solidFill>
              <a:srgbClr val="FF0000"/>
            </a:solidFill>
            <a:prstDash val="solid"/>
            <a:miter lim="800000"/>
            <a:headEnd/>
            <a:tailEnd/>
          </a:ln>
        </p:spPr>
        <p:txBody>
          <a:bodyPr vert="horz" wrap="square" lIns="0" tIns="0" rIns="0" bIns="0" numCol="1" anchor="ctr"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800">
                <a:solidFill>
                  <a:schemeClr val="tx1"/>
                </a:solidFill>
                <a:latin typeface="+mn-lt"/>
              </a:defRPr>
            </a:lvl3pPr>
            <a:lvl4pPr marL="1600200" indent="-228600" algn="l" rtl="0" eaLnBrk="1" fontAlgn="base" hangingPunct="1">
              <a:spcBef>
                <a:spcPct val="20000"/>
              </a:spcBef>
              <a:spcAft>
                <a:spcPct val="0"/>
              </a:spcAft>
              <a:buChar char="–"/>
              <a:defRPr sz="2800">
                <a:solidFill>
                  <a:schemeClr val="tx1"/>
                </a:solidFill>
                <a:latin typeface="+mn-lt"/>
              </a:defRPr>
            </a:lvl4pPr>
            <a:lvl5pPr marL="2057400" indent="-228600" algn="l" rtl="0" eaLnBrk="1" fontAlgn="base" hangingPunct="1">
              <a:spcBef>
                <a:spcPct val="20000"/>
              </a:spcBef>
              <a:spcAft>
                <a:spcPct val="0"/>
              </a:spcAft>
              <a:buChar char="»"/>
              <a:defRPr sz="2800">
                <a:solidFill>
                  <a:schemeClr val="tx1"/>
                </a:solidFill>
                <a:latin typeface="+mn-lt"/>
              </a:defRPr>
            </a:lvl5pPr>
            <a:lvl6pPr marL="2514600" indent="-228600" algn="l" rtl="0" eaLnBrk="1" fontAlgn="base" hangingPunct="1">
              <a:spcBef>
                <a:spcPct val="20000"/>
              </a:spcBef>
              <a:spcAft>
                <a:spcPct val="0"/>
              </a:spcAft>
              <a:buChar char="»"/>
              <a:defRPr sz="2800">
                <a:solidFill>
                  <a:schemeClr val="tx1"/>
                </a:solidFill>
                <a:latin typeface="+mn-lt"/>
              </a:defRPr>
            </a:lvl6pPr>
            <a:lvl7pPr marL="2971800" indent="-228600" algn="l" rtl="0" eaLnBrk="1" fontAlgn="base" hangingPunct="1">
              <a:spcBef>
                <a:spcPct val="20000"/>
              </a:spcBef>
              <a:spcAft>
                <a:spcPct val="0"/>
              </a:spcAft>
              <a:buChar char="»"/>
              <a:defRPr sz="2800">
                <a:solidFill>
                  <a:schemeClr val="tx1"/>
                </a:solidFill>
                <a:latin typeface="+mn-lt"/>
              </a:defRPr>
            </a:lvl7pPr>
            <a:lvl8pPr marL="3429000" indent="-228600" algn="l" rtl="0" eaLnBrk="1" fontAlgn="base" hangingPunct="1">
              <a:spcBef>
                <a:spcPct val="20000"/>
              </a:spcBef>
              <a:spcAft>
                <a:spcPct val="0"/>
              </a:spcAft>
              <a:buChar char="»"/>
              <a:defRPr sz="2800">
                <a:solidFill>
                  <a:schemeClr val="tx1"/>
                </a:solidFill>
                <a:latin typeface="+mn-lt"/>
              </a:defRPr>
            </a:lvl8pPr>
            <a:lvl9pPr marL="3886200" indent="-228600" algn="l" rtl="0" eaLnBrk="1" fontAlgn="base" hangingPunct="1">
              <a:spcBef>
                <a:spcPct val="20000"/>
              </a:spcBef>
              <a:spcAft>
                <a:spcPct val="0"/>
              </a:spcAft>
              <a:buChar char="»"/>
              <a:defRPr sz="2800">
                <a:solidFill>
                  <a:schemeClr val="tx1"/>
                </a:solidFill>
                <a:latin typeface="+mn-lt"/>
              </a:defRPr>
            </a:lvl9pPr>
          </a:lstStyle>
          <a:p>
            <a:pPr marL="108000" indent="0">
              <a:spcBef>
                <a:spcPts val="0"/>
              </a:spcBef>
              <a:buNone/>
            </a:pPr>
            <a:r>
              <a:rPr lang="en-GB" sz="2000" b="1" kern="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1. Changes in </a:t>
            </a:r>
            <a:r>
              <a:rPr lang="en-GB" sz="2000" b="1" kern="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the obligation</a:t>
            </a:r>
          </a:p>
        </p:txBody>
      </p:sp>
      <p:sp>
        <p:nvSpPr>
          <p:cNvPr id="8" name="Rectangle 7"/>
          <p:cNvSpPr/>
          <p:nvPr/>
        </p:nvSpPr>
        <p:spPr>
          <a:xfrm>
            <a:off x="4716016" y="3861448"/>
            <a:ext cx="1980000" cy="259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indent="0" algn="ctr">
              <a:spcBef>
                <a:spcPts val="0"/>
              </a:spcBef>
              <a:buFontTx/>
              <a:buNone/>
            </a:pPr>
            <a:r>
              <a:rPr lang="en-GB" sz="1800" b="1" kern="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Including</a:t>
            </a:r>
            <a:endParaRPr lang="en-GB" sz="1800" kern="0" dirty="0">
              <a:solidFill>
                <a:schemeClr val="tx1"/>
              </a:solidFill>
              <a:effectLst/>
            </a:endParaRPr>
          </a:p>
          <a:p>
            <a:pPr marL="360000" indent="-360000">
              <a:spcBef>
                <a:spcPts val="0"/>
              </a:spcBef>
              <a:buFont typeface="Arial" panose="020B0604020202020204" pitchFamily="34" charset="0"/>
              <a:buChar char="•"/>
            </a:pPr>
            <a:r>
              <a:rPr lang="en-GB" sz="1800" kern="0" dirty="0" smtClean="0">
                <a:solidFill>
                  <a:schemeClr val="tx1"/>
                </a:solidFill>
              </a:rPr>
              <a:t>interest </a:t>
            </a:r>
          </a:p>
          <a:p>
            <a:pPr marL="360000" indent="-360000">
              <a:spcBef>
                <a:spcPts val="0"/>
              </a:spcBef>
              <a:buFont typeface="Arial" panose="020B0604020202020204" pitchFamily="34" charset="0"/>
              <a:buChar char="•"/>
            </a:pPr>
            <a:r>
              <a:rPr lang="en-GB" sz="1800" kern="0" dirty="0" smtClean="0">
                <a:solidFill>
                  <a:schemeClr val="tx1"/>
                </a:solidFill>
              </a:rPr>
              <a:t>dividend</a:t>
            </a:r>
          </a:p>
          <a:p>
            <a:pPr marL="360000" indent="-360000">
              <a:spcBef>
                <a:spcPts val="0"/>
              </a:spcBef>
              <a:buFont typeface="Arial" panose="020B0604020202020204" pitchFamily="34" charset="0"/>
              <a:buChar char="•"/>
            </a:pPr>
            <a:r>
              <a:rPr lang="en-GB" sz="1800" kern="0" dirty="0" smtClean="0">
                <a:solidFill>
                  <a:schemeClr val="tx1"/>
                </a:solidFill>
              </a:rPr>
              <a:t>other income</a:t>
            </a:r>
          </a:p>
          <a:p>
            <a:pPr marL="360000" indent="-360000">
              <a:spcBef>
                <a:spcPts val="0"/>
              </a:spcBef>
              <a:buFont typeface="Arial" panose="020B0604020202020204" pitchFamily="34" charset="0"/>
              <a:buChar char="•"/>
            </a:pPr>
            <a:r>
              <a:rPr lang="en-GB" sz="1800" kern="0" dirty="0" smtClean="0">
                <a:solidFill>
                  <a:schemeClr val="tx1"/>
                </a:solidFill>
              </a:rPr>
              <a:t>unrealised gains/losses</a:t>
            </a:r>
          </a:p>
          <a:p>
            <a:pPr marL="360000" indent="-360000">
              <a:spcBef>
                <a:spcPts val="0"/>
              </a:spcBef>
              <a:buFont typeface="Arial" panose="020B0604020202020204" pitchFamily="34" charset="0"/>
              <a:buChar char="•"/>
            </a:pPr>
            <a:r>
              <a:rPr lang="en-GB" sz="1800" kern="0" dirty="0" smtClean="0">
                <a:solidFill>
                  <a:schemeClr val="tx1"/>
                </a:solidFill>
              </a:rPr>
              <a:t>administration costs</a:t>
            </a:r>
          </a:p>
        </p:txBody>
      </p:sp>
      <p:sp>
        <p:nvSpPr>
          <p:cNvPr id="9" name="Rectangle 8"/>
          <p:cNvSpPr/>
          <p:nvPr/>
        </p:nvSpPr>
        <p:spPr>
          <a:xfrm>
            <a:off x="6876256" y="3861448"/>
            <a:ext cx="1980000" cy="25922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indent="0" algn="ctr">
              <a:spcBef>
                <a:spcPts val="0"/>
              </a:spcBef>
              <a:buFontTx/>
              <a:buNone/>
            </a:pPr>
            <a:r>
              <a:rPr lang="en-GB" sz="1800" b="1" kern="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Excluding</a:t>
            </a:r>
            <a:endParaRPr lang="en-GB" sz="1800" b="1" kern="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endParaRPr>
          </a:p>
          <a:p>
            <a:pPr marL="360000" indent="-360000">
              <a:spcBef>
                <a:spcPts val="0"/>
              </a:spcBef>
              <a:buFont typeface="Arial" panose="020B0604020202020204" pitchFamily="34" charset="0"/>
              <a:buChar char="•"/>
            </a:pPr>
            <a:r>
              <a:rPr lang="en-GB" sz="1800" kern="0" dirty="0" smtClean="0">
                <a:solidFill>
                  <a:schemeClr val="tx1"/>
                </a:solidFill>
              </a:rPr>
              <a:t>interest income included in </a:t>
            </a:r>
            <a:r>
              <a:rPr lang="en-GB" sz="1800" kern="0" dirty="0">
                <a:solidFill>
                  <a:schemeClr val="tx1"/>
                </a:solidFill>
              </a:rPr>
              <a:t>net interest </a:t>
            </a:r>
            <a:endParaRPr lang="en-GB" sz="1800" kern="0" dirty="0" smtClean="0">
              <a:solidFill>
                <a:schemeClr val="tx1"/>
              </a:solidFill>
            </a:endParaRPr>
          </a:p>
          <a:p>
            <a:pPr marL="360000" indent="-360000">
              <a:spcBef>
                <a:spcPts val="0"/>
              </a:spcBef>
              <a:buFont typeface="Arial" panose="020B0604020202020204" pitchFamily="34" charset="0"/>
              <a:buChar char="•"/>
            </a:pPr>
            <a:r>
              <a:rPr lang="en-GB" sz="1800" kern="0" dirty="0" smtClean="0">
                <a:solidFill>
                  <a:schemeClr val="tx1"/>
                </a:solidFill>
              </a:rPr>
              <a:t>costs of managing</a:t>
            </a:r>
          </a:p>
          <a:p>
            <a:pPr marL="360000" indent="-360000">
              <a:spcBef>
                <a:spcPts val="0"/>
              </a:spcBef>
              <a:buFont typeface="Arial" panose="020B0604020202020204" pitchFamily="34" charset="0"/>
              <a:buChar char="•"/>
            </a:pPr>
            <a:r>
              <a:rPr lang="en-GB" sz="1800" kern="0" dirty="0">
                <a:solidFill>
                  <a:schemeClr val="tx1"/>
                </a:solidFill>
              </a:rPr>
              <a:t>tax payable by the </a:t>
            </a:r>
            <a:r>
              <a:rPr lang="en-GB" sz="1800" kern="0" dirty="0" smtClean="0">
                <a:solidFill>
                  <a:schemeClr val="tx1"/>
                </a:solidFill>
              </a:rPr>
              <a:t>plan</a:t>
            </a:r>
          </a:p>
        </p:txBody>
      </p:sp>
    </p:spTree>
    <p:extLst>
      <p:ext uri="{BB962C8B-B14F-4D97-AF65-F5344CB8AC3E}">
        <p14:creationId xmlns:p14="http://schemas.microsoft.com/office/powerpoint/2010/main" val="5526904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80" name="Rectangle 4"/>
          <p:cNvSpPr>
            <a:spLocks noGrp="1" noChangeArrowheads="1"/>
          </p:cNvSpPr>
          <p:nvPr>
            <p:ph type="title"/>
          </p:nvPr>
        </p:nvSpPr>
        <p:spPr/>
        <p:txBody>
          <a:bodyPr/>
          <a:lstStyle/>
          <a:p>
            <a:r>
              <a:rPr lang="en-GB" dirty="0" smtClean="0">
                <a:solidFill>
                  <a:srgbClr val="FFFFFF"/>
                </a:solidFill>
                <a:latin typeface="Arial" pitchFamily="34" charset="0"/>
                <a:cs typeface="Arial" pitchFamily="34" charset="0"/>
              </a:rPr>
              <a:t>DB plan</a:t>
            </a:r>
            <a:r>
              <a:rPr lang="en-GB" dirty="0">
                <a:solidFill>
                  <a:srgbClr val="FFFFFF"/>
                </a:solidFill>
                <a:latin typeface="Arial" pitchFamily="34" charset="0"/>
                <a:cs typeface="Arial" pitchFamily="34" charset="0"/>
              </a:rPr>
              <a:t/>
            </a:r>
            <a:br>
              <a:rPr lang="en-GB" dirty="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Overview example</a:t>
            </a:r>
            <a:endParaRPr lang="en-GB" dirty="0"/>
          </a:p>
        </p:txBody>
      </p:sp>
      <p:sp>
        <p:nvSpPr>
          <p:cNvPr id="510981" name="Rectangle 5"/>
          <p:cNvSpPr>
            <a:spLocks noGrp="1" noChangeArrowheads="1"/>
          </p:cNvSpPr>
          <p:nvPr>
            <p:ph idx="1"/>
          </p:nvPr>
        </p:nvSpPr>
        <p:spPr/>
        <p:txBody>
          <a:bodyPr/>
          <a:lstStyle/>
          <a:p>
            <a:pPr marL="360000" indent="-360000">
              <a:spcBef>
                <a:spcPts val="100"/>
              </a:spcBef>
              <a:spcAft>
                <a:spcPts val="100"/>
              </a:spcAft>
            </a:pPr>
            <a:r>
              <a:rPr lang="en-GB" sz="1800" dirty="0" smtClean="0"/>
              <a:t>PV of the DBO at 1 January 20X5 is CU1,000</a:t>
            </a:r>
          </a:p>
          <a:p>
            <a:pPr marL="360000" indent="-360000">
              <a:spcBef>
                <a:spcPts val="100"/>
              </a:spcBef>
              <a:spcAft>
                <a:spcPts val="100"/>
              </a:spcAft>
            </a:pPr>
            <a:r>
              <a:rPr lang="en-GB" sz="1800" dirty="0" smtClean="0"/>
              <a:t>FV </a:t>
            </a:r>
            <a:r>
              <a:rPr lang="en-GB" sz="1800" dirty="0"/>
              <a:t>of the </a:t>
            </a:r>
            <a:r>
              <a:rPr lang="en-GB" sz="1800" dirty="0" smtClean="0"/>
              <a:t>plan assets </a:t>
            </a:r>
            <a:r>
              <a:rPr lang="en-GB" sz="1800" dirty="0"/>
              <a:t>at 1 January 20X5 is </a:t>
            </a:r>
            <a:r>
              <a:rPr lang="en-GB" sz="1800" dirty="0" smtClean="0"/>
              <a:t>CU700</a:t>
            </a:r>
          </a:p>
          <a:p>
            <a:pPr marL="360000" indent="-360000">
              <a:spcBef>
                <a:spcPts val="100"/>
              </a:spcBef>
              <a:spcAft>
                <a:spcPts val="100"/>
              </a:spcAft>
            </a:pPr>
            <a:r>
              <a:rPr lang="en-GB" sz="1800" dirty="0" smtClean="0"/>
              <a:t>the discount rate is 5%</a:t>
            </a:r>
          </a:p>
          <a:p>
            <a:pPr marL="360000" indent="-360000">
              <a:spcBef>
                <a:spcPts val="100"/>
              </a:spcBef>
              <a:spcAft>
                <a:spcPts val="100"/>
              </a:spcAft>
            </a:pPr>
            <a:r>
              <a:rPr lang="en-GB" sz="1800" dirty="0" smtClean="0"/>
              <a:t>service cost for </a:t>
            </a:r>
            <a:r>
              <a:rPr lang="en-GB" sz="1800" dirty="0"/>
              <a:t>the year 20X5 </a:t>
            </a:r>
            <a:r>
              <a:rPr lang="en-GB" sz="1800" dirty="0" smtClean="0"/>
              <a:t>is CU40</a:t>
            </a:r>
          </a:p>
          <a:p>
            <a:pPr marL="360000" indent="-360000">
              <a:spcBef>
                <a:spcPts val="100"/>
              </a:spcBef>
              <a:spcAft>
                <a:spcPts val="100"/>
              </a:spcAft>
            </a:pPr>
            <a:r>
              <a:rPr lang="en-GB" sz="1800" dirty="0" smtClean="0"/>
              <a:t>actuarial losses for the year 20X5 is CU20</a:t>
            </a:r>
          </a:p>
          <a:p>
            <a:pPr marL="360000" indent="-360000">
              <a:spcBef>
                <a:spcPts val="100"/>
              </a:spcBef>
              <a:spcAft>
                <a:spcPts val="100"/>
              </a:spcAft>
            </a:pPr>
            <a:r>
              <a:rPr lang="en-GB" sz="1800" dirty="0" smtClean="0"/>
              <a:t>the actual return on the plan assets is CU50</a:t>
            </a:r>
            <a:endParaRPr lang="en-GB" sz="1800" dirty="0"/>
          </a:p>
          <a:p>
            <a:pPr marL="360000" indent="-360000">
              <a:spcBef>
                <a:spcPts val="100"/>
              </a:spcBef>
              <a:spcAft>
                <a:spcPts val="100"/>
              </a:spcAft>
            </a:pPr>
            <a:endParaRPr lang="en-GB" sz="1800" dirty="0" smtClean="0"/>
          </a:p>
        </p:txBody>
      </p:sp>
      <p:sp>
        <p:nvSpPr>
          <p:cNvPr id="5" name="Text Box 4"/>
          <p:cNvSpPr txBox="1">
            <a:spLocks noChangeArrowheads="1"/>
          </p:cNvSpPr>
          <p:nvPr/>
        </p:nvSpPr>
        <p:spPr bwMode="auto">
          <a:xfrm>
            <a:off x="539552" y="5108991"/>
            <a:ext cx="8478366" cy="1200329"/>
          </a:xfrm>
          <a:prstGeom prst="rect">
            <a:avLst/>
          </a:prstGeom>
          <a:solidFill>
            <a:srgbClr val="ECD9FF">
              <a:alpha val="50000"/>
            </a:srgbClr>
          </a:solidFill>
          <a:ln>
            <a:noFill/>
          </a:ln>
          <a:effectLst/>
          <a:extLst/>
        </p:spPr>
        <p:txBody>
          <a:bodyPr wrap="square" lIns="36000" rIns="54000" anchor="b">
            <a:spAutoFit/>
          </a:bodyPr>
          <a:lstStyle/>
          <a:p>
            <a:pPr eaLnBrk="0" hangingPunct="0">
              <a:spcBef>
                <a:spcPts val="0"/>
              </a:spcBef>
            </a:pPr>
            <a:r>
              <a:rPr lang="en-GB" sz="1800" b="1" dirty="0" smtClean="0">
                <a:solidFill>
                  <a:srgbClr val="000000"/>
                </a:solidFill>
              </a:rPr>
              <a:t>What </a:t>
            </a:r>
            <a:r>
              <a:rPr lang="en-GB" sz="1800" b="1" dirty="0">
                <a:solidFill>
                  <a:srgbClr val="000000"/>
                </a:solidFill>
              </a:rPr>
              <a:t>are the amounts that </a:t>
            </a:r>
            <a:r>
              <a:rPr lang="en-GB" sz="1800" b="1" dirty="0" smtClean="0">
                <a:solidFill>
                  <a:srgbClr val="000000"/>
                </a:solidFill>
              </a:rPr>
              <a:t>the Entity will </a:t>
            </a:r>
            <a:r>
              <a:rPr lang="en-GB" sz="1800" b="1" dirty="0">
                <a:solidFill>
                  <a:srgbClr val="000000"/>
                </a:solidFill>
              </a:rPr>
              <a:t>recognise in the years </a:t>
            </a:r>
            <a:r>
              <a:rPr lang="en-GB" sz="1800" b="1" dirty="0" smtClean="0">
                <a:solidFill>
                  <a:srgbClr val="000000"/>
                </a:solidFill>
              </a:rPr>
              <a:t>1-3 in the: </a:t>
            </a:r>
            <a:endParaRPr lang="en-GB" sz="1800" b="1" dirty="0">
              <a:solidFill>
                <a:srgbClr val="000000"/>
              </a:solidFill>
            </a:endParaRPr>
          </a:p>
          <a:p>
            <a:pPr marL="360000" indent="-360000" eaLnBrk="0" hangingPunct="0">
              <a:spcBef>
                <a:spcPts val="0"/>
              </a:spcBef>
              <a:buFont typeface="+mj-lt"/>
              <a:buAutoNum type="arabicPeriod"/>
            </a:pPr>
            <a:r>
              <a:rPr lang="en-GB" sz="1800" b="1" dirty="0" smtClean="0">
                <a:solidFill>
                  <a:srgbClr val="000000"/>
                </a:solidFill>
              </a:rPr>
              <a:t>statement </a:t>
            </a:r>
            <a:r>
              <a:rPr lang="en-GB" sz="1800" b="1" dirty="0">
                <a:solidFill>
                  <a:srgbClr val="000000"/>
                </a:solidFill>
              </a:rPr>
              <a:t>of profit or loss</a:t>
            </a:r>
          </a:p>
          <a:p>
            <a:pPr marL="360000" indent="-360000" eaLnBrk="0" hangingPunct="0">
              <a:spcBef>
                <a:spcPts val="0"/>
              </a:spcBef>
              <a:buFont typeface="+mj-lt"/>
              <a:buAutoNum type="arabicPeriod"/>
            </a:pPr>
            <a:r>
              <a:rPr lang="en-GB" sz="1800" b="1" dirty="0">
                <a:solidFill>
                  <a:srgbClr val="000000"/>
                </a:solidFill>
              </a:rPr>
              <a:t>statement of OCI</a:t>
            </a:r>
          </a:p>
          <a:p>
            <a:pPr marL="360000" indent="-360000" eaLnBrk="0" hangingPunct="0">
              <a:spcBef>
                <a:spcPts val="0"/>
              </a:spcBef>
              <a:buFont typeface="+mj-lt"/>
              <a:buAutoNum type="arabicPeriod"/>
            </a:pPr>
            <a:r>
              <a:rPr lang="en-GB" sz="1800" b="1" dirty="0">
                <a:solidFill>
                  <a:srgbClr val="000000"/>
                </a:solidFill>
              </a:rPr>
              <a:t>statement </a:t>
            </a:r>
            <a:r>
              <a:rPr lang="en-GB" sz="1800" b="1" dirty="0" smtClean="0">
                <a:solidFill>
                  <a:srgbClr val="000000"/>
                </a:solidFill>
              </a:rPr>
              <a:t>of financial position</a:t>
            </a:r>
            <a:endParaRPr lang="en-GB" sz="1800" b="1" dirty="0">
              <a:solidFill>
                <a:srgbClr val="000000"/>
              </a:solidFill>
            </a:endParaRPr>
          </a:p>
        </p:txBody>
      </p:sp>
      <p:pic>
        <p:nvPicPr>
          <p:cNvPr id="8"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88224" y="1988840"/>
            <a:ext cx="1872208" cy="22322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6199397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363" y="360363"/>
            <a:ext cx="8423275" cy="1340445"/>
          </a:xfrm>
        </p:spPr>
        <p:txBody>
          <a:bodyPr/>
          <a:lstStyle/>
          <a:p>
            <a:r>
              <a:rPr lang="en-GB" dirty="0" smtClean="0">
                <a:solidFill>
                  <a:srgbClr val="FFFFFF"/>
                </a:solidFill>
                <a:latin typeface="Arial" pitchFamily="34" charset="0"/>
                <a:cs typeface="Arial" pitchFamily="34" charset="0"/>
              </a:rPr>
              <a:t>DB plan</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Solution</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18539949"/>
              </p:ext>
            </p:extLst>
          </p:nvPr>
        </p:nvGraphicFramePr>
        <p:xfrm>
          <a:off x="179512" y="2313297"/>
          <a:ext cx="8784000" cy="3718560"/>
        </p:xfrm>
        <a:graphic>
          <a:graphicData uri="http://schemas.openxmlformats.org/drawingml/2006/table">
            <a:tbl>
              <a:tblPr firstRow="1" bandRow="1">
                <a:tableStyleId>{5C22544A-7EE6-4342-B048-85BDC9FD1C3A}</a:tableStyleId>
              </a:tblPr>
              <a:tblGrid>
                <a:gridCol w="1836000"/>
                <a:gridCol w="1260000"/>
                <a:gridCol w="1260000"/>
                <a:gridCol w="1260000"/>
                <a:gridCol w="1908000"/>
                <a:gridCol w="1260000"/>
              </a:tblGrid>
              <a:tr h="1181700">
                <a:tc>
                  <a:txBody>
                    <a:bodyPr/>
                    <a:lstStyle/>
                    <a:p>
                      <a:pPr algn="l"/>
                      <a:endParaRPr lang="en-GB" sz="1800" b="0" kern="1200" dirty="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kern="1200" dirty="0" smtClean="0">
                          <a:solidFill>
                            <a:schemeClr val="dk1"/>
                          </a:solidFill>
                          <a:latin typeface="+mn-lt"/>
                          <a:ea typeface="+mn-ea"/>
                          <a:cs typeface="+mn-cs"/>
                        </a:rPr>
                        <a:t>1</a:t>
                      </a:r>
                      <a:r>
                        <a:rPr lang="en-GB" sz="1800" b="0" kern="1200" baseline="0" dirty="0" smtClean="0">
                          <a:solidFill>
                            <a:schemeClr val="dk1"/>
                          </a:solidFill>
                          <a:latin typeface="+mn-lt"/>
                          <a:ea typeface="+mn-ea"/>
                          <a:cs typeface="+mn-cs"/>
                        </a:rPr>
                        <a:t> January 20X5</a:t>
                      </a:r>
                      <a:endParaRPr lang="en-GB" sz="1800" b="0" kern="1200" dirty="0">
                        <a:solidFill>
                          <a:schemeClr val="dk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kern="1200" dirty="0" smtClean="0">
                          <a:solidFill>
                            <a:schemeClr val="dk1"/>
                          </a:solidFill>
                          <a:latin typeface="+mn-lt"/>
                          <a:ea typeface="+mn-ea"/>
                          <a:cs typeface="+mn-cs"/>
                        </a:rPr>
                        <a:t>Service cost</a:t>
                      </a:r>
                      <a:endParaRPr lang="en-GB" sz="1800" b="0" kern="1200" dirty="0">
                        <a:solidFill>
                          <a:schemeClr val="dk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kern="1200" dirty="0" smtClean="0">
                          <a:solidFill>
                            <a:schemeClr val="dk1"/>
                          </a:solidFill>
                          <a:latin typeface="+mn-lt"/>
                          <a:ea typeface="+mn-ea"/>
                          <a:cs typeface="+mn-cs"/>
                        </a:rPr>
                        <a:t>Interest </a:t>
                      </a:r>
                    </a:p>
                    <a:p>
                      <a:pPr algn="ctr"/>
                      <a:r>
                        <a:rPr lang="en-GB" sz="1800" b="0" kern="1200" dirty="0" smtClean="0">
                          <a:solidFill>
                            <a:schemeClr val="dk1"/>
                          </a:solidFill>
                          <a:latin typeface="+mn-lt"/>
                          <a:ea typeface="+mn-ea"/>
                          <a:cs typeface="+mn-cs"/>
                        </a:rPr>
                        <a:t>= 5%* opening balance</a:t>
                      </a:r>
                      <a:endParaRPr lang="en-GB" sz="1800" b="0" kern="1200" dirty="0">
                        <a:solidFill>
                          <a:schemeClr val="dk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kern="1200" dirty="0" smtClean="0">
                          <a:solidFill>
                            <a:schemeClr val="dk1"/>
                          </a:solidFill>
                          <a:latin typeface="+mn-lt"/>
                          <a:ea typeface="+mn-ea"/>
                          <a:cs typeface="+mn-cs"/>
                        </a:rPr>
                        <a:t>Remeasurement</a:t>
                      </a:r>
                      <a:endParaRPr lang="en-GB" sz="1800" b="0" kern="1200" dirty="0">
                        <a:solidFill>
                          <a:schemeClr val="dk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r>
                        <a:rPr lang="en-GB" sz="1800" b="0" kern="1200" dirty="0" smtClean="0">
                          <a:solidFill>
                            <a:schemeClr val="dk1"/>
                          </a:solidFill>
                          <a:latin typeface="+mn-lt"/>
                          <a:ea typeface="+mn-ea"/>
                          <a:cs typeface="+mn-cs"/>
                        </a:rPr>
                        <a:t>31 December 20X5</a:t>
                      </a:r>
                      <a:endParaRPr lang="en-GB" sz="1800" b="0" kern="1200" dirty="0">
                        <a:solidFill>
                          <a:schemeClr val="dk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63600">
                <a:tc>
                  <a:txBody>
                    <a:bodyPr/>
                    <a:lstStyle/>
                    <a:p>
                      <a:pPr algn="l"/>
                      <a:r>
                        <a:rPr lang="en-GB" sz="1800" b="0" kern="1200" dirty="0" smtClean="0">
                          <a:solidFill>
                            <a:schemeClr val="dk1"/>
                          </a:solidFill>
                          <a:latin typeface="+mn-lt"/>
                          <a:ea typeface="+mn-ea"/>
                          <a:cs typeface="+mn-cs"/>
                        </a:rPr>
                        <a:t>PV DBO </a:t>
                      </a:r>
                      <a:endParaRPr lang="en-GB" sz="1800" b="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0" kern="1200" dirty="0" smtClean="0">
                          <a:solidFill>
                            <a:schemeClr val="dk1"/>
                          </a:solidFill>
                          <a:latin typeface="+mn-lt"/>
                          <a:ea typeface="+mn-ea"/>
                          <a:cs typeface="+mn-cs"/>
                        </a:rPr>
                        <a:t>1,000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kern="1200" dirty="0" smtClean="0">
                          <a:solidFill>
                            <a:schemeClr val="dk1"/>
                          </a:solidFill>
                          <a:latin typeface="+mn-lt"/>
                          <a:ea typeface="+mn-ea"/>
                          <a:cs typeface="+mn-cs"/>
                        </a:rPr>
                        <a:t>40</a:t>
                      </a:r>
                      <a:endParaRPr lang="en-GB" sz="1800" b="0" kern="1200" dirty="0">
                        <a:solidFill>
                          <a:schemeClr val="dk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kern="1200" dirty="0" smtClean="0">
                          <a:solidFill>
                            <a:schemeClr val="dk1"/>
                          </a:solidFill>
                          <a:latin typeface="+mn-lt"/>
                          <a:ea typeface="+mn-ea"/>
                          <a:cs typeface="+mn-cs"/>
                        </a:rPr>
                        <a:t>50</a:t>
                      </a:r>
                      <a:endParaRPr lang="en-GB" sz="1800" b="0" kern="1200" dirty="0">
                        <a:solidFill>
                          <a:schemeClr val="dk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800" b="0" kern="1200" dirty="0" smtClean="0">
                          <a:solidFill>
                            <a:schemeClr val="dk1"/>
                          </a:solidFill>
                          <a:latin typeface="+mn-lt"/>
                          <a:ea typeface="+mn-ea"/>
                          <a:cs typeface="+mn-cs"/>
                        </a:rPr>
                        <a:t>20</a:t>
                      </a:r>
                      <a:endParaRPr lang="en-GB" sz="1800" b="0" kern="1200" dirty="0">
                        <a:solidFill>
                          <a:schemeClr val="dk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r>
                        <a:rPr lang="en-GB" sz="1800" b="0" kern="1200" dirty="0" smtClean="0">
                          <a:solidFill>
                            <a:schemeClr val="dk1"/>
                          </a:solidFill>
                          <a:latin typeface="+mn-lt"/>
                          <a:ea typeface="+mn-ea"/>
                          <a:cs typeface="+mn-cs"/>
                        </a:rPr>
                        <a:t>1,120</a:t>
                      </a:r>
                      <a:endParaRPr lang="en-GB" sz="1800" b="0" kern="1200" dirty="0">
                        <a:solidFill>
                          <a:schemeClr val="dk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636300">
                <a:tc>
                  <a:txBody>
                    <a:bodyPr/>
                    <a:lstStyle/>
                    <a:p>
                      <a:pPr algn="l"/>
                      <a:r>
                        <a:rPr lang="en-GB" sz="1800" dirty="0" smtClean="0"/>
                        <a:t>FV of plan assets </a:t>
                      </a:r>
                      <a:endParaRPr lang="en-GB"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u="sng" dirty="0" smtClean="0"/>
                        <a:t>(700)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u="sng"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u="sng" dirty="0" smtClean="0"/>
                        <a:t>(35)</a:t>
                      </a:r>
                      <a:endParaRPr lang="en-GB" u="sng"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u="sng" dirty="0" smtClean="0"/>
                        <a:t>(15) (*)</a:t>
                      </a:r>
                      <a:endParaRPr lang="en-GB" u="sng"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u="sng" dirty="0" smtClean="0"/>
                        <a:t>(750)</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63600">
                <a:tc>
                  <a:txBody>
                    <a:bodyPr/>
                    <a:lstStyle/>
                    <a:p>
                      <a:pPr algn="l"/>
                      <a:r>
                        <a:rPr lang="en-GB" sz="2000" b="1" kern="1200" dirty="0" smtClean="0">
                          <a:solidFill>
                            <a:schemeClr val="lt1"/>
                          </a:solidFill>
                          <a:latin typeface="+mn-lt"/>
                          <a:ea typeface="+mn-ea"/>
                          <a:cs typeface="+mn-cs"/>
                        </a:rPr>
                        <a:t>Net DBO</a:t>
                      </a:r>
                      <a:endParaRPr lang="en-GB" sz="2000" b="1" kern="1200" dirty="0">
                        <a:solidFill>
                          <a:schemeClr val="lt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kern="1200" dirty="0" smtClean="0">
                          <a:solidFill>
                            <a:schemeClr val="lt1"/>
                          </a:solidFill>
                          <a:latin typeface="+mn-lt"/>
                          <a:ea typeface="+mn-ea"/>
                          <a:cs typeface="+mn-cs"/>
                        </a:rPr>
                        <a:t>300</a:t>
                      </a:r>
                      <a:endParaRPr lang="en-GB" sz="2000" b="1" kern="120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kern="1200" dirty="0" smtClean="0">
                          <a:solidFill>
                            <a:schemeClr val="lt1"/>
                          </a:solidFill>
                          <a:latin typeface="+mn-lt"/>
                          <a:ea typeface="+mn-ea"/>
                          <a:cs typeface="+mn-cs"/>
                        </a:rPr>
                        <a:t>40</a:t>
                      </a:r>
                      <a:endParaRPr lang="en-GB" sz="2000" b="1" kern="120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kern="1200" dirty="0" smtClean="0">
                          <a:solidFill>
                            <a:schemeClr val="lt1"/>
                          </a:solidFill>
                          <a:latin typeface="+mn-lt"/>
                          <a:ea typeface="+mn-ea"/>
                          <a:cs typeface="+mn-cs"/>
                        </a:rPr>
                        <a:t>15</a:t>
                      </a:r>
                      <a:endParaRPr lang="en-GB" sz="2000" b="1" kern="120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kern="1200" dirty="0" smtClean="0">
                          <a:solidFill>
                            <a:schemeClr val="lt1"/>
                          </a:solidFill>
                          <a:latin typeface="+mn-lt"/>
                          <a:ea typeface="+mn-ea"/>
                          <a:cs typeface="+mn-cs"/>
                        </a:rPr>
                        <a:t>5</a:t>
                      </a:r>
                      <a:endParaRPr lang="en-GB" sz="2000" b="1" kern="120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kern="1200" dirty="0" smtClean="0">
                          <a:solidFill>
                            <a:schemeClr val="lt1"/>
                          </a:solidFill>
                          <a:latin typeface="+mn-lt"/>
                          <a:ea typeface="+mn-ea"/>
                          <a:cs typeface="+mn-cs"/>
                        </a:rPr>
                        <a:t>360</a:t>
                      </a:r>
                      <a:endParaRPr lang="en-GB" sz="2000" b="1" kern="120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63600">
                <a:tc>
                  <a:txBody>
                    <a:bodyPr/>
                    <a:lstStyle/>
                    <a:p>
                      <a:pPr algn="l"/>
                      <a:r>
                        <a:rPr lang="en-GB" sz="2000" b="1" kern="1200" dirty="0" smtClean="0">
                          <a:solidFill>
                            <a:schemeClr val="lt1"/>
                          </a:solidFill>
                          <a:latin typeface="+mn-lt"/>
                          <a:ea typeface="+mn-ea"/>
                          <a:cs typeface="+mn-cs"/>
                        </a:rPr>
                        <a:t>Classification</a:t>
                      </a:r>
                      <a:endParaRPr lang="en-GB" sz="2000" b="1" kern="1200" dirty="0">
                        <a:solidFill>
                          <a:schemeClr val="lt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kern="1200" dirty="0" smtClean="0">
                          <a:solidFill>
                            <a:schemeClr val="lt1"/>
                          </a:solidFill>
                          <a:latin typeface="+mn-lt"/>
                          <a:ea typeface="+mn-ea"/>
                          <a:cs typeface="+mn-cs"/>
                        </a:rPr>
                        <a:t>BS</a:t>
                      </a:r>
                      <a:endParaRPr lang="en-GB" sz="2000" b="1" kern="120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kern="1200" dirty="0" smtClean="0">
                          <a:solidFill>
                            <a:schemeClr val="lt1"/>
                          </a:solidFill>
                          <a:latin typeface="+mn-lt"/>
                          <a:ea typeface="+mn-ea"/>
                          <a:cs typeface="+mn-cs"/>
                        </a:rPr>
                        <a:t>P&amp;L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kern="1200" dirty="0" smtClean="0">
                          <a:solidFill>
                            <a:schemeClr val="lt1"/>
                          </a:solidFill>
                          <a:latin typeface="+mn-lt"/>
                          <a:ea typeface="+mn-ea"/>
                          <a:cs typeface="+mn-cs"/>
                        </a:rPr>
                        <a:t>P&amp;L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kern="1200" dirty="0" smtClean="0">
                          <a:solidFill>
                            <a:schemeClr val="lt1"/>
                          </a:solidFill>
                          <a:latin typeface="+mn-lt"/>
                          <a:ea typeface="+mn-ea"/>
                          <a:cs typeface="+mn-cs"/>
                        </a:rPr>
                        <a:t>OCI</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kern="1200" dirty="0" smtClean="0">
                          <a:solidFill>
                            <a:schemeClr val="lt1"/>
                          </a:solidFill>
                          <a:latin typeface="+mn-lt"/>
                          <a:ea typeface="+mn-ea"/>
                          <a:cs typeface="+mn-cs"/>
                        </a:rPr>
                        <a:t>BS</a:t>
                      </a:r>
                      <a:endParaRPr lang="en-GB" sz="2000" b="1" kern="1200" dirty="0">
                        <a:solidFill>
                          <a:schemeClr val="lt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727200">
                <a:tc gridSpan="6">
                  <a:txBody>
                    <a:bodyPr/>
                    <a:lstStyle/>
                    <a:p>
                      <a:pPr algn="l"/>
                      <a:r>
                        <a:rPr lang="en-GB" sz="1400" b="0" kern="1200" dirty="0" smtClean="0">
                          <a:solidFill>
                            <a:schemeClr val="dk1"/>
                          </a:solidFill>
                          <a:latin typeface="+mn-lt"/>
                          <a:ea typeface="+mn-ea"/>
                          <a:cs typeface="+mn-cs"/>
                        </a:rPr>
                        <a:t>(*) the actual return on plan assets is CU50. </a:t>
                      </a:r>
                    </a:p>
                    <a:p>
                      <a:pPr algn="l"/>
                      <a:r>
                        <a:rPr lang="en-GB" sz="1400" b="0" kern="1200" dirty="0" smtClean="0">
                          <a:solidFill>
                            <a:schemeClr val="dk1"/>
                          </a:solidFill>
                          <a:latin typeface="+mn-lt"/>
                          <a:ea typeface="+mn-ea"/>
                          <a:cs typeface="+mn-cs"/>
                        </a:rPr>
                        <a:t>Therefore, the remeasurement of the plan assets is: </a:t>
                      </a:r>
                    </a:p>
                    <a:p>
                      <a:pPr algn="l"/>
                      <a:r>
                        <a:rPr lang="en-GB" sz="1400" b="0" kern="1200" dirty="0" smtClean="0">
                          <a:solidFill>
                            <a:schemeClr val="dk1"/>
                          </a:solidFill>
                          <a:latin typeface="+mn-lt"/>
                          <a:ea typeface="+mn-ea"/>
                          <a:cs typeface="+mn-cs"/>
                        </a:rPr>
                        <a:t>CU50-CU35= CU15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GB" sz="1800" b="1" kern="1200" dirty="0">
                        <a:solidFill>
                          <a:schemeClr val="lt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800" b="1" kern="1200" dirty="0" smtClean="0">
                        <a:solidFill>
                          <a:schemeClr val="lt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800" b="1" kern="1200" dirty="0" smtClean="0">
                        <a:solidFill>
                          <a:schemeClr val="lt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800" b="1" kern="1200" dirty="0" smtClean="0">
                        <a:solidFill>
                          <a:schemeClr val="lt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u="sng"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6309496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IAS 19 Module</a:t>
            </a:r>
            <a:br>
              <a:rPr lang="en-GB" dirty="0" smtClean="0"/>
            </a:br>
            <a:r>
              <a:rPr lang="en-GB" altLang="en-US" dirty="0"/>
              <a:t>Termination benefits</a:t>
            </a:r>
            <a:r>
              <a:rPr lang="en-GB" dirty="0" smtClean="0"/>
              <a:t/>
            </a:r>
            <a:br>
              <a:rPr lang="en-GB" dirty="0" smtClean="0"/>
            </a:br>
            <a:r>
              <a:rPr lang="en-GB" dirty="0" smtClean="0"/>
              <a:t/>
            </a:r>
            <a:br>
              <a:rPr lang="en-GB" dirty="0" smtClean="0"/>
            </a:br>
            <a:endParaRPr lang="en-GB" dirty="0"/>
          </a:p>
        </p:txBody>
      </p:sp>
      <p:sp>
        <p:nvSpPr>
          <p:cNvPr id="4" name="Rectangle 4"/>
          <p:cNvSpPr>
            <a:spLocks noChangeArrowheads="1"/>
          </p:cNvSpPr>
          <p:nvPr/>
        </p:nvSpPr>
        <p:spPr bwMode="auto">
          <a:xfrm>
            <a:off x="827584" y="1988840"/>
            <a:ext cx="8028632" cy="90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Employee Benefits</a:t>
            </a:r>
          </a:p>
          <a:p>
            <a:pPr marL="0" lvl="1" algn="ctr"/>
            <a:r>
              <a:rPr lang="en-GB" sz="1800" dirty="0" smtClean="0">
                <a:solidFill>
                  <a:srgbClr val="000000"/>
                </a:solidFill>
                <a:latin typeface="Calibri" panose="020F0502020204030204" pitchFamily="34" charset="0"/>
                <a:cs typeface="Calibri" panose="020F0502020204030204" pitchFamily="34" charset="0"/>
              </a:rPr>
              <a:t>All </a:t>
            </a:r>
            <a:r>
              <a:rPr lang="en-GB" sz="1800" dirty="0">
                <a:solidFill>
                  <a:srgbClr val="000000"/>
                </a:solidFill>
                <a:latin typeface="Calibri" panose="020F0502020204030204" pitchFamily="34" charset="0"/>
                <a:cs typeface="Calibri" panose="020F0502020204030204" pitchFamily="34" charset="0"/>
              </a:rPr>
              <a:t>forms of consideration given by an entity in exchange </a:t>
            </a:r>
          </a:p>
          <a:p>
            <a:pPr marL="0" lvl="1" algn="ctr"/>
            <a:r>
              <a:rPr lang="en-GB" sz="1800" dirty="0">
                <a:solidFill>
                  <a:srgbClr val="000000"/>
                </a:solidFill>
                <a:latin typeface="Calibri" panose="020F0502020204030204" pitchFamily="34" charset="0"/>
                <a:cs typeface="Calibri" panose="020F0502020204030204" pitchFamily="34" charset="0"/>
              </a:rPr>
              <a:t>for </a:t>
            </a:r>
            <a:r>
              <a:rPr lang="en-GB" sz="1800" b="1" dirty="0">
                <a:solidFill>
                  <a:srgbClr val="4F2D7F"/>
                </a:solidFill>
                <a:latin typeface="Calibri" panose="020F0502020204030204" pitchFamily="34" charset="0"/>
                <a:cs typeface="Calibri" panose="020F0502020204030204" pitchFamily="34" charset="0"/>
              </a:rPr>
              <a:t>service rendered by employees </a:t>
            </a:r>
            <a:r>
              <a:rPr lang="en-GB" sz="1800" dirty="0">
                <a:solidFill>
                  <a:srgbClr val="000000"/>
                </a:solidFill>
                <a:latin typeface="Calibri" panose="020F0502020204030204" pitchFamily="34" charset="0"/>
                <a:cs typeface="Calibri" panose="020F0502020204030204" pitchFamily="34" charset="0"/>
              </a:rPr>
              <a:t>or for the </a:t>
            </a:r>
            <a:r>
              <a:rPr lang="en-GB" sz="1800" b="1" dirty="0">
                <a:solidFill>
                  <a:srgbClr val="4F2D7F"/>
                </a:solidFill>
                <a:latin typeface="Calibri" panose="020F0502020204030204" pitchFamily="34" charset="0"/>
                <a:cs typeface="Calibri" panose="020F0502020204030204" pitchFamily="34" charset="0"/>
              </a:rPr>
              <a:t>termination of </a:t>
            </a:r>
            <a:r>
              <a:rPr lang="en-GB" sz="1800" b="1" dirty="0" smtClean="0">
                <a:solidFill>
                  <a:srgbClr val="4F2D7F"/>
                </a:solidFill>
                <a:latin typeface="Calibri" panose="020F0502020204030204" pitchFamily="34" charset="0"/>
                <a:cs typeface="Calibri" panose="020F0502020204030204" pitchFamily="34" charset="0"/>
              </a:rPr>
              <a:t>employment</a:t>
            </a:r>
            <a:endParaRPr lang="en-GB" sz="1800" b="1" dirty="0">
              <a:solidFill>
                <a:srgbClr val="4F2D7F"/>
              </a:solidFill>
              <a:latin typeface="Calibri" panose="020F0502020204030204" pitchFamily="34" charset="0"/>
              <a:cs typeface="Calibri" panose="020F0502020204030204" pitchFamily="34" charset="0"/>
            </a:endParaRPr>
          </a:p>
        </p:txBody>
      </p:sp>
      <p:sp>
        <p:nvSpPr>
          <p:cNvPr id="6" name="Line 9"/>
          <p:cNvSpPr>
            <a:spLocks noChangeShapeType="1"/>
          </p:cNvSpPr>
          <p:nvPr/>
        </p:nvSpPr>
        <p:spPr bwMode="auto">
          <a:xfrm>
            <a:off x="4843553" y="288904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0" name="Line 9"/>
          <p:cNvSpPr>
            <a:spLocks noChangeShapeType="1"/>
          </p:cNvSpPr>
          <p:nvPr/>
        </p:nvSpPr>
        <p:spPr bwMode="auto">
          <a:xfrm>
            <a:off x="1691680" y="288896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1" name="Rectangle 6"/>
          <p:cNvSpPr>
            <a:spLocks noChangeArrowheads="1"/>
          </p:cNvSpPr>
          <p:nvPr/>
        </p:nvSpPr>
        <p:spPr bwMode="auto">
          <a:xfrm>
            <a:off x="6444208" y="3212976"/>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a:solidFill>
                  <a:srgbClr val="000000"/>
                </a:solidFill>
              </a:rPr>
              <a:t>Termination </a:t>
            </a:r>
          </a:p>
          <a:p>
            <a:pPr marL="0" lvl="1" algn="ctr"/>
            <a:r>
              <a:rPr lang="en-GB" altLang="en-US" sz="2000" dirty="0" smtClean="0">
                <a:solidFill>
                  <a:srgbClr val="000000"/>
                </a:solidFill>
              </a:rPr>
              <a:t>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2" name="Line 9"/>
          <p:cNvSpPr>
            <a:spLocks noChangeShapeType="1"/>
          </p:cNvSpPr>
          <p:nvPr/>
        </p:nvSpPr>
        <p:spPr bwMode="auto">
          <a:xfrm>
            <a:off x="7524328" y="288896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5" name="Rectangle 6"/>
          <p:cNvSpPr>
            <a:spLocks noChangeArrowheads="1"/>
          </p:cNvSpPr>
          <p:nvPr/>
        </p:nvSpPr>
        <p:spPr bwMode="auto">
          <a:xfrm>
            <a:off x="611560" y="3249000"/>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Short-term </a:t>
            </a:r>
            <a:endParaRPr lang="en-GB" altLang="en-US" sz="2000" dirty="0">
              <a:solidFill>
                <a:srgbClr val="000000"/>
              </a:solidFill>
            </a:endParaRPr>
          </a:p>
          <a:p>
            <a:pPr marL="0" lvl="1" algn="ctr"/>
            <a:r>
              <a:rPr lang="en-GB" altLang="en-US" sz="2000" dirty="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7" name="Rectangle 6"/>
          <p:cNvSpPr>
            <a:spLocks noChangeArrowheads="1"/>
          </p:cNvSpPr>
          <p:nvPr/>
        </p:nvSpPr>
        <p:spPr bwMode="auto">
          <a:xfrm>
            <a:off x="3707904" y="3249120"/>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Long-term </a:t>
            </a:r>
          </a:p>
          <a:p>
            <a:pPr marL="0" lvl="1" algn="ctr"/>
            <a:r>
              <a:rPr lang="en-GB" altLang="en-US" sz="2000" dirty="0" smtClean="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9" name="Oval 18"/>
          <p:cNvSpPr/>
          <p:nvPr/>
        </p:nvSpPr>
        <p:spPr>
          <a:xfrm>
            <a:off x="6444208" y="3140968"/>
            <a:ext cx="2375984" cy="79208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4F2D7F"/>
              </a:solidFill>
            </a:endParaRPr>
          </a:p>
        </p:txBody>
      </p:sp>
      <p:sp>
        <p:nvSpPr>
          <p:cNvPr id="20" name="Rectangle 6"/>
          <p:cNvSpPr>
            <a:spLocks noChangeArrowheads="1"/>
          </p:cNvSpPr>
          <p:nvPr/>
        </p:nvSpPr>
        <p:spPr bwMode="auto">
          <a:xfrm>
            <a:off x="827584" y="4436936"/>
            <a:ext cx="7992888" cy="1944392"/>
          </a:xfrm>
          <a:prstGeom prst="rect">
            <a:avLst/>
          </a:prstGeom>
          <a:ln>
            <a:solidFill>
              <a:schemeClr val="tx1"/>
            </a:solidFill>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defTabSz="711200">
              <a:spcAft>
                <a:spcPts val="0"/>
              </a:spcAft>
            </a:pPr>
            <a:r>
              <a:rPr lang="en-GB" sz="2000" b="1" dirty="0">
                <a:solidFill>
                  <a:srgbClr val="4F2D7F"/>
                </a:solidFill>
                <a:latin typeface="Calibri" panose="020F0502020204030204" pitchFamily="34" charset="0"/>
                <a:cs typeface="Calibri" panose="020F0502020204030204" pitchFamily="34" charset="0"/>
              </a:rPr>
              <a:t>Employee benefits </a:t>
            </a:r>
            <a:r>
              <a:rPr lang="en-GB" sz="2000" dirty="0">
                <a:solidFill>
                  <a:srgbClr val="000000"/>
                </a:solidFill>
                <a:latin typeface="Calibri" panose="020F0502020204030204" pitchFamily="34" charset="0"/>
                <a:cs typeface="Calibri" panose="020F0502020204030204" pitchFamily="34" charset="0"/>
              </a:rPr>
              <a:t>provided in </a:t>
            </a:r>
            <a:r>
              <a:rPr lang="en-GB" sz="2000" b="1" dirty="0">
                <a:solidFill>
                  <a:srgbClr val="4F2D7F"/>
                </a:solidFill>
                <a:latin typeface="Calibri" panose="020F0502020204030204" pitchFamily="34" charset="0"/>
                <a:cs typeface="Calibri" panose="020F0502020204030204" pitchFamily="34" charset="0"/>
              </a:rPr>
              <a:t>exchange for the termination </a:t>
            </a:r>
            <a:r>
              <a:rPr lang="en-GB" sz="2000" dirty="0" smtClean="0">
                <a:solidFill>
                  <a:srgbClr val="000000"/>
                </a:solidFill>
                <a:latin typeface="Calibri" panose="020F0502020204030204" pitchFamily="34" charset="0"/>
                <a:cs typeface="Calibri" panose="020F0502020204030204" pitchFamily="34" charset="0"/>
              </a:rPr>
              <a:t>of </a:t>
            </a:r>
            <a:r>
              <a:rPr lang="en-GB" sz="2000" dirty="0">
                <a:solidFill>
                  <a:srgbClr val="000000"/>
                </a:solidFill>
                <a:latin typeface="Calibri" panose="020F0502020204030204" pitchFamily="34" charset="0"/>
                <a:cs typeface="Calibri" panose="020F0502020204030204" pitchFamily="34" charset="0"/>
              </a:rPr>
              <a:t>an </a:t>
            </a:r>
            <a:endParaRPr lang="en-GB" sz="2000" dirty="0" smtClean="0">
              <a:solidFill>
                <a:srgbClr val="000000"/>
              </a:solidFill>
              <a:latin typeface="Calibri" panose="020F0502020204030204" pitchFamily="34" charset="0"/>
              <a:cs typeface="Calibri" panose="020F0502020204030204" pitchFamily="34" charset="0"/>
            </a:endParaRPr>
          </a:p>
          <a:p>
            <a:pPr marL="0" lvl="1" defTabSz="711200">
              <a:spcAft>
                <a:spcPts val="0"/>
              </a:spcAft>
            </a:pPr>
            <a:r>
              <a:rPr lang="en-GB" sz="2000" b="1" dirty="0" smtClean="0">
                <a:solidFill>
                  <a:srgbClr val="4F2D7F"/>
                </a:solidFill>
                <a:latin typeface="Calibri" panose="020F0502020204030204" pitchFamily="34" charset="0"/>
                <a:cs typeface="Calibri" panose="020F0502020204030204" pitchFamily="34" charset="0"/>
              </a:rPr>
              <a:t>employee’s </a:t>
            </a:r>
            <a:r>
              <a:rPr lang="en-GB" sz="2000" b="1" dirty="0">
                <a:solidFill>
                  <a:srgbClr val="4F2D7F"/>
                </a:solidFill>
                <a:latin typeface="Calibri" panose="020F0502020204030204" pitchFamily="34" charset="0"/>
                <a:cs typeface="Calibri" panose="020F0502020204030204" pitchFamily="34" charset="0"/>
              </a:rPr>
              <a:t>employment</a:t>
            </a:r>
            <a:r>
              <a:rPr lang="en-GB" sz="2000" dirty="0">
                <a:solidFill>
                  <a:srgbClr val="000000"/>
                </a:solidFill>
                <a:latin typeface="Calibri" panose="020F0502020204030204" pitchFamily="34" charset="0"/>
                <a:cs typeface="Calibri" panose="020F0502020204030204" pitchFamily="34" charset="0"/>
              </a:rPr>
              <a:t> as a result of: </a:t>
            </a:r>
          </a:p>
          <a:p>
            <a:pPr marL="360000" lvl="1" indent="-360000" defTabSz="711200">
              <a:spcAft>
                <a:spcPts val="0"/>
              </a:spcAft>
              <a:buFont typeface="Arial" panose="020B0604020202020204" pitchFamily="34" charset="0"/>
              <a:buChar char="•"/>
            </a:pPr>
            <a:r>
              <a:rPr lang="en-GB" sz="2000" dirty="0">
                <a:solidFill>
                  <a:srgbClr val="000000"/>
                </a:solidFill>
                <a:latin typeface="Calibri" panose="020F0502020204030204" pitchFamily="34" charset="0"/>
                <a:cs typeface="Calibri" panose="020F0502020204030204" pitchFamily="34" charset="0"/>
              </a:rPr>
              <a:t>an </a:t>
            </a:r>
            <a:r>
              <a:rPr lang="en-GB" sz="2000" b="1" dirty="0">
                <a:solidFill>
                  <a:srgbClr val="4F2D7F"/>
                </a:solidFill>
                <a:latin typeface="Calibri" panose="020F0502020204030204" pitchFamily="34" charset="0"/>
                <a:cs typeface="Calibri" panose="020F0502020204030204" pitchFamily="34" charset="0"/>
              </a:rPr>
              <a:t>entity’s decision </a:t>
            </a:r>
            <a:r>
              <a:rPr lang="en-GB" sz="2000" dirty="0">
                <a:solidFill>
                  <a:srgbClr val="000000"/>
                </a:solidFill>
                <a:latin typeface="Calibri" panose="020F0502020204030204" pitchFamily="34" charset="0"/>
                <a:cs typeface="Calibri" panose="020F0502020204030204" pitchFamily="34" charset="0"/>
              </a:rPr>
              <a:t>to</a:t>
            </a:r>
            <a:r>
              <a:rPr lang="en-GB" sz="2000" b="1" dirty="0">
                <a:solidFill>
                  <a:srgbClr val="4F2D7F"/>
                </a:solidFill>
                <a:latin typeface="Calibri" panose="020F0502020204030204" pitchFamily="34" charset="0"/>
                <a:cs typeface="Calibri" panose="020F0502020204030204" pitchFamily="34" charset="0"/>
              </a:rPr>
              <a:t> terminate</a:t>
            </a:r>
            <a:r>
              <a:rPr lang="en-GB" sz="2000" dirty="0">
                <a:solidFill>
                  <a:srgbClr val="000000"/>
                </a:solidFill>
                <a:latin typeface="Calibri" panose="020F0502020204030204" pitchFamily="34" charset="0"/>
                <a:cs typeface="Calibri" panose="020F0502020204030204" pitchFamily="34" charset="0"/>
              </a:rPr>
              <a:t> an employee’s employment before </a:t>
            </a:r>
            <a:r>
              <a:rPr lang="en-GB" sz="2000" dirty="0" smtClean="0">
                <a:solidFill>
                  <a:srgbClr val="000000"/>
                </a:solidFill>
                <a:latin typeface="Calibri" panose="020F0502020204030204" pitchFamily="34" charset="0"/>
                <a:cs typeface="Calibri" panose="020F0502020204030204" pitchFamily="34" charset="0"/>
              </a:rPr>
              <a:t>the </a:t>
            </a:r>
          </a:p>
          <a:p>
            <a:pPr marL="720000" lvl="1" indent="-360000" defTabSz="711200">
              <a:spcAft>
                <a:spcPts val="0"/>
              </a:spcAft>
            </a:pPr>
            <a:r>
              <a:rPr lang="en-GB" sz="2000" b="1" dirty="0">
                <a:solidFill>
                  <a:srgbClr val="4F2D7F"/>
                </a:solidFill>
                <a:latin typeface="Calibri" panose="020F0502020204030204" pitchFamily="34" charset="0"/>
                <a:cs typeface="Calibri" panose="020F0502020204030204" pitchFamily="34" charset="0"/>
              </a:rPr>
              <a:t>normal retirement date </a:t>
            </a:r>
            <a:r>
              <a:rPr lang="en-GB" sz="2000" dirty="0">
                <a:solidFill>
                  <a:srgbClr val="000000"/>
                </a:solidFill>
                <a:latin typeface="Calibri" panose="020F0502020204030204" pitchFamily="34" charset="0"/>
                <a:cs typeface="Calibri" panose="020F0502020204030204" pitchFamily="34" charset="0"/>
              </a:rPr>
              <a:t>or </a:t>
            </a:r>
          </a:p>
          <a:p>
            <a:pPr marL="360000" lvl="1" indent="-360000" defTabSz="711200">
              <a:spcAft>
                <a:spcPts val="0"/>
              </a:spcAft>
              <a:buFont typeface="Arial" panose="020B0604020202020204" pitchFamily="34" charset="0"/>
              <a:buChar char="•"/>
            </a:pPr>
            <a:r>
              <a:rPr lang="en-GB" sz="2000" dirty="0">
                <a:solidFill>
                  <a:srgbClr val="000000"/>
                </a:solidFill>
                <a:latin typeface="Calibri" panose="020F0502020204030204" pitchFamily="34" charset="0"/>
                <a:cs typeface="Calibri" panose="020F0502020204030204" pitchFamily="34" charset="0"/>
              </a:rPr>
              <a:t>an </a:t>
            </a:r>
            <a:r>
              <a:rPr lang="en-GB" sz="2000" b="1" dirty="0">
                <a:solidFill>
                  <a:srgbClr val="4F2D7F"/>
                </a:solidFill>
                <a:latin typeface="Calibri" panose="020F0502020204030204" pitchFamily="34" charset="0"/>
                <a:cs typeface="Calibri" panose="020F0502020204030204" pitchFamily="34" charset="0"/>
              </a:rPr>
              <a:t>employee’s decision </a:t>
            </a:r>
            <a:r>
              <a:rPr lang="en-GB" sz="2000" dirty="0">
                <a:solidFill>
                  <a:srgbClr val="000000"/>
                </a:solidFill>
                <a:latin typeface="Calibri" panose="020F0502020204030204" pitchFamily="34" charset="0"/>
                <a:cs typeface="Calibri" panose="020F0502020204030204" pitchFamily="34" charset="0"/>
              </a:rPr>
              <a:t>to accept an offer of benefits in exchange for the </a:t>
            </a:r>
            <a:endParaRPr lang="en-GB" sz="2000" dirty="0" smtClean="0">
              <a:solidFill>
                <a:srgbClr val="000000"/>
              </a:solidFill>
              <a:latin typeface="Calibri" panose="020F0502020204030204" pitchFamily="34" charset="0"/>
              <a:cs typeface="Calibri" panose="020F0502020204030204" pitchFamily="34" charset="0"/>
            </a:endParaRPr>
          </a:p>
          <a:p>
            <a:pPr marL="720000" lvl="1" indent="-360000" defTabSz="711200">
              <a:spcAft>
                <a:spcPts val="0"/>
              </a:spcAft>
            </a:pPr>
            <a:r>
              <a:rPr lang="en-GB" sz="2000" b="1" dirty="0">
                <a:solidFill>
                  <a:srgbClr val="4F2D7F"/>
                </a:solidFill>
                <a:latin typeface="Calibri" panose="020F0502020204030204" pitchFamily="34" charset="0"/>
                <a:cs typeface="Calibri" panose="020F0502020204030204" pitchFamily="34" charset="0"/>
              </a:rPr>
              <a:t>termination of </a:t>
            </a:r>
            <a:r>
              <a:rPr lang="en-GB" sz="2000" b="1" dirty="0" smtClean="0">
                <a:solidFill>
                  <a:srgbClr val="4F2D7F"/>
                </a:solidFill>
                <a:latin typeface="Calibri" panose="020F0502020204030204" pitchFamily="34" charset="0"/>
                <a:cs typeface="Calibri" panose="020F0502020204030204" pitchFamily="34" charset="0"/>
              </a:rPr>
              <a:t>employment</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4" name="Line 9"/>
          <p:cNvSpPr>
            <a:spLocks noChangeShapeType="1"/>
          </p:cNvSpPr>
          <p:nvPr/>
        </p:nvSpPr>
        <p:spPr bwMode="auto">
          <a:xfrm>
            <a:off x="7596336" y="3933056"/>
            <a:ext cx="0" cy="516802"/>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Tree>
    <p:extLst>
      <p:ext uri="{BB962C8B-B14F-4D97-AF65-F5344CB8AC3E}">
        <p14:creationId xmlns:p14="http://schemas.microsoft.com/office/powerpoint/2010/main" val="10727686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363" y="360363"/>
            <a:ext cx="8423275" cy="1340445"/>
          </a:xfrm>
        </p:spPr>
        <p:txBody>
          <a:bodyPr/>
          <a:lstStyle/>
          <a:p>
            <a:r>
              <a:rPr lang="en-GB" dirty="0" smtClean="0">
                <a:solidFill>
                  <a:srgbClr val="FFFFFF"/>
                </a:solidFill>
                <a:latin typeface="Arial" pitchFamily="34" charset="0"/>
                <a:cs typeface="Arial" pitchFamily="34" charset="0"/>
              </a:rPr>
              <a:t>DB plan</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Presentation in the statement of financial position</a:t>
            </a:r>
            <a:r>
              <a:rPr lang="en-GB" dirty="0">
                <a:solidFill>
                  <a:srgbClr val="000000"/>
                </a:solidFill>
              </a:rPr>
              <a:t/>
            </a:r>
            <a:br>
              <a:rPr lang="en-GB" dirty="0">
                <a:solidFill>
                  <a:srgbClr val="000000"/>
                </a:solidFill>
              </a:rPr>
            </a:b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23141734"/>
              </p:ext>
            </p:extLst>
          </p:nvPr>
        </p:nvGraphicFramePr>
        <p:xfrm>
          <a:off x="323528" y="2043688"/>
          <a:ext cx="8460000" cy="1097280"/>
        </p:xfrm>
        <a:graphic>
          <a:graphicData uri="http://schemas.openxmlformats.org/drawingml/2006/table">
            <a:tbl>
              <a:tblPr firstRow="1" bandRow="1">
                <a:tableStyleId>{5C22544A-7EE6-4342-B048-85BDC9FD1C3A}</a:tableStyleId>
              </a:tblPr>
              <a:tblGrid>
                <a:gridCol w="6269278"/>
                <a:gridCol w="2190722"/>
              </a:tblGrid>
              <a:tr h="360000">
                <a:tc>
                  <a:txBody>
                    <a:bodyPr/>
                    <a:lstStyle/>
                    <a:p>
                      <a:r>
                        <a:rPr lang="en-GB" sz="1800" b="0" kern="1200" dirty="0" smtClean="0">
                          <a:solidFill>
                            <a:schemeClr val="dk1"/>
                          </a:solidFill>
                          <a:latin typeface="+mn-lt"/>
                          <a:ea typeface="+mn-ea"/>
                          <a:cs typeface="+mn-cs"/>
                        </a:rPr>
                        <a:t>Present value of the DBO </a:t>
                      </a:r>
                      <a:endParaRPr lang="en-GB" sz="1800" b="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latinLnBrk="0" hangingPunct="1"/>
                      <a:r>
                        <a:rPr lang="en-GB" sz="1800" b="0" kern="1200" dirty="0" smtClean="0">
                          <a:solidFill>
                            <a:schemeClr val="dk1"/>
                          </a:solidFill>
                          <a:latin typeface="+mn-lt"/>
                          <a:ea typeface="+mn-ea"/>
                          <a:cs typeface="+mn-cs"/>
                        </a:rPr>
                        <a:t>XXX</a:t>
                      </a:r>
                      <a:endParaRPr lang="en-GB" sz="1800" b="0" kern="1200" dirty="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000">
                <a:tc>
                  <a:txBody>
                    <a:bodyPr/>
                    <a:lstStyle/>
                    <a:p>
                      <a:r>
                        <a:rPr lang="en-GB" sz="1800" dirty="0" smtClean="0"/>
                        <a:t>Fair value of plan assets </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u="sng" dirty="0" smtClean="0"/>
                        <a:t>(XXX)</a:t>
                      </a:r>
                      <a:endParaRPr lang="en-GB" u="sng"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000">
                <a:tc>
                  <a:txBody>
                    <a:bodyPr/>
                    <a:lstStyle/>
                    <a:p>
                      <a:r>
                        <a:rPr lang="en-GB" sz="1800" b="1" kern="1200" dirty="0" smtClean="0">
                          <a:solidFill>
                            <a:schemeClr val="lt1"/>
                          </a:solidFill>
                          <a:latin typeface="+mn-lt"/>
                          <a:ea typeface="+mn-ea"/>
                          <a:cs typeface="+mn-cs"/>
                        </a:rPr>
                        <a:t>Net defined benefit liability/asset</a:t>
                      </a:r>
                      <a:endParaRPr lang="en-GB" sz="1800" b="1" kern="1200" dirty="0">
                        <a:solidFill>
                          <a:schemeClr val="lt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u="none" dirty="0" smtClean="0"/>
                        <a:t>XXX</a:t>
                      </a:r>
                      <a:endParaRPr lang="en-GB" u="non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Rectangle 5"/>
          <p:cNvSpPr/>
          <p:nvPr/>
        </p:nvSpPr>
        <p:spPr>
          <a:xfrm>
            <a:off x="288464" y="3645024"/>
            <a:ext cx="8460000" cy="395984"/>
          </a:xfrm>
          <a:prstGeom prst="rect">
            <a:avLst/>
          </a:prstGeom>
          <a:noFill/>
          <a:ln>
            <a:no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u="sng" dirty="0" smtClean="0">
                <a:solidFill>
                  <a:srgbClr val="000000"/>
                </a:solidFill>
                <a:latin typeface="Calibri" panose="020F0502020204030204" pitchFamily="34" charset="0"/>
                <a:cs typeface="Calibri" panose="020F0502020204030204" pitchFamily="34" charset="0"/>
              </a:rPr>
              <a:t>Extract from GTIL's 2013 </a:t>
            </a:r>
            <a:r>
              <a:rPr lang="en-GB" sz="2000" u="sng" dirty="0">
                <a:solidFill>
                  <a:srgbClr val="000000"/>
                </a:solidFill>
                <a:latin typeface="Calibri" panose="020F0502020204030204" pitchFamily="34" charset="0"/>
                <a:cs typeface="Calibri" panose="020F0502020204030204" pitchFamily="34" charset="0"/>
              </a:rPr>
              <a:t>Example Consolidated Financial </a:t>
            </a:r>
            <a:r>
              <a:rPr lang="en-GB" sz="2000" u="sng" dirty="0" smtClean="0">
                <a:solidFill>
                  <a:srgbClr val="000000"/>
                </a:solidFill>
                <a:latin typeface="Calibri" panose="020F0502020204030204" pitchFamily="34" charset="0"/>
                <a:cs typeface="Calibri" panose="020F0502020204030204" pitchFamily="34" charset="0"/>
              </a:rPr>
              <a:t>Statements:</a:t>
            </a:r>
            <a:endParaRPr lang="en-GB" sz="2000" u="sng" dirty="0">
              <a:solidFill>
                <a:srgbClr val="000000"/>
              </a:solidFill>
              <a:latin typeface="Calibri" panose="020F0502020204030204" pitchFamily="34" charset="0"/>
              <a:cs typeface="Calibri" panose="020F0502020204030204"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4149080"/>
            <a:ext cx="8496944" cy="22322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759426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rial" pitchFamily="34" charset="0"/>
                <a:cs typeface="Arial" pitchFamily="34" charset="0"/>
              </a:rPr>
              <a:t>DB plan</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Presentation in the statement of profit or loss</a:t>
            </a:r>
            <a:r>
              <a:rPr lang="en-GB" dirty="0">
                <a:solidFill>
                  <a:srgbClr val="000000"/>
                </a:solidFill>
              </a:rPr>
              <a:t/>
            </a:r>
            <a:br>
              <a:rPr lang="en-GB" dirty="0">
                <a:solidFill>
                  <a:srgbClr val="000000"/>
                </a:solidFill>
              </a:rPr>
            </a:br>
            <a:endParaRPr lang="en-GB" dirty="0"/>
          </a:p>
        </p:txBody>
      </p:sp>
      <p:sp>
        <p:nvSpPr>
          <p:cNvPr id="3" name="Content Placeholder 2"/>
          <p:cNvSpPr>
            <a:spLocks noGrp="1"/>
          </p:cNvSpPr>
          <p:nvPr>
            <p:ph idx="1"/>
          </p:nvPr>
        </p:nvSpPr>
        <p:spPr>
          <a:xfrm>
            <a:off x="323528" y="1881048"/>
            <a:ext cx="8423275" cy="1872000"/>
          </a:xfrm>
          <a:ln w="38100">
            <a:solidFill>
              <a:schemeClr val="tx1"/>
            </a:solidFill>
          </a:ln>
        </p:spPr>
        <p:txBody>
          <a:bodyPr anchor="ctr"/>
          <a:lstStyle/>
          <a:p>
            <a:pPr marL="108000" lvl="1" indent="0" eaLnBrk="0" hangingPunct="0">
              <a:spcBef>
                <a:spcPts val="25"/>
              </a:spcBef>
              <a:spcAft>
                <a:spcPts val="25"/>
              </a:spcAft>
              <a:buNone/>
            </a:pPr>
            <a:r>
              <a:rPr lang="en-GB" sz="1800" kern="1200" dirty="0">
                <a:solidFill>
                  <a:srgbClr val="000000"/>
                </a:solidFill>
                <a:latin typeface="Arial" panose="020B0604020202020204" pitchFamily="34" charset="0"/>
                <a:cs typeface="Arial" panose="020B0604020202020204" pitchFamily="34" charset="0"/>
              </a:rPr>
              <a:t>IAS </a:t>
            </a:r>
            <a:r>
              <a:rPr lang="en-GB" sz="1800" kern="1200" dirty="0" smtClean="0">
                <a:solidFill>
                  <a:srgbClr val="000000"/>
                </a:solidFill>
                <a:latin typeface="Arial" panose="020B0604020202020204" pitchFamily="34" charset="0"/>
                <a:cs typeface="Arial" panose="020B0604020202020204" pitchFamily="34" charset="0"/>
              </a:rPr>
              <a:t>19.120:</a:t>
            </a:r>
          </a:p>
          <a:p>
            <a:pPr marL="468000" lvl="1" indent="-360000" eaLnBrk="0" hangingPunct="0">
              <a:spcBef>
                <a:spcPts val="25"/>
              </a:spcBef>
              <a:spcAft>
                <a:spcPts val="25"/>
              </a:spcAft>
              <a:buFont typeface="Arial" panose="020B0604020202020204" pitchFamily="34" charset="0"/>
              <a:buChar char="•"/>
            </a:pPr>
            <a:r>
              <a:rPr lang="en-GB" sz="1800" kern="1200" dirty="0" smtClean="0">
                <a:solidFill>
                  <a:srgbClr val="000000"/>
                </a:solidFill>
                <a:latin typeface="Arial" panose="020B0604020202020204" pitchFamily="34" charset="0"/>
                <a:cs typeface="Arial" panose="020B0604020202020204" pitchFamily="34" charset="0"/>
              </a:rPr>
              <a:t>requires </a:t>
            </a:r>
            <a:r>
              <a:rPr lang="en-GB" sz="1800" kern="1200" dirty="0">
                <a:solidFill>
                  <a:srgbClr val="000000"/>
                </a:solidFill>
                <a:latin typeface="Arial" panose="020B0604020202020204" pitchFamily="34" charset="0"/>
                <a:cs typeface="Arial" panose="020B0604020202020204" pitchFamily="34" charset="0"/>
              </a:rPr>
              <a:t>an entity to </a:t>
            </a:r>
            <a:r>
              <a:rPr lang="en-GB" sz="1800" b="1" kern="1200" dirty="0">
                <a:solidFill>
                  <a:schemeClr val="lt1"/>
                </a:solidFill>
                <a:ea typeface="+mn-ea"/>
                <a:cs typeface="+mn-cs"/>
              </a:rPr>
              <a:t>recognise service cost and net interest on the net defined benefit liability (asset) in profit or loss</a:t>
            </a:r>
            <a:r>
              <a:rPr lang="en-GB" sz="1800" kern="1200" dirty="0" smtClean="0">
                <a:solidFill>
                  <a:srgbClr val="000000"/>
                </a:solidFill>
                <a:latin typeface="Arial" panose="020B0604020202020204" pitchFamily="34" charset="0"/>
                <a:cs typeface="Arial" panose="020B0604020202020204" pitchFamily="34" charset="0"/>
              </a:rPr>
              <a:t> </a:t>
            </a:r>
            <a:endParaRPr lang="en-GB" sz="1800" kern="1200" dirty="0">
              <a:solidFill>
                <a:srgbClr val="000000"/>
              </a:solidFill>
              <a:latin typeface="Arial" panose="020B0604020202020204" pitchFamily="34" charset="0"/>
              <a:cs typeface="Arial" panose="020B0604020202020204" pitchFamily="34" charset="0"/>
            </a:endParaRPr>
          </a:p>
          <a:p>
            <a:pPr marL="468000" lvl="1" indent="-360000" eaLnBrk="0" hangingPunct="0">
              <a:spcBef>
                <a:spcPts val="25"/>
              </a:spcBef>
              <a:spcAft>
                <a:spcPts val="25"/>
              </a:spcAft>
              <a:buFont typeface="Arial" panose="020B0604020202020204" pitchFamily="34" charset="0"/>
              <a:buChar char="•"/>
            </a:pPr>
            <a:r>
              <a:rPr lang="en-GB" sz="1800" b="1" kern="1200" dirty="0" smtClean="0">
                <a:solidFill>
                  <a:schemeClr val="lt1"/>
                </a:solidFill>
                <a:ea typeface="+mn-ea"/>
                <a:cs typeface="+mn-cs"/>
              </a:rPr>
              <a:t>does </a:t>
            </a:r>
            <a:r>
              <a:rPr lang="en-GB" sz="1800" b="1" kern="1200" dirty="0">
                <a:solidFill>
                  <a:schemeClr val="lt1"/>
                </a:solidFill>
                <a:ea typeface="+mn-ea"/>
                <a:cs typeface="+mn-cs"/>
              </a:rPr>
              <a:t>not specify </a:t>
            </a:r>
            <a:r>
              <a:rPr lang="en-GB" sz="1800" kern="1200" dirty="0" smtClean="0">
                <a:solidFill>
                  <a:srgbClr val="000000"/>
                </a:solidFill>
                <a:latin typeface="Arial" panose="020B0604020202020204" pitchFamily="34" charset="0"/>
                <a:cs typeface="Arial" panose="020B0604020202020204" pitchFamily="34" charset="0"/>
              </a:rPr>
              <a:t>where</a:t>
            </a:r>
          </a:p>
          <a:p>
            <a:pPr marL="108000" lvl="1" indent="0" eaLnBrk="0" hangingPunct="0">
              <a:spcBef>
                <a:spcPts val="25"/>
              </a:spcBef>
              <a:spcAft>
                <a:spcPts val="25"/>
              </a:spcAft>
              <a:buNone/>
            </a:pPr>
            <a:r>
              <a:rPr lang="en-GB" sz="1800" kern="1200" dirty="0" smtClean="0">
                <a:solidFill>
                  <a:srgbClr val="000000"/>
                </a:solidFill>
                <a:latin typeface="Arial" panose="020B0604020202020204" pitchFamily="34" charset="0"/>
                <a:cs typeface="Arial" panose="020B0604020202020204" pitchFamily="34" charset="0"/>
              </a:rPr>
              <a:t>An </a:t>
            </a:r>
            <a:r>
              <a:rPr lang="en-GB" sz="1800" kern="1200" dirty="0">
                <a:solidFill>
                  <a:srgbClr val="000000"/>
                </a:solidFill>
                <a:latin typeface="Arial" panose="020B0604020202020204" pitchFamily="34" charset="0"/>
                <a:cs typeface="Arial" panose="020B0604020202020204" pitchFamily="34" charset="0"/>
              </a:rPr>
              <a:t>entity presents those components in accordance with</a:t>
            </a:r>
            <a:r>
              <a:rPr lang="en-GB" sz="1800" b="1" kern="1200" dirty="0">
                <a:solidFill>
                  <a:schemeClr val="lt1"/>
                </a:solidFill>
                <a:ea typeface="+mn-ea"/>
                <a:cs typeface="+mn-cs"/>
              </a:rPr>
              <a:t> IAS 1 </a:t>
            </a:r>
            <a:r>
              <a:rPr lang="en-GB" sz="1800" kern="1200" dirty="0" smtClean="0">
                <a:solidFill>
                  <a:srgbClr val="000000"/>
                </a:solidFill>
                <a:latin typeface="Arial" panose="020B0604020202020204" pitchFamily="34" charset="0"/>
                <a:cs typeface="Arial" panose="020B0604020202020204" pitchFamily="34" charset="0"/>
              </a:rPr>
              <a:t>and this is </a:t>
            </a:r>
            <a:r>
              <a:rPr lang="en-GB" sz="1800" kern="1200" dirty="0">
                <a:solidFill>
                  <a:srgbClr val="000000"/>
                </a:solidFill>
                <a:latin typeface="Arial" panose="020B0604020202020204" pitchFamily="34" charset="0"/>
                <a:cs typeface="Arial" panose="020B0604020202020204" pitchFamily="34" charset="0"/>
              </a:rPr>
              <a:t>considered </a:t>
            </a:r>
            <a:r>
              <a:rPr lang="en-GB" sz="1800" b="1" kern="1200" dirty="0">
                <a:solidFill>
                  <a:schemeClr val="lt1"/>
                </a:solidFill>
                <a:ea typeface="+mn-ea"/>
                <a:cs typeface="+mn-cs"/>
              </a:rPr>
              <a:t>an accounting policy choice that should be applied </a:t>
            </a:r>
            <a:r>
              <a:rPr lang="en-GB" sz="1800" b="1" kern="1200" dirty="0" smtClean="0">
                <a:solidFill>
                  <a:schemeClr val="lt1"/>
                </a:solidFill>
                <a:ea typeface="+mn-ea"/>
                <a:cs typeface="+mn-cs"/>
              </a:rPr>
              <a:t>consistently</a:t>
            </a:r>
            <a:endParaRPr lang="en-GB" sz="1800" b="1" kern="1200" dirty="0">
              <a:solidFill>
                <a:schemeClr val="lt1"/>
              </a:solidFill>
              <a:ea typeface="+mn-ea"/>
              <a:cs typeface="+mn-cs"/>
            </a:endParaRPr>
          </a:p>
        </p:txBody>
      </p:sp>
      <p:sp>
        <p:nvSpPr>
          <p:cNvPr id="6" name="Rectangle 5"/>
          <p:cNvSpPr/>
          <p:nvPr/>
        </p:nvSpPr>
        <p:spPr>
          <a:xfrm>
            <a:off x="395536" y="3897112"/>
            <a:ext cx="8460000" cy="395984"/>
          </a:xfrm>
          <a:prstGeom prst="rect">
            <a:avLst/>
          </a:prstGeom>
          <a:noFill/>
          <a:ln>
            <a:no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u="sng" dirty="0">
                <a:solidFill>
                  <a:srgbClr val="000000"/>
                </a:solidFill>
                <a:latin typeface="Calibri" panose="020F0502020204030204" pitchFamily="34" charset="0"/>
                <a:cs typeface="Calibri" panose="020F0502020204030204" pitchFamily="34" charset="0"/>
              </a:rPr>
              <a:t>Extract from GTIL's 2013 Example Consolidated Financial Statements:</a:t>
            </a:r>
          </a:p>
        </p:txBody>
      </p:sp>
      <p:pic>
        <p:nvPicPr>
          <p:cNvPr id="308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4365104"/>
            <a:ext cx="7839075" cy="21602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33712907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363" y="360363"/>
            <a:ext cx="8423275" cy="1340445"/>
          </a:xfrm>
        </p:spPr>
        <p:txBody>
          <a:bodyPr/>
          <a:lstStyle/>
          <a:p>
            <a:r>
              <a:rPr lang="en-GB" dirty="0" smtClean="0">
                <a:solidFill>
                  <a:srgbClr val="FFFFFF"/>
                </a:solidFill>
                <a:latin typeface="Arial" pitchFamily="34" charset="0"/>
                <a:cs typeface="Arial" pitchFamily="34" charset="0"/>
              </a:rPr>
              <a:t>DB plan</a:t>
            </a:r>
            <a:br>
              <a:rPr lang="en-GB" dirty="0" smtClean="0">
                <a:solidFill>
                  <a:srgbClr val="FFFFFF"/>
                </a:solidFill>
                <a:latin typeface="Arial" pitchFamily="34" charset="0"/>
                <a:cs typeface="Arial" pitchFamily="34" charset="0"/>
              </a:rPr>
            </a:br>
            <a:r>
              <a:rPr lang="en-GB" dirty="0" smtClean="0">
                <a:solidFill>
                  <a:srgbClr val="FFFFFF"/>
                </a:solidFill>
                <a:latin typeface="Arial" pitchFamily="34" charset="0"/>
                <a:cs typeface="Arial" pitchFamily="34" charset="0"/>
              </a:rPr>
              <a:t>Presentation in the statement of other comprehensive income</a:t>
            </a:r>
            <a:r>
              <a:rPr lang="en-GB" dirty="0">
                <a:solidFill>
                  <a:srgbClr val="000000"/>
                </a:solidFill>
              </a:rPr>
              <a:t/>
            </a:r>
            <a:br>
              <a:rPr lang="en-GB" dirty="0">
                <a:solidFill>
                  <a:srgbClr val="000000"/>
                </a:solidFill>
              </a:rPr>
            </a:br>
            <a:endParaRPr lang="en-GB" dirty="0"/>
          </a:p>
        </p:txBody>
      </p:sp>
      <p:sp>
        <p:nvSpPr>
          <p:cNvPr id="6" name="Rectangle 5"/>
          <p:cNvSpPr/>
          <p:nvPr/>
        </p:nvSpPr>
        <p:spPr>
          <a:xfrm>
            <a:off x="360472" y="3249040"/>
            <a:ext cx="8460000" cy="395984"/>
          </a:xfrm>
          <a:prstGeom prst="rect">
            <a:avLst/>
          </a:prstGeom>
          <a:noFill/>
          <a:ln>
            <a:no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u="sng" dirty="0">
                <a:solidFill>
                  <a:srgbClr val="000000"/>
                </a:solidFill>
                <a:latin typeface="Calibri" panose="020F0502020204030204" pitchFamily="34" charset="0"/>
                <a:cs typeface="Calibri" panose="020F0502020204030204" pitchFamily="34" charset="0"/>
              </a:rPr>
              <a:t>Extract from GTIL's 2013 Example Consolidated Financial Statements:</a:t>
            </a: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3761953"/>
            <a:ext cx="7953375" cy="2619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9" name="Content Placeholder 2"/>
          <p:cNvSpPr>
            <a:spLocks noGrp="1"/>
          </p:cNvSpPr>
          <p:nvPr>
            <p:ph idx="1"/>
          </p:nvPr>
        </p:nvSpPr>
        <p:spPr>
          <a:xfrm>
            <a:off x="323528" y="2025064"/>
            <a:ext cx="8423275" cy="1043896"/>
          </a:xfrm>
          <a:ln w="38100">
            <a:solidFill>
              <a:schemeClr val="tx1"/>
            </a:solidFill>
          </a:ln>
        </p:spPr>
        <p:txBody>
          <a:bodyPr anchor="ctr"/>
          <a:lstStyle/>
          <a:p>
            <a:pPr marL="108000" lvl="1" indent="0" eaLnBrk="0" hangingPunct="0">
              <a:spcBef>
                <a:spcPts val="25"/>
              </a:spcBef>
              <a:spcAft>
                <a:spcPts val="25"/>
              </a:spcAft>
              <a:buNone/>
            </a:pPr>
            <a:r>
              <a:rPr lang="en-GB" sz="1800" dirty="0"/>
              <a:t>The </a:t>
            </a:r>
            <a:r>
              <a:rPr lang="en-GB" sz="1800" b="1" kern="1200" dirty="0">
                <a:solidFill>
                  <a:schemeClr val="lt1"/>
                </a:solidFill>
              </a:rPr>
              <a:t>remeasurement </a:t>
            </a:r>
            <a:r>
              <a:rPr lang="en-GB" sz="1800" dirty="0"/>
              <a:t>of the net defined benefit liability (asset) is recognised in </a:t>
            </a:r>
            <a:r>
              <a:rPr lang="en-GB" sz="1800" b="1" kern="1200" dirty="0">
                <a:solidFill>
                  <a:schemeClr val="lt1"/>
                </a:solidFill>
              </a:rPr>
              <a:t>OCI, </a:t>
            </a:r>
            <a:r>
              <a:rPr lang="en-GB" sz="1800" dirty="0"/>
              <a:t>within</a:t>
            </a:r>
            <a:r>
              <a:rPr lang="en-GB" sz="1800" b="1" kern="1200" dirty="0">
                <a:solidFill>
                  <a:schemeClr val="lt1"/>
                </a:solidFill>
              </a:rPr>
              <a:t> ''items that will not be reclassified subsequently to profit or loss''. </a:t>
            </a:r>
          </a:p>
        </p:txBody>
      </p:sp>
    </p:spTree>
    <p:extLst>
      <p:ext uri="{BB962C8B-B14F-4D97-AF65-F5344CB8AC3E}">
        <p14:creationId xmlns:p14="http://schemas.microsoft.com/office/powerpoint/2010/main" val="166538726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DB plan</a:t>
            </a:r>
            <a:br>
              <a:rPr lang="en-GB" dirty="0" smtClean="0"/>
            </a:br>
            <a:r>
              <a:rPr lang="en-GB" dirty="0" smtClean="0"/>
              <a:t>Disclosures- s</a:t>
            </a:r>
            <a:r>
              <a:rPr lang="en-GB" dirty="0" smtClean="0">
                <a:latin typeface="Arial" pitchFamily="34" charset="0"/>
                <a:cs typeface="Arial" pitchFamily="34" charset="0"/>
              </a:rPr>
              <a:t>ummary </a:t>
            </a:r>
            <a:r>
              <a:rPr lang="en-GB" dirty="0">
                <a:latin typeface="Arial" pitchFamily="34" charset="0"/>
                <a:cs typeface="Arial" pitchFamily="34" charset="0"/>
              </a:rPr>
              <a:t>of key points</a:t>
            </a:r>
            <a:endParaRPr lang="en-GB" dirty="0"/>
          </a:p>
        </p:txBody>
      </p:sp>
      <p:sp>
        <p:nvSpPr>
          <p:cNvPr id="2" name="Content Placeholder 1"/>
          <p:cNvSpPr>
            <a:spLocks noGrp="1"/>
          </p:cNvSpPr>
          <p:nvPr>
            <p:ph idx="1"/>
          </p:nvPr>
        </p:nvSpPr>
        <p:spPr>
          <a:xfrm>
            <a:off x="1802953" y="2016572"/>
            <a:ext cx="7233543" cy="4364756"/>
          </a:xfrm>
        </p:spPr>
        <p:txBody>
          <a:bodyPr/>
          <a:lstStyle/>
          <a:p>
            <a:pPr marL="0" indent="0">
              <a:buNone/>
            </a:pPr>
            <a:r>
              <a:rPr lang="en-GB" sz="1800" dirty="0" smtClean="0"/>
              <a:t>An entity discloses information </a:t>
            </a:r>
            <a:r>
              <a:rPr lang="en-GB" sz="1800" dirty="0"/>
              <a:t>that: </a:t>
            </a:r>
          </a:p>
          <a:p>
            <a:pPr marL="360000" indent="-360000">
              <a:spcBef>
                <a:spcPts val="25"/>
              </a:spcBef>
              <a:spcAft>
                <a:spcPts val="25"/>
              </a:spcAft>
            </a:pPr>
            <a:r>
              <a:rPr lang="en-GB" sz="1800" b="1" kern="1200" dirty="0">
                <a:solidFill>
                  <a:schemeClr val="lt1"/>
                </a:solidFill>
              </a:rPr>
              <a:t>explains the characteristics </a:t>
            </a:r>
            <a:r>
              <a:rPr lang="en-GB" sz="1800" dirty="0"/>
              <a:t>of its </a:t>
            </a:r>
            <a:r>
              <a:rPr lang="en-GB" sz="1800" b="1" kern="1200" dirty="0" smtClean="0">
                <a:solidFill>
                  <a:schemeClr val="lt1"/>
                </a:solidFill>
              </a:rPr>
              <a:t>DB plan </a:t>
            </a:r>
            <a:r>
              <a:rPr lang="en-GB" sz="1800" b="1" kern="1200" dirty="0">
                <a:solidFill>
                  <a:schemeClr val="lt1"/>
                </a:solidFill>
              </a:rPr>
              <a:t>and risks associated with</a:t>
            </a:r>
            <a:r>
              <a:rPr lang="en-GB" sz="1800" dirty="0"/>
              <a:t> </a:t>
            </a:r>
            <a:r>
              <a:rPr lang="en-GB" sz="1800" dirty="0" smtClean="0"/>
              <a:t>it </a:t>
            </a:r>
          </a:p>
          <a:p>
            <a:pPr marL="360000" indent="-360000">
              <a:spcBef>
                <a:spcPts val="25"/>
              </a:spcBef>
              <a:spcAft>
                <a:spcPts val="25"/>
              </a:spcAft>
            </a:pPr>
            <a:r>
              <a:rPr lang="en-GB" sz="1800" b="1" kern="1200" dirty="0" smtClean="0">
                <a:solidFill>
                  <a:schemeClr val="lt1"/>
                </a:solidFill>
              </a:rPr>
              <a:t>identifies </a:t>
            </a:r>
            <a:r>
              <a:rPr lang="en-GB" sz="1800" b="1" kern="1200" dirty="0">
                <a:solidFill>
                  <a:schemeClr val="lt1"/>
                </a:solidFill>
              </a:rPr>
              <a:t>and explains the amounts </a:t>
            </a:r>
            <a:r>
              <a:rPr lang="en-GB" sz="1800" dirty="0"/>
              <a:t>in its financial statements arising from its </a:t>
            </a:r>
            <a:r>
              <a:rPr lang="en-GB" sz="1800" dirty="0" smtClean="0"/>
              <a:t>DB plan including:</a:t>
            </a:r>
          </a:p>
          <a:p>
            <a:pPr marL="828000" lvl="1" indent="-360000">
              <a:spcBef>
                <a:spcPts val="25"/>
              </a:spcBef>
              <a:spcAft>
                <a:spcPts val="25"/>
              </a:spcAft>
            </a:pPr>
            <a:r>
              <a:rPr lang="en-GB" sz="1800" b="1" kern="1200" dirty="0">
                <a:solidFill>
                  <a:schemeClr val="lt1"/>
                </a:solidFill>
                <a:ea typeface="+mn-ea"/>
                <a:cs typeface="+mn-cs"/>
              </a:rPr>
              <a:t>reconciliation </a:t>
            </a:r>
            <a:r>
              <a:rPr lang="en-GB" sz="1800" dirty="0">
                <a:ea typeface="+mn-ea"/>
                <a:cs typeface="+mn-cs"/>
              </a:rPr>
              <a:t>from</a:t>
            </a:r>
            <a:r>
              <a:rPr lang="en-GB" sz="1800" b="1" kern="1200" dirty="0">
                <a:solidFill>
                  <a:schemeClr val="lt1"/>
                </a:solidFill>
                <a:ea typeface="+mn-ea"/>
                <a:cs typeface="+mn-cs"/>
              </a:rPr>
              <a:t> opening balance </a:t>
            </a:r>
            <a:r>
              <a:rPr lang="en-GB" sz="1800" dirty="0">
                <a:ea typeface="+mn-ea"/>
                <a:cs typeface="+mn-cs"/>
              </a:rPr>
              <a:t>to</a:t>
            </a:r>
            <a:r>
              <a:rPr lang="en-GB" sz="1800" b="1" kern="1200" dirty="0">
                <a:solidFill>
                  <a:schemeClr val="lt1"/>
                </a:solidFill>
                <a:ea typeface="+mn-ea"/>
                <a:cs typeface="+mn-cs"/>
              </a:rPr>
              <a:t> closing balance </a:t>
            </a:r>
            <a:r>
              <a:rPr lang="en-GB" sz="1800" dirty="0">
                <a:ea typeface="+mn-ea"/>
                <a:cs typeface="+mn-cs"/>
              </a:rPr>
              <a:t>of</a:t>
            </a:r>
            <a:r>
              <a:rPr lang="en-GB" sz="1800" b="1" kern="1200" dirty="0">
                <a:solidFill>
                  <a:schemeClr val="lt1"/>
                </a:solidFill>
                <a:ea typeface="+mn-ea"/>
                <a:cs typeface="+mn-cs"/>
              </a:rPr>
              <a:t> plan assets, PV of DBO </a:t>
            </a:r>
            <a:r>
              <a:rPr lang="en-GB" sz="1800" dirty="0">
                <a:ea typeface="+mn-ea"/>
                <a:cs typeface="+mn-cs"/>
              </a:rPr>
              <a:t>and the effect of asset ceiling</a:t>
            </a:r>
          </a:p>
          <a:p>
            <a:pPr marL="828000" lvl="1" indent="-360000">
              <a:spcBef>
                <a:spcPts val="25"/>
              </a:spcBef>
              <a:spcAft>
                <a:spcPts val="25"/>
              </a:spcAft>
            </a:pPr>
            <a:r>
              <a:rPr lang="en-GB" sz="1800" b="1" kern="1200" dirty="0">
                <a:solidFill>
                  <a:schemeClr val="lt1"/>
                </a:solidFill>
                <a:ea typeface="+mn-ea"/>
                <a:cs typeface="+mn-cs"/>
              </a:rPr>
              <a:t>disaggregation of FV of plan assets</a:t>
            </a:r>
          </a:p>
          <a:p>
            <a:pPr marL="828000" lvl="1" indent="-360000">
              <a:spcBef>
                <a:spcPts val="25"/>
              </a:spcBef>
              <a:spcAft>
                <a:spcPts val="25"/>
              </a:spcAft>
            </a:pPr>
            <a:r>
              <a:rPr lang="en-GB" sz="1800" b="1" kern="1200" dirty="0">
                <a:solidFill>
                  <a:schemeClr val="lt1"/>
                </a:solidFill>
                <a:ea typeface="+mn-ea"/>
                <a:cs typeface="+mn-cs"/>
              </a:rPr>
              <a:t>significant actuarial assumptions </a:t>
            </a:r>
            <a:r>
              <a:rPr lang="en-GB" sz="1800" dirty="0">
                <a:ea typeface="+mn-ea"/>
                <a:cs typeface="+mn-cs"/>
              </a:rPr>
              <a:t>used to determine the PV of the DBO </a:t>
            </a:r>
          </a:p>
          <a:p>
            <a:pPr marL="360000" indent="-360000">
              <a:spcBef>
                <a:spcPts val="25"/>
              </a:spcBef>
              <a:spcAft>
                <a:spcPts val="25"/>
              </a:spcAft>
            </a:pPr>
            <a:r>
              <a:rPr lang="en-GB" sz="1800" dirty="0" smtClean="0"/>
              <a:t>describes </a:t>
            </a:r>
            <a:r>
              <a:rPr lang="en-GB" sz="1800" dirty="0"/>
              <a:t>how its </a:t>
            </a:r>
            <a:r>
              <a:rPr lang="en-GB" sz="1800" dirty="0" smtClean="0"/>
              <a:t>DB plan may </a:t>
            </a:r>
            <a:r>
              <a:rPr lang="en-GB" sz="1800" dirty="0"/>
              <a:t>affect </a:t>
            </a:r>
            <a:r>
              <a:rPr lang="en-GB" sz="1800" b="1" kern="1200" dirty="0">
                <a:solidFill>
                  <a:schemeClr val="lt1"/>
                </a:solidFill>
              </a:rPr>
              <a:t>the amount, timing and uncertainty</a:t>
            </a:r>
            <a:r>
              <a:rPr lang="en-GB" sz="1800" dirty="0"/>
              <a:t> of the entity’s future cash </a:t>
            </a:r>
            <a:r>
              <a:rPr lang="en-GB" sz="1800" dirty="0" smtClean="0"/>
              <a:t>flows. </a:t>
            </a:r>
          </a:p>
          <a:p>
            <a:pPr marL="760050" lvl="1" indent="-360000">
              <a:spcBef>
                <a:spcPts val="25"/>
              </a:spcBef>
              <a:spcAft>
                <a:spcPts val="25"/>
              </a:spcAft>
            </a:pPr>
            <a:r>
              <a:rPr lang="en-GB" sz="1800" dirty="0" smtClean="0"/>
              <a:t>Among these, a </a:t>
            </a:r>
            <a:r>
              <a:rPr lang="en-GB" sz="1800" b="1" kern="1200" dirty="0">
                <a:solidFill>
                  <a:schemeClr val="lt1"/>
                </a:solidFill>
              </a:rPr>
              <a:t>sensitivity analysis for each significant actuarial assumption </a:t>
            </a:r>
            <a:r>
              <a:rPr lang="en-GB" sz="1800" dirty="0" smtClean="0"/>
              <a:t>at the end of the reporting period &amp; methods and assumptions of preparing the </a:t>
            </a:r>
            <a:r>
              <a:rPr lang="en-GB" sz="1800" b="1" kern="1200" dirty="0">
                <a:solidFill>
                  <a:schemeClr val="lt1"/>
                </a:solidFill>
              </a:rPr>
              <a:t>sensitivity </a:t>
            </a:r>
            <a:r>
              <a:rPr lang="en-GB" sz="1800" b="1" kern="1200" dirty="0" smtClean="0">
                <a:solidFill>
                  <a:schemeClr val="lt1"/>
                </a:solidFill>
              </a:rPr>
              <a:t>analysis.</a:t>
            </a:r>
            <a:endParaRPr lang="en-GB" sz="1800" b="1" kern="1200" dirty="0">
              <a:solidFill>
                <a:schemeClr val="lt1"/>
              </a:solidFill>
            </a:endParaRPr>
          </a:p>
        </p:txBody>
      </p:sp>
      <p:pic>
        <p:nvPicPr>
          <p:cNvPr id="12290"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179512" y="2924944"/>
            <a:ext cx="1658937" cy="194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039656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IAS 19 Module</a:t>
            </a:r>
            <a:br>
              <a:rPr lang="en-GB" dirty="0" smtClean="0"/>
            </a:br>
            <a:r>
              <a:rPr lang="en-GB" dirty="0" smtClean="0"/>
              <a:t>Flowchart</a:t>
            </a:r>
            <a:br>
              <a:rPr lang="en-GB" dirty="0" smtClean="0"/>
            </a:br>
            <a:r>
              <a:rPr lang="en-GB" dirty="0" smtClean="0"/>
              <a:t/>
            </a:r>
            <a:br>
              <a:rPr lang="en-GB" dirty="0" smtClean="0"/>
            </a:br>
            <a:endParaRPr lang="en-GB" dirty="0"/>
          </a:p>
        </p:txBody>
      </p:sp>
      <p:sp>
        <p:nvSpPr>
          <p:cNvPr id="4" name="Rectangle 4"/>
          <p:cNvSpPr>
            <a:spLocks noChangeArrowheads="1"/>
          </p:cNvSpPr>
          <p:nvPr/>
        </p:nvSpPr>
        <p:spPr bwMode="auto">
          <a:xfrm>
            <a:off x="827584" y="1988920"/>
            <a:ext cx="8028632" cy="36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Employee Benefits</a:t>
            </a:r>
            <a:endParaRPr lang="en-GB" sz="1800" b="1" dirty="0">
              <a:solidFill>
                <a:srgbClr val="4F2D7F"/>
              </a:solidFill>
              <a:latin typeface="Calibri" panose="020F0502020204030204" pitchFamily="34" charset="0"/>
              <a:cs typeface="Calibri" panose="020F0502020204030204" pitchFamily="34" charset="0"/>
            </a:endParaRPr>
          </a:p>
        </p:txBody>
      </p:sp>
      <p:sp>
        <p:nvSpPr>
          <p:cNvPr id="7" name="Rectangle 6"/>
          <p:cNvSpPr>
            <a:spLocks noChangeArrowheads="1"/>
          </p:cNvSpPr>
          <p:nvPr/>
        </p:nvSpPr>
        <p:spPr bwMode="auto">
          <a:xfrm>
            <a:off x="1907944" y="4005144"/>
            <a:ext cx="2160000"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Post-employment </a:t>
            </a:r>
          </a:p>
          <a:p>
            <a:pPr marL="0" lvl="1" algn="ctr"/>
            <a:r>
              <a:rPr lang="en-GB" altLang="en-US" sz="2000" dirty="0" smtClean="0">
                <a:solidFill>
                  <a:srgbClr val="000000"/>
                </a:solidFill>
              </a:rPr>
              <a:t>benefits</a:t>
            </a:r>
            <a:endParaRPr lang="en-GB" altLang="en-US" sz="2000" dirty="0">
              <a:solidFill>
                <a:srgbClr val="000000"/>
              </a:solidFill>
            </a:endParaRPr>
          </a:p>
        </p:txBody>
      </p:sp>
      <p:sp>
        <p:nvSpPr>
          <p:cNvPr id="8" name="Rectangle 6"/>
          <p:cNvSpPr>
            <a:spLocks noChangeArrowheads="1"/>
          </p:cNvSpPr>
          <p:nvPr/>
        </p:nvSpPr>
        <p:spPr bwMode="auto">
          <a:xfrm>
            <a:off x="5364328" y="3933056"/>
            <a:ext cx="2160000" cy="71996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Other long-term </a:t>
            </a:r>
          </a:p>
          <a:p>
            <a:pPr marL="0" lvl="1" algn="ctr"/>
            <a:r>
              <a:rPr lang="en-GB" altLang="en-US" sz="2000" dirty="0" smtClean="0">
                <a:solidFill>
                  <a:srgbClr val="000000"/>
                </a:solidFill>
              </a:rPr>
              <a:t>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0" name="Line 9"/>
          <p:cNvSpPr>
            <a:spLocks noChangeShapeType="1"/>
          </p:cNvSpPr>
          <p:nvPr/>
        </p:nvSpPr>
        <p:spPr bwMode="auto">
          <a:xfrm>
            <a:off x="1691680" y="239155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3" name="Line 9"/>
          <p:cNvSpPr>
            <a:spLocks noChangeShapeType="1"/>
          </p:cNvSpPr>
          <p:nvPr/>
        </p:nvSpPr>
        <p:spPr bwMode="auto">
          <a:xfrm rot="18900000">
            <a:off x="5410990" y="3421927"/>
            <a:ext cx="0" cy="54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4" name="Line 9"/>
          <p:cNvSpPr>
            <a:spLocks noChangeShapeType="1"/>
          </p:cNvSpPr>
          <p:nvPr/>
        </p:nvSpPr>
        <p:spPr bwMode="auto">
          <a:xfrm rot="2700000">
            <a:off x="4237066" y="3421927"/>
            <a:ext cx="0" cy="54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1" name="Rectangle 6"/>
          <p:cNvSpPr>
            <a:spLocks noChangeArrowheads="1"/>
          </p:cNvSpPr>
          <p:nvPr/>
        </p:nvSpPr>
        <p:spPr bwMode="auto">
          <a:xfrm>
            <a:off x="6588224" y="2744864"/>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a:solidFill>
                  <a:srgbClr val="000000"/>
                </a:solidFill>
              </a:rPr>
              <a:t>Termination </a:t>
            </a:r>
          </a:p>
          <a:p>
            <a:pPr marL="0" lvl="1" algn="ctr"/>
            <a:r>
              <a:rPr lang="en-GB" altLang="en-US" sz="2000" dirty="0" smtClean="0">
                <a:solidFill>
                  <a:srgbClr val="000000"/>
                </a:solidFill>
              </a:rPr>
              <a:t>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5" name="Rectangle 6"/>
          <p:cNvSpPr>
            <a:spLocks noChangeArrowheads="1"/>
          </p:cNvSpPr>
          <p:nvPr/>
        </p:nvSpPr>
        <p:spPr bwMode="auto">
          <a:xfrm>
            <a:off x="611560" y="2780928"/>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Short-term </a:t>
            </a:r>
            <a:endParaRPr lang="en-GB" altLang="en-US" sz="2000" dirty="0">
              <a:solidFill>
                <a:srgbClr val="000000"/>
              </a:solidFill>
            </a:endParaRPr>
          </a:p>
          <a:p>
            <a:pPr marL="0" lvl="1" algn="ctr"/>
            <a:r>
              <a:rPr lang="en-GB" altLang="en-US" sz="2000" dirty="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7" name="Rectangle 6"/>
          <p:cNvSpPr>
            <a:spLocks noChangeArrowheads="1"/>
          </p:cNvSpPr>
          <p:nvPr/>
        </p:nvSpPr>
        <p:spPr bwMode="auto">
          <a:xfrm>
            <a:off x="3707904" y="2708920"/>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Long-term </a:t>
            </a:r>
          </a:p>
          <a:p>
            <a:pPr marL="0" lvl="1" algn="ctr"/>
            <a:r>
              <a:rPr lang="en-GB" altLang="en-US" sz="2000" dirty="0" smtClean="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9" name="Rectangle 6"/>
          <p:cNvSpPr>
            <a:spLocks noChangeArrowheads="1"/>
          </p:cNvSpPr>
          <p:nvPr/>
        </p:nvSpPr>
        <p:spPr bwMode="auto">
          <a:xfrm>
            <a:off x="4146938" y="5165784"/>
            <a:ext cx="4248472" cy="1287552"/>
          </a:xfrm>
          <a:prstGeom prst="rect">
            <a:avLst/>
          </a:prstGeom>
          <a:ln>
            <a:solidFill>
              <a:schemeClr val="tx1"/>
            </a:solidFill>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defTabSz="711200">
              <a:spcAft>
                <a:spcPts val="0"/>
              </a:spcAft>
            </a:pPr>
            <a:r>
              <a:rPr lang="en-GB" sz="2000" b="1" dirty="0">
                <a:solidFill>
                  <a:srgbClr val="4F2D7F"/>
                </a:solidFill>
                <a:latin typeface="Calibri" panose="020F0502020204030204" pitchFamily="34" charset="0"/>
                <a:cs typeface="Calibri" panose="020F0502020204030204" pitchFamily="34" charset="0"/>
              </a:rPr>
              <a:t>Employee benefits </a:t>
            </a:r>
            <a:r>
              <a:rPr lang="en-GB" sz="2000" dirty="0">
                <a:solidFill>
                  <a:srgbClr val="000000"/>
                </a:solidFill>
                <a:latin typeface="Calibri" panose="020F0502020204030204" pitchFamily="34" charset="0"/>
                <a:cs typeface="Calibri" panose="020F0502020204030204" pitchFamily="34" charset="0"/>
              </a:rPr>
              <a:t>other than:</a:t>
            </a:r>
          </a:p>
          <a:p>
            <a:pPr marL="360000" lvl="1" indent="-360000" defTabSz="711200">
              <a:spcAft>
                <a:spcPts val="0"/>
              </a:spcAft>
              <a:buFont typeface="Arial" panose="020B0604020202020204" pitchFamily="34" charset="0"/>
              <a:buChar char="•"/>
            </a:pPr>
            <a:r>
              <a:rPr lang="en-GB" sz="2000" b="1" dirty="0">
                <a:solidFill>
                  <a:srgbClr val="4F2D7F"/>
                </a:solidFill>
                <a:latin typeface="Calibri" panose="020F0502020204030204" pitchFamily="34" charset="0"/>
                <a:cs typeface="Calibri" panose="020F0502020204030204" pitchFamily="34" charset="0"/>
              </a:rPr>
              <a:t>short‑term employee benefits</a:t>
            </a:r>
          </a:p>
          <a:p>
            <a:pPr marL="360000" lvl="1" indent="-360000" defTabSz="711200">
              <a:spcAft>
                <a:spcPts val="0"/>
              </a:spcAft>
              <a:buFont typeface="Arial" panose="020B0604020202020204" pitchFamily="34" charset="0"/>
              <a:buChar char="•"/>
            </a:pPr>
            <a:r>
              <a:rPr lang="en-GB" sz="2000" b="1" dirty="0">
                <a:solidFill>
                  <a:srgbClr val="4F2D7F"/>
                </a:solidFill>
                <a:latin typeface="Calibri" panose="020F0502020204030204" pitchFamily="34" charset="0"/>
                <a:cs typeface="Calibri" panose="020F0502020204030204" pitchFamily="34" charset="0"/>
              </a:rPr>
              <a:t>post‑employment benefits </a:t>
            </a:r>
            <a:r>
              <a:rPr lang="en-GB" sz="2000" dirty="0">
                <a:solidFill>
                  <a:srgbClr val="000000"/>
                </a:solidFill>
                <a:latin typeface="Calibri" panose="020F0502020204030204" pitchFamily="34" charset="0"/>
                <a:cs typeface="Calibri" panose="020F0502020204030204" pitchFamily="34" charset="0"/>
              </a:rPr>
              <a:t>and </a:t>
            </a:r>
          </a:p>
          <a:p>
            <a:pPr marL="360000" lvl="1" indent="-360000" defTabSz="711200">
              <a:spcAft>
                <a:spcPts val="0"/>
              </a:spcAft>
              <a:buFont typeface="Arial" panose="020B0604020202020204" pitchFamily="34" charset="0"/>
              <a:buChar char="•"/>
            </a:pPr>
            <a:r>
              <a:rPr lang="en-GB" sz="2000" b="1" dirty="0">
                <a:solidFill>
                  <a:srgbClr val="4F2D7F"/>
                </a:solidFill>
                <a:latin typeface="Calibri" panose="020F0502020204030204" pitchFamily="34" charset="0"/>
                <a:cs typeface="Calibri" panose="020F0502020204030204" pitchFamily="34" charset="0"/>
              </a:rPr>
              <a:t>termination benefits. </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4" name="Line 9"/>
          <p:cNvSpPr>
            <a:spLocks noChangeShapeType="1"/>
          </p:cNvSpPr>
          <p:nvPr/>
        </p:nvSpPr>
        <p:spPr bwMode="auto">
          <a:xfrm>
            <a:off x="6408064" y="4797152"/>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0" name="Oval 19"/>
          <p:cNvSpPr/>
          <p:nvPr/>
        </p:nvSpPr>
        <p:spPr>
          <a:xfrm>
            <a:off x="5148344" y="3861048"/>
            <a:ext cx="2520000" cy="9000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Line 9"/>
          <p:cNvSpPr>
            <a:spLocks noChangeShapeType="1"/>
          </p:cNvSpPr>
          <p:nvPr/>
        </p:nvSpPr>
        <p:spPr bwMode="auto">
          <a:xfrm>
            <a:off x="4860032" y="234888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7" name="Line 9"/>
          <p:cNvSpPr>
            <a:spLocks noChangeShapeType="1"/>
          </p:cNvSpPr>
          <p:nvPr/>
        </p:nvSpPr>
        <p:spPr bwMode="auto">
          <a:xfrm>
            <a:off x="7884368" y="234888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Tree>
    <p:extLst>
      <p:ext uri="{BB962C8B-B14F-4D97-AF65-F5344CB8AC3E}">
        <p14:creationId xmlns:p14="http://schemas.microsoft.com/office/powerpoint/2010/main" val="160545494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Post-employment benefits Vs</a:t>
            </a:r>
            <a:r>
              <a:rPr lang="en-GB" dirty="0"/>
              <a:t>. Other </a:t>
            </a:r>
            <a:r>
              <a:rPr lang="en-GB" dirty="0" smtClean="0"/>
              <a:t>long-term benefits</a:t>
            </a:r>
            <a:br>
              <a:rPr lang="en-GB" dirty="0" smtClean="0"/>
            </a:br>
            <a:r>
              <a:rPr lang="en-GB" dirty="0" smtClean="0"/>
              <a:t>Examples</a:t>
            </a:r>
            <a:endParaRPr lang="en-GB" dirty="0"/>
          </a:p>
        </p:txBody>
      </p:sp>
      <p:grpSp>
        <p:nvGrpSpPr>
          <p:cNvPr id="35" name="Group 34"/>
          <p:cNvGrpSpPr/>
          <p:nvPr/>
        </p:nvGrpSpPr>
        <p:grpSpPr>
          <a:xfrm>
            <a:off x="395536" y="1988840"/>
            <a:ext cx="8280000" cy="4156720"/>
            <a:chOff x="1279924" y="2924944"/>
            <a:chExt cx="6385844" cy="3185084"/>
          </a:xfrm>
        </p:grpSpPr>
        <p:sp>
          <p:nvSpPr>
            <p:cNvPr id="36" name="Rectangle 35"/>
            <p:cNvSpPr/>
            <p:nvPr/>
          </p:nvSpPr>
          <p:spPr>
            <a:xfrm>
              <a:off x="1279924" y="2933486"/>
              <a:ext cx="6385844" cy="3176542"/>
            </a:xfrm>
            <a:prstGeom prst="rect">
              <a:avLst/>
            </a:prstGeom>
          </p:spPr>
          <p:style>
            <a:lnRef idx="3">
              <a:schemeClr val="lt1">
                <a:hueOff val="0"/>
                <a:satOff val="0"/>
                <a:lumOff val="0"/>
                <a:alphaOff val="0"/>
              </a:schemeClr>
            </a:lnRef>
            <a:fillRef idx="1">
              <a:schemeClr val="accent1">
                <a:tint val="50000"/>
                <a:hueOff val="0"/>
                <a:satOff val="0"/>
                <a:lumOff val="0"/>
                <a:alphaOff val="0"/>
              </a:schemeClr>
            </a:fillRef>
            <a:effectRef idx="1">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solidFill>
                  <a:srgbClr val="4F2D7F">
                    <a:hueOff val="0"/>
                    <a:satOff val="0"/>
                    <a:lumOff val="0"/>
                    <a:alphaOff val="0"/>
                  </a:srgbClr>
                </a:solidFill>
              </a:endParaRPr>
            </a:p>
          </p:txBody>
        </p:sp>
        <p:sp>
          <p:nvSpPr>
            <p:cNvPr id="37" name="Freeform 36"/>
            <p:cNvSpPr/>
            <p:nvPr/>
          </p:nvSpPr>
          <p:spPr>
            <a:xfrm>
              <a:off x="1791196" y="3299482"/>
              <a:ext cx="2811999" cy="2677221"/>
            </a:xfrm>
            <a:custGeom>
              <a:avLst/>
              <a:gdLst>
                <a:gd name="connsiteX0" fmla="*/ 0 w 2811999"/>
                <a:gd name="connsiteY0" fmla="*/ 0 h 2677221"/>
                <a:gd name="connsiteX1" fmla="*/ 2811999 w 2811999"/>
                <a:gd name="connsiteY1" fmla="*/ 0 h 2677221"/>
                <a:gd name="connsiteX2" fmla="*/ 2811999 w 2811999"/>
                <a:gd name="connsiteY2" fmla="*/ 2677221 h 2677221"/>
                <a:gd name="connsiteX3" fmla="*/ 0 w 2811999"/>
                <a:gd name="connsiteY3" fmla="*/ 2677221 h 2677221"/>
                <a:gd name="connsiteX4" fmla="*/ 0 w 2811999"/>
                <a:gd name="connsiteY4" fmla="*/ 0 h 267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1999" h="2677221">
                  <a:moveTo>
                    <a:pt x="0" y="0"/>
                  </a:moveTo>
                  <a:lnTo>
                    <a:pt x="2811999" y="0"/>
                  </a:lnTo>
                  <a:lnTo>
                    <a:pt x="2811999" y="2677221"/>
                  </a:lnTo>
                  <a:lnTo>
                    <a:pt x="0" y="26772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3825" tIns="123825" rIns="123825" bIns="123825" numCol="1" spcCol="1270" anchor="t" anchorCtr="0">
              <a:noAutofit/>
            </a:bodyPr>
            <a:lstStyle/>
            <a:p>
              <a:pPr defTabSz="2889250">
                <a:lnSpc>
                  <a:spcPct val="90000"/>
                </a:lnSpc>
                <a:spcAft>
                  <a:spcPct val="35000"/>
                </a:spcAft>
              </a:pPr>
              <a:endParaRPr lang="en-GB" sz="6500" dirty="0">
                <a:solidFill>
                  <a:srgbClr val="000000">
                    <a:hueOff val="0"/>
                    <a:satOff val="0"/>
                    <a:lumOff val="0"/>
                    <a:alphaOff val="0"/>
                  </a:srgbClr>
                </a:solidFill>
              </a:endParaRPr>
            </a:p>
          </p:txBody>
        </p:sp>
        <p:sp>
          <p:nvSpPr>
            <p:cNvPr id="38" name="Freeform 37"/>
            <p:cNvSpPr/>
            <p:nvPr/>
          </p:nvSpPr>
          <p:spPr>
            <a:xfrm>
              <a:off x="4665839" y="3299482"/>
              <a:ext cx="2811999" cy="2677221"/>
            </a:xfrm>
            <a:custGeom>
              <a:avLst/>
              <a:gdLst>
                <a:gd name="connsiteX0" fmla="*/ 0 w 2811999"/>
                <a:gd name="connsiteY0" fmla="*/ 0 h 2677221"/>
                <a:gd name="connsiteX1" fmla="*/ 2811999 w 2811999"/>
                <a:gd name="connsiteY1" fmla="*/ 0 h 2677221"/>
                <a:gd name="connsiteX2" fmla="*/ 2811999 w 2811999"/>
                <a:gd name="connsiteY2" fmla="*/ 2677221 h 2677221"/>
                <a:gd name="connsiteX3" fmla="*/ 0 w 2811999"/>
                <a:gd name="connsiteY3" fmla="*/ 2677221 h 2677221"/>
                <a:gd name="connsiteX4" fmla="*/ 0 w 2811999"/>
                <a:gd name="connsiteY4" fmla="*/ 0 h 267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1999" h="2677221">
                  <a:moveTo>
                    <a:pt x="0" y="0"/>
                  </a:moveTo>
                  <a:lnTo>
                    <a:pt x="2811999" y="0"/>
                  </a:lnTo>
                  <a:lnTo>
                    <a:pt x="2811999" y="2677221"/>
                  </a:lnTo>
                  <a:lnTo>
                    <a:pt x="0" y="26772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3825" tIns="123825" rIns="123825" bIns="123825" numCol="1" spcCol="1270" anchor="t" anchorCtr="0">
              <a:noAutofit/>
            </a:bodyPr>
            <a:lstStyle/>
            <a:p>
              <a:pPr defTabSz="2889250">
                <a:lnSpc>
                  <a:spcPct val="90000"/>
                </a:lnSpc>
                <a:spcAft>
                  <a:spcPct val="35000"/>
                </a:spcAft>
              </a:pPr>
              <a:endParaRPr lang="en-GB" sz="6500" dirty="0">
                <a:solidFill>
                  <a:srgbClr val="000000">
                    <a:hueOff val="0"/>
                    <a:satOff val="0"/>
                    <a:lumOff val="0"/>
                    <a:alphaOff val="0"/>
                  </a:srgbClr>
                </a:solidFill>
              </a:endParaRPr>
            </a:p>
          </p:txBody>
        </p:sp>
        <p:sp>
          <p:nvSpPr>
            <p:cNvPr id="41" name="Straight Connector 40"/>
            <p:cNvSpPr/>
            <p:nvPr/>
          </p:nvSpPr>
          <p:spPr>
            <a:xfrm>
              <a:off x="4472150" y="2924944"/>
              <a:ext cx="696" cy="3176542"/>
            </a:xfrm>
            <a:prstGeom prst="line">
              <a:avLst/>
            </a:prstGeom>
          </p:spPr>
          <p:style>
            <a:lnRef idx="3">
              <a:schemeClr val="accent4"/>
            </a:lnRef>
            <a:fillRef idx="0">
              <a:schemeClr val="accent4"/>
            </a:fillRef>
            <a:effectRef idx="2">
              <a:schemeClr val="accent4"/>
            </a:effectRef>
            <a:fontRef idx="minor">
              <a:schemeClr val="tx1"/>
            </a:fontRef>
          </p:style>
        </p:sp>
      </p:grpSp>
      <p:sp>
        <p:nvSpPr>
          <p:cNvPr id="43" name="Rectangle 42"/>
          <p:cNvSpPr/>
          <p:nvPr/>
        </p:nvSpPr>
        <p:spPr>
          <a:xfrm>
            <a:off x="4572000" y="2039357"/>
            <a:ext cx="4140000" cy="954107"/>
          </a:xfrm>
          <a:prstGeom prst="rect">
            <a:avLst/>
          </a:prstGeom>
        </p:spPr>
        <p:txBody>
          <a:bodyPr wrap="square">
            <a:spAutoFit/>
          </a:bodyPr>
          <a:lstStyle/>
          <a:p>
            <a:r>
              <a:rPr lang="en-GB" dirty="0" smtClean="0">
                <a:solidFill>
                  <a:srgbClr val="FF0000"/>
                </a:solidFill>
              </a:rPr>
              <a:t>Other </a:t>
            </a:r>
            <a:r>
              <a:rPr lang="en-GB" dirty="0">
                <a:solidFill>
                  <a:srgbClr val="FF0000"/>
                </a:solidFill>
              </a:rPr>
              <a:t>long-term employee benefits</a:t>
            </a:r>
            <a:endParaRPr lang="en-GB" dirty="0">
              <a:solidFill>
                <a:srgbClr val="000000"/>
              </a:solidFill>
            </a:endParaRPr>
          </a:p>
        </p:txBody>
      </p:sp>
      <p:sp>
        <p:nvSpPr>
          <p:cNvPr id="44" name="Rectangle 43"/>
          <p:cNvSpPr/>
          <p:nvPr/>
        </p:nvSpPr>
        <p:spPr>
          <a:xfrm>
            <a:off x="395536" y="2021354"/>
            <a:ext cx="4140000" cy="954107"/>
          </a:xfrm>
          <a:prstGeom prst="rect">
            <a:avLst/>
          </a:prstGeom>
        </p:spPr>
        <p:txBody>
          <a:bodyPr wrap="square">
            <a:spAutoFit/>
          </a:bodyPr>
          <a:lstStyle/>
          <a:p>
            <a:r>
              <a:rPr lang="en-GB" dirty="0">
                <a:solidFill>
                  <a:srgbClr val="FF0000"/>
                </a:solidFill>
              </a:rPr>
              <a:t>Post-employment benefits</a:t>
            </a:r>
            <a:endParaRPr lang="en-GB" dirty="0">
              <a:solidFill>
                <a:srgbClr val="000000"/>
              </a:solidFill>
            </a:endParaRPr>
          </a:p>
        </p:txBody>
      </p:sp>
      <p:sp>
        <p:nvSpPr>
          <p:cNvPr id="45" name="Rectangle 44"/>
          <p:cNvSpPr/>
          <p:nvPr/>
        </p:nvSpPr>
        <p:spPr>
          <a:xfrm>
            <a:off x="395536" y="2975461"/>
            <a:ext cx="4140000" cy="1938992"/>
          </a:xfrm>
          <a:prstGeom prst="rect">
            <a:avLst/>
          </a:prstGeom>
        </p:spPr>
        <p:txBody>
          <a:bodyPr wrap="square">
            <a:spAutoFit/>
          </a:bodyPr>
          <a:lstStyle/>
          <a:p>
            <a:pPr marL="360000" indent="-360000">
              <a:spcBef>
                <a:spcPts val="25"/>
              </a:spcBef>
              <a:spcAft>
                <a:spcPts val="25"/>
              </a:spcAft>
              <a:buFont typeface="Arial" panose="020B0604020202020204" pitchFamily="34" charset="0"/>
              <a:buChar char="•"/>
            </a:pPr>
            <a:r>
              <a:rPr lang="en-GB" sz="2000" dirty="0">
                <a:solidFill>
                  <a:srgbClr val="000000"/>
                </a:solidFill>
              </a:rPr>
              <a:t>retirement benefits, such </a:t>
            </a:r>
            <a:r>
              <a:rPr lang="en-GB" sz="2000" dirty="0" smtClean="0">
                <a:solidFill>
                  <a:srgbClr val="000000"/>
                </a:solidFill>
              </a:rPr>
              <a:t>as:</a:t>
            </a:r>
          </a:p>
          <a:p>
            <a:pPr marL="828000" lvl="1" indent="-360000">
              <a:spcBef>
                <a:spcPts val="25"/>
              </a:spcBef>
              <a:spcAft>
                <a:spcPts val="25"/>
              </a:spcAft>
              <a:buFont typeface="Courier New" panose="02070309020205020404" pitchFamily="49" charset="0"/>
              <a:buChar char="o"/>
            </a:pPr>
            <a:r>
              <a:rPr lang="en-GB" sz="2000" dirty="0" smtClean="0">
                <a:solidFill>
                  <a:srgbClr val="000000"/>
                </a:solidFill>
              </a:rPr>
              <a:t>pensions </a:t>
            </a:r>
          </a:p>
          <a:p>
            <a:pPr marL="828000" lvl="1" indent="-360000">
              <a:spcBef>
                <a:spcPts val="25"/>
              </a:spcBef>
              <a:spcAft>
                <a:spcPts val="25"/>
              </a:spcAft>
              <a:buFont typeface="Courier New" panose="02070309020205020404" pitchFamily="49" charset="0"/>
              <a:buChar char="o"/>
            </a:pPr>
            <a:r>
              <a:rPr lang="en-GB" sz="2000" dirty="0" smtClean="0">
                <a:solidFill>
                  <a:srgbClr val="000000"/>
                </a:solidFill>
              </a:rPr>
              <a:t>lump </a:t>
            </a:r>
            <a:r>
              <a:rPr lang="en-GB" sz="2000" dirty="0">
                <a:solidFill>
                  <a:srgbClr val="000000"/>
                </a:solidFill>
              </a:rPr>
              <a:t>sum payments on retirement </a:t>
            </a:r>
            <a:endParaRPr lang="en-GB" sz="2000" dirty="0" smtClean="0">
              <a:solidFill>
                <a:srgbClr val="000000"/>
              </a:solidFill>
            </a:endParaRPr>
          </a:p>
          <a:p>
            <a:pPr marL="360000" indent="-360000">
              <a:spcBef>
                <a:spcPts val="25"/>
              </a:spcBef>
              <a:spcAft>
                <a:spcPts val="25"/>
              </a:spcAft>
              <a:buFont typeface="Arial" panose="020B0604020202020204" pitchFamily="34" charset="0"/>
              <a:buChar char="•"/>
            </a:pPr>
            <a:r>
              <a:rPr lang="en-GB" sz="2000" dirty="0" smtClean="0">
                <a:solidFill>
                  <a:srgbClr val="000000"/>
                </a:solidFill>
              </a:rPr>
              <a:t>post-employment </a:t>
            </a:r>
            <a:r>
              <a:rPr lang="en-GB" sz="2000" dirty="0">
                <a:solidFill>
                  <a:srgbClr val="000000"/>
                </a:solidFill>
              </a:rPr>
              <a:t>life insurance </a:t>
            </a:r>
            <a:endParaRPr lang="en-GB" sz="2000" dirty="0" smtClean="0">
              <a:solidFill>
                <a:srgbClr val="000000"/>
              </a:solidFill>
            </a:endParaRPr>
          </a:p>
          <a:p>
            <a:pPr marL="360000" indent="-360000">
              <a:spcBef>
                <a:spcPts val="25"/>
              </a:spcBef>
              <a:spcAft>
                <a:spcPts val="25"/>
              </a:spcAft>
              <a:buFont typeface="Arial" panose="020B0604020202020204" pitchFamily="34" charset="0"/>
              <a:buChar char="•"/>
            </a:pPr>
            <a:r>
              <a:rPr lang="en-GB" sz="2000" dirty="0" smtClean="0">
                <a:solidFill>
                  <a:srgbClr val="000000"/>
                </a:solidFill>
              </a:rPr>
              <a:t>post-employment </a:t>
            </a:r>
            <a:r>
              <a:rPr lang="en-GB" sz="2000" dirty="0">
                <a:solidFill>
                  <a:srgbClr val="000000"/>
                </a:solidFill>
              </a:rPr>
              <a:t>medical </a:t>
            </a:r>
            <a:r>
              <a:rPr lang="en-GB" sz="2000" dirty="0" smtClean="0">
                <a:solidFill>
                  <a:srgbClr val="000000"/>
                </a:solidFill>
              </a:rPr>
              <a:t>care</a:t>
            </a:r>
          </a:p>
        </p:txBody>
      </p:sp>
      <p:sp>
        <p:nvSpPr>
          <p:cNvPr id="47" name="Rectangle 46"/>
          <p:cNvSpPr/>
          <p:nvPr/>
        </p:nvSpPr>
        <p:spPr>
          <a:xfrm>
            <a:off x="4536456" y="2975461"/>
            <a:ext cx="4140000" cy="2554545"/>
          </a:xfrm>
          <a:prstGeom prst="rect">
            <a:avLst/>
          </a:prstGeom>
        </p:spPr>
        <p:txBody>
          <a:bodyPr wrap="square">
            <a:spAutoFit/>
          </a:bodyPr>
          <a:lstStyle/>
          <a:p>
            <a:pPr marL="360000" indent="-360000">
              <a:spcBef>
                <a:spcPts val="25"/>
              </a:spcBef>
              <a:spcAft>
                <a:spcPts val="25"/>
              </a:spcAft>
              <a:buFont typeface="Arial" panose="020B0604020202020204" pitchFamily="34" charset="0"/>
              <a:buChar char="•"/>
            </a:pPr>
            <a:r>
              <a:rPr lang="en-GB" sz="2000" dirty="0">
                <a:solidFill>
                  <a:srgbClr val="000000"/>
                </a:solidFill>
              </a:rPr>
              <a:t>sabbatical leave </a:t>
            </a:r>
          </a:p>
          <a:p>
            <a:pPr marL="360000" indent="-360000">
              <a:spcBef>
                <a:spcPts val="25"/>
              </a:spcBef>
              <a:spcAft>
                <a:spcPts val="25"/>
              </a:spcAft>
              <a:buFont typeface="Arial" panose="020B0604020202020204" pitchFamily="34" charset="0"/>
              <a:buChar char="•"/>
            </a:pPr>
            <a:r>
              <a:rPr lang="en-GB" sz="2000" dirty="0" smtClean="0">
                <a:solidFill>
                  <a:srgbClr val="000000"/>
                </a:solidFill>
              </a:rPr>
              <a:t>long </a:t>
            </a:r>
            <a:r>
              <a:rPr lang="en-GB" sz="2000" dirty="0">
                <a:solidFill>
                  <a:srgbClr val="000000"/>
                </a:solidFill>
              </a:rPr>
              <a:t>service bonuses </a:t>
            </a:r>
          </a:p>
          <a:p>
            <a:pPr marL="360000" indent="-360000">
              <a:spcBef>
                <a:spcPts val="25"/>
              </a:spcBef>
              <a:spcAft>
                <a:spcPts val="25"/>
              </a:spcAft>
              <a:buFont typeface="Arial" panose="020B0604020202020204" pitchFamily="34" charset="0"/>
              <a:buChar char="•"/>
            </a:pPr>
            <a:r>
              <a:rPr lang="en-GB" sz="2000" dirty="0">
                <a:solidFill>
                  <a:srgbClr val="000000"/>
                </a:solidFill>
              </a:rPr>
              <a:t>long-term disability benefits </a:t>
            </a:r>
          </a:p>
          <a:p>
            <a:pPr marL="360000" indent="-360000">
              <a:spcBef>
                <a:spcPts val="25"/>
              </a:spcBef>
              <a:spcAft>
                <a:spcPts val="25"/>
              </a:spcAft>
              <a:buFont typeface="Arial" panose="020B0604020202020204" pitchFamily="34" charset="0"/>
              <a:buChar char="•"/>
            </a:pPr>
            <a:r>
              <a:rPr lang="en-GB" sz="2000" dirty="0">
                <a:solidFill>
                  <a:srgbClr val="000000"/>
                </a:solidFill>
              </a:rPr>
              <a:t>profit </a:t>
            </a:r>
            <a:r>
              <a:rPr lang="en-GB" sz="2000" dirty="0" smtClean="0">
                <a:solidFill>
                  <a:srgbClr val="000000"/>
                </a:solidFill>
              </a:rPr>
              <a:t>sharing or bonuses payable </a:t>
            </a:r>
            <a:r>
              <a:rPr lang="en-GB" sz="2000" dirty="0">
                <a:solidFill>
                  <a:srgbClr val="000000"/>
                </a:solidFill>
              </a:rPr>
              <a:t>12 months or more after the end of the period in which the employee renders the related service</a:t>
            </a:r>
          </a:p>
        </p:txBody>
      </p:sp>
      <p:grpSp>
        <p:nvGrpSpPr>
          <p:cNvPr id="12" name="Group 5"/>
          <p:cNvGrpSpPr>
            <a:grpSpLocks noChangeAspect="1"/>
          </p:cNvGrpSpPr>
          <p:nvPr/>
        </p:nvGrpSpPr>
        <p:grpSpPr bwMode="auto">
          <a:xfrm>
            <a:off x="2155345" y="4653136"/>
            <a:ext cx="1912599" cy="1764000"/>
            <a:chOff x="1121" y="2115"/>
            <a:chExt cx="1842" cy="1836"/>
          </a:xfrm>
        </p:grpSpPr>
        <p:sp>
          <p:nvSpPr>
            <p:cNvPr id="13" name="AutoShape 4"/>
            <p:cNvSpPr>
              <a:spLocks noChangeAspect="1" noChangeArrowheads="1" noTextEdit="1"/>
            </p:cNvSpPr>
            <p:nvPr/>
          </p:nvSpPr>
          <p:spPr bwMode="auto">
            <a:xfrm>
              <a:off x="1121" y="2115"/>
              <a:ext cx="1842" cy="1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pic>
          <p:nvPicPr>
            <p:cNvPr id="14" name="Picture 6"/>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9772" b="99349" l="0" r="100000"/>
                      </a14:imgEffect>
                    </a14:imgLayer>
                  </a14:imgProps>
                </a:ext>
                <a:ext uri="{28A0092B-C50C-407E-A947-70E740481C1C}">
                  <a14:useLocalDpi xmlns:a14="http://schemas.microsoft.com/office/drawing/2010/main" val="0"/>
                </a:ext>
              </a:extLst>
            </a:blip>
            <a:srcRect/>
            <a:stretch>
              <a:fillRect/>
            </a:stretch>
          </p:blipFill>
          <p:spPr bwMode="auto">
            <a:xfrm>
              <a:off x="1121" y="2115"/>
              <a:ext cx="1848" cy="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720657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r>
              <a:rPr lang="en-GB" altLang="en-US" dirty="0"/>
              <a:t>Other </a:t>
            </a:r>
            <a:r>
              <a:rPr lang="en-GB" altLang="en-US" dirty="0" smtClean="0"/>
              <a:t>long-term </a:t>
            </a:r>
            <a:r>
              <a:rPr lang="en-GB" altLang="en-US" dirty="0"/>
              <a:t>benefits</a:t>
            </a:r>
            <a:r>
              <a:rPr lang="en-GB" altLang="en-US" dirty="0" smtClean="0"/>
              <a:t/>
            </a:r>
            <a:br>
              <a:rPr lang="en-GB" altLang="en-US" dirty="0" smtClean="0"/>
            </a:br>
            <a:r>
              <a:rPr lang="en-GB" altLang="en-US" dirty="0" smtClean="0"/>
              <a:t>Recognition, measurement and presentation</a:t>
            </a:r>
            <a:r>
              <a:rPr lang="en-GB" altLang="en-US" dirty="0"/>
              <a:t/>
            </a:r>
            <a:br>
              <a:rPr lang="en-GB" altLang="en-US" dirty="0"/>
            </a:br>
            <a:endParaRPr lang="en-GB" altLang="en-US" dirty="0"/>
          </a:p>
        </p:txBody>
      </p:sp>
      <p:grpSp>
        <p:nvGrpSpPr>
          <p:cNvPr id="5" name="Group 4"/>
          <p:cNvGrpSpPr/>
          <p:nvPr/>
        </p:nvGrpSpPr>
        <p:grpSpPr>
          <a:xfrm>
            <a:off x="107504" y="3645312"/>
            <a:ext cx="8928992" cy="2592000"/>
            <a:chOff x="107504" y="5733544"/>
            <a:chExt cx="8928992" cy="2592000"/>
          </a:xfrm>
        </p:grpSpPr>
        <p:sp>
          <p:nvSpPr>
            <p:cNvPr id="14" name="Flowchart: Process 13"/>
            <p:cNvSpPr/>
            <p:nvPr/>
          </p:nvSpPr>
          <p:spPr>
            <a:xfrm>
              <a:off x="107504" y="5733544"/>
              <a:ext cx="1800017" cy="2592000"/>
            </a:xfrm>
            <a:prstGeom prst="flowChartProcess">
              <a:avLst/>
            </a:pr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255" tIns="527764" rIns="8255" bIns="527764" numCol="1" spcCol="1270" anchor="ctr" anchorCtr="0">
              <a:noAutofit/>
            </a:bodyPr>
            <a:lstStyle/>
            <a:p>
              <a:pPr algn="ctr" defTabSz="577850">
                <a:lnSpc>
                  <a:spcPct val="90000"/>
                </a:lnSpc>
                <a:spcAft>
                  <a:spcPct val="35000"/>
                </a:spcAft>
              </a:pPr>
              <a:r>
                <a:rPr lang="en-GB" sz="2000" b="1" dirty="0" smtClean="0">
                  <a:solidFill>
                    <a:srgbClr val="FFFFFF"/>
                  </a:solidFill>
                </a:rPr>
                <a:t>Presentation</a:t>
              </a:r>
              <a:endParaRPr lang="en-GB" sz="2000" b="1" dirty="0">
                <a:solidFill>
                  <a:srgbClr val="FFFFFF"/>
                </a:solidFill>
              </a:endParaRPr>
            </a:p>
          </p:txBody>
        </p:sp>
        <p:sp>
          <p:nvSpPr>
            <p:cNvPr id="15" name="Rectangle 14"/>
            <p:cNvSpPr/>
            <p:nvPr/>
          </p:nvSpPr>
          <p:spPr>
            <a:xfrm>
              <a:off x="2016496" y="5733544"/>
              <a:ext cx="7020000" cy="2592000"/>
            </a:xfrm>
            <a:prstGeom prst="rect">
              <a:avLst/>
            </a:prstGeom>
            <a:solidFill>
              <a:schemeClr val="bg1">
                <a:lumMod val="20000"/>
                <a:lumOff val="80000"/>
                <a:alpha val="90000"/>
              </a:schemeClr>
            </a:solidFill>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6248" tIns="65513" rIns="65513" bIns="65513" numCol="1" spcCol="1270" anchor="ctr" anchorCtr="0">
              <a:noAutofit/>
            </a:bodyPr>
            <a:lstStyle/>
            <a:p>
              <a:pPr marL="0" lvl="1" defTabSz="1289050">
                <a:spcAft>
                  <a:spcPts val="0"/>
                </a:spcAft>
              </a:pPr>
              <a:r>
                <a:rPr lang="en-GB" sz="1800" b="1" dirty="0" smtClean="0">
                  <a:solidFill>
                    <a:srgbClr val="000000"/>
                  </a:solidFill>
                </a:rPr>
                <a:t>Balance Sheet</a:t>
              </a:r>
            </a:p>
            <a:p>
              <a:pPr marL="0" lvl="1" defTabSz="1289050">
                <a:spcAft>
                  <a:spcPts val="0"/>
                </a:spcAft>
              </a:pPr>
              <a:r>
                <a:rPr lang="en-GB" sz="1800" dirty="0" smtClean="0">
                  <a:solidFill>
                    <a:srgbClr val="000000"/>
                  </a:solidFill>
                </a:rPr>
                <a:t>Net liability ie the net total of:</a:t>
              </a:r>
            </a:p>
            <a:p>
              <a:pPr marL="360000" lvl="1" indent="-360000" defTabSz="1289050">
                <a:spcAft>
                  <a:spcPts val="0"/>
                </a:spcAft>
                <a:buFont typeface="Arial" panose="020B0604020202020204" pitchFamily="34" charset="0"/>
                <a:buChar char="•"/>
              </a:pPr>
              <a:r>
                <a:rPr lang="en-GB" sz="1800" dirty="0">
                  <a:solidFill>
                    <a:srgbClr val="000000"/>
                  </a:solidFill>
                </a:rPr>
                <a:t>the PV of the </a:t>
              </a:r>
              <a:r>
                <a:rPr lang="en-GB" sz="1800" dirty="0" smtClean="0">
                  <a:solidFill>
                    <a:srgbClr val="000000"/>
                  </a:solidFill>
                </a:rPr>
                <a:t>DBO </a:t>
              </a:r>
              <a:endParaRPr lang="en-GB" sz="1800" dirty="0">
                <a:solidFill>
                  <a:srgbClr val="000000"/>
                </a:solidFill>
              </a:endParaRPr>
            </a:p>
            <a:p>
              <a:pPr marL="360000" lvl="1" indent="-360000" defTabSz="1289050">
                <a:spcAft>
                  <a:spcPts val="0"/>
                </a:spcAft>
                <a:buFont typeface="Arial" panose="020B0604020202020204" pitchFamily="34" charset="0"/>
                <a:buChar char="•"/>
              </a:pPr>
              <a:r>
                <a:rPr lang="en-GB" sz="1800" dirty="0" smtClean="0">
                  <a:solidFill>
                    <a:srgbClr val="000000"/>
                  </a:solidFill>
                </a:rPr>
                <a:t>less </a:t>
              </a:r>
              <a:r>
                <a:rPr lang="en-GB" sz="1800" dirty="0">
                  <a:solidFill>
                    <a:srgbClr val="000000"/>
                  </a:solidFill>
                </a:rPr>
                <a:t>the fair value </a:t>
              </a:r>
              <a:r>
                <a:rPr lang="en-GB" sz="1800" dirty="0" smtClean="0">
                  <a:solidFill>
                    <a:srgbClr val="000000"/>
                  </a:solidFill>
                </a:rPr>
                <a:t>of </a:t>
              </a:r>
              <a:r>
                <a:rPr lang="en-GB" sz="1800" dirty="0">
                  <a:solidFill>
                    <a:srgbClr val="000000"/>
                  </a:solidFill>
                </a:rPr>
                <a:t>any plan assets </a:t>
              </a:r>
              <a:endParaRPr lang="en-GB" sz="1800" dirty="0" smtClean="0">
                <a:solidFill>
                  <a:srgbClr val="000000"/>
                </a:solidFill>
              </a:endParaRPr>
            </a:p>
            <a:p>
              <a:pPr marL="0" lvl="1" defTabSz="1289050">
                <a:lnSpc>
                  <a:spcPct val="90000"/>
                </a:lnSpc>
                <a:spcAft>
                  <a:spcPts val="0"/>
                </a:spcAft>
              </a:pPr>
              <a:r>
                <a:rPr lang="en-GB" sz="1800" b="1" dirty="0" smtClean="0">
                  <a:solidFill>
                    <a:srgbClr val="000000"/>
                  </a:solidFill>
                </a:rPr>
                <a:t>P&amp;L</a:t>
              </a:r>
              <a:endParaRPr lang="en-GB" sz="1800" b="1" dirty="0">
                <a:solidFill>
                  <a:srgbClr val="000000"/>
                </a:solidFill>
              </a:endParaRPr>
            </a:p>
            <a:p>
              <a:pPr marL="285750" lvl="1" indent="-285750" defTabSz="1289050">
                <a:spcAft>
                  <a:spcPts val="0"/>
                </a:spcAft>
                <a:buFont typeface="Arial" panose="020B0604020202020204" pitchFamily="34" charset="0"/>
                <a:buChar char="•"/>
              </a:pPr>
              <a:r>
                <a:rPr lang="en-GB" sz="1800" dirty="0" smtClean="0">
                  <a:solidFill>
                    <a:srgbClr val="000000"/>
                  </a:solidFill>
                </a:rPr>
                <a:t>current &amp; past service cost</a:t>
              </a:r>
            </a:p>
            <a:p>
              <a:pPr marL="285750" lvl="1" indent="-285750" defTabSz="1289050">
                <a:spcAft>
                  <a:spcPts val="0"/>
                </a:spcAft>
                <a:buFont typeface="Arial" panose="020B0604020202020204" pitchFamily="34" charset="0"/>
                <a:buChar char="•"/>
              </a:pPr>
              <a:r>
                <a:rPr lang="en-GB" sz="1800" dirty="0" smtClean="0">
                  <a:solidFill>
                    <a:srgbClr val="000000"/>
                  </a:solidFill>
                </a:rPr>
                <a:t>net interest</a:t>
              </a:r>
            </a:p>
            <a:p>
              <a:pPr marL="285750" lvl="1" indent="-285750" defTabSz="1289050">
                <a:spcAft>
                  <a:spcPts val="0"/>
                </a:spcAft>
                <a:buFont typeface="Arial" panose="020B0604020202020204" pitchFamily="34" charset="0"/>
                <a:buChar char="•"/>
              </a:pPr>
              <a:r>
                <a:rPr lang="en-GB" sz="1800" dirty="0">
                  <a:solidFill>
                    <a:srgbClr val="000000"/>
                  </a:solidFill>
                </a:rPr>
                <a:t>remeasurement of the net defined </a:t>
              </a:r>
              <a:r>
                <a:rPr lang="en-GB" sz="1800" dirty="0" smtClean="0">
                  <a:solidFill>
                    <a:srgbClr val="000000"/>
                  </a:solidFill>
                </a:rPr>
                <a:t>liability (</a:t>
              </a:r>
              <a:r>
                <a:rPr lang="en-GB" sz="1800" dirty="0">
                  <a:solidFill>
                    <a:srgbClr val="000000"/>
                  </a:solidFill>
                </a:rPr>
                <a:t>actuarial </a:t>
              </a:r>
              <a:r>
                <a:rPr lang="en-GB" sz="1800" dirty="0" smtClean="0">
                  <a:solidFill>
                    <a:srgbClr val="000000"/>
                  </a:solidFill>
                </a:rPr>
                <a:t>gains/losses &amp; the </a:t>
              </a:r>
              <a:r>
                <a:rPr lang="en-GB" sz="1800" dirty="0">
                  <a:solidFill>
                    <a:srgbClr val="000000"/>
                  </a:solidFill>
                </a:rPr>
                <a:t>expected return on plan assets</a:t>
              </a:r>
              <a:r>
                <a:rPr lang="en-GB" sz="1800" dirty="0" smtClean="0">
                  <a:solidFill>
                    <a:srgbClr val="000000"/>
                  </a:solidFill>
                </a:rPr>
                <a:t>)</a:t>
              </a:r>
              <a:endParaRPr lang="en-GB" sz="1800" dirty="0">
                <a:solidFill>
                  <a:srgbClr val="000000"/>
                </a:solidFill>
              </a:endParaRPr>
            </a:p>
          </p:txBody>
        </p:sp>
      </p:grpSp>
      <p:sp>
        <p:nvSpPr>
          <p:cNvPr id="8" name="Flowchart: Process 7"/>
          <p:cNvSpPr/>
          <p:nvPr/>
        </p:nvSpPr>
        <p:spPr>
          <a:xfrm>
            <a:off x="107504" y="1989000"/>
            <a:ext cx="1800000" cy="1440000"/>
          </a:xfrm>
          <a:prstGeom prst="flowChartProcess">
            <a:avLst/>
          </a:pr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255" tIns="527764" rIns="8255" bIns="527764" numCol="1" spcCol="1270" anchor="ctr" anchorCtr="0">
            <a:noAutofit/>
          </a:bodyPr>
          <a:lstStyle/>
          <a:p>
            <a:pPr algn="ctr" defTabSz="577850">
              <a:lnSpc>
                <a:spcPct val="90000"/>
              </a:lnSpc>
              <a:spcAft>
                <a:spcPct val="35000"/>
              </a:spcAft>
            </a:pPr>
            <a:r>
              <a:rPr lang="en-GB" sz="2000" b="1" dirty="0">
                <a:solidFill>
                  <a:srgbClr val="FFFFFF"/>
                </a:solidFill>
              </a:rPr>
              <a:t>Measurement</a:t>
            </a:r>
          </a:p>
        </p:txBody>
      </p:sp>
      <p:sp>
        <p:nvSpPr>
          <p:cNvPr id="9" name="Rectangle 8"/>
          <p:cNvSpPr/>
          <p:nvPr/>
        </p:nvSpPr>
        <p:spPr>
          <a:xfrm>
            <a:off x="2016496" y="1989000"/>
            <a:ext cx="7020000" cy="1440000"/>
          </a:xfrm>
          <a:prstGeom prst="rect">
            <a:avLst/>
          </a:prstGeom>
          <a:solidFill>
            <a:schemeClr val="bg1">
              <a:lumMod val="20000"/>
              <a:lumOff val="80000"/>
              <a:alpha val="90000"/>
            </a:schemeClr>
          </a:solidFill>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6248" tIns="65513" rIns="65513" bIns="65513" numCol="1" spcCol="1270" anchor="ctr" anchorCtr="0">
            <a:noAutofit/>
          </a:bodyPr>
          <a:lstStyle/>
          <a:p>
            <a:r>
              <a:rPr lang="en-GB" sz="1800" b="1" dirty="0">
                <a:solidFill>
                  <a:srgbClr val="000000">
                    <a:hueOff val="0"/>
                    <a:satOff val="0"/>
                    <a:lumOff val="0"/>
                    <a:alphaOff val="0"/>
                  </a:srgbClr>
                </a:solidFill>
              </a:rPr>
              <a:t>Measurement of the liability</a:t>
            </a:r>
          </a:p>
          <a:p>
            <a:r>
              <a:rPr lang="en-GB" sz="1800" dirty="0">
                <a:solidFill>
                  <a:srgbClr val="000000">
                    <a:hueOff val="0"/>
                    <a:satOff val="0"/>
                    <a:lumOff val="0"/>
                    <a:alphaOff val="0"/>
                  </a:srgbClr>
                </a:solidFill>
              </a:rPr>
              <a:t>The same as measuring </a:t>
            </a:r>
            <a:r>
              <a:rPr lang="en-GB" sz="1800" dirty="0" smtClean="0">
                <a:solidFill>
                  <a:srgbClr val="000000">
                    <a:hueOff val="0"/>
                    <a:satOff val="0"/>
                    <a:lumOff val="0"/>
                    <a:alphaOff val="0"/>
                  </a:srgbClr>
                </a:solidFill>
              </a:rPr>
              <a:t>DBO</a:t>
            </a:r>
            <a:endParaRPr lang="en-GB" sz="1800" dirty="0">
              <a:solidFill>
                <a:srgbClr val="000000">
                  <a:hueOff val="0"/>
                  <a:satOff val="0"/>
                  <a:lumOff val="0"/>
                  <a:alphaOff val="0"/>
                </a:srgbClr>
              </a:solidFill>
            </a:endParaRPr>
          </a:p>
          <a:p>
            <a:r>
              <a:rPr lang="en-GB" sz="1800" b="1" dirty="0">
                <a:solidFill>
                  <a:srgbClr val="000000">
                    <a:hueOff val="0"/>
                    <a:satOff val="0"/>
                    <a:lumOff val="0"/>
                    <a:alphaOff val="0"/>
                  </a:srgbClr>
                </a:solidFill>
              </a:rPr>
              <a:t>Measurement of the asset</a:t>
            </a:r>
          </a:p>
          <a:p>
            <a:r>
              <a:rPr lang="en-GB" sz="1800" dirty="0">
                <a:solidFill>
                  <a:srgbClr val="000000">
                    <a:hueOff val="0"/>
                    <a:satOff val="0"/>
                    <a:lumOff val="0"/>
                    <a:alphaOff val="0"/>
                  </a:srgbClr>
                </a:solidFill>
              </a:rPr>
              <a:t>The same as measuring fair value of the </a:t>
            </a:r>
            <a:r>
              <a:rPr lang="en-GB" sz="1800" dirty="0" smtClean="0">
                <a:solidFill>
                  <a:srgbClr val="000000">
                    <a:hueOff val="0"/>
                    <a:satOff val="0"/>
                    <a:lumOff val="0"/>
                    <a:alphaOff val="0"/>
                  </a:srgbClr>
                </a:solidFill>
              </a:rPr>
              <a:t>DB plan </a:t>
            </a:r>
            <a:r>
              <a:rPr lang="en-GB" sz="1800" dirty="0">
                <a:solidFill>
                  <a:srgbClr val="000000">
                    <a:hueOff val="0"/>
                    <a:satOff val="0"/>
                    <a:lumOff val="0"/>
                    <a:alphaOff val="0"/>
                  </a:srgbClr>
                </a:solidFill>
              </a:rPr>
              <a:t>assets</a:t>
            </a:r>
          </a:p>
        </p:txBody>
      </p:sp>
    </p:spTree>
    <p:extLst>
      <p:ext uri="{BB962C8B-B14F-4D97-AF65-F5344CB8AC3E}">
        <p14:creationId xmlns:p14="http://schemas.microsoft.com/office/powerpoint/2010/main" val="201615572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GB" altLang="en-US" dirty="0" smtClean="0"/>
              <a:t>IFRIC 14: IAS 19 – The Limit on a Defined Benefit Asset, Minimum Funding Requirements and their Interaction</a:t>
            </a:r>
          </a:p>
        </p:txBody>
      </p:sp>
      <p:sp>
        <p:nvSpPr>
          <p:cNvPr id="33795" name="Rectangle 3"/>
          <p:cNvSpPr>
            <a:spLocks noGrp="1" noChangeArrowheads="1"/>
          </p:cNvSpPr>
          <p:nvPr>
            <p:ph idx="1"/>
          </p:nvPr>
        </p:nvSpPr>
        <p:spPr>
          <a:xfrm>
            <a:off x="360363" y="2039942"/>
            <a:ext cx="8423275" cy="4197370"/>
          </a:xfrm>
        </p:spPr>
        <p:txBody>
          <a:bodyPr/>
          <a:lstStyle/>
          <a:p>
            <a:pPr marL="0" indent="0" eaLnBrk="1" hangingPunct="1">
              <a:spcBef>
                <a:spcPts val="0"/>
              </a:spcBef>
              <a:buNone/>
            </a:pPr>
            <a:r>
              <a:rPr lang="en-GB" altLang="en-US" sz="2000" dirty="0" smtClean="0"/>
              <a:t>IAS 19.64 </a:t>
            </a:r>
            <a:r>
              <a:rPr lang="en-GB" altLang="en-US" sz="2000" b="1" dirty="0">
                <a:solidFill>
                  <a:schemeClr val="bg1"/>
                </a:solidFill>
              </a:rPr>
              <a:t>limits the measurement of a net defined benefit asset </a:t>
            </a:r>
            <a:r>
              <a:rPr lang="en-GB" altLang="en-US" sz="2000" dirty="0" smtClean="0"/>
              <a:t>to the lower of: </a:t>
            </a:r>
          </a:p>
          <a:p>
            <a:pPr>
              <a:spcBef>
                <a:spcPts val="0"/>
              </a:spcBef>
            </a:pPr>
            <a:r>
              <a:rPr lang="en-GB" altLang="en-US" sz="2000" b="1" dirty="0">
                <a:solidFill>
                  <a:schemeClr val="bg1"/>
                </a:solidFill>
              </a:rPr>
              <a:t>surplus in the </a:t>
            </a:r>
            <a:r>
              <a:rPr lang="en-GB" altLang="en-US" sz="2000" b="1" dirty="0" smtClean="0">
                <a:solidFill>
                  <a:schemeClr val="bg1"/>
                </a:solidFill>
              </a:rPr>
              <a:t>DB plan</a:t>
            </a:r>
            <a:endParaRPr lang="en-GB" altLang="en-US" sz="2000" b="1" dirty="0">
              <a:solidFill>
                <a:schemeClr val="bg1"/>
              </a:solidFill>
            </a:endParaRPr>
          </a:p>
          <a:p>
            <a:pPr>
              <a:spcBef>
                <a:spcPts val="0"/>
              </a:spcBef>
            </a:pPr>
            <a:r>
              <a:rPr lang="en-GB" altLang="en-US" sz="2000" dirty="0" smtClean="0"/>
              <a:t>the present value any economic benefits </a:t>
            </a:r>
            <a:r>
              <a:rPr lang="en-GB" alt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available</a:t>
            </a:r>
            <a:r>
              <a:rPr lang="en-GB" alt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GB" altLang="en-US" sz="2000" dirty="0" smtClean="0"/>
              <a:t>in the form of </a:t>
            </a:r>
            <a:r>
              <a:rPr lang="en-GB" altLang="en-US" sz="2000" b="1" dirty="0">
                <a:solidFill>
                  <a:schemeClr val="bg1"/>
                </a:solidFill>
              </a:rPr>
              <a:t>refunds from the plan or reductions in future contributions to the plan (ie 'asset ceiling')</a:t>
            </a:r>
          </a:p>
          <a:p>
            <a:pPr marL="0" indent="0">
              <a:spcBef>
                <a:spcPts val="0"/>
              </a:spcBef>
              <a:buNone/>
            </a:pPr>
            <a:r>
              <a:rPr lang="en-GB" altLang="en-US" sz="2000" dirty="0" smtClean="0"/>
              <a:t>IFRIC 14 clarifies the meaning of </a:t>
            </a:r>
            <a:r>
              <a:rPr lang="en-GB" alt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"available": </a:t>
            </a:r>
          </a:p>
          <a:p>
            <a:pPr marL="0" indent="0" eaLnBrk="1" hangingPunct="1">
              <a:spcBef>
                <a:spcPts val="0"/>
              </a:spcBef>
              <a:buNone/>
            </a:pPr>
            <a:r>
              <a:rPr lang="en-GB" altLang="en-US" sz="2000" dirty="0" smtClean="0"/>
              <a:t>If the entity can </a:t>
            </a:r>
            <a:r>
              <a:rPr lang="en-GB" altLang="en-US" sz="2000" b="1" dirty="0">
                <a:solidFill>
                  <a:schemeClr val="bg1"/>
                </a:solidFill>
              </a:rPr>
              <a:t>realise</a:t>
            </a:r>
            <a:r>
              <a:rPr lang="en-GB" altLang="en-US" sz="2000" dirty="0" smtClean="0"/>
              <a:t> the </a:t>
            </a:r>
            <a:r>
              <a:rPr lang="en-GB" altLang="en-US" sz="2000" b="1" dirty="0">
                <a:solidFill>
                  <a:schemeClr val="bg1"/>
                </a:solidFill>
              </a:rPr>
              <a:t>economic benefits </a:t>
            </a:r>
            <a:r>
              <a:rPr lang="en-GB" altLang="en-US" sz="2000" dirty="0" smtClean="0"/>
              <a:t>at some point during the </a:t>
            </a:r>
            <a:r>
              <a:rPr lang="en-GB" altLang="en-US" sz="2000" dirty="0"/>
              <a:t>life </a:t>
            </a:r>
            <a:r>
              <a:rPr lang="en-GB" altLang="en-US" sz="2000" dirty="0" smtClean="0"/>
              <a:t>of the plan or when the plan liabilities are </a:t>
            </a:r>
            <a:r>
              <a:rPr lang="en-GB" altLang="en-US" sz="2000" b="1" dirty="0">
                <a:solidFill>
                  <a:schemeClr val="bg1"/>
                </a:solidFill>
              </a:rPr>
              <a:t>settled</a:t>
            </a:r>
            <a:r>
              <a:rPr lang="en-GB" altLang="en-US" sz="2000" dirty="0" smtClean="0"/>
              <a:t>, even if it is not </a:t>
            </a:r>
            <a:r>
              <a:rPr lang="en-GB" altLang="en-US" sz="2000" b="1" dirty="0">
                <a:solidFill>
                  <a:schemeClr val="bg1"/>
                </a:solidFill>
              </a:rPr>
              <a:t>realisable immediately at the reporting </a:t>
            </a:r>
            <a:r>
              <a:rPr lang="en-GB" altLang="en-US" sz="2000" b="1" dirty="0" smtClean="0">
                <a:solidFill>
                  <a:schemeClr val="bg1"/>
                </a:solidFill>
              </a:rPr>
              <a:t>date.</a:t>
            </a:r>
            <a:endParaRPr lang="en-GB" altLang="en-US" sz="2000" b="1" dirty="0">
              <a:solidFill>
                <a:schemeClr val="bg1"/>
              </a:solidFill>
            </a:endParaRPr>
          </a:p>
          <a:p>
            <a:pPr marL="0" indent="0" eaLnBrk="1" hangingPunct="1">
              <a:spcBef>
                <a:spcPts val="0"/>
              </a:spcBef>
              <a:buNone/>
            </a:pPr>
            <a:endParaRPr lang="en-GB" altLang="en-US" sz="2000" dirty="0" smtClean="0"/>
          </a:p>
        </p:txBody>
      </p:sp>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5157192"/>
            <a:ext cx="2160240" cy="15121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2242082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r>
              <a:rPr lang="en-GB" altLang="en-US" dirty="0" smtClean="0"/>
              <a:t>Termination benefits</a:t>
            </a:r>
            <a:br>
              <a:rPr lang="en-GB" altLang="en-US" dirty="0" smtClean="0"/>
            </a:br>
            <a:r>
              <a:rPr lang="en-GB" altLang="en-US" dirty="0"/>
              <a:t>R</a:t>
            </a:r>
            <a:r>
              <a:rPr lang="en-GB" altLang="en-US" dirty="0" smtClean="0"/>
              <a:t>ecognition</a:t>
            </a:r>
            <a:r>
              <a:rPr lang="en-GB" altLang="en-US" dirty="0"/>
              <a:t/>
            </a:r>
            <a:br>
              <a:rPr lang="en-GB" altLang="en-US" dirty="0"/>
            </a:br>
            <a:endParaRPr lang="en-GB" altLang="en-US" dirty="0"/>
          </a:p>
        </p:txBody>
      </p:sp>
      <p:sp>
        <p:nvSpPr>
          <p:cNvPr id="13" name="Freeform 12"/>
          <p:cNvSpPr/>
          <p:nvPr/>
        </p:nvSpPr>
        <p:spPr>
          <a:xfrm>
            <a:off x="179512" y="1880888"/>
            <a:ext cx="8748000" cy="540000"/>
          </a:xfrm>
          <a:custGeom>
            <a:avLst/>
            <a:gdLst>
              <a:gd name="connsiteX0" fmla="*/ 0 w 5870114"/>
              <a:gd name="connsiteY0" fmla="*/ 0 h 1124191"/>
              <a:gd name="connsiteX1" fmla="*/ 5870114 w 5870114"/>
              <a:gd name="connsiteY1" fmla="*/ 0 h 1124191"/>
              <a:gd name="connsiteX2" fmla="*/ 5870114 w 5870114"/>
              <a:gd name="connsiteY2" fmla="*/ 1124191 h 1124191"/>
              <a:gd name="connsiteX3" fmla="*/ 0 w 5870114"/>
              <a:gd name="connsiteY3" fmla="*/ 1124191 h 1124191"/>
              <a:gd name="connsiteX4" fmla="*/ 0 w 5870114"/>
              <a:gd name="connsiteY4" fmla="*/ 0 h 1124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124191">
                <a:moveTo>
                  <a:pt x="0" y="0"/>
                </a:moveTo>
                <a:lnTo>
                  <a:pt x="5870114" y="0"/>
                </a:lnTo>
                <a:lnTo>
                  <a:pt x="5870114" y="1124191"/>
                </a:lnTo>
                <a:lnTo>
                  <a:pt x="0" y="112419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50" tIns="57150" rIns="57150" bIns="57150" numCol="1" spcCol="1270" anchor="ctr" anchorCtr="0">
            <a:noAutofit/>
          </a:bodyPr>
          <a:lstStyle/>
          <a:p>
            <a:pPr marL="0" lvl="1" defTabSz="711200">
              <a:spcAft>
                <a:spcPts val="0"/>
              </a:spcAft>
            </a:pPr>
            <a:r>
              <a:rPr lang="en-GB" sz="1800" b="1" dirty="0" smtClean="0">
                <a:solidFill>
                  <a:srgbClr val="4F2D7F"/>
                </a:solidFill>
                <a:latin typeface="Calibri" panose="020F0502020204030204" pitchFamily="34" charset="0"/>
                <a:cs typeface="Calibri" panose="020F0502020204030204" pitchFamily="34" charset="0"/>
              </a:rPr>
              <a:t>An entity </a:t>
            </a:r>
            <a:r>
              <a:rPr lang="en-GB" sz="1700" dirty="0" smtClean="0">
                <a:solidFill>
                  <a:srgbClr val="000000"/>
                </a:solidFill>
                <a:latin typeface="Calibri" panose="020F0502020204030204" pitchFamily="34" charset="0"/>
                <a:cs typeface="Calibri" panose="020F0502020204030204" pitchFamily="34" charset="0"/>
              </a:rPr>
              <a:t>should recognise an </a:t>
            </a:r>
            <a:r>
              <a:rPr lang="en-GB" sz="1800" b="1" dirty="0">
                <a:solidFill>
                  <a:srgbClr val="4F2D7F"/>
                </a:solidFill>
                <a:latin typeface="Calibri" panose="020F0502020204030204" pitchFamily="34" charset="0"/>
                <a:cs typeface="Calibri" panose="020F0502020204030204" pitchFamily="34" charset="0"/>
              </a:rPr>
              <a:t>expense </a:t>
            </a:r>
            <a:r>
              <a:rPr lang="en-GB" sz="1700" dirty="0" smtClean="0">
                <a:solidFill>
                  <a:srgbClr val="000000"/>
                </a:solidFill>
                <a:latin typeface="Calibri" panose="020F0502020204030204" pitchFamily="34" charset="0"/>
                <a:cs typeface="Calibri" panose="020F0502020204030204" pitchFamily="34" charset="0"/>
              </a:rPr>
              <a:t>and a </a:t>
            </a:r>
            <a:r>
              <a:rPr lang="en-GB" sz="1800" b="1" dirty="0" smtClean="0">
                <a:solidFill>
                  <a:srgbClr val="4F2D7F"/>
                </a:solidFill>
                <a:latin typeface="Calibri" panose="020F0502020204030204" pitchFamily="34" charset="0"/>
                <a:cs typeface="Calibri" panose="020F0502020204030204" pitchFamily="34" charset="0"/>
              </a:rPr>
              <a:t>provision for termination benefits </a:t>
            </a:r>
            <a:r>
              <a:rPr lang="en-GB" sz="1700" dirty="0" smtClean="0">
                <a:solidFill>
                  <a:srgbClr val="000000"/>
                </a:solidFill>
                <a:latin typeface="Calibri" panose="020F0502020204030204" pitchFamily="34" charset="0"/>
                <a:cs typeface="Calibri" panose="020F0502020204030204" pitchFamily="34" charset="0"/>
              </a:rPr>
              <a:t>at the:</a:t>
            </a:r>
          </a:p>
        </p:txBody>
      </p:sp>
      <p:sp>
        <p:nvSpPr>
          <p:cNvPr id="5" name="TextBox 4"/>
          <p:cNvSpPr txBox="1"/>
          <p:nvPr/>
        </p:nvSpPr>
        <p:spPr>
          <a:xfrm>
            <a:off x="179512" y="3861048"/>
            <a:ext cx="8748592" cy="2520000"/>
          </a:xfrm>
          <a:prstGeom prst="rect">
            <a:avLst/>
          </a:prstGeom>
          <a:noFill/>
          <a:ln>
            <a:solidFill>
              <a:schemeClr val="accent2"/>
            </a:solidFill>
          </a:ln>
        </p:spPr>
        <p:txBody>
          <a:bodyPr wrap="square" rtlCol="0">
            <a:noAutofit/>
          </a:bodyPr>
          <a:lstStyle/>
          <a:p>
            <a:r>
              <a:rPr lang="en-GB" sz="1800" b="1" dirty="0" smtClean="0">
                <a:solidFill>
                  <a:srgbClr val="4F2D7F"/>
                </a:solidFill>
              </a:rPr>
              <a:t>Employee's decision to accept offer</a:t>
            </a:r>
          </a:p>
          <a:p>
            <a:r>
              <a:rPr lang="en-GB" sz="1800" b="1" dirty="0" smtClean="0">
                <a:solidFill>
                  <a:srgbClr val="4F2D7F"/>
                </a:solidFill>
              </a:rPr>
              <a:t>Earlier</a:t>
            </a:r>
            <a:r>
              <a:rPr lang="en-GB" sz="1800" dirty="0" smtClean="0">
                <a:solidFill>
                  <a:srgbClr val="000000"/>
                </a:solidFill>
              </a:rPr>
              <a:t> of: </a:t>
            </a:r>
          </a:p>
          <a:p>
            <a:pPr marL="342900" indent="-342900">
              <a:buFont typeface="Arial" panose="020B0604020202020204" pitchFamily="34" charset="0"/>
              <a:buChar char="•"/>
            </a:pPr>
            <a:r>
              <a:rPr lang="en-GB" sz="1800" dirty="0" smtClean="0">
                <a:solidFill>
                  <a:srgbClr val="000000"/>
                </a:solidFill>
              </a:rPr>
              <a:t>employee accepts offer or</a:t>
            </a:r>
          </a:p>
          <a:p>
            <a:pPr marL="342900" indent="-342900">
              <a:buFont typeface="Arial" panose="020B0604020202020204" pitchFamily="34" charset="0"/>
              <a:buChar char="•"/>
            </a:pPr>
            <a:r>
              <a:rPr lang="en-GB" sz="1800" dirty="0" smtClean="0">
                <a:solidFill>
                  <a:srgbClr val="000000"/>
                </a:solidFill>
              </a:rPr>
              <a:t>restriction on withdrawal of offer takes effect </a:t>
            </a:r>
          </a:p>
          <a:p>
            <a:r>
              <a:rPr lang="en-GB" sz="1800" b="1" dirty="0">
                <a:solidFill>
                  <a:srgbClr val="4F2D7F"/>
                </a:solidFill>
              </a:rPr>
              <a:t>Entity's decision to terminate employment</a:t>
            </a:r>
            <a:r>
              <a:rPr lang="en-GB" sz="1800" dirty="0">
                <a:solidFill>
                  <a:srgbClr val="000000"/>
                </a:solidFill>
              </a:rPr>
              <a:t> </a:t>
            </a:r>
          </a:p>
          <a:p>
            <a:r>
              <a:rPr lang="en-GB" sz="1800" dirty="0">
                <a:solidFill>
                  <a:srgbClr val="000000"/>
                </a:solidFill>
              </a:rPr>
              <a:t>Plan of termination communicated to affected employees that:</a:t>
            </a:r>
          </a:p>
          <a:p>
            <a:pPr marL="457200" indent="-457200">
              <a:buFont typeface="+mj-lt"/>
              <a:buAutoNum type="arabicPeriod"/>
            </a:pPr>
            <a:r>
              <a:rPr lang="en-GB" sz="1800" dirty="0">
                <a:solidFill>
                  <a:srgbClr val="000000"/>
                </a:solidFill>
              </a:rPr>
              <a:t>indicates significant changes to plan unlikely</a:t>
            </a:r>
          </a:p>
          <a:p>
            <a:pPr marL="457200" indent="-457200">
              <a:buFont typeface="+mj-lt"/>
              <a:buAutoNum type="arabicPeriod"/>
            </a:pPr>
            <a:r>
              <a:rPr lang="en-GB" sz="1800" dirty="0">
                <a:solidFill>
                  <a:srgbClr val="000000"/>
                </a:solidFill>
              </a:rPr>
              <a:t>identifies number of employees, functions, locations</a:t>
            </a:r>
          </a:p>
          <a:p>
            <a:pPr marL="457200" indent="-457200">
              <a:buFont typeface="+mj-lt"/>
              <a:buAutoNum type="arabicPeriod"/>
            </a:pPr>
            <a:r>
              <a:rPr lang="en-GB" sz="1800" dirty="0">
                <a:solidFill>
                  <a:srgbClr val="000000"/>
                </a:solidFill>
              </a:rPr>
              <a:t>establishes termination benefits employees will </a:t>
            </a:r>
            <a:r>
              <a:rPr lang="en-GB" sz="1800" dirty="0" smtClean="0">
                <a:solidFill>
                  <a:srgbClr val="000000"/>
                </a:solidFill>
              </a:rPr>
              <a:t>receive</a:t>
            </a:r>
            <a:endParaRPr lang="en-GB" sz="1800" dirty="0">
              <a:solidFill>
                <a:srgbClr val="000000"/>
              </a:solidFill>
            </a:endParaRPr>
          </a:p>
        </p:txBody>
      </p:sp>
      <p:sp>
        <p:nvSpPr>
          <p:cNvPr id="7" name="Freeform 6"/>
          <p:cNvSpPr/>
          <p:nvPr/>
        </p:nvSpPr>
        <p:spPr>
          <a:xfrm>
            <a:off x="179512" y="2528984"/>
            <a:ext cx="3420000" cy="756000"/>
          </a:xfrm>
          <a:custGeom>
            <a:avLst/>
            <a:gdLst>
              <a:gd name="connsiteX0" fmla="*/ 0 w 5870114"/>
              <a:gd name="connsiteY0" fmla="*/ 0 h 1124191"/>
              <a:gd name="connsiteX1" fmla="*/ 5870114 w 5870114"/>
              <a:gd name="connsiteY1" fmla="*/ 0 h 1124191"/>
              <a:gd name="connsiteX2" fmla="*/ 5870114 w 5870114"/>
              <a:gd name="connsiteY2" fmla="*/ 1124191 h 1124191"/>
              <a:gd name="connsiteX3" fmla="*/ 0 w 5870114"/>
              <a:gd name="connsiteY3" fmla="*/ 1124191 h 1124191"/>
              <a:gd name="connsiteX4" fmla="*/ 0 w 5870114"/>
              <a:gd name="connsiteY4" fmla="*/ 0 h 1124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124191">
                <a:moveTo>
                  <a:pt x="0" y="0"/>
                </a:moveTo>
                <a:lnTo>
                  <a:pt x="5870114" y="0"/>
                </a:lnTo>
                <a:lnTo>
                  <a:pt x="5870114" y="1124191"/>
                </a:lnTo>
                <a:lnTo>
                  <a:pt x="0" y="112419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50" tIns="57150" rIns="57150" bIns="57150" numCol="1" spcCol="1270" anchor="ctr" anchorCtr="0">
            <a:noAutofit/>
          </a:bodyPr>
          <a:lstStyle/>
          <a:p>
            <a:pPr marL="0" lvl="1" defTabSz="711200">
              <a:spcAft>
                <a:spcPts val="0"/>
              </a:spcAft>
            </a:pPr>
            <a:r>
              <a:rPr lang="en-GB" sz="1700" dirty="0">
                <a:solidFill>
                  <a:srgbClr val="000000"/>
                </a:solidFill>
                <a:latin typeface="Calibri" panose="020F0502020204030204" pitchFamily="34" charset="0"/>
                <a:cs typeface="Calibri" panose="020F0502020204030204" pitchFamily="34" charset="0"/>
              </a:rPr>
              <a:t>R</a:t>
            </a:r>
            <a:r>
              <a:rPr lang="en-GB" sz="1700" dirty="0" smtClean="0">
                <a:solidFill>
                  <a:srgbClr val="000000"/>
                </a:solidFill>
                <a:latin typeface="Calibri" panose="020F0502020204030204" pitchFamily="34" charset="0"/>
                <a:cs typeface="Calibri" panose="020F0502020204030204" pitchFamily="34" charset="0"/>
              </a:rPr>
              <a:t>elated </a:t>
            </a:r>
            <a:r>
              <a:rPr lang="en-GB" sz="1800" b="1" dirty="0" smtClean="0">
                <a:solidFill>
                  <a:srgbClr val="4F2D7F"/>
                </a:solidFill>
                <a:latin typeface="Calibri" panose="020F0502020204030204" pitchFamily="34" charset="0"/>
                <a:cs typeface="Calibri" panose="020F0502020204030204" pitchFamily="34" charset="0"/>
              </a:rPr>
              <a:t>restructuring</a:t>
            </a:r>
            <a:r>
              <a:rPr lang="en-GB" sz="1700" dirty="0" smtClean="0">
                <a:solidFill>
                  <a:srgbClr val="000000"/>
                </a:solidFill>
                <a:latin typeface="Calibri" panose="020F0502020204030204" pitchFamily="34" charset="0"/>
                <a:cs typeface="Calibri" panose="020F0502020204030204" pitchFamily="34" charset="0"/>
              </a:rPr>
              <a:t> provision is recognised in accordance with </a:t>
            </a:r>
            <a:r>
              <a:rPr lang="en-GB" sz="1800" b="1" dirty="0">
                <a:solidFill>
                  <a:srgbClr val="4F2D7F"/>
                </a:solidFill>
                <a:latin typeface="Calibri" panose="020F0502020204030204" pitchFamily="34" charset="0"/>
                <a:cs typeface="Calibri" panose="020F0502020204030204" pitchFamily="34" charset="0"/>
              </a:rPr>
              <a:t>IAS </a:t>
            </a:r>
            <a:r>
              <a:rPr lang="en-GB" sz="1800" b="1" dirty="0" smtClean="0">
                <a:solidFill>
                  <a:srgbClr val="4F2D7F"/>
                </a:solidFill>
                <a:latin typeface="Calibri" panose="020F0502020204030204" pitchFamily="34" charset="0"/>
                <a:cs typeface="Calibri" panose="020F0502020204030204" pitchFamily="34" charset="0"/>
              </a:rPr>
              <a:t>37</a:t>
            </a:r>
            <a:endParaRPr lang="en-GB" sz="1700" dirty="0" smtClean="0">
              <a:solidFill>
                <a:srgbClr val="000000"/>
              </a:solidFill>
              <a:latin typeface="Calibri" panose="020F0502020204030204" pitchFamily="34" charset="0"/>
              <a:cs typeface="Calibri" panose="020F0502020204030204" pitchFamily="34" charset="0"/>
            </a:endParaRPr>
          </a:p>
        </p:txBody>
      </p:sp>
      <p:sp>
        <p:nvSpPr>
          <p:cNvPr id="8" name="Freeform 7"/>
          <p:cNvSpPr/>
          <p:nvPr/>
        </p:nvSpPr>
        <p:spPr>
          <a:xfrm>
            <a:off x="5508104" y="2492896"/>
            <a:ext cx="3420000" cy="756000"/>
          </a:xfrm>
          <a:custGeom>
            <a:avLst/>
            <a:gdLst>
              <a:gd name="connsiteX0" fmla="*/ 0 w 5870114"/>
              <a:gd name="connsiteY0" fmla="*/ 0 h 1124191"/>
              <a:gd name="connsiteX1" fmla="*/ 5870114 w 5870114"/>
              <a:gd name="connsiteY1" fmla="*/ 0 h 1124191"/>
              <a:gd name="connsiteX2" fmla="*/ 5870114 w 5870114"/>
              <a:gd name="connsiteY2" fmla="*/ 1124191 h 1124191"/>
              <a:gd name="connsiteX3" fmla="*/ 0 w 5870114"/>
              <a:gd name="connsiteY3" fmla="*/ 1124191 h 1124191"/>
              <a:gd name="connsiteX4" fmla="*/ 0 w 5870114"/>
              <a:gd name="connsiteY4" fmla="*/ 0 h 1124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124191">
                <a:moveTo>
                  <a:pt x="0" y="0"/>
                </a:moveTo>
                <a:lnTo>
                  <a:pt x="5870114" y="0"/>
                </a:lnTo>
                <a:lnTo>
                  <a:pt x="5870114" y="1124191"/>
                </a:lnTo>
                <a:lnTo>
                  <a:pt x="0" y="112419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50" tIns="57150" rIns="57150" bIns="57150" numCol="1" spcCol="1270" anchor="ctr" anchorCtr="0">
            <a:noAutofit/>
          </a:bodyPr>
          <a:lstStyle/>
          <a:p>
            <a:pPr marL="0" lvl="1" defTabSz="711200">
              <a:spcAft>
                <a:spcPts val="0"/>
              </a:spcAft>
            </a:pPr>
            <a:r>
              <a:rPr lang="en-GB" sz="1700" dirty="0">
                <a:solidFill>
                  <a:srgbClr val="000000"/>
                </a:solidFill>
                <a:latin typeface="Calibri" panose="020F0502020204030204" pitchFamily="34" charset="0"/>
                <a:cs typeface="Calibri" panose="020F0502020204030204" pitchFamily="34" charset="0"/>
              </a:rPr>
              <a:t>T</a:t>
            </a:r>
            <a:r>
              <a:rPr lang="en-GB" sz="1700" dirty="0" smtClean="0">
                <a:solidFill>
                  <a:srgbClr val="000000"/>
                </a:solidFill>
                <a:latin typeface="Calibri" panose="020F0502020204030204" pitchFamily="34" charset="0"/>
                <a:cs typeface="Calibri" panose="020F0502020204030204" pitchFamily="34" charset="0"/>
              </a:rPr>
              <a:t>he entity </a:t>
            </a:r>
            <a:r>
              <a:rPr lang="en-GB" sz="1800" b="1" dirty="0" smtClean="0">
                <a:solidFill>
                  <a:srgbClr val="4F2D7F"/>
                </a:solidFill>
                <a:latin typeface="Calibri" panose="020F0502020204030204" pitchFamily="34" charset="0"/>
                <a:cs typeface="Calibri" panose="020F0502020204030204" pitchFamily="34" charset="0"/>
              </a:rPr>
              <a:t>can no longer withdraw the offer </a:t>
            </a:r>
            <a:r>
              <a:rPr lang="en-GB" sz="1700" dirty="0" smtClean="0">
                <a:solidFill>
                  <a:srgbClr val="000000"/>
                </a:solidFill>
                <a:latin typeface="Calibri" panose="020F0502020204030204" pitchFamily="34" charset="0"/>
                <a:cs typeface="Calibri" panose="020F0502020204030204" pitchFamily="34" charset="0"/>
              </a:rPr>
              <a:t>of those benefits</a:t>
            </a:r>
          </a:p>
        </p:txBody>
      </p:sp>
      <p:sp>
        <p:nvSpPr>
          <p:cNvPr id="10" name="Left-Right Arrow 9"/>
          <p:cNvSpPr/>
          <p:nvPr/>
        </p:nvSpPr>
        <p:spPr>
          <a:xfrm>
            <a:off x="3707904" y="2492896"/>
            <a:ext cx="1728192" cy="844303"/>
          </a:xfrm>
          <a:prstGeom prst="lef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4F2D7F"/>
                </a:solidFill>
              </a:rPr>
              <a:t>Earlier</a:t>
            </a:r>
            <a:endParaRPr lang="en-GB" b="1" dirty="0">
              <a:solidFill>
                <a:srgbClr val="4F2D7F"/>
              </a:solidFill>
            </a:endParaRPr>
          </a:p>
        </p:txBody>
      </p:sp>
      <p:sp>
        <p:nvSpPr>
          <p:cNvPr id="11" name="Right Arrow 10"/>
          <p:cNvSpPr/>
          <p:nvPr/>
        </p:nvSpPr>
        <p:spPr>
          <a:xfrm rot="5400000">
            <a:off x="6725882" y="3386578"/>
            <a:ext cx="540000" cy="360000"/>
          </a:xfrm>
          <a:prstGeom prs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4F2D7F"/>
              </a:solidFill>
            </a:endParaRPr>
          </a:p>
        </p:txBody>
      </p:sp>
      <p:pic>
        <p:nvPicPr>
          <p:cNvPr id="6146"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7175882" y="4293096"/>
            <a:ext cx="1257761" cy="15121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706979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GB" dirty="0" smtClean="0"/>
              <a:t>Termination benefits</a:t>
            </a:r>
            <a:br>
              <a:rPr lang="en-GB" dirty="0" smtClean="0"/>
            </a:br>
            <a:r>
              <a:rPr lang="en-GB" dirty="0" smtClean="0"/>
              <a:t>Example</a:t>
            </a:r>
          </a:p>
        </p:txBody>
      </p:sp>
      <p:graphicFrame>
        <p:nvGraphicFramePr>
          <p:cNvPr id="2" name="Table 1"/>
          <p:cNvGraphicFramePr>
            <a:graphicFrameLocks noGrp="1"/>
          </p:cNvGraphicFramePr>
          <p:nvPr>
            <p:extLst>
              <p:ext uri="{D42A27DB-BD31-4B8C-83A1-F6EECF244321}">
                <p14:modId xmlns:p14="http://schemas.microsoft.com/office/powerpoint/2010/main" val="2448010084"/>
              </p:ext>
            </p:extLst>
          </p:nvPr>
        </p:nvGraphicFramePr>
        <p:xfrm>
          <a:off x="324488" y="1988840"/>
          <a:ext cx="8640000" cy="3600001"/>
        </p:xfrm>
        <a:graphic>
          <a:graphicData uri="http://schemas.openxmlformats.org/drawingml/2006/table">
            <a:tbl>
              <a:tblPr firstRow="1" bandRow="1">
                <a:tableStyleId>{5C22544A-7EE6-4342-B048-85BDC9FD1C3A}</a:tableStyleId>
              </a:tblPr>
              <a:tblGrid>
                <a:gridCol w="6186135"/>
                <a:gridCol w="2453865"/>
              </a:tblGrid>
              <a:tr h="500554">
                <a:tc>
                  <a:txBody>
                    <a:bodyPr/>
                    <a:lstStyle/>
                    <a:p>
                      <a:pPr algn="l"/>
                      <a:r>
                        <a:rPr lang="en-GB" dirty="0" smtClean="0"/>
                        <a:t>Scenario</a:t>
                      </a:r>
                      <a:endParaRPr lang="en-GB" dirty="0"/>
                    </a:p>
                  </a:txBody>
                  <a:tcPr anchor="ctr"/>
                </a:tc>
                <a:tc>
                  <a:txBody>
                    <a:bodyPr/>
                    <a:lstStyle/>
                    <a:p>
                      <a:pPr algn="ctr"/>
                      <a:r>
                        <a:rPr lang="en-GB" dirty="0" smtClean="0"/>
                        <a:t>Termination benefits</a:t>
                      </a:r>
                      <a:endParaRPr lang="en-GB" dirty="0"/>
                    </a:p>
                  </a:txBody>
                  <a:tcPr anchor="ctr"/>
                </a:tc>
              </a:tr>
              <a:tr h="1472665">
                <a:tc>
                  <a:txBody>
                    <a:bodyPr/>
                    <a:lstStyle/>
                    <a:p>
                      <a:pPr algn="l"/>
                      <a:r>
                        <a:rPr lang="en-US" sz="1800" dirty="0" smtClean="0">
                          <a:latin typeface="+mn-lt"/>
                        </a:rPr>
                        <a:t>In connection with a </a:t>
                      </a:r>
                      <a:r>
                        <a:rPr lang="en-US" sz="1800" b="1" kern="1200" dirty="0" smtClean="0">
                          <a:solidFill>
                            <a:srgbClr val="4F2D7F"/>
                          </a:solidFill>
                          <a:latin typeface="+mn-lt"/>
                          <a:ea typeface="+mn-ea"/>
                          <a:cs typeface="+mn-cs"/>
                        </a:rPr>
                        <a:t>restructuring programme</a:t>
                      </a:r>
                      <a:r>
                        <a:rPr lang="en-US" sz="1800" dirty="0" smtClean="0">
                          <a:latin typeface="+mn-lt"/>
                        </a:rPr>
                        <a:t>, Entity A has agreed to make payments to 50 employees who have </a:t>
                      </a:r>
                      <a:r>
                        <a:rPr lang="en-US" sz="1800" b="1" kern="1200" dirty="0" smtClean="0">
                          <a:solidFill>
                            <a:srgbClr val="4F2D7F"/>
                          </a:solidFill>
                          <a:latin typeface="+mn-lt"/>
                          <a:ea typeface="+mn-ea"/>
                          <a:cs typeface="+mn-cs"/>
                        </a:rPr>
                        <a:t>accepted voluntary redundancy </a:t>
                      </a:r>
                      <a:endParaRPr lang="en-GB" sz="1800" b="1" kern="1200" dirty="0" smtClean="0">
                        <a:solidFill>
                          <a:srgbClr val="4F2D7F"/>
                        </a:solidFill>
                        <a:latin typeface="+mn-lt"/>
                        <a:ea typeface="+mn-ea"/>
                        <a:cs typeface="+mn-cs"/>
                      </a:endParaRPr>
                    </a:p>
                  </a:txBody>
                  <a:tcPr anchor="ctr"/>
                </a:tc>
                <a:tc>
                  <a:txBody>
                    <a:bodyPr/>
                    <a:lstStyle/>
                    <a:p>
                      <a:pPr algn="ctr"/>
                      <a:r>
                        <a:rPr lang="en-GB" dirty="0" smtClean="0"/>
                        <a:t>Yes</a:t>
                      </a:r>
                    </a:p>
                  </a:txBody>
                  <a:tcPr anchor="ctr"/>
                </a:tc>
              </a:tr>
              <a:tr h="16267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rgbClr val="4F2D7F"/>
                          </a:solidFill>
                          <a:latin typeface="+mn-lt"/>
                          <a:ea typeface="+mn-ea"/>
                          <a:cs typeface="+mn-cs"/>
                        </a:rPr>
                        <a:t>Local labour laws </a:t>
                      </a:r>
                      <a:r>
                        <a:rPr lang="en-GB" sz="1800" kern="1200" dirty="0" smtClean="0">
                          <a:solidFill>
                            <a:schemeClr val="dk1"/>
                          </a:solidFill>
                          <a:latin typeface="+mn-lt"/>
                          <a:ea typeface="+mn-ea"/>
                          <a:cs typeface="+mn-cs"/>
                        </a:rPr>
                        <a:t>require that payments are made to employees leaving the company for any reason after 5 years or more of service.  </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The amounts payable are based on final salary and length of service </a:t>
                      </a:r>
                    </a:p>
                  </a:txBody>
                  <a:tcPr anchor="ctr"/>
                </a:tc>
                <a:tc>
                  <a:txBody>
                    <a:bodyPr/>
                    <a:lstStyle/>
                    <a:p>
                      <a:pPr algn="ctr"/>
                      <a:r>
                        <a:rPr lang="en-GB" dirty="0" smtClean="0"/>
                        <a:t>No</a:t>
                      </a:r>
                    </a:p>
                  </a:txBody>
                  <a:tcPr anchor="ctr"/>
                </a:tc>
              </a:tr>
            </a:tbl>
          </a:graphicData>
        </a:graphic>
      </p:graphicFrame>
      <p:pic>
        <p:nvPicPr>
          <p:cNvPr id="7170"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0" r="100000"/>
                    </a14:imgEffect>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a:off x="3995936" y="5805264"/>
            <a:ext cx="1080592" cy="93516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97011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r>
              <a:rPr lang="en-GB" altLang="en-US" dirty="0" smtClean="0"/>
              <a:t>Termination benefits</a:t>
            </a:r>
            <a:br>
              <a:rPr lang="en-GB" altLang="en-US" dirty="0" smtClean="0"/>
            </a:br>
            <a:r>
              <a:rPr lang="en-GB" altLang="en-US" dirty="0" smtClean="0"/>
              <a:t>Measurement</a:t>
            </a:r>
            <a:endParaRPr lang="en-GB" altLang="en-US" dirty="0"/>
          </a:p>
        </p:txBody>
      </p:sp>
      <p:graphicFrame>
        <p:nvGraphicFramePr>
          <p:cNvPr id="2" name="Table 1"/>
          <p:cNvGraphicFramePr>
            <a:graphicFrameLocks noGrp="1"/>
          </p:cNvGraphicFramePr>
          <p:nvPr>
            <p:extLst>
              <p:ext uri="{D42A27DB-BD31-4B8C-83A1-F6EECF244321}">
                <p14:modId xmlns:p14="http://schemas.microsoft.com/office/powerpoint/2010/main" val="429345112"/>
              </p:ext>
            </p:extLst>
          </p:nvPr>
        </p:nvGraphicFramePr>
        <p:xfrm>
          <a:off x="467545" y="3393312"/>
          <a:ext cx="8280920" cy="2700001"/>
        </p:xfrm>
        <a:graphic>
          <a:graphicData uri="http://schemas.openxmlformats.org/drawingml/2006/table">
            <a:tbl>
              <a:tblPr firstRow="1" bandRow="1">
                <a:tableStyleId>{5C22544A-7EE6-4342-B048-85BDC9FD1C3A}</a:tableStyleId>
              </a:tblPr>
              <a:tblGrid>
                <a:gridCol w="4536503"/>
                <a:gridCol w="3744417"/>
              </a:tblGrid>
              <a:tr h="428047">
                <a:tc>
                  <a:txBody>
                    <a:bodyPr/>
                    <a:lstStyle/>
                    <a:p>
                      <a:r>
                        <a:rPr lang="en-GB" sz="2000" dirty="0" smtClean="0">
                          <a:solidFill>
                            <a:schemeClr val="tx1"/>
                          </a:solidFill>
                          <a:latin typeface="Calibri" panose="020F0502020204030204" pitchFamily="34" charset="0"/>
                          <a:cs typeface="Calibri" panose="020F0502020204030204" pitchFamily="34" charset="0"/>
                        </a:rPr>
                        <a:t>The nature of the termination benefits is</a:t>
                      </a:r>
                      <a:endParaRPr lang="en-GB" sz="2000" dirty="0"/>
                    </a:p>
                  </a:txBody>
                  <a:tcPr/>
                </a:tc>
                <a:tc>
                  <a:txBody>
                    <a:bodyPr/>
                    <a:lstStyle/>
                    <a:p>
                      <a:r>
                        <a:rPr lang="en-GB" sz="2000" dirty="0" smtClean="0">
                          <a:solidFill>
                            <a:schemeClr val="tx1"/>
                          </a:solidFill>
                          <a:latin typeface="Calibri" panose="020F0502020204030204" pitchFamily="34" charset="0"/>
                          <a:cs typeface="Calibri" panose="020F0502020204030204" pitchFamily="34" charset="0"/>
                        </a:rPr>
                        <a:t>Apply the requirements of</a:t>
                      </a:r>
                      <a:endParaRPr lang="en-GB" sz="2000" dirty="0"/>
                    </a:p>
                  </a:txBody>
                  <a:tcPr/>
                </a:tc>
              </a:tr>
              <a:tr h="757318">
                <a:tc>
                  <a:txBody>
                    <a:bodyPr/>
                    <a:lstStyle/>
                    <a:p>
                      <a:r>
                        <a:rPr lang="en-GB" sz="2000" dirty="0" smtClean="0">
                          <a:solidFill>
                            <a:schemeClr val="tx1"/>
                          </a:solidFill>
                          <a:latin typeface="Calibri" panose="020F0502020204030204" pitchFamily="34" charset="0"/>
                          <a:cs typeface="Calibri" panose="020F0502020204030204" pitchFamily="34" charset="0"/>
                        </a:rPr>
                        <a:t>An</a:t>
                      </a:r>
                      <a:r>
                        <a:rPr lang="en-GB" sz="2000" b="1" kern="1200" dirty="0" smtClean="0">
                          <a:solidFill>
                            <a:srgbClr val="4F2D7F"/>
                          </a:solidFill>
                          <a:latin typeface="Calibri" panose="020F0502020204030204" pitchFamily="34" charset="0"/>
                          <a:ea typeface="+mn-ea"/>
                          <a:cs typeface="Calibri" panose="020F0502020204030204" pitchFamily="34" charset="0"/>
                        </a:rPr>
                        <a:t> enhancement </a:t>
                      </a:r>
                      <a:r>
                        <a:rPr lang="en-GB" sz="2000" dirty="0" smtClean="0">
                          <a:solidFill>
                            <a:schemeClr val="tx1"/>
                          </a:solidFill>
                          <a:latin typeface="Calibri" panose="020F0502020204030204" pitchFamily="34" charset="0"/>
                          <a:cs typeface="Calibri" panose="020F0502020204030204" pitchFamily="34" charset="0"/>
                        </a:rPr>
                        <a:t>to </a:t>
                      </a:r>
                      <a:r>
                        <a:rPr lang="en-GB" sz="2000" b="1" kern="1200" dirty="0" smtClean="0">
                          <a:solidFill>
                            <a:srgbClr val="4F2D7F"/>
                          </a:solidFill>
                          <a:latin typeface="Calibri" panose="020F0502020204030204" pitchFamily="34" charset="0"/>
                          <a:ea typeface="+mn-ea"/>
                          <a:cs typeface="Calibri" panose="020F0502020204030204" pitchFamily="34" charset="0"/>
                        </a:rPr>
                        <a:t>post‑employment benefits</a:t>
                      </a:r>
                      <a:endParaRPr lang="en-GB" sz="2000" b="1" kern="1200" dirty="0">
                        <a:solidFill>
                          <a:srgbClr val="4F2D7F"/>
                        </a:solidFill>
                        <a:latin typeface="Calibri" panose="020F0502020204030204" pitchFamily="34" charset="0"/>
                        <a:ea typeface="+mn-ea"/>
                        <a:cs typeface="Calibri" panose="020F0502020204030204"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4F2D7F"/>
                          </a:solidFill>
                          <a:latin typeface="Calibri" panose="020F0502020204030204" pitchFamily="34" charset="0"/>
                          <a:cs typeface="Calibri" panose="020F0502020204030204" pitchFamily="34" charset="0"/>
                        </a:rPr>
                        <a:t>Post‑employment benefits</a:t>
                      </a:r>
                    </a:p>
                    <a:p>
                      <a:r>
                        <a:rPr lang="en-GB" sz="2000" dirty="0" smtClean="0">
                          <a:latin typeface="Calibri" panose="020F0502020204030204" pitchFamily="34" charset="0"/>
                          <a:cs typeface="Calibri" panose="020F0502020204030204" pitchFamily="34" charset="0"/>
                        </a:rPr>
                        <a:t>(See later)</a:t>
                      </a:r>
                      <a:endParaRPr lang="en-GB" sz="2000" dirty="0">
                        <a:latin typeface="Calibri" panose="020F0502020204030204" pitchFamily="34" charset="0"/>
                        <a:cs typeface="Calibri" panose="020F0502020204030204" pitchFamily="34" charset="0"/>
                      </a:endParaRPr>
                    </a:p>
                  </a:txBody>
                  <a:tcPr/>
                </a:tc>
              </a:tr>
              <a:tr h="757318">
                <a:tc>
                  <a:txBody>
                    <a:bodyPr/>
                    <a:lstStyle/>
                    <a:p>
                      <a:r>
                        <a:rPr lang="en-GB" sz="2000" dirty="0" smtClean="0">
                          <a:solidFill>
                            <a:schemeClr val="tx1"/>
                          </a:solidFill>
                          <a:latin typeface="Calibri" panose="020F0502020204030204" pitchFamily="34" charset="0"/>
                          <a:cs typeface="Calibri" panose="020F0502020204030204" pitchFamily="34" charset="0"/>
                        </a:rPr>
                        <a:t>Expected to be </a:t>
                      </a:r>
                      <a:r>
                        <a:rPr lang="en-GB" sz="2000" b="1" kern="1200" dirty="0" smtClean="0">
                          <a:solidFill>
                            <a:srgbClr val="4F2D7F"/>
                          </a:solidFill>
                          <a:latin typeface="Calibri" panose="020F0502020204030204" pitchFamily="34" charset="0"/>
                          <a:ea typeface="+mn-ea"/>
                          <a:cs typeface="Calibri" panose="020F0502020204030204" pitchFamily="34" charset="0"/>
                        </a:rPr>
                        <a:t>settled wholly </a:t>
                      </a:r>
                      <a:r>
                        <a:rPr lang="en-GB" sz="2000" dirty="0" smtClean="0">
                          <a:solidFill>
                            <a:schemeClr val="tx1"/>
                          </a:solidFill>
                          <a:latin typeface="Calibri" panose="020F0502020204030204" pitchFamily="34" charset="0"/>
                          <a:cs typeface="Calibri" panose="020F0502020204030204" pitchFamily="34" charset="0"/>
                        </a:rPr>
                        <a:t>in the </a:t>
                      </a:r>
                      <a:r>
                        <a:rPr lang="en-GB" sz="2000" b="1" kern="1200" dirty="0" smtClean="0">
                          <a:solidFill>
                            <a:srgbClr val="4F2D7F"/>
                          </a:solidFill>
                          <a:latin typeface="Calibri" panose="020F0502020204030204" pitchFamily="34" charset="0"/>
                          <a:ea typeface="+mn-ea"/>
                          <a:cs typeface="Calibri" panose="020F0502020204030204" pitchFamily="34" charset="0"/>
                        </a:rPr>
                        <a:t>short-term </a:t>
                      </a:r>
                      <a:r>
                        <a:rPr lang="en-GB" sz="2000" dirty="0" smtClean="0">
                          <a:solidFill>
                            <a:schemeClr val="tx1"/>
                          </a:solidFill>
                          <a:latin typeface="Calibri" panose="020F0502020204030204" pitchFamily="34" charset="0"/>
                          <a:cs typeface="Calibri" panose="020F0502020204030204" pitchFamily="34" charset="0"/>
                        </a:rPr>
                        <a:t>(12 months)</a:t>
                      </a:r>
                      <a:endParaRPr lang="en-GB" sz="2000" dirty="0">
                        <a:latin typeface="Calibri" panose="020F0502020204030204" pitchFamily="34" charset="0"/>
                        <a:cs typeface="Calibri" panose="020F0502020204030204"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4F2D7F"/>
                          </a:solidFill>
                          <a:latin typeface="Calibri" panose="020F0502020204030204" pitchFamily="34" charset="0"/>
                          <a:cs typeface="Calibri" panose="020F0502020204030204" pitchFamily="34" charset="0"/>
                        </a:rPr>
                        <a:t>Short‑term employee benefits</a:t>
                      </a:r>
                    </a:p>
                    <a:p>
                      <a:r>
                        <a:rPr lang="en-GB" sz="2000" dirty="0" smtClean="0">
                          <a:latin typeface="Calibri" panose="020F0502020204030204" pitchFamily="34" charset="0"/>
                          <a:cs typeface="Calibri" panose="020F0502020204030204" pitchFamily="34" charset="0"/>
                        </a:rPr>
                        <a:t>(See later)</a:t>
                      </a:r>
                      <a:endParaRPr lang="en-GB" sz="2000" dirty="0">
                        <a:latin typeface="Calibri" panose="020F0502020204030204" pitchFamily="34" charset="0"/>
                        <a:cs typeface="Calibri" panose="020F0502020204030204" pitchFamily="34" charset="0"/>
                      </a:endParaRPr>
                    </a:p>
                  </a:txBody>
                  <a:tcPr/>
                </a:tc>
              </a:tr>
              <a:tr h="7573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chemeClr val="tx1"/>
                          </a:solidFill>
                          <a:latin typeface="Calibri" panose="020F0502020204030204" pitchFamily="34" charset="0"/>
                          <a:cs typeface="Calibri" panose="020F0502020204030204" pitchFamily="34" charset="0"/>
                        </a:rPr>
                        <a:t>Expected to be </a:t>
                      </a:r>
                      <a:r>
                        <a:rPr lang="en-GB" sz="2000" b="1" kern="1200" dirty="0" smtClean="0">
                          <a:solidFill>
                            <a:srgbClr val="4F2D7F"/>
                          </a:solidFill>
                          <a:latin typeface="Calibri" panose="020F0502020204030204" pitchFamily="34" charset="0"/>
                          <a:ea typeface="+mn-ea"/>
                          <a:cs typeface="Calibri" panose="020F0502020204030204" pitchFamily="34" charset="0"/>
                        </a:rPr>
                        <a:t>settled wholly </a:t>
                      </a:r>
                      <a:r>
                        <a:rPr lang="en-GB" sz="2000" dirty="0" smtClean="0">
                          <a:solidFill>
                            <a:schemeClr val="tx1"/>
                          </a:solidFill>
                          <a:latin typeface="Calibri" panose="020F0502020204030204" pitchFamily="34" charset="0"/>
                          <a:cs typeface="Calibri" panose="020F0502020204030204" pitchFamily="34" charset="0"/>
                        </a:rPr>
                        <a:t>in the </a:t>
                      </a:r>
                      <a:r>
                        <a:rPr lang="en-GB" sz="2000" b="1" kern="1200" dirty="0" smtClean="0">
                          <a:solidFill>
                            <a:srgbClr val="4F2D7F"/>
                          </a:solidFill>
                          <a:latin typeface="Calibri" panose="020F0502020204030204" pitchFamily="34" charset="0"/>
                          <a:ea typeface="+mn-ea"/>
                          <a:cs typeface="Calibri" panose="020F0502020204030204" pitchFamily="34" charset="0"/>
                        </a:rPr>
                        <a:t>long-term</a:t>
                      </a:r>
                      <a:r>
                        <a:rPr lang="en-GB" sz="2000" dirty="0" smtClean="0">
                          <a:solidFill>
                            <a:schemeClr val="tx1"/>
                          </a:solidFill>
                          <a:latin typeface="Calibri" panose="020F0502020204030204" pitchFamily="34" charset="0"/>
                          <a:cs typeface="Calibri" panose="020F0502020204030204" pitchFamily="34" charset="0"/>
                        </a:rPr>
                        <a:t> (above 12 months)</a:t>
                      </a:r>
                      <a:endParaRPr lang="en-GB" sz="2000" dirty="0" smtClean="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1" kern="1200" dirty="0" smtClean="0">
                          <a:solidFill>
                            <a:srgbClr val="4F2D7F"/>
                          </a:solidFill>
                          <a:latin typeface="Calibri" panose="020F0502020204030204" pitchFamily="34" charset="0"/>
                          <a:ea typeface="+mn-ea"/>
                          <a:cs typeface="Calibri" panose="020F0502020204030204" pitchFamily="34" charset="0"/>
                        </a:rPr>
                        <a:t>Other long‑term employee benefits </a:t>
                      </a:r>
                      <a:r>
                        <a:rPr lang="en-GB" sz="2000" dirty="0" smtClean="0">
                          <a:latin typeface="Calibri" panose="020F0502020204030204" pitchFamily="34" charset="0"/>
                          <a:cs typeface="Calibri" panose="020F0502020204030204" pitchFamily="34" charset="0"/>
                        </a:rPr>
                        <a:t>(See later)</a:t>
                      </a:r>
                    </a:p>
                  </a:txBody>
                  <a:tcPr/>
                </a:tc>
              </a:tr>
            </a:tbl>
          </a:graphicData>
        </a:graphic>
      </p:graphicFrame>
      <p:sp>
        <p:nvSpPr>
          <p:cNvPr id="3" name="Rounded Rectangle 2"/>
          <p:cNvSpPr/>
          <p:nvPr/>
        </p:nvSpPr>
        <p:spPr>
          <a:xfrm>
            <a:off x="467544" y="2060848"/>
            <a:ext cx="8280000" cy="792088"/>
          </a:xfrm>
          <a:prstGeom prst="roundRect">
            <a:avLst/>
          </a:prstGeom>
          <a:ln w="38100">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000" b="1" cap="all" dirty="0" smtClean="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rPr>
              <a:t>Measurement-</a:t>
            </a:r>
            <a:r>
              <a:rPr lang="en-GB" sz="2000" dirty="0" smtClean="0">
                <a:solidFill>
                  <a:srgbClr val="000000"/>
                </a:solidFill>
              </a:rPr>
              <a:t> </a:t>
            </a:r>
            <a:r>
              <a:rPr lang="en-GB" sz="2000" dirty="0">
                <a:solidFill>
                  <a:srgbClr val="000000"/>
                </a:solidFill>
              </a:rPr>
              <a:t>b</a:t>
            </a:r>
            <a:r>
              <a:rPr lang="en-GB" sz="2000" dirty="0" smtClean="0">
                <a:solidFill>
                  <a:srgbClr val="000000"/>
                </a:solidFill>
              </a:rPr>
              <a:t>ased on the </a:t>
            </a:r>
            <a:r>
              <a:rPr lang="en-GB" sz="2000" b="1" dirty="0">
                <a:solidFill>
                  <a:srgbClr val="4F2D7F"/>
                </a:solidFill>
                <a:cs typeface="Calibri" panose="020F0502020204030204" pitchFamily="34" charset="0"/>
              </a:rPr>
              <a:t>nature of the termination benefits </a:t>
            </a:r>
          </a:p>
        </p:txBody>
      </p:sp>
    </p:spTree>
    <p:extLst>
      <p:ext uri="{BB962C8B-B14F-4D97-AF65-F5344CB8AC3E}">
        <p14:creationId xmlns:p14="http://schemas.microsoft.com/office/powerpoint/2010/main" val="18919851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IAS 19 Module</a:t>
            </a:r>
            <a:br>
              <a:rPr lang="en-GB" dirty="0" smtClean="0"/>
            </a:br>
            <a:r>
              <a:rPr lang="en-GB" dirty="0" smtClean="0"/>
              <a:t>Flowchart</a:t>
            </a:r>
            <a:br>
              <a:rPr lang="en-GB" dirty="0" smtClean="0"/>
            </a:br>
            <a:r>
              <a:rPr lang="en-GB" dirty="0" smtClean="0"/>
              <a:t/>
            </a:r>
            <a:br>
              <a:rPr lang="en-GB" dirty="0" smtClean="0"/>
            </a:br>
            <a:endParaRPr lang="en-GB" dirty="0"/>
          </a:p>
        </p:txBody>
      </p:sp>
      <p:sp>
        <p:nvSpPr>
          <p:cNvPr id="4" name="Rectangle 4"/>
          <p:cNvSpPr>
            <a:spLocks noChangeArrowheads="1"/>
          </p:cNvSpPr>
          <p:nvPr/>
        </p:nvSpPr>
        <p:spPr bwMode="auto">
          <a:xfrm>
            <a:off x="827584" y="1988840"/>
            <a:ext cx="8028632" cy="90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Employee Benefits</a:t>
            </a:r>
          </a:p>
          <a:p>
            <a:pPr marL="0" lvl="1" algn="ctr"/>
            <a:r>
              <a:rPr lang="en-GB" sz="1800" dirty="0" smtClean="0">
                <a:solidFill>
                  <a:srgbClr val="000000"/>
                </a:solidFill>
                <a:latin typeface="Calibri" panose="020F0502020204030204" pitchFamily="34" charset="0"/>
                <a:cs typeface="Calibri" panose="020F0502020204030204" pitchFamily="34" charset="0"/>
              </a:rPr>
              <a:t>All </a:t>
            </a:r>
            <a:r>
              <a:rPr lang="en-GB" sz="1800" dirty="0">
                <a:solidFill>
                  <a:srgbClr val="000000"/>
                </a:solidFill>
                <a:latin typeface="Calibri" panose="020F0502020204030204" pitchFamily="34" charset="0"/>
                <a:cs typeface="Calibri" panose="020F0502020204030204" pitchFamily="34" charset="0"/>
              </a:rPr>
              <a:t>forms of consideration given by an entity in exchange </a:t>
            </a:r>
          </a:p>
          <a:p>
            <a:pPr marL="0" lvl="1" algn="ctr"/>
            <a:r>
              <a:rPr lang="en-GB" sz="1800" dirty="0">
                <a:solidFill>
                  <a:srgbClr val="000000"/>
                </a:solidFill>
                <a:latin typeface="Calibri" panose="020F0502020204030204" pitchFamily="34" charset="0"/>
                <a:cs typeface="Calibri" panose="020F0502020204030204" pitchFamily="34" charset="0"/>
              </a:rPr>
              <a:t>for </a:t>
            </a:r>
            <a:r>
              <a:rPr lang="en-GB" sz="1800" b="1" dirty="0">
                <a:solidFill>
                  <a:srgbClr val="4F2D7F"/>
                </a:solidFill>
                <a:latin typeface="Calibri" panose="020F0502020204030204" pitchFamily="34" charset="0"/>
                <a:cs typeface="Calibri" panose="020F0502020204030204" pitchFamily="34" charset="0"/>
              </a:rPr>
              <a:t>service rendered by employees </a:t>
            </a:r>
            <a:r>
              <a:rPr lang="en-GB" sz="1800" dirty="0">
                <a:solidFill>
                  <a:srgbClr val="000000"/>
                </a:solidFill>
                <a:latin typeface="Calibri" panose="020F0502020204030204" pitchFamily="34" charset="0"/>
                <a:cs typeface="Calibri" panose="020F0502020204030204" pitchFamily="34" charset="0"/>
              </a:rPr>
              <a:t>or for the </a:t>
            </a:r>
            <a:r>
              <a:rPr lang="en-GB" sz="1800" b="1" dirty="0">
                <a:solidFill>
                  <a:srgbClr val="4F2D7F"/>
                </a:solidFill>
                <a:latin typeface="Calibri" panose="020F0502020204030204" pitchFamily="34" charset="0"/>
                <a:cs typeface="Calibri" panose="020F0502020204030204" pitchFamily="34" charset="0"/>
              </a:rPr>
              <a:t>termination of </a:t>
            </a:r>
            <a:r>
              <a:rPr lang="en-GB" sz="1800" b="1" dirty="0" smtClean="0">
                <a:solidFill>
                  <a:srgbClr val="4F2D7F"/>
                </a:solidFill>
                <a:latin typeface="Calibri" panose="020F0502020204030204" pitchFamily="34" charset="0"/>
                <a:cs typeface="Calibri" panose="020F0502020204030204" pitchFamily="34" charset="0"/>
              </a:rPr>
              <a:t>employment</a:t>
            </a:r>
            <a:endParaRPr lang="en-GB" sz="1800" b="1" dirty="0">
              <a:solidFill>
                <a:srgbClr val="4F2D7F"/>
              </a:solidFill>
              <a:latin typeface="Calibri" panose="020F0502020204030204" pitchFamily="34" charset="0"/>
              <a:cs typeface="Calibri" panose="020F0502020204030204" pitchFamily="34" charset="0"/>
            </a:endParaRPr>
          </a:p>
        </p:txBody>
      </p:sp>
      <p:sp>
        <p:nvSpPr>
          <p:cNvPr id="6" name="Line 9"/>
          <p:cNvSpPr>
            <a:spLocks noChangeShapeType="1"/>
          </p:cNvSpPr>
          <p:nvPr/>
        </p:nvSpPr>
        <p:spPr bwMode="auto">
          <a:xfrm>
            <a:off x="4843553" y="288904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0" name="Line 9"/>
          <p:cNvSpPr>
            <a:spLocks noChangeShapeType="1"/>
          </p:cNvSpPr>
          <p:nvPr/>
        </p:nvSpPr>
        <p:spPr bwMode="auto">
          <a:xfrm>
            <a:off x="1691680" y="288896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4" name="Line 9"/>
          <p:cNvSpPr>
            <a:spLocks noChangeShapeType="1"/>
          </p:cNvSpPr>
          <p:nvPr/>
        </p:nvSpPr>
        <p:spPr bwMode="auto">
          <a:xfrm>
            <a:off x="1691680" y="4005064"/>
            <a:ext cx="0" cy="72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21" name="Rectangle 6"/>
          <p:cNvSpPr>
            <a:spLocks noChangeArrowheads="1"/>
          </p:cNvSpPr>
          <p:nvPr/>
        </p:nvSpPr>
        <p:spPr bwMode="auto">
          <a:xfrm>
            <a:off x="6444208" y="3219782"/>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a:solidFill>
                  <a:srgbClr val="000000"/>
                </a:solidFill>
              </a:rPr>
              <a:t>Termination </a:t>
            </a:r>
          </a:p>
          <a:p>
            <a:pPr marL="0" lvl="1" algn="ctr"/>
            <a:r>
              <a:rPr lang="en-GB" altLang="en-US" sz="2000" dirty="0" smtClean="0">
                <a:solidFill>
                  <a:srgbClr val="000000"/>
                </a:solidFill>
              </a:rPr>
              <a:t>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22" name="Line 9"/>
          <p:cNvSpPr>
            <a:spLocks noChangeShapeType="1"/>
          </p:cNvSpPr>
          <p:nvPr/>
        </p:nvSpPr>
        <p:spPr bwMode="auto">
          <a:xfrm>
            <a:off x="7524328" y="2888960"/>
            <a:ext cx="0" cy="360000"/>
          </a:xfrm>
          <a:prstGeom prst="line">
            <a:avLst/>
          </a:prstGeom>
          <a:ln>
            <a:headEnd/>
            <a:tailEnd type="triangle" w="med" len="med"/>
          </a:ln>
          <a:extLst/>
        </p:spPr>
        <p:style>
          <a:lnRef idx="3">
            <a:schemeClr val="accent4"/>
          </a:lnRef>
          <a:fillRef idx="0">
            <a:schemeClr val="accent4"/>
          </a:fillRef>
          <a:effectRef idx="2">
            <a:schemeClr val="accent4"/>
          </a:effectRef>
          <a:fontRef idx="minor">
            <a:schemeClr val="tx1"/>
          </a:fontRef>
        </p:style>
        <p:txBody>
          <a:bodyPr/>
          <a:lstStyle/>
          <a:p>
            <a:endParaRPr lang="en-GB" dirty="0">
              <a:solidFill>
                <a:srgbClr val="000000"/>
              </a:solidFill>
            </a:endParaRPr>
          </a:p>
        </p:txBody>
      </p:sp>
      <p:sp>
        <p:nvSpPr>
          <p:cNvPr id="15" name="Rectangle 6"/>
          <p:cNvSpPr>
            <a:spLocks noChangeArrowheads="1"/>
          </p:cNvSpPr>
          <p:nvPr/>
        </p:nvSpPr>
        <p:spPr bwMode="auto">
          <a:xfrm>
            <a:off x="611560" y="3249000"/>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Short-term </a:t>
            </a:r>
            <a:endParaRPr lang="en-GB" altLang="en-US" sz="2000" dirty="0">
              <a:solidFill>
                <a:srgbClr val="000000"/>
              </a:solidFill>
            </a:endParaRPr>
          </a:p>
          <a:p>
            <a:pPr marL="0" lvl="1" algn="ctr"/>
            <a:r>
              <a:rPr lang="en-GB" altLang="en-US" sz="2000" dirty="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7" name="Rectangle 6"/>
          <p:cNvSpPr>
            <a:spLocks noChangeArrowheads="1"/>
          </p:cNvSpPr>
          <p:nvPr/>
        </p:nvSpPr>
        <p:spPr bwMode="auto">
          <a:xfrm>
            <a:off x="3707904" y="3249120"/>
            <a:ext cx="2232248" cy="7200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0" lvl="1" algn="ctr"/>
            <a:r>
              <a:rPr lang="en-GB" altLang="en-US" sz="2000" dirty="0" smtClean="0">
                <a:solidFill>
                  <a:srgbClr val="000000"/>
                </a:solidFill>
              </a:rPr>
              <a:t>Long-term </a:t>
            </a:r>
          </a:p>
          <a:p>
            <a:pPr marL="0" lvl="1" algn="ctr"/>
            <a:r>
              <a:rPr lang="en-GB" altLang="en-US" sz="2000" dirty="0" smtClean="0">
                <a:solidFill>
                  <a:srgbClr val="000000"/>
                </a:solidFill>
              </a:rPr>
              <a:t>employee benefits</a:t>
            </a:r>
            <a:endParaRPr lang="en-GB" altLang="en-US" sz="2000" b="1" cap="all" dirty="0">
              <a:ln w="9000" cmpd="sng">
                <a:solidFill>
                  <a:srgbClr val="000000">
                    <a:shade val="50000"/>
                    <a:satMod val="120000"/>
                  </a:srgbClr>
                </a:solid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ndParaRPr>
          </a:p>
        </p:txBody>
      </p:sp>
      <p:sp>
        <p:nvSpPr>
          <p:cNvPr id="19" name="Oval 18"/>
          <p:cNvSpPr/>
          <p:nvPr/>
        </p:nvSpPr>
        <p:spPr>
          <a:xfrm>
            <a:off x="395536" y="3177072"/>
            <a:ext cx="2520000" cy="9000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Freeform 19"/>
          <p:cNvSpPr/>
          <p:nvPr/>
        </p:nvSpPr>
        <p:spPr>
          <a:xfrm>
            <a:off x="611560" y="4725256"/>
            <a:ext cx="8064896" cy="1656072"/>
          </a:xfrm>
          <a:custGeom>
            <a:avLst/>
            <a:gdLst>
              <a:gd name="connsiteX0" fmla="*/ 0 w 5870114"/>
              <a:gd name="connsiteY0" fmla="*/ 0 h 1272111"/>
              <a:gd name="connsiteX1" fmla="*/ 5870114 w 5870114"/>
              <a:gd name="connsiteY1" fmla="*/ 0 h 1272111"/>
              <a:gd name="connsiteX2" fmla="*/ 5870114 w 5870114"/>
              <a:gd name="connsiteY2" fmla="*/ 1272111 h 1272111"/>
              <a:gd name="connsiteX3" fmla="*/ 0 w 5870114"/>
              <a:gd name="connsiteY3" fmla="*/ 1272111 h 1272111"/>
              <a:gd name="connsiteX4" fmla="*/ 0 w 5870114"/>
              <a:gd name="connsiteY4" fmla="*/ 0 h 1272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14" h="1272111">
                <a:moveTo>
                  <a:pt x="0" y="0"/>
                </a:moveTo>
                <a:lnTo>
                  <a:pt x="5870114" y="0"/>
                </a:lnTo>
                <a:lnTo>
                  <a:pt x="5870114" y="1272111"/>
                </a:lnTo>
                <a:lnTo>
                  <a:pt x="0" y="127211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0960" tIns="60960" rIns="60960" bIns="60960" numCol="1" spcCol="1270" anchor="ctr" anchorCtr="0">
            <a:noAutofit/>
          </a:bodyPr>
          <a:lstStyle/>
          <a:p>
            <a:pPr marL="0" lvl="1" defTabSz="711200">
              <a:spcAft>
                <a:spcPts val="0"/>
              </a:spcAft>
            </a:pPr>
            <a:r>
              <a:rPr lang="en-GB" altLang="en-US" sz="2000" b="1" dirty="0">
                <a:solidFill>
                  <a:srgbClr val="4F2D7F"/>
                </a:solidFill>
                <a:latin typeface="Calibri" panose="020F0502020204030204" pitchFamily="34" charset="0"/>
                <a:cs typeface="Calibri" panose="020F0502020204030204" pitchFamily="34" charset="0"/>
              </a:rPr>
              <a:t>Employee </a:t>
            </a:r>
            <a:r>
              <a:rPr lang="en-GB" altLang="en-US" sz="2000" b="1" dirty="0" smtClean="0">
                <a:solidFill>
                  <a:srgbClr val="4F2D7F"/>
                </a:solidFill>
                <a:latin typeface="Calibri" panose="020F0502020204030204" pitchFamily="34" charset="0"/>
                <a:cs typeface="Calibri" panose="020F0502020204030204" pitchFamily="34" charset="0"/>
              </a:rPr>
              <a:t>benefits </a:t>
            </a:r>
            <a:r>
              <a:rPr lang="en-GB" altLang="en-US" sz="2000" dirty="0">
                <a:solidFill>
                  <a:srgbClr val="000000"/>
                </a:solidFill>
                <a:latin typeface="Calibri" panose="020F0502020204030204" pitchFamily="34" charset="0"/>
                <a:cs typeface="Calibri" panose="020F0502020204030204" pitchFamily="34" charset="0"/>
              </a:rPr>
              <a:t>that</a:t>
            </a:r>
            <a:r>
              <a:rPr lang="en-GB" altLang="en-US" sz="2000" b="1" dirty="0" smtClean="0">
                <a:solidFill>
                  <a:srgbClr val="4F2D7F"/>
                </a:solidFill>
                <a:latin typeface="Calibri" panose="020F0502020204030204" pitchFamily="34" charset="0"/>
                <a:cs typeface="Calibri" panose="020F0502020204030204" pitchFamily="34" charset="0"/>
              </a:rPr>
              <a:t>: </a:t>
            </a:r>
          </a:p>
          <a:p>
            <a:pPr marL="360000" lvl="1" indent="-360000" defTabSz="711200">
              <a:spcAft>
                <a:spcPts val="0"/>
              </a:spcAft>
              <a:buFont typeface="Arial" panose="020B0604020202020204" pitchFamily="34" charset="0"/>
              <a:buChar char="•"/>
            </a:pPr>
            <a:r>
              <a:rPr lang="en-GB" altLang="en-US" sz="2000" dirty="0" smtClean="0">
                <a:solidFill>
                  <a:srgbClr val="000000"/>
                </a:solidFill>
                <a:latin typeface="Calibri" panose="020F0502020204030204" pitchFamily="34" charset="0"/>
                <a:cs typeface="Calibri" panose="020F0502020204030204" pitchFamily="34" charset="0"/>
              </a:rPr>
              <a:t>are </a:t>
            </a:r>
            <a:r>
              <a:rPr lang="en-GB" altLang="en-US" sz="2000" dirty="0">
                <a:solidFill>
                  <a:srgbClr val="000000"/>
                </a:solidFill>
                <a:latin typeface="Calibri" panose="020F0502020204030204" pitchFamily="34" charset="0"/>
                <a:cs typeface="Calibri" panose="020F0502020204030204" pitchFamily="34" charset="0"/>
              </a:rPr>
              <a:t>expected to be </a:t>
            </a:r>
            <a:r>
              <a:rPr lang="en-GB" altLang="en-US" sz="2000" b="1" dirty="0">
                <a:solidFill>
                  <a:srgbClr val="4F2D7F"/>
                </a:solidFill>
                <a:latin typeface="Calibri" panose="020F0502020204030204" pitchFamily="34" charset="0"/>
                <a:cs typeface="Calibri" panose="020F0502020204030204" pitchFamily="34" charset="0"/>
              </a:rPr>
              <a:t>settled</a:t>
            </a:r>
            <a:r>
              <a:rPr lang="en-GB" altLang="en-US" sz="2000" dirty="0">
                <a:solidFill>
                  <a:srgbClr val="000000"/>
                </a:solidFill>
                <a:latin typeface="Calibri" panose="020F0502020204030204" pitchFamily="34" charset="0"/>
                <a:cs typeface="Calibri" panose="020F0502020204030204" pitchFamily="34" charset="0"/>
              </a:rPr>
              <a:t> </a:t>
            </a:r>
            <a:r>
              <a:rPr lang="en-GB" altLang="en-US" sz="2000" b="1" dirty="0">
                <a:solidFill>
                  <a:srgbClr val="4F2D7F"/>
                </a:solidFill>
                <a:latin typeface="Calibri" panose="020F0502020204030204" pitchFamily="34" charset="0"/>
                <a:cs typeface="Calibri" panose="020F0502020204030204" pitchFamily="34" charset="0"/>
              </a:rPr>
              <a:t>wholly </a:t>
            </a:r>
            <a:r>
              <a:rPr lang="en-GB" altLang="en-US" sz="2000" dirty="0" smtClean="0">
                <a:solidFill>
                  <a:srgbClr val="000000"/>
                </a:solidFill>
                <a:latin typeface="Calibri" panose="020F0502020204030204" pitchFamily="34" charset="0"/>
                <a:cs typeface="Calibri" panose="020F0502020204030204" pitchFamily="34" charset="0"/>
              </a:rPr>
              <a:t>before </a:t>
            </a:r>
            <a:r>
              <a:rPr lang="en-GB" altLang="en-US" sz="2000" b="1" dirty="0" smtClean="0">
                <a:solidFill>
                  <a:srgbClr val="4F2D7F"/>
                </a:solidFill>
                <a:latin typeface="Calibri" panose="020F0502020204030204" pitchFamily="34" charset="0"/>
                <a:cs typeface="Calibri" panose="020F0502020204030204" pitchFamily="34" charset="0"/>
              </a:rPr>
              <a:t>12 </a:t>
            </a:r>
            <a:r>
              <a:rPr lang="en-GB" altLang="en-US" sz="2000" b="1" dirty="0">
                <a:solidFill>
                  <a:srgbClr val="4F2D7F"/>
                </a:solidFill>
                <a:latin typeface="Calibri" panose="020F0502020204030204" pitchFamily="34" charset="0"/>
                <a:cs typeface="Calibri" panose="020F0502020204030204" pitchFamily="34" charset="0"/>
              </a:rPr>
              <a:t>months </a:t>
            </a:r>
            <a:r>
              <a:rPr lang="en-GB" altLang="en-US" sz="2000" dirty="0">
                <a:solidFill>
                  <a:srgbClr val="000000"/>
                </a:solidFill>
                <a:latin typeface="Calibri" panose="020F0502020204030204" pitchFamily="34" charset="0"/>
                <a:cs typeface="Calibri" panose="020F0502020204030204" pitchFamily="34" charset="0"/>
              </a:rPr>
              <a:t>after the </a:t>
            </a:r>
            <a:r>
              <a:rPr lang="en-GB" altLang="en-US" sz="2000" b="1" dirty="0">
                <a:solidFill>
                  <a:srgbClr val="4F2D7F"/>
                </a:solidFill>
                <a:latin typeface="Calibri" panose="020F0502020204030204" pitchFamily="34" charset="0"/>
                <a:cs typeface="Calibri" panose="020F0502020204030204" pitchFamily="34" charset="0"/>
              </a:rPr>
              <a:t>end of the annual reporting period </a:t>
            </a:r>
            <a:r>
              <a:rPr lang="en-GB" altLang="en-US" sz="2000" dirty="0">
                <a:solidFill>
                  <a:srgbClr val="000000"/>
                </a:solidFill>
                <a:latin typeface="Calibri" panose="020F0502020204030204" pitchFamily="34" charset="0"/>
                <a:cs typeface="Calibri" panose="020F0502020204030204" pitchFamily="34" charset="0"/>
              </a:rPr>
              <a:t>in which the employees render the related </a:t>
            </a:r>
            <a:r>
              <a:rPr lang="en-GB" altLang="en-US" sz="2000" dirty="0" smtClean="0">
                <a:solidFill>
                  <a:srgbClr val="000000"/>
                </a:solidFill>
                <a:latin typeface="Calibri" panose="020F0502020204030204" pitchFamily="34" charset="0"/>
                <a:cs typeface="Calibri" panose="020F0502020204030204" pitchFamily="34" charset="0"/>
              </a:rPr>
              <a:t>service</a:t>
            </a:r>
          </a:p>
          <a:p>
            <a:pPr marL="360000" lvl="1" indent="-360000" defTabSz="711200">
              <a:spcAft>
                <a:spcPts val="0"/>
              </a:spcAft>
              <a:buFont typeface="Arial" panose="020B0604020202020204" pitchFamily="34" charset="0"/>
              <a:buChar char="•"/>
            </a:pPr>
            <a:r>
              <a:rPr lang="en-GB" altLang="en-US" sz="2000" dirty="0" smtClean="0">
                <a:solidFill>
                  <a:srgbClr val="000000"/>
                </a:solidFill>
                <a:latin typeface="Calibri" panose="020F0502020204030204" pitchFamily="34" charset="0"/>
                <a:cs typeface="Calibri" panose="020F0502020204030204" pitchFamily="34" charset="0"/>
              </a:rPr>
              <a:t>other </a:t>
            </a:r>
            <a:r>
              <a:rPr lang="en-GB" altLang="en-US" sz="2000" dirty="0">
                <a:solidFill>
                  <a:srgbClr val="000000"/>
                </a:solidFill>
                <a:latin typeface="Calibri" panose="020F0502020204030204" pitchFamily="34" charset="0"/>
                <a:cs typeface="Calibri" panose="020F0502020204030204" pitchFamily="34" charset="0"/>
              </a:rPr>
              <a:t>than </a:t>
            </a:r>
            <a:r>
              <a:rPr lang="en-GB" alt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rPr>
              <a:t>termination </a:t>
            </a:r>
            <a:r>
              <a:rPr lang="en-GB" alt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rPr>
              <a:t>benefits</a:t>
            </a:r>
            <a:endParaRPr lang="en-GB" alt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0715838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1_Blank">
  <a:themeElements>
    <a:clrScheme name="">
      <a:dk1>
        <a:srgbClr val="000000"/>
      </a:dk1>
      <a:lt1>
        <a:srgbClr val="FFFFFF"/>
      </a:lt1>
      <a:dk2>
        <a:srgbClr val="000000"/>
      </a:dk2>
      <a:lt2>
        <a:srgbClr val="0099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7_Blank">
  <a:themeElements>
    <a:clrScheme name="">
      <a:dk1>
        <a:srgbClr val="000000"/>
      </a:dk1>
      <a:lt1>
        <a:srgbClr val="FFFFFF"/>
      </a:lt1>
      <a:dk2>
        <a:srgbClr val="000000"/>
      </a:dk2>
      <a:lt2>
        <a:srgbClr val="0099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6_Blank">
  <a:themeElements>
    <a:clrScheme name="">
      <a:dk1>
        <a:srgbClr val="000000"/>
      </a:dk1>
      <a:lt1>
        <a:srgbClr val="FFFFFF"/>
      </a:lt1>
      <a:dk2>
        <a:srgbClr val="000000"/>
      </a:dk2>
      <a:lt2>
        <a:srgbClr val="0099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Blank">
  <a:themeElements>
    <a:clrScheme name="">
      <a:dk1>
        <a:srgbClr val="000000"/>
      </a:dk1>
      <a:lt1>
        <a:srgbClr val="FFFFFF"/>
      </a:lt1>
      <a:dk2>
        <a:srgbClr val="000000"/>
      </a:dk2>
      <a:lt2>
        <a:srgbClr val="0099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8_Blank">
  <a:themeElements>
    <a:clrScheme name="">
      <a:dk1>
        <a:srgbClr val="000000"/>
      </a:dk1>
      <a:lt1>
        <a:srgbClr val="FFFFFF"/>
      </a:lt1>
      <a:dk2>
        <a:srgbClr val="000000"/>
      </a:dk2>
      <a:lt2>
        <a:srgbClr val="0099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0099FF"/>
    </a:lt2>
    <a:accent1>
      <a:srgbClr val="4F2D7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10.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11.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12.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13.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14.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15.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16.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17.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18.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19.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2.xml><?xml version="1.0" encoding="utf-8"?>
<a:themeOverride xmlns:a="http://schemas.openxmlformats.org/drawingml/2006/main">
  <a:clrScheme name="">
    <a:dk1>
      <a:srgbClr val="FFFFFF"/>
    </a:dk1>
    <a:lt1>
      <a:srgbClr val="FFFFFF"/>
    </a:lt1>
    <a:dk2>
      <a:srgbClr val="000000"/>
    </a:dk2>
    <a:lt2>
      <a:srgbClr val="0099FF"/>
    </a:lt2>
    <a:accent1>
      <a:srgbClr val="4F2D7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20.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21.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22.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23.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24.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25.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26.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27.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28.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29.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3.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30.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31.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32.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33.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34.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35.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36.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37.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38.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39.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4.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40.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41.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42.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43.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44.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45.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46.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47.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48.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49.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5.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50.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51.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52.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53.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54.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55.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56.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57.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6.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7.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8.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ppt/theme/themeOverride9.xml><?xml version="1.0" encoding="utf-8"?>
<a:themeOverride xmlns:a="http://schemas.openxmlformats.org/drawingml/2006/main">
  <a:clrScheme name="">
    <a:dk1>
      <a:srgbClr val="000000"/>
    </a:dk1>
    <a:lt1>
      <a:srgbClr val="4F2D7F"/>
    </a:lt1>
    <a:dk2>
      <a:srgbClr val="FFFFFF"/>
    </a:dk2>
    <a:lt2>
      <a:srgbClr val="0099FF"/>
    </a:lt2>
    <a:accent1>
      <a:srgbClr val="FFFFFF"/>
    </a:accent1>
    <a:accent2>
      <a:srgbClr val="000000"/>
    </a:accent2>
    <a:accent3>
      <a:srgbClr val="FFFFFF"/>
    </a:accent3>
    <a:accent4>
      <a:srgbClr val="000000"/>
    </a:accent4>
    <a:accent5>
      <a:srgbClr val="FFFFFF"/>
    </a:accent5>
    <a:accent6>
      <a:srgbClr val="E7E7E7"/>
    </a:accent6>
    <a:hlink>
      <a:srgbClr val="000000"/>
    </a:hlink>
    <a:folHlink>
      <a:srgbClr val="0000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dustryTaxHTField0 xmlns="c9d33f8e-bec5-47ef-902e-ff613d140ada">
      <Terms xmlns="http://schemas.microsoft.com/office/infopath/2007/PartnerControls"/>
    </IndustryTaxHTField0>
    <IsNew xmlns="c9d33f8e-bec5-47ef-902e-ff613d140ada">true</IsNew>
    <IsKey xmlns="c9d33f8e-bec5-47ef-902e-ff613d140ada">false</IsKey>
    <Content_x0020_categoryTaxHTField0 xmlns="c9d33f8e-bec5-47ef-902e-ff613d140ada">
      <Terms xmlns="http://schemas.microsoft.com/office/infopath/2007/PartnerControls">
        <TermInfo xmlns="http://schemas.microsoft.com/office/infopath/2007/PartnerControls">
          <TermName xmlns="http://schemas.microsoft.com/office/infopath/2007/PartnerControls">Guidelines/How to...</TermName>
          <TermId xmlns="http://schemas.microsoft.com/office/infopath/2007/PartnerControls">c9e8adf4-5676-4cd2-acea-7fbfab2de3ba</TermId>
        </TermInfo>
      </Terms>
    </Content_x0020_categoryTaxHTField0>
    <TaxCatchAll xmlns="c9d33f8e-bec5-47ef-902e-ff613d140ada">
      <Value>241</Value>
      <Value>262</Value>
    </TaxCatchAll>
    <PublishingExpirationDate xmlns="http://schemas.microsoft.com/sharepoint/v3" xsi:nil="true"/>
    <SegmentTaxHTField0 xmlns="c9d33f8e-bec5-47ef-902e-ff613d140ada">
      <Terms xmlns="http://schemas.microsoft.com/office/infopath/2007/PartnerControls"/>
    </SegmentTaxHTField0>
    <PublishingStartDate xmlns="http://schemas.microsoft.com/sharepoint/v3" xsi:nil="true"/>
    <Service_x0020_lineTaxHTField0 xmlns="c9d33f8e-bec5-47ef-902e-ff613d140ada">
      <Terms xmlns="http://schemas.microsoft.com/office/infopath/2007/PartnerControls">
        <TermInfo xmlns="http://schemas.microsoft.com/office/infopath/2007/PartnerControls">
          <TermName xmlns="http://schemas.microsoft.com/office/infopath/2007/PartnerControls">IFRS</TermName>
          <TermId xmlns="http://schemas.microsoft.com/office/infopath/2007/PartnerControls">9b5327b9-038e-4f88-a14a-c72fb340af24</TermId>
        </TermInfo>
      </Terms>
    </Service_x0020_lineTaxHTField0>
    <AverageRating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619CAF418B2A04AA84F22D87118644A" ma:contentTypeVersion="14" ma:contentTypeDescription="Create a new document." ma:contentTypeScope="" ma:versionID="d9988f37b6a550937c4b2b51cdf49a24">
  <xsd:schema xmlns:xsd="http://www.w3.org/2001/XMLSchema" xmlns:xs="http://www.w3.org/2001/XMLSchema" xmlns:p="http://schemas.microsoft.com/office/2006/metadata/properties" xmlns:ns1="http://schemas.microsoft.com/sharepoint/v3" xmlns:ns2="c9d33f8e-bec5-47ef-902e-ff613d140ada" targetNamespace="http://schemas.microsoft.com/office/2006/metadata/properties" ma:root="true" ma:fieldsID="e97ee06ed19b0f86a4817e0a555462c1" ns1:_="" ns2:_="">
    <xsd:import namespace="http://schemas.microsoft.com/sharepoint/v3"/>
    <xsd:import namespace="c9d33f8e-bec5-47ef-902e-ff613d140ada"/>
    <xsd:element name="properties">
      <xsd:complexType>
        <xsd:sequence>
          <xsd:element name="documentManagement">
            <xsd:complexType>
              <xsd:all>
                <xsd:element ref="ns1:PublishingStartDate" minOccurs="0"/>
                <xsd:element ref="ns1:PublishingExpirationDate" minOccurs="0"/>
                <xsd:element ref="ns2:IsKey" minOccurs="0"/>
                <xsd:element ref="ns2:IsNew" minOccurs="0"/>
                <xsd:element ref="ns2:Content_x0020_categoryTaxHTField0" minOccurs="0"/>
                <xsd:element ref="ns2:TaxCatchAll" minOccurs="0"/>
                <xsd:element ref="ns2:Service_x0020_lineTaxHTField0" minOccurs="0"/>
                <xsd:element ref="ns2:SegmentTaxHTField0" minOccurs="0"/>
                <xsd:element ref="ns2:IndustryTaxHTField0" minOccurs="0"/>
                <xsd:element ref="ns1:AverageRating" minOccurs="0"/>
                <xsd:element ref="ns1:Rating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element name="AverageRating" ma:index="21" nillable="true" ma:displayName="Rating (0-5)" ma:decimals="2" ma:description="Average value of all the ratings that have been submitted" ma:internalName="Rating_x0020__x0028_0_x002d_5_x0029_" ma:readOnly="true">
      <xsd:simpleType>
        <xsd:restriction base="dms:Number"/>
      </xsd:simpleType>
    </xsd:element>
    <xsd:element name="RatingCount" ma:index="22" nillable="true" ma:displayName="Number of Ratings" ma:decimals="0" ma:description="Number of ratings submitted" ma:internalName="Number_x0020_of_x0020_Ratings"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c9d33f8e-bec5-47ef-902e-ff613d140ada" elementFormDefault="qualified">
    <xsd:import namespace="http://schemas.microsoft.com/office/2006/documentManagement/types"/>
    <xsd:import namespace="http://schemas.microsoft.com/office/infopath/2007/PartnerControls"/>
    <xsd:element name="IsKey" ma:index="10" nillable="true" ma:displayName="IsKey" ma:default="0" ma:internalName="IsKey">
      <xsd:simpleType>
        <xsd:restriction base="dms:Boolean"/>
      </xsd:simpleType>
    </xsd:element>
    <xsd:element name="IsNew" ma:index="11" nillable="true" ma:displayName="IsNew" ma:default="1" ma:internalName="IsNew">
      <xsd:simpleType>
        <xsd:restriction base="dms:Boolean"/>
      </xsd:simpleType>
    </xsd:element>
    <xsd:element name="Content_x0020_categoryTaxHTField0" ma:index="13" nillable="true" ma:taxonomy="true" ma:internalName="Content_x0020_categoryTaxHTField0" ma:taxonomyFieldName="Content_x0020_category" ma:displayName="Content category" ma:default="" ma:fieldId="{19f62376-0f9a-451f-be8b-797a0f8d1b6f}" ma:taxonomyMulti="true" ma:sspId="23a1e6ee-3d9b-459c-968c-8190b0987465" ma:termSetId="efb5e7a1-0f86-4ccb-a8a1-408a13842f02" ma:anchorId="00000000-0000-0000-0000-000000000000" ma:open="false" ma:isKeyword="false">
      <xsd:complexType>
        <xsd:sequence>
          <xsd:element ref="pc:Terms" minOccurs="0" maxOccurs="1"/>
        </xsd:sequence>
      </xsd:complexType>
    </xsd:element>
    <xsd:element name="TaxCatchAll" ma:index="14" nillable="true" ma:displayName="Taxonomy Catch All Column" ma:description="" ma:hidden="true" ma:list="{061596df-2246-44ed-b41a-42eef194fe0c}" ma:internalName="TaxCatchAll" ma:showField="CatchAllData" ma:web="c9d33f8e-bec5-47ef-902e-ff613d140ada">
      <xsd:complexType>
        <xsd:complexContent>
          <xsd:extension base="dms:MultiChoiceLookup">
            <xsd:sequence>
              <xsd:element name="Value" type="dms:Lookup" maxOccurs="unbounded" minOccurs="0" nillable="true"/>
            </xsd:sequence>
          </xsd:extension>
        </xsd:complexContent>
      </xsd:complexType>
    </xsd:element>
    <xsd:element name="Service_x0020_lineTaxHTField0" ma:index="16" nillable="true" ma:taxonomy="true" ma:internalName="Service_x0020_lineTaxHTField0" ma:taxonomyFieldName="Service_x0020_line" ma:displayName="Service line" ma:default="" ma:fieldId="{62c271d8-b64e-4a1d-9794-0ec6106d4c35}" ma:taxonomyMulti="true" ma:sspId="23a1e6ee-3d9b-459c-968c-8190b0987465" ma:termSetId="59c4d289-a8d4-4f7e-bd88-01bef041d076" ma:anchorId="00000000-0000-0000-0000-000000000000" ma:open="false" ma:isKeyword="false">
      <xsd:complexType>
        <xsd:sequence>
          <xsd:element ref="pc:Terms" minOccurs="0" maxOccurs="1"/>
        </xsd:sequence>
      </xsd:complexType>
    </xsd:element>
    <xsd:element name="SegmentTaxHTField0" ma:index="18" nillable="true" ma:taxonomy="true" ma:internalName="SegmentTaxHTField0" ma:taxonomyFieldName="Segment" ma:displayName="Segment" ma:default="" ma:fieldId="{47211f32-5fbc-4369-a634-749f6277aa5b}" ma:taxonomyMulti="true" ma:sspId="23a1e6ee-3d9b-459c-968c-8190b0987465" ma:termSetId="0947c8e1-9783-4ca4-bcbb-07b95d3fa41e" ma:anchorId="00000000-0000-0000-0000-000000000000" ma:open="false" ma:isKeyword="false">
      <xsd:complexType>
        <xsd:sequence>
          <xsd:element ref="pc:Terms" minOccurs="0" maxOccurs="1"/>
        </xsd:sequence>
      </xsd:complexType>
    </xsd:element>
    <xsd:element name="IndustryTaxHTField0" ma:index="20" nillable="true" ma:taxonomy="true" ma:internalName="IndustryTaxHTField0" ma:taxonomyFieldName="Industry" ma:displayName="Industry" ma:default="" ma:fieldId="{4e8f35c2-48c5-4f33-86ed-b4be67697b44}" ma:taxonomyMulti="true" ma:sspId="23a1e6ee-3d9b-459c-968c-8190b0987465" ma:termSetId="209f7109-f492-4272-a03c-8f9c571ef3b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172ADE4-8A4E-446D-9FD7-AFBE33EEEBDD}">
  <ds:schemaRefs>
    <ds:schemaRef ds:uri="http://schemas.microsoft.com/sharepoint/v3/contenttype/forms"/>
  </ds:schemaRefs>
</ds:datastoreItem>
</file>

<file path=customXml/itemProps2.xml><?xml version="1.0" encoding="utf-8"?>
<ds:datastoreItem xmlns:ds="http://schemas.openxmlformats.org/officeDocument/2006/customXml" ds:itemID="{B6F1C01A-1BDF-486A-A0BD-17F09F641310}">
  <ds:schemaRefs>
    <ds:schemaRef ds:uri="http://purl.org/dc/terms/"/>
    <ds:schemaRef ds:uri="http://schemas.microsoft.com/office/2006/metadata/properties"/>
    <ds:schemaRef ds:uri="http://schemas.microsoft.com/office/infopath/2007/PartnerControls"/>
    <ds:schemaRef ds:uri="http://schemas.microsoft.com/sharepoint/v3"/>
    <ds:schemaRef ds:uri="http://www.w3.org/XML/1998/namespace"/>
    <ds:schemaRef ds:uri="http://purl.org/dc/elements/1.1/"/>
    <ds:schemaRef ds:uri="http://schemas.openxmlformats.org/package/2006/metadata/core-properties"/>
    <ds:schemaRef ds:uri="http://schemas.microsoft.com/office/2006/documentManagement/types"/>
    <ds:schemaRef ds:uri="c9d33f8e-bec5-47ef-902e-ff613d140ada"/>
    <ds:schemaRef ds:uri="http://purl.org/dc/dcmitype/"/>
  </ds:schemaRefs>
</ds:datastoreItem>
</file>

<file path=customXml/itemProps3.xml><?xml version="1.0" encoding="utf-8"?>
<ds:datastoreItem xmlns:ds="http://schemas.openxmlformats.org/officeDocument/2006/customXml" ds:itemID="{A27CCF66-2F0F-4716-BE61-77CE01BC70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9d33f8e-bec5-47ef-902e-ff613d140a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7316</TotalTime>
  <Words>6680</Words>
  <Application>Microsoft Office PowerPoint</Application>
  <PresentationFormat>On-screen Show (4:3)</PresentationFormat>
  <Paragraphs>1166</Paragraphs>
  <Slides>57</Slides>
  <Notes>57</Notes>
  <HiddenSlides>0</HiddenSlides>
  <MMClips>0</MMClips>
  <ScaleCrop>false</ScaleCrop>
  <HeadingPairs>
    <vt:vector size="4" baseType="variant">
      <vt:variant>
        <vt:lpstr>Theme</vt:lpstr>
      </vt:variant>
      <vt:variant>
        <vt:i4>5</vt:i4>
      </vt:variant>
      <vt:variant>
        <vt:lpstr>Slide Titles</vt:lpstr>
      </vt:variant>
      <vt:variant>
        <vt:i4>57</vt:i4>
      </vt:variant>
    </vt:vector>
  </HeadingPairs>
  <TitlesOfParts>
    <vt:vector size="62" baseType="lpstr">
      <vt:lpstr>1_Blank</vt:lpstr>
      <vt:lpstr>7_Blank</vt:lpstr>
      <vt:lpstr>6_Blank</vt:lpstr>
      <vt:lpstr>2_Blank</vt:lpstr>
      <vt:lpstr>8_Blank</vt:lpstr>
      <vt:lpstr> IFRS 2013 – an overview   IAS 19- Employee Benefits IAS 19-The Limit on a Defined Benefit Asset, Minimum Funding Requirements and their Interaction (IFRIC 14)</vt:lpstr>
      <vt:lpstr>PowerPoint Presentation</vt:lpstr>
      <vt:lpstr>IAS 19- Employee Benefits Navigating the standard</vt:lpstr>
      <vt:lpstr>IAS 19 Module Flowchart  </vt:lpstr>
      <vt:lpstr>IAS 19 Module Termination benefits  </vt:lpstr>
      <vt:lpstr>Termination benefits Recognition </vt:lpstr>
      <vt:lpstr>Termination benefits Example</vt:lpstr>
      <vt:lpstr>Termination benefits Measurement</vt:lpstr>
      <vt:lpstr>IAS 19 Module Flowchart  </vt:lpstr>
      <vt:lpstr>Short-term employment benefits   </vt:lpstr>
      <vt:lpstr>Short-term employment benefits Recognition, measurement and presentation  </vt:lpstr>
      <vt:lpstr>Short-term employment benefits Short-term paid absences</vt:lpstr>
      <vt:lpstr>Termination benefits &amp; short-term employment benefits Example</vt:lpstr>
      <vt:lpstr>Termination benefits &amp; short-term employment benefits Solution</vt:lpstr>
      <vt:lpstr>IAS 19 Module Flowchart  </vt:lpstr>
      <vt:lpstr>Post-employment benefits Vs. Other long-term benefits Examples</vt:lpstr>
      <vt:lpstr>IAS 19 Module Flowchart</vt:lpstr>
      <vt:lpstr>Post-employment benefits Definitions  </vt:lpstr>
      <vt:lpstr>Distinction between DB and DC</vt:lpstr>
      <vt:lpstr>DC Vs. DB Examples</vt:lpstr>
      <vt:lpstr>IAS 19 Module Flowchart</vt:lpstr>
      <vt:lpstr>DC plans Recognition, measurement and presentation </vt:lpstr>
      <vt:lpstr>IAS 19 Module Flowchart</vt:lpstr>
      <vt:lpstr>Post-employment benefits Definitions- reminder  </vt:lpstr>
      <vt:lpstr>IAS 19 DB plans Seven STEPS</vt:lpstr>
      <vt:lpstr>DB plan- STEP 1 Determine and allocate the benefits to periods of service</vt:lpstr>
      <vt:lpstr>DB plan STEP 1 Example based on IAS 19.71</vt:lpstr>
      <vt:lpstr>DB plan- STEP 1 Determine and allocate the benefits to periods of service- vesting requirements</vt:lpstr>
      <vt:lpstr>DB plan- STEP 1 Determine and allocate the benefits to periods of service- future salary increases</vt:lpstr>
      <vt:lpstr>DB plan STEP 2 Determine the actuarial assumptions</vt:lpstr>
      <vt:lpstr>DB plan STEP 3 Determine the actuarial assumptions- discount rate</vt:lpstr>
      <vt:lpstr>DB plan STEP 3 Determine the actuarial assumptions-discount rate</vt:lpstr>
      <vt:lpstr>DB plan STEP 4 Calculate the PV of the DBO using an actuarial valuation technique </vt:lpstr>
      <vt:lpstr>DB plan STEP 4 Example based on IAS 19.68</vt:lpstr>
      <vt:lpstr>DB plan STEP 4 Solution</vt:lpstr>
      <vt:lpstr>DB plan STEP 5 Estimate the fair value of the plan assets</vt:lpstr>
      <vt:lpstr>Fair value of the plan assets Example</vt:lpstr>
      <vt:lpstr>DB plan STEP 6 Determine the amounts to be recognised in P&amp;L </vt:lpstr>
      <vt:lpstr>DB plan STEP 6 Net interest </vt:lpstr>
      <vt:lpstr>Current service cost &amp; net interest cost Example</vt:lpstr>
      <vt:lpstr>Current service cost &amp; net interest cost Solution</vt:lpstr>
      <vt:lpstr>Current service cost &amp; net interest cost Solution</vt:lpstr>
      <vt:lpstr>Current service cost &amp; net interest cost Solution</vt:lpstr>
      <vt:lpstr>DB plan STEP 6 Determine the amounts to be recognised in P&amp;L </vt:lpstr>
      <vt:lpstr>DB plan STEP 6 Past service cost</vt:lpstr>
      <vt:lpstr>DB plan STEP 6 Gain or loss on settlement</vt:lpstr>
      <vt:lpstr>DB plan STEP 7 Determine the amounts to be recognised in OCI</vt:lpstr>
      <vt:lpstr>DB plan Overview example</vt:lpstr>
      <vt:lpstr>DB plan Solution</vt:lpstr>
      <vt:lpstr>DB plan Presentation in the statement of financial position </vt:lpstr>
      <vt:lpstr>DB plan Presentation in the statement of profit or loss </vt:lpstr>
      <vt:lpstr>DB plan Presentation in the statement of other comprehensive income </vt:lpstr>
      <vt:lpstr>DB plan Disclosures- summary of key points</vt:lpstr>
      <vt:lpstr>IAS 19 Module Flowchart  </vt:lpstr>
      <vt:lpstr>Post-employment benefits Vs. Other long-term benefits Examples</vt:lpstr>
      <vt:lpstr>Other long-term benefits Recognition, measurement and presentation </vt:lpstr>
      <vt:lpstr>IFRIC 14: IAS 19 – The Limit on a Defined Benefit Asset, Minimum Funding Requirements and their Interaction</vt:lpstr>
    </vt:vector>
  </TitlesOfParts>
  <Company>Grant Thornton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IFRS 2013 – an overview   IAS 19- Employee Benefits IAS 19-The Limit on a Defined Benefit Asset, Minimum Funding Requirements and their Interaction (IFRIC 14)</dc:title>
  <dc:creator>Osa</dc:creator>
  <cp:lastModifiedBy>Komal Thadani</cp:lastModifiedBy>
  <cp:revision>929</cp:revision>
  <cp:lastPrinted>2014-05-02T10:43:15Z</cp:lastPrinted>
  <dcterms:created xsi:type="dcterms:W3CDTF">2013-03-27T14:21:24Z</dcterms:created>
  <dcterms:modified xsi:type="dcterms:W3CDTF">2014-05-30T12:40:30Z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GT Templates Version">
    <vt:lpwstr>1.0</vt:lpwstr>
  </property>
  <property fmtid="{D5CDD505-2E9C-101B-9397-08002B2CF9AE}" pid="3" name="ContentTypeId">
    <vt:lpwstr>0x0101005619CAF418B2A04AA84F22D87118644A</vt:lpwstr>
  </property>
  <property fmtid="{D5CDD505-2E9C-101B-9397-08002B2CF9AE}" pid="4" name="Industry">
    <vt:lpwstr/>
  </property>
  <property fmtid="{D5CDD505-2E9C-101B-9397-08002B2CF9AE}" pid="5" name="Service line">
    <vt:lpwstr>262;#IFRS|9b5327b9-038e-4f88-a14a-c72fb340af24</vt:lpwstr>
  </property>
  <property fmtid="{D5CDD505-2E9C-101B-9397-08002B2CF9AE}" pid="6" name="Segment">
    <vt:lpwstr/>
  </property>
  <property fmtid="{D5CDD505-2E9C-101B-9397-08002B2CF9AE}" pid="7" name="Content category">
    <vt:lpwstr>241;#Guidelines/How to...|c9e8adf4-5676-4cd2-acea-7fbfab2de3ba</vt:lpwstr>
  </property>
</Properties>
</file>