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1.xml" ContentType="application/vnd.openxmlformats-officedocument.drawingml.diagramLayout+xml"/>
  <Override PartName="/ppt/notesSlides/notesSlide6.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diagrams/data1.xml" ContentType="application/vnd.openxmlformats-officedocument.drawingml.diagramData+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theme/themeOverride2.xml" ContentType="application/vnd.openxmlformats-officedocument.themeOverr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4941" r:id="rId1"/>
  </p:sldMasterIdLst>
  <p:notesMasterIdLst>
    <p:notesMasterId r:id="rId43"/>
  </p:notesMasterIdLst>
  <p:handoutMasterIdLst>
    <p:handoutMasterId r:id="rId44"/>
  </p:handoutMasterIdLst>
  <p:sldIdLst>
    <p:sldId id="302" r:id="rId2"/>
    <p:sldId id="316" r:id="rId3"/>
    <p:sldId id="492" r:id="rId4"/>
    <p:sldId id="493" r:id="rId5"/>
    <p:sldId id="422" r:id="rId6"/>
    <p:sldId id="403" r:id="rId7"/>
    <p:sldId id="447" r:id="rId8"/>
    <p:sldId id="448" r:id="rId9"/>
    <p:sldId id="449" r:id="rId10"/>
    <p:sldId id="490" r:id="rId11"/>
    <p:sldId id="450" r:id="rId12"/>
    <p:sldId id="451" r:id="rId13"/>
    <p:sldId id="452" r:id="rId14"/>
    <p:sldId id="456" r:id="rId15"/>
    <p:sldId id="453" r:id="rId16"/>
    <p:sldId id="454" r:id="rId17"/>
    <p:sldId id="455" r:id="rId18"/>
    <p:sldId id="460" r:id="rId19"/>
    <p:sldId id="461" r:id="rId20"/>
    <p:sldId id="457" r:id="rId21"/>
    <p:sldId id="458" r:id="rId22"/>
    <p:sldId id="459" r:id="rId23"/>
    <p:sldId id="462" r:id="rId24"/>
    <p:sldId id="463" r:id="rId25"/>
    <p:sldId id="464" r:id="rId26"/>
    <p:sldId id="465" r:id="rId27"/>
    <p:sldId id="466" r:id="rId28"/>
    <p:sldId id="467" r:id="rId29"/>
    <p:sldId id="469" r:id="rId30"/>
    <p:sldId id="468" r:id="rId31"/>
    <p:sldId id="470" r:id="rId32"/>
    <p:sldId id="471" r:id="rId33"/>
    <p:sldId id="472" r:id="rId34"/>
    <p:sldId id="473" r:id="rId35"/>
    <p:sldId id="474" r:id="rId36"/>
    <p:sldId id="475" r:id="rId37"/>
    <p:sldId id="476" r:id="rId38"/>
    <p:sldId id="477" r:id="rId39"/>
    <p:sldId id="478" r:id="rId40"/>
    <p:sldId id="479" r:id="rId41"/>
    <p:sldId id="383" r:id="rId42"/>
  </p:sldIdLst>
  <p:sldSz cx="9144000" cy="6858000" type="screen4x3"/>
  <p:notesSz cx="7302500" cy="95885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00FF"/>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9074" autoAdjust="0"/>
    <p:restoredTop sz="94638" autoAdjust="0"/>
  </p:normalViewPr>
  <p:slideViewPr>
    <p:cSldViewPr>
      <p:cViewPr varScale="1">
        <p:scale>
          <a:sx n="70" d="100"/>
          <a:sy n="70" d="100"/>
        </p:scale>
        <p:origin x="-726"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564"/>
    </p:cViewPr>
  </p:sorterViewPr>
  <p:notesViewPr>
    <p:cSldViewPr>
      <p:cViewPr varScale="1">
        <p:scale>
          <a:sx n="56" d="100"/>
          <a:sy n="56" d="100"/>
        </p:scale>
        <p:origin x="-1860" y="-96"/>
      </p:cViewPr>
      <p:guideLst>
        <p:guide orient="horz" pos="3020"/>
        <p:guide pos="230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4D9E493-E703-4247-A29E-B4194E81D0DC}"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n-US"/>
        </a:p>
      </dgm:t>
    </dgm:pt>
    <dgm:pt modelId="{631BF3F0-5060-4348-A19B-0997B4272D39}">
      <dgm:prSet phldrT="[Text]" custT="1"/>
      <dgm:spPr/>
      <dgm:t>
        <a:bodyPr/>
        <a:lstStyle/>
        <a:p>
          <a:r>
            <a:rPr lang="en-US" sz="1800" dirty="0" smtClean="0"/>
            <a:t>Private Limited Company</a:t>
          </a:r>
          <a:endParaRPr lang="en-US" sz="1800" dirty="0"/>
        </a:p>
      </dgm:t>
    </dgm:pt>
    <dgm:pt modelId="{D4211EA3-F954-4912-B1C9-864524806BEB}" type="sibTrans" cxnId="{97310EC9-E142-4338-B5FA-277DACEC82BB}">
      <dgm:prSet/>
      <dgm:spPr/>
      <dgm:t>
        <a:bodyPr/>
        <a:lstStyle/>
        <a:p>
          <a:endParaRPr lang="en-US"/>
        </a:p>
      </dgm:t>
    </dgm:pt>
    <dgm:pt modelId="{1A4A07A5-F46C-40BD-A317-87F85E188B31}" type="parTrans" cxnId="{97310EC9-E142-4338-B5FA-277DACEC82BB}">
      <dgm:prSet/>
      <dgm:spPr/>
      <dgm:t>
        <a:bodyPr/>
        <a:lstStyle/>
        <a:p>
          <a:endParaRPr lang="en-US"/>
        </a:p>
      </dgm:t>
    </dgm:pt>
    <dgm:pt modelId="{503EFAAA-F0C6-4A59-B0E3-791B2C53BA35}">
      <dgm:prSet phldrT="[Text]" custT="1"/>
      <dgm:spPr/>
      <dgm:t>
        <a:bodyPr/>
        <a:lstStyle/>
        <a:p>
          <a:r>
            <a:rPr lang="en-US" sz="2400" dirty="0" smtClean="0"/>
            <a:t>Categories of Companies</a:t>
          </a:r>
          <a:endParaRPr lang="en-US" sz="2400" dirty="0"/>
        </a:p>
      </dgm:t>
    </dgm:pt>
    <dgm:pt modelId="{4ACBF80A-D74E-4251-A3B2-792244536512}" type="sibTrans" cxnId="{7E7030D5-A0F4-44DC-BAFB-E2FD2D57DD4D}">
      <dgm:prSet/>
      <dgm:spPr/>
      <dgm:t>
        <a:bodyPr/>
        <a:lstStyle/>
        <a:p>
          <a:endParaRPr lang="en-US"/>
        </a:p>
      </dgm:t>
    </dgm:pt>
    <dgm:pt modelId="{A271EB15-D686-433F-A3B6-09CE8659842D}" type="parTrans" cxnId="{7E7030D5-A0F4-44DC-BAFB-E2FD2D57DD4D}">
      <dgm:prSet/>
      <dgm:spPr/>
      <dgm:t>
        <a:bodyPr/>
        <a:lstStyle/>
        <a:p>
          <a:endParaRPr lang="en-US"/>
        </a:p>
      </dgm:t>
    </dgm:pt>
    <dgm:pt modelId="{35E698FD-5DE6-44FF-85D4-CC6A2625A685}">
      <dgm:prSet phldrT="[Text]" custT="1"/>
      <dgm:spPr/>
      <dgm:t>
        <a:bodyPr/>
        <a:lstStyle/>
        <a:p>
          <a:r>
            <a:rPr lang="en-US" dirty="0" smtClean="0"/>
            <a:t>Public Limited Company</a:t>
          </a:r>
          <a:endParaRPr lang="en-US" sz="1800" dirty="0"/>
        </a:p>
      </dgm:t>
    </dgm:pt>
    <dgm:pt modelId="{1AAD093F-1A7C-4D14-A55B-46C3B5336784}" type="parTrans" cxnId="{F2BC9053-FA25-41BD-B911-267AD558A743}">
      <dgm:prSet/>
      <dgm:spPr/>
      <dgm:t>
        <a:bodyPr/>
        <a:lstStyle/>
        <a:p>
          <a:endParaRPr lang="en-US"/>
        </a:p>
      </dgm:t>
    </dgm:pt>
    <dgm:pt modelId="{C1210337-E6B4-4FAD-9F45-8100105BAAB6}" type="sibTrans" cxnId="{F2BC9053-FA25-41BD-B911-267AD558A743}">
      <dgm:prSet/>
      <dgm:spPr/>
      <dgm:t>
        <a:bodyPr/>
        <a:lstStyle/>
        <a:p>
          <a:endParaRPr lang="en-US"/>
        </a:p>
      </dgm:t>
    </dgm:pt>
    <dgm:pt modelId="{EE0A5347-0272-4B87-9415-1322FE32C1FF}">
      <dgm:prSet phldrT="[Text]" custT="1"/>
      <dgm:spPr/>
      <dgm:t>
        <a:bodyPr/>
        <a:lstStyle/>
        <a:p>
          <a:r>
            <a:rPr lang="en-US" dirty="0" smtClean="0"/>
            <a:t>Section 8 Company</a:t>
          </a:r>
          <a:endParaRPr lang="en-US" sz="1800" dirty="0"/>
        </a:p>
      </dgm:t>
    </dgm:pt>
    <dgm:pt modelId="{328DFDA5-858F-46F3-AD74-6EDE6F40340E}" type="parTrans" cxnId="{79C2A569-F455-4FEB-8445-255404AE4DE1}">
      <dgm:prSet/>
      <dgm:spPr/>
      <dgm:t>
        <a:bodyPr/>
        <a:lstStyle/>
        <a:p>
          <a:endParaRPr lang="en-US"/>
        </a:p>
      </dgm:t>
    </dgm:pt>
    <dgm:pt modelId="{FD4C1E58-D371-4B81-8E38-A53C3C0782BB}" type="sibTrans" cxnId="{79C2A569-F455-4FEB-8445-255404AE4DE1}">
      <dgm:prSet/>
      <dgm:spPr/>
      <dgm:t>
        <a:bodyPr/>
        <a:lstStyle/>
        <a:p>
          <a:endParaRPr lang="en-US"/>
        </a:p>
      </dgm:t>
    </dgm:pt>
    <dgm:pt modelId="{A7027848-6B73-46B0-9F4E-EA3A48A21770}">
      <dgm:prSet phldrT="[Text]" custT="1"/>
      <dgm:spPr/>
      <dgm:t>
        <a:bodyPr/>
        <a:lstStyle/>
        <a:p>
          <a:r>
            <a:rPr lang="en-US" dirty="0" smtClean="0"/>
            <a:t>Ch XXI </a:t>
          </a:r>
        </a:p>
        <a:p>
          <a:r>
            <a:rPr lang="en-US" dirty="0" smtClean="0"/>
            <a:t>Company</a:t>
          </a:r>
          <a:endParaRPr lang="en-US" sz="1800" dirty="0"/>
        </a:p>
      </dgm:t>
    </dgm:pt>
    <dgm:pt modelId="{34A9A7A0-4CFA-4014-97D7-F436F2D50EDA}" type="parTrans" cxnId="{73E2DA0E-2348-4811-B400-ADCA04587983}">
      <dgm:prSet/>
      <dgm:spPr/>
      <dgm:t>
        <a:bodyPr/>
        <a:lstStyle/>
        <a:p>
          <a:endParaRPr lang="en-US"/>
        </a:p>
      </dgm:t>
    </dgm:pt>
    <dgm:pt modelId="{DA054E89-E8D9-484F-B150-BD4FDFDC0C94}" type="sibTrans" cxnId="{73E2DA0E-2348-4811-B400-ADCA04587983}">
      <dgm:prSet/>
      <dgm:spPr/>
      <dgm:t>
        <a:bodyPr/>
        <a:lstStyle/>
        <a:p>
          <a:endParaRPr lang="en-US"/>
        </a:p>
      </dgm:t>
    </dgm:pt>
    <dgm:pt modelId="{7B4C7686-AFAF-4997-8CEE-6B5FFAF61C1D}">
      <dgm:prSet phldrT="[Text]" custT="1"/>
      <dgm:spPr/>
      <dgm:t>
        <a:bodyPr/>
        <a:lstStyle/>
        <a:p>
          <a:r>
            <a:rPr lang="en-US" dirty="0" smtClean="0"/>
            <a:t>Foreign Company</a:t>
          </a:r>
          <a:endParaRPr lang="en-US" sz="1800" dirty="0"/>
        </a:p>
      </dgm:t>
    </dgm:pt>
    <dgm:pt modelId="{FB136847-0F0C-4AD7-B86C-23217A5BCD0D}" type="parTrans" cxnId="{3ACD33B9-8378-424B-903E-C2992D04CA51}">
      <dgm:prSet/>
      <dgm:spPr/>
      <dgm:t>
        <a:bodyPr/>
        <a:lstStyle/>
        <a:p>
          <a:endParaRPr lang="en-US"/>
        </a:p>
      </dgm:t>
    </dgm:pt>
    <dgm:pt modelId="{CDFC2FD0-8440-4871-99D8-A9192769141C}" type="sibTrans" cxnId="{3ACD33B9-8378-424B-903E-C2992D04CA51}">
      <dgm:prSet/>
      <dgm:spPr/>
      <dgm:t>
        <a:bodyPr/>
        <a:lstStyle/>
        <a:p>
          <a:endParaRPr lang="en-US"/>
        </a:p>
      </dgm:t>
    </dgm:pt>
    <dgm:pt modelId="{82BFCD3A-70CC-4AC7-828E-B3C71C42B9B9}">
      <dgm:prSet phldrT="[Text]" custT="1"/>
      <dgm:spPr/>
      <dgm:t>
        <a:bodyPr/>
        <a:lstStyle/>
        <a:p>
          <a:r>
            <a:rPr lang="en-US" sz="1800" dirty="0" smtClean="0"/>
            <a:t>One Person Company</a:t>
          </a:r>
          <a:endParaRPr lang="en-US" sz="1800" dirty="0"/>
        </a:p>
      </dgm:t>
    </dgm:pt>
    <dgm:pt modelId="{6736A3E3-4B83-4BCA-AD6C-9837F2D58422}" type="parTrans" cxnId="{4EF91E24-FD45-4D51-B6E0-F4857214A53F}">
      <dgm:prSet/>
      <dgm:spPr/>
      <dgm:t>
        <a:bodyPr/>
        <a:lstStyle/>
        <a:p>
          <a:endParaRPr lang="en-US"/>
        </a:p>
      </dgm:t>
    </dgm:pt>
    <dgm:pt modelId="{B2C1B3AB-4CC3-4C92-B4F1-A9EE5C23231E}" type="sibTrans" cxnId="{4EF91E24-FD45-4D51-B6E0-F4857214A53F}">
      <dgm:prSet/>
      <dgm:spPr/>
      <dgm:t>
        <a:bodyPr/>
        <a:lstStyle/>
        <a:p>
          <a:endParaRPr lang="en-US"/>
        </a:p>
      </dgm:t>
    </dgm:pt>
    <dgm:pt modelId="{2FB9D472-2D6F-452A-88BF-FC14A958039C}" type="pres">
      <dgm:prSet presAssocID="{D4D9E493-E703-4247-A29E-B4194E81D0DC}" presName="hierChild1" presStyleCnt="0">
        <dgm:presLayoutVars>
          <dgm:orgChart val="1"/>
          <dgm:chPref val="1"/>
          <dgm:dir/>
          <dgm:animOne val="branch"/>
          <dgm:animLvl val="lvl"/>
          <dgm:resizeHandles/>
        </dgm:presLayoutVars>
      </dgm:prSet>
      <dgm:spPr/>
      <dgm:t>
        <a:bodyPr/>
        <a:lstStyle/>
        <a:p>
          <a:endParaRPr lang="en-US"/>
        </a:p>
      </dgm:t>
    </dgm:pt>
    <dgm:pt modelId="{BBD00712-47C7-412A-9999-B0279B70421E}" type="pres">
      <dgm:prSet presAssocID="{503EFAAA-F0C6-4A59-B0E3-791B2C53BA35}" presName="hierRoot1" presStyleCnt="0">
        <dgm:presLayoutVars>
          <dgm:hierBranch val="init"/>
        </dgm:presLayoutVars>
      </dgm:prSet>
      <dgm:spPr/>
    </dgm:pt>
    <dgm:pt modelId="{481C14B0-EA7F-4EAF-B04E-B9DF4FA42A22}" type="pres">
      <dgm:prSet presAssocID="{503EFAAA-F0C6-4A59-B0E3-791B2C53BA35}" presName="rootComposite1" presStyleCnt="0"/>
      <dgm:spPr/>
    </dgm:pt>
    <dgm:pt modelId="{5E3E413E-3B85-4BF4-BDFA-9E525FDE4A53}" type="pres">
      <dgm:prSet presAssocID="{503EFAAA-F0C6-4A59-B0E3-791B2C53BA35}" presName="rootText1" presStyleLbl="node0" presStyleIdx="0" presStyleCnt="1" custScaleX="391488" custScaleY="96622" custLinFactNeighborX="30686" custLinFactNeighborY="16894">
        <dgm:presLayoutVars>
          <dgm:chPref val="3"/>
        </dgm:presLayoutVars>
      </dgm:prSet>
      <dgm:spPr/>
      <dgm:t>
        <a:bodyPr/>
        <a:lstStyle/>
        <a:p>
          <a:endParaRPr lang="en-US"/>
        </a:p>
      </dgm:t>
    </dgm:pt>
    <dgm:pt modelId="{9776E703-5892-4EA3-9E39-4EDA7C78368F}" type="pres">
      <dgm:prSet presAssocID="{503EFAAA-F0C6-4A59-B0E3-791B2C53BA35}" presName="rootConnector1" presStyleLbl="node1" presStyleIdx="0" presStyleCnt="0"/>
      <dgm:spPr/>
      <dgm:t>
        <a:bodyPr/>
        <a:lstStyle/>
        <a:p>
          <a:endParaRPr lang="en-US"/>
        </a:p>
      </dgm:t>
    </dgm:pt>
    <dgm:pt modelId="{5EE8E9BD-E85A-4096-BEEB-20B0FA638D00}" type="pres">
      <dgm:prSet presAssocID="{503EFAAA-F0C6-4A59-B0E3-791B2C53BA35}" presName="hierChild2" presStyleCnt="0"/>
      <dgm:spPr/>
    </dgm:pt>
    <dgm:pt modelId="{418EB401-9C2F-419F-9AFD-5756C903B25A}" type="pres">
      <dgm:prSet presAssocID="{1A4A07A5-F46C-40BD-A317-87F85E188B31}" presName="Name37" presStyleLbl="parChTrans1D2" presStyleIdx="0" presStyleCnt="5"/>
      <dgm:spPr/>
      <dgm:t>
        <a:bodyPr/>
        <a:lstStyle/>
        <a:p>
          <a:endParaRPr lang="en-US"/>
        </a:p>
      </dgm:t>
    </dgm:pt>
    <dgm:pt modelId="{39BB66E6-AE5F-45F5-BE4A-D714BFDA0C06}" type="pres">
      <dgm:prSet presAssocID="{631BF3F0-5060-4348-A19B-0997B4272D39}" presName="hierRoot2" presStyleCnt="0">
        <dgm:presLayoutVars>
          <dgm:hierBranch val="init"/>
        </dgm:presLayoutVars>
      </dgm:prSet>
      <dgm:spPr/>
      <dgm:t>
        <a:bodyPr/>
        <a:lstStyle/>
        <a:p>
          <a:endParaRPr lang="en-US"/>
        </a:p>
      </dgm:t>
    </dgm:pt>
    <dgm:pt modelId="{2E1B8417-B085-4931-882A-EF424C3908AC}" type="pres">
      <dgm:prSet presAssocID="{631BF3F0-5060-4348-A19B-0997B4272D39}" presName="rootComposite" presStyleCnt="0"/>
      <dgm:spPr/>
      <dgm:t>
        <a:bodyPr/>
        <a:lstStyle/>
        <a:p>
          <a:endParaRPr lang="en-US"/>
        </a:p>
      </dgm:t>
    </dgm:pt>
    <dgm:pt modelId="{4C0EEF21-6308-4511-9F5E-5045FB0162D6}" type="pres">
      <dgm:prSet presAssocID="{631BF3F0-5060-4348-A19B-0997B4272D39}" presName="rootText" presStyleLbl="node2" presStyleIdx="0" presStyleCnt="5" custScaleX="91638" custScaleY="157607" custLinFactNeighborX="15306" custLinFactNeighborY="41679">
        <dgm:presLayoutVars>
          <dgm:chPref val="3"/>
        </dgm:presLayoutVars>
      </dgm:prSet>
      <dgm:spPr/>
      <dgm:t>
        <a:bodyPr/>
        <a:lstStyle/>
        <a:p>
          <a:endParaRPr lang="en-US"/>
        </a:p>
      </dgm:t>
    </dgm:pt>
    <dgm:pt modelId="{53CC9B83-A932-4378-B8A4-23A2E61BF54F}" type="pres">
      <dgm:prSet presAssocID="{631BF3F0-5060-4348-A19B-0997B4272D39}" presName="rootConnector" presStyleLbl="node2" presStyleIdx="0" presStyleCnt="5"/>
      <dgm:spPr/>
      <dgm:t>
        <a:bodyPr/>
        <a:lstStyle/>
        <a:p>
          <a:endParaRPr lang="en-US"/>
        </a:p>
      </dgm:t>
    </dgm:pt>
    <dgm:pt modelId="{B36798CB-D0C1-4EB9-B93C-26DCF5C18598}" type="pres">
      <dgm:prSet presAssocID="{631BF3F0-5060-4348-A19B-0997B4272D39}" presName="hierChild4" presStyleCnt="0"/>
      <dgm:spPr/>
      <dgm:t>
        <a:bodyPr/>
        <a:lstStyle/>
        <a:p>
          <a:endParaRPr lang="en-US"/>
        </a:p>
      </dgm:t>
    </dgm:pt>
    <dgm:pt modelId="{9DC9EA14-93A8-4743-9468-9E9E9907F32D}" type="pres">
      <dgm:prSet presAssocID="{6736A3E3-4B83-4BCA-AD6C-9837F2D58422}" presName="Name37" presStyleLbl="parChTrans1D3" presStyleIdx="0" presStyleCnt="1"/>
      <dgm:spPr/>
      <dgm:t>
        <a:bodyPr/>
        <a:lstStyle/>
        <a:p>
          <a:endParaRPr lang="en-US"/>
        </a:p>
      </dgm:t>
    </dgm:pt>
    <dgm:pt modelId="{F7ABC68E-B8B2-4F1D-B160-5F00EFC901C2}" type="pres">
      <dgm:prSet presAssocID="{82BFCD3A-70CC-4AC7-828E-B3C71C42B9B9}" presName="hierRoot2" presStyleCnt="0">
        <dgm:presLayoutVars>
          <dgm:hierBranch val="init"/>
        </dgm:presLayoutVars>
      </dgm:prSet>
      <dgm:spPr/>
    </dgm:pt>
    <dgm:pt modelId="{A629AE8A-35F2-471B-B3E0-EBC08E59FE7E}" type="pres">
      <dgm:prSet presAssocID="{82BFCD3A-70CC-4AC7-828E-B3C71C42B9B9}" presName="rootComposite" presStyleCnt="0"/>
      <dgm:spPr/>
    </dgm:pt>
    <dgm:pt modelId="{5032A009-3286-4E52-A64C-7C4DBC766B04}" type="pres">
      <dgm:prSet presAssocID="{82BFCD3A-70CC-4AC7-828E-B3C71C42B9B9}" presName="rootText" presStyleLbl="node3" presStyleIdx="0" presStyleCnt="1" custLinFactNeighborX="-7603" custLinFactNeighborY="62620">
        <dgm:presLayoutVars>
          <dgm:chPref val="3"/>
        </dgm:presLayoutVars>
      </dgm:prSet>
      <dgm:spPr/>
      <dgm:t>
        <a:bodyPr/>
        <a:lstStyle/>
        <a:p>
          <a:endParaRPr lang="en-US"/>
        </a:p>
      </dgm:t>
    </dgm:pt>
    <dgm:pt modelId="{A8065423-673F-4A37-B7DE-BEDC18CDB0EE}" type="pres">
      <dgm:prSet presAssocID="{82BFCD3A-70CC-4AC7-828E-B3C71C42B9B9}" presName="rootConnector" presStyleLbl="node3" presStyleIdx="0" presStyleCnt="1"/>
      <dgm:spPr/>
      <dgm:t>
        <a:bodyPr/>
        <a:lstStyle/>
        <a:p>
          <a:endParaRPr lang="en-US"/>
        </a:p>
      </dgm:t>
    </dgm:pt>
    <dgm:pt modelId="{5DD951A3-EF13-4E4A-939F-CA221E96829F}" type="pres">
      <dgm:prSet presAssocID="{82BFCD3A-70CC-4AC7-828E-B3C71C42B9B9}" presName="hierChild4" presStyleCnt="0"/>
      <dgm:spPr/>
    </dgm:pt>
    <dgm:pt modelId="{7C0973AB-1670-4F3B-8F89-625C0BED8487}" type="pres">
      <dgm:prSet presAssocID="{82BFCD3A-70CC-4AC7-828E-B3C71C42B9B9}" presName="hierChild5" presStyleCnt="0"/>
      <dgm:spPr/>
    </dgm:pt>
    <dgm:pt modelId="{2D78DB2A-2FCE-4908-ABB1-F4D68461EAA9}" type="pres">
      <dgm:prSet presAssocID="{631BF3F0-5060-4348-A19B-0997B4272D39}" presName="hierChild5" presStyleCnt="0"/>
      <dgm:spPr/>
      <dgm:t>
        <a:bodyPr/>
        <a:lstStyle/>
        <a:p>
          <a:endParaRPr lang="en-US"/>
        </a:p>
      </dgm:t>
    </dgm:pt>
    <dgm:pt modelId="{4C781188-E0DB-4E20-9361-1E7446F29CCC}" type="pres">
      <dgm:prSet presAssocID="{1AAD093F-1A7C-4D14-A55B-46C3B5336784}" presName="Name37" presStyleLbl="parChTrans1D2" presStyleIdx="1" presStyleCnt="5"/>
      <dgm:spPr/>
      <dgm:t>
        <a:bodyPr/>
        <a:lstStyle/>
        <a:p>
          <a:endParaRPr lang="en-US"/>
        </a:p>
      </dgm:t>
    </dgm:pt>
    <dgm:pt modelId="{C593F97D-5893-4A4D-AE11-50C60AF60D87}" type="pres">
      <dgm:prSet presAssocID="{35E698FD-5DE6-44FF-85D4-CC6A2625A685}" presName="hierRoot2" presStyleCnt="0">
        <dgm:presLayoutVars>
          <dgm:hierBranch val="init"/>
        </dgm:presLayoutVars>
      </dgm:prSet>
      <dgm:spPr/>
    </dgm:pt>
    <dgm:pt modelId="{6A2B5FD0-0BD1-4668-926B-A7C3092C7EDE}" type="pres">
      <dgm:prSet presAssocID="{35E698FD-5DE6-44FF-85D4-CC6A2625A685}" presName="rootComposite" presStyleCnt="0"/>
      <dgm:spPr/>
    </dgm:pt>
    <dgm:pt modelId="{04BB0715-56BC-4636-8E90-6E82D1A2C1E6}" type="pres">
      <dgm:prSet presAssocID="{35E698FD-5DE6-44FF-85D4-CC6A2625A685}" presName="rootText" presStyleLbl="node2" presStyleIdx="1" presStyleCnt="5" custScaleX="99745" custScaleY="182382" custLinFactNeighborX="1207" custLinFactNeighborY="26175">
        <dgm:presLayoutVars>
          <dgm:chPref val="3"/>
        </dgm:presLayoutVars>
      </dgm:prSet>
      <dgm:spPr/>
      <dgm:t>
        <a:bodyPr/>
        <a:lstStyle/>
        <a:p>
          <a:endParaRPr lang="en-US"/>
        </a:p>
      </dgm:t>
    </dgm:pt>
    <dgm:pt modelId="{87274F4F-162E-4BB4-AB31-49A93B71940C}" type="pres">
      <dgm:prSet presAssocID="{35E698FD-5DE6-44FF-85D4-CC6A2625A685}" presName="rootConnector" presStyleLbl="node2" presStyleIdx="1" presStyleCnt="5"/>
      <dgm:spPr/>
      <dgm:t>
        <a:bodyPr/>
        <a:lstStyle/>
        <a:p>
          <a:endParaRPr lang="en-US"/>
        </a:p>
      </dgm:t>
    </dgm:pt>
    <dgm:pt modelId="{4B38763D-E60F-4367-8251-230CDB636BF4}" type="pres">
      <dgm:prSet presAssocID="{35E698FD-5DE6-44FF-85D4-CC6A2625A685}" presName="hierChild4" presStyleCnt="0"/>
      <dgm:spPr/>
    </dgm:pt>
    <dgm:pt modelId="{1CB4A280-F323-4776-9DB2-9FA86A119A57}" type="pres">
      <dgm:prSet presAssocID="{35E698FD-5DE6-44FF-85D4-CC6A2625A685}" presName="hierChild5" presStyleCnt="0"/>
      <dgm:spPr/>
    </dgm:pt>
    <dgm:pt modelId="{D2279BB3-F48F-4F08-B397-EDCC09192D21}" type="pres">
      <dgm:prSet presAssocID="{328DFDA5-858F-46F3-AD74-6EDE6F40340E}" presName="Name37" presStyleLbl="parChTrans1D2" presStyleIdx="2" presStyleCnt="5"/>
      <dgm:spPr/>
      <dgm:t>
        <a:bodyPr/>
        <a:lstStyle/>
        <a:p>
          <a:endParaRPr lang="en-US"/>
        </a:p>
      </dgm:t>
    </dgm:pt>
    <dgm:pt modelId="{A05994CA-632D-4A4D-BCCD-75D100C0D1FC}" type="pres">
      <dgm:prSet presAssocID="{EE0A5347-0272-4B87-9415-1322FE32C1FF}" presName="hierRoot2" presStyleCnt="0">
        <dgm:presLayoutVars>
          <dgm:hierBranch val="init"/>
        </dgm:presLayoutVars>
      </dgm:prSet>
      <dgm:spPr/>
    </dgm:pt>
    <dgm:pt modelId="{8F9B1CAD-4FBB-4649-B8ED-67EB87144647}" type="pres">
      <dgm:prSet presAssocID="{EE0A5347-0272-4B87-9415-1322FE32C1FF}" presName="rootComposite" presStyleCnt="0"/>
      <dgm:spPr/>
    </dgm:pt>
    <dgm:pt modelId="{F1685A4C-92E1-4221-B285-03DAD4CBBDF1}" type="pres">
      <dgm:prSet presAssocID="{EE0A5347-0272-4B87-9415-1322FE32C1FF}" presName="rootText" presStyleLbl="node2" presStyleIdx="2" presStyleCnt="5" custScaleY="169685" custLinFactNeighborX="-5441" custLinFactNeighborY="31306">
        <dgm:presLayoutVars>
          <dgm:chPref val="3"/>
        </dgm:presLayoutVars>
      </dgm:prSet>
      <dgm:spPr/>
      <dgm:t>
        <a:bodyPr/>
        <a:lstStyle/>
        <a:p>
          <a:endParaRPr lang="en-US"/>
        </a:p>
      </dgm:t>
    </dgm:pt>
    <dgm:pt modelId="{FFFD24F0-A8F6-44B8-9069-4212668E526C}" type="pres">
      <dgm:prSet presAssocID="{EE0A5347-0272-4B87-9415-1322FE32C1FF}" presName="rootConnector" presStyleLbl="node2" presStyleIdx="2" presStyleCnt="5"/>
      <dgm:spPr/>
      <dgm:t>
        <a:bodyPr/>
        <a:lstStyle/>
        <a:p>
          <a:endParaRPr lang="en-US"/>
        </a:p>
      </dgm:t>
    </dgm:pt>
    <dgm:pt modelId="{745B9752-A3A1-4C37-AC3A-2F01DFF2CF9B}" type="pres">
      <dgm:prSet presAssocID="{EE0A5347-0272-4B87-9415-1322FE32C1FF}" presName="hierChild4" presStyleCnt="0"/>
      <dgm:spPr/>
    </dgm:pt>
    <dgm:pt modelId="{DD892D7D-D80B-446A-9A3A-2D58AF7FA159}" type="pres">
      <dgm:prSet presAssocID="{EE0A5347-0272-4B87-9415-1322FE32C1FF}" presName="hierChild5" presStyleCnt="0"/>
      <dgm:spPr/>
    </dgm:pt>
    <dgm:pt modelId="{D2C75AD3-AA53-42C0-9BE0-0CA47A75C40A}" type="pres">
      <dgm:prSet presAssocID="{34A9A7A0-4CFA-4014-97D7-F436F2D50EDA}" presName="Name37" presStyleLbl="parChTrans1D2" presStyleIdx="3" presStyleCnt="5"/>
      <dgm:spPr/>
      <dgm:t>
        <a:bodyPr/>
        <a:lstStyle/>
        <a:p>
          <a:endParaRPr lang="en-US"/>
        </a:p>
      </dgm:t>
    </dgm:pt>
    <dgm:pt modelId="{90F7DD91-561F-4E02-855C-9A6E70F46F98}" type="pres">
      <dgm:prSet presAssocID="{A7027848-6B73-46B0-9F4E-EA3A48A21770}" presName="hierRoot2" presStyleCnt="0">
        <dgm:presLayoutVars>
          <dgm:hierBranch val="init"/>
        </dgm:presLayoutVars>
      </dgm:prSet>
      <dgm:spPr/>
    </dgm:pt>
    <dgm:pt modelId="{8E862C06-2783-40C2-A154-8935593355FC}" type="pres">
      <dgm:prSet presAssocID="{A7027848-6B73-46B0-9F4E-EA3A48A21770}" presName="rootComposite" presStyleCnt="0"/>
      <dgm:spPr/>
    </dgm:pt>
    <dgm:pt modelId="{94D1C9A4-4F74-4BD2-AFF2-246DB5113FEC}" type="pres">
      <dgm:prSet presAssocID="{A7027848-6B73-46B0-9F4E-EA3A48A21770}" presName="rootText" presStyleLbl="node2" presStyleIdx="3" presStyleCnt="5" custScaleY="172120" custLinFactNeighborX="-12344" custLinFactNeighborY="31306">
        <dgm:presLayoutVars>
          <dgm:chPref val="3"/>
        </dgm:presLayoutVars>
      </dgm:prSet>
      <dgm:spPr/>
      <dgm:t>
        <a:bodyPr/>
        <a:lstStyle/>
        <a:p>
          <a:endParaRPr lang="en-US"/>
        </a:p>
      </dgm:t>
    </dgm:pt>
    <dgm:pt modelId="{E8113409-03CD-410C-8A3A-4E3FB4DF2D7E}" type="pres">
      <dgm:prSet presAssocID="{A7027848-6B73-46B0-9F4E-EA3A48A21770}" presName="rootConnector" presStyleLbl="node2" presStyleIdx="3" presStyleCnt="5"/>
      <dgm:spPr/>
      <dgm:t>
        <a:bodyPr/>
        <a:lstStyle/>
        <a:p>
          <a:endParaRPr lang="en-US"/>
        </a:p>
      </dgm:t>
    </dgm:pt>
    <dgm:pt modelId="{BE1FE05B-A13C-4563-813F-17C8D71B2A32}" type="pres">
      <dgm:prSet presAssocID="{A7027848-6B73-46B0-9F4E-EA3A48A21770}" presName="hierChild4" presStyleCnt="0"/>
      <dgm:spPr/>
    </dgm:pt>
    <dgm:pt modelId="{EC0DE3FF-2433-4B2D-81D0-3349DD51692B}" type="pres">
      <dgm:prSet presAssocID="{A7027848-6B73-46B0-9F4E-EA3A48A21770}" presName="hierChild5" presStyleCnt="0"/>
      <dgm:spPr/>
    </dgm:pt>
    <dgm:pt modelId="{E80A75F4-F782-4664-9EBE-6925A19AD55A}" type="pres">
      <dgm:prSet presAssocID="{FB136847-0F0C-4AD7-B86C-23217A5BCD0D}" presName="Name37" presStyleLbl="parChTrans1D2" presStyleIdx="4" presStyleCnt="5"/>
      <dgm:spPr/>
      <dgm:t>
        <a:bodyPr/>
        <a:lstStyle/>
        <a:p>
          <a:endParaRPr lang="en-US"/>
        </a:p>
      </dgm:t>
    </dgm:pt>
    <dgm:pt modelId="{521626A5-DF92-4C49-978B-586B0FF431DF}" type="pres">
      <dgm:prSet presAssocID="{7B4C7686-AFAF-4997-8CEE-6B5FFAF61C1D}" presName="hierRoot2" presStyleCnt="0">
        <dgm:presLayoutVars>
          <dgm:hierBranch val="init"/>
        </dgm:presLayoutVars>
      </dgm:prSet>
      <dgm:spPr/>
    </dgm:pt>
    <dgm:pt modelId="{E1CE732E-AF57-4CCC-9A46-452596013BA7}" type="pres">
      <dgm:prSet presAssocID="{7B4C7686-AFAF-4997-8CEE-6B5FFAF61C1D}" presName="rootComposite" presStyleCnt="0"/>
      <dgm:spPr/>
    </dgm:pt>
    <dgm:pt modelId="{F04770F5-91B4-4C7A-844E-B94885CF670A}" type="pres">
      <dgm:prSet presAssocID="{7B4C7686-AFAF-4997-8CEE-6B5FFAF61C1D}" presName="rootText" presStyleLbl="node2" presStyleIdx="4" presStyleCnt="5" custScaleY="182979" custLinFactNeighborX="-19247" custLinFactNeighborY="31306">
        <dgm:presLayoutVars>
          <dgm:chPref val="3"/>
        </dgm:presLayoutVars>
      </dgm:prSet>
      <dgm:spPr/>
      <dgm:t>
        <a:bodyPr/>
        <a:lstStyle/>
        <a:p>
          <a:endParaRPr lang="en-US"/>
        </a:p>
      </dgm:t>
    </dgm:pt>
    <dgm:pt modelId="{ED4C5FCE-FF25-4537-A2F2-DBB4F7651075}" type="pres">
      <dgm:prSet presAssocID="{7B4C7686-AFAF-4997-8CEE-6B5FFAF61C1D}" presName="rootConnector" presStyleLbl="node2" presStyleIdx="4" presStyleCnt="5"/>
      <dgm:spPr/>
      <dgm:t>
        <a:bodyPr/>
        <a:lstStyle/>
        <a:p>
          <a:endParaRPr lang="en-US"/>
        </a:p>
      </dgm:t>
    </dgm:pt>
    <dgm:pt modelId="{629C3069-C9AD-489E-81B7-D192871FDC48}" type="pres">
      <dgm:prSet presAssocID="{7B4C7686-AFAF-4997-8CEE-6B5FFAF61C1D}" presName="hierChild4" presStyleCnt="0"/>
      <dgm:spPr/>
    </dgm:pt>
    <dgm:pt modelId="{E546A692-A940-4909-B130-D880F9ABA4D6}" type="pres">
      <dgm:prSet presAssocID="{7B4C7686-AFAF-4997-8CEE-6B5FFAF61C1D}" presName="hierChild5" presStyleCnt="0"/>
      <dgm:spPr/>
    </dgm:pt>
    <dgm:pt modelId="{C2D408DE-BDCC-466A-A095-A4A2BC70F82D}" type="pres">
      <dgm:prSet presAssocID="{503EFAAA-F0C6-4A59-B0E3-791B2C53BA35}" presName="hierChild3" presStyleCnt="0"/>
      <dgm:spPr/>
    </dgm:pt>
  </dgm:ptLst>
  <dgm:cxnLst>
    <dgm:cxn modelId="{C52D5681-7510-4E37-8325-31461A6583B5}" type="presOf" srcId="{631BF3F0-5060-4348-A19B-0997B4272D39}" destId="{53CC9B83-A932-4378-B8A4-23A2E61BF54F}" srcOrd="1" destOrd="0" presId="urn:microsoft.com/office/officeart/2005/8/layout/orgChart1"/>
    <dgm:cxn modelId="{26875E65-4F40-46A8-801B-4639B1DDC20B}" type="presOf" srcId="{FB136847-0F0C-4AD7-B86C-23217A5BCD0D}" destId="{E80A75F4-F782-4664-9EBE-6925A19AD55A}" srcOrd="0" destOrd="0" presId="urn:microsoft.com/office/officeart/2005/8/layout/orgChart1"/>
    <dgm:cxn modelId="{D6D406DB-EA11-4679-9C23-33D0F6F76E30}" type="presOf" srcId="{EE0A5347-0272-4B87-9415-1322FE32C1FF}" destId="{F1685A4C-92E1-4221-B285-03DAD4CBBDF1}" srcOrd="0" destOrd="0" presId="urn:microsoft.com/office/officeart/2005/8/layout/orgChart1"/>
    <dgm:cxn modelId="{97310EC9-E142-4338-B5FA-277DACEC82BB}" srcId="{503EFAAA-F0C6-4A59-B0E3-791B2C53BA35}" destId="{631BF3F0-5060-4348-A19B-0997B4272D39}" srcOrd="0" destOrd="0" parTransId="{1A4A07A5-F46C-40BD-A317-87F85E188B31}" sibTransId="{D4211EA3-F954-4912-B1C9-864524806BEB}"/>
    <dgm:cxn modelId="{79C2A569-F455-4FEB-8445-255404AE4DE1}" srcId="{503EFAAA-F0C6-4A59-B0E3-791B2C53BA35}" destId="{EE0A5347-0272-4B87-9415-1322FE32C1FF}" srcOrd="2" destOrd="0" parTransId="{328DFDA5-858F-46F3-AD74-6EDE6F40340E}" sibTransId="{FD4C1E58-D371-4B81-8E38-A53C3C0782BB}"/>
    <dgm:cxn modelId="{3ACD33B9-8378-424B-903E-C2992D04CA51}" srcId="{503EFAAA-F0C6-4A59-B0E3-791B2C53BA35}" destId="{7B4C7686-AFAF-4997-8CEE-6B5FFAF61C1D}" srcOrd="4" destOrd="0" parTransId="{FB136847-0F0C-4AD7-B86C-23217A5BCD0D}" sibTransId="{CDFC2FD0-8440-4871-99D8-A9192769141C}"/>
    <dgm:cxn modelId="{EB9B2707-0E30-4CEA-A0B2-332114DE4B60}" type="presOf" srcId="{631BF3F0-5060-4348-A19B-0997B4272D39}" destId="{4C0EEF21-6308-4511-9F5E-5045FB0162D6}" srcOrd="0" destOrd="0" presId="urn:microsoft.com/office/officeart/2005/8/layout/orgChart1"/>
    <dgm:cxn modelId="{F8431005-62D3-4EB9-A6F4-529F30E6E254}" type="presOf" srcId="{7B4C7686-AFAF-4997-8CEE-6B5FFAF61C1D}" destId="{F04770F5-91B4-4C7A-844E-B94885CF670A}" srcOrd="0" destOrd="0" presId="urn:microsoft.com/office/officeart/2005/8/layout/orgChart1"/>
    <dgm:cxn modelId="{A5D158AC-5C26-405E-AB7D-89BD180F9577}" type="presOf" srcId="{503EFAAA-F0C6-4A59-B0E3-791B2C53BA35}" destId="{9776E703-5892-4EA3-9E39-4EDA7C78368F}" srcOrd="1" destOrd="0" presId="urn:microsoft.com/office/officeart/2005/8/layout/orgChart1"/>
    <dgm:cxn modelId="{A4DA8AE4-FCBE-4873-9AB2-51DC9B14FAB0}" type="presOf" srcId="{EE0A5347-0272-4B87-9415-1322FE32C1FF}" destId="{FFFD24F0-A8F6-44B8-9069-4212668E526C}" srcOrd="1" destOrd="0" presId="urn:microsoft.com/office/officeart/2005/8/layout/orgChart1"/>
    <dgm:cxn modelId="{9D84511C-1297-4631-B066-5B3DB010A803}" type="presOf" srcId="{7B4C7686-AFAF-4997-8CEE-6B5FFAF61C1D}" destId="{ED4C5FCE-FF25-4537-A2F2-DBB4F7651075}" srcOrd="1" destOrd="0" presId="urn:microsoft.com/office/officeart/2005/8/layout/orgChart1"/>
    <dgm:cxn modelId="{C4C9E5C0-0142-4FCD-98C5-7A53B105B902}" type="presOf" srcId="{328DFDA5-858F-46F3-AD74-6EDE6F40340E}" destId="{D2279BB3-F48F-4F08-B397-EDCC09192D21}" srcOrd="0" destOrd="0" presId="urn:microsoft.com/office/officeart/2005/8/layout/orgChart1"/>
    <dgm:cxn modelId="{BC1C4244-C475-4ACB-B399-F8D5311DFFC2}" type="presOf" srcId="{D4D9E493-E703-4247-A29E-B4194E81D0DC}" destId="{2FB9D472-2D6F-452A-88BF-FC14A958039C}" srcOrd="0" destOrd="0" presId="urn:microsoft.com/office/officeart/2005/8/layout/orgChart1"/>
    <dgm:cxn modelId="{0B704EDA-D695-4848-96BF-83F3806F6E79}" type="presOf" srcId="{82BFCD3A-70CC-4AC7-828E-B3C71C42B9B9}" destId="{A8065423-673F-4A37-B7DE-BEDC18CDB0EE}" srcOrd="1" destOrd="0" presId="urn:microsoft.com/office/officeart/2005/8/layout/orgChart1"/>
    <dgm:cxn modelId="{A740664E-3AF1-4FD2-B3D7-3E08F5C1F125}" type="presOf" srcId="{35E698FD-5DE6-44FF-85D4-CC6A2625A685}" destId="{87274F4F-162E-4BB4-AB31-49A93B71940C}" srcOrd="1" destOrd="0" presId="urn:microsoft.com/office/officeart/2005/8/layout/orgChart1"/>
    <dgm:cxn modelId="{7A189D84-F2E3-4BA9-8654-44EDADDCB8E3}" type="presOf" srcId="{A7027848-6B73-46B0-9F4E-EA3A48A21770}" destId="{94D1C9A4-4F74-4BD2-AFF2-246DB5113FEC}" srcOrd="0" destOrd="0" presId="urn:microsoft.com/office/officeart/2005/8/layout/orgChart1"/>
    <dgm:cxn modelId="{3533ACC8-15FC-4DB2-8F9E-A7AC2DC8F415}" type="presOf" srcId="{82BFCD3A-70CC-4AC7-828E-B3C71C42B9B9}" destId="{5032A009-3286-4E52-A64C-7C4DBC766B04}" srcOrd="0" destOrd="0" presId="urn:microsoft.com/office/officeart/2005/8/layout/orgChart1"/>
    <dgm:cxn modelId="{B3F37D95-71D7-41AA-8D57-63954ABC940D}" type="presOf" srcId="{503EFAAA-F0C6-4A59-B0E3-791B2C53BA35}" destId="{5E3E413E-3B85-4BF4-BDFA-9E525FDE4A53}" srcOrd="0" destOrd="0" presId="urn:microsoft.com/office/officeart/2005/8/layout/orgChart1"/>
    <dgm:cxn modelId="{022AD0F2-5491-4993-B894-0220C1546A6E}" type="presOf" srcId="{1A4A07A5-F46C-40BD-A317-87F85E188B31}" destId="{418EB401-9C2F-419F-9AFD-5756C903B25A}" srcOrd="0" destOrd="0" presId="urn:microsoft.com/office/officeart/2005/8/layout/orgChart1"/>
    <dgm:cxn modelId="{4EF91E24-FD45-4D51-B6E0-F4857214A53F}" srcId="{631BF3F0-5060-4348-A19B-0997B4272D39}" destId="{82BFCD3A-70CC-4AC7-828E-B3C71C42B9B9}" srcOrd="0" destOrd="0" parTransId="{6736A3E3-4B83-4BCA-AD6C-9837F2D58422}" sibTransId="{B2C1B3AB-4CC3-4C92-B4F1-A9EE5C23231E}"/>
    <dgm:cxn modelId="{9BDAE194-69EB-4268-9EAD-7D114E7DD579}" type="presOf" srcId="{A7027848-6B73-46B0-9F4E-EA3A48A21770}" destId="{E8113409-03CD-410C-8A3A-4E3FB4DF2D7E}" srcOrd="1" destOrd="0" presId="urn:microsoft.com/office/officeart/2005/8/layout/orgChart1"/>
    <dgm:cxn modelId="{7E7030D5-A0F4-44DC-BAFB-E2FD2D57DD4D}" srcId="{D4D9E493-E703-4247-A29E-B4194E81D0DC}" destId="{503EFAAA-F0C6-4A59-B0E3-791B2C53BA35}" srcOrd="0" destOrd="0" parTransId="{A271EB15-D686-433F-A3B6-09CE8659842D}" sibTransId="{4ACBF80A-D74E-4251-A3B2-792244536512}"/>
    <dgm:cxn modelId="{F19939CE-413B-448E-A211-0226F45D6B9C}" type="presOf" srcId="{1AAD093F-1A7C-4D14-A55B-46C3B5336784}" destId="{4C781188-E0DB-4E20-9361-1E7446F29CCC}" srcOrd="0" destOrd="0" presId="urn:microsoft.com/office/officeart/2005/8/layout/orgChart1"/>
    <dgm:cxn modelId="{B8BDFC57-7ACD-4532-ADCD-F1C35B268052}" type="presOf" srcId="{35E698FD-5DE6-44FF-85D4-CC6A2625A685}" destId="{04BB0715-56BC-4636-8E90-6E82D1A2C1E6}" srcOrd="0" destOrd="0" presId="urn:microsoft.com/office/officeart/2005/8/layout/orgChart1"/>
    <dgm:cxn modelId="{F2BC9053-FA25-41BD-B911-267AD558A743}" srcId="{503EFAAA-F0C6-4A59-B0E3-791B2C53BA35}" destId="{35E698FD-5DE6-44FF-85D4-CC6A2625A685}" srcOrd="1" destOrd="0" parTransId="{1AAD093F-1A7C-4D14-A55B-46C3B5336784}" sibTransId="{C1210337-E6B4-4FAD-9F45-8100105BAAB6}"/>
    <dgm:cxn modelId="{10E6FCF5-14DD-45EB-A4AC-313A69BF689E}" type="presOf" srcId="{34A9A7A0-4CFA-4014-97D7-F436F2D50EDA}" destId="{D2C75AD3-AA53-42C0-9BE0-0CA47A75C40A}" srcOrd="0" destOrd="0" presId="urn:microsoft.com/office/officeart/2005/8/layout/orgChart1"/>
    <dgm:cxn modelId="{93DB71F0-FE4A-49E4-BA67-0F8663D93EE1}" type="presOf" srcId="{6736A3E3-4B83-4BCA-AD6C-9837F2D58422}" destId="{9DC9EA14-93A8-4743-9468-9E9E9907F32D}" srcOrd="0" destOrd="0" presId="urn:microsoft.com/office/officeart/2005/8/layout/orgChart1"/>
    <dgm:cxn modelId="{73E2DA0E-2348-4811-B400-ADCA04587983}" srcId="{503EFAAA-F0C6-4A59-B0E3-791B2C53BA35}" destId="{A7027848-6B73-46B0-9F4E-EA3A48A21770}" srcOrd="3" destOrd="0" parTransId="{34A9A7A0-4CFA-4014-97D7-F436F2D50EDA}" sibTransId="{DA054E89-E8D9-484F-B150-BD4FDFDC0C94}"/>
    <dgm:cxn modelId="{22889E6A-B059-4A40-8D88-C3B40AB4F3A4}" type="presParOf" srcId="{2FB9D472-2D6F-452A-88BF-FC14A958039C}" destId="{BBD00712-47C7-412A-9999-B0279B70421E}" srcOrd="0" destOrd="0" presId="urn:microsoft.com/office/officeart/2005/8/layout/orgChart1"/>
    <dgm:cxn modelId="{8F2DB726-0440-43D5-97E2-1DE5251D7302}" type="presParOf" srcId="{BBD00712-47C7-412A-9999-B0279B70421E}" destId="{481C14B0-EA7F-4EAF-B04E-B9DF4FA42A22}" srcOrd="0" destOrd="0" presId="urn:microsoft.com/office/officeart/2005/8/layout/orgChart1"/>
    <dgm:cxn modelId="{C92BC3F1-B832-48E5-AFC1-3846F37CF7B2}" type="presParOf" srcId="{481C14B0-EA7F-4EAF-B04E-B9DF4FA42A22}" destId="{5E3E413E-3B85-4BF4-BDFA-9E525FDE4A53}" srcOrd="0" destOrd="0" presId="urn:microsoft.com/office/officeart/2005/8/layout/orgChart1"/>
    <dgm:cxn modelId="{E643C2DA-B545-4584-9C67-842614FAE241}" type="presParOf" srcId="{481C14B0-EA7F-4EAF-B04E-B9DF4FA42A22}" destId="{9776E703-5892-4EA3-9E39-4EDA7C78368F}" srcOrd="1" destOrd="0" presId="urn:microsoft.com/office/officeart/2005/8/layout/orgChart1"/>
    <dgm:cxn modelId="{ADFE0613-0481-4783-851A-F32635781C68}" type="presParOf" srcId="{BBD00712-47C7-412A-9999-B0279B70421E}" destId="{5EE8E9BD-E85A-4096-BEEB-20B0FA638D00}" srcOrd="1" destOrd="0" presId="urn:microsoft.com/office/officeart/2005/8/layout/orgChart1"/>
    <dgm:cxn modelId="{9362C8EB-489F-439B-A652-324243A98EE1}" type="presParOf" srcId="{5EE8E9BD-E85A-4096-BEEB-20B0FA638D00}" destId="{418EB401-9C2F-419F-9AFD-5756C903B25A}" srcOrd="0" destOrd="0" presId="urn:microsoft.com/office/officeart/2005/8/layout/orgChart1"/>
    <dgm:cxn modelId="{2876B982-933A-48B6-AF21-6EAD3A4471FE}" type="presParOf" srcId="{5EE8E9BD-E85A-4096-BEEB-20B0FA638D00}" destId="{39BB66E6-AE5F-45F5-BE4A-D714BFDA0C06}" srcOrd="1" destOrd="0" presId="urn:microsoft.com/office/officeart/2005/8/layout/orgChart1"/>
    <dgm:cxn modelId="{27D228FD-5476-4C10-B38F-356AB08D9496}" type="presParOf" srcId="{39BB66E6-AE5F-45F5-BE4A-D714BFDA0C06}" destId="{2E1B8417-B085-4931-882A-EF424C3908AC}" srcOrd="0" destOrd="0" presId="urn:microsoft.com/office/officeart/2005/8/layout/orgChart1"/>
    <dgm:cxn modelId="{FD27478D-FA2A-4E78-96F9-3F1BA133EE69}" type="presParOf" srcId="{2E1B8417-B085-4931-882A-EF424C3908AC}" destId="{4C0EEF21-6308-4511-9F5E-5045FB0162D6}" srcOrd="0" destOrd="0" presId="urn:microsoft.com/office/officeart/2005/8/layout/orgChart1"/>
    <dgm:cxn modelId="{80250FE2-D836-43FD-8B46-3A85AB24E6CB}" type="presParOf" srcId="{2E1B8417-B085-4931-882A-EF424C3908AC}" destId="{53CC9B83-A932-4378-B8A4-23A2E61BF54F}" srcOrd="1" destOrd="0" presId="urn:microsoft.com/office/officeart/2005/8/layout/orgChart1"/>
    <dgm:cxn modelId="{0F6E0D2A-784F-4A29-BD8D-1E396590FAD4}" type="presParOf" srcId="{39BB66E6-AE5F-45F5-BE4A-D714BFDA0C06}" destId="{B36798CB-D0C1-4EB9-B93C-26DCF5C18598}" srcOrd="1" destOrd="0" presId="urn:microsoft.com/office/officeart/2005/8/layout/orgChart1"/>
    <dgm:cxn modelId="{1D63C4BF-7E91-4D81-BB75-6B729D4CC2E2}" type="presParOf" srcId="{B36798CB-D0C1-4EB9-B93C-26DCF5C18598}" destId="{9DC9EA14-93A8-4743-9468-9E9E9907F32D}" srcOrd="0" destOrd="0" presId="urn:microsoft.com/office/officeart/2005/8/layout/orgChart1"/>
    <dgm:cxn modelId="{4D2699AF-B694-4442-A577-D851F71F8B0B}" type="presParOf" srcId="{B36798CB-D0C1-4EB9-B93C-26DCF5C18598}" destId="{F7ABC68E-B8B2-4F1D-B160-5F00EFC901C2}" srcOrd="1" destOrd="0" presId="urn:microsoft.com/office/officeart/2005/8/layout/orgChart1"/>
    <dgm:cxn modelId="{342C50DC-4F49-4C6F-850C-34D123C6FB0C}" type="presParOf" srcId="{F7ABC68E-B8B2-4F1D-B160-5F00EFC901C2}" destId="{A629AE8A-35F2-471B-B3E0-EBC08E59FE7E}" srcOrd="0" destOrd="0" presId="urn:microsoft.com/office/officeart/2005/8/layout/orgChart1"/>
    <dgm:cxn modelId="{2566F019-D640-4CED-BAEC-E1E40A2169C8}" type="presParOf" srcId="{A629AE8A-35F2-471B-B3E0-EBC08E59FE7E}" destId="{5032A009-3286-4E52-A64C-7C4DBC766B04}" srcOrd="0" destOrd="0" presId="urn:microsoft.com/office/officeart/2005/8/layout/orgChart1"/>
    <dgm:cxn modelId="{66FD85C0-E747-462B-8EA9-4F4A887C0D9D}" type="presParOf" srcId="{A629AE8A-35F2-471B-B3E0-EBC08E59FE7E}" destId="{A8065423-673F-4A37-B7DE-BEDC18CDB0EE}" srcOrd="1" destOrd="0" presId="urn:microsoft.com/office/officeart/2005/8/layout/orgChart1"/>
    <dgm:cxn modelId="{42FF085A-E750-4B7E-B722-C29632A3AAB4}" type="presParOf" srcId="{F7ABC68E-B8B2-4F1D-B160-5F00EFC901C2}" destId="{5DD951A3-EF13-4E4A-939F-CA221E96829F}" srcOrd="1" destOrd="0" presId="urn:microsoft.com/office/officeart/2005/8/layout/orgChart1"/>
    <dgm:cxn modelId="{E406DA9A-DE37-4866-A9E0-E3B721A33FE6}" type="presParOf" srcId="{F7ABC68E-B8B2-4F1D-B160-5F00EFC901C2}" destId="{7C0973AB-1670-4F3B-8F89-625C0BED8487}" srcOrd="2" destOrd="0" presId="urn:microsoft.com/office/officeart/2005/8/layout/orgChart1"/>
    <dgm:cxn modelId="{72E26691-8A53-40B1-8490-2F4DD56F1CBD}" type="presParOf" srcId="{39BB66E6-AE5F-45F5-BE4A-D714BFDA0C06}" destId="{2D78DB2A-2FCE-4908-ABB1-F4D68461EAA9}" srcOrd="2" destOrd="0" presId="urn:microsoft.com/office/officeart/2005/8/layout/orgChart1"/>
    <dgm:cxn modelId="{7665C087-7001-4E89-A861-5FD2FA90F1D0}" type="presParOf" srcId="{5EE8E9BD-E85A-4096-BEEB-20B0FA638D00}" destId="{4C781188-E0DB-4E20-9361-1E7446F29CCC}" srcOrd="2" destOrd="0" presId="urn:microsoft.com/office/officeart/2005/8/layout/orgChart1"/>
    <dgm:cxn modelId="{D138C86D-A55E-4236-8210-19D04B7FDFC0}" type="presParOf" srcId="{5EE8E9BD-E85A-4096-BEEB-20B0FA638D00}" destId="{C593F97D-5893-4A4D-AE11-50C60AF60D87}" srcOrd="3" destOrd="0" presId="urn:microsoft.com/office/officeart/2005/8/layout/orgChart1"/>
    <dgm:cxn modelId="{1426DF8C-9C86-42A4-9A0B-469C8D5571DA}" type="presParOf" srcId="{C593F97D-5893-4A4D-AE11-50C60AF60D87}" destId="{6A2B5FD0-0BD1-4668-926B-A7C3092C7EDE}" srcOrd="0" destOrd="0" presId="urn:microsoft.com/office/officeart/2005/8/layout/orgChart1"/>
    <dgm:cxn modelId="{E5982E2C-9F92-4AC7-8EAA-6ABDCF20D6A8}" type="presParOf" srcId="{6A2B5FD0-0BD1-4668-926B-A7C3092C7EDE}" destId="{04BB0715-56BC-4636-8E90-6E82D1A2C1E6}" srcOrd="0" destOrd="0" presId="urn:microsoft.com/office/officeart/2005/8/layout/orgChart1"/>
    <dgm:cxn modelId="{8725FA39-22A3-4D00-AB9F-C6E3DCA4B1E0}" type="presParOf" srcId="{6A2B5FD0-0BD1-4668-926B-A7C3092C7EDE}" destId="{87274F4F-162E-4BB4-AB31-49A93B71940C}" srcOrd="1" destOrd="0" presId="urn:microsoft.com/office/officeart/2005/8/layout/orgChart1"/>
    <dgm:cxn modelId="{557CA82D-27ED-4EBD-A3C6-339B99A80385}" type="presParOf" srcId="{C593F97D-5893-4A4D-AE11-50C60AF60D87}" destId="{4B38763D-E60F-4367-8251-230CDB636BF4}" srcOrd="1" destOrd="0" presId="urn:microsoft.com/office/officeart/2005/8/layout/orgChart1"/>
    <dgm:cxn modelId="{CC9D9721-44B7-4D7B-AA87-59B402239C6A}" type="presParOf" srcId="{C593F97D-5893-4A4D-AE11-50C60AF60D87}" destId="{1CB4A280-F323-4776-9DB2-9FA86A119A57}" srcOrd="2" destOrd="0" presId="urn:microsoft.com/office/officeart/2005/8/layout/orgChart1"/>
    <dgm:cxn modelId="{78A5BE99-293F-4A95-B3C9-55765EBC1A25}" type="presParOf" srcId="{5EE8E9BD-E85A-4096-BEEB-20B0FA638D00}" destId="{D2279BB3-F48F-4F08-B397-EDCC09192D21}" srcOrd="4" destOrd="0" presId="urn:microsoft.com/office/officeart/2005/8/layout/orgChart1"/>
    <dgm:cxn modelId="{CCD7AD36-A6CA-41B9-B7DE-D4C67E192FE4}" type="presParOf" srcId="{5EE8E9BD-E85A-4096-BEEB-20B0FA638D00}" destId="{A05994CA-632D-4A4D-BCCD-75D100C0D1FC}" srcOrd="5" destOrd="0" presId="urn:microsoft.com/office/officeart/2005/8/layout/orgChart1"/>
    <dgm:cxn modelId="{7DE73F92-ABD6-4BAC-AE81-E1708F56412C}" type="presParOf" srcId="{A05994CA-632D-4A4D-BCCD-75D100C0D1FC}" destId="{8F9B1CAD-4FBB-4649-B8ED-67EB87144647}" srcOrd="0" destOrd="0" presId="urn:microsoft.com/office/officeart/2005/8/layout/orgChart1"/>
    <dgm:cxn modelId="{399BAB10-E428-408B-A732-C95FDE158A9C}" type="presParOf" srcId="{8F9B1CAD-4FBB-4649-B8ED-67EB87144647}" destId="{F1685A4C-92E1-4221-B285-03DAD4CBBDF1}" srcOrd="0" destOrd="0" presId="urn:microsoft.com/office/officeart/2005/8/layout/orgChart1"/>
    <dgm:cxn modelId="{B44BC54A-0C25-466A-9BD8-7486E99ADE24}" type="presParOf" srcId="{8F9B1CAD-4FBB-4649-B8ED-67EB87144647}" destId="{FFFD24F0-A8F6-44B8-9069-4212668E526C}" srcOrd="1" destOrd="0" presId="urn:microsoft.com/office/officeart/2005/8/layout/orgChart1"/>
    <dgm:cxn modelId="{CEE96026-D440-4A96-A051-286ED71B1FFC}" type="presParOf" srcId="{A05994CA-632D-4A4D-BCCD-75D100C0D1FC}" destId="{745B9752-A3A1-4C37-AC3A-2F01DFF2CF9B}" srcOrd="1" destOrd="0" presId="urn:microsoft.com/office/officeart/2005/8/layout/orgChart1"/>
    <dgm:cxn modelId="{18B6BE0F-066B-4C1F-8F39-B56D744B8524}" type="presParOf" srcId="{A05994CA-632D-4A4D-BCCD-75D100C0D1FC}" destId="{DD892D7D-D80B-446A-9A3A-2D58AF7FA159}" srcOrd="2" destOrd="0" presId="urn:microsoft.com/office/officeart/2005/8/layout/orgChart1"/>
    <dgm:cxn modelId="{8ABBC6CD-3CC5-4389-AC00-B5064B37163C}" type="presParOf" srcId="{5EE8E9BD-E85A-4096-BEEB-20B0FA638D00}" destId="{D2C75AD3-AA53-42C0-9BE0-0CA47A75C40A}" srcOrd="6" destOrd="0" presId="urn:microsoft.com/office/officeart/2005/8/layout/orgChart1"/>
    <dgm:cxn modelId="{AFB87FB6-275C-4F5D-811A-14B80E37BB9B}" type="presParOf" srcId="{5EE8E9BD-E85A-4096-BEEB-20B0FA638D00}" destId="{90F7DD91-561F-4E02-855C-9A6E70F46F98}" srcOrd="7" destOrd="0" presId="urn:microsoft.com/office/officeart/2005/8/layout/orgChart1"/>
    <dgm:cxn modelId="{49F84462-245C-41F6-82BD-9513685042B0}" type="presParOf" srcId="{90F7DD91-561F-4E02-855C-9A6E70F46F98}" destId="{8E862C06-2783-40C2-A154-8935593355FC}" srcOrd="0" destOrd="0" presId="urn:microsoft.com/office/officeart/2005/8/layout/orgChart1"/>
    <dgm:cxn modelId="{462A87C1-A52F-4D4A-BE60-03C59AF61240}" type="presParOf" srcId="{8E862C06-2783-40C2-A154-8935593355FC}" destId="{94D1C9A4-4F74-4BD2-AFF2-246DB5113FEC}" srcOrd="0" destOrd="0" presId="urn:microsoft.com/office/officeart/2005/8/layout/orgChart1"/>
    <dgm:cxn modelId="{B05AC0F5-33BD-4718-95FA-8F6523AFAC32}" type="presParOf" srcId="{8E862C06-2783-40C2-A154-8935593355FC}" destId="{E8113409-03CD-410C-8A3A-4E3FB4DF2D7E}" srcOrd="1" destOrd="0" presId="urn:microsoft.com/office/officeart/2005/8/layout/orgChart1"/>
    <dgm:cxn modelId="{A7B65767-0C42-44DE-B24A-5B3817CD5DE0}" type="presParOf" srcId="{90F7DD91-561F-4E02-855C-9A6E70F46F98}" destId="{BE1FE05B-A13C-4563-813F-17C8D71B2A32}" srcOrd="1" destOrd="0" presId="urn:microsoft.com/office/officeart/2005/8/layout/orgChart1"/>
    <dgm:cxn modelId="{C1D6A437-B387-4DDF-9910-06796D56729F}" type="presParOf" srcId="{90F7DD91-561F-4E02-855C-9A6E70F46F98}" destId="{EC0DE3FF-2433-4B2D-81D0-3349DD51692B}" srcOrd="2" destOrd="0" presId="urn:microsoft.com/office/officeart/2005/8/layout/orgChart1"/>
    <dgm:cxn modelId="{E4C5E6F9-AD14-4C56-971B-5CF40BB4E197}" type="presParOf" srcId="{5EE8E9BD-E85A-4096-BEEB-20B0FA638D00}" destId="{E80A75F4-F782-4664-9EBE-6925A19AD55A}" srcOrd="8" destOrd="0" presId="urn:microsoft.com/office/officeart/2005/8/layout/orgChart1"/>
    <dgm:cxn modelId="{795E8FE5-4C36-4F51-8865-7A1655679668}" type="presParOf" srcId="{5EE8E9BD-E85A-4096-BEEB-20B0FA638D00}" destId="{521626A5-DF92-4C49-978B-586B0FF431DF}" srcOrd="9" destOrd="0" presId="urn:microsoft.com/office/officeart/2005/8/layout/orgChart1"/>
    <dgm:cxn modelId="{B2D7B2E8-A87F-4F7D-9F05-39A8D7ACE2A3}" type="presParOf" srcId="{521626A5-DF92-4C49-978B-586B0FF431DF}" destId="{E1CE732E-AF57-4CCC-9A46-452596013BA7}" srcOrd="0" destOrd="0" presId="urn:microsoft.com/office/officeart/2005/8/layout/orgChart1"/>
    <dgm:cxn modelId="{66BCADEC-1EAF-4DCE-8E99-FB71014B8D20}" type="presParOf" srcId="{E1CE732E-AF57-4CCC-9A46-452596013BA7}" destId="{F04770F5-91B4-4C7A-844E-B94885CF670A}" srcOrd="0" destOrd="0" presId="urn:microsoft.com/office/officeart/2005/8/layout/orgChart1"/>
    <dgm:cxn modelId="{CE77FBC1-41FD-426C-A058-D923AB5DF3E5}" type="presParOf" srcId="{E1CE732E-AF57-4CCC-9A46-452596013BA7}" destId="{ED4C5FCE-FF25-4537-A2F2-DBB4F7651075}" srcOrd="1" destOrd="0" presId="urn:microsoft.com/office/officeart/2005/8/layout/orgChart1"/>
    <dgm:cxn modelId="{931D8E58-CCCD-4580-8F1D-40F94EA02B34}" type="presParOf" srcId="{521626A5-DF92-4C49-978B-586B0FF431DF}" destId="{629C3069-C9AD-489E-81B7-D192871FDC48}" srcOrd="1" destOrd="0" presId="urn:microsoft.com/office/officeart/2005/8/layout/orgChart1"/>
    <dgm:cxn modelId="{4BE99BAC-E228-466B-80E7-4CF920E0F07D}" type="presParOf" srcId="{521626A5-DF92-4C49-978B-586B0FF431DF}" destId="{E546A692-A940-4909-B130-D880F9ABA4D6}" srcOrd="2" destOrd="0" presId="urn:microsoft.com/office/officeart/2005/8/layout/orgChart1"/>
    <dgm:cxn modelId="{23577CFA-3B8D-4155-BC0A-FF502ACB5C7E}" type="presParOf" srcId="{BBD00712-47C7-412A-9999-B0279B70421E}" destId="{C2D408DE-BDCC-466A-A095-A4A2BC70F82D}" srcOrd="2" destOrd="0" presId="urn:microsoft.com/office/officeart/2005/8/layout/orgChart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80A75F4-F782-4664-9EBE-6925A19AD55A}">
      <dsp:nvSpPr>
        <dsp:cNvPr id="0" name=""/>
        <dsp:cNvSpPr/>
      </dsp:nvSpPr>
      <dsp:spPr>
        <a:xfrm>
          <a:off x="4681549" y="1470545"/>
          <a:ext cx="2758689" cy="414423"/>
        </a:xfrm>
        <a:custGeom>
          <a:avLst/>
          <a:gdLst/>
          <a:ahLst/>
          <a:cxnLst/>
          <a:rect l="0" t="0" r="0" b="0"/>
          <a:pathLst>
            <a:path>
              <a:moveTo>
                <a:pt x="0" y="0"/>
              </a:moveTo>
              <a:lnTo>
                <a:pt x="0" y="260149"/>
              </a:lnTo>
              <a:lnTo>
                <a:pt x="2758689" y="260149"/>
              </a:lnTo>
              <a:lnTo>
                <a:pt x="2758689" y="41442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2C75AD3-AA53-42C0-9BE0-0CA47A75C40A}">
      <dsp:nvSpPr>
        <dsp:cNvPr id="0" name=""/>
        <dsp:cNvSpPr/>
      </dsp:nvSpPr>
      <dsp:spPr>
        <a:xfrm>
          <a:off x="4681549" y="1470545"/>
          <a:ext cx="1082290" cy="414423"/>
        </a:xfrm>
        <a:custGeom>
          <a:avLst/>
          <a:gdLst/>
          <a:ahLst/>
          <a:cxnLst/>
          <a:rect l="0" t="0" r="0" b="0"/>
          <a:pathLst>
            <a:path>
              <a:moveTo>
                <a:pt x="0" y="0"/>
              </a:moveTo>
              <a:lnTo>
                <a:pt x="0" y="260149"/>
              </a:lnTo>
              <a:lnTo>
                <a:pt x="1082290" y="260149"/>
              </a:lnTo>
              <a:lnTo>
                <a:pt x="1082290" y="41442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2279BB3-F48F-4F08-B397-EDCC09192D21}">
      <dsp:nvSpPr>
        <dsp:cNvPr id="0" name=""/>
        <dsp:cNvSpPr/>
      </dsp:nvSpPr>
      <dsp:spPr>
        <a:xfrm>
          <a:off x="4087440" y="1470545"/>
          <a:ext cx="594108" cy="414423"/>
        </a:xfrm>
        <a:custGeom>
          <a:avLst/>
          <a:gdLst/>
          <a:ahLst/>
          <a:cxnLst/>
          <a:rect l="0" t="0" r="0" b="0"/>
          <a:pathLst>
            <a:path>
              <a:moveTo>
                <a:pt x="594108" y="0"/>
              </a:moveTo>
              <a:lnTo>
                <a:pt x="594108" y="260149"/>
              </a:lnTo>
              <a:lnTo>
                <a:pt x="0" y="260149"/>
              </a:lnTo>
              <a:lnTo>
                <a:pt x="0" y="41442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C781188-E0DB-4E20-9361-1E7446F29CCC}">
      <dsp:nvSpPr>
        <dsp:cNvPr id="0" name=""/>
        <dsp:cNvSpPr/>
      </dsp:nvSpPr>
      <dsp:spPr>
        <a:xfrm>
          <a:off x="2409167" y="1470545"/>
          <a:ext cx="2272381" cy="376729"/>
        </a:xfrm>
        <a:custGeom>
          <a:avLst/>
          <a:gdLst/>
          <a:ahLst/>
          <a:cxnLst/>
          <a:rect l="0" t="0" r="0" b="0"/>
          <a:pathLst>
            <a:path>
              <a:moveTo>
                <a:pt x="2272381" y="0"/>
              </a:moveTo>
              <a:lnTo>
                <a:pt x="2272381" y="222455"/>
              </a:lnTo>
              <a:lnTo>
                <a:pt x="0" y="222455"/>
              </a:lnTo>
              <a:lnTo>
                <a:pt x="0" y="37672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DC9EA14-93A8-4743-9468-9E9E9907F32D}">
      <dsp:nvSpPr>
        <dsp:cNvPr id="0" name=""/>
        <dsp:cNvSpPr/>
      </dsp:nvSpPr>
      <dsp:spPr>
        <a:xfrm>
          <a:off x="228601" y="3119014"/>
          <a:ext cx="134634" cy="829707"/>
        </a:xfrm>
        <a:custGeom>
          <a:avLst/>
          <a:gdLst/>
          <a:ahLst/>
          <a:cxnLst/>
          <a:rect l="0" t="0" r="0" b="0"/>
          <a:pathLst>
            <a:path>
              <a:moveTo>
                <a:pt x="134634" y="0"/>
              </a:moveTo>
              <a:lnTo>
                <a:pt x="0" y="829707"/>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18EB401-9C2F-419F-9AFD-5756C903B25A}">
      <dsp:nvSpPr>
        <dsp:cNvPr id="0" name=""/>
        <dsp:cNvSpPr/>
      </dsp:nvSpPr>
      <dsp:spPr>
        <a:xfrm>
          <a:off x="901801" y="1470545"/>
          <a:ext cx="3779748" cy="490627"/>
        </a:xfrm>
        <a:custGeom>
          <a:avLst/>
          <a:gdLst/>
          <a:ahLst/>
          <a:cxnLst/>
          <a:rect l="0" t="0" r="0" b="0"/>
          <a:pathLst>
            <a:path>
              <a:moveTo>
                <a:pt x="3779748" y="0"/>
              </a:moveTo>
              <a:lnTo>
                <a:pt x="3779748" y="336353"/>
              </a:lnTo>
              <a:lnTo>
                <a:pt x="0" y="336353"/>
              </a:lnTo>
              <a:lnTo>
                <a:pt x="0" y="49062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E3E413E-3B85-4BF4-BDFA-9E525FDE4A53}">
      <dsp:nvSpPr>
        <dsp:cNvPr id="0" name=""/>
        <dsp:cNvSpPr/>
      </dsp:nvSpPr>
      <dsp:spPr>
        <a:xfrm>
          <a:off x="1805530" y="760724"/>
          <a:ext cx="5752037" cy="709821"/>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n-US" sz="2400" kern="1200" dirty="0" smtClean="0"/>
            <a:t>Categories of Companies</a:t>
          </a:r>
          <a:endParaRPr lang="en-US" sz="2400" kern="1200" dirty="0"/>
        </a:p>
      </dsp:txBody>
      <dsp:txXfrm>
        <a:off x="1805530" y="760724"/>
        <a:ext cx="5752037" cy="709821"/>
      </dsp:txXfrm>
    </dsp:sp>
    <dsp:sp modelId="{4C0EEF21-6308-4511-9F5E-5045FB0162D6}">
      <dsp:nvSpPr>
        <dsp:cNvPr id="0" name=""/>
        <dsp:cNvSpPr/>
      </dsp:nvSpPr>
      <dsp:spPr>
        <a:xfrm>
          <a:off x="228593" y="1961173"/>
          <a:ext cx="1346414" cy="1157840"/>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smtClean="0"/>
            <a:t>Private Limited Company</a:t>
          </a:r>
          <a:endParaRPr lang="en-US" sz="1800" kern="1200" dirty="0"/>
        </a:p>
      </dsp:txBody>
      <dsp:txXfrm>
        <a:off x="228593" y="1961173"/>
        <a:ext cx="1346414" cy="1157840"/>
      </dsp:txXfrm>
    </dsp:sp>
    <dsp:sp modelId="{5032A009-3286-4E52-A64C-7C4DBC766B04}">
      <dsp:nvSpPr>
        <dsp:cNvPr id="0" name=""/>
        <dsp:cNvSpPr/>
      </dsp:nvSpPr>
      <dsp:spPr>
        <a:xfrm>
          <a:off x="228601" y="3581402"/>
          <a:ext cx="1469275" cy="734637"/>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smtClean="0"/>
            <a:t>One Person Company</a:t>
          </a:r>
          <a:endParaRPr lang="en-US" sz="1800" kern="1200" dirty="0"/>
        </a:p>
      </dsp:txBody>
      <dsp:txXfrm>
        <a:off x="228601" y="3581402"/>
        <a:ext cx="1469275" cy="734637"/>
      </dsp:txXfrm>
    </dsp:sp>
    <dsp:sp modelId="{04BB0715-56BC-4636-8E90-6E82D1A2C1E6}">
      <dsp:nvSpPr>
        <dsp:cNvPr id="0" name=""/>
        <dsp:cNvSpPr/>
      </dsp:nvSpPr>
      <dsp:spPr>
        <a:xfrm>
          <a:off x="1676403" y="1847275"/>
          <a:ext cx="1465528" cy="1339847"/>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2889250">
            <a:lnSpc>
              <a:spcPct val="90000"/>
            </a:lnSpc>
            <a:spcBef>
              <a:spcPct val="0"/>
            </a:spcBef>
            <a:spcAft>
              <a:spcPct val="35000"/>
            </a:spcAft>
          </a:pPr>
          <a:r>
            <a:rPr lang="en-US" kern="1200" dirty="0" smtClean="0"/>
            <a:t>Public Limited Company</a:t>
          </a:r>
          <a:endParaRPr lang="en-US" sz="1800" kern="1200" dirty="0"/>
        </a:p>
      </dsp:txBody>
      <dsp:txXfrm>
        <a:off x="1676403" y="1847275"/>
        <a:ext cx="1465528" cy="1339847"/>
      </dsp:txXfrm>
    </dsp:sp>
    <dsp:sp modelId="{F1685A4C-92E1-4221-B285-03DAD4CBBDF1}">
      <dsp:nvSpPr>
        <dsp:cNvPr id="0" name=""/>
        <dsp:cNvSpPr/>
      </dsp:nvSpPr>
      <dsp:spPr>
        <a:xfrm>
          <a:off x="3352802" y="1884969"/>
          <a:ext cx="1469275" cy="1246570"/>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2889250">
            <a:lnSpc>
              <a:spcPct val="90000"/>
            </a:lnSpc>
            <a:spcBef>
              <a:spcPct val="0"/>
            </a:spcBef>
            <a:spcAft>
              <a:spcPct val="35000"/>
            </a:spcAft>
          </a:pPr>
          <a:r>
            <a:rPr lang="en-US" kern="1200" dirty="0" smtClean="0"/>
            <a:t>Section 8 Company</a:t>
          </a:r>
          <a:endParaRPr lang="en-US" sz="1800" kern="1200" dirty="0"/>
        </a:p>
      </dsp:txBody>
      <dsp:txXfrm>
        <a:off x="3352802" y="1884969"/>
        <a:ext cx="1469275" cy="1246570"/>
      </dsp:txXfrm>
    </dsp:sp>
    <dsp:sp modelId="{94D1C9A4-4F74-4BD2-AFF2-246DB5113FEC}">
      <dsp:nvSpPr>
        <dsp:cNvPr id="0" name=""/>
        <dsp:cNvSpPr/>
      </dsp:nvSpPr>
      <dsp:spPr>
        <a:xfrm>
          <a:off x="5029202" y="1884969"/>
          <a:ext cx="1469275" cy="126445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2889250">
            <a:lnSpc>
              <a:spcPct val="90000"/>
            </a:lnSpc>
            <a:spcBef>
              <a:spcPct val="0"/>
            </a:spcBef>
            <a:spcAft>
              <a:spcPct val="35000"/>
            </a:spcAft>
          </a:pPr>
          <a:r>
            <a:rPr lang="en-US" kern="1200" dirty="0" smtClean="0"/>
            <a:t>Ch XXI </a:t>
          </a:r>
        </a:p>
        <a:p>
          <a:pPr lvl="0" algn="ctr" defTabSz="2889250">
            <a:lnSpc>
              <a:spcPct val="90000"/>
            </a:lnSpc>
            <a:spcBef>
              <a:spcPct val="0"/>
            </a:spcBef>
            <a:spcAft>
              <a:spcPct val="35000"/>
            </a:spcAft>
          </a:pPr>
          <a:r>
            <a:rPr lang="en-US" kern="1200" dirty="0" smtClean="0"/>
            <a:t>Company</a:t>
          </a:r>
          <a:endParaRPr lang="en-US" sz="1800" kern="1200" dirty="0"/>
        </a:p>
      </dsp:txBody>
      <dsp:txXfrm>
        <a:off x="5029202" y="1884969"/>
        <a:ext cx="1469275" cy="1264458"/>
      </dsp:txXfrm>
    </dsp:sp>
    <dsp:sp modelId="{F04770F5-91B4-4C7A-844E-B94885CF670A}">
      <dsp:nvSpPr>
        <dsp:cNvPr id="0" name=""/>
        <dsp:cNvSpPr/>
      </dsp:nvSpPr>
      <dsp:spPr>
        <a:xfrm>
          <a:off x="6705601" y="1884969"/>
          <a:ext cx="1469275" cy="134423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2889250">
            <a:lnSpc>
              <a:spcPct val="90000"/>
            </a:lnSpc>
            <a:spcBef>
              <a:spcPct val="0"/>
            </a:spcBef>
            <a:spcAft>
              <a:spcPct val="35000"/>
            </a:spcAft>
          </a:pPr>
          <a:r>
            <a:rPr lang="en-US" kern="1200" dirty="0" smtClean="0"/>
            <a:t>Foreign Company</a:t>
          </a:r>
          <a:endParaRPr lang="en-US" sz="1800" kern="1200" dirty="0"/>
        </a:p>
      </dsp:txBody>
      <dsp:txXfrm>
        <a:off x="6705601" y="1884969"/>
        <a:ext cx="1469275" cy="1344232"/>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165078" cy="479753"/>
          </a:xfrm>
          <a:prstGeom prst="rect">
            <a:avLst/>
          </a:prstGeom>
        </p:spPr>
        <p:txBody>
          <a:bodyPr vert="horz" lIns="94714" tIns="47357" rIns="94714" bIns="47357" rtlCol="0"/>
          <a:lstStyle>
            <a:lvl1pPr algn="l">
              <a:defRPr sz="1200">
                <a:latin typeface="Arial" charset="0"/>
              </a:defRPr>
            </a:lvl1pPr>
          </a:lstStyle>
          <a:p>
            <a:pPr>
              <a:defRPr/>
            </a:pPr>
            <a:endParaRPr lang="en-US"/>
          </a:p>
        </p:txBody>
      </p:sp>
      <p:sp>
        <p:nvSpPr>
          <p:cNvPr id="3" name="Date Placeholder 2"/>
          <p:cNvSpPr>
            <a:spLocks noGrp="1"/>
          </p:cNvSpPr>
          <p:nvPr>
            <p:ph type="dt" sz="quarter" idx="1"/>
          </p:nvPr>
        </p:nvSpPr>
        <p:spPr>
          <a:xfrm>
            <a:off x="4135769" y="0"/>
            <a:ext cx="3165078" cy="479753"/>
          </a:xfrm>
          <a:prstGeom prst="rect">
            <a:avLst/>
          </a:prstGeom>
        </p:spPr>
        <p:txBody>
          <a:bodyPr vert="horz" lIns="94714" tIns="47357" rIns="94714" bIns="47357" rtlCol="0"/>
          <a:lstStyle>
            <a:lvl1pPr algn="r">
              <a:defRPr sz="1200">
                <a:latin typeface="Arial" charset="0"/>
              </a:defRPr>
            </a:lvl1pPr>
          </a:lstStyle>
          <a:p>
            <a:pPr>
              <a:defRPr/>
            </a:pPr>
            <a:fld id="{A3A3E6EF-4A2E-42D1-8080-FE9F12D2F62D}" type="datetimeFigureOut">
              <a:rPr lang="en-US"/>
              <a:pPr>
                <a:defRPr/>
              </a:pPr>
              <a:t>7/3/2017</a:t>
            </a:fld>
            <a:endParaRPr lang="en-US"/>
          </a:p>
        </p:txBody>
      </p:sp>
      <p:sp>
        <p:nvSpPr>
          <p:cNvPr id="4" name="Footer Placeholder 3"/>
          <p:cNvSpPr>
            <a:spLocks noGrp="1"/>
          </p:cNvSpPr>
          <p:nvPr>
            <p:ph type="ftr" sz="quarter" idx="2"/>
          </p:nvPr>
        </p:nvSpPr>
        <p:spPr>
          <a:xfrm>
            <a:off x="1" y="9107110"/>
            <a:ext cx="3165078" cy="479753"/>
          </a:xfrm>
          <a:prstGeom prst="rect">
            <a:avLst/>
          </a:prstGeom>
        </p:spPr>
        <p:txBody>
          <a:bodyPr vert="horz" lIns="94714" tIns="47357" rIns="94714" bIns="47357" rtlCol="0" anchor="b"/>
          <a:lstStyle>
            <a:lvl1pPr algn="l">
              <a:defRPr sz="1200">
                <a:latin typeface="Arial" charset="0"/>
              </a:defRPr>
            </a:lvl1pPr>
          </a:lstStyle>
          <a:p>
            <a:pPr>
              <a:defRPr/>
            </a:pPr>
            <a:endParaRPr lang="en-US"/>
          </a:p>
        </p:txBody>
      </p:sp>
      <p:sp>
        <p:nvSpPr>
          <p:cNvPr id="5" name="Slide Number Placeholder 4"/>
          <p:cNvSpPr>
            <a:spLocks noGrp="1"/>
          </p:cNvSpPr>
          <p:nvPr>
            <p:ph type="sldNum" sz="quarter" idx="3"/>
          </p:nvPr>
        </p:nvSpPr>
        <p:spPr>
          <a:xfrm>
            <a:off x="4135769" y="9107110"/>
            <a:ext cx="3165078" cy="479753"/>
          </a:xfrm>
          <a:prstGeom prst="rect">
            <a:avLst/>
          </a:prstGeom>
        </p:spPr>
        <p:txBody>
          <a:bodyPr vert="horz" lIns="94714" tIns="47357" rIns="94714" bIns="47357" rtlCol="0" anchor="b"/>
          <a:lstStyle>
            <a:lvl1pPr algn="r">
              <a:defRPr sz="1200">
                <a:latin typeface="Arial" charset="0"/>
              </a:defRPr>
            </a:lvl1pPr>
          </a:lstStyle>
          <a:p>
            <a:pPr>
              <a:defRPr/>
            </a:pPr>
            <a:fld id="{F6385877-6751-4CB0-9E06-8AD2B462BE1E}"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165078" cy="479753"/>
          </a:xfrm>
          <a:prstGeom prst="rect">
            <a:avLst/>
          </a:prstGeom>
        </p:spPr>
        <p:txBody>
          <a:bodyPr vert="horz" lIns="94714" tIns="47357" rIns="94714" bIns="47357"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4135769" y="0"/>
            <a:ext cx="3165078" cy="479753"/>
          </a:xfrm>
          <a:prstGeom prst="rect">
            <a:avLst/>
          </a:prstGeom>
        </p:spPr>
        <p:txBody>
          <a:bodyPr vert="horz" lIns="94714" tIns="47357" rIns="94714" bIns="47357" rtlCol="0"/>
          <a:lstStyle>
            <a:lvl1pPr algn="r" fontAlgn="auto">
              <a:spcBef>
                <a:spcPts val="0"/>
              </a:spcBef>
              <a:spcAft>
                <a:spcPts val="0"/>
              </a:spcAft>
              <a:defRPr sz="1200">
                <a:latin typeface="+mn-lt"/>
              </a:defRPr>
            </a:lvl1pPr>
          </a:lstStyle>
          <a:p>
            <a:pPr>
              <a:defRPr/>
            </a:pPr>
            <a:fld id="{B8DACD19-9F74-46FD-B10E-DA6AAA4D0F4F}" type="datetimeFigureOut">
              <a:rPr lang="en-US"/>
              <a:pPr>
                <a:defRPr/>
              </a:pPr>
              <a:t>7/3/2017</a:t>
            </a:fld>
            <a:endParaRPr lang="en-US"/>
          </a:p>
        </p:txBody>
      </p:sp>
      <p:sp>
        <p:nvSpPr>
          <p:cNvPr id="4" name="Slide Image Placeholder 3"/>
          <p:cNvSpPr>
            <a:spLocks noGrp="1" noRot="1" noChangeAspect="1"/>
          </p:cNvSpPr>
          <p:nvPr>
            <p:ph type="sldImg" idx="2"/>
          </p:nvPr>
        </p:nvSpPr>
        <p:spPr>
          <a:xfrm>
            <a:off x="1254125" y="719138"/>
            <a:ext cx="4794250" cy="3595687"/>
          </a:xfrm>
          <a:prstGeom prst="rect">
            <a:avLst/>
          </a:prstGeom>
          <a:noFill/>
          <a:ln w="12700">
            <a:solidFill>
              <a:prstClr val="black"/>
            </a:solidFill>
          </a:ln>
        </p:spPr>
        <p:txBody>
          <a:bodyPr vert="horz" lIns="94714" tIns="47357" rIns="94714" bIns="47357" rtlCol="0" anchor="ctr"/>
          <a:lstStyle/>
          <a:p>
            <a:pPr lvl="0"/>
            <a:endParaRPr lang="en-US" noProof="0"/>
          </a:p>
        </p:txBody>
      </p:sp>
      <p:sp>
        <p:nvSpPr>
          <p:cNvPr id="5" name="Notes Placeholder 4"/>
          <p:cNvSpPr>
            <a:spLocks noGrp="1"/>
          </p:cNvSpPr>
          <p:nvPr>
            <p:ph type="body" sz="quarter" idx="3"/>
          </p:nvPr>
        </p:nvSpPr>
        <p:spPr>
          <a:xfrm>
            <a:off x="729259" y="4553556"/>
            <a:ext cx="5843984" cy="4316135"/>
          </a:xfrm>
          <a:prstGeom prst="rect">
            <a:avLst/>
          </a:prstGeom>
        </p:spPr>
        <p:txBody>
          <a:bodyPr vert="horz" lIns="94714" tIns="47357" rIns="94714" bIns="47357"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1" y="9107110"/>
            <a:ext cx="3165078" cy="479753"/>
          </a:xfrm>
          <a:prstGeom prst="rect">
            <a:avLst/>
          </a:prstGeom>
        </p:spPr>
        <p:txBody>
          <a:bodyPr vert="horz" lIns="94714" tIns="47357" rIns="94714" bIns="47357"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4135769" y="9107110"/>
            <a:ext cx="3165078" cy="479753"/>
          </a:xfrm>
          <a:prstGeom prst="rect">
            <a:avLst/>
          </a:prstGeom>
        </p:spPr>
        <p:txBody>
          <a:bodyPr vert="horz" lIns="94714" tIns="47357" rIns="94714" bIns="47357" rtlCol="0" anchor="b"/>
          <a:lstStyle>
            <a:lvl1pPr algn="r" fontAlgn="auto">
              <a:spcBef>
                <a:spcPts val="0"/>
              </a:spcBef>
              <a:spcAft>
                <a:spcPts val="0"/>
              </a:spcAft>
              <a:defRPr sz="1200">
                <a:latin typeface="+mn-lt"/>
              </a:defRPr>
            </a:lvl1pPr>
          </a:lstStyle>
          <a:p>
            <a:pPr>
              <a:defRPr/>
            </a:pPr>
            <a:fld id="{FAF5387E-08D2-484B-92D2-A25F01793C5B}"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p:spPr>
      </p:sp>
      <p:sp>
        <p:nvSpPr>
          <p:cNvPr id="4813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BEE91450-C08D-4603-98FD-978C1B49AC68}" type="slidenum">
              <a:rPr lang="en-US" smtClean="0"/>
              <a:pPr>
                <a:defRPr/>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p:spPr>
      </p:sp>
      <p:sp>
        <p:nvSpPr>
          <p:cNvPr id="4915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EE9F9D77-7D0D-44AC-90C1-7CCD78401929}" type="slidenum">
              <a:rPr lang="en-US" smtClean="0"/>
              <a:pPr>
                <a:defRPr/>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FAF5387E-08D2-484B-92D2-A25F01793C5B}" type="slidenum">
              <a:rPr lang="en-US" smtClean="0"/>
              <a:pPr>
                <a:defRPr/>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p:spPr>
      </p:sp>
      <p:sp>
        <p:nvSpPr>
          <p:cNvPr id="5017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006F88B0-F59D-4DF3-A42F-EAAF44407ACA}" type="slidenum">
              <a:rPr lang="en-US" smtClean="0"/>
              <a:pPr>
                <a:defRPr/>
              </a:pPr>
              <a:t>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noFill/>
          <a:ln>
            <a:solidFill>
              <a:srgbClr val="000000"/>
            </a:solidFill>
            <a:miter lim="800000"/>
            <a:headEnd/>
            <a:tailEnd/>
          </a:ln>
        </p:spPr>
      </p:sp>
      <p:sp>
        <p:nvSpPr>
          <p:cNvPr id="5120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7F8CF0D9-30A6-4F5A-BBFD-A0EC36D801A5}" type="slidenum">
              <a:rPr lang="en-US" smtClean="0"/>
              <a:pPr>
                <a:defRPr/>
              </a:pPr>
              <a:t>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bwMode="auto">
          <a:noFill/>
          <a:ln>
            <a:solidFill>
              <a:srgbClr val="000000"/>
            </a:solidFill>
            <a:miter lim="800000"/>
            <a:headEnd/>
            <a:tailEnd/>
          </a:ln>
        </p:spPr>
      </p:sp>
      <p:sp>
        <p:nvSpPr>
          <p:cNvPr id="5222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DB9C96C8-DCB6-48F1-A445-9B405938DE53}" type="slidenum">
              <a:rPr lang="en-US" smtClean="0"/>
              <a:pPr>
                <a:defRPr/>
              </a:pPr>
              <a:t>41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4" name="Date Placeholder 29"/>
          <p:cNvSpPr>
            <a:spLocks noGrp="1"/>
          </p:cNvSpPr>
          <p:nvPr>
            <p:ph type="dt" sz="half" idx="10"/>
          </p:nvPr>
        </p:nvSpPr>
        <p:spPr/>
        <p:txBody>
          <a:bodyPr/>
          <a:lstStyle>
            <a:lvl1pPr>
              <a:defRPr/>
            </a:lvl1pPr>
          </a:lstStyle>
          <a:p>
            <a:pPr>
              <a:defRPr/>
            </a:pPr>
            <a:fld id="{BC383D93-ED2F-499E-BEEE-5DE2E19FE00B}" type="datetime1">
              <a:rPr lang="en-US" smtClean="0"/>
              <a:pPr>
                <a:defRPr/>
              </a:pPr>
              <a:t>7/3/2017</a:t>
            </a:fld>
            <a:endParaRPr lang="en-US"/>
          </a:p>
        </p:txBody>
      </p:sp>
      <p:sp>
        <p:nvSpPr>
          <p:cNvPr id="5" name="Footer Placeholder 18"/>
          <p:cNvSpPr>
            <a:spLocks noGrp="1"/>
          </p:cNvSpPr>
          <p:nvPr>
            <p:ph type="ftr" sz="quarter" idx="11"/>
          </p:nvPr>
        </p:nvSpPr>
        <p:spPr/>
        <p:txBody>
          <a:bodyPr/>
          <a:lstStyle>
            <a:lvl1pPr>
              <a:defRPr/>
            </a:lvl1pPr>
          </a:lstStyle>
          <a:p>
            <a:pPr>
              <a:defRPr/>
            </a:pPr>
            <a:r>
              <a:rPr lang="en-US" smtClean="0"/>
              <a:t>A G Ranade &amp; Associates</a:t>
            </a:r>
            <a:endParaRPr lang="en-US"/>
          </a:p>
        </p:txBody>
      </p:sp>
      <p:sp>
        <p:nvSpPr>
          <p:cNvPr id="6" name="Slide Number Placeholder 26"/>
          <p:cNvSpPr>
            <a:spLocks noGrp="1"/>
          </p:cNvSpPr>
          <p:nvPr>
            <p:ph type="sldNum" sz="quarter" idx="12"/>
          </p:nvPr>
        </p:nvSpPr>
        <p:spPr/>
        <p:txBody>
          <a:bodyPr/>
          <a:lstStyle>
            <a:lvl1pPr>
              <a:defRPr/>
            </a:lvl1pPr>
          </a:lstStyle>
          <a:p>
            <a:pPr>
              <a:defRPr/>
            </a:pPr>
            <a:fld id="{9F7571F9-EADF-416F-82E0-0CBDE92A4F47}"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transition spd="slow">
    <p:wipe di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66DE44C4-F587-4817-8D1D-FF220AFF0356}" type="datetime1">
              <a:rPr lang="en-US" smtClean="0"/>
              <a:pPr>
                <a:defRPr/>
              </a:pPr>
              <a:t>7/3/2017</a:t>
            </a:fld>
            <a:endParaRPr lang="en-US"/>
          </a:p>
        </p:txBody>
      </p:sp>
      <p:sp>
        <p:nvSpPr>
          <p:cNvPr id="5" name="Footer Placeholder 21"/>
          <p:cNvSpPr>
            <a:spLocks noGrp="1"/>
          </p:cNvSpPr>
          <p:nvPr>
            <p:ph type="ftr" sz="quarter" idx="11"/>
          </p:nvPr>
        </p:nvSpPr>
        <p:spPr/>
        <p:txBody>
          <a:bodyPr/>
          <a:lstStyle>
            <a:lvl1pPr>
              <a:defRPr/>
            </a:lvl1pPr>
          </a:lstStyle>
          <a:p>
            <a:pPr>
              <a:defRPr/>
            </a:pPr>
            <a:r>
              <a:rPr lang="en-US" smtClean="0"/>
              <a:t>A G Ranade &amp; Associates</a:t>
            </a:r>
            <a:endParaRPr lang="en-US"/>
          </a:p>
        </p:txBody>
      </p:sp>
      <p:sp>
        <p:nvSpPr>
          <p:cNvPr id="6" name="Slide Number Placeholder 17"/>
          <p:cNvSpPr>
            <a:spLocks noGrp="1"/>
          </p:cNvSpPr>
          <p:nvPr>
            <p:ph type="sldNum" sz="quarter" idx="12"/>
          </p:nvPr>
        </p:nvSpPr>
        <p:spPr/>
        <p:txBody>
          <a:bodyPr/>
          <a:lstStyle>
            <a:lvl1pPr>
              <a:defRPr/>
            </a:lvl1pPr>
          </a:lstStyle>
          <a:p>
            <a:pPr>
              <a:defRPr/>
            </a:pPr>
            <a:fld id="{DFF7AEAD-EDAD-4012-B7B2-E3878B477134}" type="slidenum">
              <a:rPr lang="en-US"/>
              <a:pPr>
                <a:defRPr/>
              </a:pPr>
              <a:t>‹#›</a:t>
            </a:fld>
            <a:endParaRPr lang="en-US"/>
          </a:p>
        </p:txBody>
      </p:sp>
    </p:spTree>
  </p:cSld>
  <p:clrMapOvr>
    <a:masterClrMapping/>
  </p:clrMapOvr>
  <p:transition spd="slow">
    <p:wipe di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955D68EF-19EA-4A3B-B118-D71B10CDCD2F}" type="datetime1">
              <a:rPr lang="en-US" smtClean="0"/>
              <a:pPr>
                <a:defRPr/>
              </a:pPr>
              <a:t>7/3/2017</a:t>
            </a:fld>
            <a:endParaRPr lang="en-US"/>
          </a:p>
        </p:txBody>
      </p:sp>
      <p:sp>
        <p:nvSpPr>
          <p:cNvPr id="5" name="Footer Placeholder 21"/>
          <p:cNvSpPr>
            <a:spLocks noGrp="1"/>
          </p:cNvSpPr>
          <p:nvPr>
            <p:ph type="ftr" sz="quarter" idx="11"/>
          </p:nvPr>
        </p:nvSpPr>
        <p:spPr/>
        <p:txBody>
          <a:bodyPr/>
          <a:lstStyle>
            <a:lvl1pPr>
              <a:defRPr/>
            </a:lvl1pPr>
          </a:lstStyle>
          <a:p>
            <a:pPr>
              <a:defRPr/>
            </a:pPr>
            <a:r>
              <a:rPr lang="en-US" smtClean="0"/>
              <a:t>A G Ranade &amp; Associates</a:t>
            </a:r>
            <a:endParaRPr lang="en-US"/>
          </a:p>
        </p:txBody>
      </p:sp>
      <p:sp>
        <p:nvSpPr>
          <p:cNvPr id="6" name="Slide Number Placeholder 17"/>
          <p:cNvSpPr>
            <a:spLocks noGrp="1"/>
          </p:cNvSpPr>
          <p:nvPr>
            <p:ph type="sldNum" sz="quarter" idx="12"/>
          </p:nvPr>
        </p:nvSpPr>
        <p:spPr/>
        <p:txBody>
          <a:bodyPr/>
          <a:lstStyle>
            <a:lvl1pPr>
              <a:defRPr/>
            </a:lvl1pPr>
          </a:lstStyle>
          <a:p>
            <a:pPr>
              <a:defRPr/>
            </a:pPr>
            <a:fld id="{E26BC50A-60C2-4669-8B0B-F79259CF648F}" type="slidenum">
              <a:rPr lang="en-US"/>
              <a:pPr>
                <a:defRPr/>
              </a:pPr>
              <a:t>‹#›</a:t>
            </a:fld>
            <a:endParaRPr lang="en-US"/>
          </a:p>
        </p:txBody>
      </p:sp>
    </p:spTree>
  </p:cSld>
  <p:clrMapOvr>
    <a:masterClrMapping/>
  </p:clrMapOvr>
  <p:transition spd="slow">
    <p:wipe di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B4668191-5765-4C56-8BDC-76FBF7BAEF1A}" type="datetime1">
              <a:rPr lang="en-US" smtClean="0"/>
              <a:pPr>
                <a:defRPr/>
              </a:pPr>
              <a:t>7/3/2017</a:t>
            </a:fld>
            <a:endParaRPr lang="en-US"/>
          </a:p>
        </p:txBody>
      </p:sp>
      <p:sp>
        <p:nvSpPr>
          <p:cNvPr id="5" name="Footer Placeholder 21"/>
          <p:cNvSpPr>
            <a:spLocks noGrp="1"/>
          </p:cNvSpPr>
          <p:nvPr>
            <p:ph type="ftr" sz="quarter" idx="11"/>
          </p:nvPr>
        </p:nvSpPr>
        <p:spPr/>
        <p:txBody>
          <a:bodyPr/>
          <a:lstStyle>
            <a:lvl1pPr>
              <a:defRPr/>
            </a:lvl1pPr>
          </a:lstStyle>
          <a:p>
            <a:pPr>
              <a:defRPr/>
            </a:pPr>
            <a:r>
              <a:rPr lang="en-US" smtClean="0"/>
              <a:t>A G Ranade &amp; Associates</a:t>
            </a:r>
            <a:endParaRPr lang="en-US"/>
          </a:p>
        </p:txBody>
      </p:sp>
      <p:sp>
        <p:nvSpPr>
          <p:cNvPr id="6" name="Slide Number Placeholder 17"/>
          <p:cNvSpPr>
            <a:spLocks noGrp="1"/>
          </p:cNvSpPr>
          <p:nvPr>
            <p:ph type="sldNum" sz="quarter" idx="12"/>
          </p:nvPr>
        </p:nvSpPr>
        <p:spPr/>
        <p:txBody>
          <a:bodyPr/>
          <a:lstStyle>
            <a:lvl1pPr>
              <a:defRPr/>
            </a:lvl1pPr>
          </a:lstStyle>
          <a:p>
            <a:pPr>
              <a:defRPr/>
            </a:pPr>
            <a:fld id="{AC7C00F7-D9F3-4349-AD59-2AA6C608A162}" type="slidenum">
              <a:rPr lang="en-US"/>
              <a:pPr>
                <a:defRPr/>
              </a:pPr>
              <a:t>‹#›</a:t>
            </a:fld>
            <a:endParaRPr lang="en-US"/>
          </a:p>
        </p:txBody>
      </p:sp>
    </p:spTree>
  </p:cSld>
  <p:clrMapOvr>
    <a:masterClrMapping/>
  </p:clrMapOvr>
  <p:transition spd="slow">
    <p:wipe di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79C373B5-BD38-43E2-92B8-4F8FB528E931}" type="datetime1">
              <a:rPr lang="en-US" smtClean="0"/>
              <a:pPr>
                <a:defRPr/>
              </a:pPr>
              <a:t>7/3/2017</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A G Ranade &amp; Associates</a:t>
            </a:r>
            <a:endParaRPr lang="en-US"/>
          </a:p>
        </p:txBody>
      </p:sp>
      <p:sp>
        <p:nvSpPr>
          <p:cNvPr id="6" name="Slide Number Placeholder 5"/>
          <p:cNvSpPr>
            <a:spLocks noGrp="1"/>
          </p:cNvSpPr>
          <p:nvPr>
            <p:ph type="sldNum" sz="quarter" idx="12"/>
          </p:nvPr>
        </p:nvSpPr>
        <p:spPr/>
        <p:txBody>
          <a:bodyPr/>
          <a:lstStyle>
            <a:lvl1pPr>
              <a:defRPr/>
            </a:lvl1pPr>
          </a:lstStyle>
          <a:p>
            <a:pPr>
              <a:defRPr/>
            </a:pPr>
            <a:fld id="{1DB0BE3B-D18B-48ED-9BD9-E909FC708A49}"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transition spd="slow">
    <p:wipe di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CC8332E8-72AB-48E2-99FC-CF288F313FB0}" type="datetime1">
              <a:rPr lang="en-US" smtClean="0"/>
              <a:pPr>
                <a:defRPr/>
              </a:pPr>
              <a:t>7/3/2017</a:t>
            </a:fld>
            <a:endParaRPr lang="en-US"/>
          </a:p>
        </p:txBody>
      </p:sp>
      <p:sp>
        <p:nvSpPr>
          <p:cNvPr id="6" name="Footer Placeholder 21"/>
          <p:cNvSpPr>
            <a:spLocks noGrp="1"/>
          </p:cNvSpPr>
          <p:nvPr>
            <p:ph type="ftr" sz="quarter" idx="11"/>
          </p:nvPr>
        </p:nvSpPr>
        <p:spPr/>
        <p:txBody>
          <a:bodyPr/>
          <a:lstStyle>
            <a:lvl1pPr>
              <a:defRPr/>
            </a:lvl1pPr>
          </a:lstStyle>
          <a:p>
            <a:pPr>
              <a:defRPr/>
            </a:pPr>
            <a:r>
              <a:rPr lang="en-US" smtClean="0"/>
              <a:t>A G Ranade &amp; Associates</a:t>
            </a:r>
            <a:endParaRPr lang="en-US"/>
          </a:p>
        </p:txBody>
      </p:sp>
      <p:sp>
        <p:nvSpPr>
          <p:cNvPr id="7" name="Slide Number Placeholder 17"/>
          <p:cNvSpPr>
            <a:spLocks noGrp="1"/>
          </p:cNvSpPr>
          <p:nvPr>
            <p:ph type="sldNum" sz="quarter" idx="12"/>
          </p:nvPr>
        </p:nvSpPr>
        <p:spPr/>
        <p:txBody>
          <a:bodyPr/>
          <a:lstStyle>
            <a:lvl1pPr>
              <a:defRPr/>
            </a:lvl1pPr>
          </a:lstStyle>
          <a:p>
            <a:pPr>
              <a:defRPr/>
            </a:pPr>
            <a:fld id="{A1598D75-6DF9-45DC-B291-50DF788A0BD6}" type="slidenum">
              <a:rPr lang="en-US"/>
              <a:pPr>
                <a:defRPr/>
              </a:pPr>
              <a:t>‹#›</a:t>
            </a:fld>
            <a:endParaRPr lang="en-US"/>
          </a:p>
        </p:txBody>
      </p:sp>
    </p:spTree>
  </p:cSld>
  <p:clrMapOvr>
    <a:masterClrMapping/>
  </p:clrMapOvr>
  <p:transition spd="slow">
    <p:wipe di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9"/>
          <p:cNvSpPr>
            <a:spLocks noGrp="1"/>
          </p:cNvSpPr>
          <p:nvPr>
            <p:ph type="dt" sz="half" idx="10"/>
          </p:nvPr>
        </p:nvSpPr>
        <p:spPr/>
        <p:txBody>
          <a:bodyPr/>
          <a:lstStyle>
            <a:lvl1pPr>
              <a:defRPr/>
            </a:lvl1pPr>
          </a:lstStyle>
          <a:p>
            <a:pPr>
              <a:defRPr/>
            </a:pPr>
            <a:fld id="{6BF6C563-F00C-4E17-B3AA-82BC69A0F983}" type="datetime1">
              <a:rPr lang="en-US" smtClean="0"/>
              <a:pPr>
                <a:defRPr/>
              </a:pPr>
              <a:t>7/3/2017</a:t>
            </a:fld>
            <a:endParaRPr lang="en-US"/>
          </a:p>
        </p:txBody>
      </p:sp>
      <p:sp>
        <p:nvSpPr>
          <p:cNvPr id="8" name="Footer Placeholder 21"/>
          <p:cNvSpPr>
            <a:spLocks noGrp="1"/>
          </p:cNvSpPr>
          <p:nvPr>
            <p:ph type="ftr" sz="quarter" idx="11"/>
          </p:nvPr>
        </p:nvSpPr>
        <p:spPr/>
        <p:txBody>
          <a:bodyPr/>
          <a:lstStyle>
            <a:lvl1pPr>
              <a:defRPr/>
            </a:lvl1pPr>
          </a:lstStyle>
          <a:p>
            <a:pPr>
              <a:defRPr/>
            </a:pPr>
            <a:r>
              <a:rPr lang="en-US" smtClean="0"/>
              <a:t>A G Ranade &amp; Associates</a:t>
            </a:r>
            <a:endParaRPr lang="en-US"/>
          </a:p>
        </p:txBody>
      </p:sp>
      <p:sp>
        <p:nvSpPr>
          <p:cNvPr id="9" name="Slide Number Placeholder 17"/>
          <p:cNvSpPr>
            <a:spLocks noGrp="1"/>
          </p:cNvSpPr>
          <p:nvPr>
            <p:ph type="sldNum" sz="quarter" idx="12"/>
          </p:nvPr>
        </p:nvSpPr>
        <p:spPr/>
        <p:txBody>
          <a:bodyPr/>
          <a:lstStyle>
            <a:lvl1pPr>
              <a:defRPr/>
            </a:lvl1pPr>
          </a:lstStyle>
          <a:p>
            <a:pPr>
              <a:defRPr/>
            </a:pPr>
            <a:fld id="{CF8432DD-C8AF-479D-9D3B-311AADBE56CB}" type="slidenum">
              <a:rPr lang="en-US"/>
              <a:pPr>
                <a:defRPr/>
              </a:pPr>
              <a:t>‹#›</a:t>
            </a:fld>
            <a:endParaRPr lang="en-US"/>
          </a:p>
        </p:txBody>
      </p:sp>
    </p:spTree>
  </p:cSld>
  <p:clrMapOvr>
    <a:masterClrMapping/>
  </p:clrMapOvr>
  <p:transition spd="slow">
    <p:wipe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Date Placeholder 9"/>
          <p:cNvSpPr>
            <a:spLocks noGrp="1"/>
          </p:cNvSpPr>
          <p:nvPr>
            <p:ph type="dt" sz="half" idx="10"/>
          </p:nvPr>
        </p:nvSpPr>
        <p:spPr/>
        <p:txBody>
          <a:bodyPr/>
          <a:lstStyle>
            <a:lvl1pPr>
              <a:defRPr/>
            </a:lvl1pPr>
          </a:lstStyle>
          <a:p>
            <a:pPr>
              <a:defRPr/>
            </a:pPr>
            <a:fld id="{7A519434-FF5E-4270-BDB6-3EC4CE193A68}" type="datetime1">
              <a:rPr lang="en-US" smtClean="0"/>
              <a:pPr>
                <a:defRPr/>
              </a:pPr>
              <a:t>7/3/2017</a:t>
            </a:fld>
            <a:endParaRPr lang="en-US"/>
          </a:p>
        </p:txBody>
      </p:sp>
      <p:sp>
        <p:nvSpPr>
          <p:cNvPr id="4" name="Footer Placeholder 21"/>
          <p:cNvSpPr>
            <a:spLocks noGrp="1"/>
          </p:cNvSpPr>
          <p:nvPr>
            <p:ph type="ftr" sz="quarter" idx="11"/>
          </p:nvPr>
        </p:nvSpPr>
        <p:spPr/>
        <p:txBody>
          <a:bodyPr/>
          <a:lstStyle>
            <a:lvl1pPr>
              <a:defRPr/>
            </a:lvl1pPr>
          </a:lstStyle>
          <a:p>
            <a:pPr>
              <a:defRPr/>
            </a:pPr>
            <a:r>
              <a:rPr lang="en-US" smtClean="0"/>
              <a:t>A G Ranade &amp; Associates</a:t>
            </a:r>
            <a:endParaRPr lang="en-US"/>
          </a:p>
        </p:txBody>
      </p:sp>
      <p:sp>
        <p:nvSpPr>
          <p:cNvPr id="5" name="Slide Number Placeholder 17"/>
          <p:cNvSpPr>
            <a:spLocks noGrp="1"/>
          </p:cNvSpPr>
          <p:nvPr>
            <p:ph type="sldNum" sz="quarter" idx="12"/>
          </p:nvPr>
        </p:nvSpPr>
        <p:spPr/>
        <p:txBody>
          <a:bodyPr/>
          <a:lstStyle>
            <a:lvl1pPr>
              <a:defRPr/>
            </a:lvl1pPr>
          </a:lstStyle>
          <a:p>
            <a:pPr>
              <a:defRPr/>
            </a:pPr>
            <a:fld id="{E28F35C5-F67B-45FE-8524-E245F4762901}" type="slidenum">
              <a:rPr lang="en-US"/>
              <a:pPr>
                <a:defRPr/>
              </a:pPr>
              <a:t>‹#›</a:t>
            </a:fld>
            <a:endParaRPr lang="en-US"/>
          </a:p>
        </p:txBody>
      </p:sp>
    </p:spTree>
  </p:cSld>
  <p:clrMapOvr>
    <a:masterClrMapping/>
  </p:clrMapOvr>
  <p:transition spd="slow">
    <p:wipe di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7FB561DB-67C9-4A18-92BB-3E71DFA69B8C}" type="datetime1">
              <a:rPr lang="en-US" smtClean="0"/>
              <a:pPr>
                <a:defRPr/>
              </a:pPr>
              <a:t>7/3/2017</a:t>
            </a:fld>
            <a:endParaRPr lang="en-US"/>
          </a:p>
        </p:txBody>
      </p:sp>
      <p:sp>
        <p:nvSpPr>
          <p:cNvPr id="3" name="Footer Placeholder 21"/>
          <p:cNvSpPr>
            <a:spLocks noGrp="1"/>
          </p:cNvSpPr>
          <p:nvPr>
            <p:ph type="ftr" sz="quarter" idx="11"/>
          </p:nvPr>
        </p:nvSpPr>
        <p:spPr/>
        <p:txBody>
          <a:bodyPr/>
          <a:lstStyle>
            <a:lvl1pPr>
              <a:defRPr/>
            </a:lvl1pPr>
          </a:lstStyle>
          <a:p>
            <a:pPr>
              <a:defRPr/>
            </a:pPr>
            <a:r>
              <a:rPr lang="en-US" smtClean="0"/>
              <a:t>A G Ranade &amp; Associates</a:t>
            </a:r>
            <a:endParaRPr lang="en-US"/>
          </a:p>
        </p:txBody>
      </p:sp>
      <p:sp>
        <p:nvSpPr>
          <p:cNvPr id="4" name="Slide Number Placeholder 17"/>
          <p:cNvSpPr>
            <a:spLocks noGrp="1"/>
          </p:cNvSpPr>
          <p:nvPr>
            <p:ph type="sldNum" sz="quarter" idx="12"/>
          </p:nvPr>
        </p:nvSpPr>
        <p:spPr/>
        <p:txBody>
          <a:bodyPr/>
          <a:lstStyle>
            <a:lvl1pPr>
              <a:defRPr/>
            </a:lvl1pPr>
          </a:lstStyle>
          <a:p>
            <a:pPr>
              <a:defRPr/>
            </a:pPr>
            <a:fld id="{02FD0BEF-B482-494B-B2DB-01F245BAD918}" type="slidenum">
              <a:rPr lang="en-US"/>
              <a:pPr>
                <a:defRPr/>
              </a:pPr>
              <a:t>‹#›</a:t>
            </a:fld>
            <a:endParaRPr lang="en-US"/>
          </a:p>
        </p:txBody>
      </p:sp>
    </p:spTree>
  </p:cSld>
  <p:clrMapOvr>
    <a:masterClrMapping/>
  </p:clrMapOvr>
  <p:transition spd="slow">
    <p:wipe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EB410308-54E9-43D3-8FF2-4EE33E79E020}" type="datetime1">
              <a:rPr lang="en-US" smtClean="0"/>
              <a:pPr>
                <a:defRPr/>
              </a:pPr>
              <a:t>7/3/2017</a:t>
            </a:fld>
            <a:endParaRPr lang="en-US"/>
          </a:p>
        </p:txBody>
      </p:sp>
      <p:sp>
        <p:nvSpPr>
          <p:cNvPr id="6" name="Footer Placeholder 21"/>
          <p:cNvSpPr>
            <a:spLocks noGrp="1"/>
          </p:cNvSpPr>
          <p:nvPr>
            <p:ph type="ftr" sz="quarter" idx="11"/>
          </p:nvPr>
        </p:nvSpPr>
        <p:spPr/>
        <p:txBody>
          <a:bodyPr/>
          <a:lstStyle>
            <a:lvl1pPr>
              <a:defRPr/>
            </a:lvl1pPr>
          </a:lstStyle>
          <a:p>
            <a:pPr>
              <a:defRPr/>
            </a:pPr>
            <a:r>
              <a:rPr lang="en-US" smtClean="0"/>
              <a:t>A G Ranade &amp; Associates</a:t>
            </a:r>
            <a:endParaRPr lang="en-US"/>
          </a:p>
        </p:txBody>
      </p:sp>
      <p:sp>
        <p:nvSpPr>
          <p:cNvPr id="7" name="Slide Number Placeholder 17"/>
          <p:cNvSpPr>
            <a:spLocks noGrp="1"/>
          </p:cNvSpPr>
          <p:nvPr>
            <p:ph type="sldNum" sz="quarter" idx="12"/>
          </p:nvPr>
        </p:nvSpPr>
        <p:spPr/>
        <p:txBody>
          <a:bodyPr/>
          <a:lstStyle>
            <a:lvl1pPr>
              <a:defRPr/>
            </a:lvl1pPr>
          </a:lstStyle>
          <a:p>
            <a:pPr>
              <a:defRPr/>
            </a:pPr>
            <a:fld id="{EF4AD911-E919-404A-8424-7E1710300228}" type="slidenum">
              <a:rPr lang="en-US"/>
              <a:pPr>
                <a:defRPr/>
              </a:pPr>
              <a:t>‹#›</a:t>
            </a:fld>
            <a:endParaRPr lang="en-US"/>
          </a:p>
        </p:txBody>
      </p:sp>
    </p:spTree>
  </p:cSld>
  <p:clrMapOvr>
    <a:masterClrMapping/>
  </p:clrMapOvr>
  <p:transition spd="slow">
    <p:wipe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nip and Round Single Corner Rectangle 4"/>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p:nvSpPr>
          <p:cNvPr id="6" name="Right Triangle 5"/>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p:nvSpPr>
          <p:cNvPr id="7" name="Freeform 6"/>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a:defRPr/>
            </a:pPr>
            <a:endParaRPr lang="en-US">
              <a:latin typeface="+mn-lt"/>
            </a:endParaRPr>
          </a:p>
        </p:txBody>
      </p:sp>
      <p:sp>
        <p:nvSpPr>
          <p:cNvPr id="8" name="Freeform 7"/>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a:defRPr/>
            </a:pPr>
            <a:endParaRPr lang="en-US">
              <a:latin typeface="+mn-lt"/>
            </a:endParaRPr>
          </a:p>
        </p:txBody>
      </p:sp>
      <p:sp>
        <p:nvSpPr>
          <p:cNvPr id="2" name="Title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en-US" smtClean="0"/>
              <a:t>Click to edit Master title style</a:t>
            </a:r>
            <a:endParaRPr lang="en-US"/>
          </a:p>
        </p:txBody>
      </p:sp>
      <p:sp>
        <p:nvSpPr>
          <p:cNvPr id="4" name="Text Placeholder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n-US" noProof="0" smtClean="0"/>
              <a:t>Click icon to add picture</a:t>
            </a:r>
            <a:endParaRPr lang="en-US" noProof="0" dirty="0"/>
          </a:p>
        </p:txBody>
      </p:sp>
      <p:sp>
        <p:nvSpPr>
          <p:cNvPr id="9" name="Date Placeholder 4"/>
          <p:cNvSpPr>
            <a:spLocks noGrp="1"/>
          </p:cNvSpPr>
          <p:nvPr>
            <p:ph type="dt" sz="half" idx="10"/>
          </p:nvPr>
        </p:nvSpPr>
        <p:spPr/>
        <p:txBody>
          <a:bodyPr/>
          <a:lstStyle>
            <a:lvl1pPr>
              <a:defRPr/>
            </a:lvl1pPr>
          </a:lstStyle>
          <a:p>
            <a:pPr>
              <a:defRPr/>
            </a:pPr>
            <a:fld id="{F603AA58-58BE-4EB8-9121-D428128DA59B}" type="datetime1">
              <a:rPr lang="en-US" smtClean="0"/>
              <a:pPr>
                <a:defRPr/>
              </a:pPr>
              <a:t>7/3/2017</a:t>
            </a:fld>
            <a:endParaRPr lang="en-US"/>
          </a:p>
        </p:txBody>
      </p:sp>
      <p:sp>
        <p:nvSpPr>
          <p:cNvPr id="10" name="Footer Placeholder 5"/>
          <p:cNvSpPr>
            <a:spLocks noGrp="1"/>
          </p:cNvSpPr>
          <p:nvPr>
            <p:ph type="ftr" sz="quarter" idx="11"/>
          </p:nvPr>
        </p:nvSpPr>
        <p:spPr/>
        <p:txBody>
          <a:bodyPr/>
          <a:lstStyle>
            <a:lvl1pPr>
              <a:defRPr/>
            </a:lvl1pPr>
          </a:lstStyle>
          <a:p>
            <a:pPr>
              <a:defRPr/>
            </a:pPr>
            <a:r>
              <a:rPr lang="en-US" smtClean="0"/>
              <a:t>A G Ranade &amp; Associates</a:t>
            </a:r>
            <a:endParaRPr lang="en-US"/>
          </a:p>
        </p:txBody>
      </p:sp>
      <p:sp>
        <p:nvSpPr>
          <p:cNvPr id="11" name="Slide Number Placeholder 6"/>
          <p:cNvSpPr>
            <a:spLocks noGrp="1"/>
          </p:cNvSpPr>
          <p:nvPr>
            <p:ph type="sldNum" sz="quarter" idx="12"/>
          </p:nvPr>
        </p:nvSpPr>
        <p:spPr>
          <a:xfrm>
            <a:off x="8077200" y="6356350"/>
            <a:ext cx="609600" cy="365125"/>
          </a:xfrm>
        </p:spPr>
        <p:txBody>
          <a:bodyPr/>
          <a:lstStyle>
            <a:lvl1pPr>
              <a:defRPr/>
            </a:lvl1pPr>
          </a:lstStyle>
          <a:p>
            <a:pPr>
              <a:defRPr/>
            </a:pPr>
            <a:fld id="{6E8454CA-D4F7-49D5-B93B-B6FECBF68738}" type="slidenum">
              <a:rPr lang="en-US"/>
              <a:pPr>
                <a:defRPr/>
              </a:pPr>
              <a:t>‹#›</a:t>
            </a:fld>
            <a:endParaRPr lang="en-US"/>
          </a:p>
        </p:txBody>
      </p:sp>
    </p:spTree>
  </p:cSld>
  <p:clrMapOvr>
    <a:masterClrMapping/>
  </p:clrMapOvr>
  <p:transition spd="slow">
    <p:wipe di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a:defRPr/>
            </a:pPr>
            <a:endParaRPr lang="en-US">
              <a:latin typeface="+mn-lt"/>
            </a:endParaRPr>
          </a:p>
        </p:txBody>
      </p:sp>
      <p:sp>
        <p:nvSpPr>
          <p:cNvPr id="8" name="Freeform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a:defRPr/>
            </a:pPr>
            <a:endParaRPr lang="en-US">
              <a:latin typeface="+mn-lt"/>
            </a:endParaRPr>
          </a:p>
        </p:txBody>
      </p:sp>
      <p:sp>
        <p:nvSpPr>
          <p:cNvPr id="1028" name="Title Placeholder 8"/>
          <p:cNvSpPr>
            <a:spLocks noGrp="1"/>
          </p:cNvSpPr>
          <p:nvPr>
            <p:ph type="title"/>
          </p:nvPr>
        </p:nvSpPr>
        <p:spPr bwMode="auto">
          <a:xfrm>
            <a:off x="457200" y="704850"/>
            <a:ext cx="8229600" cy="1143000"/>
          </a:xfrm>
          <a:prstGeom prst="rect">
            <a:avLst/>
          </a:prstGeom>
          <a:noFill/>
          <a:ln w="9525">
            <a:noFill/>
            <a:miter lim="800000"/>
            <a:headEnd/>
            <a:tailEnd/>
          </a:ln>
        </p:spPr>
        <p:txBody>
          <a:bodyPr vert="horz" wrap="square" lIns="0" tIns="45720" rIns="0" bIns="0" numCol="1" anchor="b" anchorCtr="0" compatLnSpc="1">
            <a:prstTxWarp prst="textNoShape">
              <a:avLst/>
            </a:prstTxWarp>
          </a:bodyPr>
          <a:lstStyle/>
          <a:p>
            <a:pPr lvl="0"/>
            <a:r>
              <a:rPr lang="en-US" smtClean="0"/>
              <a:t>Click to edit Master title style</a:t>
            </a:r>
          </a:p>
        </p:txBody>
      </p:sp>
      <p:sp>
        <p:nvSpPr>
          <p:cNvPr id="1029" name="Text Placeholder 29"/>
          <p:cNvSpPr>
            <a:spLocks noGrp="1"/>
          </p:cNvSpPr>
          <p:nvPr>
            <p:ph type="body" idx="1"/>
          </p:nvPr>
        </p:nvSpPr>
        <p:spPr bwMode="auto">
          <a:xfrm>
            <a:off x="457200" y="1935163"/>
            <a:ext cx="8229600" cy="4389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latin typeface="Arial" pitchFamily="34" charset="0"/>
              </a:defRPr>
            </a:lvl1pPr>
          </a:lstStyle>
          <a:p>
            <a:pPr>
              <a:defRPr/>
            </a:pPr>
            <a:fld id="{37A425C1-2CCC-4516-9E6F-39943F8560BE}" type="datetime1">
              <a:rPr lang="en-US" smtClean="0"/>
              <a:pPr>
                <a:defRPr/>
              </a:pPr>
              <a:t>7/3/2017</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latin typeface="Arial" pitchFamily="34" charset="0"/>
              </a:defRPr>
            </a:lvl1pPr>
          </a:lstStyle>
          <a:p>
            <a:pPr>
              <a:defRPr/>
            </a:pPr>
            <a:r>
              <a:rPr lang="en-US" smtClean="0"/>
              <a:t>A G Ranade &amp; Associates</a:t>
            </a:r>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latin typeface="Arial" pitchFamily="34" charset="0"/>
              </a:defRPr>
            </a:lvl1pPr>
          </a:lstStyle>
          <a:p>
            <a:pPr>
              <a:defRPr/>
            </a:pPr>
            <a:fld id="{19FA21BA-6E16-410A-AF55-5C0AE55CE733}" type="slidenum">
              <a:rPr lang="en-US"/>
              <a:pPr>
                <a:defRPr/>
              </a:pPr>
              <a:t>‹#›</a:t>
            </a:fld>
            <a:endParaRPr lang="en-US"/>
          </a:p>
        </p:txBody>
      </p:sp>
      <p:grpSp>
        <p:nvGrpSpPr>
          <p:cNvPr id="1033" name="Group 1"/>
          <p:cNvGrpSpPr>
            <a:grpSpLocks/>
          </p:cNvGrpSpPr>
          <p:nvPr/>
        </p:nvGrpSpPr>
        <p:grpSpPr bwMode="auto">
          <a:xfrm>
            <a:off x="-19050" y="203200"/>
            <a:ext cx="9180513" cy="647700"/>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a:defRPr/>
              </a:pPr>
              <a:endParaRPr lang="en-US">
                <a:latin typeface="Arial" pitchFamily="34" charset="0"/>
              </a:endParaRPr>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a:defRPr/>
              </a:pPr>
              <a:endParaRPr lang="en-US">
                <a:latin typeface="Arial" pitchFamily="34" charset="0"/>
              </a:endParaRPr>
            </a:p>
          </p:txBody>
        </p:sp>
      </p:grpSp>
    </p:spTree>
  </p:cSld>
  <p:clrMap bg1="lt1" tx1="dk1" bg2="lt2" tx2="dk2" accent1="accent1" accent2="accent2" accent3="accent3" accent4="accent4" accent5="accent5" accent6="accent6" hlink="hlink" folHlink="folHlink"/>
  <p:sldLayoutIdLst>
    <p:sldLayoutId id="2147485090" r:id="rId1"/>
    <p:sldLayoutId id="2147485082" r:id="rId2"/>
    <p:sldLayoutId id="2147485091" r:id="rId3"/>
    <p:sldLayoutId id="2147485083" r:id="rId4"/>
    <p:sldLayoutId id="2147485084" r:id="rId5"/>
    <p:sldLayoutId id="2147485085" r:id="rId6"/>
    <p:sldLayoutId id="2147485086" r:id="rId7"/>
    <p:sldLayoutId id="2147485087" r:id="rId8"/>
    <p:sldLayoutId id="2147485092" r:id="rId9"/>
    <p:sldLayoutId id="2147485088" r:id="rId10"/>
    <p:sldLayoutId id="2147485089" r:id="rId11"/>
  </p:sldLayoutIdLst>
  <p:transition spd="slow">
    <p:wipe dir="d"/>
  </p:transition>
  <p:hf sldNum="0" hdr="0" dt="0"/>
  <p:txStyles>
    <p:title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pitchFamily="34" charset="0"/>
        </a:defRPr>
      </a:lvl2pPr>
      <a:lvl3pPr algn="l" rtl="0" eaLnBrk="0" fontAlgn="base" hangingPunct="0">
        <a:spcBef>
          <a:spcPct val="0"/>
        </a:spcBef>
        <a:spcAft>
          <a:spcPct val="0"/>
        </a:spcAft>
        <a:defRPr sz="5000">
          <a:solidFill>
            <a:schemeClr val="tx2"/>
          </a:solidFill>
          <a:latin typeface="Calibri" pitchFamily="34" charset="0"/>
        </a:defRPr>
      </a:lvl3pPr>
      <a:lvl4pPr algn="l" rtl="0" eaLnBrk="0" fontAlgn="base" hangingPunct="0">
        <a:spcBef>
          <a:spcPct val="0"/>
        </a:spcBef>
        <a:spcAft>
          <a:spcPct val="0"/>
        </a:spcAft>
        <a:defRPr sz="5000">
          <a:solidFill>
            <a:schemeClr val="tx2"/>
          </a:solidFill>
          <a:latin typeface="Calibri" pitchFamily="34" charset="0"/>
        </a:defRPr>
      </a:lvl4pPr>
      <a:lvl5pPr algn="l" rtl="0" eaLnBrk="0" fontAlgn="base" hangingPunct="0">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eaLnBrk="0" fontAlgn="base" hangingPunct="0">
        <a:spcBef>
          <a:spcPct val="20000"/>
        </a:spcBef>
        <a:spcAft>
          <a:spcPct val="0"/>
        </a:spcAft>
        <a:buClr>
          <a:srgbClr val="0BD0D9"/>
        </a:buClr>
        <a:buSzPct val="95000"/>
        <a:buFont typeface="Wingdings 2" pitchFamily="18" charset="2"/>
        <a:buChar char=""/>
        <a:defRPr sz="2600" kern="1200">
          <a:solidFill>
            <a:schemeClr val="tx1"/>
          </a:solidFill>
          <a:latin typeface="+mn-lt"/>
          <a:ea typeface="+mn-ea"/>
          <a:cs typeface="+mn-cs"/>
        </a:defRPr>
      </a:lvl1pPr>
      <a:lvl2pPr marL="639763" indent="-246063" algn="l" rtl="0" eaLnBrk="0" fontAlgn="base" hangingPunct="0">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eaLnBrk="0" fontAlgn="base" hangingPunct="0">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eaLnBrk="0" fontAlgn="base" hangingPunct="0">
        <a:spcBef>
          <a:spcPct val="20000"/>
        </a:spcBef>
        <a:spcAft>
          <a:spcPct val="0"/>
        </a:spcAft>
        <a:buClr>
          <a:srgbClr val="0BD0D9"/>
        </a:buClr>
        <a:buSzPct val="65000"/>
        <a:buFont typeface="Wingdings 2" pitchFamily="18" charset="2"/>
        <a:buChar char=""/>
        <a:defRPr sz="2000" kern="1200">
          <a:solidFill>
            <a:schemeClr val="tx1"/>
          </a:solidFill>
          <a:latin typeface="+mn-lt"/>
          <a:ea typeface="+mn-ea"/>
          <a:cs typeface="+mn-cs"/>
        </a:defRPr>
      </a:lvl4pPr>
      <a:lvl5pPr marL="1462088" indent="-209550" algn="l" rtl="0" eaLnBrk="0" fontAlgn="base" hangingPunct="0">
        <a:spcBef>
          <a:spcPct val="20000"/>
        </a:spcBef>
        <a:spcAft>
          <a:spcPct val="0"/>
        </a:spcAft>
        <a:buClr>
          <a:srgbClr val="10CF9B"/>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209800" y="5380038"/>
            <a:ext cx="4495800" cy="1200150"/>
          </a:xfrm>
          <a:prstGeom prst="rect">
            <a:avLst/>
          </a:prstGeom>
          <a:ln/>
        </p:spPr>
        <p:style>
          <a:lnRef idx="2">
            <a:schemeClr val="accent4"/>
          </a:lnRef>
          <a:fillRef idx="1">
            <a:schemeClr val="lt1"/>
          </a:fillRef>
          <a:effectRef idx="0">
            <a:schemeClr val="accent4"/>
          </a:effectRef>
          <a:fontRef idx="minor">
            <a:schemeClr val="dk1"/>
          </a:fontRef>
        </p:style>
        <p:txBody>
          <a:bodyPr>
            <a:spAutoFit/>
          </a:bodyPr>
          <a:lstStyle/>
          <a:p>
            <a:pPr algn="ctr" fontAlgn="auto">
              <a:spcBef>
                <a:spcPts val="0"/>
              </a:spcBef>
              <a:spcAft>
                <a:spcPts val="0"/>
              </a:spcAft>
              <a:defRPr/>
            </a:pPr>
            <a:r>
              <a:rPr lang="en-US" b="1" dirty="0">
                <a:solidFill>
                  <a:srgbClr val="002060"/>
                </a:solidFill>
                <a:latin typeface="Verdana" pitchFamily="34" charset="0"/>
                <a:ea typeface="Verdana" pitchFamily="34" charset="0"/>
                <a:cs typeface="Verdana" pitchFamily="34" charset="0"/>
              </a:rPr>
              <a:t>BY </a:t>
            </a:r>
          </a:p>
          <a:p>
            <a:pPr algn="ctr" fontAlgn="auto">
              <a:spcBef>
                <a:spcPts val="0"/>
              </a:spcBef>
              <a:spcAft>
                <a:spcPts val="0"/>
              </a:spcAft>
              <a:defRPr/>
            </a:pPr>
            <a:r>
              <a:rPr lang="en-US" sz="1600" b="1" dirty="0">
                <a:solidFill>
                  <a:srgbClr val="002060"/>
                </a:solidFill>
                <a:latin typeface="Verdana" pitchFamily="34" charset="0"/>
                <a:ea typeface="Verdana" pitchFamily="34" charset="0"/>
                <a:cs typeface="Verdana" pitchFamily="34" charset="0"/>
              </a:rPr>
              <a:t>CS</a:t>
            </a:r>
            <a:r>
              <a:rPr lang="en-US" b="1" dirty="0">
                <a:solidFill>
                  <a:srgbClr val="002060"/>
                </a:solidFill>
                <a:latin typeface="Verdana" pitchFamily="34" charset="0"/>
                <a:ea typeface="Verdana" pitchFamily="34" charset="0"/>
                <a:cs typeface="Verdana" pitchFamily="34" charset="0"/>
              </a:rPr>
              <a:t> AJAY GOVIND RANADE </a:t>
            </a:r>
          </a:p>
          <a:p>
            <a:pPr algn="ctr" fontAlgn="auto">
              <a:spcBef>
                <a:spcPts val="0"/>
              </a:spcBef>
              <a:spcAft>
                <a:spcPts val="0"/>
              </a:spcAft>
              <a:defRPr/>
            </a:pPr>
            <a:r>
              <a:rPr lang="en-US" b="1" dirty="0">
                <a:solidFill>
                  <a:srgbClr val="002060"/>
                </a:solidFill>
                <a:latin typeface="Verdana" pitchFamily="34" charset="0"/>
                <a:ea typeface="Verdana" pitchFamily="34" charset="0"/>
                <a:cs typeface="Verdana" pitchFamily="34" charset="0"/>
              </a:rPr>
              <a:t>Practicing</a:t>
            </a:r>
            <a:r>
              <a:rPr lang="en-US" dirty="0">
                <a:solidFill>
                  <a:srgbClr val="002060"/>
                </a:solidFill>
                <a:latin typeface="Verdana" pitchFamily="34" charset="0"/>
                <a:ea typeface="Verdana" pitchFamily="34" charset="0"/>
                <a:cs typeface="Verdana" pitchFamily="34" charset="0"/>
              </a:rPr>
              <a:t> </a:t>
            </a:r>
            <a:r>
              <a:rPr lang="en-US" b="1" dirty="0">
                <a:solidFill>
                  <a:srgbClr val="002060"/>
                </a:solidFill>
                <a:latin typeface="Verdana" pitchFamily="34" charset="0"/>
                <a:ea typeface="Verdana" pitchFamily="34" charset="0"/>
                <a:cs typeface="Verdana" pitchFamily="34" charset="0"/>
              </a:rPr>
              <a:t>Company Secretary </a:t>
            </a:r>
          </a:p>
          <a:p>
            <a:pPr algn="ctr" fontAlgn="auto">
              <a:spcBef>
                <a:spcPts val="0"/>
              </a:spcBef>
              <a:spcAft>
                <a:spcPts val="0"/>
              </a:spcAft>
              <a:defRPr/>
            </a:pPr>
            <a:r>
              <a:rPr lang="en-US" b="1" dirty="0">
                <a:solidFill>
                  <a:srgbClr val="002060"/>
                </a:solidFill>
                <a:latin typeface="Verdana" pitchFamily="34" charset="0"/>
                <a:ea typeface="Verdana" pitchFamily="34" charset="0"/>
                <a:cs typeface="Verdana" pitchFamily="34" charset="0"/>
              </a:rPr>
              <a:t>3</a:t>
            </a:r>
            <a:r>
              <a:rPr lang="en-US" b="1" baseline="30000" dirty="0">
                <a:solidFill>
                  <a:srgbClr val="002060"/>
                </a:solidFill>
                <a:latin typeface="Verdana" pitchFamily="34" charset="0"/>
                <a:ea typeface="Verdana" pitchFamily="34" charset="0"/>
                <a:cs typeface="Verdana" pitchFamily="34" charset="0"/>
              </a:rPr>
              <a:t>rd</a:t>
            </a:r>
            <a:r>
              <a:rPr lang="en-US" b="1" dirty="0">
                <a:solidFill>
                  <a:srgbClr val="002060"/>
                </a:solidFill>
                <a:latin typeface="Verdana" pitchFamily="34" charset="0"/>
                <a:ea typeface="Verdana" pitchFamily="34" charset="0"/>
                <a:cs typeface="Verdana" pitchFamily="34" charset="0"/>
              </a:rPr>
              <a:t> Jun, 2017</a:t>
            </a:r>
          </a:p>
        </p:txBody>
      </p:sp>
      <p:sp>
        <p:nvSpPr>
          <p:cNvPr id="3" name="Content Placeholder 4"/>
          <p:cNvSpPr txBox="1">
            <a:spLocks/>
          </p:cNvSpPr>
          <p:nvPr/>
        </p:nvSpPr>
        <p:spPr bwMode="auto">
          <a:xfrm>
            <a:off x="457200" y="1447800"/>
            <a:ext cx="8280400" cy="3352800"/>
          </a:xfrm>
          <a:prstGeom prst="rect">
            <a:avLst/>
          </a:prstGeom>
          <a:gradFill flip="none" rotWithShape="1">
            <a:gsLst>
              <a:gs pos="0">
                <a:srgbClr val="5E9EFF"/>
              </a:gs>
              <a:gs pos="0">
                <a:schemeClr val="bg2">
                  <a:lumMod val="75000"/>
                </a:schemeClr>
              </a:gs>
              <a:gs pos="70000">
                <a:srgbClr val="C4D6EB"/>
              </a:gs>
              <a:gs pos="100000">
                <a:srgbClr val="FFEBFA"/>
              </a:gs>
            </a:gsLst>
            <a:lin ang="2700000" scaled="1"/>
            <a:tileRect/>
          </a:gradFill>
          <a:ln w="9525">
            <a:solidFill>
              <a:schemeClr val="accent1">
                <a:lumMod val="50000"/>
              </a:schemeClr>
            </a:solidFill>
            <a:miter lim="800000"/>
            <a:headEnd/>
            <a:tailEnd/>
          </a:ln>
        </p:spPr>
        <p:txBody>
          <a:bodyPr/>
          <a:lstStyle/>
          <a:p>
            <a:pPr algn="ctr">
              <a:defRPr/>
            </a:pPr>
            <a:r>
              <a:rPr lang="en-US" sz="4800" b="1" dirty="0">
                <a:solidFill>
                  <a:schemeClr val="accent1">
                    <a:lumMod val="50000"/>
                  </a:schemeClr>
                </a:solidFill>
                <a:latin typeface="Verdana" pitchFamily="34" charset="0"/>
                <a:ea typeface="Verdana" pitchFamily="34" charset="0"/>
                <a:cs typeface="Verdana" pitchFamily="34" charset="0"/>
              </a:rPr>
              <a:t>Presentation  on </a:t>
            </a:r>
          </a:p>
          <a:p>
            <a:pPr algn="ctr">
              <a:buFont typeface="Wingdings 2" pitchFamily="18" charset="2"/>
              <a:buNone/>
              <a:defRPr/>
            </a:pPr>
            <a:r>
              <a:rPr lang="en-US" sz="4800" b="1" dirty="0">
                <a:solidFill>
                  <a:schemeClr val="accent1">
                    <a:lumMod val="50000"/>
                  </a:schemeClr>
                </a:solidFill>
                <a:latin typeface="Verdana" pitchFamily="34" charset="0"/>
                <a:ea typeface="Verdana" pitchFamily="34" charset="0"/>
                <a:cs typeface="Verdana" pitchFamily="34" charset="0"/>
              </a:rPr>
              <a:t>Incorporation under Companies Act, 2013 </a:t>
            </a:r>
            <a:endParaRPr lang="en-IN" sz="4800" dirty="0">
              <a:solidFill>
                <a:schemeClr val="accent1">
                  <a:lumMod val="50000"/>
                </a:schemeClr>
              </a:solidFill>
              <a:latin typeface="Verdana" pitchFamily="34" charset="0"/>
              <a:ea typeface="Verdana" pitchFamily="34" charset="0"/>
              <a:cs typeface="Verdana" pitchFamily="34" charset="0"/>
            </a:endParaRPr>
          </a:p>
        </p:txBody>
      </p:sp>
    </p:spTree>
  </p:cSld>
  <p:clrMapOvr>
    <a:masterClrMapping/>
  </p:clrMapOvr>
  <p:transition spd="slow">
    <p:wipe di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Content Placeholder 2"/>
          <p:cNvSpPr>
            <a:spLocks noGrp="1"/>
          </p:cNvSpPr>
          <p:nvPr>
            <p:ph idx="1"/>
          </p:nvPr>
        </p:nvSpPr>
        <p:spPr>
          <a:xfrm>
            <a:off x="457200" y="533400"/>
            <a:ext cx="8229600" cy="5791200"/>
          </a:xfrm>
        </p:spPr>
        <p:txBody>
          <a:bodyPr/>
          <a:lstStyle/>
          <a:p>
            <a:pPr algn="ctr">
              <a:buFont typeface="Wingdings 2" pitchFamily="18" charset="2"/>
              <a:buNone/>
            </a:pPr>
            <a:r>
              <a:rPr lang="en-US" sz="2400" dirty="0" smtClean="0">
                <a:latin typeface="Verdana" pitchFamily="34" charset="0"/>
                <a:ea typeface="Verdana" pitchFamily="34" charset="0"/>
                <a:cs typeface="Verdana" pitchFamily="34" charset="0"/>
              </a:rPr>
              <a:t>Chapter XXI Companies</a:t>
            </a:r>
          </a:p>
          <a:p>
            <a:pPr algn="ctr">
              <a:buFont typeface="Wingdings 2" pitchFamily="18" charset="2"/>
              <a:buNone/>
            </a:pPr>
            <a:r>
              <a:rPr lang="en-US" sz="1800" dirty="0" smtClean="0">
                <a:latin typeface="Verdana" pitchFamily="34" charset="0"/>
                <a:ea typeface="Verdana" pitchFamily="34" charset="0"/>
                <a:cs typeface="Verdana" pitchFamily="34" charset="0"/>
              </a:rPr>
              <a:t>[Sec 366  to Sec 374]</a:t>
            </a:r>
          </a:p>
          <a:p>
            <a:pPr algn="ctr">
              <a:buFont typeface="Wingdings 2" pitchFamily="18" charset="2"/>
              <a:buNone/>
            </a:pPr>
            <a:endParaRPr lang="en-US" sz="1800" dirty="0" smtClean="0">
              <a:latin typeface="Verdana" pitchFamily="34" charset="0"/>
              <a:ea typeface="Verdana" pitchFamily="34" charset="0"/>
              <a:cs typeface="Verdana" pitchFamily="34" charset="0"/>
            </a:endParaRPr>
          </a:p>
          <a:p>
            <a:pPr algn="just">
              <a:buFont typeface="Wingdings 2" pitchFamily="18" charset="2"/>
              <a:buNone/>
            </a:pPr>
            <a:r>
              <a:rPr lang="en-US" sz="1800" b="1" dirty="0" smtClean="0">
                <a:latin typeface="Verdana" pitchFamily="34" charset="0"/>
                <a:ea typeface="Verdana" pitchFamily="34" charset="0"/>
                <a:cs typeface="Verdana" pitchFamily="34" charset="0"/>
              </a:rPr>
              <a:t>	366.</a:t>
            </a:r>
            <a:r>
              <a:rPr lang="en-US" sz="1800" dirty="0" smtClean="0">
                <a:latin typeface="Verdana" pitchFamily="34" charset="0"/>
                <a:ea typeface="Verdana" pitchFamily="34" charset="0"/>
                <a:cs typeface="Verdana" pitchFamily="34" charset="0"/>
              </a:rPr>
              <a:t> (1) For the purposes of this Part, the word “company” includes any partnership firm, limited liability partnership, cooperative society, society or any other business entity formed under any other law for the time being in force which applies for registration under this Part.</a:t>
            </a:r>
          </a:p>
          <a:p>
            <a:pPr algn="just">
              <a:buFont typeface="Wingdings 2" pitchFamily="18" charset="2"/>
              <a:buNone/>
            </a:pPr>
            <a:r>
              <a:rPr lang="en-US" sz="1800" dirty="0" smtClean="0"/>
              <a:t>	</a:t>
            </a:r>
            <a:r>
              <a:rPr lang="en-US" sz="1800" dirty="0" smtClean="0">
                <a:latin typeface="Verdana" pitchFamily="34" charset="0"/>
                <a:ea typeface="Verdana" pitchFamily="34" charset="0"/>
                <a:cs typeface="Verdana" pitchFamily="34" charset="0"/>
              </a:rPr>
              <a:t>there shall be </a:t>
            </a:r>
            <a:r>
              <a:rPr lang="en-US" sz="1800" dirty="0" smtClean="0">
                <a:solidFill>
                  <a:srgbClr val="CC00FF"/>
                </a:solidFill>
                <a:latin typeface="Verdana" pitchFamily="34" charset="0"/>
                <a:ea typeface="Verdana" pitchFamily="34" charset="0"/>
                <a:cs typeface="Verdana" pitchFamily="34" charset="0"/>
              </a:rPr>
              <a:t>seven or more members </a:t>
            </a:r>
            <a:r>
              <a:rPr lang="en-US" sz="1800" dirty="0" smtClean="0">
                <a:latin typeface="Verdana" pitchFamily="34" charset="0"/>
                <a:ea typeface="Verdana" pitchFamily="34" charset="0"/>
                <a:cs typeface="Verdana" pitchFamily="34" charset="0"/>
              </a:rPr>
              <a:t>for the purposes of registration of a company under this Chapter.</a:t>
            </a:r>
          </a:p>
          <a:p>
            <a:pPr algn="just">
              <a:spcBef>
                <a:spcPct val="0"/>
              </a:spcBef>
              <a:buFont typeface="Wingdings 2" pitchFamily="18" charset="2"/>
              <a:buNone/>
            </a:pPr>
            <a:r>
              <a:rPr lang="en-US" sz="1800" dirty="0" smtClean="0">
                <a:latin typeface="Verdana" pitchFamily="34" charset="0"/>
                <a:ea typeface="Verdana" pitchFamily="34" charset="0"/>
                <a:cs typeface="Verdana" pitchFamily="34" charset="0"/>
              </a:rPr>
              <a:t>	the provision relating to incorporation of company and matters incidental thereto shall be </a:t>
            </a:r>
            <a:r>
              <a:rPr lang="en-US" sz="1800" dirty="0" smtClean="0">
                <a:solidFill>
                  <a:srgbClr val="CC00FF"/>
                </a:solidFill>
                <a:latin typeface="Verdana" pitchFamily="34" charset="0"/>
                <a:ea typeface="Verdana" pitchFamily="34" charset="0"/>
                <a:cs typeface="Verdana" pitchFamily="34" charset="0"/>
              </a:rPr>
              <a:t>applicable </a:t>
            </a:r>
            <a:r>
              <a:rPr lang="en-US" sz="1800" i="1" dirty="0" smtClean="0">
                <a:solidFill>
                  <a:srgbClr val="CC00FF"/>
                </a:solidFill>
                <a:latin typeface="Verdana" pitchFamily="34" charset="0"/>
                <a:ea typeface="Verdana" pitchFamily="34" charset="0"/>
                <a:cs typeface="Verdana" pitchFamily="34" charset="0"/>
              </a:rPr>
              <a:t>mutatis mutandis</a:t>
            </a:r>
            <a:r>
              <a:rPr lang="en-US" sz="1800" i="1" dirty="0" smtClean="0">
                <a:latin typeface="Verdana" pitchFamily="34" charset="0"/>
                <a:ea typeface="Verdana" pitchFamily="34" charset="0"/>
                <a:cs typeface="Verdana" pitchFamily="34" charset="0"/>
              </a:rPr>
              <a:t> </a:t>
            </a:r>
            <a:r>
              <a:rPr lang="en-US" sz="1800" dirty="0" smtClean="0">
                <a:latin typeface="Verdana" pitchFamily="34" charset="0"/>
                <a:ea typeface="Verdana" pitchFamily="34" charset="0"/>
                <a:cs typeface="Verdana" pitchFamily="34" charset="0"/>
              </a:rPr>
              <a:t>for such registration.</a:t>
            </a:r>
          </a:p>
          <a:p>
            <a:pPr algn="just">
              <a:spcBef>
                <a:spcPct val="0"/>
              </a:spcBef>
              <a:buFont typeface="Wingdings 2" pitchFamily="18" charset="2"/>
              <a:buNone/>
            </a:pPr>
            <a:endParaRPr lang="en-US" sz="1800" dirty="0" smtClean="0">
              <a:latin typeface="Verdana" pitchFamily="34" charset="0"/>
              <a:ea typeface="Verdana" pitchFamily="34" charset="0"/>
              <a:cs typeface="Verdana" pitchFamily="34" charset="0"/>
            </a:endParaRPr>
          </a:p>
          <a:p>
            <a:pPr algn="just">
              <a:spcBef>
                <a:spcPct val="0"/>
              </a:spcBef>
              <a:buFont typeface="Wingdings 2" pitchFamily="18" charset="2"/>
              <a:buNone/>
            </a:pPr>
            <a:r>
              <a:rPr lang="en-US" sz="1800" dirty="0" smtClean="0">
                <a:latin typeface="Verdana" pitchFamily="34" charset="0"/>
                <a:ea typeface="Verdana" pitchFamily="34" charset="0"/>
                <a:cs typeface="Verdana" pitchFamily="34" charset="0"/>
              </a:rPr>
              <a:t>	After obtaining name approval, it shall file docs &amp; info in form URC-1</a:t>
            </a:r>
          </a:p>
          <a:p>
            <a:pPr algn="just">
              <a:spcBef>
                <a:spcPct val="0"/>
              </a:spcBef>
              <a:buFont typeface="Wingdings 2" pitchFamily="18" charset="2"/>
              <a:buNone/>
            </a:pPr>
            <a:endParaRPr lang="en-US" sz="1800" dirty="0" smtClean="0">
              <a:latin typeface="Verdana" pitchFamily="34" charset="0"/>
              <a:ea typeface="Verdana" pitchFamily="34" charset="0"/>
              <a:cs typeface="Verdana" pitchFamily="34" charset="0"/>
            </a:endParaRPr>
          </a:p>
          <a:p>
            <a:pPr algn="just">
              <a:spcBef>
                <a:spcPct val="0"/>
              </a:spcBef>
              <a:buFont typeface="Wingdings 2" pitchFamily="18" charset="2"/>
              <a:buNone/>
            </a:pPr>
            <a:r>
              <a:rPr lang="en-US" sz="1800" dirty="0" smtClean="0">
                <a:latin typeface="Verdana" pitchFamily="34" charset="0"/>
                <a:ea typeface="Verdana" pitchFamily="34" charset="0"/>
                <a:cs typeface="Verdana" pitchFamily="34" charset="0"/>
              </a:rPr>
              <a:t> 	The Registrar shall issue Certificate of Incorporation.</a:t>
            </a:r>
          </a:p>
          <a:p>
            <a:pPr algn="just">
              <a:spcBef>
                <a:spcPct val="0"/>
              </a:spcBef>
              <a:buFont typeface="Wingdings 2" pitchFamily="18" charset="2"/>
              <a:buNone/>
            </a:pPr>
            <a:r>
              <a:rPr lang="en-US" sz="1800" dirty="0" smtClean="0">
                <a:latin typeface="Verdana" pitchFamily="34" charset="0"/>
                <a:ea typeface="Verdana" pitchFamily="34" charset="0"/>
                <a:cs typeface="Verdana" pitchFamily="34" charset="0"/>
              </a:rPr>
              <a:t>	</a:t>
            </a:r>
          </a:p>
          <a:p>
            <a:pPr algn="just">
              <a:spcBef>
                <a:spcPct val="0"/>
              </a:spcBef>
              <a:buFont typeface="Wingdings 2" pitchFamily="18" charset="2"/>
              <a:buNone/>
            </a:pPr>
            <a:r>
              <a:rPr lang="en-US" sz="1800" dirty="0" smtClean="0">
                <a:latin typeface="Verdana" pitchFamily="34" charset="0"/>
                <a:ea typeface="Verdana" pitchFamily="34" charset="0"/>
                <a:cs typeface="Verdana" pitchFamily="34" charset="0"/>
              </a:rPr>
              <a:t>	 </a:t>
            </a:r>
          </a:p>
        </p:txBody>
      </p:sp>
      <p:sp>
        <p:nvSpPr>
          <p:cNvPr id="3" name="Footer Placeholder 2"/>
          <p:cNvSpPr>
            <a:spLocks noGrp="1"/>
          </p:cNvSpPr>
          <p:nvPr>
            <p:ph type="ftr" sz="quarter" idx="11"/>
          </p:nvPr>
        </p:nvSpPr>
        <p:spPr/>
        <p:txBody>
          <a:bodyPr/>
          <a:lstStyle/>
          <a:p>
            <a:pPr algn="ctr">
              <a:defRPr/>
            </a:pPr>
            <a:r>
              <a:rPr lang="en-US" dirty="0" smtClean="0">
                <a:latin typeface="Impact" pitchFamily="34" charset="0"/>
              </a:rPr>
              <a:t>A G Ranade &amp; Associates</a:t>
            </a:r>
            <a:endParaRPr lang="en-US" dirty="0">
              <a:latin typeface="Impact" pitchFamily="34" charset="0"/>
            </a:endParaRPr>
          </a:p>
        </p:txBody>
      </p:sp>
    </p:spTree>
  </p:cSld>
  <p:clrMapOvr>
    <a:masterClrMapping/>
  </p:clrMapOvr>
  <p:transition spd="slow">
    <p:wipe di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85800"/>
            <a:ext cx="8229600" cy="5638800"/>
          </a:xfrm>
        </p:spPr>
        <p:txBody>
          <a:bodyPr>
            <a:normAutofit fontScale="92500" lnSpcReduction="10000"/>
          </a:bodyPr>
          <a:lstStyle/>
          <a:p>
            <a:pPr marL="514350" indent="-514350" algn="ctr" eaLnBrk="1" fontAlgn="auto" hangingPunct="1">
              <a:spcAft>
                <a:spcPts val="0"/>
              </a:spcAft>
              <a:buClr>
                <a:schemeClr val="accent3"/>
              </a:buClr>
              <a:buFont typeface="Wingdings 2" pitchFamily="18" charset="2"/>
              <a:buNone/>
              <a:defRPr/>
            </a:pPr>
            <a:r>
              <a:rPr lang="en-US" sz="2400" dirty="0" smtClean="0"/>
              <a:t>	</a:t>
            </a:r>
            <a:r>
              <a:rPr lang="en-US" sz="2800" b="1" dirty="0" smtClean="0">
                <a:latin typeface="Verdana" pitchFamily="34" charset="0"/>
                <a:ea typeface="Verdana" pitchFamily="34" charset="0"/>
                <a:cs typeface="Verdana" pitchFamily="34" charset="0"/>
              </a:rPr>
              <a:t>Steps involved in </a:t>
            </a:r>
          </a:p>
          <a:p>
            <a:pPr marL="514350" indent="-514350" algn="ctr" eaLnBrk="1" fontAlgn="auto" hangingPunct="1">
              <a:spcAft>
                <a:spcPts val="0"/>
              </a:spcAft>
              <a:buClr>
                <a:schemeClr val="accent3"/>
              </a:buClr>
              <a:buFont typeface="Wingdings 2" pitchFamily="18" charset="2"/>
              <a:buNone/>
              <a:defRPr/>
            </a:pPr>
            <a:r>
              <a:rPr lang="en-US" sz="2800" b="1" dirty="0" smtClean="0">
                <a:latin typeface="Verdana" pitchFamily="34" charset="0"/>
                <a:ea typeface="Verdana" pitchFamily="34" charset="0"/>
                <a:cs typeface="Verdana" pitchFamily="34" charset="0"/>
              </a:rPr>
              <a:t>Incorporation of  Company</a:t>
            </a:r>
          </a:p>
          <a:p>
            <a:pPr marL="514350" indent="-514350" algn="ctr" eaLnBrk="1" fontAlgn="auto" hangingPunct="1">
              <a:spcAft>
                <a:spcPts val="0"/>
              </a:spcAft>
              <a:buClr>
                <a:schemeClr val="accent3"/>
              </a:buClr>
              <a:buFont typeface="Wingdings 2" pitchFamily="18" charset="2"/>
              <a:buNone/>
              <a:defRPr/>
            </a:pPr>
            <a:endParaRPr lang="en-US" sz="2800" b="1" dirty="0" smtClean="0">
              <a:latin typeface="Verdana" pitchFamily="34" charset="0"/>
              <a:ea typeface="Verdana" pitchFamily="34" charset="0"/>
              <a:cs typeface="Verdana" pitchFamily="34" charset="0"/>
            </a:endParaRPr>
          </a:p>
          <a:p>
            <a:pPr marL="914400" indent="-457200" algn="just" eaLnBrk="1" fontAlgn="auto" hangingPunct="1">
              <a:spcAft>
                <a:spcPts val="0"/>
              </a:spcAft>
              <a:buClr>
                <a:schemeClr val="accent3"/>
              </a:buClr>
              <a:buFont typeface="Wingdings 2"/>
              <a:buChar char=""/>
              <a:defRPr/>
            </a:pPr>
            <a:r>
              <a:rPr lang="en-US" sz="1900" dirty="0" smtClean="0">
                <a:latin typeface="Verdana" pitchFamily="34" charset="0"/>
                <a:ea typeface="Verdana" pitchFamily="34" charset="0"/>
                <a:cs typeface="Verdana" pitchFamily="34" charset="0"/>
              </a:rPr>
              <a:t>Every Subscriber, Director and witness to the Subscribers must have a Digital Signature Certificate [DSC] </a:t>
            </a:r>
          </a:p>
          <a:p>
            <a:pPr marL="914400" indent="-457200" algn="just" eaLnBrk="1" fontAlgn="auto" hangingPunct="1">
              <a:spcAft>
                <a:spcPts val="0"/>
              </a:spcAft>
              <a:buClr>
                <a:schemeClr val="accent3"/>
              </a:buClr>
              <a:buFont typeface="Wingdings 2" pitchFamily="18" charset="2"/>
              <a:buNone/>
              <a:defRPr/>
            </a:pPr>
            <a:endParaRPr lang="en-US" sz="1900" dirty="0" smtClean="0">
              <a:latin typeface="Verdana" pitchFamily="34" charset="0"/>
              <a:ea typeface="Verdana" pitchFamily="34" charset="0"/>
              <a:cs typeface="Verdana" pitchFamily="34" charset="0"/>
            </a:endParaRPr>
          </a:p>
          <a:p>
            <a:pPr marL="914400" indent="-457200" algn="just" eaLnBrk="1" fontAlgn="auto" hangingPunct="1">
              <a:spcAft>
                <a:spcPts val="0"/>
              </a:spcAft>
              <a:buClr>
                <a:schemeClr val="accent3"/>
              </a:buClr>
              <a:buFont typeface="Wingdings 2"/>
              <a:buChar char=""/>
              <a:defRPr/>
            </a:pPr>
            <a:r>
              <a:rPr lang="en-US" sz="1900" dirty="0" smtClean="0">
                <a:latin typeface="Verdana" pitchFamily="34" charset="0"/>
                <a:ea typeface="Verdana" pitchFamily="34" charset="0"/>
                <a:cs typeface="Verdana" pitchFamily="34" charset="0"/>
              </a:rPr>
              <a:t>The proposed Directors must have a valid Directors Identification Number [DIN]   </a:t>
            </a:r>
          </a:p>
          <a:p>
            <a:pPr marL="914400" indent="-457200" algn="just" eaLnBrk="1" fontAlgn="auto" hangingPunct="1">
              <a:spcAft>
                <a:spcPts val="0"/>
              </a:spcAft>
              <a:buClr>
                <a:schemeClr val="accent3"/>
              </a:buClr>
              <a:buFont typeface="Wingdings 2"/>
              <a:buChar char=""/>
              <a:defRPr/>
            </a:pPr>
            <a:endParaRPr lang="en-US" sz="1900" dirty="0" smtClean="0">
              <a:latin typeface="Verdana" pitchFamily="34" charset="0"/>
              <a:ea typeface="Verdana" pitchFamily="34" charset="0"/>
              <a:cs typeface="Verdana" pitchFamily="34" charset="0"/>
            </a:endParaRPr>
          </a:p>
          <a:p>
            <a:pPr marL="914400" indent="-457200" algn="just" eaLnBrk="1" fontAlgn="auto" hangingPunct="1">
              <a:spcAft>
                <a:spcPts val="0"/>
              </a:spcAft>
              <a:buClr>
                <a:schemeClr val="accent3"/>
              </a:buClr>
              <a:buFont typeface="Wingdings 2"/>
              <a:buChar char=""/>
              <a:defRPr/>
            </a:pPr>
            <a:r>
              <a:rPr lang="en-US" sz="1900" dirty="0" smtClean="0">
                <a:latin typeface="Verdana" pitchFamily="34" charset="0"/>
                <a:ea typeface="Verdana" pitchFamily="34" charset="0"/>
                <a:cs typeface="Verdana" pitchFamily="34" charset="0"/>
              </a:rPr>
              <a:t>Reservation of Name by Promoters, Allotment of Name by MCA through Centralized Registration Cell [CRC]</a:t>
            </a:r>
          </a:p>
          <a:p>
            <a:pPr marL="914400" indent="-457200" algn="just" eaLnBrk="1" fontAlgn="auto" hangingPunct="1">
              <a:spcAft>
                <a:spcPts val="0"/>
              </a:spcAft>
              <a:buClr>
                <a:schemeClr val="accent3"/>
              </a:buClr>
              <a:buFont typeface="Wingdings 2"/>
              <a:buChar char=""/>
              <a:defRPr/>
            </a:pPr>
            <a:endParaRPr lang="en-US" sz="1900" dirty="0" smtClean="0">
              <a:latin typeface="Verdana" pitchFamily="34" charset="0"/>
              <a:ea typeface="Verdana" pitchFamily="34" charset="0"/>
              <a:cs typeface="Verdana" pitchFamily="34" charset="0"/>
            </a:endParaRPr>
          </a:p>
          <a:p>
            <a:pPr marL="914400" indent="-457200" algn="just" eaLnBrk="1" fontAlgn="auto" hangingPunct="1">
              <a:spcAft>
                <a:spcPts val="0"/>
              </a:spcAft>
              <a:buClr>
                <a:schemeClr val="accent3"/>
              </a:buClr>
              <a:buFont typeface="Wingdings 2"/>
              <a:buChar char=""/>
              <a:defRPr/>
            </a:pPr>
            <a:r>
              <a:rPr lang="en-US" sz="1900" dirty="0" smtClean="0">
                <a:latin typeface="Verdana" pitchFamily="34" charset="0"/>
                <a:ea typeface="Verdana" pitchFamily="34" charset="0"/>
                <a:cs typeface="Verdana" pitchFamily="34" charset="0"/>
              </a:rPr>
              <a:t>Drafting of </a:t>
            </a:r>
            <a:r>
              <a:rPr lang="en-US" sz="1900" dirty="0" err="1" smtClean="0">
                <a:latin typeface="Verdana" pitchFamily="34" charset="0"/>
                <a:ea typeface="Verdana" pitchFamily="34" charset="0"/>
                <a:cs typeface="Verdana" pitchFamily="34" charset="0"/>
              </a:rPr>
              <a:t>MoA</a:t>
            </a:r>
            <a:r>
              <a:rPr lang="en-US" sz="1900" dirty="0" smtClean="0">
                <a:latin typeface="Verdana" pitchFamily="34" charset="0"/>
                <a:ea typeface="Verdana" pitchFamily="34" charset="0"/>
                <a:cs typeface="Verdana" pitchFamily="34" charset="0"/>
              </a:rPr>
              <a:t>, </a:t>
            </a:r>
            <a:r>
              <a:rPr lang="en-US" sz="1900" dirty="0" err="1" smtClean="0">
                <a:latin typeface="Verdana" pitchFamily="34" charset="0"/>
                <a:ea typeface="Verdana" pitchFamily="34" charset="0"/>
                <a:cs typeface="Verdana" pitchFamily="34" charset="0"/>
              </a:rPr>
              <a:t>AoA</a:t>
            </a:r>
            <a:r>
              <a:rPr lang="en-US" sz="1900" dirty="0" smtClean="0">
                <a:latin typeface="Verdana" pitchFamily="34" charset="0"/>
                <a:ea typeface="Verdana" pitchFamily="34" charset="0"/>
                <a:cs typeface="Verdana" pitchFamily="34" charset="0"/>
              </a:rPr>
              <a:t>, Consents, Declarations, Affidavits and other docs; Preparation, Certification &amp; Filing of </a:t>
            </a:r>
            <a:r>
              <a:rPr lang="en-US" sz="1900" dirty="0" err="1" smtClean="0">
                <a:latin typeface="Verdana" pitchFamily="34" charset="0"/>
                <a:ea typeface="Verdana" pitchFamily="34" charset="0"/>
                <a:cs typeface="Verdana" pitchFamily="34" charset="0"/>
              </a:rPr>
              <a:t>Eforms</a:t>
            </a:r>
            <a:endParaRPr lang="en-US" sz="1900" dirty="0" smtClean="0">
              <a:latin typeface="Verdana" pitchFamily="34" charset="0"/>
              <a:ea typeface="Verdana" pitchFamily="34" charset="0"/>
              <a:cs typeface="Verdana" pitchFamily="34" charset="0"/>
            </a:endParaRPr>
          </a:p>
          <a:p>
            <a:pPr marL="914400" indent="-457200" algn="just" eaLnBrk="1" fontAlgn="auto" hangingPunct="1">
              <a:spcAft>
                <a:spcPts val="0"/>
              </a:spcAft>
              <a:buClr>
                <a:schemeClr val="accent3"/>
              </a:buClr>
              <a:buFont typeface="Wingdings 2"/>
              <a:buChar char=""/>
              <a:defRPr/>
            </a:pPr>
            <a:endParaRPr lang="en-US" sz="1900" dirty="0" smtClean="0">
              <a:latin typeface="Verdana" pitchFamily="34" charset="0"/>
              <a:ea typeface="Verdana" pitchFamily="34" charset="0"/>
              <a:cs typeface="Verdana" pitchFamily="34" charset="0"/>
            </a:endParaRPr>
          </a:p>
          <a:p>
            <a:pPr marL="914400" indent="-457200" algn="just" eaLnBrk="1" fontAlgn="auto" hangingPunct="1">
              <a:spcAft>
                <a:spcPts val="0"/>
              </a:spcAft>
              <a:buClr>
                <a:schemeClr val="accent3"/>
              </a:buClr>
              <a:buFont typeface="Wingdings 2"/>
              <a:buChar char=""/>
              <a:defRPr/>
            </a:pPr>
            <a:r>
              <a:rPr lang="en-US" sz="1900" dirty="0" smtClean="0">
                <a:latin typeface="Verdana" pitchFamily="34" charset="0"/>
                <a:ea typeface="Verdana" pitchFamily="34" charset="0"/>
                <a:cs typeface="Verdana" pitchFamily="34" charset="0"/>
              </a:rPr>
              <a:t>Approval of forms and issue of Certificate of Registration by MCA. </a:t>
            </a:r>
          </a:p>
          <a:p>
            <a:pPr marL="274320" indent="-274320" eaLnBrk="1" fontAlgn="auto" hangingPunct="1">
              <a:spcAft>
                <a:spcPts val="0"/>
              </a:spcAft>
              <a:buClr>
                <a:schemeClr val="accent3"/>
              </a:buClr>
              <a:buFont typeface="Wingdings 2" pitchFamily="18" charset="2"/>
              <a:buNone/>
              <a:defRPr/>
            </a:pPr>
            <a:endParaRPr lang="en-US" dirty="0"/>
          </a:p>
        </p:txBody>
      </p:sp>
      <p:sp>
        <p:nvSpPr>
          <p:cNvPr id="4" name="Footer Placeholder 3"/>
          <p:cNvSpPr>
            <a:spLocks noGrp="1"/>
          </p:cNvSpPr>
          <p:nvPr>
            <p:ph type="ftr" sz="quarter" idx="11"/>
          </p:nvPr>
        </p:nvSpPr>
        <p:spPr/>
        <p:txBody>
          <a:bodyPr/>
          <a:lstStyle/>
          <a:p>
            <a:pPr algn="ctr">
              <a:defRPr/>
            </a:pPr>
            <a:r>
              <a:rPr lang="en-US" dirty="0" smtClean="0">
                <a:latin typeface="Impact" pitchFamily="34" charset="0"/>
              </a:rPr>
              <a:t>A G Ranade &amp; Associates</a:t>
            </a:r>
            <a:endParaRPr lang="en-US" dirty="0">
              <a:latin typeface="Impact" pitchFamily="34" charset="0"/>
            </a:endParaRPr>
          </a:p>
        </p:txBody>
      </p:sp>
    </p:spTree>
  </p:cSld>
  <p:clrMapOvr>
    <a:masterClrMapping/>
  </p:clrMapOvr>
  <p:transition spd="slow">
    <p:wipe di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Content Placeholder 4"/>
          <p:cNvSpPr>
            <a:spLocks noGrp="1"/>
          </p:cNvSpPr>
          <p:nvPr>
            <p:ph idx="1"/>
          </p:nvPr>
        </p:nvSpPr>
        <p:spPr>
          <a:xfrm>
            <a:off x="457200" y="609600"/>
            <a:ext cx="8229600" cy="5715000"/>
          </a:xfrm>
        </p:spPr>
        <p:txBody>
          <a:bodyPr/>
          <a:lstStyle/>
          <a:p>
            <a:pPr algn="ctr">
              <a:buFont typeface="Wingdings 2" pitchFamily="18" charset="2"/>
              <a:buNone/>
            </a:pPr>
            <a:r>
              <a:rPr lang="en-US" b="1" dirty="0" smtClean="0">
                <a:latin typeface="Verdana" pitchFamily="34" charset="0"/>
                <a:ea typeface="Verdana" pitchFamily="34" charset="0"/>
                <a:cs typeface="Verdana" pitchFamily="34" charset="0"/>
              </a:rPr>
              <a:t>Directors’ Identification Number </a:t>
            </a:r>
          </a:p>
          <a:p>
            <a:pPr algn="ctr">
              <a:spcBef>
                <a:spcPct val="0"/>
              </a:spcBef>
              <a:buFont typeface="Wingdings 2" pitchFamily="18" charset="2"/>
              <a:buNone/>
            </a:pPr>
            <a:endParaRPr lang="en-US" b="1" dirty="0" smtClean="0">
              <a:latin typeface="Verdana" pitchFamily="34" charset="0"/>
              <a:ea typeface="Verdana" pitchFamily="34" charset="0"/>
              <a:cs typeface="Verdana" pitchFamily="34" charset="0"/>
            </a:endParaRPr>
          </a:p>
          <a:p>
            <a:pPr algn="just">
              <a:buFont typeface="Wingdings 2" pitchFamily="18" charset="2"/>
              <a:buNone/>
            </a:pPr>
            <a:r>
              <a:rPr lang="en-US" sz="2000" dirty="0" smtClean="0">
                <a:latin typeface="Verdana" pitchFamily="34" charset="0"/>
                <a:ea typeface="Verdana" pitchFamily="34" charset="0"/>
                <a:cs typeface="Verdana" pitchFamily="34" charset="0"/>
              </a:rPr>
              <a:t>	</a:t>
            </a:r>
            <a:r>
              <a:rPr lang="en-US" sz="1800" dirty="0" smtClean="0">
                <a:latin typeface="Verdana" pitchFamily="34" charset="0"/>
                <a:ea typeface="Verdana" pitchFamily="34" charset="0"/>
                <a:cs typeface="Verdana" pitchFamily="34" charset="0"/>
              </a:rPr>
              <a:t>Sec 153 read with Rule 9 of Companies (Appointment &amp; Qualification) Rules, 2014: Every individual intending to be appointed as Director shall have DIN.</a:t>
            </a:r>
          </a:p>
          <a:p>
            <a:pPr algn="just">
              <a:buFont typeface="Wingdings 2" pitchFamily="18" charset="2"/>
              <a:buNone/>
            </a:pPr>
            <a:endParaRPr lang="en-US" sz="1800" dirty="0" smtClean="0">
              <a:latin typeface="Verdana" pitchFamily="34" charset="0"/>
              <a:ea typeface="Verdana" pitchFamily="34" charset="0"/>
              <a:cs typeface="Verdana" pitchFamily="34" charset="0"/>
            </a:endParaRPr>
          </a:p>
          <a:p>
            <a:pPr algn="just">
              <a:buFont typeface="Wingdings 2" pitchFamily="18" charset="2"/>
              <a:buNone/>
            </a:pPr>
            <a:r>
              <a:rPr lang="en-US" sz="1800" dirty="0" smtClean="0">
                <a:latin typeface="Verdana" pitchFamily="34" charset="0"/>
                <a:ea typeface="Verdana" pitchFamily="34" charset="0"/>
                <a:cs typeface="Verdana" pitchFamily="34" charset="0"/>
              </a:rPr>
              <a:t>	Apply in form DIR-3 along with Color Photograph, self certified valid PAN [mandatory for Indian Nationals] and Proof of Residence [not later than 2 months old]</a:t>
            </a:r>
          </a:p>
          <a:p>
            <a:pPr algn="just">
              <a:buFont typeface="Wingdings 2" pitchFamily="18" charset="2"/>
              <a:buNone/>
            </a:pPr>
            <a:endParaRPr lang="en-US" sz="1800" dirty="0" smtClean="0">
              <a:latin typeface="Verdana" pitchFamily="34" charset="0"/>
              <a:ea typeface="Verdana" pitchFamily="34" charset="0"/>
              <a:cs typeface="Verdana" pitchFamily="34" charset="0"/>
            </a:endParaRPr>
          </a:p>
          <a:p>
            <a:pPr algn="just">
              <a:buFont typeface="Wingdings 2" pitchFamily="18" charset="2"/>
              <a:buNone/>
            </a:pPr>
            <a:r>
              <a:rPr lang="en-US" sz="1800" dirty="0" smtClean="0">
                <a:latin typeface="Verdana" pitchFamily="34" charset="0"/>
                <a:ea typeface="Verdana" pitchFamily="34" charset="0"/>
                <a:cs typeface="Verdana" pitchFamily="34" charset="0"/>
              </a:rPr>
              <a:t>	Form DIR-3 to be digitally signed by the Applicant &amp; verified digitally by professional [viz. CA,CS, CWA in practice] or CS, MD of the company.</a:t>
            </a:r>
            <a:r>
              <a:rPr lang="en-US" sz="1800" dirty="0" smtClean="0"/>
              <a:t>   </a:t>
            </a:r>
          </a:p>
          <a:p>
            <a:pPr>
              <a:buFont typeface="Wingdings 2" pitchFamily="18" charset="2"/>
              <a:buNone/>
            </a:pPr>
            <a:endParaRPr lang="en-US" sz="1600" dirty="0" smtClean="0">
              <a:latin typeface="Verdana" pitchFamily="34" charset="0"/>
              <a:ea typeface="Verdana" pitchFamily="34" charset="0"/>
              <a:cs typeface="Verdana" pitchFamily="34" charset="0"/>
            </a:endParaRPr>
          </a:p>
          <a:p>
            <a:pPr algn="just">
              <a:buFont typeface="Wingdings 2" pitchFamily="18" charset="2"/>
              <a:buNone/>
            </a:pPr>
            <a:r>
              <a:rPr lang="en-US" sz="1600" dirty="0" smtClean="0">
                <a:latin typeface="Verdana" pitchFamily="34" charset="0"/>
                <a:ea typeface="Verdana" pitchFamily="34" charset="0"/>
                <a:cs typeface="Verdana" pitchFamily="34" charset="0"/>
              </a:rPr>
              <a:t>	“I also verify having attested the photograph of the said person</a:t>
            </a:r>
          </a:p>
          <a:p>
            <a:pPr lvl="1" algn="just"/>
            <a:r>
              <a:rPr lang="en-US" sz="1600" dirty="0" smtClean="0">
                <a:latin typeface="Verdana" pitchFamily="34" charset="0"/>
                <a:ea typeface="Verdana" pitchFamily="34" charset="0"/>
                <a:cs typeface="Verdana" pitchFamily="34" charset="0"/>
              </a:rPr>
              <a:t>who is </a:t>
            </a:r>
            <a:r>
              <a:rPr lang="en-US" sz="1600" dirty="0" smtClean="0">
                <a:solidFill>
                  <a:srgbClr val="CC00FF"/>
                </a:solidFill>
                <a:latin typeface="Verdana" pitchFamily="34" charset="0"/>
                <a:ea typeface="Verdana" pitchFamily="34" charset="0"/>
                <a:cs typeface="Verdana" pitchFamily="34" charset="0"/>
              </a:rPr>
              <a:t>personally known </a:t>
            </a:r>
            <a:r>
              <a:rPr lang="en-US" sz="1600" dirty="0" smtClean="0">
                <a:latin typeface="Verdana" pitchFamily="34" charset="0"/>
                <a:ea typeface="Verdana" pitchFamily="34" charset="0"/>
                <a:cs typeface="Verdana" pitchFamily="34" charset="0"/>
              </a:rPr>
              <a:t>to me; or</a:t>
            </a:r>
          </a:p>
          <a:p>
            <a:pPr lvl="1" algn="just"/>
            <a:r>
              <a:rPr lang="en-US" sz="1600" dirty="0" smtClean="0">
                <a:latin typeface="Verdana" pitchFamily="34" charset="0"/>
                <a:ea typeface="Verdana" pitchFamily="34" charset="0"/>
                <a:cs typeface="Verdana" pitchFamily="34" charset="0"/>
              </a:rPr>
              <a:t>who </a:t>
            </a:r>
            <a:r>
              <a:rPr lang="en-US" sz="1600" dirty="0" smtClean="0">
                <a:solidFill>
                  <a:srgbClr val="CC00FF"/>
                </a:solidFill>
                <a:latin typeface="Verdana" pitchFamily="34" charset="0"/>
                <a:ea typeface="Verdana" pitchFamily="34" charset="0"/>
                <a:cs typeface="Verdana" pitchFamily="34" charset="0"/>
              </a:rPr>
              <a:t>meet me in person </a:t>
            </a:r>
            <a:r>
              <a:rPr lang="en-US" sz="1600" dirty="0" smtClean="0">
                <a:latin typeface="Verdana" pitchFamily="34" charset="0"/>
                <a:ea typeface="Verdana" pitchFamily="34" charset="0"/>
                <a:cs typeface="Verdana" pitchFamily="34" charset="0"/>
              </a:rPr>
              <a:t>along with the </a:t>
            </a:r>
            <a:r>
              <a:rPr lang="en-US" sz="1600" dirty="0" smtClean="0">
                <a:solidFill>
                  <a:srgbClr val="CC00FF"/>
                </a:solidFill>
                <a:latin typeface="Verdana" pitchFamily="34" charset="0"/>
                <a:ea typeface="Verdana" pitchFamily="34" charset="0"/>
                <a:cs typeface="Verdana" pitchFamily="34" charset="0"/>
              </a:rPr>
              <a:t>original </a:t>
            </a:r>
            <a:r>
              <a:rPr lang="en-US" sz="1600" dirty="0" smtClean="0">
                <a:latin typeface="Verdana" pitchFamily="34" charset="0"/>
                <a:ea typeface="Verdana" pitchFamily="34" charset="0"/>
                <a:cs typeface="Verdana" pitchFamily="34" charset="0"/>
              </a:rPr>
              <a:t>of the attested documents.”</a:t>
            </a:r>
          </a:p>
          <a:p>
            <a:pPr algn="just">
              <a:buFont typeface="Wingdings 2" pitchFamily="18" charset="2"/>
              <a:buNone/>
            </a:pPr>
            <a:endParaRPr lang="en-US" dirty="0" smtClean="0"/>
          </a:p>
          <a:p>
            <a:pPr algn="just">
              <a:buFont typeface="Wingdings 2" pitchFamily="18" charset="2"/>
              <a:buNone/>
            </a:pPr>
            <a:r>
              <a:rPr lang="en-US" dirty="0" smtClean="0"/>
              <a:t>	</a:t>
            </a:r>
          </a:p>
          <a:p>
            <a:pPr algn="just">
              <a:buFont typeface="Wingdings 2" pitchFamily="18" charset="2"/>
              <a:buNone/>
            </a:pPr>
            <a:endParaRPr lang="en-US" dirty="0" smtClean="0"/>
          </a:p>
        </p:txBody>
      </p:sp>
      <p:sp>
        <p:nvSpPr>
          <p:cNvPr id="3" name="Footer Placeholder 2"/>
          <p:cNvSpPr>
            <a:spLocks noGrp="1"/>
          </p:cNvSpPr>
          <p:nvPr>
            <p:ph type="ftr" sz="quarter" idx="11"/>
          </p:nvPr>
        </p:nvSpPr>
        <p:spPr/>
        <p:txBody>
          <a:bodyPr/>
          <a:lstStyle/>
          <a:p>
            <a:pPr algn="ctr">
              <a:defRPr/>
            </a:pPr>
            <a:r>
              <a:rPr lang="en-US" dirty="0" smtClean="0">
                <a:latin typeface="Impact" pitchFamily="34" charset="0"/>
              </a:rPr>
              <a:t>A G Ranade &amp; Associates</a:t>
            </a:r>
            <a:endParaRPr lang="en-US" dirty="0">
              <a:latin typeface="Impact" pitchFamily="34" charset="0"/>
            </a:endParaRPr>
          </a:p>
        </p:txBody>
      </p:sp>
    </p:spTree>
  </p:cSld>
  <p:clrMapOvr>
    <a:masterClrMapping/>
  </p:clrMapOvr>
  <p:transition spd="slow">
    <p:wipe di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457200" y="704850"/>
            <a:ext cx="8229600" cy="514350"/>
          </a:xfrm>
        </p:spPr>
        <p:txBody>
          <a:bodyPr/>
          <a:lstStyle/>
          <a:p>
            <a:pPr algn="ctr" eaLnBrk="1" hangingPunct="1"/>
            <a:r>
              <a:rPr lang="en-US" sz="3200" b="1" dirty="0" smtClean="0">
                <a:solidFill>
                  <a:schemeClr val="tx1"/>
                </a:solidFill>
                <a:latin typeface="Verdana" pitchFamily="34" charset="0"/>
                <a:ea typeface="Verdana" pitchFamily="34" charset="0"/>
                <a:cs typeface="Verdana" pitchFamily="34" charset="0"/>
              </a:rPr>
              <a:t>Reservation of Name</a:t>
            </a:r>
          </a:p>
        </p:txBody>
      </p:sp>
      <p:sp>
        <p:nvSpPr>
          <p:cNvPr id="17411" name="Content Placeholder 2"/>
          <p:cNvSpPr>
            <a:spLocks noGrp="1"/>
          </p:cNvSpPr>
          <p:nvPr>
            <p:ph idx="1"/>
          </p:nvPr>
        </p:nvSpPr>
        <p:spPr>
          <a:xfrm>
            <a:off x="457200" y="1428750"/>
            <a:ext cx="8229600" cy="4895850"/>
          </a:xfrm>
        </p:spPr>
        <p:txBody>
          <a:bodyPr/>
          <a:lstStyle/>
          <a:p>
            <a:pPr algn="just" eaLnBrk="1" hangingPunct="1">
              <a:buFont typeface="Wingdings 2" pitchFamily="18" charset="2"/>
              <a:buNone/>
            </a:pPr>
            <a:r>
              <a:rPr lang="en-US" sz="2400" dirty="0" smtClean="0">
                <a:latin typeface="Verdana" pitchFamily="34" charset="0"/>
                <a:ea typeface="Verdana" pitchFamily="34" charset="0"/>
                <a:cs typeface="Verdana" pitchFamily="34" charset="0"/>
              </a:rPr>
              <a:t>	</a:t>
            </a:r>
            <a:r>
              <a:rPr lang="en-US" sz="2000" dirty="0" smtClean="0">
                <a:latin typeface="Verdana" pitchFamily="34" charset="0"/>
                <a:ea typeface="Verdana" pitchFamily="34" charset="0"/>
                <a:cs typeface="Verdana" pitchFamily="34" charset="0"/>
              </a:rPr>
              <a:t>Rule 8 of the Companies (Incorporation) Rules, 2014</a:t>
            </a:r>
          </a:p>
          <a:p>
            <a:pPr algn="just" eaLnBrk="1" hangingPunct="1">
              <a:spcBef>
                <a:spcPct val="0"/>
              </a:spcBef>
              <a:buFont typeface="Wingdings 2" pitchFamily="18" charset="2"/>
              <a:buNone/>
            </a:pPr>
            <a:endParaRPr lang="en-US" sz="2000" dirty="0" smtClean="0">
              <a:latin typeface="Verdana" pitchFamily="34" charset="0"/>
              <a:ea typeface="Verdana" pitchFamily="34" charset="0"/>
              <a:cs typeface="Verdana" pitchFamily="34" charset="0"/>
            </a:endParaRPr>
          </a:p>
          <a:p>
            <a:pPr algn="just" eaLnBrk="1" hangingPunct="1">
              <a:spcBef>
                <a:spcPct val="0"/>
              </a:spcBef>
              <a:buFont typeface="Wingdings 2" pitchFamily="18" charset="2"/>
              <a:buNone/>
            </a:pPr>
            <a:r>
              <a:rPr lang="en-US" sz="2000" dirty="0" smtClean="0">
                <a:latin typeface="Verdana" pitchFamily="34" charset="0"/>
                <a:ea typeface="Verdana" pitchFamily="34" charset="0"/>
                <a:cs typeface="Verdana" pitchFamily="34" charset="0"/>
              </a:rPr>
              <a:t>	</a:t>
            </a:r>
            <a:r>
              <a:rPr lang="en-US" sz="2000" dirty="0" err="1" smtClean="0">
                <a:latin typeface="Verdana" pitchFamily="34" charset="0"/>
                <a:ea typeface="Verdana" pitchFamily="34" charset="0"/>
                <a:cs typeface="Verdana" pitchFamily="34" charset="0"/>
              </a:rPr>
              <a:t>Upto</a:t>
            </a:r>
            <a:r>
              <a:rPr lang="en-US" sz="2000" dirty="0" smtClean="0">
                <a:latin typeface="Verdana" pitchFamily="34" charset="0"/>
                <a:ea typeface="Verdana" pitchFamily="34" charset="0"/>
                <a:cs typeface="Verdana" pitchFamily="34" charset="0"/>
              </a:rPr>
              <a:t> 6 names can be applied in form INC-1</a:t>
            </a:r>
          </a:p>
          <a:p>
            <a:pPr algn="just" eaLnBrk="1" hangingPunct="1">
              <a:spcBef>
                <a:spcPct val="0"/>
              </a:spcBef>
              <a:buFont typeface="Wingdings 2" pitchFamily="18" charset="2"/>
              <a:buNone/>
            </a:pPr>
            <a:endParaRPr lang="en-US" sz="2000" dirty="0" smtClean="0">
              <a:latin typeface="Verdana" pitchFamily="34" charset="0"/>
              <a:ea typeface="Verdana" pitchFamily="34" charset="0"/>
              <a:cs typeface="Verdana" pitchFamily="34" charset="0"/>
            </a:endParaRPr>
          </a:p>
          <a:p>
            <a:pPr algn="just" eaLnBrk="1" hangingPunct="1">
              <a:spcBef>
                <a:spcPct val="0"/>
              </a:spcBef>
              <a:buFont typeface="Wingdings 2" pitchFamily="18" charset="2"/>
              <a:buNone/>
            </a:pPr>
            <a:r>
              <a:rPr lang="en-US" sz="2000" dirty="0" smtClean="0">
                <a:latin typeface="Verdana" pitchFamily="34" charset="0"/>
                <a:ea typeface="Verdana" pitchFamily="34" charset="0"/>
                <a:cs typeface="Verdana" pitchFamily="34" charset="0"/>
              </a:rPr>
              <a:t>	In SPICE form, only one name can be applied.</a:t>
            </a:r>
          </a:p>
          <a:p>
            <a:pPr algn="just" eaLnBrk="1" hangingPunct="1">
              <a:spcBef>
                <a:spcPct val="0"/>
              </a:spcBef>
              <a:buFont typeface="Wingdings 2" pitchFamily="18" charset="2"/>
              <a:buNone/>
            </a:pPr>
            <a:endParaRPr lang="en-US" sz="2000" dirty="0" smtClean="0">
              <a:latin typeface="Verdana" pitchFamily="34" charset="0"/>
              <a:ea typeface="Verdana" pitchFamily="34" charset="0"/>
              <a:cs typeface="Verdana" pitchFamily="34" charset="0"/>
            </a:endParaRPr>
          </a:p>
          <a:p>
            <a:pPr algn="just" eaLnBrk="1" hangingPunct="1">
              <a:spcBef>
                <a:spcPct val="0"/>
              </a:spcBef>
              <a:buFont typeface="Wingdings 2" pitchFamily="18" charset="2"/>
              <a:buNone/>
            </a:pPr>
            <a:r>
              <a:rPr lang="en-US" sz="2000" dirty="0" smtClean="0">
                <a:latin typeface="Verdana" pitchFamily="34" charset="0"/>
                <a:ea typeface="Verdana" pitchFamily="34" charset="0"/>
                <a:cs typeface="Verdana" pitchFamily="34" charset="0"/>
              </a:rPr>
              <a:t>	CRC will check &amp; reserve the name within 1-2 days.</a:t>
            </a:r>
          </a:p>
          <a:p>
            <a:pPr algn="just" eaLnBrk="1" hangingPunct="1">
              <a:spcBef>
                <a:spcPct val="0"/>
              </a:spcBef>
              <a:buFont typeface="Wingdings 2" pitchFamily="18" charset="2"/>
              <a:buNone/>
            </a:pPr>
            <a:endParaRPr lang="en-US" sz="2000" dirty="0" smtClean="0">
              <a:latin typeface="Verdana" pitchFamily="34" charset="0"/>
              <a:ea typeface="Verdana" pitchFamily="34" charset="0"/>
              <a:cs typeface="Verdana" pitchFamily="34" charset="0"/>
            </a:endParaRPr>
          </a:p>
          <a:p>
            <a:pPr algn="just" eaLnBrk="1" hangingPunct="1">
              <a:spcBef>
                <a:spcPct val="0"/>
              </a:spcBef>
              <a:buFont typeface="Wingdings 2" pitchFamily="18" charset="2"/>
              <a:buNone/>
            </a:pPr>
            <a:r>
              <a:rPr lang="en-US" sz="2000" dirty="0" smtClean="0">
                <a:latin typeface="Verdana" pitchFamily="34" charset="0"/>
                <a:ea typeface="Verdana" pitchFamily="34" charset="0"/>
                <a:cs typeface="Verdana" pitchFamily="34" charset="0"/>
              </a:rPr>
              <a:t>	Promoters </a:t>
            </a:r>
            <a:r>
              <a:rPr lang="en-US" sz="2000" dirty="0" smtClean="0">
                <a:solidFill>
                  <a:srgbClr val="CC00FF"/>
                </a:solidFill>
                <a:latin typeface="Verdana" pitchFamily="34" charset="0"/>
                <a:ea typeface="Verdana" pitchFamily="34" charset="0"/>
                <a:cs typeface="Verdana" pitchFamily="34" charset="0"/>
              </a:rPr>
              <a:t>can’t use </a:t>
            </a:r>
            <a:r>
              <a:rPr lang="en-US" sz="2000" dirty="0" smtClean="0">
                <a:latin typeface="Verdana" pitchFamily="34" charset="0"/>
                <a:ea typeface="Verdana" pitchFamily="34" charset="0"/>
                <a:cs typeface="Verdana" pitchFamily="34" charset="0"/>
              </a:rPr>
              <a:t>the name unless Cert of Inco is issued.</a:t>
            </a:r>
          </a:p>
          <a:p>
            <a:pPr algn="just" eaLnBrk="1" hangingPunct="1">
              <a:spcBef>
                <a:spcPct val="0"/>
              </a:spcBef>
              <a:buFont typeface="Wingdings 2" pitchFamily="18" charset="2"/>
              <a:buNone/>
            </a:pPr>
            <a:endParaRPr lang="en-US" sz="2000" dirty="0" smtClean="0">
              <a:latin typeface="Verdana" pitchFamily="34" charset="0"/>
              <a:ea typeface="Verdana" pitchFamily="34" charset="0"/>
              <a:cs typeface="Verdana" pitchFamily="34" charset="0"/>
            </a:endParaRPr>
          </a:p>
          <a:p>
            <a:pPr algn="just" eaLnBrk="1" hangingPunct="1">
              <a:spcBef>
                <a:spcPct val="0"/>
              </a:spcBef>
              <a:buFont typeface="Wingdings 2" pitchFamily="18" charset="2"/>
              <a:buNone/>
            </a:pPr>
            <a:r>
              <a:rPr lang="en-US" sz="2000" dirty="0" smtClean="0">
                <a:latin typeface="Verdana" pitchFamily="34" charset="0"/>
                <a:ea typeface="Verdana" pitchFamily="34" charset="0"/>
                <a:cs typeface="Verdana" pitchFamily="34" charset="0"/>
              </a:rPr>
              <a:t>	Name is reserved only for </a:t>
            </a:r>
            <a:r>
              <a:rPr lang="en-US" sz="2000" dirty="0" smtClean="0">
                <a:solidFill>
                  <a:srgbClr val="CC00FF"/>
                </a:solidFill>
                <a:latin typeface="Verdana" pitchFamily="34" charset="0"/>
                <a:ea typeface="Verdana" pitchFamily="34" charset="0"/>
                <a:cs typeface="Verdana" pitchFamily="34" charset="0"/>
              </a:rPr>
              <a:t>60 days </a:t>
            </a:r>
            <a:r>
              <a:rPr lang="en-US" sz="2000" dirty="0" smtClean="0">
                <a:latin typeface="Verdana" pitchFamily="34" charset="0"/>
                <a:ea typeface="Verdana" pitchFamily="34" charset="0"/>
                <a:cs typeface="Verdana" pitchFamily="34" charset="0"/>
              </a:rPr>
              <a:t>from date of application [SRN] and </a:t>
            </a:r>
            <a:r>
              <a:rPr lang="en-US" sz="2000" dirty="0" smtClean="0">
                <a:solidFill>
                  <a:srgbClr val="CC00FF"/>
                </a:solidFill>
                <a:latin typeface="Verdana" pitchFamily="34" charset="0"/>
                <a:ea typeface="Verdana" pitchFamily="34" charset="0"/>
                <a:cs typeface="Verdana" pitchFamily="34" charset="0"/>
              </a:rPr>
              <a:t>no </a:t>
            </a:r>
            <a:r>
              <a:rPr lang="en-US" sz="2000" dirty="0" smtClean="0">
                <a:latin typeface="Verdana" pitchFamily="34" charset="0"/>
                <a:ea typeface="Verdana" pitchFamily="34" charset="0"/>
                <a:cs typeface="Verdana" pitchFamily="34" charset="0"/>
              </a:rPr>
              <a:t>facility for </a:t>
            </a:r>
            <a:r>
              <a:rPr lang="en-US" sz="2000" dirty="0" smtClean="0">
                <a:solidFill>
                  <a:srgbClr val="CC00FF"/>
                </a:solidFill>
                <a:latin typeface="Verdana" pitchFamily="34" charset="0"/>
                <a:ea typeface="Verdana" pitchFamily="34" charset="0"/>
                <a:cs typeface="Verdana" pitchFamily="34" charset="0"/>
              </a:rPr>
              <a:t>extension</a:t>
            </a:r>
            <a:r>
              <a:rPr lang="en-US" sz="2000" dirty="0" smtClean="0">
                <a:latin typeface="Verdana" pitchFamily="34" charset="0"/>
                <a:ea typeface="Verdana" pitchFamily="34" charset="0"/>
                <a:cs typeface="Verdana" pitchFamily="34" charset="0"/>
              </a:rPr>
              <a:t>.</a:t>
            </a:r>
          </a:p>
          <a:p>
            <a:pPr algn="just" eaLnBrk="1" hangingPunct="1">
              <a:spcBef>
                <a:spcPct val="0"/>
              </a:spcBef>
              <a:buFont typeface="Wingdings 2" pitchFamily="18" charset="2"/>
              <a:buNone/>
            </a:pPr>
            <a:endParaRPr lang="en-US" sz="2000" dirty="0" smtClean="0">
              <a:latin typeface="Verdana" pitchFamily="34" charset="0"/>
              <a:ea typeface="Verdana" pitchFamily="34" charset="0"/>
              <a:cs typeface="Verdana" pitchFamily="34" charset="0"/>
            </a:endParaRPr>
          </a:p>
          <a:p>
            <a:pPr algn="just" eaLnBrk="1" hangingPunct="1">
              <a:spcBef>
                <a:spcPct val="0"/>
              </a:spcBef>
              <a:buFont typeface="Wingdings 2" pitchFamily="18" charset="2"/>
              <a:buNone/>
            </a:pPr>
            <a:r>
              <a:rPr lang="en-US" sz="2000" dirty="0" smtClean="0">
                <a:latin typeface="Verdana" pitchFamily="34" charset="0"/>
                <a:ea typeface="Verdana" pitchFamily="34" charset="0"/>
                <a:cs typeface="Verdana" pitchFamily="34" charset="0"/>
              </a:rPr>
              <a:t>	[Proposed to reduce to 20 days in the Companies (Amendment) Act, 2016]</a:t>
            </a:r>
          </a:p>
        </p:txBody>
      </p:sp>
      <p:sp>
        <p:nvSpPr>
          <p:cNvPr id="4" name="Footer Placeholder 3"/>
          <p:cNvSpPr>
            <a:spLocks noGrp="1"/>
          </p:cNvSpPr>
          <p:nvPr>
            <p:ph type="ftr" sz="quarter" idx="11"/>
          </p:nvPr>
        </p:nvSpPr>
        <p:spPr/>
        <p:txBody>
          <a:bodyPr/>
          <a:lstStyle/>
          <a:p>
            <a:pPr algn="ctr">
              <a:defRPr/>
            </a:pPr>
            <a:r>
              <a:rPr lang="en-US" dirty="0" smtClean="0">
                <a:latin typeface="Impact" pitchFamily="34" charset="0"/>
              </a:rPr>
              <a:t>A G Ranade &amp; Associates</a:t>
            </a:r>
            <a:endParaRPr lang="en-US" dirty="0">
              <a:latin typeface="Impact" pitchFamily="34" charset="0"/>
            </a:endParaRPr>
          </a:p>
        </p:txBody>
      </p:sp>
    </p:spTree>
  </p:cSld>
  <p:clrMapOvr>
    <a:masterClrMapping/>
  </p:clrMapOvr>
  <p:transition spd="slow">
    <p:wipe di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idx="1"/>
          </p:nvPr>
        </p:nvSpPr>
        <p:spPr>
          <a:xfrm>
            <a:off x="457200" y="914400"/>
            <a:ext cx="8229600" cy="5410200"/>
          </a:xfrm>
        </p:spPr>
        <p:txBody>
          <a:bodyPr/>
          <a:lstStyle/>
          <a:p>
            <a:pPr algn="ctr" eaLnBrk="1" hangingPunct="1">
              <a:buFont typeface="Wingdings 2" pitchFamily="18" charset="2"/>
              <a:buNone/>
            </a:pPr>
            <a:r>
              <a:rPr lang="en-US" sz="2800" smtClean="0">
                <a:latin typeface="Verdana" pitchFamily="34" charset="0"/>
                <a:ea typeface="Verdana" pitchFamily="34" charset="0"/>
                <a:cs typeface="Verdana" pitchFamily="34" charset="0"/>
              </a:rPr>
              <a:t>Most common Reasons of Rejection of Name</a:t>
            </a:r>
          </a:p>
          <a:p>
            <a:pPr algn="ctr" eaLnBrk="1" hangingPunct="1">
              <a:buFont typeface="Wingdings 2" pitchFamily="18" charset="2"/>
              <a:buNone/>
            </a:pPr>
            <a:endParaRPr lang="en-US" sz="2400" smtClean="0">
              <a:latin typeface="Verdana" pitchFamily="34" charset="0"/>
              <a:ea typeface="Verdana" pitchFamily="34" charset="0"/>
              <a:cs typeface="Verdana" pitchFamily="34" charset="0"/>
            </a:endParaRPr>
          </a:p>
          <a:p>
            <a:pPr algn="just" eaLnBrk="1" hangingPunct="1">
              <a:buFont typeface="Wingdings" pitchFamily="2" charset="2"/>
              <a:buChar char="Ø"/>
            </a:pPr>
            <a:r>
              <a:rPr lang="en-US" sz="2400" smtClean="0">
                <a:latin typeface="Verdana" pitchFamily="34" charset="0"/>
                <a:ea typeface="Verdana" pitchFamily="34" charset="0"/>
                <a:cs typeface="Verdana" pitchFamily="34" charset="0"/>
              </a:rPr>
              <a:t>Name is too general</a:t>
            </a:r>
          </a:p>
          <a:p>
            <a:pPr algn="just" eaLnBrk="1" hangingPunct="1">
              <a:buFont typeface="Wingdings" pitchFamily="2" charset="2"/>
              <a:buChar char="Ø"/>
            </a:pPr>
            <a:r>
              <a:rPr lang="en-US" sz="2400" smtClean="0">
                <a:latin typeface="Verdana" pitchFamily="34" charset="0"/>
                <a:ea typeface="Verdana" pitchFamily="34" charset="0"/>
                <a:cs typeface="Verdana" pitchFamily="34" charset="0"/>
              </a:rPr>
              <a:t>Name includes a registered trademark</a:t>
            </a:r>
          </a:p>
          <a:p>
            <a:pPr algn="just" eaLnBrk="1" hangingPunct="1">
              <a:buFont typeface="Wingdings" pitchFamily="2" charset="2"/>
              <a:buChar char="Ø"/>
            </a:pPr>
            <a:r>
              <a:rPr lang="en-US" sz="2400" smtClean="0">
                <a:latin typeface="Verdana" pitchFamily="34" charset="0"/>
                <a:ea typeface="Verdana" pitchFamily="34" charset="0"/>
                <a:cs typeface="Verdana" pitchFamily="34" charset="0"/>
              </a:rPr>
              <a:t>Name is similar to a company or LLP already registered</a:t>
            </a:r>
          </a:p>
          <a:p>
            <a:pPr algn="just" eaLnBrk="1" hangingPunct="1">
              <a:buFont typeface="Wingdings" pitchFamily="2" charset="2"/>
              <a:buChar char="Ø"/>
            </a:pPr>
            <a:r>
              <a:rPr lang="en-US" sz="2400" smtClean="0">
                <a:latin typeface="Verdana" pitchFamily="34" charset="0"/>
                <a:ea typeface="Verdana" pitchFamily="34" charset="0"/>
                <a:cs typeface="Verdana" pitchFamily="34" charset="0"/>
              </a:rPr>
              <a:t>In-principle approval of concerned regulator is not provided</a:t>
            </a:r>
          </a:p>
          <a:p>
            <a:pPr algn="just" eaLnBrk="1" hangingPunct="1">
              <a:buFont typeface="Wingdings" pitchFamily="2" charset="2"/>
              <a:buChar char="Ø"/>
            </a:pPr>
            <a:r>
              <a:rPr lang="en-US" sz="2400" smtClean="0">
                <a:latin typeface="Verdana" pitchFamily="34" charset="0"/>
                <a:ea typeface="Verdana" pitchFamily="34" charset="0"/>
                <a:cs typeface="Verdana" pitchFamily="34" charset="0"/>
              </a:rPr>
              <a:t>No Objection Certificate (Board Reso) is not attached</a:t>
            </a:r>
          </a:p>
          <a:p>
            <a:pPr algn="just" eaLnBrk="1" hangingPunct="1">
              <a:buFont typeface="Wingdings" pitchFamily="2" charset="2"/>
              <a:buChar char="Ø"/>
            </a:pPr>
            <a:r>
              <a:rPr lang="en-US" sz="2400" smtClean="0">
                <a:latin typeface="Verdana" pitchFamily="34" charset="0"/>
                <a:ea typeface="Verdana" pitchFamily="34" charset="0"/>
                <a:cs typeface="Verdana" pitchFamily="34" charset="0"/>
              </a:rPr>
              <a:t>Name includes the word State or name of a continent, country, state, city etc.</a:t>
            </a:r>
          </a:p>
          <a:p>
            <a:pPr eaLnBrk="1" hangingPunct="1">
              <a:buFont typeface="Wingdings 2" pitchFamily="18" charset="2"/>
              <a:buNone/>
            </a:pPr>
            <a:endParaRPr lang="en-US" sz="2000" smtClean="0">
              <a:latin typeface="Verdana" pitchFamily="34" charset="0"/>
              <a:ea typeface="Verdana" pitchFamily="34" charset="0"/>
              <a:cs typeface="Verdana" pitchFamily="34" charset="0"/>
            </a:endParaRPr>
          </a:p>
          <a:p>
            <a:pPr algn="ctr" eaLnBrk="1" hangingPunct="1">
              <a:buFont typeface="Wingdings 2" pitchFamily="18" charset="2"/>
              <a:buNone/>
            </a:pPr>
            <a:endParaRPr lang="en-US" sz="2000" smtClean="0">
              <a:latin typeface="Verdana" pitchFamily="34" charset="0"/>
              <a:ea typeface="Verdana" pitchFamily="34" charset="0"/>
              <a:cs typeface="Verdana" pitchFamily="34" charset="0"/>
            </a:endParaRPr>
          </a:p>
        </p:txBody>
      </p:sp>
      <p:sp>
        <p:nvSpPr>
          <p:cNvPr id="3" name="Footer Placeholder 2"/>
          <p:cNvSpPr>
            <a:spLocks noGrp="1"/>
          </p:cNvSpPr>
          <p:nvPr>
            <p:ph type="ftr" sz="quarter" idx="11"/>
          </p:nvPr>
        </p:nvSpPr>
        <p:spPr/>
        <p:txBody>
          <a:bodyPr/>
          <a:lstStyle/>
          <a:p>
            <a:pPr algn="ctr">
              <a:defRPr/>
            </a:pPr>
            <a:r>
              <a:rPr lang="en-US" dirty="0" smtClean="0">
                <a:latin typeface="Impact" pitchFamily="34" charset="0"/>
              </a:rPr>
              <a:t>A G Ranade &amp; Associates</a:t>
            </a:r>
            <a:endParaRPr lang="en-US" dirty="0">
              <a:latin typeface="Impact" pitchFamily="34" charset="0"/>
            </a:endParaRPr>
          </a:p>
        </p:txBody>
      </p:sp>
    </p:spTree>
  </p:cSld>
  <p:clrMapOvr>
    <a:masterClrMapping/>
  </p:clrMapOvr>
  <p:transition spd="slow">
    <p:wipe di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Rectangle 4"/>
          <p:cNvSpPr>
            <a:spLocks noGrp="1" noChangeArrowheads="1"/>
          </p:cNvSpPr>
          <p:nvPr>
            <p:ph idx="1"/>
          </p:nvPr>
        </p:nvSpPr>
        <p:spPr>
          <a:xfrm>
            <a:off x="457200" y="762000"/>
            <a:ext cx="8458200" cy="4801314"/>
          </a:xfrm>
        </p:spPr>
        <p:txBody>
          <a:bodyPr anchor="ctr">
            <a:spAutoFit/>
          </a:bodyPr>
          <a:lstStyle/>
          <a:p>
            <a:pPr marL="0" indent="0" algn="ctr">
              <a:spcBef>
                <a:spcPct val="0"/>
              </a:spcBef>
              <a:buClrTx/>
              <a:buSzTx/>
              <a:buFont typeface="Wingdings 2" pitchFamily="18" charset="2"/>
              <a:buNone/>
            </a:pPr>
            <a:r>
              <a:rPr lang="en-US" sz="1800" u="sng" dirty="0" smtClean="0">
                <a:latin typeface="Verdana" pitchFamily="34" charset="0"/>
                <a:ea typeface="Verdana" pitchFamily="34" charset="0"/>
                <a:cs typeface="Verdana" pitchFamily="34" charset="0"/>
              </a:rPr>
              <a:t>Sub rule (1) of Rule 8 of the Companies (Incorporation) Rules, 2014</a:t>
            </a:r>
          </a:p>
          <a:p>
            <a:pPr marL="0" indent="0" algn="just">
              <a:spcBef>
                <a:spcPct val="0"/>
              </a:spcBef>
              <a:buClrTx/>
              <a:buSzTx/>
              <a:buFontTx/>
              <a:buNone/>
            </a:pPr>
            <a:endParaRPr lang="en-US" sz="1600" b="1" dirty="0" smtClean="0">
              <a:latin typeface="Verdana" pitchFamily="34" charset="0"/>
              <a:ea typeface="Verdana" pitchFamily="34" charset="0"/>
              <a:cs typeface="Verdana" pitchFamily="34" charset="0"/>
            </a:endParaRPr>
          </a:p>
          <a:p>
            <a:pPr marL="0" indent="0" algn="just">
              <a:spcBef>
                <a:spcPct val="0"/>
              </a:spcBef>
              <a:buClrTx/>
              <a:buSzTx/>
              <a:buFontTx/>
              <a:buNone/>
            </a:pPr>
            <a:r>
              <a:rPr lang="en-US" sz="1600" dirty="0" smtClean="0">
                <a:latin typeface="Verdana" pitchFamily="34" charset="0"/>
                <a:ea typeface="Verdana" pitchFamily="34" charset="0"/>
                <a:cs typeface="Verdana" pitchFamily="34" charset="0"/>
              </a:rPr>
              <a:t>In determining the name availability,</a:t>
            </a:r>
            <a:r>
              <a:rPr lang="en-US" sz="1600" b="1" dirty="0" smtClean="0">
                <a:latin typeface="Verdana" pitchFamily="34" charset="0"/>
                <a:ea typeface="Verdana" pitchFamily="34" charset="0"/>
                <a:cs typeface="Verdana" pitchFamily="34" charset="0"/>
              </a:rPr>
              <a:t> Differences</a:t>
            </a:r>
            <a:r>
              <a:rPr lang="en-US" sz="1600" dirty="0" smtClean="0">
                <a:latin typeface="Verdana" pitchFamily="34" charset="0"/>
                <a:ea typeface="Verdana" pitchFamily="34" charset="0"/>
                <a:cs typeface="Verdana" pitchFamily="34" charset="0"/>
              </a:rPr>
              <a:t> on account of the following shall be </a:t>
            </a:r>
            <a:r>
              <a:rPr lang="en-US" sz="1600" b="1" dirty="0" smtClean="0">
                <a:latin typeface="Verdana" pitchFamily="34" charset="0"/>
                <a:ea typeface="Verdana" pitchFamily="34" charset="0"/>
                <a:cs typeface="Verdana" pitchFamily="34" charset="0"/>
              </a:rPr>
              <a:t>disregarded</a:t>
            </a:r>
            <a:r>
              <a:rPr lang="en-US" sz="1600" dirty="0" smtClean="0">
                <a:latin typeface="Verdana" pitchFamily="34" charset="0"/>
                <a:ea typeface="Verdana" pitchFamily="34" charset="0"/>
                <a:cs typeface="Verdana" pitchFamily="34" charset="0"/>
              </a:rPr>
              <a:t> and name will not be made available</a:t>
            </a:r>
          </a:p>
          <a:p>
            <a:pPr marL="0" indent="0" algn="just">
              <a:spcBef>
                <a:spcPct val="0"/>
              </a:spcBef>
              <a:buClrTx/>
              <a:buSzTx/>
              <a:buFontTx/>
              <a:buNone/>
            </a:pPr>
            <a:endParaRPr lang="en-US" sz="1600" dirty="0" smtClean="0">
              <a:latin typeface="Verdana" pitchFamily="34" charset="0"/>
              <a:ea typeface="Verdana" pitchFamily="34" charset="0"/>
              <a:cs typeface="Verdana" pitchFamily="34" charset="0"/>
            </a:endParaRPr>
          </a:p>
          <a:p>
            <a:pPr marL="0" indent="0" algn="just">
              <a:spcBef>
                <a:spcPct val="0"/>
              </a:spcBef>
              <a:buClrTx/>
              <a:buSzTx/>
              <a:buFontTx/>
              <a:buNone/>
            </a:pPr>
            <a:r>
              <a:rPr lang="en-US" sz="1600" dirty="0" smtClean="0">
                <a:latin typeface="Verdana" pitchFamily="34" charset="0"/>
                <a:ea typeface="Verdana" pitchFamily="34" charset="0"/>
                <a:cs typeface="Verdana" pitchFamily="34" charset="0"/>
              </a:rPr>
              <a:t>(a) words like Private, </a:t>
            </a:r>
            <a:r>
              <a:rPr lang="en-US" sz="1600" dirty="0" err="1" smtClean="0">
                <a:latin typeface="Verdana" pitchFamily="34" charset="0"/>
                <a:ea typeface="Verdana" pitchFamily="34" charset="0"/>
                <a:cs typeface="Verdana" pitchFamily="34" charset="0"/>
              </a:rPr>
              <a:t>Pvt</a:t>
            </a:r>
            <a:r>
              <a:rPr lang="en-US" sz="1600" dirty="0" smtClean="0">
                <a:latin typeface="Verdana" pitchFamily="34" charset="0"/>
                <a:ea typeface="Verdana" pitchFamily="34" charset="0"/>
                <a:cs typeface="Verdana" pitchFamily="34" charset="0"/>
              </a:rPr>
              <a:t>, Pvt., (P), Limited, Ltd, Ltd., LLP, Limited Liability Partnership; </a:t>
            </a:r>
          </a:p>
          <a:p>
            <a:pPr marL="0" indent="0" algn="just">
              <a:spcBef>
                <a:spcPct val="0"/>
              </a:spcBef>
              <a:buClrTx/>
              <a:buSzTx/>
              <a:buFontTx/>
              <a:buNone/>
            </a:pPr>
            <a:r>
              <a:rPr lang="en-US" sz="1600" dirty="0" smtClean="0">
                <a:latin typeface="Verdana" pitchFamily="34" charset="0"/>
                <a:ea typeface="Verdana" pitchFamily="34" charset="0"/>
                <a:cs typeface="Verdana" pitchFamily="34" charset="0"/>
              </a:rPr>
              <a:t>e. g. ABC Industries </a:t>
            </a:r>
            <a:r>
              <a:rPr lang="en-US" sz="1600" dirty="0" err="1" smtClean="0">
                <a:latin typeface="Verdana" pitchFamily="34" charset="0"/>
                <a:ea typeface="Verdana" pitchFamily="34" charset="0"/>
                <a:cs typeface="Verdana" pitchFamily="34" charset="0"/>
              </a:rPr>
              <a:t>Pvt</a:t>
            </a:r>
            <a:r>
              <a:rPr lang="en-US" sz="1600" dirty="0" smtClean="0">
                <a:latin typeface="Verdana" pitchFamily="34" charset="0"/>
                <a:ea typeface="Verdana" pitchFamily="34" charset="0"/>
                <a:cs typeface="Verdana" pitchFamily="34" charset="0"/>
              </a:rPr>
              <a:t> Ltd is similar to ABC Industries Private Limited  </a:t>
            </a:r>
          </a:p>
          <a:p>
            <a:pPr marL="0" indent="0" algn="just">
              <a:spcBef>
                <a:spcPct val="0"/>
              </a:spcBef>
              <a:buClrTx/>
              <a:buSzTx/>
              <a:buFontTx/>
              <a:buNone/>
            </a:pPr>
            <a:endParaRPr lang="en-US" sz="1600" dirty="0" smtClean="0">
              <a:latin typeface="Verdana" pitchFamily="34" charset="0"/>
              <a:ea typeface="Verdana" pitchFamily="34" charset="0"/>
              <a:cs typeface="Verdana" pitchFamily="34" charset="0"/>
            </a:endParaRPr>
          </a:p>
          <a:p>
            <a:pPr marL="0" indent="0" algn="just">
              <a:spcBef>
                <a:spcPct val="0"/>
              </a:spcBef>
              <a:buClrTx/>
              <a:buSzTx/>
              <a:buFontTx/>
              <a:buNone/>
            </a:pPr>
            <a:r>
              <a:rPr lang="en-US" sz="1600" dirty="0" smtClean="0">
                <a:latin typeface="Verdana" pitchFamily="34" charset="0"/>
                <a:ea typeface="Verdana" pitchFamily="34" charset="0"/>
                <a:cs typeface="Verdana" pitchFamily="34" charset="0"/>
              </a:rPr>
              <a:t>(b) words appearing at the end of the names – company, and company, co., co, corporation, </a:t>
            </a:r>
            <a:r>
              <a:rPr lang="en-US" sz="1600" dirty="0" err="1" smtClean="0">
                <a:latin typeface="Verdana" pitchFamily="34" charset="0"/>
                <a:ea typeface="Verdana" pitchFamily="34" charset="0"/>
                <a:cs typeface="Verdana" pitchFamily="34" charset="0"/>
              </a:rPr>
              <a:t>corp</a:t>
            </a:r>
            <a:r>
              <a:rPr lang="en-US" sz="1600" dirty="0" smtClean="0">
                <a:latin typeface="Verdana" pitchFamily="34" charset="0"/>
                <a:ea typeface="Verdana" pitchFamily="34" charset="0"/>
                <a:cs typeface="Verdana" pitchFamily="34" charset="0"/>
              </a:rPr>
              <a:t>, </a:t>
            </a:r>
            <a:r>
              <a:rPr lang="en-US" sz="1600" dirty="0" err="1" smtClean="0">
                <a:latin typeface="Verdana" pitchFamily="34" charset="0"/>
                <a:ea typeface="Verdana" pitchFamily="34" charset="0"/>
                <a:cs typeface="Verdana" pitchFamily="34" charset="0"/>
              </a:rPr>
              <a:t>corpn</a:t>
            </a:r>
            <a:r>
              <a:rPr lang="en-US" sz="1600" dirty="0" smtClean="0">
                <a:latin typeface="Verdana" pitchFamily="34" charset="0"/>
                <a:ea typeface="Verdana" pitchFamily="34" charset="0"/>
                <a:cs typeface="Verdana" pitchFamily="34" charset="0"/>
              </a:rPr>
              <a:t>, corp.;</a:t>
            </a:r>
          </a:p>
          <a:p>
            <a:pPr marL="0" indent="0" algn="just">
              <a:spcBef>
                <a:spcPct val="0"/>
              </a:spcBef>
              <a:buClrTx/>
              <a:buSzTx/>
              <a:buFontTx/>
              <a:buNone/>
            </a:pPr>
            <a:r>
              <a:rPr lang="en-US" sz="1600" dirty="0" smtClean="0">
                <a:latin typeface="Verdana" pitchFamily="34" charset="0"/>
                <a:ea typeface="Verdana" pitchFamily="34" charset="0"/>
                <a:cs typeface="Verdana" pitchFamily="34" charset="0"/>
              </a:rPr>
              <a:t>e. g. ABC Corp Ltd is similar to ABC Corporation Limited  </a:t>
            </a:r>
          </a:p>
          <a:p>
            <a:pPr marL="0" indent="0" algn="just">
              <a:spcBef>
                <a:spcPct val="0"/>
              </a:spcBef>
              <a:buClrTx/>
              <a:buSzTx/>
              <a:buFontTx/>
              <a:buNone/>
            </a:pPr>
            <a:endParaRPr lang="en-US" sz="1600" dirty="0" smtClean="0">
              <a:latin typeface="Verdana" pitchFamily="34" charset="0"/>
              <a:ea typeface="Verdana" pitchFamily="34" charset="0"/>
              <a:cs typeface="Verdana" pitchFamily="34" charset="0"/>
            </a:endParaRPr>
          </a:p>
          <a:p>
            <a:pPr marL="0" indent="0" algn="just">
              <a:spcBef>
                <a:spcPct val="0"/>
              </a:spcBef>
              <a:buClrTx/>
              <a:buSzTx/>
              <a:buFontTx/>
              <a:buNone/>
            </a:pPr>
            <a:r>
              <a:rPr lang="en-US" sz="1600" dirty="0" smtClean="0">
                <a:latin typeface="Verdana" pitchFamily="34" charset="0"/>
                <a:ea typeface="Verdana" pitchFamily="34" charset="0"/>
                <a:cs typeface="Verdana" pitchFamily="34" charset="0"/>
              </a:rPr>
              <a:t>(c) </a:t>
            </a:r>
            <a:r>
              <a:rPr lang="en-US" sz="1600" dirty="0" smtClean="0">
                <a:solidFill>
                  <a:srgbClr val="CC00FF"/>
                </a:solidFill>
                <a:latin typeface="Verdana" pitchFamily="34" charset="0"/>
                <a:ea typeface="Verdana" pitchFamily="34" charset="0"/>
                <a:cs typeface="Verdana" pitchFamily="34" charset="0"/>
              </a:rPr>
              <a:t>plural version </a:t>
            </a:r>
            <a:r>
              <a:rPr lang="en-US" sz="1600" dirty="0" smtClean="0">
                <a:latin typeface="Verdana" pitchFamily="34" charset="0"/>
                <a:ea typeface="Verdana" pitchFamily="34" charset="0"/>
                <a:cs typeface="Verdana" pitchFamily="34" charset="0"/>
              </a:rPr>
              <a:t>of any of the words appearing in the name;</a:t>
            </a:r>
          </a:p>
          <a:p>
            <a:pPr marL="0" indent="0" algn="just">
              <a:spcBef>
                <a:spcPct val="0"/>
              </a:spcBef>
              <a:buClrTx/>
              <a:buSzTx/>
              <a:buFontTx/>
              <a:buNone/>
            </a:pPr>
            <a:endParaRPr lang="en-US" sz="1600" dirty="0" smtClean="0">
              <a:latin typeface="Verdana" pitchFamily="34" charset="0"/>
              <a:ea typeface="Verdana" pitchFamily="34" charset="0"/>
              <a:cs typeface="Verdana" pitchFamily="34" charset="0"/>
            </a:endParaRPr>
          </a:p>
          <a:p>
            <a:pPr marL="0" indent="0" algn="just">
              <a:spcBef>
                <a:spcPct val="0"/>
              </a:spcBef>
              <a:buClrTx/>
              <a:buSzTx/>
              <a:buFontTx/>
              <a:buNone/>
            </a:pPr>
            <a:r>
              <a:rPr lang="en-US" sz="1600" dirty="0" smtClean="0">
                <a:latin typeface="Verdana" pitchFamily="34" charset="0"/>
                <a:ea typeface="Verdana" pitchFamily="34" charset="0"/>
                <a:cs typeface="Verdana" pitchFamily="34" charset="0"/>
              </a:rPr>
              <a:t>(d) type and case of letters, spacing between letters and punctuation marks;</a:t>
            </a:r>
          </a:p>
          <a:p>
            <a:pPr marL="0" indent="0" algn="just">
              <a:spcBef>
                <a:spcPct val="0"/>
              </a:spcBef>
              <a:buClrTx/>
              <a:buSzTx/>
              <a:buFontTx/>
              <a:buNone/>
            </a:pPr>
            <a:r>
              <a:rPr lang="en-US" sz="1600" dirty="0" smtClean="0">
                <a:latin typeface="Verdana" pitchFamily="34" charset="0"/>
                <a:ea typeface="Verdana" pitchFamily="34" charset="0"/>
                <a:cs typeface="Verdana" pitchFamily="34" charset="0"/>
              </a:rPr>
              <a:t>e. g. </a:t>
            </a:r>
            <a:r>
              <a:rPr lang="en-US" sz="1600" dirty="0" err="1" smtClean="0">
                <a:latin typeface="Verdana" pitchFamily="34" charset="0"/>
                <a:ea typeface="Verdana" pitchFamily="34" charset="0"/>
                <a:cs typeface="Verdana" pitchFamily="34" charset="0"/>
              </a:rPr>
              <a:t>Relian</a:t>
            </a:r>
            <a:r>
              <a:rPr lang="en-US" sz="1600" dirty="0" smtClean="0">
                <a:latin typeface="Verdana" pitchFamily="34" charset="0"/>
                <a:ea typeface="Verdana" pitchFamily="34" charset="0"/>
                <a:cs typeface="Verdana" pitchFamily="34" charset="0"/>
              </a:rPr>
              <a:t> ace Industries Ltd is similar to Reliance Industries Limited  </a:t>
            </a:r>
          </a:p>
          <a:p>
            <a:pPr marL="0" indent="0" algn="just">
              <a:spcBef>
                <a:spcPct val="0"/>
              </a:spcBef>
              <a:buClrTx/>
              <a:buSzTx/>
              <a:buFont typeface="Wingdings 2" pitchFamily="18" charset="2"/>
              <a:buNone/>
            </a:pPr>
            <a:r>
              <a:rPr lang="en-US" sz="1600" dirty="0" err="1" smtClean="0">
                <a:latin typeface="Verdana" pitchFamily="34" charset="0"/>
                <a:ea typeface="Verdana" pitchFamily="34" charset="0"/>
                <a:cs typeface="Verdana" pitchFamily="34" charset="0"/>
              </a:rPr>
              <a:t>D’Casta</a:t>
            </a:r>
            <a:r>
              <a:rPr lang="en-US" sz="1600" dirty="0" smtClean="0">
                <a:latin typeface="Verdana" pitchFamily="34" charset="0"/>
                <a:ea typeface="Verdana" pitchFamily="34" charset="0"/>
                <a:cs typeface="Verdana" pitchFamily="34" charset="0"/>
              </a:rPr>
              <a:t> Consultants </a:t>
            </a:r>
            <a:r>
              <a:rPr lang="en-US" sz="1600" dirty="0" err="1" smtClean="0">
                <a:latin typeface="Verdana" pitchFamily="34" charset="0"/>
                <a:ea typeface="Verdana" pitchFamily="34" charset="0"/>
                <a:cs typeface="Verdana" pitchFamily="34" charset="0"/>
              </a:rPr>
              <a:t>Pvt</a:t>
            </a:r>
            <a:r>
              <a:rPr lang="en-US" sz="1600" dirty="0" smtClean="0">
                <a:latin typeface="Verdana" pitchFamily="34" charset="0"/>
                <a:ea typeface="Verdana" pitchFamily="34" charset="0"/>
                <a:cs typeface="Verdana" pitchFamily="34" charset="0"/>
              </a:rPr>
              <a:t> Ltd is similar to </a:t>
            </a:r>
            <a:r>
              <a:rPr lang="en-US" sz="1600" dirty="0" err="1" smtClean="0">
                <a:latin typeface="Verdana" pitchFamily="34" charset="0"/>
                <a:ea typeface="Verdana" pitchFamily="34" charset="0"/>
                <a:cs typeface="Verdana" pitchFamily="34" charset="0"/>
              </a:rPr>
              <a:t>Decasta</a:t>
            </a:r>
            <a:r>
              <a:rPr lang="en-US" sz="1600" dirty="0" smtClean="0">
                <a:latin typeface="Verdana" pitchFamily="34" charset="0"/>
                <a:ea typeface="Verdana" pitchFamily="34" charset="0"/>
                <a:cs typeface="Verdana" pitchFamily="34" charset="0"/>
              </a:rPr>
              <a:t> Consultants </a:t>
            </a:r>
            <a:r>
              <a:rPr lang="en-US" sz="1600" dirty="0" err="1" smtClean="0">
                <a:latin typeface="Verdana" pitchFamily="34" charset="0"/>
                <a:ea typeface="Verdana" pitchFamily="34" charset="0"/>
                <a:cs typeface="Verdana" pitchFamily="34" charset="0"/>
              </a:rPr>
              <a:t>Pvt</a:t>
            </a:r>
            <a:r>
              <a:rPr lang="en-US" sz="1600" dirty="0" smtClean="0">
                <a:latin typeface="Verdana" pitchFamily="34" charset="0"/>
                <a:ea typeface="Verdana" pitchFamily="34" charset="0"/>
                <a:cs typeface="Verdana" pitchFamily="34" charset="0"/>
              </a:rPr>
              <a:t> Ltd</a:t>
            </a:r>
          </a:p>
          <a:p>
            <a:pPr marL="0" indent="0" algn="just">
              <a:spcBef>
                <a:spcPct val="0"/>
              </a:spcBef>
              <a:buClrTx/>
              <a:buSzTx/>
              <a:buFont typeface="Wingdings 2" pitchFamily="18" charset="2"/>
              <a:buNone/>
            </a:pPr>
            <a:endParaRPr lang="en-US" sz="1600" dirty="0" smtClean="0">
              <a:latin typeface="Verdana" pitchFamily="34" charset="0"/>
              <a:ea typeface="Verdana" pitchFamily="34" charset="0"/>
              <a:cs typeface="Verdana" pitchFamily="34" charset="0"/>
            </a:endParaRPr>
          </a:p>
        </p:txBody>
      </p:sp>
      <p:sp>
        <p:nvSpPr>
          <p:cNvPr id="3" name="Footer Placeholder 2"/>
          <p:cNvSpPr>
            <a:spLocks noGrp="1"/>
          </p:cNvSpPr>
          <p:nvPr>
            <p:ph type="ftr" sz="quarter" idx="11"/>
          </p:nvPr>
        </p:nvSpPr>
        <p:spPr/>
        <p:txBody>
          <a:bodyPr/>
          <a:lstStyle/>
          <a:p>
            <a:pPr algn="ctr">
              <a:defRPr/>
            </a:pPr>
            <a:r>
              <a:rPr lang="en-US" dirty="0" smtClean="0">
                <a:latin typeface="Impact" pitchFamily="34" charset="0"/>
              </a:rPr>
              <a:t>A G Ranade &amp; Associates</a:t>
            </a:r>
            <a:endParaRPr lang="en-US" dirty="0">
              <a:latin typeface="Impact" pitchFamily="34" charset="0"/>
            </a:endParaRPr>
          </a:p>
        </p:txBody>
      </p:sp>
    </p:spTree>
  </p:cSld>
  <p:clrMapOvr>
    <a:masterClrMapping/>
  </p:clrMapOvr>
  <p:transition spd="slow">
    <p:wipe di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Content Placeholder 2"/>
          <p:cNvSpPr>
            <a:spLocks noGrp="1"/>
          </p:cNvSpPr>
          <p:nvPr>
            <p:ph idx="1"/>
          </p:nvPr>
        </p:nvSpPr>
        <p:spPr>
          <a:xfrm>
            <a:off x="457200" y="838200"/>
            <a:ext cx="8229600" cy="5715000"/>
          </a:xfrm>
        </p:spPr>
        <p:txBody>
          <a:bodyPr>
            <a:normAutofit fontScale="32500" lnSpcReduction="20000"/>
          </a:bodyPr>
          <a:lstStyle/>
          <a:p>
            <a:pPr>
              <a:buFont typeface="Wingdings 2" pitchFamily="18" charset="2"/>
              <a:buNone/>
              <a:defRPr/>
            </a:pPr>
            <a:r>
              <a:rPr lang="en-US" sz="2900" dirty="0" smtClean="0">
                <a:latin typeface="Verdana" pitchFamily="34" charset="0"/>
                <a:ea typeface="Verdana" pitchFamily="34" charset="0"/>
                <a:cs typeface="Verdana" pitchFamily="34" charset="0"/>
              </a:rPr>
              <a:t>	</a:t>
            </a:r>
          </a:p>
          <a:p>
            <a:pPr algn="just">
              <a:lnSpc>
                <a:spcPct val="120000"/>
              </a:lnSpc>
              <a:spcBef>
                <a:spcPts val="0"/>
              </a:spcBef>
              <a:buFont typeface="Wingdings 2" pitchFamily="18" charset="2"/>
              <a:buNone/>
              <a:defRPr/>
            </a:pPr>
            <a:r>
              <a:rPr lang="en-US" sz="2900" dirty="0" smtClean="0">
                <a:latin typeface="Verdana" pitchFamily="34" charset="0"/>
                <a:ea typeface="Verdana" pitchFamily="34" charset="0"/>
                <a:cs typeface="Verdana" pitchFamily="34" charset="0"/>
              </a:rPr>
              <a:t>	</a:t>
            </a:r>
            <a:r>
              <a:rPr lang="en-US" sz="5500" dirty="0" smtClean="0">
                <a:latin typeface="Verdana" pitchFamily="34" charset="0"/>
                <a:ea typeface="Verdana" pitchFamily="34" charset="0"/>
                <a:cs typeface="Verdana" pitchFamily="34" charset="0"/>
              </a:rPr>
              <a:t>(e) </a:t>
            </a:r>
            <a:r>
              <a:rPr lang="en-US" sz="5500" dirty="0" smtClean="0">
                <a:solidFill>
                  <a:srgbClr val="CC00FF"/>
                </a:solidFill>
                <a:latin typeface="Verdana" pitchFamily="34" charset="0"/>
                <a:ea typeface="Verdana" pitchFamily="34" charset="0"/>
                <a:cs typeface="Verdana" pitchFamily="34" charset="0"/>
              </a:rPr>
              <a:t>joining </a:t>
            </a:r>
            <a:r>
              <a:rPr lang="en-US" sz="5500" dirty="0" smtClean="0">
                <a:latin typeface="Verdana" pitchFamily="34" charset="0"/>
                <a:ea typeface="Verdana" pitchFamily="34" charset="0"/>
                <a:cs typeface="Verdana" pitchFamily="34" charset="0"/>
              </a:rPr>
              <a:t>words</a:t>
            </a:r>
            <a:r>
              <a:rPr lang="en-US" sz="5500" dirty="0" smtClean="0">
                <a:solidFill>
                  <a:srgbClr val="CC00FF"/>
                </a:solidFill>
                <a:latin typeface="Verdana" pitchFamily="34" charset="0"/>
                <a:ea typeface="Verdana" pitchFamily="34" charset="0"/>
                <a:cs typeface="Verdana" pitchFamily="34" charset="0"/>
              </a:rPr>
              <a:t> </a:t>
            </a:r>
            <a:r>
              <a:rPr lang="en-US" sz="5500" dirty="0" smtClean="0">
                <a:latin typeface="Verdana" pitchFamily="34" charset="0"/>
                <a:ea typeface="Verdana" pitchFamily="34" charset="0"/>
                <a:cs typeface="Verdana" pitchFamily="34" charset="0"/>
              </a:rPr>
              <a:t>together or </a:t>
            </a:r>
            <a:r>
              <a:rPr lang="en-US" sz="5500" dirty="0" smtClean="0">
                <a:solidFill>
                  <a:srgbClr val="CC00FF"/>
                </a:solidFill>
                <a:latin typeface="Verdana" pitchFamily="34" charset="0"/>
                <a:ea typeface="Verdana" pitchFamily="34" charset="0"/>
                <a:cs typeface="Verdana" pitchFamily="34" charset="0"/>
              </a:rPr>
              <a:t>separating </a:t>
            </a:r>
            <a:r>
              <a:rPr lang="en-US" sz="5500" dirty="0" smtClean="0">
                <a:latin typeface="Verdana" pitchFamily="34" charset="0"/>
                <a:ea typeface="Verdana" pitchFamily="34" charset="0"/>
                <a:cs typeface="Verdana" pitchFamily="34" charset="0"/>
              </a:rPr>
              <a:t>the words does not make a name distinguishable from a name that uses the similar, separated or joined words;</a:t>
            </a:r>
          </a:p>
          <a:p>
            <a:pPr algn="just">
              <a:lnSpc>
                <a:spcPct val="120000"/>
              </a:lnSpc>
              <a:spcBef>
                <a:spcPts val="0"/>
              </a:spcBef>
              <a:buFont typeface="Wingdings 2" pitchFamily="18" charset="2"/>
              <a:buNone/>
              <a:defRPr/>
            </a:pPr>
            <a:r>
              <a:rPr lang="en-US" sz="5500" dirty="0" smtClean="0">
                <a:latin typeface="Verdana" pitchFamily="34" charset="0"/>
                <a:ea typeface="Verdana" pitchFamily="34" charset="0"/>
                <a:cs typeface="Verdana" pitchFamily="34" charset="0"/>
              </a:rPr>
              <a:t>	</a:t>
            </a:r>
          </a:p>
          <a:p>
            <a:pPr algn="just">
              <a:lnSpc>
                <a:spcPct val="120000"/>
              </a:lnSpc>
              <a:spcBef>
                <a:spcPts val="0"/>
              </a:spcBef>
              <a:buFont typeface="Wingdings 2" pitchFamily="18" charset="2"/>
              <a:buNone/>
              <a:defRPr/>
            </a:pPr>
            <a:r>
              <a:rPr lang="en-US" sz="5500" dirty="0" smtClean="0">
                <a:latin typeface="Verdana" pitchFamily="34" charset="0"/>
                <a:ea typeface="Verdana" pitchFamily="34" charset="0"/>
                <a:cs typeface="Verdana" pitchFamily="34" charset="0"/>
              </a:rPr>
              <a:t>	e. g. KC Industries Ltd is similar to </a:t>
            </a:r>
            <a:r>
              <a:rPr lang="en-US" sz="5500" dirty="0" err="1" smtClean="0">
                <a:latin typeface="Verdana" pitchFamily="34" charset="0"/>
                <a:ea typeface="Verdana" pitchFamily="34" charset="0"/>
                <a:cs typeface="Verdana" pitchFamily="34" charset="0"/>
              </a:rPr>
              <a:t>KayCee</a:t>
            </a:r>
            <a:r>
              <a:rPr lang="en-US" sz="5500" dirty="0" smtClean="0">
                <a:latin typeface="Verdana" pitchFamily="34" charset="0"/>
                <a:ea typeface="Verdana" pitchFamily="34" charset="0"/>
                <a:cs typeface="Verdana" pitchFamily="34" charset="0"/>
              </a:rPr>
              <a:t> Industries Ltd  </a:t>
            </a:r>
          </a:p>
          <a:p>
            <a:pPr algn="just">
              <a:lnSpc>
                <a:spcPct val="120000"/>
              </a:lnSpc>
              <a:spcBef>
                <a:spcPts val="0"/>
              </a:spcBef>
              <a:buFont typeface="Wingdings 2" pitchFamily="18" charset="2"/>
              <a:buNone/>
              <a:defRPr/>
            </a:pPr>
            <a:endParaRPr lang="en-US" sz="5500" dirty="0" smtClean="0">
              <a:latin typeface="Verdana" pitchFamily="34" charset="0"/>
              <a:ea typeface="Verdana" pitchFamily="34" charset="0"/>
              <a:cs typeface="Verdana" pitchFamily="34" charset="0"/>
            </a:endParaRPr>
          </a:p>
          <a:p>
            <a:pPr algn="just">
              <a:lnSpc>
                <a:spcPct val="120000"/>
              </a:lnSpc>
              <a:spcBef>
                <a:spcPts val="0"/>
              </a:spcBef>
              <a:buFont typeface="Wingdings 2" pitchFamily="18" charset="2"/>
              <a:buNone/>
              <a:defRPr/>
            </a:pPr>
            <a:r>
              <a:rPr lang="en-US" sz="5500" dirty="0" smtClean="0">
                <a:latin typeface="Verdana" pitchFamily="34" charset="0"/>
                <a:ea typeface="Verdana" pitchFamily="34" charset="0"/>
                <a:cs typeface="Verdana" pitchFamily="34" charset="0"/>
              </a:rPr>
              <a:t>	(f) use of a </a:t>
            </a:r>
            <a:r>
              <a:rPr lang="en-US" sz="5500" dirty="0" smtClean="0">
                <a:solidFill>
                  <a:srgbClr val="CC00FF"/>
                </a:solidFill>
                <a:latin typeface="Verdana" pitchFamily="34" charset="0"/>
                <a:ea typeface="Verdana" pitchFamily="34" charset="0"/>
                <a:cs typeface="Verdana" pitchFamily="34" charset="0"/>
              </a:rPr>
              <a:t>different tense or number</a:t>
            </a:r>
            <a:r>
              <a:rPr lang="en-US" sz="5500" dirty="0" smtClean="0">
                <a:latin typeface="Verdana" pitchFamily="34" charset="0"/>
                <a:ea typeface="Verdana" pitchFamily="34" charset="0"/>
                <a:cs typeface="Verdana" pitchFamily="34" charset="0"/>
              </a:rPr>
              <a:t> of the same word does not distinguish one name from another;</a:t>
            </a:r>
          </a:p>
          <a:p>
            <a:pPr algn="just">
              <a:lnSpc>
                <a:spcPct val="120000"/>
              </a:lnSpc>
              <a:spcBef>
                <a:spcPts val="0"/>
              </a:spcBef>
              <a:buFont typeface="Wingdings 2" pitchFamily="18" charset="2"/>
              <a:buNone/>
              <a:defRPr/>
            </a:pPr>
            <a:r>
              <a:rPr lang="en-US" sz="5500" dirty="0" smtClean="0">
                <a:latin typeface="Verdana" pitchFamily="34" charset="0"/>
                <a:ea typeface="Verdana" pitchFamily="34" charset="0"/>
                <a:cs typeface="Verdana" pitchFamily="34" charset="0"/>
              </a:rPr>
              <a:t>	</a:t>
            </a:r>
          </a:p>
          <a:p>
            <a:pPr algn="just">
              <a:lnSpc>
                <a:spcPct val="120000"/>
              </a:lnSpc>
              <a:spcBef>
                <a:spcPts val="0"/>
              </a:spcBef>
              <a:buFont typeface="Wingdings 2" pitchFamily="18" charset="2"/>
              <a:buNone/>
              <a:defRPr/>
            </a:pPr>
            <a:r>
              <a:rPr lang="en-US" sz="5500" dirty="0" smtClean="0">
                <a:latin typeface="Verdana" pitchFamily="34" charset="0"/>
                <a:ea typeface="Verdana" pitchFamily="34" charset="0"/>
                <a:cs typeface="Verdana" pitchFamily="34" charset="0"/>
              </a:rPr>
              <a:t>	e. g. 10 Sports Ltd is similar to Ten Sports Ltd  </a:t>
            </a:r>
          </a:p>
          <a:p>
            <a:pPr algn="just">
              <a:lnSpc>
                <a:spcPct val="120000"/>
              </a:lnSpc>
              <a:spcBef>
                <a:spcPts val="0"/>
              </a:spcBef>
              <a:buFont typeface="Wingdings 2" pitchFamily="18" charset="2"/>
              <a:buNone/>
              <a:defRPr/>
            </a:pPr>
            <a:r>
              <a:rPr lang="en-US" sz="5500" dirty="0" smtClean="0">
                <a:latin typeface="Verdana" pitchFamily="34" charset="0"/>
                <a:ea typeface="Verdana" pitchFamily="34" charset="0"/>
                <a:cs typeface="Verdana" pitchFamily="34" charset="0"/>
              </a:rPr>
              <a:t> </a:t>
            </a:r>
          </a:p>
          <a:p>
            <a:pPr algn="just">
              <a:lnSpc>
                <a:spcPct val="120000"/>
              </a:lnSpc>
              <a:spcBef>
                <a:spcPts val="0"/>
              </a:spcBef>
              <a:buFont typeface="Wingdings 2" pitchFamily="18" charset="2"/>
              <a:buNone/>
              <a:defRPr/>
            </a:pPr>
            <a:r>
              <a:rPr lang="en-US" sz="5500" dirty="0" smtClean="0">
                <a:latin typeface="Verdana" pitchFamily="34" charset="0"/>
                <a:ea typeface="Verdana" pitchFamily="34" charset="0"/>
                <a:cs typeface="Verdana" pitchFamily="34" charset="0"/>
              </a:rPr>
              <a:t>	(g) using </a:t>
            </a:r>
            <a:r>
              <a:rPr lang="en-US" sz="5500" dirty="0" smtClean="0">
                <a:solidFill>
                  <a:srgbClr val="CC00FF"/>
                </a:solidFill>
                <a:latin typeface="Verdana" pitchFamily="34" charset="0"/>
                <a:ea typeface="Verdana" pitchFamily="34" charset="0"/>
                <a:cs typeface="Verdana" pitchFamily="34" charset="0"/>
              </a:rPr>
              <a:t>different phonetic spellings</a:t>
            </a:r>
            <a:r>
              <a:rPr lang="en-US" sz="5500" dirty="0" smtClean="0">
                <a:latin typeface="Verdana" pitchFamily="34" charset="0"/>
                <a:ea typeface="Verdana" pitchFamily="34" charset="0"/>
                <a:cs typeface="Verdana" pitchFamily="34" charset="0"/>
              </a:rPr>
              <a:t> or spelling variations</a:t>
            </a:r>
          </a:p>
          <a:p>
            <a:pPr algn="just">
              <a:lnSpc>
                <a:spcPct val="120000"/>
              </a:lnSpc>
              <a:spcBef>
                <a:spcPts val="0"/>
              </a:spcBef>
              <a:buFont typeface="Wingdings 2" pitchFamily="18" charset="2"/>
              <a:buNone/>
              <a:defRPr/>
            </a:pPr>
            <a:r>
              <a:rPr lang="en-US" sz="5500" dirty="0" smtClean="0">
                <a:latin typeface="Verdana" pitchFamily="34" charset="0"/>
                <a:ea typeface="Verdana" pitchFamily="34" charset="0"/>
                <a:cs typeface="Verdana" pitchFamily="34" charset="0"/>
              </a:rPr>
              <a:t> </a:t>
            </a:r>
          </a:p>
          <a:p>
            <a:pPr algn="just">
              <a:lnSpc>
                <a:spcPct val="120000"/>
              </a:lnSpc>
              <a:spcBef>
                <a:spcPts val="0"/>
              </a:spcBef>
              <a:buFont typeface="Wingdings 2" pitchFamily="18" charset="2"/>
              <a:buNone/>
              <a:defRPr/>
            </a:pPr>
            <a:r>
              <a:rPr lang="en-US" sz="5500" dirty="0" smtClean="0">
                <a:latin typeface="Verdana" pitchFamily="34" charset="0"/>
                <a:ea typeface="Verdana" pitchFamily="34" charset="0"/>
                <a:cs typeface="Verdana" pitchFamily="34" charset="0"/>
              </a:rPr>
              <a:t>	(h) </a:t>
            </a:r>
            <a:r>
              <a:rPr lang="en-US" sz="5500" dirty="0" smtClean="0">
                <a:solidFill>
                  <a:srgbClr val="CC00FF"/>
                </a:solidFill>
                <a:latin typeface="Verdana" pitchFamily="34" charset="0"/>
                <a:ea typeface="Verdana" pitchFamily="34" charset="0"/>
                <a:cs typeface="Verdana" pitchFamily="34" charset="0"/>
              </a:rPr>
              <a:t>misspelled</a:t>
            </a:r>
            <a:r>
              <a:rPr lang="en-US" sz="5500" dirty="0" smtClean="0">
                <a:latin typeface="Verdana" pitchFamily="34" charset="0"/>
                <a:ea typeface="Verdana" pitchFamily="34" charset="0"/>
                <a:cs typeface="Verdana" pitchFamily="34" charset="0"/>
              </a:rPr>
              <a:t> words, whether intentionally misspelled or not</a:t>
            </a:r>
          </a:p>
          <a:p>
            <a:pPr algn="just">
              <a:lnSpc>
                <a:spcPct val="120000"/>
              </a:lnSpc>
              <a:spcBef>
                <a:spcPts val="0"/>
              </a:spcBef>
              <a:buFont typeface="Wingdings 2" pitchFamily="18" charset="2"/>
              <a:buNone/>
              <a:defRPr/>
            </a:pPr>
            <a:r>
              <a:rPr lang="en-US" sz="5500" dirty="0" smtClean="0">
                <a:latin typeface="Verdana" pitchFamily="34" charset="0"/>
                <a:ea typeface="Verdana" pitchFamily="34" charset="0"/>
                <a:cs typeface="Verdana" pitchFamily="34" charset="0"/>
              </a:rPr>
              <a:t>	</a:t>
            </a:r>
          </a:p>
          <a:p>
            <a:pPr algn="just">
              <a:lnSpc>
                <a:spcPct val="120000"/>
              </a:lnSpc>
              <a:spcBef>
                <a:spcPts val="0"/>
              </a:spcBef>
              <a:buFont typeface="Wingdings 2" pitchFamily="18" charset="2"/>
              <a:buNone/>
              <a:defRPr/>
            </a:pPr>
            <a:r>
              <a:rPr lang="en-US" sz="5500" dirty="0" smtClean="0">
                <a:latin typeface="Verdana" pitchFamily="34" charset="0"/>
                <a:ea typeface="Verdana" pitchFamily="34" charset="0"/>
                <a:cs typeface="Verdana" pitchFamily="34" charset="0"/>
              </a:rPr>
              <a:t> 	e.g. </a:t>
            </a:r>
            <a:r>
              <a:rPr lang="en-US" sz="5500" dirty="0" err="1" smtClean="0">
                <a:latin typeface="Verdana" pitchFamily="34" charset="0"/>
                <a:ea typeface="Verdana" pitchFamily="34" charset="0"/>
                <a:cs typeface="Verdana" pitchFamily="34" charset="0"/>
              </a:rPr>
              <a:t>Ulltra</a:t>
            </a:r>
            <a:r>
              <a:rPr lang="en-US" sz="5500" dirty="0" smtClean="0">
                <a:latin typeface="Verdana" pitchFamily="34" charset="0"/>
                <a:ea typeface="Verdana" pitchFamily="34" charset="0"/>
                <a:cs typeface="Verdana" pitchFamily="34" charset="0"/>
              </a:rPr>
              <a:t> Pest Control </a:t>
            </a:r>
            <a:r>
              <a:rPr lang="en-US" sz="5500" dirty="0" err="1" smtClean="0">
                <a:latin typeface="Verdana" pitchFamily="34" charset="0"/>
                <a:ea typeface="Verdana" pitchFamily="34" charset="0"/>
                <a:cs typeface="Verdana" pitchFamily="34" charset="0"/>
              </a:rPr>
              <a:t>Pvt</a:t>
            </a:r>
            <a:r>
              <a:rPr lang="en-US" sz="5500" dirty="0" smtClean="0">
                <a:latin typeface="Verdana" pitchFamily="34" charset="0"/>
                <a:ea typeface="Verdana" pitchFamily="34" charset="0"/>
                <a:cs typeface="Verdana" pitchFamily="34" charset="0"/>
              </a:rPr>
              <a:t> Ltd is similar to Ultra Pest Control </a:t>
            </a:r>
            <a:r>
              <a:rPr lang="en-US" sz="5500" dirty="0" err="1" smtClean="0">
                <a:latin typeface="Verdana" pitchFamily="34" charset="0"/>
                <a:ea typeface="Verdana" pitchFamily="34" charset="0"/>
                <a:cs typeface="Verdana" pitchFamily="34" charset="0"/>
              </a:rPr>
              <a:t>Pvt</a:t>
            </a:r>
            <a:r>
              <a:rPr lang="en-US" sz="5500" dirty="0" smtClean="0">
                <a:latin typeface="Verdana" pitchFamily="34" charset="0"/>
                <a:ea typeface="Verdana" pitchFamily="34" charset="0"/>
                <a:cs typeface="Verdana" pitchFamily="34" charset="0"/>
              </a:rPr>
              <a:t> Ltd  </a:t>
            </a:r>
          </a:p>
          <a:p>
            <a:pPr algn="just">
              <a:lnSpc>
                <a:spcPct val="120000"/>
              </a:lnSpc>
              <a:spcBef>
                <a:spcPts val="0"/>
              </a:spcBef>
              <a:buFont typeface="Wingdings 2" pitchFamily="18" charset="2"/>
              <a:buNone/>
              <a:defRPr/>
            </a:pPr>
            <a:r>
              <a:rPr lang="en-US" sz="5500" dirty="0" smtClean="0">
                <a:latin typeface="Verdana" pitchFamily="34" charset="0"/>
                <a:ea typeface="Verdana" pitchFamily="34" charset="0"/>
                <a:cs typeface="Verdana" pitchFamily="34" charset="0"/>
              </a:rPr>
              <a:t> </a:t>
            </a:r>
          </a:p>
          <a:p>
            <a:pPr algn="just">
              <a:lnSpc>
                <a:spcPct val="120000"/>
              </a:lnSpc>
              <a:spcBef>
                <a:spcPts val="0"/>
              </a:spcBef>
              <a:buFont typeface="Wingdings 2" pitchFamily="18" charset="2"/>
              <a:buNone/>
              <a:defRPr/>
            </a:pPr>
            <a:r>
              <a:rPr lang="en-US" sz="5500" dirty="0" smtClean="0">
                <a:latin typeface="Verdana" pitchFamily="34" charset="0"/>
                <a:ea typeface="Verdana" pitchFamily="34" charset="0"/>
                <a:cs typeface="Verdana" pitchFamily="34" charset="0"/>
              </a:rPr>
              <a:t>	</a:t>
            </a:r>
            <a:endParaRPr lang="en-US" sz="5500" dirty="0" smtClean="0"/>
          </a:p>
        </p:txBody>
      </p:sp>
      <p:sp>
        <p:nvSpPr>
          <p:cNvPr id="3" name="Footer Placeholder 2"/>
          <p:cNvSpPr>
            <a:spLocks noGrp="1"/>
          </p:cNvSpPr>
          <p:nvPr>
            <p:ph type="ftr" sz="quarter" idx="11"/>
          </p:nvPr>
        </p:nvSpPr>
        <p:spPr/>
        <p:txBody>
          <a:bodyPr/>
          <a:lstStyle/>
          <a:p>
            <a:pPr algn="ctr">
              <a:defRPr/>
            </a:pPr>
            <a:r>
              <a:rPr lang="en-US" dirty="0" smtClean="0">
                <a:latin typeface="Impact" pitchFamily="34" charset="0"/>
              </a:rPr>
              <a:t>A G Ranade &amp; Associates</a:t>
            </a:r>
            <a:endParaRPr lang="en-US" dirty="0">
              <a:latin typeface="Impact" pitchFamily="34" charset="0"/>
            </a:endParaRPr>
          </a:p>
        </p:txBody>
      </p:sp>
    </p:spTree>
  </p:cSld>
  <p:clrMapOvr>
    <a:masterClrMapping/>
  </p:clrMapOvr>
  <p:transition spd="slow">
    <p:wipe dir="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Rectangle 4"/>
          <p:cNvSpPr>
            <a:spLocks noGrp="1" noChangeArrowheads="1"/>
          </p:cNvSpPr>
          <p:nvPr>
            <p:ph idx="1"/>
          </p:nvPr>
        </p:nvSpPr>
        <p:spPr>
          <a:xfrm>
            <a:off x="533400" y="914400"/>
            <a:ext cx="8229600" cy="5022914"/>
          </a:xfrm>
        </p:spPr>
        <p:txBody>
          <a:bodyPr anchor="ctr">
            <a:spAutoFit/>
          </a:bodyPr>
          <a:lstStyle/>
          <a:p>
            <a:pPr marL="0" indent="0" algn="just">
              <a:spcBef>
                <a:spcPct val="0"/>
              </a:spcBef>
              <a:buClrTx/>
              <a:buSzTx/>
              <a:buFontTx/>
              <a:buNone/>
            </a:pPr>
            <a:endParaRPr lang="en-US" sz="1800" dirty="0" smtClean="0">
              <a:latin typeface="Verdana" pitchFamily="34" charset="0"/>
              <a:ea typeface="Times New Roman" pitchFamily="18" charset="0"/>
              <a:cs typeface="Arial" charset="0"/>
            </a:endParaRPr>
          </a:p>
          <a:p>
            <a:pPr algn="just">
              <a:lnSpc>
                <a:spcPct val="120000"/>
              </a:lnSpc>
              <a:spcBef>
                <a:spcPts val="0"/>
              </a:spcBef>
              <a:buNone/>
              <a:defRPr/>
            </a:pPr>
            <a:r>
              <a:rPr lang="en-US" sz="1800" dirty="0" smtClean="0">
                <a:latin typeface="Verdana" pitchFamily="34" charset="0"/>
                <a:ea typeface="Verdana" pitchFamily="34" charset="0"/>
                <a:cs typeface="Verdana" pitchFamily="34" charset="0"/>
              </a:rPr>
              <a:t>(</a:t>
            </a:r>
            <a:r>
              <a:rPr lang="en-US" sz="1800" dirty="0" err="1" smtClean="0">
                <a:latin typeface="Verdana" pitchFamily="34" charset="0"/>
                <a:ea typeface="Verdana" pitchFamily="34" charset="0"/>
                <a:cs typeface="Verdana" pitchFamily="34" charset="0"/>
              </a:rPr>
              <a:t>i</a:t>
            </a:r>
            <a:r>
              <a:rPr lang="en-US" sz="1800" dirty="0" smtClean="0">
                <a:latin typeface="Verdana" pitchFamily="34" charset="0"/>
                <a:ea typeface="Verdana" pitchFamily="34" charset="0"/>
                <a:cs typeface="Verdana" pitchFamily="34" charset="0"/>
              </a:rPr>
              <a:t>) the </a:t>
            </a:r>
            <a:r>
              <a:rPr lang="en-US" sz="1800" dirty="0" smtClean="0">
                <a:solidFill>
                  <a:srgbClr val="CC00FF"/>
                </a:solidFill>
                <a:latin typeface="Verdana" pitchFamily="34" charset="0"/>
                <a:ea typeface="Verdana" pitchFamily="34" charset="0"/>
                <a:cs typeface="Verdana" pitchFamily="34" charset="0"/>
              </a:rPr>
              <a:t>addition of an internet related</a:t>
            </a:r>
            <a:r>
              <a:rPr lang="en-US" sz="1800" dirty="0" smtClean="0">
                <a:latin typeface="Verdana" pitchFamily="34" charset="0"/>
                <a:ea typeface="Verdana" pitchFamily="34" charset="0"/>
                <a:cs typeface="Verdana" pitchFamily="34" charset="0"/>
              </a:rPr>
              <a:t> designation, such as .com, </a:t>
            </a:r>
            <a:r>
              <a:rPr lang="en-US" sz="1800" dirty="0" err="1" smtClean="0">
                <a:latin typeface="Verdana" pitchFamily="34" charset="0"/>
                <a:ea typeface="Verdana" pitchFamily="34" charset="0"/>
                <a:cs typeface="Verdana" pitchFamily="34" charset="0"/>
              </a:rPr>
              <a:t>.net</a:t>
            </a:r>
            <a:r>
              <a:rPr lang="en-US" sz="1800" dirty="0" smtClean="0">
                <a:latin typeface="Verdana" pitchFamily="34" charset="0"/>
                <a:ea typeface="Verdana" pitchFamily="34" charset="0"/>
                <a:cs typeface="Verdana" pitchFamily="34" charset="0"/>
              </a:rPr>
              <a:t>, .</a:t>
            </a:r>
            <a:r>
              <a:rPr lang="en-US" sz="1800" dirty="0" err="1" smtClean="0">
                <a:latin typeface="Verdana" pitchFamily="34" charset="0"/>
                <a:ea typeface="Verdana" pitchFamily="34" charset="0"/>
                <a:cs typeface="Verdana" pitchFamily="34" charset="0"/>
              </a:rPr>
              <a:t>edu</a:t>
            </a:r>
            <a:r>
              <a:rPr lang="en-US" sz="1800" dirty="0" smtClean="0">
                <a:latin typeface="Verdana" pitchFamily="34" charset="0"/>
                <a:ea typeface="Verdana" pitchFamily="34" charset="0"/>
                <a:cs typeface="Verdana" pitchFamily="34" charset="0"/>
              </a:rPr>
              <a:t>, .</a:t>
            </a:r>
            <a:r>
              <a:rPr lang="en-US" sz="1800" dirty="0" err="1" smtClean="0">
                <a:latin typeface="Verdana" pitchFamily="34" charset="0"/>
                <a:ea typeface="Verdana" pitchFamily="34" charset="0"/>
                <a:cs typeface="Verdana" pitchFamily="34" charset="0"/>
              </a:rPr>
              <a:t>gov</a:t>
            </a:r>
            <a:r>
              <a:rPr lang="en-US" sz="1800" dirty="0" smtClean="0">
                <a:latin typeface="Verdana" pitchFamily="34" charset="0"/>
                <a:ea typeface="Verdana" pitchFamily="34" charset="0"/>
                <a:cs typeface="Verdana" pitchFamily="34" charset="0"/>
              </a:rPr>
              <a:t>, .org, .in does not make a name distinguishable from another, even where (.) is written as ‘dot’;</a:t>
            </a:r>
          </a:p>
          <a:p>
            <a:pPr algn="just">
              <a:lnSpc>
                <a:spcPct val="120000"/>
              </a:lnSpc>
              <a:spcBef>
                <a:spcPts val="0"/>
              </a:spcBef>
              <a:buNone/>
              <a:defRPr/>
            </a:pPr>
            <a:r>
              <a:rPr lang="en-US" sz="1800" dirty="0" smtClean="0">
                <a:latin typeface="Verdana" pitchFamily="34" charset="0"/>
                <a:ea typeface="Verdana" pitchFamily="34" charset="0"/>
                <a:cs typeface="Verdana" pitchFamily="34" charset="0"/>
              </a:rPr>
              <a:t>	e.g. Infosys.com Ltd is similar to Infosys Ltd</a:t>
            </a:r>
            <a:endParaRPr lang="en-US" sz="1800" dirty="0" smtClean="0"/>
          </a:p>
          <a:p>
            <a:pPr marL="0" indent="0" algn="just">
              <a:spcBef>
                <a:spcPct val="0"/>
              </a:spcBef>
              <a:buClrTx/>
              <a:buSzTx/>
              <a:buFont typeface="Wingdings 2" pitchFamily="18" charset="2"/>
              <a:buNone/>
            </a:pPr>
            <a:endParaRPr lang="en-US" sz="1800" dirty="0" smtClean="0">
              <a:latin typeface="Verdana" pitchFamily="34" charset="0"/>
              <a:ea typeface="Times New Roman" pitchFamily="18" charset="0"/>
              <a:cs typeface="Arial" charset="0"/>
            </a:endParaRPr>
          </a:p>
          <a:p>
            <a:pPr marL="0" indent="0" algn="just">
              <a:spcBef>
                <a:spcPct val="0"/>
              </a:spcBef>
              <a:buClrTx/>
              <a:buSzTx/>
              <a:buFont typeface="Wingdings 2" pitchFamily="18" charset="2"/>
              <a:buNone/>
            </a:pPr>
            <a:r>
              <a:rPr lang="en-US" sz="1800" dirty="0" smtClean="0">
                <a:latin typeface="Verdana" pitchFamily="34" charset="0"/>
                <a:ea typeface="Times New Roman" pitchFamily="18" charset="0"/>
                <a:cs typeface="Arial" charset="0"/>
              </a:rPr>
              <a:t>(j) the </a:t>
            </a:r>
            <a:r>
              <a:rPr lang="en-US" sz="1800" dirty="0" smtClean="0">
                <a:solidFill>
                  <a:srgbClr val="CC00FF"/>
                </a:solidFill>
                <a:latin typeface="Verdana" pitchFamily="34" charset="0"/>
                <a:ea typeface="Times New Roman" pitchFamily="18" charset="0"/>
                <a:cs typeface="Arial" charset="0"/>
              </a:rPr>
              <a:t>addition of words</a:t>
            </a:r>
            <a:r>
              <a:rPr lang="en-US" sz="1800" dirty="0" smtClean="0">
                <a:latin typeface="Verdana" pitchFamily="34" charset="0"/>
                <a:ea typeface="Times New Roman" pitchFamily="18" charset="0"/>
                <a:cs typeface="Arial" charset="0"/>
              </a:rPr>
              <a:t> like New, Modern, </a:t>
            </a:r>
            <a:r>
              <a:rPr lang="en-US" sz="1800" dirty="0" err="1" smtClean="0">
                <a:latin typeface="Verdana" pitchFamily="34" charset="0"/>
                <a:ea typeface="Times New Roman" pitchFamily="18" charset="0"/>
                <a:cs typeface="Arial" charset="0"/>
              </a:rPr>
              <a:t>Nav</a:t>
            </a:r>
            <a:r>
              <a:rPr lang="en-US" sz="1800" dirty="0" smtClean="0">
                <a:latin typeface="Verdana" pitchFamily="34" charset="0"/>
                <a:ea typeface="Times New Roman" pitchFamily="18" charset="0"/>
                <a:cs typeface="Arial" charset="0"/>
              </a:rPr>
              <a:t>, Shri, Sri, Shree, </a:t>
            </a:r>
            <a:r>
              <a:rPr lang="en-US" sz="1800" dirty="0" err="1" smtClean="0">
                <a:latin typeface="Verdana" pitchFamily="34" charset="0"/>
                <a:ea typeface="Times New Roman" pitchFamily="18" charset="0"/>
                <a:cs typeface="Arial" charset="0"/>
              </a:rPr>
              <a:t>Sree</a:t>
            </a:r>
            <a:r>
              <a:rPr lang="en-US" sz="1800" dirty="0" smtClean="0">
                <a:latin typeface="Verdana" pitchFamily="34" charset="0"/>
                <a:ea typeface="Times New Roman" pitchFamily="18" charset="0"/>
                <a:cs typeface="Arial" charset="0"/>
              </a:rPr>
              <a:t>, Om, Jai, </a:t>
            </a:r>
            <a:r>
              <a:rPr lang="en-US" sz="1800" dirty="0" err="1" smtClean="0">
                <a:latin typeface="Verdana" pitchFamily="34" charset="0"/>
                <a:ea typeface="Times New Roman" pitchFamily="18" charset="0"/>
                <a:cs typeface="Arial" charset="0"/>
              </a:rPr>
              <a:t>Sai</a:t>
            </a:r>
            <a:r>
              <a:rPr lang="en-US" sz="1800" dirty="0" smtClean="0">
                <a:latin typeface="Verdana" pitchFamily="34" charset="0"/>
                <a:ea typeface="Times New Roman" pitchFamily="18" charset="0"/>
                <a:cs typeface="Arial" charset="0"/>
              </a:rPr>
              <a:t>, The, etc. or place such as India, Mumbai, Assam, Delhi does not make a name distinguishable from an existing name  </a:t>
            </a:r>
          </a:p>
          <a:p>
            <a:pPr marL="0" indent="0" algn="just">
              <a:spcBef>
                <a:spcPct val="0"/>
              </a:spcBef>
              <a:buClrTx/>
              <a:buSzTx/>
              <a:buFontTx/>
              <a:buNone/>
            </a:pPr>
            <a:endParaRPr lang="en-US" sz="1800" dirty="0" smtClean="0">
              <a:latin typeface="Verdana" pitchFamily="34" charset="0"/>
              <a:ea typeface="Times New Roman" pitchFamily="18" charset="0"/>
              <a:cs typeface="Arial" charset="0"/>
            </a:endParaRPr>
          </a:p>
          <a:p>
            <a:pPr marL="0" indent="0" algn="just">
              <a:spcBef>
                <a:spcPct val="0"/>
              </a:spcBef>
              <a:buClrTx/>
              <a:buSzTx/>
              <a:buFontTx/>
              <a:buNone/>
            </a:pPr>
            <a:r>
              <a:rPr lang="en-US" sz="1800" dirty="0" smtClean="0">
                <a:latin typeface="Verdana" pitchFamily="34" charset="0"/>
                <a:ea typeface="Times New Roman" pitchFamily="18" charset="0"/>
                <a:cs typeface="Arial" charset="0"/>
              </a:rPr>
              <a:t>(k) </a:t>
            </a:r>
            <a:r>
              <a:rPr lang="en-US" sz="1800" dirty="0" smtClean="0">
                <a:solidFill>
                  <a:srgbClr val="CC00FF"/>
                </a:solidFill>
                <a:latin typeface="Verdana" pitchFamily="34" charset="0"/>
                <a:ea typeface="Times New Roman" pitchFamily="18" charset="0"/>
                <a:cs typeface="Arial" charset="0"/>
              </a:rPr>
              <a:t>different combination</a:t>
            </a:r>
            <a:r>
              <a:rPr lang="en-US" sz="1800" dirty="0" smtClean="0">
                <a:latin typeface="Verdana" pitchFamily="34" charset="0"/>
                <a:ea typeface="Times New Roman" pitchFamily="18" charset="0"/>
                <a:cs typeface="Arial" charset="0"/>
              </a:rPr>
              <a:t> of the same words does not make a name distinguishable from an existing name</a:t>
            </a:r>
          </a:p>
          <a:p>
            <a:pPr marL="0" indent="0" algn="just">
              <a:spcBef>
                <a:spcPct val="0"/>
              </a:spcBef>
              <a:buClrTx/>
              <a:buSzTx/>
              <a:buFontTx/>
              <a:buNone/>
            </a:pPr>
            <a:r>
              <a:rPr lang="en-US" sz="1800" dirty="0" smtClean="0">
                <a:latin typeface="Verdana" pitchFamily="34" charset="0"/>
                <a:ea typeface="Times New Roman" pitchFamily="18" charset="0"/>
                <a:cs typeface="Arial" charset="0"/>
              </a:rPr>
              <a:t>e. g. K J Industries Ltd is similar to J K Industries Ltd  </a:t>
            </a:r>
          </a:p>
          <a:p>
            <a:pPr marL="0" indent="0" algn="just">
              <a:spcBef>
                <a:spcPct val="0"/>
              </a:spcBef>
              <a:buClrTx/>
              <a:buSzTx/>
              <a:buFontTx/>
              <a:buNone/>
            </a:pPr>
            <a:endParaRPr lang="en-US" sz="1800" dirty="0" smtClean="0">
              <a:latin typeface="Verdana" pitchFamily="34" charset="0"/>
              <a:ea typeface="Times New Roman" pitchFamily="18" charset="0"/>
              <a:cs typeface="Arial" charset="0"/>
            </a:endParaRPr>
          </a:p>
          <a:p>
            <a:pPr marL="0" indent="0" algn="just">
              <a:spcBef>
                <a:spcPct val="0"/>
              </a:spcBef>
              <a:buClrTx/>
              <a:buSzTx/>
              <a:buFontTx/>
              <a:buNone/>
            </a:pPr>
            <a:r>
              <a:rPr lang="en-US" sz="1800" dirty="0" smtClean="0">
                <a:latin typeface="Verdana" pitchFamily="34" charset="0"/>
                <a:ea typeface="Times New Roman" pitchFamily="18" charset="0"/>
                <a:cs typeface="Arial" charset="0"/>
              </a:rPr>
              <a:t>(l) if the proposed name is the Hindi or English </a:t>
            </a:r>
            <a:r>
              <a:rPr lang="en-US" sz="1800" dirty="0" smtClean="0">
                <a:solidFill>
                  <a:srgbClr val="CC00FF"/>
                </a:solidFill>
                <a:latin typeface="Verdana" pitchFamily="34" charset="0"/>
                <a:ea typeface="Times New Roman" pitchFamily="18" charset="0"/>
                <a:cs typeface="Arial" charset="0"/>
              </a:rPr>
              <a:t>translation or transliteration</a:t>
            </a:r>
            <a:r>
              <a:rPr lang="en-US" sz="1800" dirty="0" smtClean="0">
                <a:latin typeface="Verdana" pitchFamily="34" charset="0"/>
                <a:ea typeface="Times New Roman" pitchFamily="18" charset="0"/>
                <a:cs typeface="Arial" charset="0"/>
              </a:rPr>
              <a:t> of the name of an existing company</a:t>
            </a:r>
          </a:p>
          <a:p>
            <a:pPr marL="0" indent="0" algn="just">
              <a:spcBef>
                <a:spcPct val="0"/>
              </a:spcBef>
              <a:buClrTx/>
              <a:buSzTx/>
              <a:buFontTx/>
              <a:buNone/>
            </a:pPr>
            <a:r>
              <a:rPr lang="en-US" sz="1800" dirty="0" smtClean="0">
                <a:latin typeface="Verdana" pitchFamily="34" charset="0"/>
                <a:ea typeface="Times New Roman" pitchFamily="18" charset="0"/>
                <a:cs typeface="Arial" charset="0"/>
              </a:rPr>
              <a:t>e. g. </a:t>
            </a:r>
            <a:r>
              <a:rPr lang="en-US" sz="1800" dirty="0" err="1" smtClean="0">
                <a:latin typeface="Verdana" pitchFamily="34" charset="0"/>
                <a:ea typeface="Times New Roman" pitchFamily="18" charset="0"/>
                <a:cs typeface="Arial" charset="0"/>
              </a:rPr>
              <a:t>Vishwa</a:t>
            </a:r>
            <a:r>
              <a:rPr lang="en-US" sz="1800" dirty="0" smtClean="0">
                <a:latin typeface="Verdana" pitchFamily="34" charset="0"/>
                <a:ea typeface="Times New Roman" pitchFamily="18" charset="0"/>
                <a:cs typeface="Arial" charset="0"/>
              </a:rPr>
              <a:t> </a:t>
            </a:r>
            <a:r>
              <a:rPr lang="en-US" sz="1800" dirty="0" err="1" smtClean="0">
                <a:latin typeface="Verdana" pitchFamily="34" charset="0"/>
                <a:ea typeface="Times New Roman" pitchFamily="18" charset="0"/>
                <a:cs typeface="Arial" charset="0"/>
              </a:rPr>
              <a:t>Kitab</a:t>
            </a:r>
            <a:r>
              <a:rPr lang="en-US" sz="1800" dirty="0" smtClean="0">
                <a:latin typeface="Verdana" pitchFamily="34" charset="0"/>
                <a:ea typeface="Times New Roman" pitchFamily="18" charset="0"/>
                <a:cs typeface="Arial" charset="0"/>
              </a:rPr>
              <a:t> is similar to Universal Books  </a:t>
            </a:r>
          </a:p>
        </p:txBody>
      </p:sp>
      <p:sp>
        <p:nvSpPr>
          <p:cNvPr id="3" name="Footer Placeholder 2"/>
          <p:cNvSpPr>
            <a:spLocks noGrp="1"/>
          </p:cNvSpPr>
          <p:nvPr>
            <p:ph type="ftr" sz="quarter" idx="11"/>
          </p:nvPr>
        </p:nvSpPr>
        <p:spPr>
          <a:xfrm>
            <a:off x="2667000" y="6356350"/>
            <a:ext cx="3352800" cy="365125"/>
          </a:xfrm>
        </p:spPr>
        <p:txBody>
          <a:bodyPr/>
          <a:lstStyle/>
          <a:p>
            <a:pPr algn="ctr">
              <a:defRPr/>
            </a:pPr>
            <a:r>
              <a:rPr lang="en-US" dirty="0" smtClean="0">
                <a:latin typeface="Impact" pitchFamily="34" charset="0"/>
              </a:rPr>
              <a:t>A G Ranade &amp; Associates</a:t>
            </a:r>
            <a:endParaRPr lang="en-US" dirty="0">
              <a:latin typeface="Impact" pitchFamily="34" charset="0"/>
            </a:endParaRPr>
          </a:p>
        </p:txBody>
      </p:sp>
    </p:spTree>
  </p:cSld>
  <p:clrMapOvr>
    <a:masterClrMapping/>
  </p:clrMapOvr>
  <p:transition spd="slow">
    <p:wipe dir="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Content Placeholder 2"/>
          <p:cNvSpPr>
            <a:spLocks noGrp="1"/>
          </p:cNvSpPr>
          <p:nvPr>
            <p:ph idx="1"/>
          </p:nvPr>
        </p:nvSpPr>
        <p:spPr>
          <a:xfrm>
            <a:off x="457200" y="609600"/>
            <a:ext cx="8229600" cy="5715000"/>
          </a:xfrm>
        </p:spPr>
        <p:txBody>
          <a:bodyPr/>
          <a:lstStyle/>
          <a:p>
            <a:pPr marL="0" algn="ctr">
              <a:spcBef>
                <a:spcPct val="0"/>
              </a:spcBef>
              <a:buFont typeface="Wingdings 2" pitchFamily="18" charset="2"/>
              <a:buNone/>
            </a:pPr>
            <a:r>
              <a:rPr lang="en-US" sz="1800" u="sng" smtClean="0">
                <a:latin typeface="Verdana" pitchFamily="34" charset="0"/>
                <a:ea typeface="Verdana" pitchFamily="34" charset="0"/>
                <a:cs typeface="Verdana" pitchFamily="34" charset="0"/>
              </a:rPr>
              <a:t>Undesirable Names: sub rule 2 (a) of Rule 8</a:t>
            </a:r>
            <a:endParaRPr lang="en-US" sz="1800" smtClean="0">
              <a:latin typeface="Verdana" pitchFamily="34" charset="0"/>
              <a:ea typeface="Verdana" pitchFamily="34" charset="0"/>
              <a:cs typeface="Verdana" pitchFamily="34" charset="0"/>
            </a:endParaRPr>
          </a:p>
          <a:p>
            <a:pPr marL="0" algn="just">
              <a:spcBef>
                <a:spcPct val="0"/>
              </a:spcBef>
              <a:buFont typeface="Wingdings 2" pitchFamily="18" charset="2"/>
              <a:buNone/>
            </a:pPr>
            <a:r>
              <a:rPr lang="en-US" sz="1800" smtClean="0">
                <a:latin typeface="Verdana" pitchFamily="34" charset="0"/>
                <a:ea typeface="Verdana" pitchFamily="34" charset="0"/>
                <a:cs typeface="Verdana" pitchFamily="34" charset="0"/>
              </a:rPr>
              <a:t> </a:t>
            </a:r>
          </a:p>
          <a:p>
            <a:pPr marL="0" algn="just">
              <a:spcBef>
                <a:spcPct val="0"/>
              </a:spcBef>
              <a:buFont typeface="Wingdings 2" pitchFamily="18" charset="2"/>
              <a:buNone/>
            </a:pPr>
            <a:r>
              <a:rPr lang="en-US" sz="1800" smtClean="0">
                <a:latin typeface="Verdana" pitchFamily="34" charset="0"/>
                <a:ea typeface="Verdana" pitchFamily="34" charset="0"/>
                <a:cs typeface="Verdana" pitchFamily="34" charset="0"/>
              </a:rPr>
              <a:t>i] Attracts the provisions of section 3 of the </a:t>
            </a:r>
            <a:r>
              <a:rPr lang="en-US" sz="1800" smtClean="0">
                <a:solidFill>
                  <a:srgbClr val="CC00FF"/>
                </a:solidFill>
                <a:latin typeface="Verdana" pitchFamily="34" charset="0"/>
                <a:ea typeface="Verdana" pitchFamily="34" charset="0"/>
                <a:cs typeface="Verdana" pitchFamily="34" charset="0"/>
              </a:rPr>
              <a:t>Emblems and Names </a:t>
            </a:r>
            <a:r>
              <a:rPr lang="en-US" sz="1800" smtClean="0">
                <a:latin typeface="Verdana" pitchFamily="34" charset="0"/>
                <a:ea typeface="Verdana" pitchFamily="34" charset="0"/>
                <a:cs typeface="Verdana" pitchFamily="34" charset="0"/>
              </a:rPr>
              <a:t>(Prevention and Improper Use) Act, 1950 (12 of 1950);</a:t>
            </a:r>
          </a:p>
          <a:p>
            <a:pPr marL="0" algn="just">
              <a:spcBef>
                <a:spcPct val="0"/>
              </a:spcBef>
              <a:buFont typeface="Wingdings 2" pitchFamily="18" charset="2"/>
              <a:buNone/>
            </a:pPr>
            <a:r>
              <a:rPr lang="en-US" sz="1800" smtClean="0">
                <a:latin typeface="Verdana" pitchFamily="34" charset="0"/>
                <a:ea typeface="Verdana" pitchFamily="34" charset="0"/>
                <a:cs typeface="Verdana" pitchFamily="34" charset="0"/>
              </a:rPr>
              <a:t>Name contains – Name, emblem or official seal of: UNO, WHO, the Indian National Flag, Central or State Government or any Government departments, Parliament, Legislature Assemblies of any state, The Supreme Court or High Court of any state, Interpol, International Automic Agency, Rama Krishna Math, Rama Krishna Mission, the Bharat Scouts &amp; Guides, International Olympic Committee etc… </a:t>
            </a:r>
          </a:p>
          <a:p>
            <a:pPr marL="0" algn="just">
              <a:spcBef>
                <a:spcPct val="0"/>
              </a:spcBef>
              <a:buFont typeface="Wingdings 2" pitchFamily="18" charset="2"/>
              <a:buNone/>
            </a:pPr>
            <a:r>
              <a:rPr lang="en-US" sz="1800" smtClean="0">
                <a:latin typeface="Verdana" pitchFamily="34" charset="0"/>
                <a:ea typeface="Verdana" pitchFamily="34" charset="0"/>
                <a:cs typeface="Verdana" pitchFamily="34" charset="0"/>
              </a:rPr>
              <a:t> </a:t>
            </a:r>
          </a:p>
          <a:p>
            <a:pPr marL="0" algn="just">
              <a:spcBef>
                <a:spcPct val="0"/>
              </a:spcBef>
              <a:buFont typeface="Wingdings 2" pitchFamily="18" charset="2"/>
              <a:buNone/>
            </a:pPr>
            <a:r>
              <a:rPr lang="en-US" sz="1800" smtClean="0">
                <a:latin typeface="Verdana" pitchFamily="34" charset="0"/>
                <a:ea typeface="Verdana" pitchFamily="34" charset="0"/>
                <a:cs typeface="Verdana" pitchFamily="34" charset="0"/>
              </a:rPr>
              <a:t>ii] includes the name of a </a:t>
            </a:r>
            <a:r>
              <a:rPr lang="en-US" sz="1800" smtClean="0">
                <a:solidFill>
                  <a:srgbClr val="CC00FF"/>
                </a:solidFill>
                <a:latin typeface="Verdana" pitchFamily="34" charset="0"/>
                <a:ea typeface="Verdana" pitchFamily="34" charset="0"/>
                <a:cs typeface="Verdana" pitchFamily="34" charset="0"/>
              </a:rPr>
              <a:t>trade mark registered </a:t>
            </a:r>
            <a:r>
              <a:rPr lang="en-US" sz="1800" smtClean="0">
                <a:latin typeface="Verdana" pitchFamily="34" charset="0"/>
                <a:ea typeface="Verdana" pitchFamily="34" charset="0"/>
                <a:cs typeface="Verdana" pitchFamily="34" charset="0"/>
              </a:rPr>
              <a:t>or a trade mark which is subject of an application for registration under the Trade Marks Act, 1999 or Rules</a:t>
            </a:r>
          </a:p>
          <a:p>
            <a:pPr marL="0" algn="just">
              <a:spcBef>
                <a:spcPct val="0"/>
              </a:spcBef>
              <a:buFont typeface="Wingdings 2" pitchFamily="18" charset="2"/>
              <a:buNone/>
            </a:pPr>
            <a:r>
              <a:rPr lang="en-US" sz="1800" smtClean="0">
                <a:latin typeface="Verdana" pitchFamily="34" charset="0"/>
                <a:ea typeface="Verdana" pitchFamily="34" charset="0"/>
                <a:cs typeface="Verdana" pitchFamily="34" charset="0"/>
              </a:rPr>
              <a:t> </a:t>
            </a:r>
          </a:p>
          <a:p>
            <a:pPr marL="0" algn="just">
              <a:spcBef>
                <a:spcPct val="0"/>
              </a:spcBef>
              <a:buFont typeface="Wingdings 2" pitchFamily="18" charset="2"/>
              <a:buNone/>
            </a:pPr>
            <a:r>
              <a:rPr lang="en-US" sz="1800" smtClean="0">
                <a:latin typeface="Verdana" pitchFamily="34" charset="0"/>
                <a:ea typeface="Verdana" pitchFamily="34" charset="0"/>
                <a:cs typeface="Verdana" pitchFamily="34" charset="0"/>
              </a:rPr>
              <a:t>iii] it includes any word or words which are </a:t>
            </a:r>
            <a:r>
              <a:rPr lang="en-US" sz="1800" smtClean="0">
                <a:solidFill>
                  <a:srgbClr val="CC00FF"/>
                </a:solidFill>
                <a:latin typeface="Verdana" pitchFamily="34" charset="0"/>
                <a:ea typeface="Verdana" pitchFamily="34" charset="0"/>
                <a:cs typeface="Verdana" pitchFamily="34" charset="0"/>
              </a:rPr>
              <a:t>offensive </a:t>
            </a:r>
            <a:r>
              <a:rPr lang="en-US" sz="1800" smtClean="0">
                <a:latin typeface="Verdana" pitchFamily="34" charset="0"/>
                <a:ea typeface="Verdana" pitchFamily="34" charset="0"/>
                <a:cs typeface="Verdana" pitchFamily="34" charset="0"/>
              </a:rPr>
              <a:t>to any section of the people;</a:t>
            </a:r>
          </a:p>
        </p:txBody>
      </p:sp>
      <p:sp>
        <p:nvSpPr>
          <p:cNvPr id="3" name="Footer Placeholder 2"/>
          <p:cNvSpPr>
            <a:spLocks noGrp="1"/>
          </p:cNvSpPr>
          <p:nvPr>
            <p:ph type="ftr" sz="quarter" idx="11"/>
          </p:nvPr>
        </p:nvSpPr>
        <p:spPr/>
        <p:txBody>
          <a:bodyPr/>
          <a:lstStyle/>
          <a:p>
            <a:pPr algn="ctr">
              <a:defRPr/>
            </a:pPr>
            <a:r>
              <a:rPr lang="en-US" dirty="0" smtClean="0">
                <a:latin typeface="Impact" pitchFamily="34" charset="0"/>
              </a:rPr>
              <a:t>A G Ranade &amp; Associates</a:t>
            </a:r>
            <a:endParaRPr lang="en-US" dirty="0">
              <a:latin typeface="Impact" pitchFamily="34" charset="0"/>
            </a:endParaRPr>
          </a:p>
        </p:txBody>
      </p:sp>
    </p:spTree>
  </p:cSld>
  <p:clrMapOvr>
    <a:masterClrMapping/>
  </p:clrMapOvr>
  <p:transition spd="slow">
    <p:wipe dir="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Content Placeholder 2"/>
          <p:cNvSpPr>
            <a:spLocks noGrp="1"/>
          </p:cNvSpPr>
          <p:nvPr>
            <p:ph idx="1"/>
          </p:nvPr>
        </p:nvSpPr>
        <p:spPr>
          <a:xfrm>
            <a:off x="457200" y="914400"/>
            <a:ext cx="8229600" cy="5410200"/>
          </a:xfrm>
        </p:spPr>
        <p:txBody>
          <a:bodyPr/>
          <a:lstStyle/>
          <a:p>
            <a:pPr algn="ctr">
              <a:buFont typeface="Wingdings 2" pitchFamily="18" charset="2"/>
              <a:buNone/>
            </a:pPr>
            <a:r>
              <a:rPr lang="en-US" sz="1800" u="sng" smtClean="0">
                <a:latin typeface="Verdana" pitchFamily="34" charset="0"/>
                <a:ea typeface="Verdana" pitchFamily="34" charset="0"/>
                <a:cs typeface="Verdana" pitchFamily="34" charset="0"/>
              </a:rPr>
              <a:t>Undesirable Names: sub rule 2 (b) of Rule 8 Contd…..</a:t>
            </a:r>
          </a:p>
          <a:p>
            <a:pPr algn="just">
              <a:buFont typeface="Wingdings 2" pitchFamily="18" charset="2"/>
              <a:buNone/>
            </a:pPr>
            <a:endParaRPr lang="en-US" sz="1800" smtClean="0">
              <a:latin typeface="Verdana" pitchFamily="34" charset="0"/>
              <a:ea typeface="Verdana" pitchFamily="34" charset="0"/>
              <a:cs typeface="Verdana" pitchFamily="34" charset="0"/>
            </a:endParaRPr>
          </a:p>
          <a:p>
            <a:pPr lvl="1" algn="just">
              <a:buFont typeface="Wingdings" pitchFamily="2" charset="2"/>
              <a:buChar char="§"/>
            </a:pPr>
            <a:r>
              <a:rPr lang="en-US" sz="1800" smtClean="0">
                <a:latin typeface="Verdana" pitchFamily="34" charset="0"/>
                <a:ea typeface="Verdana" pitchFamily="34" charset="0"/>
                <a:cs typeface="Verdana" pitchFamily="34" charset="0"/>
              </a:rPr>
              <a:t>It is </a:t>
            </a:r>
            <a:r>
              <a:rPr lang="en-US" sz="1800" smtClean="0">
                <a:solidFill>
                  <a:srgbClr val="CC00FF"/>
                </a:solidFill>
                <a:latin typeface="Verdana" pitchFamily="34" charset="0"/>
                <a:ea typeface="Verdana" pitchFamily="34" charset="0"/>
                <a:cs typeface="Verdana" pitchFamily="34" charset="0"/>
              </a:rPr>
              <a:t>identical with or too nearly resembles</a:t>
            </a:r>
            <a:r>
              <a:rPr lang="en-US" sz="1800" smtClean="0">
                <a:latin typeface="Verdana" pitchFamily="34" charset="0"/>
                <a:ea typeface="Verdana" pitchFamily="34" charset="0"/>
                <a:cs typeface="Verdana" pitchFamily="34" charset="0"/>
              </a:rPr>
              <a:t> the name of a LLP,</a:t>
            </a:r>
          </a:p>
          <a:p>
            <a:pPr lvl="1" algn="just">
              <a:buFont typeface="Wingdings" pitchFamily="2" charset="2"/>
              <a:buChar char="§"/>
            </a:pPr>
            <a:r>
              <a:rPr lang="en-US" sz="1800" smtClean="0">
                <a:latin typeface="Verdana" pitchFamily="34" charset="0"/>
                <a:ea typeface="Verdana" pitchFamily="34" charset="0"/>
                <a:cs typeface="Verdana" pitchFamily="34" charset="0"/>
              </a:rPr>
              <a:t>the company’s main business is financing, leasing, chit fund, investments, securities or combination thereof, such name shall not be allowed </a:t>
            </a:r>
            <a:r>
              <a:rPr lang="en-US" sz="1800" smtClean="0">
                <a:solidFill>
                  <a:srgbClr val="CC00FF"/>
                </a:solidFill>
                <a:latin typeface="Verdana" pitchFamily="34" charset="0"/>
                <a:ea typeface="Verdana" pitchFamily="34" charset="0"/>
                <a:cs typeface="Verdana" pitchFamily="34" charset="0"/>
              </a:rPr>
              <a:t>unless</a:t>
            </a:r>
            <a:r>
              <a:rPr lang="en-US" sz="1800" smtClean="0">
                <a:latin typeface="Verdana" pitchFamily="34" charset="0"/>
                <a:ea typeface="Verdana" pitchFamily="34" charset="0"/>
                <a:cs typeface="Verdana" pitchFamily="34" charset="0"/>
              </a:rPr>
              <a:t> the </a:t>
            </a:r>
            <a:r>
              <a:rPr lang="en-US" sz="1800" smtClean="0">
                <a:solidFill>
                  <a:srgbClr val="CC00FF"/>
                </a:solidFill>
                <a:latin typeface="Verdana" pitchFamily="34" charset="0"/>
                <a:ea typeface="Verdana" pitchFamily="34" charset="0"/>
                <a:cs typeface="Verdana" pitchFamily="34" charset="0"/>
              </a:rPr>
              <a:t>name is indicative </a:t>
            </a:r>
            <a:r>
              <a:rPr lang="en-US" sz="1800" smtClean="0">
                <a:latin typeface="Verdana" pitchFamily="34" charset="0"/>
                <a:ea typeface="Verdana" pitchFamily="34" charset="0"/>
                <a:cs typeface="Verdana" pitchFamily="34" charset="0"/>
              </a:rPr>
              <a:t>of such related financial activities, viz., Chit Fund or Investment or Loan, etc.;</a:t>
            </a:r>
          </a:p>
          <a:p>
            <a:pPr lvl="1" algn="just">
              <a:buFont typeface="Wingdings" pitchFamily="2" charset="2"/>
              <a:buChar char="§"/>
            </a:pPr>
            <a:r>
              <a:rPr lang="en-US" sz="1800" smtClean="0">
                <a:latin typeface="Verdana" pitchFamily="34" charset="0"/>
                <a:ea typeface="Verdana" pitchFamily="34" charset="0"/>
                <a:cs typeface="Verdana" pitchFamily="34" charset="0"/>
              </a:rPr>
              <a:t>it </a:t>
            </a:r>
            <a:r>
              <a:rPr lang="en-US" sz="1800" smtClean="0">
                <a:solidFill>
                  <a:srgbClr val="CC00FF"/>
                </a:solidFill>
                <a:latin typeface="Verdana" pitchFamily="34" charset="0"/>
                <a:ea typeface="Verdana" pitchFamily="34" charset="0"/>
                <a:cs typeface="Verdana" pitchFamily="34" charset="0"/>
              </a:rPr>
              <a:t>resembles closely</a:t>
            </a:r>
            <a:r>
              <a:rPr lang="en-US" sz="1800" smtClean="0">
                <a:latin typeface="Verdana" pitchFamily="34" charset="0"/>
                <a:ea typeface="Verdana" pitchFamily="34" charset="0"/>
                <a:cs typeface="Verdana" pitchFamily="34" charset="0"/>
              </a:rPr>
              <a:t> the popular or abbreviated description of an existing company or LLP;</a:t>
            </a:r>
          </a:p>
          <a:p>
            <a:pPr lvl="1" algn="just">
              <a:buFont typeface="Wingdings" pitchFamily="2" charset="2"/>
              <a:buChar char="§"/>
            </a:pPr>
            <a:r>
              <a:rPr lang="en-US" sz="1800" smtClean="0">
                <a:latin typeface="Verdana" pitchFamily="34" charset="0"/>
                <a:ea typeface="Verdana" pitchFamily="34" charset="0"/>
                <a:cs typeface="Verdana" pitchFamily="34" charset="0"/>
              </a:rPr>
              <a:t>It is </a:t>
            </a:r>
            <a:r>
              <a:rPr lang="en-US" sz="1800" smtClean="0">
                <a:solidFill>
                  <a:srgbClr val="CC00FF"/>
                </a:solidFill>
                <a:latin typeface="Verdana" pitchFamily="34" charset="0"/>
                <a:ea typeface="Verdana" pitchFamily="34" charset="0"/>
                <a:cs typeface="Verdana" pitchFamily="34" charset="0"/>
              </a:rPr>
              <a:t>identical with or too nearly resembles</a:t>
            </a:r>
            <a:r>
              <a:rPr lang="en-US" sz="1800" smtClean="0">
                <a:latin typeface="Verdana" pitchFamily="34" charset="0"/>
                <a:ea typeface="Verdana" pitchFamily="34" charset="0"/>
                <a:cs typeface="Verdana" pitchFamily="34" charset="0"/>
              </a:rPr>
              <a:t> the name of a company or LLP incorporated outside India and reserved by such company or LLP with the Registrar:</a:t>
            </a:r>
          </a:p>
          <a:p>
            <a:pPr lvl="1" algn="just">
              <a:buFont typeface="Wingdings" pitchFamily="2" charset="2"/>
              <a:buChar char="§"/>
            </a:pPr>
            <a:r>
              <a:rPr lang="en-US" sz="1800" smtClean="0">
                <a:latin typeface="Verdana" pitchFamily="34" charset="0"/>
                <a:ea typeface="Verdana" pitchFamily="34" charset="0"/>
                <a:cs typeface="Verdana" pitchFamily="34" charset="0"/>
              </a:rPr>
              <a:t>any part of the proposed name includes the </a:t>
            </a:r>
            <a:r>
              <a:rPr lang="en-US" sz="1800" smtClean="0">
                <a:solidFill>
                  <a:srgbClr val="CC00FF"/>
                </a:solidFill>
                <a:latin typeface="Verdana" pitchFamily="34" charset="0"/>
                <a:ea typeface="Verdana" pitchFamily="34" charset="0"/>
                <a:cs typeface="Verdana" pitchFamily="34" charset="0"/>
              </a:rPr>
              <a:t>words indicative of a separate </a:t>
            </a:r>
            <a:r>
              <a:rPr lang="en-US" sz="1800" smtClean="0">
                <a:latin typeface="Verdana" pitchFamily="34" charset="0"/>
                <a:ea typeface="Verdana" pitchFamily="34" charset="0"/>
                <a:cs typeface="Verdana" pitchFamily="34" charset="0"/>
              </a:rPr>
              <a:t>type of business constitution or legal person or any connotation thereof e.g. co-operative, sehkari, trust, LLP, partnership, society, proprietor, HUF, firm, Inc., PLC, GmbH, SA, PTE, Sdn, AG etc.;</a:t>
            </a:r>
          </a:p>
          <a:p>
            <a:pPr eaLnBrk="1" hangingPunct="1">
              <a:buFont typeface="Wingdings 2" pitchFamily="18" charset="2"/>
              <a:buNone/>
            </a:pPr>
            <a:endParaRPr lang="en-US" smtClean="0"/>
          </a:p>
        </p:txBody>
      </p:sp>
      <p:sp>
        <p:nvSpPr>
          <p:cNvPr id="3" name="Footer Placeholder 2"/>
          <p:cNvSpPr>
            <a:spLocks noGrp="1"/>
          </p:cNvSpPr>
          <p:nvPr>
            <p:ph type="ftr" sz="quarter" idx="11"/>
          </p:nvPr>
        </p:nvSpPr>
        <p:spPr/>
        <p:txBody>
          <a:bodyPr/>
          <a:lstStyle/>
          <a:p>
            <a:pPr algn="ctr">
              <a:defRPr/>
            </a:pPr>
            <a:r>
              <a:rPr lang="en-US" dirty="0" smtClean="0">
                <a:latin typeface="Impact" pitchFamily="34" charset="0"/>
              </a:rPr>
              <a:t>A G Ranade &amp; Associates</a:t>
            </a:r>
            <a:endParaRPr lang="en-US" dirty="0">
              <a:latin typeface="Impact" pitchFamily="34" charset="0"/>
            </a:endParaRPr>
          </a:p>
        </p:txBody>
      </p:sp>
    </p:spTree>
  </p:cSld>
  <p:clrMapOvr>
    <a:masterClrMapping/>
  </p:clrMapOvr>
  <p:transition spd="slow">
    <p:wipe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368" name="Group 56"/>
          <p:cNvGraphicFramePr>
            <a:graphicFrameLocks noGrp="1"/>
          </p:cNvGraphicFramePr>
          <p:nvPr/>
        </p:nvGraphicFramePr>
        <p:xfrm>
          <a:off x="609600" y="1609725"/>
          <a:ext cx="8229600" cy="2377440"/>
        </p:xfrm>
        <a:graphic>
          <a:graphicData uri="http://schemas.openxmlformats.org/drawingml/2006/table">
            <a:tbl>
              <a:tblPr/>
              <a:tblGrid>
                <a:gridCol w="1219200"/>
                <a:gridCol w="7010400"/>
              </a:tblGrid>
              <a:tr h="267634">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kern="1200" dirty="0" smtClean="0">
                          <a:solidFill>
                            <a:schemeClr val="accent1">
                              <a:lumMod val="50000"/>
                            </a:schemeClr>
                          </a:solidFill>
                          <a:latin typeface="Verdana" pitchFamily="34" charset="0"/>
                          <a:ea typeface="Verdana" pitchFamily="34" charset="0"/>
                          <a:cs typeface="Verdana" pitchFamily="34" charset="0"/>
                        </a:rPr>
                        <a:t>S. No.</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lumMod val="9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kern="1200" dirty="0" smtClean="0">
                          <a:solidFill>
                            <a:schemeClr val="accent1">
                              <a:lumMod val="50000"/>
                            </a:schemeClr>
                          </a:solidFill>
                          <a:latin typeface="Verdana" pitchFamily="34" charset="0"/>
                          <a:ea typeface="Verdana" pitchFamily="34" charset="0"/>
                          <a:cs typeface="Verdana" pitchFamily="34" charset="0"/>
                        </a:rPr>
                        <a:t>Topics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lumMod val="90000"/>
                      </a:schemeClr>
                    </a:solidFill>
                  </a:tcPr>
                </a:tc>
              </a:tr>
              <a:tr h="31619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kern="1200" dirty="0" smtClean="0">
                          <a:solidFill>
                            <a:schemeClr val="accent1">
                              <a:lumMod val="50000"/>
                            </a:schemeClr>
                          </a:solidFill>
                          <a:latin typeface="Verdana" pitchFamily="34" charset="0"/>
                          <a:ea typeface="Verdana" pitchFamily="34" charset="0"/>
                          <a:cs typeface="Verdana" pitchFamily="34" charset="0"/>
                        </a:rPr>
                        <a:t>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lumMod val="90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lang="en-US" sz="2000" kern="1200" dirty="0" smtClean="0">
                          <a:solidFill>
                            <a:schemeClr val="accent1">
                              <a:lumMod val="50000"/>
                            </a:schemeClr>
                          </a:solidFill>
                          <a:latin typeface="Verdana" pitchFamily="34" charset="0"/>
                          <a:ea typeface="Verdana" pitchFamily="34" charset="0"/>
                          <a:cs typeface="Verdana" pitchFamily="34" charset="0"/>
                        </a:rPr>
                        <a:t>Types</a:t>
                      </a:r>
                      <a:r>
                        <a:rPr lang="en-US" sz="2000" kern="1200" baseline="0" dirty="0" smtClean="0">
                          <a:solidFill>
                            <a:schemeClr val="accent1">
                              <a:lumMod val="50000"/>
                            </a:schemeClr>
                          </a:solidFill>
                          <a:latin typeface="Verdana" pitchFamily="34" charset="0"/>
                          <a:ea typeface="Verdana" pitchFamily="34" charset="0"/>
                          <a:cs typeface="Verdana" pitchFamily="34" charset="0"/>
                        </a:rPr>
                        <a:t> of Companies under Companies Act, 2013 </a:t>
                      </a:r>
                      <a:endParaRPr lang="en-US" sz="2000" kern="1200" dirty="0" smtClean="0">
                        <a:solidFill>
                          <a:schemeClr val="accent1">
                            <a:lumMod val="50000"/>
                          </a:schemeClr>
                        </a:solidFill>
                        <a:latin typeface="Verdana" pitchFamily="34" charset="0"/>
                        <a:ea typeface="Verdana" pitchFamily="34" charset="0"/>
                        <a:cs typeface="Verdana" pitchFamily="34"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lumMod val="90000"/>
                      </a:schemeClr>
                    </a:solidFill>
                  </a:tcPr>
                </a:tc>
              </a:tr>
              <a:tr h="31619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kern="1200" dirty="0" smtClean="0">
                          <a:solidFill>
                            <a:schemeClr val="accent1">
                              <a:lumMod val="50000"/>
                            </a:schemeClr>
                          </a:solidFill>
                          <a:latin typeface="Verdana" pitchFamily="34" charset="0"/>
                          <a:ea typeface="Verdana" pitchFamily="34" charset="0"/>
                          <a:cs typeface="Verdana" pitchFamily="34" charset="0"/>
                        </a:rPr>
                        <a:t>2</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lumMod val="90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lang="en-US" sz="2000" kern="1200" dirty="0" smtClean="0">
                          <a:solidFill>
                            <a:schemeClr val="accent1">
                              <a:lumMod val="50000"/>
                            </a:schemeClr>
                          </a:solidFill>
                          <a:latin typeface="Verdana" pitchFamily="34" charset="0"/>
                          <a:ea typeface="Verdana" pitchFamily="34" charset="0"/>
                          <a:cs typeface="Verdana" pitchFamily="34" charset="0"/>
                        </a:rPr>
                        <a:t>Pre</a:t>
                      </a:r>
                      <a:r>
                        <a:rPr lang="en-US" sz="2000" kern="1200" baseline="0" dirty="0" smtClean="0">
                          <a:solidFill>
                            <a:schemeClr val="accent1">
                              <a:lumMod val="50000"/>
                            </a:schemeClr>
                          </a:solidFill>
                          <a:latin typeface="Verdana" pitchFamily="34" charset="0"/>
                          <a:ea typeface="Verdana" pitchFamily="34" charset="0"/>
                          <a:cs typeface="Verdana" pitchFamily="34" charset="0"/>
                        </a:rPr>
                        <a:t> Requisites of Incorporation</a:t>
                      </a:r>
                      <a:endParaRPr lang="en-US" sz="2000" kern="1200" dirty="0" smtClean="0">
                        <a:solidFill>
                          <a:schemeClr val="accent1">
                            <a:lumMod val="50000"/>
                          </a:schemeClr>
                        </a:solidFill>
                        <a:latin typeface="Verdana" pitchFamily="34" charset="0"/>
                        <a:ea typeface="Verdana" pitchFamily="34" charset="0"/>
                        <a:cs typeface="Verdana" pitchFamily="34"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lumMod val="90000"/>
                      </a:schemeClr>
                    </a:solidFill>
                  </a:tcPr>
                </a:tc>
              </a:tr>
              <a:tr h="2286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kern="1200" dirty="0" smtClean="0">
                          <a:solidFill>
                            <a:schemeClr val="accent1">
                              <a:lumMod val="50000"/>
                            </a:schemeClr>
                          </a:solidFill>
                          <a:latin typeface="Verdana" pitchFamily="34" charset="0"/>
                          <a:ea typeface="Verdana" pitchFamily="34" charset="0"/>
                          <a:cs typeface="Verdana" pitchFamily="34" charset="0"/>
                        </a:rPr>
                        <a:t>3</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lumMod val="90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kern="1200" dirty="0" smtClean="0">
                          <a:solidFill>
                            <a:schemeClr val="accent1">
                              <a:lumMod val="50000"/>
                            </a:schemeClr>
                          </a:solidFill>
                          <a:latin typeface="Verdana" pitchFamily="34" charset="0"/>
                          <a:ea typeface="Verdana" pitchFamily="34" charset="0"/>
                          <a:cs typeface="Verdana" pitchFamily="34" charset="0"/>
                        </a:rPr>
                        <a:t>Process of Incorporation</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lumMod val="90000"/>
                      </a:schemeClr>
                    </a:solidFill>
                  </a:tcPr>
                </a:tc>
              </a:tr>
              <a:tr h="2286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kern="1200" dirty="0" smtClean="0">
                          <a:solidFill>
                            <a:schemeClr val="accent1">
                              <a:lumMod val="50000"/>
                            </a:schemeClr>
                          </a:solidFill>
                          <a:latin typeface="Verdana" pitchFamily="34" charset="0"/>
                          <a:ea typeface="Verdana" pitchFamily="34" charset="0"/>
                          <a:cs typeface="Verdana" pitchFamily="34" charset="0"/>
                        </a:rPr>
                        <a:t>4</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lumMod val="90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sz="2000" kern="1200" dirty="0" smtClean="0">
                          <a:solidFill>
                            <a:schemeClr val="accent1">
                              <a:lumMod val="50000"/>
                            </a:schemeClr>
                          </a:solidFill>
                          <a:latin typeface="Verdana" pitchFamily="34" charset="0"/>
                          <a:ea typeface="Verdana" pitchFamily="34" charset="0"/>
                          <a:cs typeface="Verdana" pitchFamily="34" charset="0"/>
                        </a:rPr>
                        <a:t>OPC,</a:t>
                      </a:r>
                      <a:r>
                        <a:rPr lang="en-US" sz="2000" kern="1200" baseline="0" dirty="0" smtClean="0">
                          <a:solidFill>
                            <a:schemeClr val="accent1">
                              <a:lumMod val="50000"/>
                            </a:schemeClr>
                          </a:solidFill>
                          <a:latin typeface="Verdana" pitchFamily="34" charset="0"/>
                          <a:ea typeface="Verdana" pitchFamily="34" charset="0"/>
                          <a:cs typeface="Verdana" pitchFamily="34" charset="0"/>
                        </a:rPr>
                        <a:t> Section 8 &amp; Foreign Company</a:t>
                      </a:r>
                      <a:endParaRPr lang="en-US" sz="2000" kern="1200" dirty="0" smtClean="0">
                        <a:solidFill>
                          <a:schemeClr val="accent1">
                            <a:lumMod val="50000"/>
                          </a:schemeClr>
                        </a:solidFill>
                        <a:latin typeface="Verdana" pitchFamily="34" charset="0"/>
                        <a:ea typeface="Verdana" pitchFamily="34" charset="0"/>
                        <a:cs typeface="Verdana" pitchFamily="34"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lumMod val="90000"/>
                      </a:schemeClr>
                    </a:solidFill>
                  </a:tcPr>
                </a:tc>
              </a:tr>
              <a:tr h="3048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kern="1200" dirty="0" smtClean="0">
                          <a:solidFill>
                            <a:schemeClr val="accent1">
                              <a:lumMod val="50000"/>
                            </a:schemeClr>
                          </a:solidFill>
                          <a:latin typeface="Verdana" pitchFamily="34" charset="0"/>
                          <a:ea typeface="Verdana" pitchFamily="34" charset="0"/>
                          <a:cs typeface="Verdana" pitchFamily="34" charset="0"/>
                        </a:rPr>
                        <a:t>5</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lumMod val="90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lang="en-US" sz="2000" kern="1200" dirty="0" smtClean="0">
                          <a:solidFill>
                            <a:schemeClr val="accent1">
                              <a:lumMod val="50000"/>
                            </a:schemeClr>
                          </a:solidFill>
                          <a:latin typeface="Verdana" pitchFamily="34" charset="0"/>
                          <a:ea typeface="Verdana" pitchFamily="34" charset="0"/>
                          <a:cs typeface="Verdana" pitchFamily="34" charset="0"/>
                        </a:rPr>
                        <a:t>Exemptions</a:t>
                      </a:r>
                      <a:r>
                        <a:rPr lang="en-US" sz="2000" kern="1200" baseline="0" dirty="0" smtClean="0">
                          <a:solidFill>
                            <a:schemeClr val="accent1">
                              <a:lumMod val="50000"/>
                            </a:schemeClr>
                          </a:solidFill>
                          <a:latin typeface="Verdana" pitchFamily="34" charset="0"/>
                          <a:ea typeface="Verdana" pitchFamily="34" charset="0"/>
                          <a:cs typeface="Verdana" pitchFamily="34" charset="0"/>
                        </a:rPr>
                        <a:t> to OPC, Private Company</a:t>
                      </a:r>
                      <a:endParaRPr lang="en-US" sz="2000" kern="1200" dirty="0" smtClean="0">
                        <a:solidFill>
                          <a:schemeClr val="accent1">
                            <a:lumMod val="50000"/>
                          </a:schemeClr>
                        </a:solidFill>
                        <a:latin typeface="Verdana" pitchFamily="34" charset="0"/>
                        <a:ea typeface="Verdana" pitchFamily="34" charset="0"/>
                        <a:cs typeface="Verdana" pitchFamily="34"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lumMod val="90000"/>
                      </a:schemeClr>
                    </a:solidFill>
                  </a:tcPr>
                </a:tc>
              </a:tr>
            </a:tbl>
          </a:graphicData>
        </a:graphic>
      </p:graphicFrame>
      <p:sp>
        <p:nvSpPr>
          <p:cNvPr id="4" name="Rectangle 6"/>
          <p:cNvSpPr>
            <a:spLocks noChangeArrowheads="1"/>
          </p:cNvSpPr>
          <p:nvPr/>
        </p:nvSpPr>
        <p:spPr bwMode="auto">
          <a:xfrm>
            <a:off x="304800" y="771525"/>
            <a:ext cx="8534400" cy="646113"/>
          </a:xfrm>
          <a:prstGeom prst="rect">
            <a:avLst/>
          </a:prstGeom>
          <a:noFill/>
          <a:ln w="9525">
            <a:noFill/>
            <a:miter lim="800000"/>
            <a:headEnd/>
            <a:tailEnd/>
          </a:ln>
        </p:spPr>
        <p:txBody>
          <a:bodyPr>
            <a:spAutoFit/>
          </a:bodyPr>
          <a:lstStyle/>
          <a:p>
            <a:pPr algn="ctr" eaLnBrk="0" hangingPunct="0">
              <a:defRPr/>
            </a:pPr>
            <a:r>
              <a:rPr lang="en-US" sz="3600" b="1" dirty="0">
                <a:solidFill>
                  <a:schemeClr val="accent1">
                    <a:lumMod val="50000"/>
                  </a:schemeClr>
                </a:solidFill>
                <a:latin typeface="Verdana" pitchFamily="34" charset="0"/>
                <a:ea typeface="Verdana" pitchFamily="34" charset="0"/>
                <a:cs typeface="Verdana" pitchFamily="34" charset="0"/>
              </a:rPr>
              <a:t>Table of Contents</a:t>
            </a:r>
          </a:p>
        </p:txBody>
      </p:sp>
      <p:sp>
        <p:nvSpPr>
          <p:cNvPr id="5" name="Footer Placeholder 4"/>
          <p:cNvSpPr>
            <a:spLocks noGrp="1"/>
          </p:cNvSpPr>
          <p:nvPr>
            <p:ph type="ftr" sz="quarter" idx="11"/>
          </p:nvPr>
        </p:nvSpPr>
        <p:spPr/>
        <p:txBody>
          <a:bodyPr/>
          <a:lstStyle/>
          <a:p>
            <a:pPr algn="ctr">
              <a:defRPr/>
            </a:pPr>
            <a:r>
              <a:rPr lang="en-US" dirty="0" smtClean="0">
                <a:latin typeface="Impact" pitchFamily="34" charset="0"/>
              </a:rPr>
              <a:t>A G Ranade &amp; Associates</a:t>
            </a:r>
            <a:endParaRPr lang="en-US" dirty="0">
              <a:latin typeface="Impact" pitchFamily="34" charset="0"/>
            </a:endParaRPr>
          </a:p>
        </p:txBody>
      </p:sp>
    </p:spTree>
  </p:cSld>
  <p:clrMapOvr>
    <a:masterClrMapping/>
  </p:clrMapOvr>
  <p:transition spd="slow">
    <p:wipe dir="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Content Placeholder 2"/>
          <p:cNvSpPr>
            <a:spLocks noGrp="1"/>
          </p:cNvSpPr>
          <p:nvPr>
            <p:ph idx="1"/>
          </p:nvPr>
        </p:nvSpPr>
        <p:spPr>
          <a:xfrm>
            <a:off x="457200" y="1082675"/>
            <a:ext cx="8229600" cy="5470525"/>
          </a:xfrm>
        </p:spPr>
        <p:txBody>
          <a:bodyPr/>
          <a:lstStyle/>
          <a:p>
            <a:pPr algn="ctr">
              <a:buFont typeface="Wingdings 2" pitchFamily="18" charset="2"/>
              <a:buNone/>
            </a:pPr>
            <a:r>
              <a:rPr lang="en-US" sz="1800" u="sng" dirty="0" smtClean="0">
                <a:latin typeface="Verdana" pitchFamily="34" charset="0"/>
                <a:ea typeface="Verdana" pitchFamily="34" charset="0"/>
                <a:cs typeface="Verdana" pitchFamily="34" charset="0"/>
              </a:rPr>
              <a:t>Undesirable Names: sub rule 2 (b) of Rule 8 </a:t>
            </a:r>
            <a:r>
              <a:rPr lang="en-US" sz="1800" u="sng" dirty="0" err="1" smtClean="0">
                <a:latin typeface="Verdana" pitchFamily="34" charset="0"/>
                <a:ea typeface="Verdana" pitchFamily="34" charset="0"/>
                <a:cs typeface="Verdana" pitchFamily="34" charset="0"/>
              </a:rPr>
              <a:t>Contd</a:t>
            </a:r>
            <a:r>
              <a:rPr lang="en-US" sz="1800" u="sng" dirty="0" smtClean="0">
                <a:latin typeface="Verdana" pitchFamily="34" charset="0"/>
                <a:ea typeface="Verdana" pitchFamily="34" charset="0"/>
                <a:cs typeface="Verdana" pitchFamily="34" charset="0"/>
              </a:rPr>
              <a:t>…..</a:t>
            </a:r>
          </a:p>
          <a:p>
            <a:pPr algn="just"/>
            <a:r>
              <a:rPr lang="en-US" sz="1800" dirty="0" smtClean="0">
                <a:latin typeface="Verdana" pitchFamily="34" charset="0"/>
                <a:ea typeface="Verdana" pitchFamily="34" charset="0"/>
                <a:cs typeface="Verdana" pitchFamily="34" charset="0"/>
              </a:rPr>
              <a:t>It contains the words ‘</a:t>
            </a:r>
            <a:r>
              <a:rPr lang="en-US" sz="1800" dirty="0" smtClean="0">
                <a:solidFill>
                  <a:srgbClr val="CC00FF"/>
                </a:solidFill>
                <a:latin typeface="Verdana" pitchFamily="34" charset="0"/>
                <a:ea typeface="Verdana" pitchFamily="34" charset="0"/>
                <a:cs typeface="Verdana" pitchFamily="34" charset="0"/>
              </a:rPr>
              <a:t>British India</a:t>
            </a:r>
            <a:r>
              <a:rPr lang="en-US" sz="1800" dirty="0" smtClean="0">
                <a:latin typeface="Verdana" pitchFamily="34" charset="0"/>
                <a:ea typeface="Verdana" pitchFamily="34" charset="0"/>
                <a:cs typeface="Verdana" pitchFamily="34" charset="0"/>
              </a:rPr>
              <a:t>’;</a:t>
            </a:r>
          </a:p>
          <a:p>
            <a:pPr algn="just">
              <a:buFont typeface="Wingdings 2" pitchFamily="18" charset="2"/>
              <a:buNone/>
            </a:pPr>
            <a:endParaRPr lang="en-US" sz="1800" dirty="0" smtClean="0">
              <a:latin typeface="Verdana" pitchFamily="34" charset="0"/>
              <a:ea typeface="Verdana" pitchFamily="34" charset="0"/>
              <a:cs typeface="Verdana" pitchFamily="34" charset="0"/>
            </a:endParaRPr>
          </a:p>
          <a:p>
            <a:pPr algn="just"/>
            <a:r>
              <a:rPr lang="en-US" sz="1800" dirty="0" smtClean="0">
                <a:latin typeface="Verdana" pitchFamily="34" charset="0"/>
                <a:ea typeface="Verdana" pitchFamily="34" charset="0"/>
                <a:cs typeface="Verdana" pitchFamily="34" charset="0"/>
              </a:rPr>
              <a:t>It implies </a:t>
            </a:r>
            <a:r>
              <a:rPr lang="en-US" sz="1800" dirty="0" smtClean="0">
                <a:solidFill>
                  <a:srgbClr val="CC00FF"/>
                </a:solidFill>
                <a:latin typeface="Verdana" pitchFamily="34" charset="0"/>
                <a:ea typeface="Verdana" pitchFamily="34" charset="0"/>
                <a:cs typeface="Verdana" pitchFamily="34" charset="0"/>
              </a:rPr>
              <a:t>association or connection </a:t>
            </a:r>
            <a:r>
              <a:rPr lang="en-US" sz="1800" dirty="0" smtClean="0">
                <a:latin typeface="Verdana" pitchFamily="34" charset="0"/>
                <a:ea typeface="Verdana" pitchFamily="34" charset="0"/>
                <a:cs typeface="Verdana" pitchFamily="34" charset="0"/>
              </a:rPr>
              <a:t>with embassy or consulate or a foreign government;</a:t>
            </a:r>
          </a:p>
          <a:p>
            <a:pPr algn="just"/>
            <a:endParaRPr lang="en-US" sz="1800" dirty="0" smtClean="0">
              <a:latin typeface="Verdana" pitchFamily="34" charset="0"/>
              <a:ea typeface="Verdana" pitchFamily="34" charset="0"/>
              <a:cs typeface="Verdana" pitchFamily="34" charset="0"/>
            </a:endParaRPr>
          </a:p>
          <a:p>
            <a:pPr algn="just"/>
            <a:r>
              <a:rPr lang="en-US" sz="1800" dirty="0" smtClean="0">
                <a:latin typeface="Verdana" pitchFamily="34" charset="0"/>
                <a:ea typeface="Verdana" pitchFamily="34" charset="0"/>
                <a:cs typeface="Verdana" pitchFamily="34" charset="0"/>
              </a:rPr>
              <a:t>It includes or implies </a:t>
            </a:r>
            <a:r>
              <a:rPr lang="en-US" sz="1800" dirty="0" smtClean="0">
                <a:solidFill>
                  <a:srgbClr val="CC00FF"/>
                </a:solidFill>
                <a:latin typeface="Verdana" pitchFamily="34" charset="0"/>
                <a:ea typeface="Verdana" pitchFamily="34" charset="0"/>
                <a:cs typeface="Verdana" pitchFamily="34" charset="0"/>
              </a:rPr>
              <a:t>association or connection </a:t>
            </a:r>
            <a:r>
              <a:rPr lang="en-US" sz="1800" dirty="0" smtClean="0">
                <a:latin typeface="Verdana" pitchFamily="34" charset="0"/>
                <a:ea typeface="Verdana" pitchFamily="34" charset="0"/>
                <a:cs typeface="Verdana" pitchFamily="34" charset="0"/>
              </a:rPr>
              <a:t>with or </a:t>
            </a:r>
            <a:r>
              <a:rPr lang="en-US" sz="1800" dirty="0" smtClean="0">
                <a:solidFill>
                  <a:srgbClr val="CC00FF"/>
                </a:solidFill>
                <a:latin typeface="Verdana" pitchFamily="34" charset="0"/>
                <a:ea typeface="Verdana" pitchFamily="34" charset="0"/>
                <a:cs typeface="Verdana" pitchFamily="34" charset="0"/>
              </a:rPr>
              <a:t>patronage</a:t>
            </a:r>
            <a:r>
              <a:rPr lang="en-US" sz="1800" dirty="0" smtClean="0">
                <a:latin typeface="Verdana" pitchFamily="34" charset="0"/>
                <a:ea typeface="Verdana" pitchFamily="34" charset="0"/>
                <a:cs typeface="Verdana" pitchFamily="34" charset="0"/>
              </a:rPr>
              <a:t> of a national hero or any person held in high esteem or important personages who occupied or are occupying important positions in Government;</a:t>
            </a:r>
          </a:p>
          <a:p>
            <a:pPr algn="just"/>
            <a:endParaRPr lang="en-US" sz="1800" dirty="0" smtClean="0">
              <a:latin typeface="Verdana" pitchFamily="34" charset="0"/>
              <a:ea typeface="Verdana" pitchFamily="34" charset="0"/>
              <a:cs typeface="Verdana" pitchFamily="34" charset="0"/>
            </a:endParaRPr>
          </a:p>
          <a:p>
            <a:pPr algn="just"/>
            <a:r>
              <a:rPr lang="en-US" sz="1800" dirty="0" smtClean="0">
                <a:latin typeface="Verdana" pitchFamily="34" charset="0"/>
                <a:ea typeface="Verdana" pitchFamily="34" charset="0"/>
                <a:cs typeface="Verdana" pitchFamily="34" charset="0"/>
              </a:rPr>
              <a:t>It is </a:t>
            </a:r>
            <a:r>
              <a:rPr lang="en-US" sz="1800" dirty="0" smtClean="0">
                <a:solidFill>
                  <a:srgbClr val="CC00FF"/>
                </a:solidFill>
                <a:latin typeface="Verdana" pitchFamily="34" charset="0"/>
                <a:ea typeface="Verdana" pitchFamily="34" charset="0"/>
                <a:cs typeface="Verdana" pitchFamily="34" charset="0"/>
              </a:rPr>
              <a:t>identical</a:t>
            </a:r>
            <a:r>
              <a:rPr lang="en-US" sz="1800" dirty="0" smtClean="0">
                <a:latin typeface="Verdana" pitchFamily="34" charset="0"/>
                <a:ea typeface="Verdana" pitchFamily="34" charset="0"/>
                <a:cs typeface="Verdana" pitchFamily="34" charset="0"/>
              </a:rPr>
              <a:t> to the name of a company </a:t>
            </a:r>
            <a:r>
              <a:rPr lang="en-US" sz="1800" dirty="0" smtClean="0">
                <a:solidFill>
                  <a:srgbClr val="CC00FF"/>
                </a:solidFill>
                <a:latin typeface="Verdana" pitchFamily="34" charset="0"/>
                <a:ea typeface="Verdana" pitchFamily="34" charset="0"/>
                <a:cs typeface="Verdana" pitchFamily="34" charset="0"/>
              </a:rPr>
              <a:t>dissolved </a:t>
            </a:r>
            <a:r>
              <a:rPr lang="en-US" sz="1800" dirty="0" smtClean="0">
                <a:latin typeface="Verdana" pitchFamily="34" charset="0"/>
                <a:ea typeface="Verdana" pitchFamily="34" charset="0"/>
                <a:cs typeface="Verdana" pitchFamily="34" charset="0"/>
              </a:rPr>
              <a:t>as a result of liquidation proceeding and a period of 2 years have not elapsed:</a:t>
            </a:r>
          </a:p>
          <a:p>
            <a:pPr algn="just">
              <a:buFont typeface="Wingdings 2" pitchFamily="18" charset="2"/>
              <a:buNone/>
            </a:pPr>
            <a:r>
              <a:rPr lang="en-US" sz="1800" dirty="0" smtClean="0">
                <a:latin typeface="Verdana" pitchFamily="34" charset="0"/>
                <a:ea typeface="Verdana" pitchFamily="34" charset="0"/>
                <a:cs typeface="Verdana" pitchFamily="34" charset="0"/>
              </a:rPr>
              <a:t>	</a:t>
            </a:r>
            <a:endParaRPr lang="en-US" sz="1400" dirty="0" smtClean="0">
              <a:latin typeface="Verdana" pitchFamily="34" charset="0"/>
              <a:ea typeface="Verdana" pitchFamily="34" charset="0"/>
              <a:cs typeface="Verdana" pitchFamily="34" charset="0"/>
            </a:endParaRPr>
          </a:p>
          <a:p>
            <a:pPr algn="just"/>
            <a:r>
              <a:rPr lang="en-US" sz="1800" dirty="0" smtClean="0">
                <a:latin typeface="Verdana" pitchFamily="34" charset="0"/>
                <a:ea typeface="Verdana" pitchFamily="34" charset="0"/>
                <a:cs typeface="Verdana" pitchFamily="34" charset="0"/>
              </a:rPr>
              <a:t>it is </a:t>
            </a:r>
            <a:r>
              <a:rPr lang="en-US" sz="1800" dirty="0" smtClean="0">
                <a:solidFill>
                  <a:srgbClr val="CC00FF"/>
                </a:solidFill>
                <a:latin typeface="Verdana" pitchFamily="34" charset="0"/>
                <a:ea typeface="Verdana" pitchFamily="34" charset="0"/>
                <a:cs typeface="Verdana" pitchFamily="34" charset="0"/>
              </a:rPr>
              <a:t>identical </a:t>
            </a:r>
            <a:r>
              <a:rPr lang="en-US" sz="1800" dirty="0" smtClean="0">
                <a:latin typeface="Verdana" pitchFamily="34" charset="0"/>
                <a:ea typeface="Verdana" pitchFamily="34" charset="0"/>
                <a:cs typeface="Verdana" pitchFamily="34" charset="0"/>
              </a:rPr>
              <a:t>with or too nearly resembles the name of a LLP in liquidation or the name of a LLP which is struck off up to a period of five years;</a:t>
            </a:r>
          </a:p>
          <a:p>
            <a:pPr lvl="1" algn="just" eaLnBrk="1" hangingPunct="1">
              <a:buFont typeface="Wingdings" pitchFamily="2" charset="2"/>
              <a:buChar char="Ø"/>
            </a:pPr>
            <a:endParaRPr lang="en-US" sz="1800" dirty="0" smtClean="0"/>
          </a:p>
          <a:p>
            <a:pPr eaLnBrk="1" hangingPunct="1"/>
            <a:endParaRPr lang="en-US" dirty="0" smtClean="0"/>
          </a:p>
          <a:p>
            <a:pPr eaLnBrk="1" hangingPunct="1">
              <a:buFont typeface="Wingdings 2" pitchFamily="18" charset="2"/>
              <a:buNone/>
            </a:pPr>
            <a:endParaRPr lang="en-US" dirty="0" smtClean="0"/>
          </a:p>
        </p:txBody>
      </p:sp>
      <p:sp>
        <p:nvSpPr>
          <p:cNvPr id="3" name="Footer Placeholder 2"/>
          <p:cNvSpPr>
            <a:spLocks noGrp="1"/>
          </p:cNvSpPr>
          <p:nvPr>
            <p:ph type="ftr" sz="quarter" idx="11"/>
          </p:nvPr>
        </p:nvSpPr>
        <p:spPr/>
        <p:txBody>
          <a:bodyPr/>
          <a:lstStyle/>
          <a:p>
            <a:pPr algn="ctr">
              <a:defRPr/>
            </a:pPr>
            <a:r>
              <a:rPr lang="en-US" dirty="0" smtClean="0">
                <a:latin typeface="Impact" pitchFamily="34" charset="0"/>
              </a:rPr>
              <a:t>A G Ranade &amp; Associates</a:t>
            </a:r>
            <a:endParaRPr lang="en-US" dirty="0">
              <a:latin typeface="Impact" pitchFamily="34" charset="0"/>
            </a:endParaRPr>
          </a:p>
        </p:txBody>
      </p:sp>
    </p:spTree>
  </p:cSld>
  <p:clrMapOvr>
    <a:masterClrMapping/>
  </p:clrMapOvr>
  <p:transition spd="slow">
    <p:wipe dir="d"/>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Content Placeholder 2"/>
          <p:cNvSpPr>
            <a:spLocks noGrp="1"/>
          </p:cNvSpPr>
          <p:nvPr>
            <p:ph idx="1"/>
          </p:nvPr>
        </p:nvSpPr>
        <p:spPr>
          <a:xfrm>
            <a:off x="457200" y="838200"/>
            <a:ext cx="8229600" cy="5486400"/>
          </a:xfrm>
        </p:spPr>
        <p:txBody>
          <a:bodyPr>
            <a:normAutofit fontScale="70000" lnSpcReduction="20000"/>
          </a:bodyPr>
          <a:lstStyle/>
          <a:p>
            <a:pPr marL="274320" indent="-274320" eaLnBrk="1" fontAlgn="auto" hangingPunct="1">
              <a:spcAft>
                <a:spcPts val="0"/>
              </a:spcAft>
              <a:buClr>
                <a:schemeClr val="accent3"/>
              </a:buClr>
              <a:buFont typeface="Wingdings 2" pitchFamily="18" charset="2"/>
              <a:buNone/>
              <a:defRPr/>
            </a:pPr>
            <a:endParaRPr lang="en-US" sz="2400" dirty="0" smtClean="0"/>
          </a:p>
          <a:p>
            <a:pPr algn="ctr">
              <a:buFont typeface="Wingdings 2" pitchFamily="18" charset="2"/>
              <a:buNone/>
              <a:defRPr/>
            </a:pPr>
            <a:r>
              <a:rPr lang="en-US" sz="2400" u="sng" dirty="0" smtClean="0">
                <a:latin typeface="Verdana" pitchFamily="34" charset="0"/>
                <a:ea typeface="Verdana" pitchFamily="34" charset="0"/>
                <a:cs typeface="Verdana" pitchFamily="34" charset="0"/>
              </a:rPr>
              <a:t>Undesirable Names: sub rule 2 (b) of Rule 8 </a:t>
            </a:r>
            <a:r>
              <a:rPr lang="en-US" sz="2400" u="sng" dirty="0" err="1" smtClean="0">
                <a:latin typeface="Verdana" pitchFamily="34" charset="0"/>
                <a:ea typeface="Verdana" pitchFamily="34" charset="0"/>
                <a:cs typeface="Verdana" pitchFamily="34" charset="0"/>
              </a:rPr>
              <a:t>Contd</a:t>
            </a:r>
            <a:r>
              <a:rPr lang="en-US" sz="2400" u="sng" dirty="0" smtClean="0">
                <a:latin typeface="Verdana" pitchFamily="34" charset="0"/>
                <a:ea typeface="Verdana" pitchFamily="34" charset="0"/>
                <a:cs typeface="Verdana" pitchFamily="34" charset="0"/>
              </a:rPr>
              <a:t>…..</a:t>
            </a:r>
          </a:p>
          <a:p>
            <a:pPr algn="just">
              <a:defRPr/>
            </a:pPr>
            <a:endParaRPr lang="en-US" sz="2300" dirty="0" smtClean="0">
              <a:latin typeface="Verdana" pitchFamily="34" charset="0"/>
              <a:ea typeface="Verdana" pitchFamily="34" charset="0"/>
              <a:cs typeface="Verdana" pitchFamily="34" charset="0"/>
            </a:endParaRPr>
          </a:p>
          <a:p>
            <a:pPr algn="just">
              <a:defRPr/>
            </a:pPr>
            <a:r>
              <a:rPr lang="en-US" sz="2300" dirty="0" smtClean="0">
                <a:latin typeface="Verdana" pitchFamily="34" charset="0"/>
                <a:ea typeface="Verdana" pitchFamily="34" charset="0"/>
                <a:cs typeface="Verdana" pitchFamily="34" charset="0"/>
              </a:rPr>
              <a:t>It include words such as ‘Insurance’, ‘Bank’, ‘Stock Exchange’, ‘Venture Capital’, ‘Asset Management’, ‘</a:t>
            </a:r>
            <a:r>
              <a:rPr lang="en-US" sz="2300" dirty="0" err="1" smtClean="0">
                <a:latin typeface="Verdana" pitchFamily="34" charset="0"/>
                <a:ea typeface="Verdana" pitchFamily="34" charset="0"/>
                <a:cs typeface="Verdana" pitchFamily="34" charset="0"/>
              </a:rPr>
              <a:t>Nidhi</a:t>
            </a:r>
            <a:r>
              <a:rPr lang="en-US" sz="2300" dirty="0" smtClean="0">
                <a:latin typeface="Verdana" pitchFamily="34" charset="0"/>
                <a:ea typeface="Verdana" pitchFamily="34" charset="0"/>
                <a:cs typeface="Verdana" pitchFamily="34" charset="0"/>
              </a:rPr>
              <a:t>’, ‘Mutual fund’ etc., </a:t>
            </a:r>
            <a:r>
              <a:rPr lang="en-US" sz="2300" dirty="0" smtClean="0">
                <a:solidFill>
                  <a:srgbClr val="CC00FF"/>
                </a:solidFill>
                <a:latin typeface="Verdana" pitchFamily="34" charset="0"/>
                <a:ea typeface="Verdana" pitchFamily="34" charset="0"/>
                <a:cs typeface="Verdana" pitchFamily="34" charset="0"/>
              </a:rPr>
              <a:t>unless a declaration is submitted</a:t>
            </a:r>
            <a:r>
              <a:rPr lang="en-US" sz="2300" dirty="0" smtClean="0">
                <a:latin typeface="Verdana" pitchFamily="34" charset="0"/>
                <a:ea typeface="Verdana" pitchFamily="34" charset="0"/>
                <a:cs typeface="Verdana" pitchFamily="34" charset="0"/>
              </a:rPr>
              <a:t> by the applicant that the requirements mandated by the respective regulator, such as IRDA, RBI, SEBI, MCA etc. have been complied with by the applicant;</a:t>
            </a:r>
          </a:p>
          <a:p>
            <a:pPr algn="just">
              <a:buFont typeface="Wingdings 2" pitchFamily="18" charset="2"/>
              <a:buNone/>
              <a:defRPr/>
            </a:pPr>
            <a:endParaRPr lang="en-US" sz="2300" dirty="0" smtClean="0">
              <a:latin typeface="Verdana" pitchFamily="34" charset="0"/>
              <a:ea typeface="Verdana" pitchFamily="34" charset="0"/>
              <a:cs typeface="Verdana" pitchFamily="34" charset="0"/>
            </a:endParaRPr>
          </a:p>
          <a:p>
            <a:pPr algn="just">
              <a:defRPr/>
            </a:pPr>
            <a:r>
              <a:rPr lang="en-US" sz="2300" dirty="0" smtClean="0">
                <a:latin typeface="Verdana" pitchFamily="34" charset="0"/>
                <a:ea typeface="Verdana" pitchFamily="34" charset="0"/>
                <a:cs typeface="Verdana" pitchFamily="34" charset="0"/>
              </a:rPr>
              <a:t>It includes the word "State", the same shall be </a:t>
            </a:r>
            <a:r>
              <a:rPr lang="en-US" sz="2300" dirty="0" smtClean="0">
                <a:solidFill>
                  <a:srgbClr val="CC00FF"/>
                </a:solidFill>
                <a:latin typeface="Verdana" pitchFamily="34" charset="0"/>
                <a:ea typeface="Verdana" pitchFamily="34" charset="0"/>
                <a:cs typeface="Verdana" pitchFamily="34" charset="0"/>
              </a:rPr>
              <a:t>allowed only </a:t>
            </a:r>
            <a:r>
              <a:rPr lang="en-US" sz="2300" dirty="0" smtClean="0">
                <a:latin typeface="Verdana" pitchFamily="34" charset="0"/>
                <a:ea typeface="Verdana" pitchFamily="34" charset="0"/>
                <a:cs typeface="Verdana" pitchFamily="34" charset="0"/>
              </a:rPr>
              <a:t>in case the company is a </a:t>
            </a:r>
            <a:r>
              <a:rPr lang="en-US" sz="2300" dirty="0" smtClean="0">
                <a:solidFill>
                  <a:srgbClr val="CC00FF"/>
                </a:solidFill>
                <a:latin typeface="Verdana" pitchFamily="34" charset="0"/>
                <a:ea typeface="Verdana" pitchFamily="34" charset="0"/>
                <a:cs typeface="Verdana" pitchFamily="34" charset="0"/>
              </a:rPr>
              <a:t>government </a:t>
            </a:r>
            <a:r>
              <a:rPr lang="en-US" sz="2300" dirty="0" smtClean="0">
                <a:latin typeface="Verdana" pitchFamily="34" charset="0"/>
                <a:ea typeface="Verdana" pitchFamily="34" charset="0"/>
                <a:cs typeface="Verdana" pitchFamily="34" charset="0"/>
              </a:rPr>
              <a:t>company;</a:t>
            </a:r>
          </a:p>
          <a:p>
            <a:pPr algn="just">
              <a:defRPr/>
            </a:pPr>
            <a:endParaRPr lang="en-US" sz="2300" dirty="0" smtClean="0">
              <a:latin typeface="Verdana" pitchFamily="34" charset="0"/>
              <a:ea typeface="Verdana" pitchFamily="34" charset="0"/>
              <a:cs typeface="Verdana" pitchFamily="34" charset="0"/>
            </a:endParaRPr>
          </a:p>
          <a:p>
            <a:pPr algn="just">
              <a:defRPr/>
            </a:pPr>
            <a:r>
              <a:rPr lang="en-US" sz="2300" dirty="0" smtClean="0">
                <a:latin typeface="Verdana" pitchFamily="34" charset="0"/>
                <a:ea typeface="Verdana" pitchFamily="34" charset="0"/>
                <a:cs typeface="Verdana" pitchFamily="34" charset="0"/>
              </a:rPr>
              <a:t>It is containing </a:t>
            </a:r>
            <a:r>
              <a:rPr lang="en-US" sz="2300" dirty="0" smtClean="0">
                <a:solidFill>
                  <a:srgbClr val="CC00FF"/>
                </a:solidFill>
                <a:latin typeface="Verdana" pitchFamily="34" charset="0"/>
                <a:ea typeface="Verdana" pitchFamily="34" charset="0"/>
                <a:cs typeface="Verdana" pitchFamily="34" charset="0"/>
              </a:rPr>
              <a:t>only the name </a:t>
            </a:r>
            <a:r>
              <a:rPr lang="en-US" sz="2300" dirty="0" smtClean="0">
                <a:latin typeface="Verdana" pitchFamily="34" charset="0"/>
                <a:ea typeface="Verdana" pitchFamily="34" charset="0"/>
                <a:cs typeface="Verdana" pitchFamily="34" charset="0"/>
              </a:rPr>
              <a:t>of a continent, country, state, city such as Asia limited, Germany Limited, Haryana Limited, Mysore Limited;</a:t>
            </a:r>
          </a:p>
          <a:p>
            <a:pPr algn="just">
              <a:defRPr/>
            </a:pPr>
            <a:endParaRPr lang="en-US" sz="2300" dirty="0" smtClean="0">
              <a:latin typeface="Verdana" pitchFamily="34" charset="0"/>
              <a:ea typeface="Verdana" pitchFamily="34" charset="0"/>
              <a:cs typeface="Verdana" pitchFamily="34" charset="0"/>
            </a:endParaRPr>
          </a:p>
          <a:p>
            <a:pPr algn="just">
              <a:defRPr/>
            </a:pPr>
            <a:r>
              <a:rPr lang="en-US" sz="2300" dirty="0" smtClean="0">
                <a:latin typeface="Verdana" pitchFamily="34" charset="0"/>
                <a:ea typeface="Verdana" pitchFamily="34" charset="0"/>
                <a:cs typeface="Verdana" pitchFamily="34" charset="0"/>
              </a:rPr>
              <a:t>the name is only </a:t>
            </a:r>
            <a:r>
              <a:rPr lang="en-US" sz="2300" dirty="0" smtClean="0">
                <a:solidFill>
                  <a:srgbClr val="CC00FF"/>
                </a:solidFill>
                <a:latin typeface="Verdana" pitchFamily="34" charset="0"/>
                <a:ea typeface="Verdana" pitchFamily="34" charset="0"/>
                <a:cs typeface="Verdana" pitchFamily="34" charset="0"/>
              </a:rPr>
              <a:t>a general one</a:t>
            </a:r>
            <a:r>
              <a:rPr lang="en-US" sz="2300" dirty="0" smtClean="0">
                <a:latin typeface="Verdana" pitchFamily="34" charset="0"/>
                <a:ea typeface="Verdana" pitchFamily="34" charset="0"/>
                <a:cs typeface="Verdana" pitchFamily="34" charset="0"/>
              </a:rPr>
              <a:t> like Cotton Textile Mills Ltd. or Silk Manufacturing Ltd., and not </a:t>
            </a:r>
            <a:r>
              <a:rPr lang="en-US" sz="2300" dirty="0" err="1" smtClean="0">
                <a:latin typeface="Verdana" pitchFamily="34" charset="0"/>
                <a:ea typeface="Verdana" pitchFamily="34" charset="0"/>
                <a:cs typeface="Verdana" pitchFamily="34" charset="0"/>
              </a:rPr>
              <a:t>Lakshmi</a:t>
            </a:r>
            <a:r>
              <a:rPr lang="en-US" sz="2300" dirty="0" smtClean="0">
                <a:latin typeface="Verdana" pitchFamily="34" charset="0"/>
                <a:ea typeface="Verdana" pitchFamily="34" charset="0"/>
                <a:cs typeface="Verdana" pitchFamily="34" charset="0"/>
              </a:rPr>
              <a:t> Silk Manufacturing Co. Ltd;</a:t>
            </a:r>
          </a:p>
          <a:p>
            <a:pPr algn="just">
              <a:defRPr/>
            </a:pPr>
            <a:endParaRPr lang="en-US" sz="2300" dirty="0" smtClean="0">
              <a:latin typeface="Verdana" pitchFamily="34" charset="0"/>
              <a:ea typeface="Verdana" pitchFamily="34" charset="0"/>
              <a:cs typeface="Verdana" pitchFamily="34" charset="0"/>
            </a:endParaRPr>
          </a:p>
          <a:p>
            <a:pPr algn="just">
              <a:defRPr/>
            </a:pPr>
            <a:r>
              <a:rPr lang="en-US" sz="2300" dirty="0" smtClean="0">
                <a:latin typeface="Verdana" pitchFamily="34" charset="0"/>
                <a:ea typeface="Verdana" pitchFamily="34" charset="0"/>
                <a:cs typeface="Verdana" pitchFamily="34" charset="0"/>
              </a:rPr>
              <a:t>It includes name of any </a:t>
            </a:r>
            <a:r>
              <a:rPr lang="en-US" sz="2300" dirty="0" smtClean="0">
                <a:solidFill>
                  <a:srgbClr val="CC00FF"/>
                </a:solidFill>
                <a:latin typeface="Verdana" pitchFamily="34" charset="0"/>
                <a:ea typeface="Verdana" pitchFamily="34" charset="0"/>
                <a:cs typeface="Verdana" pitchFamily="34" charset="0"/>
              </a:rPr>
              <a:t>foreign country or any city in a foreign country</a:t>
            </a:r>
            <a:r>
              <a:rPr lang="en-US" sz="2300" dirty="0" smtClean="0">
                <a:latin typeface="Verdana" pitchFamily="34" charset="0"/>
                <a:ea typeface="Verdana" pitchFamily="34" charset="0"/>
                <a:cs typeface="Verdana" pitchFamily="34" charset="0"/>
              </a:rPr>
              <a:t>, the same shall be allowed if the applicant produces any proof of significance of business relations with such foreign country like Memorandum Of Understanding with a company of such country </a:t>
            </a:r>
            <a:r>
              <a:rPr lang="en-US" sz="2400" dirty="0" smtClean="0"/>
              <a:t> </a:t>
            </a:r>
          </a:p>
          <a:p>
            <a:pPr marL="274320" indent="-274320" eaLnBrk="1" fontAlgn="auto" hangingPunct="1">
              <a:spcAft>
                <a:spcPts val="0"/>
              </a:spcAft>
              <a:buClr>
                <a:schemeClr val="accent3"/>
              </a:buClr>
              <a:buFont typeface="Wingdings 2" pitchFamily="18" charset="2"/>
              <a:buNone/>
              <a:defRPr/>
            </a:pPr>
            <a:endParaRPr lang="en-US" dirty="0" smtClean="0"/>
          </a:p>
        </p:txBody>
      </p:sp>
      <p:sp>
        <p:nvSpPr>
          <p:cNvPr id="3" name="Footer Placeholder 2"/>
          <p:cNvSpPr>
            <a:spLocks noGrp="1"/>
          </p:cNvSpPr>
          <p:nvPr>
            <p:ph type="ftr" sz="quarter" idx="11"/>
          </p:nvPr>
        </p:nvSpPr>
        <p:spPr/>
        <p:txBody>
          <a:bodyPr/>
          <a:lstStyle/>
          <a:p>
            <a:pPr algn="ctr">
              <a:defRPr/>
            </a:pPr>
            <a:r>
              <a:rPr lang="en-US" dirty="0" smtClean="0">
                <a:latin typeface="Impact" pitchFamily="34" charset="0"/>
              </a:rPr>
              <a:t>A G Ranade &amp; Associates</a:t>
            </a:r>
            <a:endParaRPr lang="en-US" dirty="0">
              <a:latin typeface="Impact" pitchFamily="34" charset="0"/>
            </a:endParaRPr>
          </a:p>
        </p:txBody>
      </p:sp>
    </p:spTree>
  </p:cSld>
  <p:clrMapOvr>
    <a:masterClrMapping/>
  </p:clrMapOvr>
  <p:transition spd="slow">
    <p:wipe dir="d"/>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Content Placeholder 2"/>
          <p:cNvSpPr>
            <a:spLocks noGrp="1"/>
          </p:cNvSpPr>
          <p:nvPr>
            <p:ph idx="1"/>
          </p:nvPr>
        </p:nvSpPr>
        <p:spPr>
          <a:xfrm>
            <a:off x="457200" y="762000"/>
            <a:ext cx="8229600" cy="5562600"/>
          </a:xfrm>
        </p:spPr>
        <p:txBody>
          <a:bodyPr/>
          <a:lstStyle/>
          <a:p>
            <a:pPr algn="just">
              <a:spcBef>
                <a:spcPts val="0"/>
              </a:spcBef>
              <a:buFont typeface="Wingdings 2" pitchFamily="18" charset="2"/>
              <a:buNone/>
            </a:pPr>
            <a:r>
              <a:rPr lang="en-US" sz="1800" dirty="0" smtClean="0">
                <a:latin typeface="Verdana" pitchFamily="34" charset="0"/>
                <a:ea typeface="Verdana" pitchFamily="34" charset="0"/>
                <a:cs typeface="Verdana" pitchFamily="34" charset="0"/>
              </a:rPr>
              <a:t>	(5) The applicant shall declare in affirmative or negative whether they are using or have been using in the </a:t>
            </a:r>
            <a:r>
              <a:rPr lang="en-US" sz="1800" dirty="0" smtClean="0">
                <a:solidFill>
                  <a:srgbClr val="CC00FF"/>
                </a:solidFill>
                <a:latin typeface="Verdana" pitchFamily="34" charset="0"/>
                <a:ea typeface="Verdana" pitchFamily="34" charset="0"/>
                <a:cs typeface="Verdana" pitchFamily="34" charset="0"/>
              </a:rPr>
              <a:t>last five years</a:t>
            </a:r>
            <a:r>
              <a:rPr lang="en-US" sz="1800" dirty="0" smtClean="0">
                <a:latin typeface="Verdana" pitchFamily="34" charset="0"/>
                <a:ea typeface="Verdana" pitchFamily="34" charset="0"/>
                <a:cs typeface="Verdana" pitchFamily="34" charset="0"/>
              </a:rPr>
              <a:t> , the name applied for incorporation of company or LLP </a:t>
            </a:r>
            <a:r>
              <a:rPr lang="en-US" sz="1800" dirty="0" smtClean="0">
                <a:solidFill>
                  <a:srgbClr val="CC00FF"/>
                </a:solidFill>
                <a:latin typeface="Verdana" pitchFamily="34" charset="0"/>
                <a:ea typeface="Verdana" pitchFamily="34" charset="0"/>
                <a:cs typeface="Verdana" pitchFamily="34" charset="0"/>
              </a:rPr>
              <a:t>in any other business </a:t>
            </a:r>
            <a:r>
              <a:rPr lang="en-US" sz="1800" dirty="0" smtClean="0">
                <a:latin typeface="Verdana" pitchFamily="34" charset="0"/>
                <a:ea typeface="Verdana" pitchFamily="34" charset="0"/>
                <a:cs typeface="Verdana" pitchFamily="34" charset="0"/>
              </a:rPr>
              <a:t>constitution like Sole proprietor or Partnership or any other incorporated or unincorporated entity and if, yes </a:t>
            </a:r>
            <a:r>
              <a:rPr lang="en-US" sz="1800" dirty="0" smtClean="0">
                <a:solidFill>
                  <a:srgbClr val="CC00FF"/>
                </a:solidFill>
                <a:latin typeface="Verdana" pitchFamily="34" charset="0"/>
                <a:ea typeface="Verdana" pitchFamily="34" charset="0"/>
                <a:cs typeface="Verdana" pitchFamily="34" charset="0"/>
              </a:rPr>
              <a:t>No Objection Certificate </a:t>
            </a:r>
            <a:r>
              <a:rPr lang="en-US" sz="1800" dirty="0" smtClean="0">
                <a:latin typeface="Verdana" pitchFamily="34" charset="0"/>
                <a:ea typeface="Verdana" pitchFamily="34" charset="0"/>
                <a:cs typeface="Verdana" pitchFamily="34" charset="0"/>
              </a:rPr>
              <a:t>from other </a:t>
            </a:r>
            <a:r>
              <a:rPr lang="en-US" sz="1800" dirty="0" smtClean="0">
                <a:solidFill>
                  <a:srgbClr val="CC00FF"/>
                </a:solidFill>
                <a:latin typeface="Verdana" pitchFamily="34" charset="0"/>
                <a:ea typeface="Verdana" pitchFamily="34" charset="0"/>
                <a:cs typeface="Verdana" pitchFamily="34" charset="0"/>
              </a:rPr>
              <a:t>partners and associates</a:t>
            </a:r>
            <a:r>
              <a:rPr lang="en-US" sz="1800" dirty="0" smtClean="0">
                <a:latin typeface="Verdana" pitchFamily="34" charset="0"/>
                <a:ea typeface="Verdana" pitchFamily="34" charset="0"/>
                <a:cs typeface="Verdana" pitchFamily="34" charset="0"/>
              </a:rPr>
              <a:t> and a declaration as to whether such other business shall be taken over by the proposed company or LLP or not.</a:t>
            </a:r>
          </a:p>
          <a:p>
            <a:pPr algn="just">
              <a:spcBef>
                <a:spcPts val="0"/>
              </a:spcBef>
              <a:buFont typeface="Wingdings 2" pitchFamily="18" charset="2"/>
              <a:buNone/>
            </a:pPr>
            <a:endParaRPr lang="en-US" sz="1800" dirty="0" smtClean="0">
              <a:latin typeface="Verdana" pitchFamily="34" charset="0"/>
              <a:ea typeface="Verdana" pitchFamily="34" charset="0"/>
              <a:cs typeface="Verdana" pitchFamily="34" charset="0"/>
            </a:endParaRPr>
          </a:p>
          <a:p>
            <a:pPr algn="just">
              <a:spcBef>
                <a:spcPts val="0"/>
              </a:spcBef>
              <a:buFont typeface="Wingdings 2" pitchFamily="18" charset="2"/>
              <a:buNone/>
            </a:pPr>
            <a:r>
              <a:rPr lang="en-US" sz="1800" dirty="0" smtClean="0">
                <a:latin typeface="Verdana" pitchFamily="34" charset="0"/>
                <a:ea typeface="Verdana" pitchFamily="34" charset="0"/>
                <a:cs typeface="Verdana" pitchFamily="34" charset="0"/>
              </a:rPr>
              <a:t>	(6) Words and combinations thereof shall not be used in English or any of the languages unless the </a:t>
            </a:r>
            <a:r>
              <a:rPr lang="en-US" sz="1800" dirty="0" smtClean="0">
                <a:solidFill>
                  <a:srgbClr val="CC00FF"/>
                </a:solidFill>
                <a:latin typeface="Verdana" pitchFamily="34" charset="0"/>
                <a:ea typeface="Verdana" pitchFamily="34" charset="0"/>
                <a:cs typeface="Verdana" pitchFamily="34" charset="0"/>
              </a:rPr>
              <a:t>previous approval </a:t>
            </a:r>
            <a:r>
              <a:rPr lang="en-US" sz="1800" dirty="0" smtClean="0">
                <a:latin typeface="Verdana" pitchFamily="34" charset="0"/>
                <a:ea typeface="Verdana" pitchFamily="34" charset="0"/>
                <a:cs typeface="Verdana" pitchFamily="34" charset="0"/>
              </a:rPr>
              <a:t>of the Central Government has been obtained for the use of any such word or expression viz. National, Union, Central, Federal, </a:t>
            </a:r>
            <a:r>
              <a:rPr lang="en-US" sz="1800" dirty="0" err="1" smtClean="0">
                <a:latin typeface="Verdana" pitchFamily="34" charset="0"/>
                <a:ea typeface="Verdana" pitchFamily="34" charset="0"/>
                <a:cs typeface="Verdana" pitchFamily="34" charset="0"/>
              </a:rPr>
              <a:t>Rashtrapati</a:t>
            </a:r>
            <a:r>
              <a:rPr lang="en-US" sz="1800" dirty="0" smtClean="0">
                <a:latin typeface="Verdana" pitchFamily="34" charset="0"/>
                <a:ea typeface="Verdana" pitchFamily="34" charset="0"/>
                <a:cs typeface="Verdana" pitchFamily="34" charset="0"/>
              </a:rPr>
              <a:t>, Republic, </a:t>
            </a:r>
            <a:r>
              <a:rPr lang="en-US" sz="1800" dirty="0" err="1" smtClean="0">
                <a:latin typeface="Verdana" pitchFamily="34" charset="0"/>
                <a:ea typeface="Verdana" pitchFamily="34" charset="0"/>
                <a:cs typeface="Verdana" pitchFamily="34" charset="0"/>
              </a:rPr>
              <a:t>Panchayat</a:t>
            </a:r>
            <a:r>
              <a:rPr lang="en-US" sz="1800" dirty="0" smtClean="0">
                <a:latin typeface="Verdana" pitchFamily="34" charset="0"/>
                <a:ea typeface="Verdana" pitchFamily="34" charset="0"/>
                <a:cs typeface="Verdana" pitchFamily="34" charset="0"/>
              </a:rPr>
              <a:t>, PM, PMO etc..</a:t>
            </a:r>
          </a:p>
          <a:p>
            <a:pPr algn="just" eaLnBrk="1" hangingPunct="1">
              <a:spcBef>
                <a:spcPts val="0"/>
              </a:spcBef>
              <a:buFont typeface="Wingdings 2" pitchFamily="18" charset="2"/>
              <a:buNone/>
            </a:pPr>
            <a:r>
              <a:rPr lang="en-US" sz="1800" dirty="0" smtClean="0">
                <a:latin typeface="Verdana" pitchFamily="34" charset="0"/>
                <a:ea typeface="Verdana" pitchFamily="34" charset="0"/>
                <a:cs typeface="Verdana" pitchFamily="34" charset="0"/>
              </a:rPr>
              <a:t>	</a:t>
            </a:r>
          </a:p>
          <a:p>
            <a:pPr algn="just" eaLnBrk="1" hangingPunct="1">
              <a:spcBef>
                <a:spcPts val="0"/>
              </a:spcBef>
              <a:buFont typeface="Wingdings 2" pitchFamily="18" charset="2"/>
              <a:buNone/>
            </a:pPr>
            <a:r>
              <a:rPr lang="en-US" sz="1800" dirty="0" smtClean="0">
                <a:latin typeface="Verdana" pitchFamily="34" charset="0"/>
                <a:ea typeface="Verdana" pitchFamily="34" charset="0"/>
                <a:cs typeface="Verdana" pitchFamily="34" charset="0"/>
              </a:rPr>
              <a:t>	(7) For </a:t>
            </a:r>
            <a:r>
              <a:rPr lang="en-US" sz="1800" u="sng" dirty="0" smtClean="0">
                <a:latin typeface="Verdana" pitchFamily="34" charset="0"/>
                <a:ea typeface="Verdana" pitchFamily="34" charset="0"/>
                <a:cs typeface="Verdana" pitchFamily="34" charset="0"/>
              </a:rPr>
              <a:t>section 8</a:t>
            </a:r>
            <a:r>
              <a:rPr lang="en-US" sz="1800" dirty="0" smtClean="0">
                <a:latin typeface="Verdana" pitchFamily="34" charset="0"/>
                <a:ea typeface="Verdana" pitchFamily="34" charset="0"/>
                <a:cs typeface="Verdana" pitchFamily="34" charset="0"/>
              </a:rPr>
              <a:t> Companies, the name shall include the words foundation, Forum, Association, Federation, Chambers, Confederation, council, Electoral trust and the like etc. Every company incorporated as a "</a:t>
            </a:r>
            <a:r>
              <a:rPr lang="en-US" sz="1800" dirty="0" err="1" smtClean="0">
                <a:latin typeface="Verdana" pitchFamily="34" charset="0"/>
                <a:ea typeface="Verdana" pitchFamily="34" charset="0"/>
                <a:cs typeface="Verdana" pitchFamily="34" charset="0"/>
              </a:rPr>
              <a:t>Nidhi</a:t>
            </a:r>
            <a:r>
              <a:rPr lang="en-US" sz="1800" dirty="0" smtClean="0">
                <a:latin typeface="Verdana" pitchFamily="34" charset="0"/>
                <a:ea typeface="Verdana" pitchFamily="34" charset="0"/>
                <a:cs typeface="Verdana" pitchFamily="34" charset="0"/>
              </a:rPr>
              <a:t>" shall have the last word ‘</a:t>
            </a:r>
            <a:r>
              <a:rPr lang="en-US" sz="1800" dirty="0" err="1" smtClean="0">
                <a:latin typeface="Verdana" pitchFamily="34" charset="0"/>
                <a:ea typeface="Verdana" pitchFamily="34" charset="0"/>
                <a:cs typeface="Verdana" pitchFamily="34" charset="0"/>
              </a:rPr>
              <a:t>Nidhi</a:t>
            </a:r>
            <a:r>
              <a:rPr lang="en-US" sz="1800" dirty="0" smtClean="0">
                <a:latin typeface="Verdana" pitchFamily="34" charset="0"/>
                <a:ea typeface="Verdana" pitchFamily="34" charset="0"/>
                <a:cs typeface="Verdana" pitchFamily="34" charset="0"/>
              </a:rPr>
              <a:t> Limited’ as part of its name.</a:t>
            </a:r>
          </a:p>
          <a:p>
            <a:pPr eaLnBrk="1" hangingPunct="1">
              <a:buFont typeface="Wingdings 2" pitchFamily="18" charset="2"/>
              <a:buNone/>
            </a:pPr>
            <a:endParaRPr lang="en-US" dirty="0" smtClean="0"/>
          </a:p>
        </p:txBody>
      </p:sp>
      <p:sp>
        <p:nvSpPr>
          <p:cNvPr id="3" name="Footer Placeholder 2"/>
          <p:cNvSpPr>
            <a:spLocks noGrp="1"/>
          </p:cNvSpPr>
          <p:nvPr>
            <p:ph type="ftr" sz="quarter" idx="11"/>
          </p:nvPr>
        </p:nvSpPr>
        <p:spPr/>
        <p:txBody>
          <a:bodyPr/>
          <a:lstStyle/>
          <a:p>
            <a:pPr algn="ctr">
              <a:defRPr/>
            </a:pPr>
            <a:r>
              <a:rPr lang="en-US" dirty="0" smtClean="0">
                <a:latin typeface="Impact" pitchFamily="34" charset="0"/>
              </a:rPr>
              <a:t>A G Ranade &amp; Associates</a:t>
            </a:r>
            <a:endParaRPr lang="en-US" dirty="0">
              <a:latin typeface="Impact" pitchFamily="34" charset="0"/>
            </a:endParaRPr>
          </a:p>
        </p:txBody>
      </p:sp>
    </p:spTree>
  </p:cSld>
  <p:clrMapOvr>
    <a:masterClrMapping/>
  </p:clrMapOvr>
  <p:transition spd="slow">
    <p:wipe dir="d"/>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457200" y="381000"/>
            <a:ext cx="8229600" cy="914400"/>
          </a:xfrm>
        </p:spPr>
        <p:txBody>
          <a:bodyPr>
            <a:normAutofit fontScale="90000"/>
          </a:bodyPr>
          <a:lstStyle/>
          <a:p>
            <a:pPr algn="ctr" eaLnBrk="1" fontAlgn="auto" hangingPunct="1">
              <a:spcAft>
                <a:spcPts val="0"/>
              </a:spcAft>
              <a:defRPr/>
            </a:pPr>
            <a:r>
              <a:rPr lang="en-US" dirty="0" smtClean="0"/>
              <a:t/>
            </a:r>
            <a:br>
              <a:rPr lang="en-US" dirty="0" smtClean="0"/>
            </a:br>
            <a:r>
              <a:rPr lang="en-US" dirty="0" smtClean="0"/>
              <a:t> </a:t>
            </a:r>
            <a:r>
              <a:rPr lang="en-US" dirty="0" smtClean="0">
                <a:latin typeface="Verdana" pitchFamily="34" charset="0"/>
                <a:ea typeface="Verdana" pitchFamily="34" charset="0"/>
                <a:cs typeface="Verdana" pitchFamily="34" charset="0"/>
              </a:rPr>
              <a:t>Modes of Incorporation</a:t>
            </a:r>
          </a:p>
        </p:txBody>
      </p:sp>
      <p:graphicFrame>
        <p:nvGraphicFramePr>
          <p:cNvPr id="6" name="Content Placeholder 5"/>
          <p:cNvGraphicFramePr>
            <a:graphicFrameLocks noGrp="1"/>
          </p:cNvGraphicFramePr>
          <p:nvPr>
            <p:ph idx="1"/>
          </p:nvPr>
        </p:nvGraphicFramePr>
        <p:xfrm>
          <a:off x="457200" y="1524000"/>
          <a:ext cx="8458200" cy="3124205"/>
        </p:xfrm>
        <a:graphic>
          <a:graphicData uri="http://schemas.openxmlformats.org/drawingml/2006/table">
            <a:tbl>
              <a:tblPr firstRow="1" bandRow="1">
                <a:tableStyleId>{5C22544A-7EE6-4342-B048-85BDC9FD1C3A}</a:tableStyleId>
              </a:tblPr>
              <a:tblGrid>
                <a:gridCol w="5373236"/>
                <a:gridCol w="3084964"/>
              </a:tblGrid>
              <a:tr h="446315">
                <a:tc>
                  <a:txBody>
                    <a:bodyPr/>
                    <a:lstStyle/>
                    <a:p>
                      <a:pPr algn="ctr"/>
                      <a:r>
                        <a:rPr lang="en-US" dirty="0" smtClean="0">
                          <a:latin typeface="Verdana" pitchFamily="34" charset="0"/>
                          <a:ea typeface="Verdana" pitchFamily="34" charset="0"/>
                          <a:cs typeface="Verdana" pitchFamily="34" charset="0"/>
                        </a:rPr>
                        <a:t>Type of Company</a:t>
                      </a:r>
                      <a:endParaRPr lang="en-US" dirty="0">
                        <a:latin typeface="Verdana" pitchFamily="34" charset="0"/>
                        <a:ea typeface="Verdana" pitchFamily="34" charset="0"/>
                        <a:cs typeface="Verdana" pitchFamily="34" charset="0"/>
                      </a:endParaRPr>
                    </a:p>
                  </a:txBody>
                  <a:tcPr/>
                </a:tc>
                <a:tc>
                  <a:txBody>
                    <a:bodyPr/>
                    <a:lstStyle/>
                    <a:p>
                      <a:pPr algn="ctr"/>
                      <a:r>
                        <a:rPr lang="en-US" dirty="0" smtClean="0">
                          <a:latin typeface="Verdana" pitchFamily="34" charset="0"/>
                          <a:ea typeface="Verdana" pitchFamily="34" charset="0"/>
                          <a:cs typeface="Verdana" pitchFamily="34" charset="0"/>
                        </a:rPr>
                        <a:t>Applicable Form</a:t>
                      </a:r>
                      <a:endParaRPr lang="en-US" dirty="0">
                        <a:latin typeface="Verdana" pitchFamily="34" charset="0"/>
                        <a:ea typeface="Verdana" pitchFamily="34" charset="0"/>
                        <a:cs typeface="Verdana" pitchFamily="34" charset="0"/>
                      </a:endParaRPr>
                    </a:p>
                  </a:txBody>
                  <a:tcPr/>
                </a:tc>
              </a:tr>
              <a:tr h="446315">
                <a:tc>
                  <a:txBody>
                    <a:bodyPr/>
                    <a:lstStyle/>
                    <a:p>
                      <a:r>
                        <a:rPr lang="en-US" dirty="0" smtClean="0">
                          <a:latin typeface="Verdana" pitchFamily="34" charset="0"/>
                          <a:ea typeface="Verdana" pitchFamily="34" charset="0"/>
                          <a:cs typeface="Verdana" pitchFamily="34" charset="0"/>
                        </a:rPr>
                        <a:t>Private Company</a:t>
                      </a:r>
                      <a:r>
                        <a:rPr lang="en-US" baseline="0" dirty="0" smtClean="0">
                          <a:latin typeface="Verdana" pitchFamily="34" charset="0"/>
                          <a:ea typeface="Verdana" pitchFamily="34" charset="0"/>
                          <a:cs typeface="Verdana" pitchFamily="34" charset="0"/>
                        </a:rPr>
                        <a:t> [</a:t>
                      </a:r>
                      <a:r>
                        <a:rPr lang="en-US" baseline="0" dirty="0" err="1" smtClean="0">
                          <a:latin typeface="Verdana" pitchFamily="34" charset="0"/>
                          <a:ea typeface="Verdana" pitchFamily="34" charset="0"/>
                          <a:cs typeface="Verdana" pitchFamily="34" charset="0"/>
                        </a:rPr>
                        <a:t>Incl</a:t>
                      </a:r>
                      <a:r>
                        <a:rPr lang="en-US" baseline="0" dirty="0" smtClean="0">
                          <a:latin typeface="Verdana" pitchFamily="34" charset="0"/>
                          <a:ea typeface="Verdana" pitchFamily="34" charset="0"/>
                          <a:cs typeface="Verdana" pitchFamily="34" charset="0"/>
                        </a:rPr>
                        <a:t> OPC]</a:t>
                      </a:r>
                      <a:endParaRPr lang="en-US" dirty="0">
                        <a:latin typeface="Verdana" pitchFamily="34" charset="0"/>
                        <a:ea typeface="Verdana" pitchFamily="34" charset="0"/>
                        <a:cs typeface="Verdana" pitchFamily="34" charset="0"/>
                      </a:endParaRPr>
                    </a:p>
                  </a:txBody>
                  <a:tcPr/>
                </a:tc>
                <a:tc rowSpan="3">
                  <a:txBody>
                    <a:bodyPr/>
                    <a:lstStyle/>
                    <a:p>
                      <a:pPr algn="ctr"/>
                      <a:endParaRPr lang="en-US" dirty="0" smtClean="0">
                        <a:latin typeface="Verdana" pitchFamily="34" charset="0"/>
                        <a:ea typeface="Verdana" pitchFamily="34" charset="0"/>
                        <a:cs typeface="Verdana" pitchFamily="34" charset="0"/>
                      </a:endParaRPr>
                    </a:p>
                    <a:p>
                      <a:pPr algn="ctr"/>
                      <a:r>
                        <a:rPr lang="en-US" dirty="0" smtClean="0">
                          <a:latin typeface="Verdana" pitchFamily="34" charset="0"/>
                          <a:ea typeface="Verdana" pitchFamily="34" charset="0"/>
                          <a:cs typeface="Verdana" pitchFamily="34" charset="0"/>
                        </a:rPr>
                        <a:t>SPICE</a:t>
                      </a:r>
                      <a:r>
                        <a:rPr lang="en-US" baseline="0" dirty="0" smtClean="0">
                          <a:latin typeface="Verdana" pitchFamily="34" charset="0"/>
                          <a:ea typeface="Verdana" pitchFamily="34" charset="0"/>
                          <a:cs typeface="Verdana" pitchFamily="34" charset="0"/>
                        </a:rPr>
                        <a:t> Forms</a:t>
                      </a:r>
                      <a:endParaRPr lang="en-US" dirty="0">
                        <a:latin typeface="Verdana" pitchFamily="34" charset="0"/>
                        <a:ea typeface="Verdana" pitchFamily="34" charset="0"/>
                        <a:cs typeface="Verdana" pitchFamily="34" charset="0"/>
                      </a:endParaRPr>
                    </a:p>
                  </a:txBody>
                  <a:tcPr/>
                </a:tc>
              </a:tr>
              <a:tr h="446315">
                <a:tc>
                  <a:txBody>
                    <a:bodyPr/>
                    <a:lstStyle/>
                    <a:p>
                      <a:r>
                        <a:rPr lang="en-US" dirty="0" smtClean="0">
                          <a:latin typeface="Verdana" pitchFamily="34" charset="0"/>
                          <a:ea typeface="Verdana" pitchFamily="34" charset="0"/>
                          <a:cs typeface="Verdana" pitchFamily="34" charset="0"/>
                        </a:rPr>
                        <a:t>Public Company</a:t>
                      </a:r>
                      <a:endParaRPr lang="en-US" dirty="0">
                        <a:latin typeface="Verdana" pitchFamily="34" charset="0"/>
                        <a:ea typeface="Verdana" pitchFamily="34" charset="0"/>
                        <a:cs typeface="Verdana" pitchFamily="34" charset="0"/>
                      </a:endParaRPr>
                    </a:p>
                  </a:txBody>
                  <a:tcPr/>
                </a:tc>
                <a:tc vMerge="1">
                  <a:txBody>
                    <a:bodyPr/>
                    <a:lstStyle/>
                    <a:p>
                      <a:endParaRPr lang="en-US" dirty="0"/>
                    </a:p>
                  </a:txBody>
                  <a:tcPr/>
                </a:tc>
              </a:tr>
              <a:tr h="446315">
                <a:tc>
                  <a:txBody>
                    <a:bodyPr/>
                    <a:lstStyle/>
                    <a:p>
                      <a:r>
                        <a:rPr lang="en-US" dirty="0" smtClean="0">
                          <a:latin typeface="Verdana" pitchFamily="34" charset="0"/>
                          <a:ea typeface="Verdana" pitchFamily="34" charset="0"/>
                          <a:cs typeface="Verdana" pitchFamily="34" charset="0"/>
                        </a:rPr>
                        <a:t>Section 8 Company</a:t>
                      </a:r>
                      <a:endParaRPr lang="en-US" dirty="0">
                        <a:latin typeface="Verdana" pitchFamily="34" charset="0"/>
                        <a:ea typeface="Verdana" pitchFamily="34" charset="0"/>
                        <a:cs typeface="Verdana" pitchFamily="34" charset="0"/>
                      </a:endParaRPr>
                    </a:p>
                  </a:txBody>
                  <a:tcPr/>
                </a:tc>
                <a:tc vMerge="1">
                  <a:txBody>
                    <a:bodyPr/>
                    <a:lstStyle/>
                    <a:p>
                      <a:endParaRPr lang="en-US" dirty="0"/>
                    </a:p>
                  </a:txBody>
                  <a:tcPr/>
                </a:tc>
              </a:tr>
              <a:tr h="446315">
                <a:tc>
                  <a:txBody>
                    <a:bodyPr/>
                    <a:lstStyle/>
                    <a:p>
                      <a:r>
                        <a:rPr lang="en-US" dirty="0" smtClean="0">
                          <a:latin typeface="Verdana" pitchFamily="34" charset="0"/>
                          <a:ea typeface="Verdana" pitchFamily="34" charset="0"/>
                          <a:cs typeface="Verdana" pitchFamily="34" charset="0"/>
                        </a:rPr>
                        <a:t>Ch XXI Company</a:t>
                      </a:r>
                      <a:endParaRPr lang="en-US" dirty="0">
                        <a:latin typeface="Verdana" pitchFamily="34" charset="0"/>
                        <a:ea typeface="Verdana" pitchFamily="34" charset="0"/>
                        <a:cs typeface="Verdana" pitchFamily="34" charset="0"/>
                      </a:endParaRPr>
                    </a:p>
                  </a:txBody>
                  <a:tcPr/>
                </a:tc>
                <a:tc rowSpan="3">
                  <a:txBody>
                    <a:bodyPr/>
                    <a:lstStyle/>
                    <a:p>
                      <a:pPr algn="ctr"/>
                      <a:endParaRPr lang="en-US" dirty="0" smtClean="0">
                        <a:latin typeface="Verdana" pitchFamily="34" charset="0"/>
                        <a:ea typeface="Verdana" pitchFamily="34" charset="0"/>
                        <a:cs typeface="Verdana" pitchFamily="34" charset="0"/>
                      </a:endParaRPr>
                    </a:p>
                    <a:p>
                      <a:pPr algn="ctr"/>
                      <a:endParaRPr lang="en-US" dirty="0" smtClean="0">
                        <a:latin typeface="Verdana" pitchFamily="34" charset="0"/>
                        <a:ea typeface="Verdana" pitchFamily="34" charset="0"/>
                        <a:cs typeface="Verdana" pitchFamily="34" charset="0"/>
                      </a:endParaRPr>
                    </a:p>
                    <a:p>
                      <a:pPr algn="ctr"/>
                      <a:r>
                        <a:rPr lang="en-US" dirty="0" smtClean="0">
                          <a:latin typeface="Verdana" pitchFamily="34" charset="0"/>
                          <a:ea typeface="Verdana" pitchFamily="34" charset="0"/>
                          <a:cs typeface="Verdana" pitchFamily="34" charset="0"/>
                        </a:rPr>
                        <a:t>Form INC 7</a:t>
                      </a:r>
                      <a:endParaRPr lang="en-US" dirty="0">
                        <a:latin typeface="Verdana" pitchFamily="34" charset="0"/>
                        <a:ea typeface="Verdana" pitchFamily="34" charset="0"/>
                        <a:cs typeface="Verdana" pitchFamily="34" charset="0"/>
                      </a:endParaRPr>
                    </a:p>
                  </a:txBody>
                  <a:tcPr/>
                </a:tc>
              </a:tr>
              <a:tr h="446315">
                <a:tc>
                  <a:txBody>
                    <a:bodyPr/>
                    <a:lstStyle/>
                    <a:p>
                      <a:r>
                        <a:rPr lang="en-US" dirty="0" smtClean="0">
                          <a:latin typeface="Verdana" pitchFamily="34" charset="0"/>
                          <a:ea typeface="Verdana" pitchFamily="34" charset="0"/>
                          <a:cs typeface="Verdana" pitchFamily="34" charset="0"/>
                        </a:rPr>
                        <a:t>Producer Company</a:t>
                      </a:r>
                      <a:endParaRPr lang="en-US" dirty="0">
                        <a:latin typeface="Verdana" pitchFamily="34" charset="0"/>
                        <a:ea typeface="Verdana" pitchFamily="34" charset="0"/>
                        <a:cs typeface="Verdana" pitchFamily="34" charset="0"/>
                      </a:endParaRPr>
                    </a:p>
                  </a:txBody>
                  <a:tcPr/>
                </a:tc>
                <a:tc vMerge="1">
                  <a:txBody>
                    <a:bodyPr/>
                    <a:lstStyle/>
                    <a:p>
                      <a:endParaRPr lang="en-US" dirty="0"/>
                    </a:p>
                  </a:txBody>
                  <a:tcPr/>
                </a:tc>
              </a:tr>
              <a:tr h="446315">
                <a:tc>
                  <a:txBody>
                    <a:bodyPr/>
                    <a:lstStyle/>
                    <a:p>
                      <a:r>
                        <a:rPr lang="en-US" dirty="0" smtClean="0">
                          <a:latin typeface="Verdana" pitchFamily="34" charset="0"/>
                          <a:ea typeface="Verdana" pitchFamily="34" charset="0"/>
                          <a:cs typeface="Verdana" pitchFamily="34" charset="0"/>
                        </a:rPr>
                        <a:t>Companies with more than 7 Subscribers</a:t>
                      </a:r>
                      <a:endParaRPr lang="en-US" dirty="0">
                        <a:latin typeface="Verdana" pitchFamily="34" charset="0"/>
                        <a:ea typeface="Verdana" pitchFamily="34" charset="0"/>
                        <a:cs typeface="Verdana" pitchFamily="34" charset="0"/>
                      </a:endParaRPr>
                    </a:p>
                  </a:txBody>
                  <a:tcPr/>
                </a:tc>
                <a:tc vMerge="1">
                  <a:txBody>
                    <a:bodyPr/>
                    <a:lstStyle/>
                    <a:p>
                      <a:endParaRPr lang="en-US" dirty="0"/>
                    </a:p>
                  </a:txBody>
                  <a:tcPr/>
                </a:tc>
              </a:tr>
            </a:tbl>
          </a:graphicData>
        </a:graphic>
      </p:graphicFrame>
      <p:sp>
        <p:nvSpPr>
          <p:cNvPr id="4" name="Footer Placeholder 3"/>
          <p:cNvSpPr>
            <a:spLocks noGrp="1"/>
          </p:cNvSpPr>
          <p:nvPr>
            <p:ph type="ftr" sz="quarter" idx="11"/>
          </p:nvPr>
        </p:nvSpPr>
        <p:spPr/>
        <p:txBody>
          <a:bodyPr/>
          <a:lstStyle/>
          <a:p>
            <a:pPr algn="ctr">
              <a:defRPr/>
            </a:pPr>
            <a:r>
              <a:rPr lang="en-US" dirty="0" smtClean="0">
                <a:latin typeface="Impact" pitchFamily="34" charset="0"/>
              </a:rPr>
              <a:t>A G Ranade &amp; Associates</a:t>
            </a:r>
            <a:endParaRPr lang="en-US" dirty="0">
              <a:latin typeface="Impact" pitchFamily="34" charset="0"/>
            </a:endParaRPr>
          </a:p>
        </p:txBody>
      </p:sp>
    </p:spTree>
  </p:cSld>
  <p:clrMapOvr>
    <a:masterClrMapping/>
  </p:clrMapOvr>
  <p:transition spd="slow">
    <p:wipe dir="d"/>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Content Placeholder 2"/>
          <p:cNvSpPr>
            <a:spLocks noGrp="1"/>
          </p:cNvSpPr>
          <p:nvPr>
            <p:ph idx="1"/>
          </p:nvPr>
        </p:nvSpPr>
        <p:spPr>
          <a:xfrm>
            <a:off x="457200" y="914400"/>
            <a:ext cx="8229600" cy="5410200"/>
          </a:xfrm>
        </p:spPr>
        <p:txBody>
          <a:bodyPr>
            <a:normAutofit lnSpcReduction="10000"/>
          </a:bodyPr>
          <a:lstStyle/>
          <a:p>
            <a:pPr marL="274320" indent="-274320" algn="ctr" eaLnBrk="1" fontAlgn="auto" hangingPunct="1">
              <a:spcAft>
                <a:spcPts val="0"/>
              </a:spcAft>
              <a:buClr>
                <a:schemeClr val="accent3"/>
              </a:buClr>
              <a:buFont typeface="Wingdings 2" pitchFamily="18" charset="2"/>
              <a:buNone/>
              <a:defRPr/>
            </a:pPr>
            <a:r>
              <a:rPr lang="en-US" dirty="0" smtClean="0">
                <a:latin typeface="Verdana" pitchFamily="34" charset="0"/>
                <a:ea typeface="Verdana" pitchFamily="34" charset="0"/>
                <a:cs typeface="Verdana" pitchFamily="34" charset="0"/>
              </a:rPr>
              <a:t>Memorandum &amp; Articles of Association</a:t>
            </a:r>
          </a:p>
          <a:p>
            <a:pPr marL="274320" indent="-274320" algn="just" eaLnBrk="1" fontAlgn="auto" hangingPunct="1">
              <a:spcAft>
                <a:spcPts val="0"/>
              </a:spcAft>
              <a:buClr>
                <a:schemeClr val="accent3"/>
              </a:buClr>
              <a:buFont typeface="Wingdings 2" pitchFamily="18" charset="2"/>
              <a:buNone/>
              <a:defRPr/>
            </a:pPr>
            <a:endParaRPr lang="en-US" sz="1800" dirty="0" smtClean="0">
              <a:latin typeface="Verdana" pitchFamily="34" charset="0"/>
              <a:ea typeface="Verdana" pitchFamily="34" charset="0"/>
              <a:cs typeface="Verdana" pitchFamily="34" charset="0"/>
            </a:endParaRPr>
          </a:p>
          <a:p>
            <a:pPr marL="274320" indent="-274320" algn="just" eaLnBrk="1" fontAlgn="auto" hangingPunct="1">
              <a:spcAft>
                <a:spcPts val="0"/>
              </a:spcAft>
              <a:buClr>
                <a:schemeClr val="accent3"/>
              </a:buClr>
              <a:buFont typeface="Wingdings 2" pitchFamily="18" charset="2"/>
              <a:buNone/>
              <a:defRPr/>
            </a:pPr>
            <a:r>
              <a:rPr lang="en-US" sz="1800" dirty="0" smtClean="0">
                <a:latin typeface="Verdana" pitchFamily="34" charset="0"/>
                <a:ea typeface="Verdana" pitchFamily="34" charset="0"/>
                <a:cs typeface="Verdana" pitchFamily="34" charset="0"/>
              </a:rPr>
              <a:t>	Sec 2(</a:t>
            </a:r>
            <a:r>
              <a:rPr lang="en-US" sz="1800" i="1" dirty="0" smtClean="0">
                <a:latin typeface="Verdana" pitchFamily="34" charset="0"/>
                <a:ea typeface="Verdana" pitchFamily="34" charset="0"/>
                <a:cs typeface="Verdana" pitchFamily="34" charset="0"/>
              </a:rPr>
              <a:t>5</a:t>
            </a:r>
            <a:r>
              <a:rPr lang="en-US" sz="1800" dirty="0" smtClean="0">
                <a:latin typeface="Verdana" pitchFamily="34" charset="0"/>
                <a:ea typeface="Verdana" pitchFamily="34" charset="0"/>
                <a:cs typeface="Verdana" pitchFamily="34" charset="0"/>
              </a:rPr>
              <a:t>) “</a:t>
            </a:r>
            <a:r>
              <a:rPr lang="en-US" sz="1800" dirty="0" smtClean="0">
                <a:solidFill>
                  <a:srgbClr val="CC00FF"/>
                </a:solidFill>
                <a:latin typeface="Verdana" pitchFamily="34" charset="0"/>
                <a:ea typeface="Verdana" pitchFamily="34" charset="0"/>
                <a:cs typeface="Verdana" pitchFamily="34" charset="0"/>
              </a:rPr>
              <a:t>Articles</a:t>
            </a:r>
            <a:r>
              <a:rPr lang="en-US" sz="1800" dirty="0" smtClean="0">
                <a:latin typeface="Verdana" pitchFamily="34" charset="0"/>
                <a:ea typeface="Verdana" pitchFamily="34" charset="0"/>
                <a:cs typeface="Verdana" pitchFamily="34" charset="0"/>
              </a:rPr>
              <a:t>" means the articles of association of a company as originally framed or as altered from time to time or applied in pursuance of any previous company law or of this Act;	</a:t>
            </a:r>
          </a:p>
          <a:p>
            <a:pPr marL="274320" indent="-274320" algn="just" eaLnBrk="1" fontAlgn="auto" hangingPunct="1">
              <a:spcAft>
                <a:spcPts val="0"/>
              </a:spcAft>
              <a:buClr>
                <a:schemeClr val="accent3"/>
              </a:buClr>
              <a:buFont typeface="Wingdings 2" pitchFamily="18" charset="2"/>
              <a:buNone/>
              <a:defRPr/>
            </a:pPr>
            <a:endParaRPr lang="en-US" sz="1800" dirty="0" smtClean="0">
              <a:latin typeface="Verdana" pitchFamily="34" charset="0"/>
              <a:ea typeface="Verdana" pitchFamily="34" charset="0"/>
              <a:cs typeface="Verdana" pitchFamily="34" charset="0"/>
            </a:endParaRPr>
          </a:p>
          <a:p>
            <a:pPr marL="274320" indent="-274320" algn="just" eaLnBrk="1" fontAlgn="auto" hangingPunct="1">
              <a:spcAft>
                <a:spcPts val="0"/>
              </a:spcAft>
              <a:buClr>
                <a:schemeClr val="accent3"/>
              </a:buClr>
              <a:buFont typeface="Wingdings 2" pitchFamily="18" charset="2"/>
              <a:buNone/>
              <a:defRPr/>
            </a:pPr>
            <a:r>
              <a:rPr lang="en-US" sz="1800" dirty="0" smtClean="0">
                <a:latin typeface="Verdana" pitchFamily="34" charset="0"/>
                <a:ea typeface="Verdana" pitchFamily="34" charset="0"/>
                <a:cs typeface="Verdana" pitchFamily="34" charset="0"/>
              </a:rPr>
              <a:t>	Sec 2 (</a:t>
            </a:r>
            <a:r>
              <a:rPr lang="en-US" sz="1800" i="1" dirty="0" smtClean="0">
                <a:latin typeface="Verdana" pitchFamily="34" charset="0"/>
                <a:ea typeface="Verdana" pitchFamily="34" charset="0"/>
                <a:cs typeface="Verdana" pitchFamily="34" charset="0"/>
              </a:rPr>
              <a:t>56</a:t>
            </a:r>
            <a:r>
              <a:rPr lang="en-US" sz="1800" dirty="0" smtClean="0">
                <a:latin typeface="Verdana" pitchFamily="34" charset="0"/>
                <a:ea typeface="Verdana" pitchFamily="34" charset="0"/>
                <a:cs typeface="Verdana" pitchFamily="34" charset="0"/>
              </a:rPr>
              <a:t>) “</a:t>
            </a:r>
            <a:r>
              <a:rPr lang="en-US" sz="1800" dirty="0" smtClean="0">
                <a:solidFill>
                  <a:srgbClr val="CC00FF"/>
                </a:solidFill>
                <a:latin typeface="Verdana" pitchFamily="34" charset="0"/>
                <a:ea typeface="Verdana" pitchFamily="34" charset="0"/>
                <a:cs typeface="Verdana" pitchFamily="34" charset="0"/>
              </a:rPr>
              <a:t>Memorandum</a:t>
            </a:r>
            <a:r>
              <a:rPr lang="en-US" sz="1800" dirty="0" smtClean="0">
                <a:latin typeface="Verdana" pitchFamily="34" charset="0"/>
                <a:ea typeface="Verdana" pitchFamily="34" charset="0"/>
                <a:cs typeface="Verdana" pitchFamily="34" charset="0"/>
              </a:rPr>
              <a:t>" means the memorandum of association of a company as originally framed or as altered from time to time in pursuance of any previous company law or of this Act;</a:t>
            </a:r>
          </a:p>
          <a:p>
            <a:pPr marL="274320" indent="-274320" algn="just" eaLnBrk="1" fontAlgn="auto" hangingPunct="1">
              <a:spcAft>
                <a:spcPts val="0"/>
              </a:spcAft>
              <a:buClr>
                <a:schemeClr val="accent3"/>
              </a:buClr>
              <a:buFont typeface="Wingdings 2" pitchFamily="18" charset="2"/>
              <a:buNone/>
              <a:defRPr/>
            </a:pPr>
            <a:endParaRPr lang="en-US" sz="1800" dirty="0" smtClean="0">
              <a:latin typeface="Verdana" pitchFamily="34" charset="0"/>
              <a:ea typeface="Verdana" pitchFamily="34" charset="0"/>
              <a:cs typeface="Verdana" pitchFamily="34" charset="0"/>
            </a:endParaRPr>
          </a:p>
          <a:p>
            <a:pPr marL="274320" indent="-274320" algn="just" eaLnBrk="1" fontAlgn="auto" hangingPunct="1">
              <a:spcAft>
                <a:spcPts val="0"/>
              </a:spcAft>
              <a:buClr>
                <a:schemeClr val="accent3"/>
              </a:buClr>
              <a:buFont typeface="Wingdings 2" pitchFamily="18" charset="2"/>
              <a:buNone/>
              <a:defRPr/>
            </a:pPr>
            <a:r>
              <a:rPr lang="en-US" sz="1800" dirty="0" smtClean="0">
                <a:latin typeface="Verdana" pitchFamily="34" charset="0"/>
                <a:ea typeface="Verdana" pitchFamily="34" charset="0"/>
                <a:cs typeface="Verdana" pitchFamily="34" charset="0"/>
              </a:rPr>
              <a:t>	Articles contain the regulations for management of a Company while Memorandum is Charter of a Company.</a:t>
            </a:r>
          </a:p>
          <a:p>
            <a:pPr marL="274320" indent="-274320" algn="just" eaLnBrk="1" fontAlgn="auto" hangingPunct="1">
              <a:spcAft>
                <a:spcPts val="0"/>
              </a:spcAft>
              <a:buClr>
                <a:schemeClr val="accent3"/>
              </a:buClr>
              <a:buFont typeface="Wingdings 2" pitchFamily="18" charset="2"/>
              <a:buNone/>
              <a:defRPr/>
            </a:pPr>
            <a:endParaRPr lang="en-US" sz="1800" dirty="0" smtClean="0">
              <a:latin typeface="Verdana" pitchFamily="34" charset="0"/>
              <a:ea typeface="Verdana" pitchFamily="34" charset="0"/>
              <a:cs typeface="Verdana" pitchFamily="34" charset="0"/>
            </a:endParaRPr>
          </a:p>
          <a:p>
            <a:pPr marL="274320" indent="-274320" algn="just" eaLnBrk="1" fontAlgn="auto" hangingPunct="1">
              <a:spcAft>
                <a:spcPts val="0"/>
              </a:spcAft>
              <a:buClr>
                <a:schemeClr val="accent3"/>
              </a:buClr>
              <a:buFont typeface="Wingdings 2" pitchFamily="18" charset="2"/>
              <a:buNone/>
              <a:defRPr/>
            </a:pPr>
            <a:r>
              <a:rPr lang="en-US" sz="1800" dirty="0" smtClean="0">
                <a:latin typeface="Verdana" pitchFamily="34" charset="0"/>
                <a:ea typeface="Verdana" pitchFamily="34" charset="0"/>
                <a:cs typeface="Verdana" pitchFamily="34" charset="0"/>
              </a:rPr>
              <a:t>	Sc I of CA, 2013 - Model MOA and AOA for various types of companies </a:t>
            </a:r>
          </a:p>
          <a:p>
            <a:pPr marL="274320" indent="-274320" algn="just" eaLnBrk="1" fontAlgn="auto" hangingPunct="1">
              <a:spcAft>
                <a:spcPts val="0"/>
              </a:spcAft>
              <a:buClr>
                <a:schemeClr val="accent3"/>
              </a:buClr>
              <a:buFont typeface="Wingdings 2" pitchFamily="18" charset="2"/>
              <a:buNone/>
              <a:defRPr/>
            </a:pPr>
            <a:endParaRPr lang="en-US" sz="1800" dirty="0" smtClean="0">
              <a:latin typeface="Verdana" pitchFamily="34" charset="0"/>
              <a:ea typeface="Verdana" pitchFamily="34" charset="0"/>
              <a:cs typeface="Verdana" pitchFamily="34" charset="0"/>
            </a:endParaRPr>
          </a:p>
          <a:p>
            <a:pPr marL="274320" indent="-274320" algn="just" eaLnBrk="1" fontAlgn="auto" hangingPunct="1">
              <a:spcAft>
                <a:spcPts val="0"/>
              </a:spcAft>
              <a:buClr>
                <a:schemeClr val="accent3"/>
              </a:buClr>
              <a:buFont typeface="Wingdings 2" pitchFamily="18" charset="2"/>
              <a:buNone/>
              <a:defRPr/>
            </a:pPr>
            <a:r>
              <a:rPr lang="en-US" sz="1800" dirty="0" smtClean="0">
                <a:latin typeface="Verdana" pitchFamily="34" charset="0"/>
                <a:ea typeface="Verdana" pitchFamily="34" charset="0"/>
                <a:cs typeface="Verdana" pitchFamily="34" charset="0"/>
              </a:rPr>
              <a:t>	Memorandum of Association 	: Table A to Table E </a:t>
            </a:r>
          </a:p>
          <a:p>
            <a:pPr marL="274320" indent="-274320" algn="just" eaLnBrk="1" fontAlgn="auto" hangingPunct="1">
              <a:spcAft>
                <a:spcPts val="0"/>
              </a:spcAft>
              <a:buClr>
                <a:schemeClr val="accent3"/>
              </a:buClr>
              <a:buFont typeface="Wingdings 2" pitchFamily="18" charset="2"/>
              <a:buNone/>
              <a:defRPr/>
            </a:pPr>
            <a:r>
              <a:rPr lang="en-US" sz="1800" dirty="0" smtClean="0">
                <a:latin typeface="Verdana" pitchFamily="34" charset="0"/>
                <a:ea typeface="Verdana" pitchFamily="34" charset="0"/>
                <a:cs typeface="Verdana" pitchFamily="34" charset="0"/>
              </a:rPr>
              <a:t>	Articles of Association	: Table F to Table J	 </a:t>
            </a:r>
          </a:p>
          <a:p>
            <a:pPr marL="274320" indent="-274320" algn="just" eaLnBrk="1" fontAlgn="auto" hangingPunct="1">
              <a:spcAft>
                <a:spcPts val="0"/>
              </a:spcAft>
              <a:buClr>
                <a:schemeClr val="accent3"/>
              </a:buClr>
              <a:buFont typeface="Wingdings 2" pitchFamily="18" charset="2"/>
              <a:buNone/>
              <a:defRPr/>
            </a:pPr>
            <a:endParaRPr lang="en-US" sz="1800" dirty="0" smtClean="0">
              <a:latin typeface="Verdana" pitchFamily="34" charset="0"/>
              <a:ea typeface="Verdana" pitchFamily="34" charset="0"/>
              <a:cs typeface="Verdana" pitchFamily="34" charset="0"/>
            </a:endParaRPr>
          </a:p>
          <a:p>
            <a:pPr marL="274320" indent="-274320" algn="just" eaLnBrk="1" fontAlgn="auto" hangingPunct="1">
              <a:spcAft>
                <a:spcPts val="0"/>
              </a:spcAft>
              <a:buClr>
                <a:schemeClr val="accent3"/>
              </a:buClr>
              <a:buFont typeface="Wingdings 2" pitchFamily="18" charset="2"/>
              <a:buNone/>
              <a:defRPr/>
            </a:pPr>
            <a:endParaRPr lang="en-US" sz="1800" dirty="0" smtClean="0">
              <a:latin typeface="Verdana" pitchFamily="34" charset="0"/>
              <a:ea typeface="Verdana" pitchFamily="34" charset="0"/>
              <a:cs typeface="Verdana" pitchFamily="34" charset="0"/>
            </a:endParaRPr>
          </a:p>
        </p:txBody>
      </p:sp>
      <p:sp>
        <p:nvSpPr>
          <p:cNvPr id="3" name="Footer Placeholder 2"/>
          <p:cNvSpPr>
            <a:spLocks noGrp="1"/>
          </p:cNvSpPr>
          <p:nvPr>
            <p:ph type="ftr" sz="quarter" idx="11"/>
          </p:nvPr>
        </p:nvSpPr>
        <p:spPr>
          <a:xfrm>
            <a:off x="2743200" y="6356350"/>
            <a:ext cx="3352800" cy="365125"/>
          </a:xfrm>
        </p:spPr>
        <p:txBody>
          <a:bodyPr/>
          <a:lstStyle/>
          <a:p>
            <a:pPr algn="ctr">
              <a:defRPr/>
            </a:pPr>
            <a:r>
              <a:rPr lang="en-US" dirty="0" smtClean="0">
                <a:latin typeface="Impact" pitchFamily="34" charset="0"/>
              </a:rPr>
              <a:t>A G Ranade &amp; Associates</a:t>
            </a:r>
            <a:endParaRPr lang="en-US" dirty="0">
              <a:latin typeface="Impact" pitchFamily="34" charset="0"/>
            </a:endParaRPr>
          </a:p>
        </p:txBody>
      </p:sp>
    </p:spTree>
  </p:cSld>
  <p:clrMapOvr>
    <a:masterClrMapping/>
  </p:clrMapOvr>
  <p:transition spd="slow">
    <p:wipe dir="d"/>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nvPr>
        </p:nvGraphicFramePr>
        <p:xfrm>
          <a:off x="457200" y="914400"/>
          <a:ext cx="8229600" cy="2225040"/>
        </p:xfrm>
        <a:graphic>
          <a:graphicData uri="http://schemas.openxmlformats.org/drawingml/2006/table">
            <a:tbl>
              <a:tblPr firstRow="1" bandRow="1">
                <a:tableStyleId>{5C22544A-7EE6-4342-B048-85BDC9FD1C3A}</a:tableStyleId>
              </a:tblPr>
              <a:tblGrid>
                <a:gridCol w="1219200"/>
                <a:gridCol w="7010400"/>
              </a:tblGrid>
              <a:tr h="370840">
                <a:tc gridSpan="2">
                  <a:txBody>
                    <a:bodyPr/>
                    <a:lstStyle/>
                    <a:p>
                      <a:pPr algn="ctr"/>
                      <a:r>
                        <a:rPr lang="en-US" dirty="0" smtClean="0">
                          <a:latin typeface="Verdana" pitchFamily="34" charset="0"/>
                          <a:ea typeface="Verdana" pitchFamily="34" charset="0"/>
                          <a:cs typeface="Verdana" pitchFamily="34" charset="0"/>
                        </a:rPr>
                        <a:t>MEMORANDUM OF ASSOCIATION</a:t>
                      </a:r>
                      <a:endParaRPr lang="en-US" dirty="0">
                        <a:latin typeface="Verdana" pitchFamily="34" charset="0"/>
                        <a:ea typeface="Verdana" pitchFamily="34" charset="0"/>
                        <a:cs typeface="Verdana" pitchFamily="34" charset="0"/>
                      </a:endParaRPr>
                    </a:p>
                  </a:txBody>
                  <a:tcPr/>
                </a:tc>
                <a:tc hMerge="1">
                  <a:txBody>
                    <a:bodyPr/>
                    <a:lstStyle/>
                    <a:p>
                      <a:endParaRPr lang="en-US" dirty="0"/>
                    </a:p>
                  </a:txBody>
                  <a:tcPr/>
                </a:tc>
              </a:tr>
              <a:tr h="370840">
                <a:tc>
                  <a:txBody>
                    <a:bodyPr/>
                    <a:lstStyle/>
                    <a:p>
                      <a:r>
                        <a:rPr lang="en-US" dirty="0" smtClean="0">
                          <a:latin typeface="Verdana" pitchFamily="34" charset="0"/>
                          <a:ea typeface="Verdana" pitchFamily="34" charset="0"/>
                          <a:cs typeface="Verdana" pitchFamily="34" charset="0"/>
                        </a:rPr>
                        <a:t>Table A</a:t>
                      </a:r>
                      <a:endParaRPr lang="en-US" dirty="0">
                        <a:latin typeface="Verdana" pitchFamily="34" charset="0"/>
                        <a:ea typeface="Verdana" pitchFamily="34" charset="0"/>
                        <a:cs typeface="Verdana" pitchFamily="34" charset="0"/>
                      </a:endParaRPr>
                    </a:p>
                  </a:txBody>
                  <a:tcPr/>
                </a:tc>
                <a:tc>
                  <a:txBody>
                    <a:bodyPr/>
                    <a:lstStyle/>
                    <a:p>
                      <a:r>
                        <a:rPr lang="en-US" dirty="0" smtClean="0">
                          <a:latin typeface="Verdana" pitchFamily="34" charset="0"/>
                          <a:ea typeface="Verdana" pitchFamily="34" charset="0"/>
                          <a:cs typeface="Verdana" pitchFamily="34" charset="0"/>
                        </a:rPr>
                        <a:t>Company Limited by Shares</a:t>
                      </a:r>
                      <a:endParaRPr lang="en-US" dirty="0">
                        <a:latin typeface="Verdana" pitchFamily="34" charset="0"/>
                        <a:ea typeface="Verdana" pitchFamily="34" charset="0"/>
                        <a:cs typeface="Verdana" pitchFamily="34" charset="0"/>
                      </a:endParaRPr>
                    </a:p>
                  </a:txBody>
                  <a:tcPr/>
                </a:tc>
              </a:tr>
              <a:tr h="370840">
                <a:tc>
                  <a:txBody>
                    <a:bodyPr/>
                    <a:lstStyle/>
                    <a:p>
                      <a:r>
                        <a:rPr lang="en-US" dirty="0" smtClean="0">
                          <a:latin typeface="Verdana" pitchFamily="34" charset="0"/>
                          <a:ea typeface="Verdana" pitchFamily="34" charset="0"/>
                          <a:cs typeface="Verdana" pitchFamily="34" charset="0"/>
                        </a:rPr>
                        <a:t>Table B</a:t>
                      </a:r>
                      <a:endParaRPr lang="en-US"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latin typeface="Verdana" pitchFamily="34" charset="0"/>
                          <a:ea typeface="Verdana" pitchFamily="34" charset="0"/>
                          <a:cs typeface="Verdana" pitchFamily="34" charset="0"/>
                        </a:rPr>
                        <a:t>Company Limited by Guarantee</a:t>
                      </a:r>
                      <a:r>
                        <a:rPr lang="en-US" baseline="0" dirty="0" smtClean="0">
                          <a:latin typeface="Verdana" pitchFamily="34" charset="0"/>
                          <a:ea typeface="Verdana" pitchFamily="34" charset="0"/>
                          <a:cs typeface="Verdana" pitchFamily="34" charset="0"/>
                        </a:rPr>
                        <a:t> &amp; not having share capital</a:t>
                      </a:r>
                      <a:endParaRPr lang="en-US" dirty="0">
                        <a:latin typeface="Verdana" pitchFamily="34" charset="0"/>
                        <a:ea typeface="Verdana" pitchFamily="34" charset="0"/>
                        <a:cs typeface="Verdana" pitchFamily="34" charset="0"/>
                      </a:endParaRPr>
                    </a:p>
                  </a:txBody>
                  <a:tcPr/>
                </a:tc>
              </a:tr>
              <a:tr h="370840">
                <a:tc>
                  <a:txBody>
                    <a:bodyPr/>
                    <a:lstStyle/>
                    <a:p>
                      <a:r>
                        <a:rPr lang="en-US" dirty="0" smtClean="0">
                          <a:latin typeface="Verdana" pitchFamily="34" charset="0"/>
                          <a:ea typeface="Verdana" pitchFamily="34" charset="0"/>
                          <a:cs typeface="Verdana" pitchFamily="34" charset="0"/>
                        </a:rPr>
                        <a:t>Table C</a:t>
                      </a:r>
                      <a:endParaRPr lang="en-US"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latin typeface="Verdana" pitchFamily="34" charset="0"/>
                          <a:ea typeface="Verdana" pitchFamily="34" charset="0"/>
                          <a:cs typeface="Verdana" pitchFamily="34" charset="0"/>
                        </a:rPr>
                        <a:t>Company Limited by Guarantee</a:t>
                      </a:r>
                      <a:r>
                        <a:rPr lang="en-US" baseline="0" dirty="0" smtClean="0">
                          <a:latin typeface="Verdana" pitchFamily="34" charset="0"/>
                          <a:ea typeface="Verdana" pitchFamily="34" charset="0"/>
                          <a:cs typeface="Verdana" pitchFamily="34" charset="0"/>
                        </a:rPr>
                        <a:t> &amp; having share capital</a:t>
                      </a:r>
                      <a:endParaRPr lang="en-US" dirty="0">
                        <a:latin typeface="Verdana" pitchFamily="34" charset="0"/>
                        <a:ea typeface="Verdana" pitchFamily="34" charset="0"/>
                        <a:cs typeface="Verdana" pitchFamily="34" charset="0"/>
                      </a:endParaRPr>
                    </a:p>
                  </a:txBody>
                  <a:tcPr/>
                </a:tc>
              </a:tr>
              <a:tr h="370840">
                <a:tc>
                  <a:txBody>
                    <a:bodyPr/>
                    <a:lstStyle/>
                    <a:p>
                      <a:r>
                        <a:rPr lang="en-US" dirty="0" smtClean="0">
                          <a:latin typeface="Verdana" pitchFamily="34" charset="0"/>
                          <a:ea typeface="Verdana" pitchFamily="34" charset="0"/>
                          <a:cs typeface="Verdana" pitchFamily="34" charset="0"/>
                        </a:rPr>
                        <a:t>Table D</a:t>
                      </a:r>
                      <a:endParaRPr lang="en-US" dirty="0">
                        <a:latin typeface="Verdana" pitchFamily="34" charset="0"/>
                        <a:ea typeface="Verdana" pitchFamily="34" charset="0"/>
                        <a:cs typeface="Verdana" pitchFamily="34" charset="0"/>
                      </a:endParaRPr>
                    </a:p>
                  </a:txBody>
                  <a:tcPr/>
                </a:tc>
                <a:tc>
                  <a:txBody>
                    <a:bodyPr/>
                    <a:lstStyle/>
                    <a:p>
                      <a:r>
                        <a:rPr lang="en-US" dirty="0" smtClean="0">
                          <a:latin typeface="Verdana" pitchFamily="34" charset="0"/>
                          <a:ea typeface="Verdana" pitchFamily="34" charset="0"/>
                          <a:cs typeface="Verdana" pitchFamily="34" charset="0"/>
                        </a:rPr>
                        <a:t>Unlimited Company not having share capital</a:t>
                      </a:r>
                      <a:endParaRPr lang="en-US" dirty="0">
                        <a:latin typeface="Verdana" pitchFamily="34" charset="0"/>
                        <a:ea typeface="Verdana" pitchFamily="34" charset="0"/>
                        <a:cs typeface="Verdana" pitchFamily="34" charset="0"/>
                      </a:endParaRPr>
                    </a:p>
                  </a:txBody>
                  <a:tcPr/>
                </a:tc>
              </a:tr>
              <a:tr h="370840">
                <a:tc>
                  <a:txBody>
                    <a:bodyPr/>
                    <a:lstStyle/>
                    <a:p>
                      <a:r>
                        <a:rPr lang="en-US" dirty="0" smtClean="0">
                          <a:latin typeface="Verdana" pitchFamily="34" charset="0"/>
                          <a:ea typeface="Verdana" pitchFamily="34" charset="0"/>
                          <a:cs typeface="Verdana" pitchFamily="34" charset="0"/>
                        </a:rPr>
                        <a:t>Table E</a:t>
                      </a:r>
                      <a:endParaRPr lang="en-US"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latin typeface="Verdana" pitchFamily="34" charset="0"/>
                          <a:ea typeface="Verdana" pitchFamily="34" charset="0"/>
                          <a:cs typeface="Verdana" pitchFamily="34" charset="0"/>
                        </a:rPr>
                        <a:t>Unlimited Company having share capital</a:t>
                      </a:r>
                      <a:endParaRPr lang="en-US" dirty="0">
                        <a:latin typeface="Verdana" pitchFamily="34" charset="0"/>
                        <a:ea typeface="Verdana" pitchFamily="34" charset="0"/>
                        <a:cs typeface="Verdana" pitchFamily="34" charset="0"/>
                      </a:endParaRPr>
                    </a:p>
                  </a:txBody>
                  <a:tcPr/>
                </a:tc>
              </a:tr>
            </a:tbl>
          </a:graphicData>
        </a:graphic>
      </p:graphicFrame>
      <p:graphicFrame>
        <p:nvGraphicFramePr>
          <p:cNvPr id="7" name="Table 6"/>
          <p:cNvGraphicFramePr>
            <a:graphicFrameLocks noGrp="1"/>
          </p:cNvGraphicFramePr>
          <p:nvPr/>
        </p:nvGraphicFramePr>
        <p:xfrm>
          <a:off x="533400" y="3352800"/>
          <a:ext cx="8229600" cy="2225040"/>
        </p:xfrm>
        <a:graphic>
          <a:graphicData uri="http://schemas.openxmlformats.org/drawingml/2006/table">
            <a:tbl>
              <a:tblPr firstRow="1" bandRow="1">
                <a:tableStyleId>{5C22544A-7EE6-4342-B048-85BDC9FD1C3A}</a:tableStyleId>
              </a:tblPr>
              <a:tblGrid>
                <a:gridCol w="1219200"/>
                <a:gridCol w="7010400"/>
              </a:tblGrid>
              <a:tr h="370840">
                <a:tc gridSpan="2">
                  <a:txBody>
                    <a:bodyPr/>
                    <a:lstStyle/>
                    <a:p>
                      <a:pPr algn="ctr"/>
                      <a:r>
                        <a:rPr lang="en-US" dirty="0" smtClean="0">
                          <a:latin typeface="Verdana" pitchFamily="34" charset="0"/>
                          <a:ea typeface="Verdana" pitchFamily="34" charset="0"/>
                          <a:cs typeface="Verdana" pitchFamily="34" charset="0"/>
                        </a:rPr>
                        <a:t>ARTICLES</a:t>
                      </a:r>
                      <a:r>
                        <a:rPr lang="en-US" baseline="0" dirty="0" smtClean="0">
                          <a:latin typeface="Verdana" pitchFamily="34" charset="0"/>
                          <a:ea typeface="Verdana" pitchFamily="34" charset="0"/>
                          <a:cs typeface="Verdana" pitchFamily="34" charset="0"/>
                        </a:rPr>
                        <a:t> </a:t>
                      </a:r>
                      <a:r>
                        <a:rPr lang="en-US" dirty="0" smtClean="0">
                          <a:latin typeface="Verdana" pitchFamily="34" charset="0"/>
                          <a:ea typeface="Verdana" pitchFamily="34" charset="0"/>
                          <a:cs typeface="Verdana" pitchFamily="34" charset="0"/>
                        </a:rPr>
                        <a:t>OF ASSOCIATION</a:t>
                      </a:r>
                      <a:endParaRPr lang="en-US" dirty="0">
                        <a:latin typeface="Verdana" pitchFamily="34" charset="0"/>
                        <a:ea typeface="Verdana" pitchFamily="34" charset="0"/>
                        <a:cs typeface="Verdana" pitchFamily="34" charset="0"/>
                      </a:endParaRPr>
                    </a:p>
                  </a:txBody>
                  <a:tcPr/>
                </a:tc>
                <a:tc hMerge="1">
                  <a:txBody>
                    <a:bodyPr/>
                    <a:lstStyle/>
                    <a:p>
                      <a:endParaRPr lang="en-US" dirty="0"/>
                    </a:p>
                  </a:txBody>
                  <a:tcPr/>
                </a:tc>
              </a:tr>
              <a:tr h="370840">
                <a:tc>
                  <a:txBody>
                    <a:bodyPr/>
                    <a:lstStyle/>
                    <a:p>
                      <a:r>
                        <a:rPr lang="en-US" dirty="0" smtClean="0">
                          <a:latin typeface="Verdana" pitchFamily="34" charset="0"/>
                          <a:ea typeface="Verdana" pitchFamily="34" charset="0"/>
                          <a:cs typeface="Verdana" pitchFamily="34" charset="0"/>
                        </a:rPr>
                        <a:t>Table F</a:t>
                      </a:r>
                      <a:endParaRPr lang="en-US" dirty="0">
                        <a:latin typeface="Verdana" pitchFamily="34" charset="0"/>
                        <a:ea typeface="Verdana" pitchFamily="34" charset="0"/>
                        <a:cs typeface="Verdana" pitchFamily="34" charset="0"/>
                      </a:endParaRPr>
                    </a:p>
                  </a:txBody>
                  <a:tcPr/>
                </a:tc>
                <a:tc>
                  <a:txBody>
                    <a:bodyPr/>
                    <a:lstStyle/>
                    <a:p>
                      <a:r>
                        <a:rPr lang="en-US" dirty="0" smtClean="0">
                          <a:latin typeface="Verdana" pitchFamily="34" charset="0"/>
                          <a:ea typeface="Verdana" pitchFamily="34" charset="0"/>
                          <a:cs typeface="Verdana" pitchFamily="34" charset="0"/>
                        </a:rPr>
                        <a:t>Company Limited by Shares</a:t>
                      </a:r>
                      <a:endParaRPr lang="en-US" dirty="0">
                        <a:latin typeface="Verdana" pitchFamily="34" charset="0"/>
                        <a:ea typeface="Verdana" pitchFamily="34" charset="0"/>
                        <a:cs typeface="Verdana" pitchFamily="34" charset="0"/>
                      </a:endParaRPr>
                    </a:p>
                  </a:txBody>
                  <a:tcPr/>
                </a:tc>
              </a:tr>
              <a:tr h="370840">
                <a:tc>
                  <a:txBody>
                    <a:bodyPr/>
                    <a:lstStyle/>
                    <a:p>
                      <a:r>
                        <a:rPr lang="en-US" dirty="0" smtClean="0">
                          <a:latin typeface="Verdana" pitchFamily="34" charset="0"/>
                          <a:ea typeface="Verdana" pitchFamily="34" charset="0"/>
                          <a:cs typeface="Verdana" pitchFamily="34" charset="0"/>
                        </a:rPr>
                        <a:t>Table G</a:t>
                      </a:r>
                      <a:endParaRPr lang="en-US"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latin typeface="Verdana" pitchFamily="34" charset="0"/>
                          <a:ea typeface="Verdana" pitchFamily="34" charset="0"/>
                          <a:cs typeface="Verdana" pitchFamily="34" charset="0"/>
                        </a:rPr>
                        <a:t>Company Limited by Guarantee</a:t>
                      </a:r>
                      <a:r>
                        <a:rPr lang="en-US" baseline="0" dirty="0" smtClean="0">
                          <a:latin typeface="Verdana" pitchFamily="34" charset="0"/>
                          <a:ea typeface="Verdana" pitchFamily="34" charset="0"/>
                          <a:cs typeface="Verdana" pitchFamily="34" charset="0"/>
                        </a:rPr>
                        <a:t> &amp; not having share capital</a:t>
                      </a:r>
                      <a:endParaRPr lang="en-US" dirty="0">
                        <a:latin typeface="Verdana" pitchFamily="34" charset="0"/>
                        <a:ea typeface="Verdana" pitchFamily="34" charset="0"/>
                        <a:cs typeface="Verdana" pitchFamily="34" charset="0"/>
                      </a:endParaRPr>
                    </a:p>
                  </a:txBody>
                  <a:tcPr/>
                </a:tc>
              </a:tr>
              <a:tr h="370840">
                <a:tc>
                  <a:txBody>
                    <a:bodyPr/>
                    <a:lstStyle/>
                    <a:p>
                      <a:r>
                        <a:rPr lang="en-US" dirty="0" smtClean="0">
                          <a:latin typeface="Verdana" pitchFamily="34" charset="0"/>
                          <a:ea typeface="Verdana" pitchFamily="34" charset="0"/>
                          <a:cs typeface="Verdana" pitchFamily="34" charset="0"/>
                        </a:rPr>
                        <a:t>Table H</a:t>
                      </a:r>
                      <a:endParaRPr lang="en-US"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latin typeface="Verdana" pitchFamily="34" charset="0"/>
                          <a:ea typeface="Verdana" pitchFamily="34" charset="0"/>
                          <a:cs typeface="Verdana" pitchFamily="34" charset="0"/>
                        </a:rPr>
                        <a:t>Company Limited by Guarantee</a:t>
                      </a:r>
                      <a:r>
                        <a:rPr lang="en-US" baseline="0" dirty="0" smtClean="0">
                          <a:latin typeface="Verdana" pitchFamily="34" charset="0"/>
                          <a:ea typeface="Verdana" pitchFamily="34" charset="0"/>
                          <a:cs typeface="Verdana" pitchFamily="34" charset="0"/>
                        </a:rPr>
                        <a:t> &amp; having share capital</a:t>
                      </a:r>
                      <a:endParaRPr lang="en-US" dirty="0">
                        <a:latin typeface="Verdana" pitchFamily="34" charset="0"/>
                        <a:ea typeface="Verdana" pitchFamily="34" charset="0"/>
                        <a:cs typeface="Verdana" pitchFamily="34" charset="0"/>
                      </a:endParaRPr>
                    </a:p>
                  </a:txBody>
                  <a:tcPr/>
                </a:tc>
              </a:tr>
              <a:tr h="370840">
                <a:tc>
                  <a:txBody>
                    <a:bodyPr/>
                    <a:lstStyle/>
                    <a:p>
                      <a:r>
                        <a:rPr lang="en-US" dirty="0" smtClean="0">
                          <a:latin typeface="Verdana" pitchFamily="34" charset="0"/>
                          <a:ea typeface="Verdana" pitchFamily="34" charset="0"/>
                          <a:cs typeface="Verdana" pitchFamily="34" charset="0"/>
                        </a:rPr>
                        <a:t>Table I</a:t>
                      </a:r>
                      <a:endParaRPr lang="en-US" dirty="0">
                        <a:latin typeface="Verdana" pitchFamily="34" charset="0"/>
                        <a:ea typeface="Verdana" pitchFamily="34" charset="0"/>
                        <a:cs typeface="Verdana" pitchFamily="34" charset="0"/>
                      </a:endParaRPr>
                    </a:p>
                  </a:txBody>
                  <a:tcPr/>
                </a:tc>
                <a:tc>
                  <a:txBody>
                    <a:bodyPr/>
                    <a:lstStyle/>
                    <a:p>
                      <a:r>
                        <a:rPr lang="en-US" dirty="0" smtClean="0">
                          <a:latin typeface="Verdana" pitchFamily="34" charset="0"/>
                          <a:ea typeface="Verdana" pitchFamily="34" charset="0"/>
                          <a:cs typeface="Verdana" pitchFamily="34" charset="0"/>
                        </a:rPr>
                        <a:t>Unlimited Company not having share capital</a:t>
                      </a:r>
                      <a:endParaRPr lang="en-US" dirty="0">
                        <a:latin typeface="Verdana" pitchFamily="34" charset="0"/>
                        <a:ea typeface="Verdana" pitchFamily="34" charset="0"/>
                        <a:cs typeface="Verdana" pitchFamily="34" charset="0"/>
                      </a:endParaRPr>
                    </a:p>
                  </a:txBody>
                  <a:tcPr/>
                </a:tc>
              </a:tr>
              <a:tr h="370840">
                <a:tc>
                  <a:txBody>
                    <a:bodyPr/>
                    <a:lstStyle/>
                    <a:p>
                      <a:r>
                        <a:rPr lang="en-US" dirty="0" smtClean="0">
                          <a:latin typeface="Verdana" pitchFamily="34" charset="0"/>
                          <a:ea typeface="Verdana" pitchFamily="34" charset="0"/>
                          <a:cs typeface="Verdana" pitchFamily="34" charset="0"/>
                        </a:rPr>
                        <a:t>Table J</a:t>
                      </a:r>
                      <a:endParaRPr lang="en-US"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latin typeface="Verdana" pitchFamily="34" charset="0"/>
                          <a:ea typeface="Verdana" pitchFamily="34" charset="0"/>
                          <a:cs typeface="Verdana" pitchFamily="34" charset="0"/>
                        </a:rPr>
                        <a:t>Unlimited Company having share capital</a:t>
                      </a:r>
                      <a:endParaRPr lang="en-US" dirty="0">
                        <a:latin typeface="Verdana" pitchFamily="34" charset="0"/>
                        <a:ea typeface="Verdana" pitchFamily="34" charset="0"/>
                        <a:cs typeface="Verdana" pitchFamily="34" charset="0"/>
                      </a:endParaRPr>
                    </a:p>
                  </a:txBody>
                  <a:tcPr/>
                </a:tc>
              </a:tr>
            </a:tbl>
          </a:graphicData>
        </a:graphic>
      </p:graphicFrame>
      <p:sp>
        <p:nvSpPr>
          <p:cNvPr id="4" name="Footer Placeholder 3"/>
          <p:cNvSpPr>
            <a:spLocks noGrp="1"/>
          </p:cNvSpPr>
          <p:nvPr>
            <p:ph type="ftr" sz="quarter" idx="11"/>
          </p:nvPr>
        </p:nvSpPr>
        <p:spPr/>
        <p:txBody>
          <a:bodyPr/>
          <a:lstStyle/>
          <a:p>
            <a:pPr algn="ctr">
              <a:defRPr/>
            </a:pPr>
            <a:r>
              <a:rPr lang="en-US" dirty="0" smtClean="0">
                <a:latin typeface="Impact" pitchFamily="34" charset="0"/>
              </a:rPr>
              <a:t>A G Ranade &amp; Associates</a:t>
            </a:r>
            <a:endParaRPr lang="en-US" dirty="0">
              <a:latin typeface="Impact" pitchFamily="34" charset="0"/>
            </a:endParaRPr>
          </a:p>
        </p:txBody>
      </p:sp>
    </p:spTree>
  </p:cSld>
  <p:clrMapOvr>
    <a:masterClrMapping/>
  </p:clrMapOvr>
  <p:transition spd="slow">
    <p:wipe dir="d"/>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Content Placeholder 2"/>
          <p:cNvSpPr>
            <a:spLocks noGrp="1"/>
          </p:cNvSpPr>
          <p:nvPr>
            <p:ph idx="1"/>
          </p:nvPr>
        </p:nvSpPr>
        <p:spPr>
          <a:xfrm>
            <a:off x="457200" y="685800"/>
            <a:ext cx="8229600" cy="5638800"/>
          </a:xfrm>
        </p:spPr>
        <p:txBody>
          <a:bodyPr/>
          <a:lstStyle/>
          <a:p>
            <a:pPr algn="ctr" eaLnBrk="1" hangingPunct="1">
              <a:buFont typeface="Wingdings 2" pitchFamily="18" charset="2"/>
              <a:buNone/>
            </a:pPr>
            <a:r>
              <a:rPr lang="en-US" sz="2400" b="1" dirty="0" smtClean="0">
                <a:latin typeface="Verdana" pitchFamily="34" charset="0"/>
                <a:ea typeface="Verdana" pitchFamily="34" charset="0"/>
                <a:cs typeface="Verdana" pitchFamily="34" charset="0"/>
              </a:rPr>
              <a:t>S</a:t>
            </a:r>
            <a:r>
              <a:rPr lang="en-US" sz="2400" dirty="0" smtClean="0">
                <a:latin typeface="Verdana" pitchFamily="34" charset="0"/>
                <a:ea typeface="Verdana" pitchFamily="34" charset="0"/>
                <a:cs typeface="Verdana" pitchFamily="34" charset="0"/>
              </a:rPr>
              <a:t>implified </a:t>
            </a:r>
            <a:r>
              <a:rPr lang="en-US" sz="2400" b="1" dirty="0" smtClean="0">
                <a:latin typeface="Verdana" pitchFamily="34" charset="0"/>
                <a:ea typeface="Verdana" pitchFamily="34" charset="0"/>
                <a:cs typeface="Verdana" pitchFamily="34" charset="0"/>
              </a:rPr>
              <a:t>P</a:t>
            </a:r>
            <a:r>
              <a:rPr lang="en-US" sz="2400" dirty="0" smtClean="0">
                <a:latin typeface="Verdana" pitchFamily="34" charset="0"/>
                <a:ea typeface="Verdana" pitchFamily="34" charset="0"/>
                <a:cs typeface="Verdana" pitchFamily="34" charset="0"/>
              </a:rPr>
              <a:t>rocess of </a:t>
            </a:r>
            <a:r>
              <a:rPr lang="en-US" sz="2400" b="1" dirty="0" smtClean="0">
                <a:latin typeface="Verdana" pitchFamily="34" charset="0"/>
                <a:ea typeface="Verdana" pitchFamily="34" charset="0"/>
                <a:cs typeface="Verdana" pitchFamily="34" charset="0"/>
              </a:rPr>
              <a:t>I</a:t>
            </a:r>
            <a:r>
              <a:rPr lang="en-US" sz="2400" dirty="0" smtClean="0">
                <a:latin typeface="Verdana" pitchFamily="34" charset="0"/>
                <a:ea typeface="Verdana" pitchFamily="34" charset="0"/>
                <a:cs typeface="Verdana" pitchFamily="34" charset="0"/>
              </a:rPr>
              <a:t>ncorporation of </a:t>
            </a:r>
            <a:r>
              <a:rPr lang="en-US" sz="2400" b="1" dirty="0" smtClean="0">
                <a:latin typeface="Verdana" pitchFamily="34" charset="0"/>
                <a:ea typeface="Verdana" pitchFamily="34" charset="0"/>
                <a:cs typeface="Verdana" pitchFamily="34" charset="0"/>
              </a:rPr>
              <a:t>C</a:t>
            </a:r>
            <a:r>
              <a:rPr lang="en-US" sz="2400" dirty="0" smtClean="0">
                <a:latin typeface="Verdana" pitchFamily="34" charset="0"/>
                <a:ea typeface="Verdana" pitchFamily="34" charset="0"/>
                <a:cs typeface="Verdana" pitchFamily="34" charset="0"/>
              </a:rPr>
              <a:t>ompanies </a:t>
            </a:r>
            <a:r>
              <a:rPr lang="en-US" sz="2400" b="1" dirty="0" smtClean="0">
                <a:latin typeface="Verdana" pitchFamily="34" charset="0"/>
                <a:ea typeface="Verdana" pitchFamily="34" charset="0"/>
                <a:cs typeface="Verdana" pitchFamily="34" charset="0"/>
              </a:rPr>
              <a:t>E</a:t>
            </a:r>
            <a:r>
              <a:rPr lang="en-US" sz="2400" dirty="0" smtClean="0">
                <a:latin typeface="Verdana" pitchFamily="34" charset="0"/>
                <a:ea typeface="Verdana" pitchFamily="34" charset="0"/>
                <a:cs typeface="Verdana" pitchFamily="34" charset="0"/>
              </a:rPr>
              <a:t>lectronically </a:t>
            </a:r>
            <a:r>
              <a:rPr lang="en-US" sz="2400" b="1" dirty="0" smtClean="0">
                <a:latin typeface="Verdana" pitchFamily="34" charset="0"/>
                <a:ea typeface="Verdana" pitchFamily="34" charset="0"/>
                <a:cs typeface="Verdana" pitchFamily="34" charset="0"/>
              </a:rPr>
              <a:t>[SPICE]</a:t>
            </a:r>
          </a:p>
          <a:p>
            <a:pPr algn="just" eaLnBrk="1" hangingPunct="1">
              <a:spcBef>
                <a:spcPct val="0"/>
              </a:spcBef>
              <a:buFont typeface="Wingdings 2" pitchFamily="18" charset="2"/>
              <a:buNone/>
            </a:pPr>
            <a:r>
              <a:rPr lang="en-US" sz="1800" dirty="0" smtClean="0">
                <a:latin typeface="Verdana" pitchFamily="34" charset="0"/>
                <a:ea typeface="Verdana" pitchFamily="34" charset="0"/>
                <a:cs typeface="Verdana" pitchFamily="34" charset="0"/>
              </a:rPr>
              <a:t>	</a:t>
            </a:r>
          </a:p>
          <a:p>
            <a:pPr algn="just" eaLnBrk="1" hangingPunct="1">
              <a:spcBef>
                <a:spcPct val="0"/>
              </a:spcBef>
              <a:buFont typeface="Wingdings 2" pitchFamily="18" charset="2"/>
              <a:buNone/>
            </a:pPr>
            <a:r>
              <a:rPr lang="en-US" sz="1800" dirty="0" smtClean="0">
                <a:latin typeface="Verdana" pitchFamily="34" charset="0"/>
                <a:ea typeface="Verdana" pitchFamily="34" charset="0"/>
                <a:cs typeface="Verdana" pitchFamily="34" charset="0"/>
              </a:rPr>
              <a:t>	</a:t>
            </a:r>
            <a:r>
              <a:rPr lang="en-US" sz="1800" b="1" dirty="0" smtClean="0">
                <a:latin typeface="Verdana" pitchFamily="34" charset="0"/>
                <a:ea typeface="Verdana" pitchFamily="34" charset="0"/>
                <a:cs typeface="Verdana" pitchFamily="34" charset="0"/>
              </a:rPr>
              <a:t>Form 32 SPICE </a:t>
            </a:r>
            <a:r>
              <a:rPr lang="en-US" sz="1800" dirty="0" smtClean="0">
                <a:latin typeface="Verdana" pitchFamily="34" charset="0"/>
                <a:ea typeface="Verdana" pitchFamily="34" charset="0"/>
                <a:cs typeface="Verdana" pitchFamily="34" charset="0"/>
              </a:rPr>
              <a:t>: Integrated form introduced by MCA which not only enables filing of Incorporation documents but also obtain PAN, TAN, ESIC, EPF and IEC simultaneously. </a:t>
            </a:r>
          </a:p>
          <a:p>
            <a:pPr algn="just" eaLnBrk="1" hangingPunct="1">
              <a:spcBef>
                <a:spcPct val="0"/>
              </a:spcBef>
              <a:buFont typeface="Wingdings 2" pitchFamily="18" charset="2"/>
              <a:buNone/>
            </a:pPr>
            <a:r>
              <a:rPr lang="en-US" sz="1800" dirty="0" smtClean="0">
                <a:latin typeface="Verdana" pitchFamily="34" charset="0"/>
                <a:ea typeface="Verdana" pitchFamily="34" charset="0"/>
                <a:cs typeface="Verdana" pitchFamily="34" charset="0"/>
              </a:rPr>
              <a:t>	</a:t>
            </a:r>
          </a:p>
          <a:p>
            <a:pPr algn="just">
              <a:spcBef>
                <a:spcPct val="0"/>
              </a:spcBef>
              <a:buFont typeface="Wingdings 2" pitchFamily="18" charset="2"/>
              <a:buNone/>
            </a:pPr>
            <a:r>
              <a:rPr lang="en-US" sz="1800" dirty="0" smtClean="0">
                <a:latin typeface="Verdana" pitchFamily="34" charset="0"/>
                <a:ea typeface="Verdana" pitchFamily="34" charset="0"/>
                <a:cs typeface="Verdana" pitchFamily="34" charset="0"/>
              </a:rPr>
              <a:t>	</a:t>
            </a:r>
            <a:r>
              <a:rPr lang="en-US" sz="1800" b="1" dirty="0" smtClean="0">
                <a:latin typeface="Verdana" pitchFamily="34" charset="0"/>
                <a:ea typeface="Verdana" pitchFamily="34" charset="0"/>
                <a:cs typeface="Verdana" pitchFamily="34" charset="0"/>
              </a:rPr>
              <a:t>Form 33 </a:t>
            </a:r>
            <a:r>
              <a:rPr lang="en-US" sz="1800" dirty="0" err="1" smtClean="0">
                <a:latin typeface="Verdana" pitchFamily="34" charset="0"/>
                <a:ea typeface="Verdana" pitchFamily="34" charset="0"/>
                <a:cs typeface="Verdana" pitchFamily="34" charset="0"/>
              </a:rPr>
              <a:t>SPICe</a:t>
            </a:r>
            <a:r>
              <a:rPr lang="en-US" sz="1800" dirty="0" smtClean="0">
                <a:latin typeface="Verdana" pitchFamily="34" charset="0"/>
                <a:ea typeface="Verdana" pitchFamily="34" charset="0"/>
                <a:cs typeface="Verdana" pitchFamily="34" charset="0"/>
              </a:rPr>
              <a:t> </a:t>
            </a:r>
            <a:r>
              <a:rPr lang="en-US" sz="1800" dirty="0" err="1" smtClean="0">
                <a:latin typeface="Verdana" pitchFamily="34" charset="0"/>
                <a:ea typeface="Verdana" pitchFamily="34" charset="0"/>
                <a:cs typeface="Verdana" pitchFamily="34" charset="0"/>
              </a:rPr>
              <a:t>MoA</a:t>
            </a:r>
            <a:r>
              <a:rPr lang="en-US" sz="1800" dirty="0" smtClean="0">
                <a:latin typeface="Verdana" pitchFamily="34" charset="0"/>
                <a:ea typeface="Verdana" pitchFamily="34" charset="0"/>
                <a:cs typeface="Verdana" pitchFamily="34" charset="0"/>
              </a:rPr>
              <a:t> : e Memorandum of Association – Subscribers and witness shall sign digitally with no of shares subscribed. Option to enter Main Objects</a:t>
            </a:r>
          </a:p>
          <a:p>
            <a:pPr algn="just">
              <a:spcBef>
                <a:spcPct val="0"/>
              </a:spcBef>
              <a:buFont typeface="Wingdings 2" pitchFamily="18" charset="2"/>
              <a:buNone/>
            </a:pPr>
            <a:r>
              <a:rPr lang="en-US" sz="1800" dirty="0" smtClean="0">
                <a:latin typeface="Verdana" pitchFamily="34" charset="0"/>
                <a:ea typeface="Verdana" pitchFamily="34" charset="0"/>
                <a:cs typeface="Verdana" pitchFamily="34" charset="0"/>
              </a:rPr>
              <a:t> </a:t>
            </a:r>
          </a:p>
          <a:p>
            <a:pPr algn="just">
              <a:spcBef>
                <a:spcPct val="0"/>
              </a:spcBef>
              <a:buFont typeface="Wingdings 2" pitchFamily="18" charset="2"/>
              <a:buNone/>
            </a:pPr>
            <a:r>
              <a:rPr lang="en-US" sz="1800" dirty="0" smtClean="0">
                <a:latin typeface="Verdana" pitchFamily="34" charset="0"/>
                <a:ea typeface="Verdana" pitchFamily="34" charset="0"/>
                <a:cs typeface="Verdana" pitchFamily="34" charset="0"/>
              </a:rPr>
              <a:t>	</a:t>
            </a:r>
            <a:r>
              <a:rPr lang="en-US" sz="1800" b="1" dirty="0" smtClean="0">
                <a:latin typeface="Verdana" pitchFamily="34" charset="0"/>
                <a:ea typeface="Verdana" pitchFamily="34" charset="0"/>
                <a:cs typeface="Verdana" pitchFamily="34" charset="0"/>
              </a:rPr>
              <a:t>Form 34 </a:t>
            </a:r>
            <a:r>
              <a:rPr lang="en-US" sz="1800" dirty="0" err="1" smtClean="0">
                <a:latin typeface="Verdana" pitchFamily="34" charset="0"/>
                <a:ea typeface="Verdana" pitchFamily="34" charset="0"/>
                <a:cs typeface="Verdana" pitchFamily="34" charset="0"/>
              </a:rPr>
              <a:t>SPICe</a:t>
            </a:r>
            <a:r>
              <a:rPr lang="en-US" sz="1800" dirty="0" smtClean="0">
                <a:latin typeface="Verdana" pitchFamily="34" charset="0"/>
                <a:ea typeface="Verdana" pitchFamily="34" charset="0"/>
                <a:cs typeface="Verdana" pitchFamily="34" charset="0"/>
              </a:rPr>
              <a:t> </a:t>
            </a:r>
            <a:r>
              <a:rPr lang="en-US" sz="1800" dirty="0" err="1" smtClean="0">
                <a:latin typeface="Verdana" pitchFamily="34" charset="0"/>
                <a:ea typeface="Verdana" pitchFamily="34" charset="0"/>
                <a:cs typeface="Verdana" pitchFamily="34" charset="0"/>
              </a:rPr>
              <a:t>AoA</a:t>
            </a:r>
            <a:r>
              <a:rPr lang="en-US" sz="1800" dirty="0" smtClean="0">
                <a:latin typeface="Verdana" pitchFamily="34" charset="0"/>
                <a:ea typeface="Verdana" pitchFamily="34" charset="0"/>
                <a:cs typeface="Verdana" pitchFamily="34" charset="0"/>
              </a:rPr>
              <a:t> : e Articles of Association – Select applicable Articles from table given or insert desired articles by editing the articles. Subscribers and witness shall be digitally signed.</a:t>
            </a:r>
          </a:p>
          <a:p>
            <a:pPr algn="just">
              <a:spcBef>
                <a:spcPct val="0"/>
              </a:spcBef>
              <a:buFont typeface="Wingdings 2" pitchFamily="18" charset="2"/>
              <a:buNone/>
            </a:pPr>
            <a:endParaRPr lang="en-US" sz="1800" dirty="0" smtClean="0">
              <a:latin typeface="Verdana" pitchFamily="34" charset="0"/>
              <a:ea typeface="Verdana" pitchFamily="34" charset="0"/>
              <a:cs typeface="Verdana" pitchFamily="34" charset="0"/>
            </a:endParaRPr>
          </a:p>
          <a:p>
            <a:pPr algn="just">
              <a:spcBef>
                <a:spcPct val="0"/>
              </a:spcBef>
              <a:buFont typeface="Wingdings 2" pitchFamily="18" charset="2"/>
              <a:buNone/>
            </a:pPr>
            <a:r>
              <a:rPr lang="en-US" sz="1800" dirty="0" smtClean="0">
                <a:latin typeface="Verdana" pitchFamily="34" charset="0"/>
                <a:ea typeface="Verdana" pitchFamily="34" charset="0"/>
                <a:cs typeface="Verdana" pitchFamily="34" charset="0"/>
              </a:rPr>
              <a:t>	No requirement to submit scanned or physical MOA / AOA</a:t>
            </a:r>
          </a:p>
          <a:p>
            <a:pPr algn="just">
              <a:spcBef>
                <a:spcPct val="0"/>
              </a:spcBef>
              <a:buFont typeface="Wingdings 2" pitchFamily="18" charset="2"/>
              <a:buNone/>
            </a:pPr>
            <a:endParaRPr lang="en-US" sz="1800" dirty="0" smtClean="0">
              <a:latin typeface="Verdana" pitchFamily="34" charset="0"/>
              <a:ea typeface="Verdana" pitchFamily="34" charset="0"/>
              <a:cs typeface="Verdana" pitchFamily="34" charset="0"/>
            </a:endParaRPr>
          </a:p>
          <a:p>
            <a:pPr algn="just">
              <a:spcBef>
                <a:spcPct val="0"/>
              </a:spcBef>
              <a:buFont typeface="Wingdings 2" pitchFamily="18" charset="2"/>
              <a:buNone/>
            </a:pPr>
            <a:r>
              <a:rPr lang="en-US" sz="1800" dirty="0" smtClean="0">
                <a:latin typeface="Verdana" pitchFamily="34" charset="0"/>
                <a:ea typeface="Verdana" pitchFamily="34" charset="0"/>
                <a:cs typeface="Verdana" pitchFamily="34" charset="0"/>
              </a:rPr>
              <a:t>	No need to file form DIR-12 [Appointment of Dir], form INC-22 [Registered office]</a:t>
            </a:r>
          </a:p>
          <a:p>
            <a:pPr algn="just">
              <a:buFont typeface="Wingdings 2" pitchFamily="18" charset="2"/>
              <a:buNone/>
            </a:pPr>
            <a:endParaRPr lang="en-US" sz="1800" dirty="0" smtClean="0">
              <a:latin typeface="Verdana" pitchFamily="34" charset="0"/>
              <a:ea typeface="Verdana" pitchFamily="34" charset="0"/>
              <a:cs typeface="Verdana" pitchFamily="34" charset="0"/>
            </a:endParaRPr>
          </a:p>
        </p:txBody>
      </p:sp>
      <p:sp>
        <p:nvSpPr>
          <p:cNvPr id="3" name="Footer Placeholder 2"/>
          <p:cNvSpPr>
            <a:spLocks noGrp="1"/>
          </p:cNvSpPr>
          <p:nvPr>
            <p:ph type="ftr" sz="quarter" idx="11"/>
          </p:nvPr>
        </p:nvSpPr>
        <p:spPr/>
        <p:txBody>
          <a:bodyPr/>
          <a:lstStyle/>
          <a:p>
            <a:pPr algn="ctr">
              <a:defRPr/>
            </a:pPr>
            <a:r>
              <a:rPr lang="en-US" dirty="0" smtClean="0">
                <a:latin typeface="Impact" pitchFamily="34" charset="0"/>
              </a:rPr>
              <a:t>A G Ranade &amp; Associates</a:t>
            </a:r>
            <a:endParaRPr lang="en-US" dirty="0">
              <a:latin typeface="Impact" pitchFamily="34" charset="0"/>
            </a:endParaRPr>
          </a:p>
        </p:txBody>
      </p:sp>
    </p:spTree>
  </p:cSld>
  <p:clrMapOvr>
    <a:masterClrMapping/>
  </p:clrMapOvr>
  <p:transition spd="slow">
    <p:wipe dir="d"/>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Content Placeholder 2"/>
          <p:cNvSpPr>
            <a:spLocks noGrp="1"/>
          </p:cNvSpPr>
          <p:nvPr>
            <p:ph idx="1"/>
          </p:nvPr>
        </p:nvSpPr>
        <p:spPr>
          <a:xfrm>
            <a:off x="457200" y="685800"/>
            <a:ext cx="8229600" cy="5638800"/>
          </a:xfrm>
        </p:spPr>
        <p:txBody>
          <a:bodyPr/>
          <a:lstStyle/>
          <a:p>
            <a:pPr algn="ctr" eaLnBrk="1" hangingPunct="1">
              <a:spcBef>
                <a:spcPct val="0"/>
              </a:spcBef>
              <a:buFont typeface="Wingdings 2" pitchFamily="18" charset="2"/>
              <a:buNone/>
            </a:pPr>
            <a:r>
              <a:rPr lang="en-US" b="1" dirty="0" smtClean="0">
                <a:latin typeface="Verdana" pitchFamily="34" charset="0"/>
                <a:ea typeface="Verdana" pitchFamily="34" charset="0"/>
                <a:cs typeface="Verdana" pitchFamily="34" charset="0"/>
              </a:rPr>
              <a:t>Applicability of e-MOA &amp; e-AOA</a:t>
            </a:r>
          </a:p>
          <a:p>
            <a:pPr algn="ctr" eaLnBrk="1" hangingPunct="1">
              <a:spcBef>
                <a:spcPct val="0"/>
              </a:spcBef>
              <a:buFont typeface="Wingdings 2" pitchFamily="18" charset="2"/>
              <a:buNone/>
            </a:pPr>
            <a:endParaRPr lang="en-US" dirty="0" smtClean="0">
              <a:latin typeface="Verdana" pitchFamily="34" charset="0"/>
              <a:ea typeface="Verdana" pitchFamily="34" charset="0"/>
              <a:cs typeface="Verdana" pitchFamily="34" charset="0"/>
            </a:endParaRPr>
          </a:p>
          <a:p>
            <a:pPr eaLnBrk="1" hangingPunct="1">
              <a:spcBef>
                <a:spcPct val="0"/>
              </a:spcBef>
            </a:pPr>
            <a:r>
              <a:rPr lang="en-US" dirty="0" smtClean="0">
                <a:latin typeface="Verdana" pitchFamily="34" charset="0"/>
                <a:ea typeface="Verdana" pitchFamily="34" charset="0"/>
                <a:cs typeface="Verdana" pitchFamily="34" charset="0"/>
              </a:rPr>
              <a:t>All companies except </a:t>
            </a:r>
          </a:p>
          <a:p>
            <a:pPr lvl="1" eaLnBrk="1" hangingPunct="1">
              <a:spcBef>
                <a:spcPct val="0"/>
              </a:spcBef>
              <a:buFont typeface="Wingdings" pitchFamily="2" charset="2"/>
              <a:buChar char="Ø"/>
            </a:pPr>
            <a:r>
              <a:rPr lang="en-US" dirty="0" smtClean="0">
                <a:latin typeface="Verdana" pitchFamily="34" charset="0"/>
                <a:ea typeface="Verdana" pitchFamily="34" charset="0"/>
                <a:cs typeface="Verdana" pitchFamily="34" charset="0"/>
              </a:rPr>
              <a:t>Section 8 Companies [form INC-13] </a:t>
            </a:r>
          </a:p>
          <a:p>
            <a:pPr lvl="1" eaLnBrk="1" hangingPunct="1">
              <a:spcBef>
                <a:spcPct val="0"/>
              </a:spcBef>
              <a:buFont typeface="Wingdings" pitchFamily="2" charset="2"/>
              <a:buChar char="Ø"/>
            </a:pPr>
            <a:r>
              <a:rPr lang="en-US" dirty="0" smtClean="0">
                <a:latin typeface="Verdana" pitchFamily="34" charset="0"/>
                <a:ea typeface="Verdana" pitchFamily="34" charset="0"/>
                <a:cs typeface="Verdana" pitchFamily="34" charset="0"/>
              </a:rPr>
              <a:t>Companies with more than 7 subscribers</a:t>
            </a:r>
          </a:p>
          <a:p>
            <a:pPr lvl="1" eaLnBrk="1" hangingPunct="1">
              <a:spcBef>
                <a:spcPct val="0"/>
              </a:spcBef>
              <a:buFont typeface="Wingdings" pitchFamily="2" charset="2"/>
              <a:buChar char="Ø"/>
            </a:pPr>
            <a:r>
              <a:rPr lang="en-US" dirty="0" smtClean="0">
                <a:latin typeface="Verdana" pitchFamily="34" charset="0"/>
                <a:ea typeface="Verdana" pitchFamily="34" charset="0"/>
                <a:cs typeface="Verdana" pitchFamily="34" charset="0"/>
              </a:rPr>
              <a:t>Companies with foreign subscribers not having DIN</a:t>
            </a:r>
          </a:p>
          <a:p>
            <a:pPr lvl="1" eaLnBrk="1" hangingPunct="1">
              <a:spcBef>
                <a:spcPct val="0"/>
              </a:spcBef>
              <a:buFont typeface="Wingdings" pitchFamily="2" charset="2"/>
              <a:buChar char="Ø"/>
            </a:pPr>
            <a:r>
              <a:rPr lang="en-US" dirty="0" smtClean="0">
                <a:latin typeface="Verdana" pitchFamily="34" charset="0"/>
                <a:ea typeface="Verdana" pitchFamily="34" charset="0"/>
                <a:cs typeface="Verdana" pitchFamily="34" charset="0"/>
              </a:rPr>
              <a:t>Producer Companies</a:t>
            </a:r>
          </a:p>
          <a:p>
            <a:pPr lvl="1" eaLnBrk="1" hangingPunct="1">
              <a:spcBef>
                <a:spcPct val="0"/>
              </a:spcBef>
              <a:buFont typeface="Wingdings" pitchFamily="2" charset="2"/>
              <a:buChar char="Ø"/>
            </a:pPr>
            <a:r>
              <a:rPr lang="en-US" dirty="0" smtClean="0">
                <a:latin typeface="Verdana" pitchFamily="34" charset="0"/>
                <a:ea typeface="Verdana" pitchFamily="34" charset="0"/>
                <a:cs typeface="Verdana" pitchFamily="34" charset="0"/>
              </a:rPr>
              <a:t>Chapter XXI Companies </a:t>
            </a:r>
          </a:p>
          <a:p>
            <a:pPr algn="just" eaLnBrk="1" hangingPunct="1">
              <a:spcBef>
                <a:spcPct val="0"/>
              </a:spcBef>
              <a:buFont typeface="Wingdings 2" pitchFamily="18" charset="2"/>
              <a:buNone/>
            </a:pPr>
            <a:endParaRPr lang="en-US" dirty="0" smtClean="0">
              <a:latin typeface="Verdana" pitchFamily="34" charset="0"/>
              <a:ea typeface="Verdana" pitchFamily="34" charset="0"/>
              <a:cs typeface="Verdana" pitchFamily="34" charset="0"/>
            </a:endParaRPr>
          </a:p>
          <a:p>
            <a:pPr algn="just" eaLnBrk="1" hangingPunct="1">
              <a:spcBef>
                <a:spcPct val="0"/>
              </a:spcBef>
              <a:buFont typeface="Wingdings 2" pitchFamily="18" charset="2"/>
              <a:buNone/>
            </a:pPr>
            <a:r>
              <a:rPr lang="en-US" dirty="0" smtClean="0">
                <a:latin typeface="Verdana" pitchFamily="34" charset="0"/>
                <a:ea typeface="Verdana" pitchFamily="34" charset="0"/>
                <a:cs typeface="Verdana" pitchFamily="34" charset="0"/>
              </a:rPr>
              <a:t>	Above companies to file scanned copies of physical MOA/AOA signed by subscribers and attach to SPICE or INC-7 form.</a:t>
            </a:r>
            <a:endParaRPr lang="en-US" dirty="0" smtClean="0"/>
          </a:p>
          <a:p>
            <a:pPr eaLnBrk="1" hangingPunct="1">
              <a:buFont typeface="Wingdings 2" pitchFamily="18" charset="2"/>
              <a:buNone/>
            </a:pPr>
            <a:endParaRPr lang="en-US" dirty="0" smtClean="0">
              <a:latin typeface="Verdana" pitchFamily="34" charset="0"/>
              <a:ea typeface="Verdana" pitchFamily="34" charset="0"/>
              <a:cs typeface="Verdana" pitchFamily="34" charset="0"/>
            </a:endParaRPr>
          </a:p>
        </p:txBody>
      </p:sp>
      <p:sp>
        <p:nvSpPr>
          <p:cNvPr id="3" name="Footer Placeholder 2"/>
          <p:cNvSpPr>
            <a:spLocks noGrp="1"/>
          </p:cNvSpPr>
          <p:nvPr>
            <p:ph type="ftr" sz="quarter" idx="11"/>
          </p:nvPr>
        </p:nvSpPr>
        <p:spPr/>
        <p:txBody>
          <a:bodyPr/>
          <a:lstStyle/>
          <a:p>
            <a:pPr algn="ctr">
              <a:defRPr/>
            </a:pPr>
            <a:r>
              <a:rPr lang="en-US" dirty="0" smtClean="0">
                <a:latin typeface="Impact" pitchFamily="34" charset="0"/>
              </a:rPr>
              <a:t>A G Ranade &amp; Associates</a:t>
            </a:r>
            <a:endParaRPr lang="en-US" dirty="0">
              <a:latin typeface="Impact" pitchFamily="34" charset="0"/>
            </a:endParaRPr>
          </a:p>
        </p:txBody>
      </p:sp>
    </p:spTree>
  </p:cSld>
  <p:clrMapOvr>
    <a:masterClrMapping/>
  </p:clrMapOvr>
  <p:transition spd="slow">
    <p:wipe dir="d"/>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Content Placeholder 2"/>
          <p:cNvSpPr>
            <a:spLocks noGrp="1"/>
          </p:cNvSpPr>
          <p:nvPr>
            <p:ph idx="1"/>
          </p:nvPr>
        </p:nvSpPr>
        <p:spPr>
          <a:xfrm>
            <a:off x="457200" y="914400"/>
            <a:ext cx="8229600" cy="5410200"/>
          </a:xfrm>
        </p:spPr>
        <p:txBody>
          <a:bodyPr/>
          <a:lstStyle/>
          <a:p>
            <a:pPr algn="ctr" eaLnBrk="1" hangingPunct="1">
              <a:buFont typeface="Wingdings 2" pitchFamily="18" charset="2"/>
              <a:buNone/>
            </a:pPr>
            <a:r>
              <a:rPr lang="en-US" dirty="0" smtClean="0">
                <a:latin typeface="Verdana" pitchFamily="34" charset="0"/>
                <a:ea typeface="Verdana" pitchFamily="34" charset="0"/>
                <a:cs typeface="Verdana" pitchFamily="34" charset="0"/>
              </a:rPr>
              <a:t>SPICE Form 32</a:t>
            </a:r>
          </a:p>
          <a:p>
            <a:pPr algn="ctr" eaLnBrk="1" hangingPunct="1">
              <a:buFont typeface="Wingdings 2" pitchFamily="18" charset="2"/>
              <a:buNone/>
            </a:pPr>
            <a:endParaRPr lang="en-US" dirty="0" smtClean="0">
              <a:latin typeface="Verdana" pitchFamily="34" charset="0"/>
              <a:ea typeface="Verdana" pitchFamily="34" charset="0"/>
              <a:cs typeface="Verdana" pitchFamily="34" charset="0"/>
            </a:endParaRPr>
          </a:p>
          <a:p>
            <a:pPr eaLnBrk="1" hangingPunct="1">
              <a:buFont typeface="Wingdings 2" pitchFamily="18" charset="2"/>
              <a:buNone/>
            </a:pPr>
            <a:r>
              <a:rPr lang="en-US" sz="1800" dirty="0" smtClean="0">
                <a:latin typeface="Verdana" pitchFamily="34" charset="0"/>
                <a:ea typeface="Verdana" pitchFamily="34" charset="0"/>
                <a:cs typeface="Verdana" pitchFamily="34" charset="0"/>
              </a:rPr>
              <a:t>Divided into 15 parts as under</a:t>
            </a:r>
          </a:p>
          <a:p>
            <a:pPr eaLnBrk="1" hangingPunct="1">
              <a:buFont typeface="Wingdings 2" pitchFamily="18" charset="2"/>
              <a:buNone/>
            </a:pPr>
            <a:endParaRPr lang="en-US" sz="1800" dirty="0" smtClean="0">
              <a:latin typeface="Verdana" pitchFamily="34" charset="0"/>
              <a:ea typeface="Verdana" pitchFamily="34" charset="0"/>
              <a:cs typeface="Verdana" pitchFamily="34" charset="0"/>
            </a:endParaRPr>
          </a:p>
          <a:p>
            <a:pPr eaLnBrk="1" hangingPunct="1">
              <a:buFont typeface="Wingdings 2" pitchFamily="18" charset="2"/>
              <a:buNone/>
            </a:pPr>
            <a:r>
              <a:rPr lang="en-US" sz="1800" dirty="0" smtClean="0">
                <a:latin typeface="Verdana" pitchFamily="34" charset="0"/>
                <a:ea typeface="Verdana" pitchFamily="34" charset="0"/>
                <a:cs typeface="Verdana" pitchFamily="34" charset="0"/>
              </a:rPr>
              <a:t>Part I : Basic type, class, category of Company</a:t>
            </a:r>
          </a:p>
          <a:p>
            <a:pPr eaLnBrk="1" hangingPunct="1">
              <a:buFont typeface="Wingdings 2" pitchFamily="18" charset="2"/>
              <a:buNone/>
            </a:pPr>
            <a:r>
              <a:rPr lang="en-US" sz="1800" dirty="0" smtClean="0">
                <a:latin typeface="Verdana" pitchFamily="34" charset="0"/>
                <a:ea typeface="Verdana" pitchFamily="34" charset="0"/>
                <a:cs typeface="Verdana" pitchFamily="34" charset="0"/>
              </a:rPr>
              <a:t>Part II: Main division of Industrial activity</a:t>
            </a:r>
          </a:p>
          <a:p>
            <a:pPr eaLnBrk="1" hangingPunct="1">
              <a:buFont typeface="Wingdings 2" pitchFamily="18" charset="2"/>
              <a:buNone/>
            </a:pPr>
            <a:r>
              <a:rPr lang="en-US" sz="1800" dirty="0" smtClean="0">
                <a:latin typeface="Verdana" pitchFamily="34" charset="0"/>
                <a:ea typeface="Verdana" pitchFamily="34" charset="0"/>
                <a:cs typeface="Verdana" pitchFamily="34" charset="0"/>
              </a:rPr>
              <a:t>Part III: Authorized Capital/ Member’s obligation</a:t>
            </a:r>
          </a:p>
          <a:p>
            <a:pPr eaLnBrk="1" hangingPunct="1">
              <a:buFont typeface="Wingdings 2" pitchFamily="18" charset="2"/>
              <a:buNone/>
            </a:pPr>
            <a:r>
              <a:rPr lang="en-US" sz="1800" dirty="0" smtClean="0">
                <a:latin typeface="Verdana" pitchFamily="34" charset="0"/>
                <a:ea typeface="Verdana" pitchFamily="34" charset="0"/>
                <a:cs typeface="Verdana" pitchFamily="34" charset="0"/>
              </a:rPr>
              <a:t>Part IV: Situation of Registered Office</a:t>
            </a:r>
          </a:p>
          <a:p>
            <a:pPr eaLnBrk="1" hangingPunct="1">
              <a:buFont typeface="Wingdings 2" pitchFamily="18" charset="2"/>
              <a:buNone/>
            </a:pPr>
            <a:r>
              <a:rPr lang="en-US" sz="1800" dirty="0" smtClean="0">
                <a:latin typeface="Verdana" pitchFamily="34" charset="0"/>
                <a:ea typeface="Verdana" pitchFamily="34" charset="0"/>
                <a:cs typeface="Verdana" pitchFamily="34" charset="0"/>
              </a:rPr>
              <a:t>Part V: Reservation of Name [if INC-1 is </a:t>
            </a:r>
            <a:r>
              <a:rPr lang="en-US" sz="1800" dirty="0" smtClean="0">
                <a:solidFill>
                  <a:srgbClr val="CC00FF"/>
                </a:solidFill>
                <a:latin typeface="Verdana" pitchFamily="34" charset="0"/>
                <a:ea typeface="Verdana" pitchFamily="34" charset="0"/>
                <a:cs typeface="Verdana" pitchFamily="34" charset="0"/>
              </a:rPr>
              <a:t>not filed</a:t>
            </a:r>
            <a:r>
              <a:rPr lang="en-US" sz="1800" dirty="0" smtClean="0">
                <a:latin typeface="Verdana" pitchFamily="34" charset="0"/>
                <a:ea typeface="Verdana" pitchFamily="34" charset="0"/>
                <a:cs typeface="Verdana" pitchFamily="34" charset="0"/>
              </a:rPr>
              <a:t> before SPICE]</a:t>
            </a:r>
          </a:p>
          <a:p>
            <a:pPr eaLnBrk="1" hangingPunct="1">
              <a:buFont typeface="Wingdings 2" pitchFamily="18" charset="2"/>
              <a:buNone/>
            </a:pPr>
            <a:r>
              <a:rPr lang="en-US" sz="1800" dirty="0" smtClean="0">
                <a:latin typeface="Verdana" pitchFamily="34" charset="0"/>
                <a:ea typeface="Verdana" pitchFamily="34" charset="0"/>
                <a:cs typeface="Verdana" pitchFamily="34" charset="0"/>
              </a:rPr>
              <a:t>Part VI: Details of first subscribers and directors</a:t>
            </a:r>
          </a:p>
          <a:p>
            <a:pPr eaLnBrk="1" hangingPunct="1">
              <a:buFont typeface="Wingdings 2" pitchFamily="18" charset="2"/>
              <a:buNone/>
            </a:pPr>
            <a:r>
              <a:rPr lang="en-US" sz="1800" dirty="0" smtClean="0">
                <a:latin typeface="Verdana" pitchFamily="34" charset="0"/>
                <a:ea typeface="Verdana" pitchFamily="34" charset="0"/>
                <a:cs typeface="Verdana" pitchFamily="34" charset="0"/>
              </a:rPr>
              <a:t>Part VII: Details of Nominees [applicable for OPC only]</a:t>
            </a:r>
          </a:p>
          <a:p>
            <a:pPr eaLnBrk="1" hangingPunct="1">
              <a:buFont typeface="Wingdings 2" pitchFamily="18" charset="2"/>
              <a:buNone/>
            </a:pPr>
            <a:r>
              <a:rPr lang="en-US" sz="1800" dirty="0" smtClean="0">
                <a:latin typeface="Verdana" pitchFamily="34" charset="0"/>
                <a:ea typeface="Verdana" pitchFamily="34" charset="0"/>
                <a:cs typeface="Verdana" pitchFamily="34" charset="0"/>
              </a:rPr>
              <a:t>Part VIII: Particulars of Payment of Stamp duty</a:t>
            </a:r>
          </a:p>
          <a:p>
            <a:pPr eaLnBrk="1" hangingPunct="1">
              <a:buFont typeface="Wingdings 2" pitchFamily="18" charset="2"/>
              <a:buNone/>
            </a:pPr>
            <a:r>
              <a:rPr lang="en-US" sz="1800" dirty="0" smtClean="0">
                <a:latin typeface="Verdana" pitchFamily="34" charset="0"/>
                <a:ea typeface="Verdana" pitchFamily="34" charset="0"/>
                <a:cs typeface="Verdana" pitchFamily="34" charset="0"/>
              </a:rPr>
              <a:t>Part IX: Information for PAN &amp; TAN [</a:t>
            </a:r>
            <a:r>
              <a:rPr lang="en-US" sz="1800" dirty="0" smtClean="0">
                <a:solidFill>
                  <a:srgbClr val="CC00FF"/>
                </a:solidFill>
                <a:latin typeface="Verdana" pitchFamily="34" charset="0"/>
                <a:ea typeface="Verdana" pitchFamily="34" charset="0"/>
                <a:cs typeface="Verdana" pitchFamily="34" charset="0"/>
              </a:rPr>
              <a:t>Mandatory</a:t>
            </a:r>
            <a:r>
              <a:rPr lang="en-US" sz="1800" dirty="0" smtClean="0">
                <a:latin typeface="Verdana" pitchFamily="34" charset="0"/>
                <a:ea typeface="Verdana" pitchFamily="34" charset="0"/>
                <a:cs typeface="Verdana" pitchFamily="34" charset="0"/>
              </a:rPr>
              <a:t>]</a:t>
            </a:r>
          </a:p>
          <a:p>
            <a:pPr eaLnBrk="1" hangingPunct="1">
              <a:buFont typeface="Wingdings 2" pitchFamily="18" charset="2"/>
              <a:buNone/>
            </a:pPr>
            <a:r>
              <a:rPr lang="en-US" sz="1800" dirty="0" smtClean="0">
                <a:latin typeface="Verdana" pitchFamily="34" charset="0"/>
                <a:ea typeface="Verdana" pitchFamily="34" charset="0"/>
                <a:cs typeface="Verdana" pitchFamily="34" charset="0"/>
              </a:rPr>
              <a:t>Part X to XV : Registration under ESIC, EPF, IEC etc. [</a:t>
            </a:r>
            <a:r>
              <a:rPr lang="en-US" sz="1800" dirty="0" smtClean="0">
                <a:solidFill>
                  <a:srgbClr val="CC00FF"/>
                </a:solidFill>
                <a:latin typeface="Verdana" pitchFamily="34" charset="0"/>
                <a:ea typeface="Verdana" pitchFamily="34" charset="0"/>
                <a:cs typeface="Verdana" pitchFamily="34" charset="0"/>
              </a:rPr>
              <a:t>Optional</a:t>
            </a:r>
            <a:r>
              <a:rPr lang="en-US" sz="1800" dirty="0" smtClean="0">
                <a:latin typeface="Verdana" pitchFamily="34" charset="0"/>
                <a:ea typeface="Verdana" pitchFamily="34" charset="0"/>
                <a:cs typeface="Verdana" pitchFamily="34" charset="0"/>
              </a:rPr>
              <a:t>]</a:t>
            </a:r>
          </a:p>
        </p:txBody>
      </p:sp>
      <p:sp>
        <p:nvSpPr>
          <p:cNvPr id="3" name="Footer Placeholder 2"/>
          <p:cNvSpPr>
            <a:spLocks noGrp="1"/>
          </p:cNvSpPr>
          <p:nvPr>
            <p:ph type="ftr" sz="quarter" idx="11"/>
          </p:nvPr>
        </p:nvSpPr>
        <p:spPr/>
        <p:txBody>
          <a:bodyPr/>
          <a:lstStyle/>
          <a:p>
            <a:pPr algn="ctr">
              <a:defRPr/>
            </a:pPr>
            <a:r>
              <a:rPr lang="en-US" dirty="0" smtClean="0">
                <a:latin typeface="Impact" pitchFamily="34" charset="0"/>
              </a:rPr>
              <a:t>A G Ranade &amp; Associates</a:t>
            </a:r>
            <a:endParaRPr lang="en-US" dirty="0">
              <a:latin typeface="Impact" pitchFamily="34" charset="0"/>
            </a:endParaRPr>
          </a:p>
        </p:txBody>
      </p:sp>
    </p:spTree>
  </p:cSld>
  <p:clrMapOvr>
    <a:masterClrMapping/>
  </p:clrMapOvr>
  <p:transition spd="slow">
    <p:wipe dir="d"/>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5715000"/>
          </a:xfrm>
        </p:spPr>
        <p:txBody>
          <a:bodyPr>
            <a:normAutofit lnSpcReduction="10000"/>
          </a:bodyPr>
          <a:lstStyle/>
          <a:p>
            <a:pPr marL="274320" indent="-274320" algn="ctr" eaLnBrk="1" fontAlgn="auto" hangingPunct="1">
              <a:spcBef>
                <a:spcPts val="0"/>
              </a:spcBef>
              <a:spcAft>
                <a:spcPts val="0"/>
              </a:spcAft>
              <a:buClr>
                <a:schemeClr val="accent3"/>
              </a:buClr>
              <a:buFont typeface="Wingdings 2" pitchFamily="18" charset="2"/>
              <a:buNone/>
              <a:defRPr/>
            </a:pPr>
            <a:r>
              <a:rPr lang="en-US" sz="2400" dirty="0" smtClean="0">
                <a:latin typeface="Verdana" pitchFamily="34" charset="0"/>
                <a:ea typeface="Verdana" pitchFamily="34" charset="0"/>
                <a:cs typeface="Verdana" pitchFamily="34" charset="0"/>
              </a:rPr>
              <a:t>Important Attachments to SPICE form </a:t>
            </a:r>
          </a:p>
          <a:p>
            <a:pPr marL="274320" indent="-274320" algn="ctr" eaLnBrk="1" fontAlgn="auto" hangingPunct="1">
              <a:spcBef>
                <a:spcPts val="0"/>
              </a:spcBef>
              <a:spcAft>
                <a:spcPts val="0"/>
              </a:spcAft>
              <a:buClr>
                <a:schemeClr val="accent3"/>
              </a:buClr>
              <a:buFont typeface="Wingdings 2" pitchFamily="18" charset="2"/>
              <a:buNone/>
              <a:defRPr/>
            </a:pPr>
            <a:endParaRPr lang="en-US" sz="2400" dirty="0" smtClean="0">
              <a:latin typeface="Verdana" pitchFamily="34" charset="0"/>
              <a:ea typeface="Verdana" pitchFamily="34" charset="0"/>
              <a:cs typeface="Verdana" pitchFamily="34" charset="0"/>
            </a:endParaRPr>
          </a:p>
          <a:p>
            <a:pPr marL="274320" indent="-274320" algn="just" eaLnBrk="1" fontAlgn="auto" hangingPunct="1">
              <a:spcAft>
                <a:spcPts val="0"/>
              </a:spcAft>
              <a:buClr>
                <a:schemeClr val="accent3"/>
              </a:buClr>
              <a:buFont typeface="Wingdings 2"/>
              <a:buChar char=""/>
              <a:defRPr/>
            </a:pPr>
            <a:r>
              <a:rPr lang="en-US" sz="1800" dirty="0" smtClean="0">
                <a:latin typeface="Verdana" pitchFamily="34" charset="0"/>
                <a:ea typeface="Verdana" pitchFamily="34" charset="0"/>
                <a:cs typeface="Verdana" pitchFamily="34" charset="0"/>
              </a:rPr>
              <a:t>Form </a:t>
            </a:r>
            <a:r>
              <a:rPr lang="en-US" sz="1800" dirty="0" smtClean="0">
                <a:solidFill>
                  <a:srgbClr val="CC00FF"/>
                </a:solidFill>
                <a:latin typeface="Verdana" pitchFamily="34" charset="0"/>
                <a:ea typeface="Verdana" pitchFamily="34" charset="0"/>
                <a:cs typeface="Verdana" pitchFamily="34" charset="0"/>
              </a:rPr>
              <a:t>INC-9</a:t>
            </a:r>
            <a:r>
              <a:rPr lang="en-US" sz="1800" dirty="0" smtClean="0">
                <a:latin typeface="Verdana" pitchFamily="34" charset="0"/>
                <a:ea typeface="Verdana" pitchFamily="34" charset="0"/>
                <a:cs typeface="Verdana" pitchFamily="34" charset="0"/>
              </a:rPr>
              <a:t> : Affidavits &amp; declarations by first subscribers &amp; directors</a:t>
            </a:r>
          </a:p>
          <a:p>
            <a:pPr marL="274320" indent="-274320" algn="just" eaLnBrk="1" fontAlgn="auto" hangingPunct="1">
              <a:spcAft>
                <a:spcPts val="0"/>
              </a:spcAft>
              <a:buClr>
                <a:schemeClr val="accent3"/>
              </a:buClr>
              <a:buFont typeface="Wingdings 2"/>
              <a:buChar char=""/>
              <a:defRPr/>
            </a:pPr>
            <a:r>
              <a:rPr lang="en-US" sz="1800" dirty="0" smtClean="0">
                <a:solidFill>
                  <a:srgbClr val="CC00FF"/>
                </a:solidFill>
                <a:latin typeface="Verdana" pitchFamily="34" charset="0"/>
                <a:ea typeface="Verdana" pitchFamily="34" charset="0"/>
                <a:cs typeface="Verdana" pitchFamily="34" charset="0"/>
              </a:rPr>
              <a:t>Affidavit</a:t>
            </a:r>
            <a:r>
              <a:rPr lang="en-US" sz="1800" dirty="0" smtClean="0">
                <a:latin typeface="Verdana" pitchFamily="34" charset="0"/>
                <a:ea typeface="Verdana" pitchFamily="34" charset="0"/>
                <a:cs typeface="Verdana" pitchFamily="34" charset="0"/>
              </a:rPr>
              <a:t> regarding non acceptance of deposits</a:t>
            </a:r>
          </a:p>
          <a:p>
            <a:pPr marL="274320" indent="-274320" algn="just" eaLnBrk="1" fontAlgn="auto" hangingPunct="1">
              <a:spcAft>
                <a:spcPts val="0"/>
              </a:spcAft>
              <a:buClr>
                <a:schemeClr val="accent3"/>
              </a:buClr>
              <a:buFont typeface="Wingdings 2"/>
              <a:buChar char=""/>
              <a:defRPr/>
            </a:pPr>
            <a:r>
              <a:rPr lang="en-US" sz="1800" dirty="0" smtClean="0">
                <a:latin typeface="Verdana" pitchFamily="34" charset="0"/>
                <a:ea typeface="Verdana" pitchFamily="34" charset="0"/>
                <a:cs typeface="Verdana" pitchFamily="34" charset="0"/>
              </a:rPr>
              <a:t>Form </a:t>
            </a:r>
            <a:r>
              <a:rPr lang="en-US" sz="1800" dirty="0" smtClean="0">
                <a:solidFill>
                  <a:srgbClr val="CC00FF"/>
                </a:solidFill>
                <a:latin typeface="Verdana" pitchFamily="34" charset="0"/>
                <a:ea typeface="Verdana" pitchFamily="34" charset="0"/>
                <a:cs typeface="Verdana" pitchFamily="34" charset="0"/>
              </a:rPr>
              <a:t>DIR-2</a:t>
            </a:r>
            <a:r>
              <a:rPr lang="en-US" sz="1800" dirty="0" smtClean="0">
                <a:latin typeface="Verdana" pitchFamily="34" charset="0"/>
                <a:ea typeface="Verdana" pitchFamily="34" charset="0"/>
                <a:cs typeface="Verdana" pitchFamily="34" charset="0"/>
              </a:rPr>
              <a:t> : Consent to act as director</a:t>
            </a:r>
          </a:p>
          <a:p>
            <a:pPr marL="274320" indent="-274320" algn="just" eaLnBrk="1" fontAlgn="auto" hangingPunct="1">
              <a:spcAft>
                <a:spcPts val="0"/>
              </a:spcAft>
              <a:buClr>
                <a:schemeClr val="accent3"/>
              </a:buClr>
              <a:buFont typeface="Wingdings 2"/>
              <a:buChar char=""/>
              <a:defRPr/>
            </a:pPr>
            <a:r>
              <a:rPr lang="en-US" sz="1800" dirty="0" smtClean="0">
                <a:solidFill>
                  <a:srgbClr val="CC00FF"/>
                </a:solidFill>
                <a:latin typeface="Verdana" pitchFamily="34" charset="0"/>
                <a:ea typeface="Verdana" pitchFamily="34" charset="0"/>
                <a:cs typeface="Verdana" pitchFamily="34" charset="0"/>
              </a:rPr>
              <a:t>Interest of Directors </a:t>
            </a:r>
            <a:r>
              <a:rPr lang="en-US" sz="1800" dirty="0" smtClean="0">
                <a:latin typeface="Verdana" pitchFamily="34" charset="0"/>
                <a:ea typeface="Verdana" pitchFamily="34" charset="0"/>
                <a:cs typeface="Verdana" pitchFamily="34" charset="0"/>
              </a:rPr>
              <a:t>in other entities, if any</a:t>
            </a:r>
          </a:p>
          <a:p>
            <a:pPr marL="274320" indent="-274320" algn="just" eaLnBrk="1" fontAlgn="auto" hangingPunct="1">
              <a:spcAft>
                <a:spcPts val="0"/>
              </a:spcAft>
              <a:buClr>
                <a:schemeClr val="accent3"/>
              </a:buClr>
              <a:buFont typeface="Wingdings 2"/>
              <a:buChar char=""/>
              <a:defRPr/>
            </a:pPr>
            <a:r>
              <a:rPr lang="en-US" sz="1800" dirty="0" smtClean="0">
                <a:latin typeface="Verdana" pitchFamily="34" charset="0"/>
                <a:ea typeface="Verdana" pitchFamily="34" charset="0"/>
                <a:cs typeface="Verdana" pitchFamily="34" charset="0"/>
              </a:rPr>
              <a:t>Form </a:t>
            </a:r>
            <a:r>
              <a:rPr lang="en-US" sz="1800" dirty="0" smtClean="0">
                <a:solidFill>
                  <a:srgbClr val="CC00FF"/>
                </a:solidFill>
                <a:latin typeface="Verdana" pitchFamily="34" charset="0"/>
                <a:ea typeface="Verdana" pitchFamily="34" charset="0"/>
                <a:cs typeface="Verdana" pitchFamily="34" charset="0"/>
              </a:rPr>
              <a:t>INC-8</a:t>
            </a:r>
            <a:r>
              <a:rPr lang="en-US" sz="1800" dirty="0" smtClean="0">
                <a:latin typeface="Verdana" pitchFamily="34" charset="0"/>
                <a:ea typeface="Verdana" pitchFamily="34" charset="0"/>
                <a:cs typeface="Verdana" pitchFamily="34" charset="0"/>
              </a:rPr>
              <a:t> : Declaration by Professional </a:t>
            </a:r>
          </a:p>
          <a:p>
            <a:pPr algn="just">
              <a:defRPr/>
            </a:pPr>
            <a:r>
              <a:rPr lang="en-US" sz="1800" dirty="0" smtClean="0">
                <a:latin typeface="Verdana" pitchFamily="34" charset="0"/>
                <a:ea typeface="Verdana" pitchFamily="34" charset="0"/>
                <a:cs typeface="Verdana" pitchFamily="34" charset="0"/>
              </a:rPr>
              <a:t>Registered office </a:t>
            </a:r>
            <a:r>
              <a:rPr lang="en-US" sz="1800" dirty="0" smtClean="0">
                <a:solidFill>
                  <a:srgbClr val="CC00FF"/>
                </a:solidFill>
                <a:latin typeface="Verdana" pitchFamily="34" charset="0"/>
                <a:ea typeface="Verdana" pitchFamily="34" charset="0"/>
                <a:cs typeface="Verdana" pitchFamily="34" charset="0"/>
              </a:rPr>
              <a:t>address proof </a:t>
            </a:r>
            <a:r>
              <a:rPr lang="en-US" sz="1900" dirty="0" smtClean="0">
                <a:latin typeface="Verdana" pitchFamily="34" charset="0"/>
                <a:ea typeface="Verdana" pitchFamily="34" charset="0"/>
                <a:cs typeface="Verdana" pitchFamily="34" charset="0"/>
              </a:rPr>
              <a:t>(Conveyance/ Lease deed/Rent Agreement etc. along with rent receipts) </a:t>
            </a:r>
          </a:p>
          <a:p>
            <a:pPr marL="274320" indent="-274320" algn="just" eaLnBrk="1" fontAlgn="auto" hangingPunct="1">
              <a:spcAft>
                <a:spcPts val="0"/>
              </a:spcAft>
              <a:buClr>
                <a:schemeClr val="accent3"/>
              </a:buClr>
              <a:buFont typeface="Wingdings 2"/>
              <a:buChar char=""/>
              <a:defRPr/>
            </a:pPr>
            <a:r>
              <a:rPr lang="en-US" sz="1800" dirty="0" smtClean="0">
                <a:latin typeface="Verdana" pitchFamily="34" charset="0"/>
                <a:ea typeface="Verdana" pitchFamily="34" charset="0"/>
                <a:cs typeface="Verdana" pitchFamily="34" charset="0"/>
              </a:rPr>
              <a:t>Copy of </a:t>
            </a:r>
            <a:r>
              <a:rPr lang="en-US" sz="1800" dirty="0" smtClean="0">
                <a:solidFill>
                  <a:srgbClr val="CC00FF"/>
                </a:solidFill>
                <a:latin typeface="Verdana" pitchFamily="34" charset="0"/>
                <a:ea typeface="Verdana" pitchFamily="34" charset="0"/>
                <a:cs typeface="Verdana" pitchFamily="34" charset="0"/>
              </a:rPr>
              <a:t>Utility bill </a:t>
            </a:r>
            <a:r>
              <a:rPr lang="en-US" sz="1800" dirty="0" smtClean="0">
                <a:latin typeface="Verdana" pitchFamily="34" charset="0"/>
                <a:ea typeface="Verdana" pitchFamily="34" charset="0"/>
                <a:cs typeface="Verdana" pitchFamily="34" charset="0"/>
              </a:rPr>
              <a:t>viz. telephone/gas/mobile/electricity bills (any one proof, not older than 2 months)</a:t>
            </a:r>
          </a:p>
          <a:p>
            <a:pPr marL="274320" indent="-274320" algn="just" eaLnBrk="1" fontAlgn="auto" hangingPunct="1">
              <a:spcAft>
                <a:spcPts val="0"/>
              </a:spcAft>
              <a:buClr>
                <a:schemeClr val="accent3"/>
              </a:buClr>
              <a:buFont typeface="Wingdings 2"/>
              <a:buChar char=""/>
              <a:defRPr/>
            </a:pPr>
            <a:r>
              <a:rPr lang="en-US" sz="1800" dirty="0" smtClean="0">
                <a:solidFill>
                  <a:srgbClr val="CC00FF"/>
                </a:solidFill>
                <a:latin typeface="Verdana" pitchFamily="34" charset="0"/>
                <a:ea typeface="Verdana" pitchFamily="34" charset="0"/>
                <a:cs typeface="Verdana" pitchFamily="34" charset="0"/>
              </a:rPr>
              <a:t>NOC</a:t>
            </a:r>
            <a:r>
              <a:rPr lang="en-US" sz="1800" dirty="0" smtClean="0">
                <a:latin typeface="Verdana" pitchFamily="34" charset="0"/>
                <a:ea typeface="Verdana" pitchFamily="34" charset="0"/>
                <a:cs typeface="Verdana" pitchFamily="34" charset="0"/>
              </a:rPr>
              <a:t> from owner, if registered office is not owned by proposed co.</a:t>
            </a:r>
          </a:p>
          <a:p>
            <a:pPr marL="274320" indent="-274320" algn="just" eaLnBrk="1" fontAlgn="auto" hangingPunct="1">
              <a:spcAft>
                <a:spcPts val="0"/>
              </a:spcAft>
              <a:buClr>
                <a:schemeClr val="accent3"/>
              </a:buClr>
              <a:buFont typeface="Wingdings 2"/>
              <a:buChar char=""/>
              <a:defRPr/>
            </a:pPr>
            <a:r>
              <a:rPr lang="en-US" sz="1800" dirty="0" smtClean="0">
                <a:latin typeface="Verdana" pitchFamily="34" charset="0"/>
                <a:ea typeface="Verdana" pitchFamily="34" charset="0"/>
                <a:cs typeface="Verdana" pitchFamily="34" charset="0"/>
              </a:rPr>
              <a:t>If one of subscribers is a Company, </a:t>
            </a:r>
            <a:r>
              <a:rPr lang="en-US" sz="1800" dirty="0" smtClean="0">
                <a:solidFill>
                  <a:srgbClr val="CC00FF"/>
                </a:solidFill>
                <a:latin typeface="Verdana" pitchFamily="34" charset="0"/>
                <a:ea typeface="Verdana" pitchFamily="34" charset="0"/>
                <a:cs typeface="Verdana" pitchFamily="34" charset="0"/>
              </a:rPr>
              <a:t>Resolution</a:t>
            </a:r>
            <a:r>
              <a:rPr lang="en-US" sz="1800" dirty="0" smtClean="0">
                <a:latin typeface="Verdana" pitchFamily="34" charset="0"/>
                <a:ea typeface="Verdana" pitchFamily="34" charset="0"/>
                <a:cs typeface="Verdana" pitchFamily="34" charset="0"/>
              </a:rPr>
              <a:t> passed by promoter company </a:t>
            </a:r>
            <a:r>
              <a:rPr lang="en-US" sz="1800" dirty="0" smtClean="0">
                <a:solidFill>
                  <a:srgbClr val="CC00FF"/>
                </a:solidFill>
                <a:latin typeface="Verdana" pitchFamily="34" charset="0"/>
                <a:ea typeface="Verdana" pitchFamily="34" charset="0"/>
                <a:cs typeface="Verdana" pitchFamily="34" charset="0"/>
              </a:rPr>
              <a:t>authorizing</a:t>
            </a:r>
            <a:r>
              <a:rPr lang="en-US" sz="1800" dirty="0" smtClean="0">
                <a:latin typeface="Verdana" pitchFamily="34" charset="0"/>
                <a:ea typeface="Verdana" pitchFamily="34" charset="0"/>
                <a:cs typeface="Verdana" pitchFamily="34" charset="0"/>
              </a:rPr>
              <a:t> one person to subscriber on its behalf</a:t>
            </a:r>
          </a:p>
          <a:p>
            <a:pPr marL="274320" indent="-274320" algn="just" eaLnBrk="1" fontAlgn="auto" hangingPunct="1">
              <a:spcAft>
                <a:spcPts val="0"/>
              </a:spcAft>
              <a:buClr>
                <a:schemeClr val="accent3"/>
              </a:buClr>
              <a:buFont typeface="Wingdings 2"/>
              <a:buChar char=""/>
              <a:defRPr/>
            </a:pPr>
            <a:r>
              <a:rPr lang="en-US" sz="1800" dirty="0" smtClean="0">
                <a:latin typeface="Verdana" pitchFamily="34" charset="0"/>
                <a:ea typeface="Verdana" pitchFamily="34" charset="0"/>
                <a:cs typeface="Verdana" pitchFamily="34" charset="0"/>
              </a:rPr>
              <a:t>If one of subscribers is a </a:t>
            </a:r>
            <a:r>
              <a:rPr lang="en-US" sz="1800" dirty="0" smtClean="0">
                <a:solidFill>
                  <a:srgbClr val="CC00FF"/>
                </a:solidFill>
                <a:latin typeface="Verdana" pitchFamily="34" charset="0"/>
                <a:ea typeface="Verdana" pitchFamily="34" charset="0"/>
                <a:cs typeface="Verdana" pitchFamily="34" charset="0"/>
              </a:rPr>
              <a:t>Foreign Company</a:t>
            </a:r>
            <a:r>
              <a:rPr lang="en-US" sz="1800" dirty="0" smtClean="0">
                <a:latin typeface="Verdana" pitchFamily="34" charset="0"/>
                <a:ea typeface="Verdana" pitchFamily="34" charset="0"/>
                <a:cs typeface="Verdana" pitchFamily="34" charset="0"/>
              </a:rPr>
              <a:t>, Cert of Inco and Board </a:t>
            </a:r>
            <a:r>
              <a:rPr lang="en-US" sz="1800" dirty="0" err="1" smtClean="0">
                <a:latin typeface="Verdana" pitchFamily="34" charset="0"/>
                <a:ea typeface="Verdana" pitchFamily="34" charset="0"/>
                <a:cs typeface="Verdana" pitchFamily="34" charset="0"/>
              </a:rPr>
              <a:t>Reso</a:t>
            </a:r>
            <a:r>
              <a:rPr lang="en-US" sz="1800" dirty="0" smtClean="0">
                <a:latin typeface="Verdana" pitchFamily="34" charset="0"/>
                <a:ea typeface="Verdana" pitchFamily="34" charset="0"/>
                <a:cs typeface="Verdana" pitchFamily="34" charset="0"/>
              </a:rPr>
              <a:t> authorizing subscription of shares</a:t>
            </a:r>
          </a:p>
          <a:p>
            <a:pPr marL="274320" indent="-274320" algn="just" eaLnBrk="1" fontAlgn="auto" hangingPunct="1">
              <a:spcAft>
                <a:spcPts val="0"/>
              </a:spcAft>
              <a:buClr>
                <a:schemeClr val="accent3"/>
              </a:buClr>
              <a:buFont typeface="Wingdings 2"/>
              <a:buChar char=""/>
              <a:defRPr/>
            </a:pPr>
            <a:r>
              <a:rPr lang="en-US" sz="1800" dirty="0" smtClean="0">
                <a:latin typeface="Verdana" pitchFamily="34" charset="0"/>
                <a:ea typeface="Verdana" pitchFamily="34" charset="0"/>
                <a:cs typeface="Verdana" pitchFamily="34" charset="0"/>
              </a:rPr>
              <a:t>Proof of Identity &amp; Residence if subscribers / directors DO NOT have DIN &amp; application for DIN is made through SPICE  </a:t>
            </a:r>
          </a:p>
          <a:p>
            <a:pPr marL="274320" indent="-274320" eaLnBrk="1" fontAlgn="auto" hangingPunct="1">
              <a:spcAft>
                <a:spcPts val="0"/>
              </a:spcAft>
              <a:buClr>
                <a:schemeClr val="accent3"/>
              </a:buClr>
              <a:buFont typeface="Wingdings 2" pitchFamily="18" charset="2"/>
              <a:buNone/>
              <a:defRPr/>
            </a:pPr>
            <a:endParaRPr lang="en-US" sz="1800" dirty="0" smtClean="0">
              <a:latin typeface="Verdana" pitchFamily="34" charset="0"/>
              <a:ea typeface="Verdana" pitchFamily="34" charset="0"/>
              <a:cs typeface="Verdana" pitchFamily="34" charset="0"/>
            </a:endParaRPr>
          </a:p>
          <a:p>
            <a:pPr marL="274320" indent="-274320" eaLnBrk="1" fontAlgn="auto" hangingPunct="1">
              <a:spcAft>
                <a:spcPts val="0"/>
              </a:spcAft>
              <a:buClr>
                <a:schemeClr val="accent3"/>
              </a:buClr>
              <a:buFont typeface="Wingdings 2"/>
              <a:buChar char=""/>
              <a:defRPr/>
            </a:pPr>
            <a:endParaRPr lang="en-US" sz="1800" dirty="0">
              <a:latin typeface="Verdana" pitchFamily="34" charset="0"/>
              <a:ea typeface="Verdana" pitchFamily="34" charset="0"/>
              <a:cs typeface="Verdana" pitchFamily="34" charset="0"/>
            </a:endParaRPr>
          </a:p>
        </p:txBody>
      </p:sp>
      <p:sp>
        <p:nvSpPr>
          <p:cNvPr id="4" name="Footer Placeholder 3"/>
          <p:cNvSpPr>
            <a:spLocks noGrp="1"/>
          </p:cNvSpPr>
          <p:nvPr>
            <p:ph type="ftr" sz="quarter" idx="11"/>
          </p:nvPr>
        </p:nvSpPr>
        <p:spPr/>
        <p:txBody>
          <a:bodyPr/>
          <a:lstStyle/>
          <a:p>
            <a:pPr algn="ctr">
              <a:defRPr/>
            </a:pPr>
            <a:r>
              <a:rPr lang="en-US" dirty="0" smtClean="0">
                <a:latin typeface="Impact" pitchFamily="34" charset="0"/>
              </a:rPr>
              <a:t>A G Ranade &amp; Associates</a:t>
            </a:r>
            <a:endParaRPr lang="en-US" dirty="0">
              <a:latin typeface="Impact" pitchFamily="34" charset="0"/>
            </a:endParaRPr>
          </a:p>
        </p:txBody>
      </p:sp>
    </p:spTree>
  </p:cSld>
  <p:clrMapOvr>
    <a:masterClrMapping/>
  </p:clrMapOvr>
  <p:transition spd="slow">
    <p:wipe dir="d"/>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457200" y="704850"/>
            <a:ext cx="8229600" cy="666750"/>
          </a:xfrm>
        </p:spPr>
        <p:txBody>
          <a:bodyPr/>
          <a:lstStyle/>
          <a:p>
            <a:pPr algn="ctr"/>
            <a:r>
              <a:rPr lang="en-US" sz="3200" dirty="0" smtClean="0">
                <a:latin typeface="Verdana" pitchFamily="34" charset="0"/>
                <a:ea typeface="Verdana" pitchFamily="34" charset="0"/>
                <a:cs typeface="Verdana" pitchFamily="34" charset="0"/>
              </a:rPr>
              <a:t>OVERVIEW OF COMPANIES ACT, 2013</a:t>
            </a:r>
          </a:p>
        </p:txBody>
      </p:sp>
      <p:sp>
        <p:nvSpPr>
          <p:cNvPr id="7171" name="Content Placeholder 2"/>
          <p:cNvSpPr>
            <a:spLocks noGrp="1"/>
          </p:cNvSpPr>
          <p:nvPr>
            <p:ph idx="1"/>
          </p:nvPr>
        </p:nvSpPr>
        <p:spPr>
          <a:xfrm>
            <a:off x="457200" y="1600200"/>
            <a:ext cx="8229600" cy="4724400"/>
          </a:xfrm>
        </p:spPr>
        <p:txBody>
          <a:bodyPr/>
          <a:lstStyle/>
          <a:p>
            <a:pPr algn="just" eaLnBrk="1" hangingPunct="1">
              <a:spcBef>
                <a:spcPct val="0"/>
              </a:spcBef>
            </a:pPr>
            <a:r>
              <a:rPr lang="en-US" sz="2000" dirty="0" smtClean="0">
                <a:latin typeface="Verdana" pitchFamily="34" charset="0"/>
                <a:ea typeface="Verdana" pitchFamily="34" charset="0"/>
                <a:cs typeface="Verdana" pitchFamily="34" charset="0"/>
              </a:rPr>
              <a:t>Total 470 sections dividend into 29 Chapters</a:t>
            </a:r>
          </a:p>
          <a:p>
            <a:pPr algn="just" eaLnBrk="1" hangingPunct="1">
              <a:spcBef>
                <a:spcPct val="0"/>
              </a:spcBef>
            </a:pPr>
            <a:endParaRPr lang="en-US" sz="2000" dirty="0" smtClean="0">
              <a:latin typeface="Verdana" pitchFamily="34" charset="0"/>
              <a:ea typeface="Verdana" pitchFamily="34" charset="0"/>
              <a:cs typeface="Verdana" pitchFamily="34" charset="0"/>
            </a:endParaRPr>
          </a:p>
          <a:p>
            <a:pPr algn="just" eaLnBrk="1" hangingPunct="1">
              <a:spcBef>
                <a:spcPct val="0"/>
              </a:spcBef>
            </a:pPr>
            <a:r>
              <a:rPr lang="en-US" sz="2000" dirty="0" smtClean="0">
                <a:latin typeface="Verdana" pitchFamily="34" charset="0"/>
                <a:ea typeface="Verdana" pitchFamily="34" charset="0"/>
                <a:cs typeface="Verdana" pitchFamily="34" charset="0"/>
              </a:rPr>
              <a:t>Each Chapter is further governed by Rules modified from time to time </a:t>
            </a:r>
            <a:r>
              <a:rPr lang="en-US" sz="2000" dirty="0" smtClean="0">
                <a:solidFill>
                  <a:srgbClr val="CC00FF"/>
                </a:solidFill>
                <a:latin typeface="Verdana" pitchFamily="34" charset="0"/>
                <a:ea typeface="Verdana" pitchFamily="34" charset="0"/>
                <a:cs typeface="Verdana" pitchFamily="34" charset="0"/>
              </a:rPr>
              <a:t>[“As may be prescribed”]</a:t>
            </a:r>
          </a:p>
          <a:p>
            <a:pPr algn="just" eaLnBrk="1" hangingPunct="1">
              <a:spcBef>
                <a:spcPct val="0"/>
              </a:spcBef>
              <a:buFont typeface="Wingdings 2" pitchFamily="18" charset="2"/>
              <a:buNone/>
            </a:pPr>
            <a:endParaRPr lang="en-US" sz="2000" dirty="0" smtClean="0">
              <a:latin typeface="Verdana" pitchFamily="34" charset="0"/>
              <a:ea typeface="Verdana" pitchFamily="34" charset="0"/>
              <a:cs typeface="Verdana" pitchFamily="34" charset="0"/>
            </a:endParaRPr>
          </a:p>
          <a:p>
            <a:pPr algn="just" eaLnBrk="1" hangingPunct="1">
              <a:spcBef>
                <a:spcPct val="0"/>
              </a:spcBef>
            </a:pPr>
            <a:r>
              <a:rPr lang="en-US" sz="2000" dirty="0" smtClean="0">
                <a:latin typeface="Verdana" pitchFamily="34" charset="0"/>
                <a:ea typeface="Verdana" pitchFamily="34" charset="0"/>
                <a:cs typeface="Verdana" pitchFamily="34" charset="0"/>
              </a:rPr>
              <a:t>Effective date from 12</a:t>
            </a:r>
            <a:r>
              <a:rPr lang="en-US" sz="2000" baseline="30000" dirty="0" smtClean="0">
                <a:latin typeface="Verdana" pitchFamily="34" charset="0"/>
                <a:ea typeface="Verdana" pitchFamily="34" charset="0"/>
                <a:cs typeface="Verdana" pitchFamily="34" charset="0"/>
              </a:rPr>
              <a:t>th</a:t>
            </a:r>
            <a:r>
              <a:rPr lang="en-US" sz="2000" dirty="0" smtClean="0">
                <a:latin typeface="Verdana" pitchFamily="34" charset="0"/>
                <a:ea typeface="Verdana" pitchFamily="34" charset="0"/>
                <a:cs typeface="Verdana" pitchFamily="34" charset="0"/>
              </a:rPr>
              <a:t> Sept 2013, Majority of operating sections became effective from 1</a:t>
            </a:r>
            <a:r>
              <a:rPr lang="en-US" sz="2000" baseline="30000" dirty="0" smtClean="0">
                <a:latin typeface="Verdana" pitchFamily="34" charset="0"/>
                <a:ea typeface="Verdana" pitchFamily="34" charset="0"/>
                <a:cs typeface="Verdana" pitchFamily="34" charset="0"/>
              </a:rPr>
              <a:t>st</a:t>
            </a:r>
            <a:r>
              <a:rPr lang="en-US" sz="2000" dirty="0" smtClean="0">
                <a:latin typeface="Verdana" pitchFamily="34" charset="0"/>
                <a:ea typeface="Verdana" pitchFamily="34" charset="0"/>
                <a:cs typeface="Verdana" pitchFamily="34" charset="0"/>
              </a:rPr>
              <a:t> April, 2014</a:t>
            </a:r>
          </a:p>
          <a:p>
            <a:pPr algn="just" eaLnBrk="1" hangingPunct="1">
              <a:spcBef>
                <a:spcPct val="0"/>
              </a:spcBef>
              <a:buFont typeface="Wingdings 2" pitchFamily="18" charset="2"/>
              <a:buNone/>
            </a:pPr>
            <a:endParaRPr lang="en-US" sz="2000" dirty="0" smtClean="0">
              <a:latin typeface="Verdana" pitchFamily="34" charset="0"/>
              <a:ea typeface="Verdana" pitchFamily="34" charset="0"/>
              <a:cs typeface="Verdana" pitchFamily="34" charset="0"/>
            </a:endParaRPr>
          </a:p>
          <a:p>
            <a:pPr algn="just" eaLnBrk="1" hangingPunct="1">
              <a:spcBef>
                <a:spcPct val="0"/>
              </a:spcBef>
            </a:pPr>
            <a:r>
              <a:rPr lang="en-US" sz="2000" dirty="0" smtClean="0">
                <a:latin typeface="Verdana" pitchFamily="34" charset="0"/>
                <a:ea typeface="Verdana" pitchFamily="34" charset="0"/>
                <a:cs typeface="Verdana" pitchFamily="34" charset="0"/>
              </a:rPr>
              <a:t>Some sections Yet to be notified</a:t>
            </a:r>
          </a:p>
          <a:p>
            <a:pPr lvl="1" algn="just" eaLnBrk="1" hangingPunct="1">
              <a:spcBef>
                <a:spcPct val="0"/>
              </a:spcBef>
              <a:buFont typeface="Wingdings" pitchFamily="2" charset="2"/>
              <a:buChar char="Ø"/>
            </a:pPr>
            <a:r>
              <a:rPr lang="en-US" sz="2000" dirty="0" smtClean="0">
                <a:latin typeface="Verdana" pitchFamily="34" charset="0"/>
                <a:ea typeface="Verdana" pitchFamily="34" charset="0"/>
                <a:cs typeface="Verdana" pitchFamily="34" charset="0"/>
              </a:rPr>
              <a:t>Sec 132 – Constitution of National Financial Reporting Authority</a:t>
            </a:r>
          </a:p>
          <a:p>
            <a:pPr lvl="1" algn="just" eaLnBrk="1" hangingPunct="1">
              <a:spcBef>
                <a:spcPct val="0"/>
              </a:spcBef>
              <a:buFont typeface="Wingdings" pitchFamily="2" charset="2"/>
              <a:buChar char="Ø"/>
            </a:pPr>
            <a:r>
              <a:rPr lang="en-US" sz="2000" dirty="0" smtClean="0">
                <a:latin typeface="Verdana" pitchFamily="34" charset="0"/>
                <a:ea typeface="Verdana" pitchFamily="34" charset="0"/>
                <a:cs typeface="Verdana" pitchFamily="34" charset="0"/>
              </a:rPr>
              <a:t>Sec 247 – Valuation by Registered Valuers</a:t>
            </a:r>
          </a:p>
          <a:p>
            <a:pPr lvl="1" algn="just" eaLnBrk="1" hangingPunct="1">
              <a:spcBef>
                <a:spcPct val="0"/>
              </a:spcBef>
              <a:buFont typeface="Wingdings" pitchFamily="2" charset="2"/>
              <a:buChar char="Ø"/>
            </a:pPr>
            <a:r>
              <a:rPr lang="en-US" sz="2000" dirty="0" smtClean="0">
                <a:latin typeface="Verdana" pitchFamily="34" charset="0"/>
                <a:ea typeface="Verdana" pitchFamily="34" charset="0"/>
                <a:cs typeface="Verdana" pitchFamily="34" charset="0"/>
              </a:rPr>
              <a:t>Sec 465 – Repeal of certain enactments &amp; Savings</a:t>
            </a:r>
          </a:p>
          <a:p>
            <a:pPr lvl="1" algn="just" eaLnBrk="1" hangingPunct="1">
              <a:spcBef>
                <a:spcPct val="0"/>
              </a:spcBef>
              <a:buFont typeface="Wingdings 2" pitchFamily="18" charset="2"/>
              <a:buNone/>
            </a:pPr>
            <a:endParaRPr lang="en-US" sz="2000" dirty="0" smtClean="0">
              <a:latin typeface="Verdana" pitchFamily="34" charset="0"/>
              <a:ea typeface="Verdana" pitchFamily="34" charset="0"/>
              <a:cs typeface="Verdana" pitchFamily="34" charset="0"/>
            </a:endParaRPr>
          </a:p>
          <a:p>
            <a:pPr lvl="1" algn="just" eaLnBrk="1" hangingPunct="1">
              <a:spcBef>
                <a:spcPct val="0"/>
              </a:spcBef>
              <a:buFont typeface="Wingdings 2" pitchFamily="18" charset="2"/>
              <a:buNone/>
            </a:pPr>
            <a:r>
              <a:rPr lang="en-US" sz="2000" dirty="0" smtClean="0">
                <a:latin typeface="Verdana" pitchFamily="34" charset="0"/>
                <a:ea typeface="Verdana" pitchFamily="34" charset="0"/>
                <a:cs typeface="Verdana" pitchFamily="34" charset="0"/>
              </a:rPr>
              <a:t>7 Schedules </a:t>
            </a:r>
            <a:endParaRPr lang="en-US" dirty="0" smtClean="0"/>
          </a:p>
        </p:txBody>
      </p:sp>
      <p:sp>
        <p:nvSpPr>
          <p:cNvPr id="4" name="Footer Placeholder 3"/>
          <p:cNvSpPr>
            <a:spLocks noGrp="1"/>
          </p:cNvSpPr>
          <p:nvPr>
            <p:ph type="ftr" sz="quarter" idx="11"/>
          </p:nvPr>
        </p:nvSpPr>
        <p:spPr/>
        <p:txBody>
          <a:bodyPr/>
          <a:lstStyle/>
          <a:p>
            <a:pPr algn="ctr">
              <a:defRPr/>
            </a:pPr>
            <a:r>
              <a:rPr lang="en-US" dirty="0" smtClean="0">
                <a:latin typeface="Impact" pitchFamily="34" charset="0"/>
              </a:rPr>
              <a:t>A G Ranade &amp; Associates</a:t>
            </a:r>
            <a:endParaRPr lang="en-US" dirty="0">
              <a:latin typeface="Impact" pitchFamily="34" charset="0"/>
            </a:endParaRPr>
          </a:p>
        </p:txBody>
      </p:sp>
    </p:spTree>
  </p:cSld>
  <p:clrMapOvr>
    <a:masterClrMapping/>
  </p:clrMapOvr>
  <p:transition spd="slow">
    <p:wipe dir="d"/>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a:xfrm>
            <a:off x="457200" y="457200"/>
            <a:ext cx="8229600" cy="609600"/>
          </a:xfrm>
        </p:spPr>
        <p:txBody>
          <a:bodyPr/>
          <a:lstStyle/>
          <a:p>
            <a:pPr algn="ctr" eaLnBrk="1" hangingPunct="1"/>
            <a:r>
              <a:rPr lang="en-US" sz="3200" b="1" dirty="0" smtClean="0">
                <a:solidFill>
                  <a:schemeClr val="tx1"/>
                </a:solidFill>
                <a:latin typeface="Verdana" pitchFamily="34" charset="0"/>
                <a:ea typeface="Verdana" pitchFamily="34" charset="0"/>
                <a:cs typeface="Verdana" pitchFamily="34" charset="0"/>
              </a:rPr>
              <a:t>ONE PERSON COMPANY [OPC]</a:t>
            </a:r>
          </a:p>
        </p:txBody>
      </p:sp>
      <p:sp>
        <p:nvSpPr>
          <p:cNvPr id="32771" name="Content Placeholder 2"/>
          <p:cNvSpPr>
            <a:spLocks noGrp="1"/>
          </p:cNvSpPr>
          <p:nvPr>
            <p:ph idx="1"/>
          </p:nvPr>
        </p:nvSpPr>
        <p:spPr>
          <a:xfrm>
            <a:off x="457200" y="1219200"/>
            <a:ext cx="8229600" cy="5105400"/>
          </a:xfrm>
        </p:spPr>
        <p:txBody>
          <a:bodyPr/>
          <a:lstStyle/>
          <a:p>
            <a:pPr marL="231775" indent="-171450" algn="just" eaLnBrk="1" hangingPunct="1">
              <a:spcBef>
                <a:spcPts val="0"/>
              </a:spcBef>
              <a:buFont typeface="Wingdings" pitchFamily="2" charset="2"/>
              <a:buChar char="§"/>
              <a:defRPr/>
            </a:pPr>
            <a:r>
              <a:rPr lang="en-US" sz="1800" dirty="0" smtClean="0">
                <a:latin typeface="Verdana" pitchFamily="34" charset="0"/>
                <a:ea typeface="Verdana" pitchFamily="34" charset="0"/>
                <a:cs typeface="Verdana" pitchFamily="34" charset="0"/>
              </a:rPr>
              <a:t>Encourage corporatization of micro businesses and entrepreneurship with simpler legal framework; Similar form exists in UK, USA, Singapore, Australia, China, UAE, Turkey, Pakistan etc.</a:t>
            </a:r>
          </a:p>
          <a:p>
            <a:pPr marL="231775" indent="-171450" algn="just" eaLnBrk="1" hangingPunct="1">
              <a:spcBef>
                <a:spcPts val="0"/>
              </a:spcBef>
              <a:buFont typeface="Wingdings 2" pitchFamily="18" charset="2"/>
              <a:buNone/>
              <a:defRPr/>
            </a:pPr>
            <a:endParaRPr lang="en-US" sz="1800" dirty="0" smtClean="0">
              <a:latin typeface="Verdana" pitchFamily="34" charset="0"/>
              <a:ea typeface="Verdana" pitchFamily="34" charset="0"/>
              <a:cs typeface="Verdana" pitchFamily="34" charset="0"/>
            </a:endParaRPr>
          </a:p>
          <a:p>
            <a:pPr marL="231775" indent="-171450" algn="just" eaLnBrk="1" hangingPunct="1">
              <a:spcBef>
                <a:spcPts val="0"/>
              </a:spcBef>
              <a:buFont typeface="Wingdings" pitchFamily="2" charset="2"/>
              <a:buChar char="§"/>
              <a:defRPr/>
            </a:pPr>
            <a:r>
              <a:rPr lang="en-US" sz="1800" dirty="0" smtClean="0">
                <a:latin typeface="Verdana" pitchFamily="34" charset="0"/>
                <a:ea typeface="Verdana" pitchFamily="34" charset="0"/>
                <a:cs typeface="Verdana" pitchFamily="34" charset="0"/>
              </a:rPr>
              <a:t>Special type of Private Limited Company having only one member.</a:t>
            </a:r>
          </a:p>
          <a:p>
            <a:pPr algn="just">
              <a:spcBef>
                <a:spcPts val="0"/>
              </a:spcBef>
              <a:buFont typeface="Wingdings 2" pitchFamily="18" charset="2"/>
              <a:buNone/>
              <a:defRPr/>
            </a:pPr>
            <a:endParaRPr lang="en-US" sz="1800" dirty="0" smtClean="0">
              <a:latin typeface="Verdana" pitchFamily="34" charset="0"/>
              <a:ea typeface="Verdana" pitchFamily="34" charset="0"/>
              <a:cs typeface="Verdana" pitchFamily="34" charset="0"/>
            </a:endParaRPr>
          </a:p>
          <a:p>
            <a:pPr algn="just">
              <a:spcBef>
                <a:spcPts val="0"/>
              </a:spcBef>
              <a:defRPr/>
            </a:pPr>
            <a:r>
              <a:rPr lang="en-US" sz="1800" dirty="0" smtClean="0">
                <a:latin typeface="Verdana" pitchFamily="34" charset="0"/>
                <a:ea typeface="Verdana" pitchFamily="34" charset="0"/>
                <a:cs typeface="Verdana" pitchFamily="34" charset="0"/>
              </a:rPr>
              <a:t>Member &amp; nominee must be </a:t>
            </a:r>
            <a:r>
              <a:rPr lang="en-US" sz="1800" dirty="0" smtClean="0">
                <a:solidFill>
                  <a:srgbClr val="CC00FF"/>
                </a:solidFill>
                <a:latin typeface="Verdana" pitchFamily="34" charset="0"/>
                <a:ea typeface="Verdana" pitchFamily="34" charset="0"/>
                <a:cs typeface="Verdana" pitchFamily="34" charset="0"/>
              </a:rPr>
              <a:t>Natural</a:t>
            </a:r>
            <a:r>
              <a:rPr lang="en-US" sz="1800" dirty="0" smtClean="0">
                <a:latin typeface="Verdana" pitchFamily="34" charset="0"/>
                <a:ea typeface="Verdana" pitchFamily="34" charset="0"/>
                <a:cs typeface="Verdana" pitchFamily="34" charset="0"/>
              </a:rPr>
              <a:t> persons, </a:t>
            </a:r>
            <a:r>
              <a:rPr lang="en-US" sz="1800" dirty="0" smtClean="0">
                <a:solidFill>
                  <a:srgbClr val="CC00FF"/>
                </a:solidFill>
                <a:latin typeface="Verdana" pitchFamily="34" charset="0"/>
                <a:ea typeface="Verdana" pitchFamily="34" charset="0"/>
                <a:cs typeface="Verdana" pitchFamily="34" charset="0"/>
              </a:rPr>
              <a:t>Indian</a:t>
            </a:r>
            <a:r>
              <a:rPr lang="en-US" sz="1800" dirty="0" smtClean="0">
                <a:latin typeface="Verdana" pitchFamily="34" charset="0"/>
                <a:ea typeface="Verdana" pitchFamily="34" charset="0"/>
                <a:cs typeface="Verdana" pitchFamily="34" charset="0"/>
              </a:rPr>
              <a:t> Citizens </a:t>
            </a:r>
            <a:r>
              <a:rPr lang="en-US" sz="1800" dirty="0" smtClean="0">
                <a:solidFill>
                  <a:srgbClr val="CC00FF"/>
                </a:solidFill>
                <a:latin typeface="Verdana" pitchFamily="34" charset="0"/>
                <a:ea typeface="Verdana" pitchFamily="34" charset="0"/>
                <a:cs typeface="Verdana" pitchFamily="34" charset="0"/>
              </a:rPr>
              <a:t>Resident</a:t>
            </a:r>
            <a:r>
              <a:rPr lang="en-US" sz="1800" dirty="0" smtClean="0">
                <a:latin typeface="Verdana" pitchFamily="34" charset="0"/>
                <a:ea typeface="Verdana" pitchFamily="34" charset="0"/>
                <a:cs typeface="Verdana" pitchFamily="34" charset="0"/>
              </a:rPr>
              <a:t> in India </a:t>
            </a:r>
            <a:r>
              <a:rPr lang="en-US" sz="1400" dirty="0" smtClean="0">
                <a:latin typeface="Verdana" pitchFamily="34" charset="0"/>
                <a:ea typeface="Verdana" pitchFamily="34" charset="0"/>
                <a:cs typeface="Verdana" pitchFamily="34" charset="0"/>
              </a:rPr>
              <a:t>[a person who has stayed in India for a period of not less than 182 days during the immediately preceding one calendar year.]</a:t>
            </a:r>
            <a:r>
              <a:rPr lang="en-US" sz="1800" dirty="0" smtClean="0">
                <a:latin typeface="Verdana" pitchFamily="34" charset="0"/>
                <a:ea typeface="Verdana" pitchFamily="34" charset="0"/>
                <a:cs typeface="Verdana" pitchFamily="34" charset="0"/>
              </a:rPr>
              <a:t> </a:t>
            </a:r>
          </a:p>
          <a:p>
            <a:pPr algn="just">
              <a:spcBef>
                <a:spcPts val="0"/>
              </a:spcBef>
              <a:defRPr/>
            </a:pPr>
            <a:endParaRPr lang="en-US" sz="1800" dirty="0" smtClean="0">
              <a:latin typeface="Verdana" pitchFamily="34" charset="0"/>
              <a:ea typeface="Verdana" pitchFamily="34" charset="0"/>
              <a:cs typeface="Verdana" pitchFamily="34" charset="0"/>
            </a:endParaRPr>
          </a:p>
          <a:p>
            <a:pPr algn="just">
              <a:spcBef>
                <a:spcPts val="0"/>
              </a:spcBef>
              <a:defRPr/>
            </a:pPr>
            <a:r>
              <a:rPr lang="en-US" sz="1800" dirty="0" smtClean="0">
                <a:latin typeface="Verdana" pitchFamily="34" charset="0"/>
                <a:ea typeface="Verdana" pitchFamily="34" charset="0"/>
                <a:cs typeface="Verdana" pitchFamily="34" charset="0"/>
              </a:rPr>
              <a:t>One Person can not form </a:t>
            </a:r>
            <a:r>
              <a:rPr lang="en-US" sz="1800" dirty="0" smtClean="0">
                <a:solidFill>
                  <a:srgbClr val="CC00FF"/>
                </a:solidFill>
                <a:latin typeface="Verdana" pitchFamily="34" charset="0"/>
                <a:ea typeface="Verdana" pitchFamily="34" charset="0"/>
                <a:cs typeface="Verdana" pitchFamily="34" charset="0"/>
              </a:rPr>
              <a:t>more than one OPC </a:t>
            </a:r>
            <a:r>
              <a:rPr lang="en-US" sz="1800" dirty="0" smtClean="0">
                <a:latin typeface="Verdana" pitchFamily="34" charset="0"/>
                <a:ea typeface="Verdana" pitchFamily="34" charset="0"/>
                <a:cs typeface="Verdana" pitchFamily="34" charset="0"/>
              </a:rPr>
              <a:t>and nominee of more than one OPC.</a:t>
            </a:r>
          </a:p>
          <a:p>
            <a:pPr algn="just">
              <a:spcBef>
                <a:spcPts val="0"/>
              </a:spcBef>
              <a:buFont typeface="Wingdings 2" pitchFamily="18" charset="2"/>
              <a:buNone/>
              <a:defRPr/>
            </a:pPr>
            <a:endParaRPr lang="en-US" sz="1800" dirty="0" smtClean="0">
              <a:latin typeface="Verdana" pitchFamily="34" charset="0"/>
              <a:ea typeface="Verdana" pitchFamily="34" charset="0"/>
              <a:cs typeface="Verdana" pitchFamily="34" charset="0"/>
            </a:endParaRPr>
          </a:p>
          <a:p>
            <a:pPr algn="just">
              <a:defRPr/>
            </a:pPr>
            <a:r>
              <a:rPr lang="en-US" sz="1800" dirty="0" smtClean="0">
                <a:latin typeface="Verdana" pitchFamily="34" charset="0"/>
                <a:ea typeface="Verdana" pitchFamily="34" charset="0"/>
                <a:cs typeface="Verdana" pitchFamily="34" charset="0"/>
              </a:rPr>
              <a:t>OPC to lose its status if </a:t>
            </a:r>
            <a:r>
              <a:rPr lang="en-US" sz="1800" dirty="0" smtClean="0">
                <a:solidFill>
                  <a:srgbClr val="CC00FF"/>
                </a:solidFill>
                <a:latin typeface="Verdana" pitchFamily="34" charset="0"/>
                <a:ea typeface="Verdana" pitchFamily="34" charset="0"/>
                <a:cs typeface="Verdana" pitchFamily="34" charset="0"/>
              </a:rPr>
              <a:t>paid up capital &gt; Rs. 50 </a:t>
            </a:r>
            <a:r>
              <a:rPr lang="en-US" sz="1800" dirty="0" err="1" smtClean="0">
                <a:solidFill>
                  <a:srgbClr val="CC00FF"/>
                </a:solidFill>
                <a:latin typeface="Verdana" pitchFamily="34" charset="0"/>
                <a:ea typeface="Verdana" pitchFamily="34" charset="0"/>
                <a:cs typeface="Verdana" pitchFamily="34" charset="0"/>
              </a:rPr>
              <a:t>lakhs</a:t>
            </a:r>
            <a:r>
              <a:rPr lang="en-US" sz="1800" dirty="0" smtClean="0">
                <a:solidFill>
                  <a:srgbClr val="CC00FF"/>
                </a:solidFill>
                <a:latin typeface="Verdana" pitchFamily="34" charset="0"/>
                <a:ea typeface="Verdana" pitchFamily="34" charset="0"/>
                <a:cs typeface="Verdana" pitchFamily="34" charset="0"/>
              </a:rPr>
              <a:t> </a:t>
            </a:r>
            <a:r>
              <a:rPr lang="en-US" sz="1800" dirty="0" smtClean="0">
                <a:latin typeface="Verdana" pitchFamily="34" charset="0"/>
                <a:ea typeface="Verdana" pitchFamily="34" charset="0"/>
                <a:cs typeface="Verdana" pitchFamily="34" charset="0"/>
              </a:rPr>
              <a:t>or average annual </a:t>
            </a:r>
            <a:r>
              <a:rPr lang="en-US" sz="1800" dirty="0" smtClean="0">
                <a:solidFill>
                  <a:srgbClr val="CC00FF"/>
                </a:solidFill>
                <a:latin typeface="Verdana" pitchFamily="34" charset="0"/>
                <a:ea typeface="Verdana" pitchFamily="34" charset="0"/>
                <a:cs typeface="Verdana" pitchFamily="34" charset="0"/>
              </a:rPr>
              <a:t>turnover  &gt; Rs. 2 </a:t>
            </a:r>
            <a:r>
              <a:rPr lang="en-US" sz="1800" dirty="0" err="1" smtClean="0">
                <a:solidFill>
                  <a:srgbClr val="CC00FF"/>
                </a:solidFill>
                <a:latin typeface="Verdana" pitchFamily="34" charset="0"/>
                <a:ea typeface="Verdana" pitchFamily="34" charset="0"/>
                <a:cs typeface="Verdana" pitchFamily="34" charset="0"/>
              </a:rPr>
              <a:t>crores</a:t>
            </a:r>
            <a:r>
              <a:rPr lang="en-US" sz="1800" dirty="0" smtClean="0">
                <a:solidFill>
                  <a:srgbClr val="CC00FF"/>
                </a:solidFill>
                <a:latin typeface="Verdana" pitchFamily="34" charset="0"/>
                <a:ea typeface="Verdana" pitchFamily="34" charset="0"/>
                <a:cs typeface="Verdana" pitchFamily="34" charset="0"/>
              </a:rPr>
              <a:t> </a:t>
            </a:r>
            <a:r>
              <a:rPr lang="en-US" sz="1800" dirty="0" smtClean="0">
                <a:latin typeface="Verdana" pitchFamily="34" charset="0"/>
                <a:ea typeface="Verdana" pitchFamily="34" charset="0"/>
                <a:cs typeface="Verdana" pitchFamily="34" charset="0"/>
              </a:rPr>
              <a:t>in three immediate preceding consecutive years.</a:t>
            </a:r>
          </a:p>
        </p:txBody>
      </p:sp>
      <p:sp>
        <p:nvSpPr>
          <p:cNvPr id="4" name="Footer Placeholder 3"/>
          <p:cNvSpPr>
            <a:spLocks noGrp="1"/>
          </p:cNvSpPr>
          <p:nvPr>
            <p:ph type="ftr" sz="quarter" idx="11"/>
          </p:nvPr>
        </p:nvSpPr>
        <p:spPr/>
        <p:txBody>
          <a:bodyPr/>
          <a:lstStyle/>
          <a:p>
            <a:pPr algn="ctr">
              <a:defRPr/>
            </a:pPr>
            <a:r>
              <a:rPr lang="en-US" dirty="0" smtClean="0">
                <a:latin typeface="Impact" pitchFamily="34" charset="0"/>
              </a:rPr>
              <a:t>A G Ranade &amp; Associates</a:t>
            </a:r>
            <a:endParaRPr lang="en-US" dirty="0">
              <a:latin typeface="Impact" pitchFamily="34" charset="0"/>
            </a:endParaRPr>
          </a:p>
        </p:txBody>
      </p:sp>
    </p:spTree>
  </p:cSld>
  <p:clrMapOvr>
    <a:masterClrMapping/>
  </p:clrMapOvr>
  <p:transition spd="slow">
    <p:wipe dir="d"/>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Content Placeholder 2"/>
          <p:cNvSpPr>
            <a:spLocks noGrp="1"/>
          </p:cNvSpPr>
          <p:nvPr>
            <p:ph idx="1"/>
          </p:nvPr>
        </p:nvSpPr>
        <p:spPr>
          <a:xfrm>
            <a:off x="457200" y="914400"/>
            <a:ext cx="8229600" cy="5410200"/>
          </a:xfrm>
        </p:spPr>
        <p:txBody>
          <a:bodyPr>
            <a:normAutofit lnSpcReduction="10000"/>
          </a:bodyPr>
          <a:lstStyle/>
          <a:p>
            <a:pPr marL="274320" indent="-274320" algn="just" eaLnBrk="1" fontAlgn="auto" hangingPunct="1">
              <a:lnSpc>
                <a:spcPct val="110000"/>
              </a:lnSpc>
              <a:spcBef>
                <a:spcPts val="0"/>
              </a:spcBef>
              <a:spcAft>
                <a:spcPts val="0"/>
              </a:spcAft>
              <a:buClr>
                <a:schemeClr val="accent3"/>
              </a:buClr>
              <a:buFont typeface="Wingdings 2"/>
              <a:buChar char=""/>
              <a:defRPr/>
            </a:pPr>
            <a:r>
              <a:rPr lang="en-US" sz="1800" dirty="0" smtClean="0">
                <a:latin typeface="Verdana" pitchFamily="34" charset="0"/>
                <a:ea typeface="Verdana" pitchFamily="34" charset="0"/>
                <a:cs typeface="Verdana" pitchFamily="34" charset="0"/>
              </a:rPr>
              <a:t>Limited Liability, easy to raise capital compared to sole proprietorship</a:t>
            </a:r>
          </a:p>
          <a:p>
            <a:pPr marL="274320" indent="-274320" algn="just" eaLnBrk="1" fontAlgn="auto" hangingPunct="1">
              <a:lnSpc>
                <a:spcPct val="110000"/>
              </a:lnSpc>
              <a:spcBef>
                <a:spcPts val="0"/>
              </a:spcBef>
              <a:spcAft>
                <a:spcPts val="0"/>
              </a:spcAft>
              <a:buClr>
                <a:schemeClr val="accent3"/>
              </a:buClr>
              <a:buFont typeface="Wingdings 2" pitchFamily="18" charset="2"/>
              <a:buNone/>
              <a:defRPr/>
            </a:pPr>
            <a:endParaRPr lang="en-US" sz="1800" dirty="0" smtClean="0">
              <a:latin typeface="Verdana" pitchFamily="34" charset="0"/>
              <a:ea typeface="Verdana" pitchFamily="34" charset="0"/>
              <a:cs typeface="Verdana" pitchFamily="34" charset="0"/>
            </a:endParaRPr>
          </a:p>
          <a:p>
            <a:pPr marL="274320" indent="-274320" algn="just" eaLnBrk="1" fontAlgn="auto" hangingPunct="1">
              <a:lnSpc>
                <a:spcPct val="110000"/>
              </a:lnSpc>
              <a:spcBef>
                <a:spcPts val="0"/>
              </a:spcBef>
              <a:spcAft>
                <a:spcPts val="0"/>
              </a:spcAft>
              <a:buClr>
                <a:schemeClr val="accent3"/>
              </a:buClr>
              <a:buFont typeface="Wingdings 2"/>
              <a:buChar char=""/>
              <a:defRPr/>
            </a:pPr>
            <a:r>
              <a:rPr lang="en-US" sz="1800" dirty="0" smtClean="0">
                <a:latin typeface="Verdana" pitchFamily="34" charset="0"/>
                <a:ea typeface="Verdana" pitchFamily="34" charset="0"/>
                <a:cs typeface="Verdana" pitchFamily="34" charset="0"/>
              </a:rPr>
              <a:t>Lesser compliances under the Act </a:t>
            </a:r>
          </a:p>
          <a:p>
            <a:pPr marL="274320" indent="-274320" algn="just" eaLnBrk="1" fontAlgn="auto" hangingPunct="1">
              <a:lnSpc>
                <a:spcPct val="110000"/>
              </a:lnSpc>
              <a:spcBef>
                <a:spcPts val="0"/>
              </a:spcBef>
              <a:spcAft>
                <a:spcPts val="0"/>
              </a:spcAft>
              <a:buClr>
                <a:schemeClr val="accent3"/>
              </a:buClr>
              <a:buFont typeface="Wingdings 2" pitchFamily="18" charset="2"/>
              <a:buNone/>
              <a:defRPr/>
            </a:pPr>
            <a:endParaRPr lang="en-US" sz="1800" dirty="0" smtClean="0">
              <a:latin typeface="Verdana" pitchFamily="34" charset="0"/>
              <a:ea typeface="Verdana" pitchFamily="34" charset="0"/>
              <a:cs typeface="Verdana" pitchFamily="34" charset="0"/>
            </a:endParaRPr>
          </a:p>
          <a:p>
            <a:pPr marL="274320" indent="-274320" algn="just" eaLnBrk="1" fontAlgn="auto" hangingPunct="1">
              <a:lnSpc>
                <a:spcPct val="110000"/>
              </a:lnSpc>
              <a:spcBef>
                <a:spcPts val="0"/>
              </a:spcBef>
              <a:spcAft>
                <a:spcPts val="0"/>
              </a:spcAft>
              <a:buClr>
                <a:schemeClr val="accent3"/>
              </a:buClr>
              <a:buFont typeface="Wingdings 2"/>
              <a:buChar char=""/>
              <a:defRPr/>
            </a:pPr>
            <a:r>
              <a:rPr lang="en-US" sz="1800" dirty="0" smtClean="0">
                <a:latin typeface="Verdana" pitchFamily="34" charset="0"/>
                <a:ea typeface="Verdana" pitchFamily="34" charset="0"/>
                <a:cs typeface="Verdana" pitchFamily="34" charset="0"/>
              </a:rPr>
              <a:t>Rotation of Auditors - Not Applicable</a:t>
            </a:r>
          </a:p>
          <a:p>
            <a:pPr marL="274320" indent="-274320" algn="just" eaLnBrk="1" fontAlgn="auto" hangingPunct="1">
              <a:lnSpc>
                <a:spcPct val="110000"/>
              </a:lnSpc>
              <a:spcBef>
                <a:spcPts val="0"/>
              </a:spcBef>
              <a:spcAft>
                <a:spcPts val="0"/>
              </a:spcAft>
              <a:buClr>
                <a:schemeClr val="accent3"/>
              </a:buClr>
              <a:buFont typeface="Wingdings 2" pitchFamily="18" charset="2"/>
              <a:buNone/>
              <a:defRPr/>
            </a:pPr>
            <a:endParaRPr lang="en-US" sz="1800" dirty="0" smtClean="0">
              <a:latin typeface="Verdana" pitchFamily="34" charset="0"/>
              <a:ea typeface="Verdana" pitchFamily="34" charset="0"/>
              <a:cs typeface="Verdana" pitchFamily="34" charset="0"/>
            </a:endParaRPr>
          </a:p>
          <a:p>
            <a:pPr marL="274320" indent="-274320" algn="just" eaLnBrk="1" fontAlgn="auto" hangingPunct="1">
              <a:lnSpc>
                <a:spcPct val="110000"/>
              </a:lnSpc>
              <a:spcBef>
                <a:spcPts val="0"/>
              </a:spcBef>
              <a:spcAft>
                <a:spcPts val="0"/>
              </a:spcAft>
              <a:buClr>
                <a:schemeClr val="accent3"/>
              </a:buClr>
              <a:buFont typeface="Wingdings 2"/>
              <a:buChar char=""/>
              <a:defRPr/>
            </a:pPr>
            <a:r>
              <a:rPr lang="en-US" sz="1800" dirty="0" smtClean="0">
                <a:latin typeface="Verdana" pitchFamily="34" charset="0"/>
                <a:ea typeface="Verdana" pitchFamily="34" charset="0"/>
                <a:cs typeface="Verdana" pitchFamily="34" charset="0"/>
              </a:rPr>
              <a:t>Provisions of Sec 98, 100 to 111 [Relating to General Meetings] - Not Applicable</a:t>
            </a:r>
          </a:p>
          <a:p>
            <a:pPr marL="274320" indent="-274320" algn="just" eaLnBrk="1" fontAlgn="auto" hangingPunct="1">
              <a:lnSpc>
                <a:spcPct val="110000"/>
              </a:lnSpc>
              <a:spcBef>
                <a:spcPts val="0"/>
              </a:spcBef>
              <a:spcAft>
                <a:spcPts val="0"/>
              </a:spcAft>
              <a:buClr>
                <a:schemeClr val="accent3"/>
              </a:buClr>
              <a:buFont typeface="Wingdings 2" pitchFamily="18" charset="2"/>
              <a:buNone/>
              <a:defRPr/>
            </a:pPr>
            <a:endParaRPr lang="en-US" sz="1800" dirty="0" smtClean="0">
              <a:latin typeface="Verdana" pitchFamily="34" charset="0"/>
              <a:ea typeface="Verdana" pitchFamily="34" charset="0"/>
              <a:cs typeface="Verdana" pitchFamily="34" charset="0"/>
            </a:endParaRPr>
          </a:p>
          <a:p>
            <a:pPr marL="274320" indent="-274320" algn="just" eaLnBrk="1" fontAlgn="auto" hangingPunct="1">
              <a:lnSpc>
                <a:spcPct val="110000"/>
              </a:lnSpc>
              <a:spcBef>
                <a:spcPts val="0"/>
              </a:spcBef>
              <a:spcAft>
                <a:spcPts val="0"/>
              </a:spcAft>
              <a:buClr>
                <a:schemeClr val="accent3"/>
              </a:buClr>
              <a:buFont typeface="Wingdings 2"/>
              <a:buChar char=""/>
              <a:defRPr/>
            </a:pPr>
            <a:r>
              <a:rPr lang="en-US" sz="1800" dirty="0" smtClean="0">
                <a:latin typeface="Verdana" pitchFamily="34" charset="0"/>
                <a:ea typeface="Verdana" pitchFamily="34" charset="0"/>
                <a:cs typeface="Verdana" pitchFamily="34" charset="0"/>
              </a:rPr>
              <a:t>Only one Board Meeting in each half of calendar year with gap not more than 90 days.</a:t>
            </a:r>
          </a:p>
          <a:p>
            <a:pPr marL="274320" indent="-274320" algn="just" eaLnBrk="1" fontAlgn="auto" hangingPunct="1">
              <a:lnSpc>
                <a:spcPct val="110000"/>
              </a:lnSpc>
              <a:spcBef>
                <a:spcPts val="0"/>
              </a:spcBef>
              <a:spcAft>
                <a:spcPts val="0"/>
              </a:spcAft>
              <a:buClr>
                <a:schemeClr val="accent3"/>
              </a:buClr>
              <a:buFont typeface="Wingdings 2" pitchFamily="18" charset="2"/>
              <a:buNone/>
              <a:defRPr/>
            </a:pPr>
            <a:endParaRPr lang="en-US" sz="1800" dirty="0" smtClean="0">
              <a:latin typeface="Verdana" pitchFamily="34" charset="0"/>
              <a:ea typeface="Verdana" pitchFamily="34" charset="0"/>
              <a:cs typeface="Verdana" pitchFamily="34" charset="0"/>
            </a:endParaRPr>
          </a:p>
          <a:p>
            <a:pPr marL="274320" indent="-274320" algn="just" eaLnBrk="1" fontAlgn="auto" hangingPunct="1">
              <a:lnSpc>
                <a:spcPct val="110000"/>
              </a:lnSpc>
              <a:spcBef>
                <a:spcPts val="0"/>
              </a:spcBef>
              <a:spcAft>
                <a:spcPts val="0"/>
              </a:spcAft>
              <a:buClr>
                <a:schemeClr val="accent3"/>
              </a:buClr>
              <a:buFont typeface="Wingdings 2"/>
              <a:buChar char=""/>
              <a:defRPr/>
            </a:pPr>
            <a:r>
              <a:rPr lang="en-US" sz="1800" dirty="0" smtClean="0">
                <a:latin typeface="Verdana" pitchFamily="34" charset="0"/>
                <a:ea typeface="Verdana" pitchFamily="34" charset="0"/>
                <a:cs typeface="Verdana" pitchFamily="34" charset="0"/>
              </a:rPr>
              <a:t>Cash flow statement - not mandatory</a:t>
            </a:r>
          </a:p>
          <a:p>
            <a:pPr marL="274320" indent="-274320" algn="just" eaLnBrk="1" fontAlgn="auto" hangingPunct="1">
              <a:lnSpc>
                <a:spcPct val="110000"/>
              </a:lnSpc>
              <a:spcBef>
                <a:spcPts val="0"/>
              </a:spcBef>
              <a:spcAft>
                <a:spcPts val="0"/>
              </a:spcAft>
              <a:buClr>
                <a:schemeClr val="accent3"/>
              </a:buClr>
              <a:buFont typeface="Wingdings 2" pitchFamily="18" charset="2"/>
              <a:buNone/>
              <a:defRPr/>
            </a:pPr>
            <a:endParaRPr lang="en-US" sz="1800" dirty="0" smtClean="0">
              <a:latin typeface="Verdana" pitchFamily="34" charset="0"/>
              <a:ea typeface="Verdana" pitchFamily="34" charset="0"/>
              <a:cs typeface="Verdana" pitchFamily="34" charset="0"/>
            </a:endParaRPr>
          </a:p>
          <a:p>
            <a:pPr marL="274320" indent="-274320" algn="just" eaLnBrk="1" fontAlgn="auto" hangingPunct="1">
              <a:lnSpc>
                <a:spcPct val="110000"/>
              </a:lnSpc>
              <a:spcBef>
                <a:spcPts val="0"/>
              </a:spcBef>
              <a:spcAft>
                <a:spcPts val="0"/>
              </a:spcAft>
              <a:buClr>
                <a:schemeClr val="accent3"/>
              </a:buClr>
              <a:buFont typeface="Wingdings 2"/>
              <a:buChar char=""/>
              <a:defRPr/>
            </a:pPr>
            <a:r>
              <a:rPr lang="en-US" sz="1800" dirty="0" smtClean="0">
                <a:latin typeface="Verdana" pitchFamily="34" charset="0"/>
                <a:ea typeface="Verdana" pitchFamily="34" charset="0"/>
                <a:cs typeface="Verdana" pitchFamily="34" charset="0"/>
              </a:rPr>
              <a:t>Shorter Board Report form</a:t>
            </a:r>
          </a:p>
          <a:p>
            <a:pPr marL="274320" indent="-274320" algn="just" eaLnBrk="1" fontAlgn="auto" hangingPunct="1">
              <a:lnSpc>
                <a:spcPct val="110000"/>
              </a:lnSpc>
              <a:spcBef>
                <a:spcPts val="0"/>
              </a:spcBef>
              <a:spcAft>
                <a:spcPts val="0"/>
              </a:spcAft>
              <a:buClr>
                <a:schemeClr val="accent3"/>
              </a:buClr>
              <a:buFont typeface="Wingdings 2" pitchFamily="18" charset="2"/>
              <a:buNone/>
              <a:defRPr/>
            </a:pPr>
            <a:endParaRPr lang="en-US" sz="1800" dirty="0" smtClean="0">
              <a:latin typeface="Verdana" pitchFamily="34" charset="0"/>
              <a:ea typeface="Verdana" pitchFamily="34" charset="0"/>
              <a:cs typeface="Verdana" pitchFamily="34" charset="0"/>
            </a:endParaRPr>
          </a:p>
          <a:p>
            <a:pPr marL="274320" indent="-274320" algn="just" eaLnBrk="1" fontAlgn="auto" hangingPunct="1">
              <a:lnSpc>
                <a:spcPct val="110000"/>
              </a:lnSpc>
              <a:spcBef>
                <a:spcPts val="0"/>
              </a:spcBef>
              <a:spcAft>
                <a:spcPts val="0"/>
              </a:spcAft>
              <a:buClr>
                <a:schemeClr val="accent3"/>
              </a:buClr>
              <a:buFont typeface="Wingdings 2"/>
              <a:buChar char=""/>
              <a:defRPr/>
            </a:pPr>
            <a:r>
              <a:rPr lang="en-US" sz="1800" dirty="0" smtClean="0">
                <a:latin typeface="Verdana" pitchFamily="34" charset="0"/>
                <a:ea typeface="Verdana" pitchFamily="34" charset="0"/>
                <a:cs typeface="Verdana" pitchFamily="34" charset="0"/>
              </a:rPr>
              <a:t>Annual Return can be certified by Director where there is no Company Secretary.</a:t>
            </a:r>
          </a:p>
          <a:p>
            <a:pPr marL="274320" indent="-274320" algn="just" eaLnBrk="1" fontAlgn="auto" hangingPunct="1">
              <a:spcAft>
                <a:spcPts val="0"/>
              </a:spcAft>
              <a:buClr>
                <a:schemeClr val="accent3"/>
              </a:buClr>
              <a:buFont typeface="Wingdings 2" pitchFamily="18" charset="2"/>
              <a:buNone/>
              <a:defRPr/>
            </a:pPr>
            <a:endParaRPr lang="en-US" dirty="0" smtClean="0">
              <a:latin typeface="Verdana" pitchFamily="34" charset="0"/>
              <a:ea typeface="Verdana" pitchFamily="34" charset="0"/>
              <a:cs typeface="Verdana" pitchFamily="34" charset="0"/>
            </a:endParaRPr>
          </a:p>
        </p:txBody>
      </p:sp>
      <p:sp>
        <p:nvSpPr>
          <p:cNvPr id="3" name="Footer Placeholder 2"/>
          <p:cNvSpPr>
            <a:spLocks noGrp="1"/>
          </p:cNvSpPr>
          <p:nvPr>
            <p:ph type="ftr" sz="quarter" idx="11"/>
          </p:nvPr>
        </p:nvSpPr>
        <p:spPr/>
        <p:txBody>
          <a:bodyPr/>
          <a:lstStyle/>
          <a:p>
            <a:pPr algn="ctr">
              <a:defRPr/>
            </a:pPr>
            <a:r>
              <a:rPr lang="en-US" dirty="0" smtClean="0">
                <a:latin typeface="Impact" pitchFamily="34" charset="0"/>
              </a:rPr>
              <a:t>A G Ranade &amp; Associates</a:t>
            </a:r>
            <a:endParaRPr lang="en-US" dirty="0">
              <a:latin typeface="Impact" pitchFamily="34" charset="0"/>
            </a:endParaRPr>
          </a:p>
        </p:txBody>
      </p:sp>
    </p:spTree>
  </p:cSld>
  <p:clrMapOvr>
    <a:masterClrMapping/>
  </p:clrMapOvr>
  <p:transition spd="slow">
    <p:wipe dir="d"/>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a:xfrm>
            <a:off x="457200" y="704850"/>
            <a:ext cx="8229600" cy="514350"/>
          </a:xfrm>
        </p:spPr>
        <p:txBody>
          <a:bodyPr/>
          <a:lstStyle/>
          <a:p>
            <a:pPr algn="ctr" eaLnBrk="1" hangingPunct="1"/>
            <a:r>
              <a:rPr lang="en-US" sz="2800" b="1" smtClean="0">
                <a:latin typeface="Verdana" pitchFamily="34" charset="0"/>
                <a:ea typeface="Verdana" pitchFamily="34" charset="0"/>
                <a:cs typeface="Verdana" pitchFamily="34" charset="0"/>
              </a:rPr>
              <a:t>OPC INCORPORATION </a:t>
            </a:r>
          </a:p>
        </p:txBody>
      </p:sp>
      <p:sp>
        <p:nvSpPr>
          <p:cNvPr id="33795" name="Content Placeholder 2"/>
          <p:cNvSpPr>
            <a:spLocks noGrp="1"/>
          </p:cNvSpPr>
          <p:nvPr>
            <p:ph idx="1"/>
          </p:nvPr>
        </p:nvSpPr>
        <p:spPr>
          <a:xfrm>
            <a:off x="457200" y="1600200"/>
            <a:ext cx="8229600" cy="4724400"/>
          </a:xfrm>
        </p:spPr>
        <p:txBody>
          <a:bodyPr>
            <a:normAutofit/>
          </a:bodyPr>
          <a:lstStyle/>
          <a:p>
            <a:pPr marL="274320" indent="-274320" algn="just" eaLnBrk="1" fontAlgn="auto" hangingPunct="1">
              <a:spcBef>
                <a:spcPts val="0"/>
              </a:spcBef>
              <a:spcAft>
                <a:spcPts val="0"/>
              </a:spcAft>
              <a:buClr>
                <a:schemeClr val="accent3"/>
              </a:buClr>
              <a:buFont typeface="Wingdings 2"/>
              <a:buChar char=""/>
              <a:defRPr/>
            </a:pPr>
            <a:r>
              <a:rPr lang="en-US" sz="2000" dirty="0" smtClean="0">
                <a:latin typeface="Verdana" pitchFamily="34" charset="0"/>
                <a:ea typeface="Verdana" pitchFamily="34" charset="0"/>
                <a:cs typeface="Verdana" pitchFamily="34" charset="0"/>
              </a:rPr>
              <a:t>Minor can not be a Member or Nominee</a:t>
            </a:r>
          </a:p>
          <a:p>
            <a:pPr marL="274320" indent="-274320" algn="just" eaLnBrk="1" fontAlgn="auto" hangingPunct="1">
              <a:spcBef>
                <a:spcPts val="0"/>
              </a:spcBef>
              <a:spcAft>
                <a:spcPts val="0"/>
              </a:spcAft>
              <a:buClr>
                <a:schemeClr val="accent3"/>
              </a:buClr>
              <a:buFont typeface="Wingdings 2"/>
              <a:buChar char=""/>
              <a:defRPr/>
            </a:pPr>
            <a:endParaRPr lang="en-US" sz="2000" dirty="0" smtClean="0">
              <a:latin typeface="Verdana" pitchFamily="34" charset="0"/>
              <a:ea typeface="Calibri" pitchFamily="34" charset="0"/>
              <a:cs typeface="Mangal" pitchFamily="18" charset="0"/>
            </a:endParaRPr>
          </a:p>
          <a:p>
            <a:pPr marL="274320" indent="-274320" algn="just" eaLnBrk="1" fontAlgn="auto" hangingPunct="1">
              <a:spcBef>
                <a:spcPts val="0"/>
              </a:spcBef>
              <a:spcAft>
                <a:spcPts val="0"/>
              </a:spcAft>
              <a:buClr>
                <a:schemeClr val="accent3"/>
              </a:buClr>
              <a:buFont typeface="Wingdings 2"/>
              <a:buChar char=""/>
              <a:defRPr/>
            </a:pPr>
            <a:r>
              <a:rPr lang="en-US" sz="2000" dirty="0" smtClean="0">
                <a:latin typeface="Verdana" pitchFamily="34" charset="0"/>
                <a:ea typeface="Calibri" pitchFamily="34" charset="0"/>
                <a:cs typeface="Mangal" pitchFamily="18" charset="0"/>
              </a:rPr>
              <a:t>DSC, DIN, Name application in form INC-1</a:t>
            </a:r>
          </a:p>
          <a:p>
            <a:pPr marL="274320" indent="-274320" algn="just" eaLnBrk="1" fontAlgn="auto" hangingPunct="1">
              <a:spcBef>
                <a:spcPts val="0"/>
              </a:spcBef>
              <a:spcAft>
                <a:spcPts val="0"/>
              </a:spcAft>
              <a:buClr>
                <a:schemeClr val="accent3"/>
              </a:buClr>
              <a:buFont typeface="Wingdings 2"/>
              <a:buChar char=""/>
              <a:defRPr/>
            </a:pPr>
            <a:endParaRPr lang="en-US" sz="2000" dirty="0" smtClean="0">
              <a:latin typeface="Verdana" pitchFamily="34" charset="0"/>
              <a:ea typeface="Calibri" pitchFamily="34" charset="0"/>
              <a:cs typeface="Mangal" pitchFamily="18" charset="0"/>
            </a:endParaRPr>
          </a:p>
          <a:p>
            <a:pPr marL="274320" indent="-274320" algn="just" eaLnBrk="1" fontAlgn="auto" hangingPunct="1">
              <a:spcBef>
                <a:spcPts val="0"/>
              </a:spcBef>
              <a:spcAft>
                <a:spcPts val="0"/>
              </a:spcAft>
              <a:buClr>
                <a:schemeClr val="accent3"/>
              </a:buClr>
              <a:buFont typeface="Wingdings 2"/>
              <a:buChar char=""/>
              <a:defRPr/>
            </a:pPr>
            <a:r>
              <a:rPr lang="en-US" sz="2000" dirty="0" smtClean="0">
                <a:latin typeface="Verdana" pitchFamily="34" charset="0"/>
                <a:ea typeface="Calibri" pitchFamily="34" charset="0"/>
                <a:cs typeface="Mangal" pitchFamily="18" charset="0"/>
              </a:rPr>
              <a:t>Filing of form INC-2 [Incorporation form] along with form INC-3 [Consent of Nominee]. Other docs such as MOA/AOA, INC-9, Deposit Declaration, INC-8, DIR-2, Registered Office proof, NOC etc with SPICE 32 form.  </a:t>
            </a:r>
          </a:p>
          <a:p>
            <a:pPr marL="274320" indent="-274320" algn="just" eaLnBrk="1" fontAlgn="auto" hangingPunct="1">
              <a:spcBef>
                <a:spcPts val="0"/>
              </a:spcBef>
              <a:spcAft>
                <a:spcPts val="0"/>
              </a:spcAft>
              <a:buClr>
                <a:schemeClr val="accent3"/>
              </a:buClr>
              <a:buFont typeface="Wingdings 2"/>
              <a:buChar char=""/>
              <a:defRPr/>
            </a:pPr>
            <a:endParaRPr lang="en-US" sz="2000" dirty="0" smtClean="0">
              <a:latin typeface="Verdana" pitchFamily="34" charset="0"/>
              <a:ea typeface="Verdana" pitchFamily="34" charset="0"/>
              <a:cs typeface="Mangal" pitchFamily="18" charset="0"/>
            </a:endParaRPr>
          </a:p>
          <a:p>
            <a:pPr marL="274320" indent="-274320" algn="just" eaLnBrk="1" fontAlgn="auto" hangingPunct="1">
              <a:spcBef>
                <a:spcPts val="0"/>
              </a:spcBef>
              <a:spcAft>
                <a:spcPts val="0"/>
              </a:spcAft>
              <a:buClr>
                <a:schemeClr val="accent3"/>
              </a:buClr>
              <a:buFont typeface="Wingdings 2"/>
              <a:buChar char=""/>
              <a:defRPr/>
            </a:pPr>
            <a:r>
              <a:rPr lang="en-US" sz="2000" dirty="0" smtClean="0">
                <a:latin typeface="Verdana" pitchFamily="34" charset="0"/>
                <a:ea typeface="Verdana" pitchFamily="34" charset="0"/>
                <a:cs typeface="Mangal" pitchFamily="18" charset="0"/>
              </a:rPr>
              <a:t>Nominee to be mentioned in MOA also.</a:t>
            </a:r>
          </a:p>
          <a:p>
            <a:pPr marL="274320" indent="-274320" algn="just" eaLnBrk="1" fontAlgn="auto" hangingPunct="1">
              <a:spcBef>
                <a:spcPts val="0"/>
              </a:spcBef>
              <a:spcAft>
                <a:spcPts val="0"/>
              </a:spcAft>
              <a:buClr>
                <a:schemeClr val="accent3"/>
              </a:buClr>
              <a:buFont typeface="Wingdings 2"/>
              <a:buChar char=""/>
              <a:defRPr/>
            </a:pPr>
            <a:endParaRPr lang="en-US" sz="2000" dirty="0" smtClean="0">
              <a:latin typeface="Verdana" pitchFamily="34" charset="0"/>
              <a:ea typeface="Verdana" pitchFamily="34" charset="0"/>
              <a:cs typeface="Mangal" pitchFamily="18" charset="0"/>
            </a:endParaRPr>
          </a:p>
          <a:p>
            <a:pPr marL="274320" indent="-274320" algn="just" eaLnBrk="1" fontAlgn="auto" hangingPunct="1">
              <a:spcBef>
                <a:spcPts val="0"/>
              </a:spcBef>
              <a:spcAft>
                <a:spcPts val="0"/>
              </a:spcAft>
              <a:buClr>
                <a:schemeClr val="accent3"/>
              </a:buClr>
              <a:buFont typeface="Wingdings 2"/>
              <a:buChar char=""/>
              <a:defRPr/>
            </a:pPr>
            <a:r>
              <a:rPr lang="en-US" sz="2000" dirty="0" smtClean="0">
                <a:latin typeface="Verdana" pitchFamily="34" charset="0"/>
                <a:ea typeface="Verdana" pitchFamily="34" charset="0"/>
                <a:cs typeface="Mangal" pitchFamily="18" charset="0"/>
              </a:rPr>
              <a:t>OPC can not be incorporated or converted into Section 8 company.</a:t>
            </a:r>
          </a:p>
          <a:p>
            <a:pPr marL="274320" indent="-274320" algn="just" eaLnBrk="1" fontAlgn="auto" hangingPunct="1">
              <a:spcBef>
                <a:spcPts val="0"/>
              </a:spcBef>
              <a:spcAft>
                <a:spcPts val="0"/>
              </a:spcAft>
              <a:buClr>
                <a:schemeClr val="accent3"/>
              </a:buClr>
              <a:buFont typeface="Wingdings 2" pitchFamily="18" charset="2"/>
              <a:buNone/>
              <a:defRPr/>
            </a:pPr>
            <a:endParaRPr lang="en-US" sz="2000" dirty="0" smtClean="0">
              <a:latin typeface="Verdana" pitchFamily="34" charset="0"/>
              <a:ea typeface="Verdana" pitchFamily="34" charset="0"/>
              <a:cs typeface="Verdana" pitchFamily="34" charset="0"/>
            </a:endParaRPr>
          </a:p>
        </p:txBody>
      </p:sp>
      <p:sp>
        <p:nvSpPr>
          <p:cNvPr id="4" name="Footer Placeholder 3"/>
          <p:cNvSpPr>
            <a:spLocks noGrp="1"/>
          </p:cNvSpPr>
          <p:nvPr>
            <p:ph type="ftr" sz="quarter" idx="11"/>
          </p:nvPr>
        </p:nvSpPr>
        <p:spPr/>
        <p:txBody>
          <a:bodyPr/>
          <a:lstStyle/>
          <a:p>
            <a:pPr algn="ctr">
              <a:defRPr/>
            </a:pPr>
            <a:r>
              <a:rPr lang="en-US" dirty="0" smtClean="0">
                <a:latin typeface="Impact" pitchFamily="34" charset="0"/>
              </a:rPr>
              <a:t>A G Ranade &amp; Associates</a:t>
            </a:r>
            <a:endParaRPr lang="en-US" dirty="0">
              <a:latin typeface="Impact" pitchFamily="34" charset="0"/>
            </a:endParaRPr>
          </a:p>
        </p:txBody>
      </p:sp>
    </p:spTree>
  </p:cSld>
  <p:clrMapOvr>
    <a:masterClrMapping/>
  </p:clrMapOvr>
  <p:transition spd="slow">
    <p:wipe dir="d"/>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Content Placeholder 2"/>
          <p:cNvSpPr>
            <a:spLocks noGrp="1"/>
          </p:cNvSpPr>
          <p:nvPr>
            <p:ph idx="1"/>
          </p:nvPr>
        </p:nvSpPr>
        <p:spPr>
          <a:xfrm>
            <a:off x="457200" y="1371600"/>
            <a:ext cx="8229600" cy="4953000"/>
          </a:xfrm>
        </p:spPr>
        <p:txBody>
          <a:bodyPr/>
          <a:lstStyle/>
          <a:p>
            <a:pPr algn="just" eaLnBrk="1" hangingPunct="1"/>
            <a:r>
              <a:rPr lang="en-US" sz="2000" dirty="0" smtClean="0">
                <a:latin typeface="Verdana" pitchFamily="34" charset="0"/>
                <a:ea typeface="Verdana" pitchFamily="34" charset="0"/>
                <a:cs typeface="Verdana" pitchFamily="34" charset="0"/>
              </a:rPr>
              <a:t>OPC to convert itself into Private or Public company upon </a:t>
            </a:r>
            <a:r>
              <a:rPr lang="en-US" sz="2000" dirty="0" smtClean="0">
                <a:solidFill>
                  <a:srgbClr val="CC00FF"/>
                </a:solidFill>
                <a:latin typeface="Verdana" pitchFamily="34" charset="0"/>
                <a:ea typeface="Verdana" pitchFamily="34" charset="0"/>
                <a:cs typeface="Verdana" pitchFamily="34" charset="0"/>
              </a:rPr>
              <a:t>breaching threshold </a:t>
            </a:r>
            <a:r>
              <a:rPr lang="en-US" sz="2000" dirty="0" smtClean="0">
                <a:latin typeface="Verdana" pitchFamily="34" charset="0"/>
                <a:ea typeface="Verdana" pitchFamily="34" charset="0"/>
                <a:cs typeface="Verdana" pitchFamily="34" charset="0"/>
              </a:rPr>
              <a:t>of capital </a:t>
            </a:r>
            <a:r>
              <a:rPr lang="en-US" sz="1400" dirty="0" smtClean="0">
                <a:latin typeface="Verdana" pitchFamily="34" charset="0"/>
                <a:ea typeface="Verdana" pitchFamily="34" charset="0"/>
                <a:cs typeface="Verdana" pitchFamily="34" charset="0"/>
              </a:rPr>
              <a:t>[50 L]</a:t>
            </a:r>
            <a:r>
              <a:rPr lang="en-US" sz="2000" dirty="0" smtClean="0">
                <a:latin typeface="Verdana" pitchFamily="34" charset="0"/>
                <a:ea typeface="Verdana" pitchFamily="34" charset="0"/>
                <a:cs typeface="Verdana" pitchFamily="34" charset="0"/>
              </a:rPr>
              <a:t> or turnover </a:t>
            </a:r>
            <a:r>
              <a:rPr lang="en-US" sz="1400" dirty="0" smtClean="0">
                <a:latin typeface="Verdana" pitchFamily="34" charset="0"/>
                <a:ea typeface="Verdana" pitchFamily="34" charset="0"/>
                <a:cs typeface="Verdana" pitchFamily="34" charset="0"/>
              </a:rPr>
              <a:t>[2 Cr]</a:t>
            </a:r>
            <a:r>
              <a:rPr lang="en-US" sz="2000" dirty="0" smtClean="0">
                <a:latin typeface="Verdana" pitchFamily="34" charset="0"/>
                <a:ea typeface="Verdana" pitchFamily="34" charset="0"/>
                <a:cs typeface="Verdana" pitchFamily="34" charset="0"/>
              </a:rPr>
              <a:t>.</a:t>
            </a:r>
          </a:p>
          <a:p>
            <a:pPr algn="just" eaLnBrk="1" hangingPunct="1"/>
            <a:endParaRPr lang="en-US" sz="2000" dirty="0" smtClean="0">
              <a:latin typeface="Verdana" pitchFamily="34" charset="0"/>
              <a:ea typeface="Verdana" pitchFamily="34" charset="0"/>
              <a:cs typeface="Verdana" pitchFamily="34" charset="0"/>
            </a:endParaRPr>
          </a:p>
          <a:p>
            <a:pPr algn="just" eaLnBrk="1" hangingPunct="1"/>
            <a:r>
              <a:rPr lang="en-US" sz="2000" dirty="0" smtClean="0">
                <a:latin typeface="Verdana" pitchFamily="34" charset="0"/>
                <a:ea typeface="Verdana" pitchFamily="34" charset="0"/>
                <a:cs typeface="Verdana" pitchFamily="34" charset="0"/>
              </a:rPr>
              <a:t>Conversion </a:t>
            </a:r>
            <a:r>
              <a:rPr lang="en-US" sz="2000" dirty="0" smtClean="0">
                <a:solidFill>
                  <a:srgbClr val="CC00FF"/>
                </a:solidFill>
                <a:latin typeface="Verdana" pitchFamily="34" charset="0"/>
                <a:ea typeface="Verdana" pitchFamily="34" charset="0"/>
                <a:cs typeface="Verdana" pitchFamily="34" charset="0"/>
              </a:rPr>
              <a:t>within 6 months</a:t>
            </a:r>
            <a:r>
              <a:rPr lang="en-US" sz="2000" dirty="0" smtClean="0">
                <a:latin typeface="Verdana" pitchFamily="34" charset="0"/>
                <a:ea typeface="Verdana" pitchFamily="34" charset="0"/>
                <a:cs typeface="Verdana" pitchFamily="34" charset="0"/>
              </a:rPr>
              <a:t> by alteration of Memorandum &amp; Articles, Filing of form INC-5, Min 2 dir &amp; 2 members [Private] OR 3 dir &amp; 7 members [Public]</a:t>
            </a:r>
          </a:p>
          <a:p>
            <a:pPr algn="just" eaLnBrk="1" hangingPunct="1">
              <a:buFont typeface="Wingdings 2" pitchFamily="18" charset="2"/>
              <a:buNone/>
            </a:pPr>
            <a:endParaRPr lang="en-US" sz="2000" dirty="0" smtClean="0">
              <a:latin typeface="Verdana" pitchFamily="34" charset="0"/>
              <a:ea typeface="Verdana" pitchFamily="34" charset="0"/>
              <a:cs typeface="Verdana" pitchFamily="34" charset="0"/>
            </a:endParaRPr>
          </a:p>
          <a:p>
            <a:pPr algn="just" eaLnBrk="1" hangingPunct="1">
              <a:buFont typeface="Wingdings" pitchFamily="2" charset="2"/>
              <a:buChar char="Ø"/>
            </a:pPr>
            <a:r>
              <a:rPr lang="en-US" sz="2000" dirty="0" smtClean="0">
                <a:latin typeface="Verdana" pitchFamily="34" charset="0"/>
                <a:ea typeface="Verdana" pitchFamily="34" charset="0"/>
                <a:cs typeface="Verdana" pitchFamily="34" charset="0"/>
              </a:rPr>
              <a:t>Private Limited can convert itself into OPC subject to meeting of Capital &amp; Turnover criterion.</a:t>
            </a:r>
          </a:p>
          <a:p>
            <a:pPr algn="just" eaLnBrk="1" hangingPunct="1">
              <a:buFont typeface="Wingdings" pitchFamily="2" charset="2"/>
              <a:buChar char="Ø"/>
            </a:pPr>
            <a:endParaRPr lang="en-US" sz="2000" dirty="0" smtClean="0">
              <a:latin typeface="Verdana" pitchFamily="34" charset="0"/>
              <a:ea typeface="Verdana" pitchFamily="34" charset="0"/>
              <a:cs typeface="Verdana" pitchFamily="34" charset="0"/>
            </a:endParaRPr>
          </a:p>
          <a:p>
            <a:pPr algn="just" eaLnBrk="1" hangingPunct="1">
              <a:buFont typeface="Wingdings" pitchFamily="2" charset="2"/>
              <a:buChar char="Ø"/>
            </a:pPr>
            <a:r>
              <a:rPr lang="en-US" sz="2000" dirty="0" smtClean="0">
                <a:latin typeface="Verdana" pitchFamily="34" charset="0"/>
                <a:ea typeface="Verdana" pitchFamily="34" charset="0"/>
                <a:cs typeface="Verdana" pitchFamily="34" charset="0"/>
              </a:rPr>
              <a:t>NOC from Members &amp; Creditors, Special resolution, Affidavit by Directors</a:t>
            </a:r>
          </a:p>
          <a:p>
            <a:pPr algn="just" eaLnBrk="1" hangingPunct="1">
              <a:buFont typeface="Wingdings" pitchFamily="2" charset="2"/>
              <a:buChar char="Ø"/>
            </a:pPr>
            <a:endParaRPr lang="en-US" sz="2000" dirty="0" smtClean="0">
              <a:latin typeface="Verdana" pitchFamily="34" charset="0"/>
              <a:ea typeface="Verdana" pitchFamily="34" charset="0"/>
              <a:cs typeface="Verdana" pitchFamily="34" charset="0"/>
            </a:endParaRPr>
          </a:p>
          <a:p>
            <a:pPr algn="just" eaLnBrk="1" hangingPunct="1">
              <a:buFont typeface="Wingdings" pitchFamily="2" charset="2"/>
              <a:buChar char="Ø"/>
            </a:pPr>
            <a:r>
              <a:rPr lang="en-US" sz="2000" dirty="0" smtClean="0">
                <a:latin typeface="Verdana" pitchFamily="34" charset="0"/>
                <a:ea typeface="Verdana" pitchFamily="34" charset="0"/>
                <a:cs typeface="Verdana" pitchFamily="34" charset="0"/>
              </a:rPr>
              <a:t>File form MGT-14 and form INC-6 with ROC for conversion</a:t>
            </a:r>
          </a:p>
          <a:p>
            <a:pPr algn="just" eaLnBrk="1" hangingPunct="1">
              <a:buNone/>
            </a:pPr>
            <a:endParaRPr lang="en-US" sz="2400" dirty="0" smtClean="0">
              <a:latin typeface="Verdana" pitchFamily="34" charset="0"/>
              <a:ea typeface="Verdana" pitchFamily="34" charset="0"/>
              <a:cs typeface="Verdana" pitchFamily="34" charset="0"/>
            </a:endParaRPr>
          </a:p>
          <a:p>
            <a:pPr algn="just" eaLnBrk="1" hangingPunct="1">
              <a:buFont typeface="Wingdings 2" pitchFamily="18" charset="2"/>
              <a:buNone/>
            </a:pPr>
            <a:r>
              <a:rPr lang="en-US" sz="2400" dirty="0" smtClean="0">
                <a:latin typeface="Verdana" pitchFamily="34" charset="0"/>
                <a:ea typeface="Verdana" pitchFamily="34" charset="0"/>
                <a:cs typeface="Verdana" pitchFamily="34" charset="0"/>
              </a:rPr>
              <a:t> </a:t>
            </a:r>
          </a:p>
          <a:p>
            <a:pPr eaLnBrk="1" hangingPunct="1">
              <a:buFont typeface="Wingdings 2" pitchFamily="18" charset="2"/>
              <a:buNone/>
            </a:pPr>
            <a:endParaRPr lang="en-US" dirty="0" smtClean="0"/>
          </a:p>
        </p:txBody>
      </p:sp>
      <p:sp>
        <p:nvSpPr>
          <p:cNvPr id="37892" name="Title 1"/>
          <p:cNvSpPr>
            <a:spLocks noGrp="1"/>
          </p:cNvSpPr>
          <p:nvPr>
            <p:ph type="title"/>
          </p:nvPr>
        </p:nvSpPr>
        <p:spPr>
          <a:xfrm>
            <a:off x="457200" y="704850"/>
            <a:ext cx="8229600" cy="514350"/>
          </a:xfrm>
        </p:spPr>
        <p:txBody>
          <a:bodyPr/>
          <a:lstStyle/>
          <a:p>
            <a:pPr algn="ctr" eaLnBrk="1" hangingPunct="1"/>
            <a:r>
              <a:rPr lang="en-US" sz="2800" b="1" smtClean="0">
                <a:latin typeface="Verdana" pitchFamily="34" charset="0"/>
                <a:ea typeface="Verdana" pitchFamily="34" charset="0"/>
                <a:cs typeface="Verdana" pitchFamily="34" charset="0"/>
              </a:rPr>
              <a:t>OPC CONVERSION</a:t>
            </a:r>
          </a:p>
        </p:txBody>
      </p:sp>
      <p:sp>
        <p:nvSpPr>
          <p:cNvPr id="4" name="Footer Placeholder 3"/>
          <p:cNvSpPr>
            <a:spLocks noGrp="1"/>
          </p:cNvSpPr>
          <p:nvPr>
            <p:ph type="ftr" sz="quarter" idx="11"/>
          </p:nvPr>
        </p:nvSpPr>
        <p:spPr/>
        <p:txBody>
          <a:bodyPr/>
          <a:lstStyle/>
          <a:p>
            <a:pPr algn="ctr">
              <a:defRPr/>
            </a:pPr>
            <a:r>
              <a:rPr lang="en-US" dirty="0" smtClean="0">
                <a:latin typeface="Impact" pitchFamily="34" charset="0"/>
              </a:rPr>
              <a:t>A G Ranade &amp; Associates</a:t>
            </a:r>
            <a:endParaRPr lang="en-US" dirty="0">
              <a:latin typeface="Impact" pitchFamily="34" charset="0"/>
            </a:endParaRPr>
          </a:p>
        </p:txBody>
      </p:sp>
    </p:spTree>
  </p:cSld>
  <p:clrMapOvr>
    <a:masterClrMapping/>
  </p:clrMapOvr>
  <p:transition spd="slow">
    <p:wipe dir="d"/>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Content Placeholder 2"/>
          <p:cNvSpPr>
            <a:spLocks noGrp="1"/>
          </p:cNvSpPr>
          <p:nvPr>
            <p:ph idx="1"/>
          </p:nvPr>
        </p:nvSpPr>
        <p:spPr>
          <a:xfrm>
            <a:off x="457200" y="1371600"/>
            <a:ext cx="8229600" cy="4953000"/>
          </a:xfrm>
        </p:spPr>
        <p:txBody>
          <a:bodyPr/>
          <a:lstStyle/>
          <a:p>
            <a:pPr algn="just"/>
            <a:r>
              <a:rPr lang="en-US" sz="1800" smtClean="0">
                <a:latin typeface="Verdana" pitchFamily="34" charset="0"/>
                <a:ea typeface="Verdana" pitchFamily="34" charset="0"/>
                <a:cs typeface="Verdana" pitchFamily="34" charset="0"/>
              </a:rPr>
              <a:t>Has in its objects the </a:t>
            </a:r>
            <a:r>
              <a:rPr lang="en-US" sz="1800" smtClean="0">
                <a:solidFill>
                  <a:srgbClr val="CC00FF"/>
                </a:solidFill>
                <a:latin typeface="Verdana" pitchFamily="34" charset="0"/>
                <a:ea typeface="Verdana" pitchFamily="34" charset="0"/>
                <a:cs typeface="Verdana" pitchFamily="34" charset="0"/>
              </a:rPr>
              <a:t>promotion </a:t>
            </a:r>
            <a:r>
              <a:rPr lang="en-US" sz="1800" smtClean="0">
                <a:latin typeface="Verdana" pitchFamily="34" charset="0"/>
                <a:ea typeface="Verdana" pitchFamily="34" charset="0"/>
                <a:cs typeface="Verdana" pitchFamily="34" charset="0"/>
              </a:rPr>
              <a:t>of commerce, art, science, sports, education, research, social welfare, religion, charity, protection of environment or any such other object;</a:t>
            </a:r>
          </a:p>
          <a:p>
            <a:pPr algn="just"/>
            <a:r>
              <a:rPr lang="en-US" sz="1800" smtClean="0">
                <a:latin typeface="Verdana" pitchFamily="34" charset="0"/>
                <a:ea typeface="Verdana" pitchFamily="34" charset="0"/>
                <a:cs typeface="Verdana" pitchFamily="34" charset="0"/>
              </a:rPr>
              <a:t>intends to </a:t>
            </a:r>
            <a:r>
              <a:rPr lang="en-US" sz="1800" smtClean="0">
                <a:solidFill>
                  <a:srgbClr val="CC00FF"/>
                </a:solidFill>
                <a:latin typeface="Verdana" pitchFamily="34" charset="0"/>
                <a:ea typeface="Verdana" pitchFamily="34" charset="0"/>
                <a:cs typeface="Verdana" pitchFamily="34" charset="0"/>
              </a:rPr>
              <a:t>apply its profits</a:t>
            </a:r>
            <a:r>
              <a:rPr lang="en-US" sz="1800" smtClean="0">
                <a:latin typeface="Verdana" pitchFamily="34" charset="0"/>
                <a:ea typeface="Verdana" pitchFamily="34" charset="0"/>
                <a:cs typeface="Verdana" pitchFamily="34" charset="0"/>
              </a:rPr>
              <a:t>, or other income in </a:t>
            </a:r>
            <a:r>
              <a:rPr lang="en-US" sz="1800" smtClean="0">
                <a:solidFill>
                  <a:srgbClr val="CC00FF"/>
                </a:solidFill>
                <a:latin typeface="Verdana" pitchFamily="34" charset="0"/>
                <a:ea typeface="Verdana" pitchFamily="34" charset="0"/>
                <a:cs typeface="Verdana" pitchFamily="34" charset="0"/>
              </a:rPr>
              <a:t>promoting</a:t>
            </a:r>
            <a:r>
              <a:rPr lang="en-US" sz="1800" smtClean="0">
                <a:latin typeface="Verdana" pitchFamily="34" charset="0"/>
                <a:ea typeface="Verdana" pitchFamily="34" charset="0"/>
                <a:cs typeface="Verdana" pitchFamily="34" charset="0"/>
              </a:rPr>
              <a:t> its objects; and</a:t>
            </a:r>
          </a:p>
          <a:p>
            <a:pPr algn="just"/>
            <a:r>
              <a:rPr lang="en-US" sz="1800" smtClean="0">
                <a:latin typeface="Verdana" pitchFamily="34" charset="0"/>
                <a:ea typeface="Verdana" pitchFamily="34" charset="0"/>
                <a:cs typeface="Verdana" pitchFamily="34" charset="0"/>
              </a:rPr>
              <a:t>intends to </a:t>
            </a:r>
            <a:r>
              <a:rPr lang="en-US" sz="1800" smtClean="0">
                <a:solidFill>
                  <a:srgbClr val="CC00FF"/>
                </a:solidFill>
                <a:latin typeface="Verdana" pitchFamily="34" charset="0"/>
                <a:ea typeface="Verdana" pitchFamily="34" charset="0"/>
                <a:cs typeface="Verdana" pitchFamily="34" charset="0"/>
              </a:rPr>
              <a:t>prohibit payment </a:t>
            </a:r>
            <a:r>
              <a:rPr lang="en-US" sz="1800" smtClean="0">
                <a:latin typeface="Verdana" pitchFamily="34" charset="0"/>
                <a:ea typeface="Verdana" pitchFamily="34" charset="0"/>
                <a:cs typeface="Verdana" pitchFamily="34" charset="0"/>
              </a:rPr>
              <a:t>of </a:t>
            </a:r>
            <a:r>
              <a:rPr lang="en-US" sz="1800" smtClean="0">
                <a:solidFill>
                  <a:srgbClr val="CC00FF"/>
                </a:solidFill>
                <a:latin typeface="Verdana" pitchFamily="34" charset="0"/>
                <a:ea typeface="Verdana" pitchFamily="34" charset="0"/>
                <a:cs typeface="Verdana" pitchFamily="34" charset="0"/>
              </a:rPr>
              <a:t>any dividend </a:t>
            </a:r>
            <a:r>
              <a:rPr lang="en-US" sz="1800" smtClean="0">
                <a:latin typeface="Verdana" pitchFamily="34" charset="0"/>
                <a:ea typeface="Verdana" pitchFamily="34" charset="0"/>
                <a:cs typeface="Verdana" pitchFamily="34" charset="0"/>
              </a:rPr>
              <a:t>to its members</a:t>
            </a:r>
          </a:p>
          <a:p>
            <a:pPr algn="just" eaLnBrk="1" hangingPunct="1">
              <a:buFont typeface="Wingdings 2" pitchFamily="18" charset="2"/>
              <a:buNone/>
            </a:pPr>
            <a:endParaRPr lang="en-US" sz="1800" smtClean="0">
              <a:latin typeface="Verdana" pitchFamily="34" charset="0"/>
              <a:ea typeface="Verdana" pitchFamily="34" charset="0"/>
              <a:cs typeface="Verdana" pitchFamily="34" charset="0"/>
            </a:endParaRPr>
          </a:p>
          <a:p>
            <a:pPr algn="just" eaLnBrk="1" hangingPunct="1">
              <a:buFont typeface="Wingdings 2" pitchFamily="18" charset="2"/>
              <a:buNone/>
            </a:pPr>
            <a:r>
              <a:rPr lang="en-US" sz="1800" smtClean="0">
                <a:latin typeface="Verdana" pitchFamily="34" charset="0"/>
                <a:ea typeface="Verdana" pitchFamily="34" charset="0"/>
                <a:cs typeface="Verdana" pitchFamily="34" charset="0"/>
              </a:rPr>
              <a:t>Process of Incorporation – </a:t>
            </a:r>
            <a:r>
              <a:rPr lang="en-US" sz="1800" b="1" smtClean="0">
                <a:latin typeface="Verdana" pitchFamily="34" charset="0"/>
                <a:ea typeface="Verdana" pitchFamily="34" charset="0"/>
                <a:cs typeface="Verdana" pitchFamily="34" charset="0"/>
              </a:rPr>
              <a:t>Special points</a:t>
            </a:r>
          </a:p>
          <a:p>
            <a:pPr algn="just" eaLnBrk="1" hangingPunct="1">
              <a:buFont typeface="Wingdings" pitchFamily="2" charset="2"/>
              <a:buChar char="Ø"/>
            </a:pPr>
            <a:r>
              <a:rPr lang="en-US" sz="1800" smtClean="0">
                <a:solidFill>
                  <a:srgbClr val="CC00FF"/>
                </a:solidFill>
                <a:latin typeface="Verdana" pitchFamily="34" charset="0"/>
                <a:ea typeface="Verdana" pitchFamily="34" charset="0"/>
                <a:cs typeface="Verdana" pitchFamily="34" charset="0"/>
              </a:rPr>
              <a:t>MoA must </a:t>
            </a:r>
            <a:r>
              <a:rPr lang="en-US" sz="1800" smtClean="0">
                <a:latin typeface="Verdana" pitchFamily="34" charset="0"/>
                <a:ea typeface="Verdana" pitchFamily="34" charset="0"/>
                <a:cs typeface="Verdana" pitchFamily="34" charset="0"/>
              </a:rPr>
              <a:t>be in form INC-13</a:t>
            </a:r>
          </a:p>
          <a:p>
            <a:pPr algn="just" eaLnBrk="1" hangingPunct="1">
              <a:buFont typeface="Wingdings" pitchFamily="2" charset="2"/>
              <a:buChar char="Ø"/>
            </a:pPr>
            <a:r>
              <a:rPr lang="en-US" sz="1800" smtClean="0">
                <a:latin typeface="Verdana" pitchFamily="34" charset="0"/>
                <a:ea typeface="Verdana" pitchFamily="34" charset="0"/>
                <a:cs typeface="Verdana" pitchFamily="34" charset="0"/>
              </a:rPr>
              <a:t>Declaration by professional in form INC-14</a:t>
            </a:r>
          </a:p>
          <a:p>
            <a:pPr algn="just" eaLnBrk="1" hangingPunct="1">
              <a:buFont typeface="Wingdings" pitchFamily="2" charset="2"/>
              <a:buChar char="Ø"/>
            </a:pPr>
            <a:r>
              <a:rPr lang="en-US" sz="1800" smtClean="0">
                <a:latin typeface="Verdana" pitchFamily="34" charset="0"/>
                <a:ea typeface="Verdana" pitchFamily="34" charset="0"/>
                <a:cs typeface="Verdana" pitchFamily="34" charset="0"/>
              </a:rPr>
              <a:t>Estimate of future annual income &amp; expenditure for next 3 years</a:t>
            </a:r>
          </a:p>
          <a:p>
            <a:pPr algn="just" eaLnBrk="1" hangingPunct="1">
              <a:buFont typeface="Wingdings" pitchFamily="2" charset="2"/>
              <a:buChar char="Ø"/>
            </a:pPr>
            <a:r>
              <a:rPr lang="en-US" sz="1800" smtClean="0">
                <a:latin typeface="Verdana" pitchFamily="34" charset="0"/>
                <a:ea typeface="Verdana" pitchFamily="34" charset="0"/>
                <a:cs typeface="Verdana" pitchFamily="34" charset="0"/>
              </a:rPr>
              <a:t>Declaration by each subscriber in form INC-15</a:t>
            </a:r>
          </a:p>
          <a:p>
            <a:pPr algn="just" eaLnBrk="1" hangingPunct="1">
              <a:buFont typeface="Wingdings" pitchFamily="2" charset="2"/>
              <a:buChar char="Ø"/>
            </a:pPr>
            <a:r>
              <a:rPr lang="en-US" sz="1800" smtClean="0">
                <a:latin typeface="Verdana" pitchFamily="34" charset="0"/>
                <a:ea typeface="Verdana" pitchFamily="34" charset="0"/>
                <a:cs typeface="Verdana" pitchFamily="34" charset="0"/>
              </a:rPr>
              <a:t>Application in form INC-12 for </a:t>
            </a:r>
            <a:r>
              <a:rPr lang="en-US" sz="1800" smtClean="0">
                <a:solidFill>
                  <a:srgbClr val="CC00FF"/>
                </a:solidFill>
                <a:latin typeface="Verdana" pitchFamily="34" charset="0"/>
                <a:ea typeface="Verdana" pitchFamily="34" charset="0"/>
                <a:cs typeface="Verdana" pitchFamily="34" charset="0"/>
              </a:rPr>
              <a:t>license u/s 8</a:t>
            </a:r>
            <a:r>
              <a:rPr lang="en-US" sz="1800" smtClean="0">
                <a:latin typeface="Verdana" pitchFamily="34" charset="0"/>
                <a:ea typeface="Verdana" pitchFamily="34" charset="0"/>
                <a:cs typeface="Verdana" pitchFamily="34" charset="0"/>
              </a:rPr>
              <a:t> to ROC </a:t>
            </a:r>
            <a:r>
              <a:rPr lang="en-US" sz="1800" smtClean="0">
                <a:solidFill>
                  <a:srgbClr val="CC00FF"/>
                </a:solidFill>
                <a:latin typeface="Verdana" pitchFamily="34" charset="0"/>
                <a:ea typeface="Verdana" pitchFamily="34" charset="0"/>
                <a:cs typeface="Verdana" pitchFamily="34" charset="0"/>
              </a:rPr>
              <a:t>prior</a:t>
            </a:r>
            <a:r>
              <a:rPr lang="en-US" sz="1800" smtClean="0">
                <a:latin typeface="Verdana" pitchFamily="34" charset="0"/>
                <a:ea typeface="Verdana" pitchFamily="34" charset="0"/>
                <a:cs typeface="Verdana" pitchFamily="34" charset="0"/>
              </a:rPr>
              <a:t> to Incorporation </a:t>
            </a:r>
          </a:p>
          <a:p>
            <a:pPr algn="just" eaLnBrk="1" hangingPunct="1">
              <a:buFont typeface="Wingdings" pitchFamily="2" charset="2"/>
              <a:buChar char="Ø"/>
            </a:pPr>
            <a:r>
              <a:rPr lang="en-US" sz="1800" smtClean="0">
                <a:latin typeface="Verdana" pitchFamily="34" charset="0"/>
                <a:ea typeface="Verdana" pitchFamily="34" charset="0"/>
                <a:cs typeface="Verdana" pitchFamily="34" charset="0"/>
              </a:rPr>
              <a:t>After License, incorporation through SPICE forms.</a:t>
            </a:r>
          </a:p>
          <a:p>
            <a:pPr algn="just" eaLnBrk="1" hangingPunct="1">
              <a:buFont typeface="Wingdings 2" pitchFamily="18" charset="2"/>
              <a:buNone/>
            </a:pPr>
            <a:endParaRPr lang="en-US" sz="1800" smtClean="0">
              <a:latin typeface="Verdana" pitchFamily="34" charset="0"/>
              <a:ea typeface="Verdana" pitchFamily="34" charset="0"/>
              <a:cs typeface="Verdana" pitchFamily="34" charset="0"/>
            </a:endParaRPr>
          </a:p>
          <a:p>
            <a:pPr eaLnBrk="1" hangingPunct="1">
              <a:buFont typeface="Wingdings 2" pitchFamily="18" charset="2"/>
              <a:buNone/>
            </a:pPr>
            <a:endParaRPr lang="en-US" smtClean="0"/>
          </a:p>
        </p:txBody>
      </p:sp>
      <p:sp>
        <p:nvSpPr>
          <p:cNvPr id="38916" name="Title 1"/>
          <p:cNvSpPr>
            <a:spLocks noGrp="1"/>
          </p:cNvSpPr>
          <p:nvPr>
            <p:ph type="title"/>
          </p:nvPr>
        </p:nvSpPr>
        <p:spPr>
          <a:xfrm>
            <a:off x="457200" y="704850"/>
            <a:ext cx="8229600" cy="514350"/>
          </a:xfrm>
        </p:spPr>
        <p:txBody>
          <a:bodyPr/>
          <a:lstStyle/>
          <a:p>
            <a:pPr algn="ctr" eaLnBrk="1" hangingPunct="1"/>
            <a:r>
              <a:rPr lang="en-US" sz="2800" b="1" smtClean="0">
                <a:latin typeface="Verdana" pitchFamily="34" charset="0"/>
                <a:ea typeface="Verdana" pitchFamily="34" charset="0"/>
                <a:cs typeface="Verdana" pitchFamily="34" charset="0"/>
              </a:rPr>
              <a:t>SECTION 8 COMPANY</a:t>
            </a:r>
          </a:p>
        </p:txBody>
      </p:sp>
      <p:sp>
        <p:nvSpPr>
          <p:cNvPr id="4" name="Footer Placeholder 3"/>
          <p:cNvSpPr>
            <a:spLocks noGrp="1"/>
          </p:cNvSpPr>
          <p:nvPr>
            <p:ph type="ftr" sz="quarter" idx="11"/>
          </p:nvPr>
        </p:nvSpPr>
        <p:spPr/>
        <p:txBody>
          <a:bodyPr/>
          <a:lstStyle/>
          <a:p>
            <a:pPr algn="ctr">
              <a:defRPr/>
            </a:pPr>
            <a:r>
              <a:rPr lang="en-US" dirty="0" smtClean="0">
                <a:latin typeface="Impact" pitchFamily="34" charset="0"/>
              </a:rPr>
              <a:t>A G Ranade &amp; Associates</a:t>
            </a:r>
            <a:endParaRPr lang="en-US" dirty="0">
              <a:latin typeface="Impact" pitchFamily="34" charset="0"/>
            </a:endParaRPr>
          </a:p>
        </p:txBody>
      </p:sp>
    </p:spTree>
  </p:cSld>
  <p:clrMapOvr>
    <a:masterClrMapping/>
  </p:clrMapOvr>
  <p:transition spd="slow">
    <p:wipe dir="d"/>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Content Placeholder 2"/>
          <p:cNvSpPr>
            <a:spLocks noGrp="1"/>
          </p:cNvSpPr>
          <p:nvPr>
            <p:ph idx="1"/>
          </p:nvPr>
        </p:nvSpPr>
        <p:spPr>
          <a:xfrm>
            <a:off x="457200" y="685800"/>
            <a:ext cx="8229600" cy="5638800"/>
          </a:xfrm>
        </p:spPr>
        <p:txBody>
          <a:bodyPr/>
          <a:lstStyle/>
          <a:p>
            <a:pPr algn="ctr" eaLnBrk="1" hangingPunct="1">
              <a:spcBef>
                <a:spcPct val="0"/>
              </a:spcBef>
              <a:buFont typeface="Wingdings 2" pitchFamily="18" charset="2"/>
              <a:buNone/>
            </a:pPr>
            <a:r>
              <a:rPr lang="en-US" sz="2400" dirty="0" smtClean="0">
                <a:latin typeface="Verdana" pitchFamily="34" charset="0"/>
                <a:ea typeface="Verdana" pitchFamily="34" charset="0"/>
                <a:cs typeface="Verdana" pitchFamily="34" charset="0"/>
              </a:rPr>
              <a:t>Companies Incorporated Outside India </a:t>
            </a:r>
            <a:endParaRPr lang="en-US" sz="1800" dirty="0" smtClean="0">
              <a:latin typeface="Verdana" pitchFamily="34" charset="0"/>
              <a:ea typeface="Verdana" pitchFamily="34" charset="0"/>
              <a:cs typeface="Verdana" pitchFamily="34" charset="0"/>
            </a:endParaRPr>
          </a:p>
          <a:p>
            <a:pPr algn="ctr" eaLnBrk="1" hangingPunct="1">
              <a:spcBef>
                <a:spcPct val="0"/>
              </a:spcBef>
              <a:buFont typeface="Wingdings 2" pitchFamily="18" charset="2"/>
              <a:buNone/>
            </a:pPr>
            <a:r>
              <a:rPr lang="en-US" sz="1800" dirty="0" smtClean="0">
                <a:latin typeface="Verdana" pitchFamily="34" charset="0"/>
                <a:ea typeface="Verdana" pitchFamily="34" charset="0"/>
                <a:cs typeface="Verdana" pitchFamily="34" charset="0"/>
              </a:rPr>
              <a:t>[Sec 379 to Sec 393]</a:t>
            </a:r>
          </a:p>
          <a:p>
            <a:pPr algn="ctr" eaLnBrk="1" hangingPunct="1">
              <a:spcBef>
                <a:spcPct val="0"/>
              </a:spcBef>
              <a:buFont typeface="Wingdings 2" pitchFamily="18" charset="2"/>
              <a:buNone/>
            </a:pPr>
            <a:endParaRPr lang="en-US" sz="1800" dirty="0" smtClean="0">
              <a:latin typeface="Verdana" pitchFamily="34" charset="0"/>
              <a:ea typeface="Verdana" pitchFamily="34" charset="0"/>
              <a:cs typeface="Verdana" pitchFamily="34" charset="0"/>
            </a:endParaRPr>
          </a:p>
          <a:p>
            <a:pPr algn="just" eaLnBrk="1" hangingPunct="1">
              <a:spcBef>
                <a:spcPct val="0"/>
              </a:spcBef>
              <a:buFont typeface="Wingdings 2" pitchFamily="18" charset="2"/>
              <a:buNone/>
            </a:pPr>
            <a:r>
              <a:rPr lang="en-US" sz="1800" dirty="0" smtClean="0">
                <a:latin typeface="Verdana" pitchFamily="34" charset="0"/>
                <a:ea typeface="Verdana" pitchFamily="34" charset="0"/>
                <a:cs typeface="Verdana" pitchFamily="34" charset="0"/>
              </a:rPr>
              <a:t>	Every foreign company </a:t>
            </a:r>
            <a:r>
              <a:rPr lang="en-US" sz="1800" dirty="0" smtClean="0">
                <a:solidFill>
                  <a:srgbClr val="CC00FF"/>
                </a:solidFill>
                <a:latin typeface="Verdana" pitchFamily="34" charset="0"/>
                <a:ea typeface="Verdana" pitchFamily="34" charset="0"/>
                <a:cs typeface="Verdana" pitchFamily="34" charset="0"/>
              </a:rPr>
              <a:t>within 30 days</a:t>
            </a:r>
            <a:r>
              <a:rPr lang="en-US" sz="1800" dirty="0" smtClean="0">
                <a:latin typeface="Verdana" pitchFamily="34" charset="0"/>
                <a:ea typeface="Verdana" pitchFamily="34" charset="0"/>
                <a:cs typeface="Verdana" pitchFamily="34" charset="0"/>
              </a:rPr>
              <a:t> from date of establishment of its business in India shall file form FC-1 for registration with ROC</a:t>
            </a:r>
          </a:p>
          <a:p>
            <a:pPr algn="just" eaLnBrk="1" hangingPunct="1">
              <a:spcBef>
                <a:spcPct val="0"/>
              </a:spcBef>
              <a:buFont typeface="Wingdings 2" pitchFamily="18" charset="2"/>
              <a:buNone/>
            </a:pPr>
            <a:endParaRPr lang="en-US" sz="1800" dirty="0" smtClean="0">
              <a:latin typeface="Verdana" pitchFamily="34" charset="0"/>
              <a:ea typeface="Verdana" pitchFamily="34" charset="0"/>
              <a:cs typeface="Verdana" pitchFamily="34" charset="0"/>
            </a:endParaRPr>
          </a:p>
          <a:p>
            <a:pPr algn="just" eaLnBrk="1" hangingPunct="1">
              <a:spcBef>
                <a:spcPct val="0"/>
              </a:spcBef>
              <a:buFont typeface="Wingdings 2" pitchFamily="18" charset="2"/>
              <a:buNone/>
            </a:pPr>
            <a:r>
              <a:rPr lang="en-US" sz="1800" dirty="0" smtClean="0">
                <a:latin typeface="Verdana" pitchFamily="34" charset="0"/>
                <a:ea typeface="Verdana" pitchFamily="34" charset="0"/>
                <a:cs typeface="Verdana" pitchFamily="34" charset="0"/>
              </a:rPr>
              <a:t>	Copy of RBI / other regulatory approvals; Certified copy of its Charter, Statutes or Memorandum in English [or translated in English with original foreign language] ; List of Directors &amp; secretary of Company; Name &amp; full address of Authorized Representative resident in India; Full address of its Principal place of business in India and Other offices, if any</a:t>
            </a:r>
          </a:p>
          <a:p>
            <a:pPr algn="just" eaLnBrk="1" hangingPunct="1">
              <a:spcBef>
                <a:spcPct val="0"/>
              </a:spcBef>
              <a:buFont typeface="Wingdings 2" pitchFamily="18" charset="2"/>
              <a:buNone/>
            </a:pPr>
            <a:endParaRPr lang="en-US" sz="1800" dirty="0" smtClean="0">
              <a:latin typeface="Verdana" pitchFamily="34" charset="0"/>
              <a:ea typeface="Verdana" pitchFamily="34" charset="0"/>
              <a:cs typeface="Verdana" pitchFamily="34" charset="0"/>
            </a:endParaRPr>
          </a:p>
          <a:p>
            <a:pPr algn="just" eaLnBrk="1" hangingPunct="1">
              <a:spcBef>
                <a:spcPct val="0"/>
              </a:spcBef>
              <a:buFont typeface="Wingdings 2" pitchFamily="18" charset="2"/>
              <a:buNone/>
            </a:pPr>
            <a:r>
              <a:rPr lang="en-US" sz="1800" dirty="0" smtClean="0">
                <a:latin typeface="Verdana" pitchFamily="34" charset="0"/>
                <a:ea typeface="Verdana" pitchFamily="34" charset="0"/>
                <a:cs typeface="Verdana" pitchFamily="34" charset="0"/>
              </a:rPr>
              <a:t>	Any </a:t>
            </a:r>
            <a:r>
              <a:rPr lang="en-US" sz="1800" dirty="0" smtClean="0">
                <a:solidFill>
                  <a:srgbClr val="CC00FF"/>
                </a:solidFill>
                <a:latin typeface="Verdana" pitchFamily="34" charset="0"/>
                <a:ea typeface="Verdana" pitchFamily="34" charset="0"/>
                <a:cs typeface="Verdana" pitchFamily="34" charset="0"/>
              </a:rPr>
              <a:t>change</a:t>
            </a:r>
            <a:r>
              <a:rPr lang="en-US" sz="1800" dirty="0" smtClean="0">
                <a:latin typeface="Verdana" pitchFamily="34" charset="0"/>
                <a:ea typeface="Verdana" pitchFamily="34" charset="0"/>
                <a:cs typeface="Verdana" pitchFamily="34" charset="0"/>
              </a:rPr>
              <a:t> in docs filed with ROC shall be intimated to ROC </a:t>
            </a:r>
            <a:r>
              <a:rPr lang="en-US" sz="1800" dirty="0" smtClean="0">
                <a:solidFill>
                  <a:srgbClr val="CC00FF"/>
                </a:solidFill>
                <a:latin typeface="Verdana" pitchFamily="34" charset="0"/>
                <a:ea typeface="Verdana" pitchFamily="34" charset="0"/>
                <a:cs typeface="Verdana" pitchFamily="34" charset="0"/>
              </a:rPr>
              <a:t>within 30 days</a:t>
            </a:r>
            <a:r>
              <a:rPr lang="en-US" sz="1800" dirty="0" smtClean="0">
                <a:latin typeface="Verdana" pitchFamily="34" charset="0"/>
                <a:ea typeface="Verdana" pitchFamily="34" charset="0"/>
                <a:cs typeface="Verdana" pitchFamily="34" charset="0"/>
              </a:rPr>
              <a:t> of such change in form FC-2</a:t>
            </a:r>
          </a:p>
          <a:p>
            <a:pPr algn="just" eaLnBrk="1" hangingPunct="1">
              <a:spcBef>
                <a:spcPct val="0"/>
              </a:spcBef>
              <a:buFont typeface="Wingdings 2" pitchFamily="18" charset="2"/>
              <a:buNone/>
            </a:pPr>
            <a:r>
              <a:rPr lang="en-US" sz="1800" dirty="0" smtClean="0">
                <a:latin typeface="Verdana" pitchFamily="34" charset="0"/>
                <a:ea typeface="Verdana" pitchFamily="34" charset="0"/>
                <a:cs typeface="Verdana" pitchFamily="34" charset="0"/>
              </a:rPr>
              <a:t>	</a:t>
            </a:r>
          </a:p>
          <a:p>
            <a:pPr algn="just" eaLnBrk="1" hangingPunct="1">
              <a:spcBef>
                <a:spcPct val="0"/>
              </a:spcBef>
              <a:buFont typeface="Wingdings 2" pitchFamily="18" charset="2"/>
              <a:buNone/>
            </a:pPr>
            <a:r>
              <a:rPr lang="en-US" sz="1800" dirty="0" smtClean="0">
                <a:latin typeface="Verdana" pitchFamily="34" charset="0"/>
                <a:ea typeface="Verdana" pitchFamily="34" charset="0"/>
                <a:cs typeface="Verdana" pitchFamily="34" charset="0"/>
              </a:rPr>
              <a:t>	Provisions of Debentures, Annual Return, Registration of Charges, Books of Accounts, Audit &amp; Auditors apply mutatis mutandis to a foreign company </a:t>
            </a:r>
          </a:p>
          <a:p>
            <a:pPr algn="ctr" eaLnBrk="1" hangingPunct="1">
              <a:buFont typeface="Wingdings 2" pitchFamily="18" charset="2"/>
              <a:buNone/>
            </a:pPr>
            <a:endParaRPr lang="en-US" sz="1800" dirty="0" smtClean="0">
              <a:latin typeface="Verdana" pitchFamily="34" charset="0"/>
              <a:ea typeface="Verdana" pitchFamily="34" charset="0"/>
              <a:cs typeface="Verdana" pitchFamily="34" charset="0"/>
            </a:endParaRPr>
          </a:p>
          <a:p>
            <a:pPr eaLnBrk="1" hangingPunct="1"/>
            <a:endParaRPr lang="en-US" dirty="0" smtClean="0"/>
          </a:p>
        </p:txBody>
      </p:sp>
      <p:sp>
        <p:nvSpPr>
          <p:cNvPr id="3" name="Footer Placeholder 2"/>
          <p:cNvSpPr>
            <a:spLocks noGrp="1"/>
          </p:cNvSpPr>
          <p:nvPr>
            <p:ph type="ftr" sz="quarter" idx="11"/>
          </p:nvPr>
        </p:nvSpPr>
        <p:spPr/>
        <p:txBody>
          <a:bodyPr/>
          <a:lstStyle/>
          <a:p>
            <a:pPr algn="ctr">
              <a:defRPr/>
            </a:pPr>
            <a:r>
              <a:rPr lang="en-US" dirty="0" smtClean="0">
                <a:latin typeface="Impact" pitchFamily="34" charset="0"/>
              </a:rPr>
              <a:t>A G Ranade &amp; Associates</a:t>
            </a:r>
            <a:endParaRPr lang="en-US" dirty="0">
              <a:latin typeface="Impact" pitchFamily="34" charset="0"/>
            </a:endParaRPr>
          </a:p>
        </p:txBody>
      </p:sp>
    </p:spTree>
  </p:cSld>
  <p:clrMapOvr>
    <a:masterClrMapping/>
  </p:clrMapOvr>
  <p:transition spd="slow">
    <p:wipe dir="d"/>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a:xfrm>
            <a:off x="457200" y="704850"/>
            <a:ext cx="8229600" cy="666750"/>
          </a:xfrm>
        </p:spPr>
        <p:txBody>
          <a:bodyPr/>
          <a:lstStyle/>
          <a:p>
            <a:pPr algn="ctr" eaLnBrk="1" hangingPunct="1"/>
            <a:r>
              <a:rPr lang="en-US" sz="2400" b="1" smtClean="0">
                <a:latin typeface="Verdana" pitchFamily="34" charset="0"/>
                <a:ea typeface="Verdana" pitchFamily="34" charset="0"/>
                <a:cs typeface="Verdana" pitchFamily="34" charset="0"/>
              </a:rPr>
              <a:t>Registered Office &amp; Display of Information</a:t>
            </a:r>
            <a:endParaRPr lang="en-US" sz="2400" smtClean="0">
              <a:latin typeface="Verdana" pitchFamily="34" charset="0"/>
              <a:ea typeface="Verdana" pitchFamily="34" charset="0"/>
              <a:cs typeface="Verdana" pitchFamily="34" charset="0"/>
            </a:endParaRPr>
          </a:p>
        </p:txBody>
      </p:sp>
      <p:sp>
        <p:nvSpPr>
          <p:cNvPr id="3" name="Content Placeholder 2"/>
          <p:cNvSpPr>
            <a:spLocks noGrp="1"/>
          </p:cNvSpPr>
          <p:nvPr>
            <p:ph idx="1"/>
          </p:nvPr>
        </p:nvSpPr>
        <p:spPr>
          <a:xfrm>
            <a:off x="457200" y="1828800"/>
            <a:ext cx="8229600" cy="4495800"/>
          </a:xfrm>
        </p:spPr>
        <p:txBody>
          <a:bodyPr>
            <a:normAutofit/>
          </a:bodyPr>
          <a:lstStyle/>
          <a:p>
            <a:pPr marL="274320" indent="-274320" algn="just" eaLnBrk="1" fontAlgn="auto" hangingPunct="1">
              <a:spcAft>
                <a:spcPts val="0"/>
              </a:spcAft>
              <a:buClr>
                <a:schemeClr val="accent3"/>
              </a:buClr>
              <a:buFont typeface="Wingdings 2"/>
              <a:buChar char=""/>
              <a:defRPr/>
            </a:pPr>
            <a:r>
              <a:rPr lang="en-US" sz="2400" dirty="0" smtClean="0">
                <a:solidFill>
                  <a:srgbClr val="CC00FF"/>
                </a:solidFill>
                <a:latin typeface="Verdana" pitchFamily="34" charset="0"/>
                <a:ea typeface="Verdana" pitchFamily="34" charset="0"/>
                <a:cs typeface="Verdana" pitchFamily="34" charset="0"/>
              </a:rPr>
              <a:t>Display </a:t>
            </a:r>
            <a:r>
              <a:rPr lang="en-US" sz="2400" dirty="0" smtClean="0">
                <a:latin typeface="Verdana" pitchFamily="34" charset="0"/>
                <a:ea typeface="Verdana" pitchFamily="34" charset="0"/>
                <a:cs typeface="Verdana" pitchFamily="34" charset="0"/>
              </a:rPr>
              <a:t>of Company Identification Number [CIN] apart from name, registered office address, email, telephone, fax, website etc. prominently at </a:t>
            </a:r>
            <a:r>
              <a:rPr lang="en-US" sz="2400" dirty="0" smtClean="0">
                <a:solidFill>
                  <a:srgbClr val="CC00FF"/>
                </a:solidFill>
                <a:latin typeface="Verdana" pitchFamily="34" charset="0"/>
                <a:ea typeface="Verdana" pitchFamily="34" charset="0"/>
                <a:cs typeface="Verdana" pitchFamily="34" charset="0"/>
              </a:rPr>
              <a:t>ALL PLACES</a:t>
            </a:r>
            <a:r>
              <a:rPr lang="en-US" sz="2400" dirty="0" smtClean="0">
                <a:latin typeface="Verdana" pitchFamily="34" charset="0"/>
                <a:ea typeface="Verdana" pitchFamily="34" charset="0"/>
                <a:cs typeface="Verdana" pitchFamily="34" charset="0"/>
              </a:rPr>
              <a:t> of business and also on all business letters, billheads, letter papers and in all its notices and other official publications.</a:t>
            </a:r>
          </a:p>
          <a:p>
            <a:pPr marL="274320" indent="-274320" algn="just" eaLnBrk="1" fontAlgn="auto" hangingPunct="1">
              <a:spcAft>
                <a:spcPts val="0"/>
              </a:spcAft>
              <a:buClr>
                <a:schemeClr val="accent3"/>
              </a:buClr>
              <a:buFont typeface="Wingdings 2"/>
              <a:buChar char=""/>
              <a:defRPr/>
            </a:pPr>
            <a:endParaRPr lang="en-US" sz="2400" dirty="0" smtClean="0">
              <a:latin typeface="Verdana" pitchFamily="34" charset="0"/>
              <a:ea typeface="Verdana" pitchFamily="34" charset="0"/>
              <a:cs typeface="Verdana" pitchFamily="34" charset="0"/>
            </a:endParaRPr>
          </a:p>
          <a:p>
            <a:pPr marL="274320" indent="-274320" algn="just" eaLnBrk="1" fontAlgn="auto" hangingPunct="1">
              <a:spcAft>
                <a:spcPts val="0"/>
              </a:spcAft>
              <a:buClr>
                <a:schemeClr val="accent3"/>
              </a:buClr>
              <a:buFont typeface="Wingdings 2"/>
              <a:buChar char=""/>
              <a:defRPr/>
            </a:pPr>
            <a:r>
              <a:rPr lang="en-US" sz="2400" dirty="0" smtClean="0">
                <a:latin typeface="Verdana" pitchFamily="34" charset="0"/>
                <a:ea typeface="Verdana" pitchFamily="34" charset="0"/>
                <a:cs typeface="Verdana" pitchFamily="34" charset="0"/>
              </a:rPr>
              <a:t>The display at offices shall be in </a:t>
            </a:r>
            <a:r>
              <a:rPr lang="en-US" sz="2400" dirty="0" smtClean="0">
                <a:solidFill>
                  <a:srgbClr val="CC00FF"/>
                </a:solidFill>
                <a:latin typeface="Verdana" pitchFamily="34" charset="0"/>
                <a:ea typeface="Verdana" pitchFamily="34" charset="0"/>
                <a:cs typeface="Verdana" pitchFamily="34" charset="0"/>
              </a:rPr>
              <a:t>English and</a:t>
            </a:r>
            <a:r>
              <a:rPr lang="en-US" sz="2400" dirty="0" smtClean="0">
                <a:latin typeface="Verdana" pitchFamily="34" charset="0"/>
                <a:ea typeface="Verdana" pitchFamily="34" charset="0"/>
                <a:cs typeface="Verdana" pitchFamily="34" charset="0"/>
              </a:rPr>
              <a:t> in </a:t>
            </a:r>
            <a:r>
              <a:rPr lang="en-US" sz="2400" dirty="0" smtClean="0">
                <a:solidFill>
                  <a:srgbClr val="CC00FF"/>
                </a:solidFill>
                <a:latin typeface="Verdana" pitchFamily="34" charset="0"/>
                <a:ea typeface="Verdana" pitchFamily="34" charset="0"/>
                <a:cs typeface="Verdana" pitchFamily="34" charset="0"/>
              </a:rPr>
              <a:t>Local Language </a:t>
            </a:r>
            <a:r>
              <a:rPr lang="en-US" sz="2400" dirty="0" smtClean="0">
                <a:latin typeface="Verdana" pitchFamily="34" charset="0"/>
                <a:ea typeface="Verdana" pitchFamily="34" charset="0"/>
                <a:cs typeface="Verdana" pitchFamily="34" charset="0"/>
              </a:rPr>
              <a:t>in general use in that locality.</a:t>
            </a:r>
          </a:p>
          <a:p>
            <a:pPr marL="342900" indent="-342900" algn="just" eaLnBrk="1" fontAlgn="auto" hangingPunct="1">
              <a:spcBef>
                <a:spcPts val="0"/>
              </a:spcBef>
              <a:spcAft>
                <a:spcPts val="0"/>
              </a:spcAft>
              <a:buClr>
                <a:schemeClr val="accent3"/>
              </a:buClr>
              <a:buFont typeface="Wingdings 2" pitchFamily="18" charset="2"/>
              <a:buNone/>
              <a:defRPr/>
            </a:pPr>
            <a:endParaRPr lang="en-US" sz="2400" dirty="0" smtClean="0">
              <a:latin typeface="Verdana" pitchFamily="34" charset="0"/>
              <a:ea typeface="Verdana" pitchFamily="34" charset="0"/>
              <a:cs typeface="Verdana" pitchFamily="34" charset="0"/>
            </a:endParaRPr>
          </a:p>
          <a:p>
            <a:pPr marL="274320" indent="-274320" eaLnBrk="1" fontAlgn="auto" hangingPunct="1">
              <a:spcAft>
                <a:spcPts val="0"/>
              </a:spcAft>
              <a:buClr>
                <a:schemeClr val="accent3"/>
              </a:buClr>
              <a:buFont typeface="Wingdings 2"/>
              <a:buChar char=""/>
              <a:defRPr/>
            </a:pPr>
            <a:endParaRPr lang="en-US" dirty="0"/>
          </a:p>
        </p:txBody>
      </p:sp>
      <p:sp>
        <p:nvSpPr>
          <p:cNvPr id="4" name="Footer Placeholder 3"/>
          <p:cNvSpPr>
            <a:spLocks noGrp="1"/>
          </p:cNvSpPr>
          <p:nvPr>
            <p:ph type="ftr" sz="quarter" idx="11"/>
          </p:nvPr>
        </p:nvSpPr>
        <p:spPr>
          <a:xfrm>
            <a:off x="2743200" y="6356350"/>
            <a:ext cx="3352800" cy="365125"/>
          </a:xfrm>
        </p:spPr>
        <p:txBody>
          <a:bodyPr/>
          <a:lstStyle/>
          <a:p>
            <a:pPr algn="ctr">
              <a:defRPr/>
            </a:pPr>
            <a:r>
              <a:rPr lang="en-US" dirty="0" smtClean="0">
                <a:latin typeface="Impact" pitchFamily="34" charset="0"/>
              </a:rPr>
              <a:t>A G Ranade &amp; Associates</a:t>
            </a:r>
            <a:endParaRPr lang="en-US" dirty="0">
              <a:latin typeface="Impact" pitchFamily="34" charset="0"/>
            </a:endParaRPr>
          </a:p>
        </p:txBody>
      </p:sp>
    </p:spTree>
  </p:cSld>
  <p:clrMapOvr>
    <a:masterClrMapping/>
  </p:clrMapOvr>
  <p:transition spd="slow">
    <p:wipe dir="d"/>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Content Placeholder 2"/>
          <p:cNvSpPr>
            <a:spLocks noGrp="1"/>
          </p:cNvSpPr>
          <p:nvPr>
            <p:ph idx="1"/>
          </p:nvPr>
        </p:nvSpPr>
        <p:spPr>
          <a:xfrm>
            <a:off x="457200" y="1447800"/>
            <a:ext cx="8229600" cy="4876800"/>
          </a:xfrm>
        </p:spPr>
        <p:txBody>
          <a:bodyPr/>
          <a:lstStyle/>
          <a:p>
            <a:pPr algn="just" eaLnBrk="1" hangingPunct="1">
              <a:spcBef>
                <a:spcPct val="0"/>
              </a:spcBef>
            </a:pPr>
            <a:r>
              <a:rPr lang="en-US" sz="2400" dirty="0" smtClean="0">
                <a:latin typeface="Verdana" pitchFamily="34" charset="0"/>
                <a:ea typeface="Verdana" pitchFamily="34" charset="0"/>
                <a:cs typeface="Verdana" pitchFamily="34" charset="0"/>
              </a:rPr>
              <a:t>If the company has </a:t>
            </a:r>
            <a:r>
              <a:rPr lang="en-US" sz="2400" dirty="0" smtClean="0">
                <a:solidFill>
                  <a:srgbClr val="CC00FF"/>
                </a:solidFill>
                <a:latin typeface="Verdana" pitchFamily="34" charset="0"/>
                <a:ea typeface="Verdana" pitchFamily="34" charset="0"/>
                <a:cs typeface="Verdana" pitchFamily="34" charset="0"/>
              </a:rPr>
              <a:t>changed its name </a:t>
            </a:r>
            <a:r>
              <a:rPr lang="en-US" sz="2400" dirty="0" smtClean="0">
                <a:latin typeface="Verdana" pitchFamily="34" charset="0"/>
                <a:ea typeface="Verdana" pitchFamily="34" charset="0"/>
                <a:cs typeface="Verdana" pitchFamily="34" charset="0"/>
              </a:rPr>
              <a:t>during the last two years, it has to paint / affix / print, along with its name, the </a:t>
            </a:r>
            <a:r>
              <a:rPr lang="en-US" sz="2400" dirty="0" smtClean="0">
                <a:solidFill>
                  <a:srgbClr val="CC00FF"/>
                </a:solidFill>
                <a:latin typeface="Verdana" pitchFamily="34" charset="0"/>
                <a:ea typeface="Verdana" pitchFamily="34" charset="0"/>
                <a:cs typeface="Verdana" pitchFamily="34" charset="0"/>
              </a:rPr>
              <a:t>former name </a:t>
            </a:r>
            <a:r>
              <a:rPr lang="en-US" sz="2400" dirty="0" smtClean="0">
                <a:latin typeface="Verdana" pitchFamily="34" charset="0"/>
                <a:ea typeface="Verdana" pitchFamily="34" charset="0"/>
                <a:cs typeface="Verdana" pitchFamily="34" charset="0"/>
              </a:rPr>
              <a:t>so changed during the last </a:t>
            </a:r>
            <a:r>
              <a:rPr lang="en-US" sz="2400" dirty="0" smtClean="0">
                <a:solidFill>
                  <a:srgbClr val="CC00FF"/>
                </a:solidFill>
                <a:latin typeface="Verdana" pitchFamily="34" charset="0"/>
                <a:ea typeface="Verdana" pitchFamily="34" charset="0"/>
                <a:cs typeface="Verdana" pitchFamily="34" charset="0"/>
              </a:rPr>
              <a:t>two years</a:t>
            </a:r>
            <a:r>
              <a:rPr lang="en-US" sz="2400" dirty="0" smtClean="0">
                <a:latin typeface="Verdana" pitchFamily="34" charset="0"/>
                <a:ea typeface="Verdana" pitchFamily="34" charset="0"/>
                <a:cs typeface="Verdana" pitchFamily="34" charset="0"/>
              </a:rPr>
              <a:t>. </a:t>
            </a:r>
          </a:p>
          <a:p>
            <a:pPr algn="just" eaLnBrk="1" hangingPunct="1">
              <a:spcBef>
                <a:spcPct val="0"/>
              </a:spcBef>
              <a:buFont typeface="Wingdings 2" pitchFamily="18" charset="2"/>
              <a:buNone/>
            </a:pPr>
            <a:endParaRPr lang="en-US" sz="2400" dirty="0" smtClean="0">
              <a:latin typeface="Verdana" pitchFamily="34" charset="0"/>
              <a:ea typeface="Verdana" pitchFamily="34" charset="0"/>
              <a:cs typeface="Verdana" pitchFamily="34" charset="0"/>
            </a:endParaRPr>
          </a:p>
          <a:p>
            <a:pPr algn="just" eaLnBrk="1" hangingPunct="1">
              <a:spcBef>
                <a:spcPct val="0"/>
              </a:spcBef>
            </a:pPr>
            <a:r>
              <a:rPr lang="en-US" sz="2400" dirty="0" smtClean="0">
                <a:latin typeface="Verdana" pitchFamily="34" charset="0"/>
                <a:ea typeface="Verdana" pitchFamily="34" charset="0"/>
                <a:cs typeface="Verdana" pitchFamily="34" charset="0"/>
              </a:rPr>
              <a:t>Notice of change in registered office to be given to the Registrar of Companies within </a:t>
            </a:r>
            <a:r>
              <a:rPr lang="en-US" sz="2400" u="sng" dirty="0" smtClean="0">
                <a:latin typeface="Verdana" pitchFamily="34" charset="0"/>
                <a:ea typeface="Verdana" pitchFamily="34" charset="0"/>
                <a:cs typeface="Verdana" pitchFamily="34" charset="0"/>
              </a:rPr>
              <a:t>15 days</a:t>
            </a:r>
            <a:r>
              <a:rPr lang="en-US" sz="2400" dirty="0" smtClean="0">
                <a:latin typeface="Verdana" pitchFamily="34" charset="0"/>
                <a:ea typeface="Verdana" pitchFamily="34" charset="0"/>
                <a:cs typeface="Verdana" pitchFamily="34" charset="0"/>
              </a:rPr>
              <a:t>.</a:t>
            </a:r>
          </a:p>
          <a:p>
            <a:pPr algn="just" eaLnBrk="1" hangingPunct="1">
              <a:spcBef>
                <a:spcPct val="0"/>
              </a:spcBef>
              <a:buFont typeface="Wingdings 2" pitchFamily="18" charset="2"/>
              <a:buNone/>
            </a:pPr>
            <a:endParaRPr lang="en-US" sz="2400" dirty="0" smtClean="0">
              <a:latin typeface="Verdana" pitchFamily="34" charset="0"/>
              <a:ea typeface="Verdana" pitchFamily="34" charset="0"/>
              <a:cs typeface="Verdana" pitchFamily="34" charset="0"/>
            </a:endParaRPr>
          </a:p>
          <a:p>
            <a:pPr algn="just" eaLnBrk="1" hangingPunct="1">
              <a:spcBef>
                <a:spcPct val="0"/>
              </a:spcBef>
            </a:pPr>
            <a:r>
              <a:rPr lang="en-US" sz="2400" dirty="0" smtClean="0">
                <a:latin typeface="Verdana" pitchFamily="34" charset="0"/>
                <a:ea typeface="Verdana" pitchFamily="34" charset="0"/>
                <a:cs typeface="Verdana" pitchFamily="34" charset="0"/>
              </a:rPr>
              <a:t>Professional certifying the </a:t>
            </a:r>
            <a:r>
              <a:rPr lang="en-US" sz="2400" dirty="0" err="1" smtClean="0">
                <a:latin typeface="Verdana" pitchFamily="34" charset="0"/>
                <a:ea typeface="Verdana" pitchFamily="34" charset="0"/>
                <a:cs typeface="Verdana" pitchFamily="34" charset="0"/>
              </a:rPr>
              <a:t>eform</a:t>
            </a:r>
            <a:r>
              <a:rPr lang="en-US" sz="2400" dirty="0" smtClean="0">
                <a:latin typeface="Verdana" pitchFamily="34" charset="0"/>
                <a:ea typeface="Verdana" pitchFamily="34" charset="0"/>
                <a:cs typeface="Verdana" pitchFamily="34" charset="0"/>
              </a:rPr>
              <a:t> INC-22 must </a:t>
            </a:r>
            <a:r>
              <a:rPr lang="en-US" sz="2400" dirty="0" smtClean="0">
                <a:solidFill>
                  <a:srgbClr val="CC00FF"/>
                </a:solidFill>
                <a:latin typeface="Verdana" pitchFamily="34" charset="0"/>
                <a:ea typeface="Verdana" pitchFamily="34" charset="0"/>
                <a:cs typeface="Verdana" pitchFamily="34" charset="0"/>
              </a:rPr>
              <a:t>visit the place </a:t>
            </a:r>
            <a:r>
              <a:rPr lang="en-US" sz="2400" dirty="0" smtClean="0">
                <a:latin typeface="Verdana" pitchFamily="34" charset="0"/>
                <a:ea typeface="Verdana" pitchFamily="34" charset="0"/>
                <a:cs typeface="Verdana" pitchFamily="34" charset="0"/>
              </a:rPr>
              <a:t>of business before certification.</a:t>
            </a:r>
          </a:p>
          <a:p>
            <a:pPr algn="just" eaLnBrk="1" hangingPunct="1">
              <a:buFont typeface="Wingdings 2" pitchFamily="18" charset="2"/>
              <a:buNone/>
            </a:pPr>
            <a:endParaRPr lang="en-US" sz="2400" dirty="0" smtClean="0">
              <a:latin typeface="Verdana" pitchFamily="34" charset="0"/>
              <a:ea typeface="Verdana" pitchFamily="34" charset="0"/>
              <a:cs typeface="Verdana" pitchFamily="34" charset="0"/>
            </a:endParaRPr>
          </a:p>
          <a:p>
            <a:pPr eaLnBrk="1" hangingPunct="1">
              <a:buFont typeface="Wingdings 2" pitchFamily="18" charset="2"/>
              <a:buNone/>
            </a:pPr>
            <a:endParaRPr lang="en-US" dirty="0" smtClean="0">
              <a:latin typeface="Verdana" pitchFamily="34" charset="0"/>
              <a:ea typeface="Verdana" pitchFamily="34" charset="0"/>
              <a:cs typeface="Verdana" pitchFamily="34" charset="0"/>
            </a:endParaRPr>
          </a:p>
          <a:p>
            <a:pPr eaLnBrk="1" hangingPunct="1">
              <a:buFont typeface="Wingdings 2" pitchFamily="18" charset="2"/>
              <a:buNone/>
            </a:pPr>
            <a:endParaRPr lang="en-US" dirty="0" smtClean="0">
              <a:latin typeface="Verdana" pitchFamily="34" charset="0"/>
              <a:ea typeface="Verdana" pitchFamily="34" charset="0"/>
              <a:cs typeface="Verdana" pitchFamily="34" charset="0"/>
            </a:endParaRPr>
          </a:p>
          <a:p>
            <a:pPr eaLnBrk="1" hangingPunct="1">
              <a:buFont typeface="Wingdings 2" pitchFamily="18" charset="2"/>
              <a:buNone/>
            </a:pPr>
            <a:endParaRPr lang="en-US" dirty="0" smtClean="0">
              <a:latin typeface="Verdana" pitchFamily="34" charset="0"/>
              <a:ea typeface="Verdana" pitchFamily="34" charset="0"/>
              <a:cs typeface="Verdana" pitchFamily="34" charset="0"/>
            </a:endParaRPr>
          </a:p>
          <a:p>
            <a:pPr eaLnBrk="1" hangingPunct="1">
              <a:buFont typeface="Wingdings 2" pitchFamily="18" charset="2"/>
              <a:buNone/>
            </a:pPr>
            <a:endParaRPr lang="en-US" dirty="0" smtClean="0">
              <a:latin typeface="Verdana" pitchFamily="34" charset="0"/>
              <a:ea typeface="Verdana" pitchFamily="34" charset="0"/>
              <a:cs typeface="Verdana" pitchFamily="34" charset="0"/>
            </a:endParaRPr>
          </a:p>
        </p:txBody>
      </p:sp>
      <p:sp>
        <p:nvSpPr>
          <p:cNvPr id="3" name="Footer Placeholder 2"/>
          <p:cNvSpPr>
            <a:spLocks noGrp="1"/>
          </p:cNvSpPr>
          <p:nvPr>
            <p:ph type="ftr" sz="quarter" idx="11"/>
          </p:nvPr>
        </p:nvSpPr>
        <p:spPr/>
        <p:txBody>
          <a:bodyPr/>
          <a:lstStyle/>
          <a:p>
            <a:pPr algn="ctr">
              <a:defRPr/>
            </a:pPr>
            <a:r>
              <a:rPr lang="en-US" dirty="0" smtClean="0">
                <a:latin typeface="Impact" pitchFamily="34" charset="0"/>
              </a:rPr>
              <a:t>A G Ranade &amp; Associates</a:t>
            </a:r>
            <a:endParaRPr lang="en-US" dirty="0">
              <a:latin typeface="Impact" pitchFamily="34" charset="0"/>
            </a:endParaRPr>
          </a:p>
        </p:txBody>
      </p:sp>
    </p:spTree>
  </p:cSld>
  <p:clrMapOvr>
    <a:masterClrMapping/>
  </p:clrMapOvr>
  <p:transition spd="slow">
    <p:wipe dir="d"/>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Content Placeholder 2"/>
          <p:cNvSpPr>
            <a:spLocks noGrp="1"/>
          </p:cNvSpPr>
          <p:nvPr>
            <p:ph idx="1"/>
          </p:nvPr>
        </p:nvSpPr>
        <p:spPr>
          <a:xfrm>
            <a:off x="457200" y="685800"/>
            <a:ext cx="8229600" cy="5638800"/>
          </a:xfrm>
        </p:spPr>
        <p:txBody>
          <a:bodyPr/>
          <a:lstStyle/>
          <a:p>
            <a:pPr algn="ctr" eaLnBrk="1" hangingPunct="1">
              <a:spcBef>
                <a:spcPct val="0"/>
              </a:spcBef>
              <a:buFont typeface="Wingdings 2" pitchFamily="18" charset="2"/>
              <a:buNone/>
            </a:pPr>
            <a:r>
              <a:rPr lang="en-US" sz="2400" dirty="0" smtClean="0">
                <a:latin typeface="Verdana" pitchFamily="34" charset="0"/>
                <a:ea typeface="Verdana" pitchFamily="34" charset="0"/>
                <a:cs typeface="Verdana" pitchFamily="34" charset="0"/>
              </a:rPr>
              <a:t>	Major Exemptions / Modifications to Private Limited Companies</a:t>
            </a:r>
          </a:p>
          <a:p>
            <a:pPr algn="ctr" eaLnBrk="1" hangingPunct="1">
              <a:spcBef>
                <a:spcPct val="0"/>
              </a:spcBef>
              <a:buFont typeface="Wingdings 2" pitchFamily="18" charset="2"/>
              <a:buNone/>
            </a:pPr>
            <a:r>
              <a:rPr lang="en-US" sz="1800" dirty="0" smtClean="0">
                <a:latin typeface="Verdana" pitchFamily="34" charset="0"/>
                <a:ea typeface="Verdana" pitchFamily="34" charset="0"/>
                <a:cs typeface="Verdana" pitchFamily="34" charset="0"/>
              </a:rPr>
              <a:t>	[Notification dated 5</a:t>
            </a:r>
            <a:r>
              <a:rPr lang="en-US" sz="1800" baseline="30000" dirty="0" smtClean="0">
                <a:latin typeface="Verdana" pitchFamily="34" charset="0"/>
                <a:ea typeface="Verdana" pitchFamily="34" charset="0"/>
                <a:cs typeface="Verdana" pitchFamily="34" charset="0"/>
              </a:rPr>
              <a:t>th</a:t>
            </a:r>
            <a:r>
              <a:rPr lang="en-US" sz="1800" dirty="0" smtClean="0">
                <a:latin typeface="Verdana" pitchFamily="34" charset="0"/>
                <a:ea typeface="Verdana" pitchFamily="34" charset="0"/>
                <a:cs typeface="Verdana" pitchFamily="34" charset="0"/>
              </a:rPr>
              <a:t> June, 2015]</a:t>
            </a:r>
          </a:p>
          <a:p>
            <a:pPr algn="just" eaLnBrk="1" hangingPunct="1">
              <a:spcBef>
                <a:spcPct val="0"/>
              </a:spcBef>
              <a:buFont typeface="Wingdings 2" pitchFamily="18" charset="2"/>
              <a:buNone/>
            </a:pPr>
            <a:endParaRPr lang="en-US" sz="1800" dirty="0" smtClean="0">
              <a:latin typeface="Verdana" pitchFamily="34" charset="0"/>
              <a:ea typeface="Verdana" pitchFamily="34" charset="0"/>
              <a:cs typeface="Verdana" pitchFamily="34" charset="0"/>
            </a:endParaRPr>
          </a:p>
          <a:p>
            <a:pPr algn="just" eaLnBrk="1" hangingPunct="1">
              <a:spcBef>
                <a:spcPct val="0"/>
              </a:spcBef>
              <a:buFont typeface="Wingdings 2" pitchFamily="18" charset="2"/>
              <a:buNone/>
            </a:pPr>
            <a:r>
              <a:rPr lang="en-US" sz="1800" dirty="0" smtClean="0">
                <a:latin typeface="Verdana" pitchFamily="34" charset="0"/>
                <a:ea typeface="Verdana" pitchFamily="34" charset="0"/>
                <a:cs typeface="Verdana" pitchFamily="34" charset="0"/>
              </a:rPr>
              <a:t>	Sec 43 : Kinds of Share Capital  } </a:t>
            </a:r>
            <a:r>
              <a:rPr lang="en-US" sz="1400" dirty="0" smtClean="0">
                <a:latin typeface="Verdana" pitchFamily="34" charset="0"/>
                <a:ea typeface="Verdana" pitchFamily="34" charset="0"/>
                <a:cs typeface="Verdana" pitchFamily="34" charset="0"/>
              </a:rPr>
              <a:t>If provided in their</a:t>
            </a:r>
          </a:p>
          <a:p>
            <a:pPr algn="just" eaLnBrk="1" hangingPunct="1">
              <a:buFont typeface="Wingdings 2" pitchFamily="18" charset="2"/>
              <a:buNone/>
            </a:pPr>
            <a:r>
              <a:rPr lang="en-US" sz="1800" dirty="0" smtClean="0">
                <a:latin typeface="Verdana" pitchFamily="34" charset="0"/>
                <a:ea typeface="Verdana" pitchFamily="34" charset="0"/>
                <a:cs typeface="Verdana" pitchFamily="34" charset="0"/>
              </a:rPr>
              <a:t>	Sec 47 : Voting Right                } </a:t>
            </a:r>
            <a:r>
              <a:rPr lang="en-US" sz="1400" dirty="0" err="1" smtClean="0">
                <a:latin typeface="Verdana" pitchFamily="34" charset="0"/>
                <a:ea typeface="Verdana" pitchFamily="34" charset="0"/>
                <a:cs typeface="Verdana" pitchFamily="34" charset="0"/>
              </a:rPr>
              <a:t>MoA</a:t>
            </a:r>
            <a:r>
              <a:rPr lang="en-US" sz="1400" dirty="0" smtClean="0">
                <a:latin typeface="Verdana" pitchFamily="34" charset="0"/>
                <a:ea typeface="Verdana" pitchFamily="34" charset="0"/>
                <a:cs typeface="Verdana" pitchFamily="34" charset="0"/>
              </a:rPr>
              <a:t> / </a:t>
            </a:r>
            <a:r>
              <a:rPr lang="en-US" sz="1400" dirty="0" err="1" smtClean="0">
                <a:latin typeface="Verdana" pitchFamily="34" charset="0"/>
                <a:ea typeface="Verdana" pitchFamily="34" charset="0"/>
                <a:cs typeface="Verdana" pitchFamily="34" charset="0"/>
              </a:rPr>
              <a:t>AoA</a:t>
            </a:r>
            <a:endParaRPr lang="en-US" sz="1400" dirty="0" smtClean="0">
              <a:latin typeface="Verdana" pitchFamily="34" charset="0"/>
              <a:ea typeface="Verdana" pitchFamily="34" charset="0"/>
              <a:cs typeface="Verdana" pitchFamily="34" charset="0"/>
            </a:endParaRPr>
          </a:p>
          <a:p>
            <a:pPr algn="just" eaLnBrk="1" hangingPunct="1">
              <a:buFont typeface="Wingdings 2" pitchFamily="18" charset="2"/>
              <a:buNone/>
            </a:pPr>
            <a:endParaRPr lang="en-US" sz="1800" dirty="0" smtClean="0">
              <a:latin typeface="Verdana" pitchFamily="34" charset="0"/>
              <a:ea typeface="Verdana" pitchFamily="34" charset="0"/>
              <a:cs typeface="Verdana" pitchFamily="34" charset="0"/>
            </a:endParaRPr>
          </a:p>
          <a:p>
            <a:pPr algn="just" eaLnBrk="1" hangingPunct="1">
              <a:buFont typeface="Wingdings 2" pitchFamily="18" charset="2"/>
              <a:buNone/>
            </a:pPr>
            <a:r>
              <a:rPr lang="en-US" sz="1800" dirty="0" smtClean="0">
                <a:latin typeface="Verdana" pitchFamily="34" charset="0"/>
                <a:ea typeface="Verdana" pitchFamily="34" charset="0"/>
                <a:cs typeface="Verdana" pitchFamily="34" charset="0"/>
              </a:rPr>
              <a:t>	Sec 62 : Further issue of capital </a:t>
            </a:r>
          </a:p>
          <a:p>
            <a:pPr algn="just" eaLnBrk="1" hangingPunct="1">
              <a:buFont typeface="Wingdings 2" pitchFamily="18" charset="2"/>
              <a:buNone/>
            </a:pPr>
            <a:r>
              <a:rPr lang="en-US" sz="1800" dirty="0" smtClean="0">
                <a:latin typeface="Verdana" pitchFamily="34" charset="0"/>
                <a:ea typeface="Verdana" pitchFamily="34" charset="0"/>
                <a:cs typeface="Verdana" pitchFamily="34" charset="0"/>
              </a:rPr>
              <a:t>	clause (a) sub clause 1 &amp; sub sec (2) relating to notice period not applicable provided 90% of members have given consent.  </a:t>
            </a:r>
          </a:p>
          <a:p>
            <a:pPr algn="just" eaLnBrk="1" hangingPunct="1">
              <a:buFont typeface="Wingdings 2" pitchFamily="18" charset="2"/>
              <a:buNone/>
            </a:pPr>
            <a:r>
              <a:rPr lang="en-US" sz="1800" dirty="0" smtClean="0">
                <a:latin typeface="Verdana" pitchFamily="34" charset="0"/>
                <a:ea typeface="Verdana" pitchFamily="34" charset="0"/>
                <a:cs typeface="Verdana" pitchFamily="34" charset="0"/>
              </a:rPr>
              <a:t>	clause (b) sub clause 1 -  Ordinary </a:t>
            </a:r>
            <a:r>
              <a:rPr lang="en-US" sz="1800" dirty="0" err="1" smtClean="0">
                <a:latin typeface="Verdana" pitchFamily="34" charset="0"/>
                <a:ea typeface="Verdana" pitchFamily="34" charset="0"/>
                <a:cs typeface="Verdana" pitchFamily="34" charset="0"/>
              </a:rPr>
              <a:t>reso</a:t>
            </a:r>
            <a:r>
              <a:rPr lang="en-US" sz="1800" dirty="0" smtClean="0">
                <a:latin typeface="Verdana" pitchFamily="34" charset="0"/>
                <a:ea typeface="Verdana" pitchFamily="34" charset="0"/>
                <a:cs typeface="Verdana" pitchFamily="34" charset="0"/>
              </a:rPr>
              <a:t> in place of Special </a:t>
            </a:r>
            <a:r>
              <a:rPr lang="en-US" sz="1800" dirty="0" err="1" smtClean="0">
                <a:latin typeface="Verdana" pitchFamily="34" charset="0"/>
                <a:ea typeface="Verdana" pitchFamily="34" charset="0"/>
                <a:cs typeface="Verdana" pitchFamily="34" charset="0"/>
              </a:rPr>
              <a:t>reso</a:t>
            </a:r>
            <a:endParaRPr lang="en-US" sz="1800" dirty="0" smtClean="0">
              <a:latin typeface="Verdana" pitchFamily="34" charset="0"/>
              <a:ea typeface="Verdana" pitchFamily="34" charset="0"/>
              <a:cs typeface="Verdana" pitchFamily="34" charset="0"/>
            </a:endParaRPr>
          </a:p>
          <a:p>
            <a:pPr algn="just" eaLnBrk="1" hangingPunct="1">
              <a:buFont typeface="Wingdings 2" pitchFamily="18" charset="2"/>
              <a:buNone/>
            </a:pPr>
            <a:endParaRPr lang="en-US" sz="1800" dirty="0" smtClean="0">
              <a:latin typeface="Verdana" pitchFamily="34" charset="0"/>
              <a:ea typeface="Verdana" pitchFamily="34" charset="0"/>
              <a:cs typeface="Verdana" pitchFamily="34" charset="0"/>
            </a:endParaRPr>
          </a:p>
          <a:p>
            <a:pPr algn="just" eaLnBrk="1" hangingPunct="1">
              <a:buFont typeface="Wingdings 2" pitchFamily="18" charset="2"/>
              <a:buNone/>
            </a:pPr>
            <a:r>
              <a:rPr lang="en-US" sz="1800" dirty="0" smtClean="0">
                <a:latin typeface="Verdana" pitchFamily="34" charset="0"/>
                <a:ea typeface="Verdana" pitchFamily="34" charset="0"/>
                <a:cs typeface="Verdana" pitchFamily="34" charset="0"/>
              </a:rPr>
              <a:t>	Sec 67 : Purchase of its own Shares </a:t>
            </a:r>
            <a:r>
              <a:rPr lang="en-US" sz="1400" dirty="0" smtClean="0">
                <a:latin typeface="Verdana" pitchFamily="34" charset="0"/>
                <a:ea typeface="Verdana" pitchFamily="34" charset="0"/>
                <a:cs typeface="Verdana" pitchFamily="34" charset="0"/>
              </a:rPr>
              <a:t>[sub to conditions, same as sec 185 exemption]</a:t>
            </a:r>
          </a:p>
          <a:p>
            <a:pPr algn="just" eaLnBrk="1" hangingPunct="1">
              <a:buFont typeface="Wingdings 2" pitchFamily="18" charset="2"/>
              <a:buNone/>
            </a:pPr>
            <a:endParaRPr lang="en-US" sz="1800" dirty="0" smtClean="0">
              <a:latin typeface="Verdana" pitchFamily="34" charset="0"/>
              <a:ea typeface="Verdana" pitchFamily="34" charset="0"/>
              <a:cs typeface="Verdana" pitchFamily="34" charset="0"/>
            </a:endParaRPr>
          </a:p>
          <a:p>
            <a:pPr algn="just" eaLnBrk="1" hangingPunct="1">
              <a:buFont typeface="Wingdings 2" pitchFamily="18" charset="2"/>
              <a:buNone/>
            </a:pPr>
            <a:r>
              <a:rPr lang="en-US" sz="1800" dirty="0" smtClean="0">
                <a:latin typeface="Verdana" pitchFamily="34" charset="0"/>
                <a:ea typeface="Verdana" pitchFamily="34" charset="0"/>
                <a:cs typeface="Verdana" pitchFamily="34" charset="0"/>
              </a:rPr>
              <a:t>	Sec 73 (2) clauses (a) to (e) : Acceptance of Deposits from Public provided </a:t>
            </a:r>
            <a:r>
              <a:rPr lang="en-US" sz="1800" dirty="0" err="1" smtClean="0">
                <a:latin typeface="Verdana" pitchFamily="34" charset="0"/>
                <a:ea typeface="Verdana" pitchFamily="34" charset="0"/>
                <a:cs typeface="Verdana" pitchFamily="34" charset="0"/>
              </a:rPr>
              <a:t>Pvt</a:t>
            </a:r>
            <a:r>
              <a:rPr lang="en-US" sz="1800" dirty="0" smtClean="0">
                <a:latin typeface="Verdana" pitchFamily="34" charset="0"/>
                <a:ea typeface="Verdana" pitchFamily="34" charset="0"/>
                <a:cs typeface="Verdana" pitchFamily="34" charset="0"/>
              </a:rPr>
              <a:t> Co accept from Members </a:t>
            </a:r>
            <a:r>
              <a:rPr lang="en-US" sz="1800" dirty="0" smtClean="0">
                <a:solidFill>
                  <a:srgbClr val="CC00FF"/>
                </a:solidFill>
                <a:latin typeface="Verdana" pitchFamily="34" charset="0"/>
                <a:ea typeface="Verdana" pitchFamily="34" charset="0"/>
                <a:cs typeface="Verdana" pitchFamily="34" charset="0"/>
              </a:rPr>
              <a:t>deposits &lt; 100 % </a:t>
            </a:r>
            <a:r>
              <a:rPr lang="en-US" sz="1800" dirty="0" smtClean="0">
                <a:latin typeface="Verdana" pitchFamily="34" charset="0"/>
                <a:ea typeface="Verdana" pitchFamily="34" charset="0"/>
                <a:cs typeface="Verdana" pitchFamily="34" charset="0"/>
              </a:rPr>
              <a:t>of paid up cap + res and file return [form DPT-1] with ROC.</a:t>
            </a:r>
          </a:p>
          <a:p>
            <a:pPr algn="just" eaLnBrk="1" hangingPunct="1">
              <a:buFont typeface="Wingdings 2" pitchFamily="18" charset="2"/>
              <a:buNone/>
            </a:pPr>
            <a:r>
              <a:rPr lang="en-US" sz="1800" dirty="0" smtClean="0">
                <a:latin typeface="Verdana" pitchFamily="34" charset="0"/>
                <a:ea typeface="Verdana" pitchFamily="34" charset="0"/>
                <a:cs typeface="Verdana" pitchFamily="34" charset="0"/>
              </a:rPr>
              <a:t>	</a:t>
            </a:r>
          </a:p>
          <a:p>
            <a:pPr algn="just" eaLnBrk="1" hangingPunct="1">
              <a:buFont typeface="Wingdings 2" pitchFamily="18" charset="2"/>
              <a:buNone/>
            </a:pPr>
            <a:endParaRPr lang="en-US" sz="2400" dirty="0" smtClean="0">
              <a:latin typeface="Verdana" pitchFamily="34" charset="0"/>
              <a:ea typeface="Verdana" pitchFamily="34" charset="0"/>
              <a:cs typeface="Verdana" pitchFamily="34" charset="0"/>
            </a:endParaRPr>
          </a:p>
          <a:p>
            <a:pPr algn="just" eaLnBrk="1" hangingPunct="1">
              <a:buFont typeface="Wingdings 2" pitchFamily="18" charset="2"/>
              <a:buNone/>
            </a:pPr>
            <a:r>
              <a:rPr lang="en-US" sz="2400" dirty="0" smtClean="0">
                <a:latin typeface="Verdana" pitchFamily="34" charset="0"/>
                <a:ea typeface="Verdana" pitchFamily="34" charset="0"/>
                <a:cs typeface="Verdana" pitchFamily="34" charset="0"/>
              </a:rPr>
              <a:t> </a:t>
            </a:r>
            <a:endParaRPr lang="en-US" sz="2800" dirty="0" smtClean="0">
              <a:latin typeface="Verdana" pitchFamily="34" charset="0"/>
              <a:ea typeface="Verdana" pitchFamily="34" charset="0"/>
              <a:cs typeface="Verdana" pitchFamily="34" charset="0"/>
            </a:endParaRPr>
          </a:p>
          <a:p>
            <a:pPr algn="just" eaLnBrk="1" hangingPunct="1">
              <a:buFont typeface="Wingdings 2" pitchFamily="18" charset="2"/>
              <a:buNone/>
            </a:pPr>
            <a:endParaRPr lang="en-US" sz="2800" dirty="0" smtClean="0">
              <a:latin typeface="Verdana" pitchFamily="34" charset="0"/>
              <a:ea typeface="Verdana" pitchFamily="34" charset="0"/>
              <a:cs typeface="Verdana" pitchFamily="34" charset="0"/>
            </a:endParaRPr>
          </a:p>
          <a:p>
            <a:pPr eaLnBrk="1" hangingPunct="1"/>
            <a:endParaRPr lang="en-US" dirty="0" smtClean="0"/>
          </a:p>
        </p:txBody>
      </p:sp>
      <p:sp>
        <p:nvSpPr>
          <p:cNvPr id="3" name="Footer Placeholder 2"/>
          <p:cNvSpPr>
            <a:spLocks noGrp="1"/>
          </p:cNvSpPr>
          <p:nvPr>
            <p:ph type="ftr" sz="quarter" idx="11"/>
          </p:nvPr>
        </p:nvSpPr>
        <p:spPr/>
        <p:txBody>
          <a:bodyPr/>
          <a:lstStyle/>
          <a:p>
            <a:pPr algn="ctr">
              <a:defRPr/>
            </a:pPr>
            <a:r>
              <a:rPr lang="en-US" dirty="0" smtClean="0">
                <a:latin typeface="Impact" pitchFamily="34" charset="0"/>
              </a:rPr>
              <a:t>A G Ranade &amp; Associates</a:t>
            </a:r>
            <a:endParaRPr lang="en-US" dirty="0">
              <a:latin typeface="Impact" pitchFamily="34" charset="0"/>
            </a:endParaRPr>
          </a:p>
        </p:txBody>
      </p:sp>
    </p:spTree>
  </p:cSld>
  <p:clrMapOvr>
    <a:masterClrMapping/>
  </p:clrMapOvr>
  <p:transition spd="slow">
    <p:wipe dir="d"/>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Content Placeholder 2"/>
          <p:cNvSpPr>
            <a:spLocks noGrp="1"/>
          </p:cNvSpPr>
          <p:nvPr>
            <p:ph idx="1"/>
          </p:nvPr>
        </p:nvSpPr>
        <p:spPr>
          <a:xfrm>
            <a:off x="457200" y="914400"/>
            <a:ext cx="8229600" cy="5410200"/>
          </a:xfrm>
        </p:spPr>
        <p:txBody>
          <a:bodyPr>
            <a:normAutofit fontScale="92500" lnSpcReduction="10000"/>
          </a:bodyPr>
          <a:lstStyle/>
          <a:p>
            <a:pPr marL="274320" indent="-274320" algn="just" eaLnBrk="1" fontAlgn="auto" hangingPunct="1">
              <a:spcAft>
                <a:spcPts val="0"/>
              </a:spcAft>
              <a:buClr>
                <a:schemeClr val="accent3"/>
              </a:buClr>
              <a:buFont typeface="Wingdings 2" pitchFamily="18" charset="2"/>
              <a:buNone/>
              <a:defRPr/>
            </a:pPr>
            <a:r>
              <a:rPr lang="en-US" dirty="0" smtClean="0">
                <a:latin typeface="Verdana" pitchFamily="34" charset="0"/>
                <a:ea typeface="Verdana" pitchFamily="34" charset="0"/>
                <a:cs typeface="Verdana" pitchFamily="34" charset="0"/>
              </a:rPr>
              <a:t>	</a:t>
            </a:r>
            <a:r>
              <a:rPr lang="en-US" sz="1800" dirty="0" smtClean="0">
                <a:latin typeface="Verdana" pitchFamily="34" charset="0"/>
                <a:ea typeface="Verdana" pitchFamily="34" charset="0"/>
                <a:cs typeface="Verdana" pitchFamily="34" charset="0"/>
              </a:rPr>
              <a:t>Sec 101 to 107, Sec 109 : Not Applicable if the Article contains specific provisions</a:t>
            </a:r>
          </a:p>
          <a:p>
            <a:pPr marL="274320" indent="-274320" algn="just" eaLnBrk="1" fontAlgn="auto" hangingPunct="1">
              <a:spcAft>
                <a:spcPts val="0"/>
              </a:spcAft>
              <a:buClr>
                <a:schemeClr val="accent3"/>
              </a:buClr>
              <a:buFont typeface="Wingdings 2" pitchFamily="18" charset="2"/>
              <a:buNone/>
              <a:defRPr/>
            </a:pPr>
            <a:r>
              <a:rPr lang="en-US" sz="1800" dirty="0" smtClean="0">
                <a:latin typeface="Verdana" pitchFamily="34" charset="0"/>
                <a:ea typeface="Verdana" pitchFamily="34" charset="0"/>
                <a:cs typeface="Verdana" pitchFamily="34" charset="0"/>
              </a:rPr>
              <a:t>	Notice of Meeting, Statement to be annexed to Notice, Quorum, Chairman, Proxies, Voting by show of hands, Demand of Poll </a:t>
            </a:r>
          </a:p>
          <a:p>
            <a:pPr marL="274320" indent="-274320" algn="just" eaLnBrk="1" fontAlgn="auto" hangingPunct="1">
              <a:spcAft>
                <a:spcPts val="0"/>
              </a:spcAft>
              <a:buClr>
                <a:schemeClr val="accent3"/>
              </a:buClr>
              <a:buFont typeface="Wingdings 2" pitchFamily="18" charset="2"/>
              <a:buNone/>
              <a:defRPr/>
            </a:pPr>
            <a:endParaRPr lang="en-US" sz="1800" dirty="0" smtClean="0">
              <a:latin typeface="Verdana" pitchFamily="34" charset="0"/>
              <a:ea typeface="Verdana" pitchFamily="34" charset="0"/>
              <a:cs typeface="Verdana" pitchFamily="34" charset="0"/>
            </a:endParaRPr>
          </a:p>
          <a:p>
            <a:pPr marL="274320" indent="-274320" algn="just" eaLnBrk="1" fontAlgn="auto" hangingPunct="1">
              <a:spcAft>
                <a:spcPts val="0"/>
              </a:spcAft>
              <a:buClr>
                <a:schemeClr val="accent3"/>
              </a:buClr>
              <a:buFont typeface="Wingdings 2" pitchFamily="18" charset="2"/>
              <a:buNone/>
              <a:defRPr/>
            </a:pPr>
            <a:r>
              <a:rPr lang="en-US" sz="1800" dirty="0" smtClean="0">
                <a:latin typeface="Verdana" pitchFamily="34" charset="0"/>
                <a:ea typeface="Verdana" pitchFamily="34" charset="0"/>
                <a:cs typeface="Verdana" pitchFamily="34" charset="0"/>
              </a:rPr>
              <a:t>	Sec 117 (3) (g) : Filing of resolutions passed in pursuant to sec 179 (3)</a:t>
            </a:r>
          </a:p>
          <a:p>
            <a:pPr marL="274320" indent="-274320" algn="just" eaLnBrk="1" fontAlgn="auto" hangingPunct="1">
              <a:spcAft>
                <a:spcPts val="0"/>
              </a:spcAft>
              <a:buClr>
                <a:schemeClr val="accent3"/>
              </a:buClr>
              <a:buFont typeface="Wingdings 2" pitchFamily="18" charset="2"/>
              <a:buNone/>
              <a:defRPr/>
            </a:pPr>
            <a:endParaRPr lang="en-US" sz="1800" dirty="0" smtClean="0">
              <a:latin typeface="Verdana" pitchFamily="34" charset="0"/>
              <a:ea typeface="Verdana" pitchFamily="34" charset="0"/>
              <a:cs typeface="Verdana" pitchFamily="34" charset="0"/>
            </a:endParaRPr>
          </a:p>
          <a:p>
            <a:pPr marL="274320" indent="-274320" algn="just" eaLnBrk="1" fontAlgn="auto" hangingPunct="1">
              <a:spcAft>
                <a:spcPts val="0"/>
              </a:spcAft>
              <a:buClr>
                <a:schemeClr val="accent3"/>
              </a:buClr>
              <a:buFont typeface="Wingdings 2" pitchFamily="18" charset="2"/>
              <a:buNone/>
              <a:defRPr/>
            </a:pPr>
            <a:r>
              <a:rPr lang="en-US" sz="1800" dirty="0" smtClean="0">
                <a:latin typeface="Verdana" pitchFamily="34" charset="0"/>
                <a:ea typeface="Verdana" pitchFamily="34" charset="0"/>
                <a:cs typeface="Verdana" pitchFamily="34" charset="0"/>
              </a:rPr>
              <a:t>	Sec 141 (3) (g) : For counting </a:t>
            </a:r>
            <a:r>
              <a:rPr lang="en-US" sz="1800" dirty="0" smtClean="0">
                <a:solidFill>
                  <a:srgbClr val="CC00FF"/>
                </a:solidFill>
                <a:latin typeface="Verdana" pitchFamily="34" charset="0"/>
                <a:ea typeface="Verdana" pitchFamily="34" charset="0"/>
                <a:cs typeface="Verdana" pitchFamily="34" charset="0"/>
              </a:rPr>
              <a:t>Limit as auditor of 20</a:t>
            </a:r>
            <a:r>
              <a:rPr lang="en-US" sz="1800" dirty="0" smtClean="0">
                <a:latin typeface="Verdana" pitchFamily="34" charset="0"/>
                <a:ea typeface="Verdana" pitchFamily="34" charset="0"/>
                <a:cs typeface="Verdana" pitchFamily="34" charset="0"/>
              </a:rPr>
              <a:t> companies, OPC, dormant, small &amp; private companies with paid up </a:t>
            </a:r>
            <a:r>
              <a:rPr lang="en-US" sz="1800" dirty="0" err="1" smtClean="0">
                <a:latin typeface="Verdana" pitchFamily="34" charset="0"/>
                <a:ea typeface="Verdana" pitchFamily="34" charset="0"/>
                <a:cs typeface="Verdana" pitchFamily="34" charset="0"/>
              </a:rPr>
              <a:t>captial</a:t>
            </a:r>
            <a:r>
              <a:rPr lang="en-US" sz="1800" dirty="0" smtClean="0">
                <a:latin typeface="Verdana" pitchFamily="34" charset="0"/>
                <a:ea typeface="Verdana" pitchFamily="34" charset="0"/>
                <a:cs typeface="Verdana" pitchFamily="34" charset="0"/>
              </a:rPr>
              <a:t> of less than Rs 100 Cr. shall be excluded.  </a:t>
            </a:r>
          </a:p>
          <a:p>
            <a:pPr marL="274320" indent="-274320" algn="just" eaLnBrk="1" fontAlgn="auto" hangingPunct="1">
              <a:spcAft>
                <a:spcPts val="0"/>
              </a:spcAft>
              <a:buClr>
                <a:schemeClr val="accent3"/>
              </a:buClr>
              <a:buFont typeface="Wingdings 2" pitchFamily="18" charset="2"/>
              <a:buNone/>
              <a:defRPr/>
            </a:pPr>
            <a:endParaRPr lang="en-US" sz="1800" dirty="0" smtClean="0">
              <a:latin typeface="Verdana" pitchFamily="34" charset="0"/>
              <a:ea typeface="Verdana" pitchFamily="34" charset="0"/>
              <a:cs typeface="Verdana" pitchFamily="34" charset="0"/>
            </a:endParaRPr>
          </a:p>
          <a:p>
            <a:pPr marL="274320" indent="-274320" algn="just" eaLnBrk="1" fontAlgn="auto" hangingPunct="1">
              <a:spcAft>
                <a:spcPts val="0"/>
              </a:spcAft>
              <a:buClr>
                <a:schemeClr val="accent3"/>
              </a:buClr>
              <a:buFont typeface="Wingdings 2" pitchFamily="18" charset="2"/>
              <a:buNone/>
              <a:defRPr/>
            </a:pPr>
            <a:r>
              <a:rPr lang="en-US" sz="1800" dirty="0" smtClean="0">
                <a:latin typeface="Verdana" pitchFamily="34" charset="0"/>
                <a:ea typeface="Verdana" pitchFamily="34" charset="0"/>
                <a:cs typeface="Verdana" pitchFamily="34" charset="0"/>
              </a:rPr>
              <a:t>	Sec 160 : Right of person other than retiring director to stand for Directorship</a:t>
            </a:r>
          </a:p>
          <a:p>
            <a:pPr marL="274320" indent="-274320" algn="just" eaLnBrk="1" fontAlgn="auto" hangingPunct="1">
              <a:spcAft>
                <a:spcPts val="0"/>
              </a:spcAft>
              <a:buClr>
                <a:schemeClr val="accent3"/>
              </a:buClr>
              <a:buFont typeface="Wingdings 2" pitchFamily="18" charset="2"/>
              <a:buNone/>
              <a:defRPr/>
            </a:pPr>
            <a:r>
              <a:rPr lang="en-US" sz="1800" dirty="0" smtClean="0">
                <a:latin typeface="Verdana" pitchFamily="34" charset="0"/>
                <a:ea typeface="Verdana" pitchFamily="34" charset="0"/>
                <a:cs typeface="Verdana" pitchFamily="34" charset="0"/>
              </a:rPr>
              <a:t>	</a:t>
            </a:r>
          </a:p>
          <a:p>
            <a:pPr marL="274320" indent="-274320" algn="just" eaLnBrk="1" fontAlgn="auto" hangingPunct="1">
              <a:spcAft>
                <a:spcPts val="0"/>
              </a:spcAft>
              <a:buClr>
                <a:schemeClr val="accent3"/>
              </a:buClr>
              <a:buFont typeface="Wingdings 2" pitchFamily="18" charset="2"/>
              <a:buNone/>
              <a:defRPr/>
            </a:pPr>
            <a:r>
              <a:rPr lang="en-US" sz="1800" dirty="0" smtClean="0">
                <a:latin typeface="Verdana" pitchFamily="34" charset="0"/>
                <a:ea typeface="Verdana" pitchFamily="34" charset="0"/>
                <a:cs typeface="Verdana" pitchFamily="34" charset="0"/>
              </a:rPr>
              <a:t>	Sec 162 : Appointed of Directors to be voted individually</a:t>
            </a:r>
          </a:p>
          <a:p>
            <a:pPr marL="274320" indent="-274320" algn="just" eaLnBrk="1" fontAlgn="auto" hangingPunct="1">
              <a:spcAft>
                <a:spcPts val="0"/>
              </a:spcAft>
              <a:buClr>
                <a:schemeClr val="accent3"/>
              </a:buClr>
              <a:buFont typeface="Wingdings 2" pitchFamily="18" charset="2"/>
              <a:buNone/>
              <a:defRPr/>
            </a:pPr>
            <a:endParaRPr lang="en-US" sz="1800" dirty="0" smtClean="0">
              <a:latin typeface="Verdana" pitchFamily="34" charset="0"/>
              <a:ea typeface="Verdana" pitchFamily="34" charset="0"/>
              <a:cs typeface="Verdana" pitchFamily="34" charset="0"/>
            </a:endParaRPr>
          </a:p>
          <a:p>
            <a:pPr marL="274320" indent="-274320" algn="just" eaLnBrk="1" fontAlgn="auto" hangingPunct="1">
              <a:spcAft>
                <a:spcPts val="0"/>
              </a:spcAft>
              <a:buClr>
                <a:schemeClr val="accent3"/>
              </a:buClr>
              <a:buFont typeface="Wingdings 2" pitchFamily="18" charset="2"/>
              <a:buNone/>
              <a:defRPr/>
            </a:pPr>
            <a:r>
              <a:rPr lang="en-US" sz="1800" dirty="0" smtClean="0">
                <a:latin typeface="Verdana" pitchFamily="34" charset="0"/>
                <a:ea typeface="Verdana" pitchFamily="34" charset="0"/>
                <a:cs typeface="Verdana" pitchFamily="34" charset="0"/>
              </a:rPr>
              <a:t>	Sec 180: Restrictions on Powers of Board [Sell, lease or disposal, to invest, to borrow money etc on with Special </a:t>
            </a:r>
            <a:r>
              <a:rPr lang="en-US" sz="1800" dirty="0" err="1" smtClean="0">
                <a:latin typeface="Verdana" pitchFamily="34" charset="0"/>
                <a:ea typeface="Verdana" pitchFamily="34" charset="0"/>
                <a:cs typeface="Verdana" pitchFamily="34" charset="0"/>
              </a:rPr>
              <a:t>reso</a:t>
            </a:r>
            <a:r>
              <a:rPr lang="en-US" sz="1800" dirty="0" smtClean="0">
                <a:latin typeface="Verdana" pitchFamily="34" charset="0"/>
                <a:ea typeface="Verdana" pitchFamily="34" charset="0"/>
                <a:cs typeface="Verdana" pitchFamily="34" charset="0"/>
              </a:rPr>
              <a:t>] 	</a:t>
            </a:r>
          </a:p>
          <a:p>
            <a:pPr marL="274320" indent="-274320" algn="just" eaLnBrk="1" fontAlgn="auto" hangingPunct="1">
              <a:spcAft>
                <a:spcPts val="0"/>
              </a:spcAft>
              <a:buClr>
                <a:schemeClr val="accent3"/>
              </a:buClr>
              <a:buFont typeface="Wingdings 2" pitchFamily="18" charset="2"/>
              <a:buNone/>
              <a:defRPr/>
            </a:pPr>
            <a:endParaRPr lang="en-US" sz="1800" dirty="0" smtClean="0">
              <a:latin typeface="Verdana" pitchFamily="34" charset="0"/>
              <a:ea typeface="Verdana" pitchFamily="34" charset="0"/>
              <a:cs typeface="Verdana" pitchFamily="34" charset="0"/>
            </a:endParaRPr>
          </a:p>
        </p:txBody>
      </p:sp>
      <p:sp>
        <p:nvSpPr>
          <p:cNvPr id="3" name="Footer Placeholder 2"/>
          <p:cNvSpPr>
            <a:spLocks noGrp="1"/>
          </p:cNvSpPr>
          <p:nvPr>
            <p:ph type="ftr" sz="quarter" idx="11"/>
          </p:nvPr>
        </p:nvSpPr>
        <p:spPr/>
        <p:txBody>
          <a:bodyPr/>
          <a:lstStyle/>
          <a:p>
            <a:pPr algn="ctr">
              <a:defRPr/>
            </a:pPr>
            <a:r>
              <a:rPr lang="en-US" dirty="0" smtClean="0">
                <a:latin typeface="Impact" pitchFamily="34" charset="0"/>
              </a:rPr>
              <a:t>A G Ranade &amp; Associates</a:t>
            </a:r>
            <a:endParaRPr lang="en-US" dirty="0">
              <a:latin typeface="Impact" pitchFamily="34" charset="0"/>
            </a:endParaRPr>
          </a:p>
        </p:txBody>
      </p:sp>
    </p:spTree>
  </p:cSld>
  <p:clrMapOvr>
    <a:masterClrMapping/>
  </p:clrMapOvr>
  <p:transition spd="slow">
    <p:wipe dir="d"/>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95400"/>
            <a:ext cx="8229600" cy="5029200"/>
          </a:xfrm>
        </p:spPr>
        <p:txBody>
          <a:bodyPr/>
          <a:lstStyle/>
          <a:p>
            <a:pPr marL="274320" indent="-274320" algn="just" eaLnBrk="1" fontAlgn="auto" hangingPunct="1">
              <a:spcBef>
                <a:spcPts val="0"/>
              </a:spcBef>
              <a:spcAft>
                <a:spcPts val="0"/>
              </a:spcAft>
              <a:buClr>
                <a:schemeClr val="accent3"/>
              </a:buClr>
              <a:buFont typeface="Wingdings 2"/>
              <a:buChar char=""/>
              <a:defRPr/>
            </a:pPr>
            <a:r>
              <a:rPr lang="en-US" sz="2000" dirty="0" smtClean="0">
                <a:latin typeface="Verdana" pitchFamily="34" charset="0"/>
                <a:ea typeface="Verdana" pitchFamily="34" charset="0"/>
                <a:cs typeface="Verdana" pitchFamily="34" charset="0"/>
              </a:rPr>
              <a:t>Schedule I – Table A to E: Memorandum of Association</a:t>
            </a:r>
          </a:p>
          <a:p>
            <a:pPr marL="274320" indent="-274320" algn="just" eaLnBrk="1" fontAlgn="auto" hangingPunct="1">
              <a:spcBef>
                <a:spcPts val="0"/>
              </a:spcBef>
              <a:spcAft>
                <a:spcPts val="0"/>
              </a:spcAft>
              <a:buClr>
                <a:schemeClr val="accent3"/>
              </a:buClr>
              <a:buFont typeface="Wingdings 2" pitchFamily="18" charset="2"/>
              <a:buNone/>
              <a:defRPr/>
            </a:pPr>
            <a:r>
              <a:rPr lang="en-US" sz="2000" dirty="0" smtClean="0">
                <a:latin typeface="Verdana" pitchFamily="34" charset="0"/>
                <a:ea typeface="Verdana" pitchFamily="34" charset="0"/>
                <a:cs typeface="Verdana" pitchFamily="34" charset="0"/>
              </a:rPr>
              <a:t>                      Table F to H: Articles of Association</a:t>
            </a:r>
          </a:p>
          <a:p>
            <a:pPr marL="274320" indent="-274320" algn="just" eaLnBrk="1" fontAlgn="auto" hangingPunct="1">
              <a:spcBef>
                <a:spcPts val="0"/>
              </a:spcBef>
              <a:spcAft>
                <a:spcPts val="0"/>
              </a:spcAft>
              <a:buClr>
                <a:schemeClr val="accent3"/>
              </a:buClr>
              <a:buFont typeface="Wingdings 2" pitchFamily="18" charset="2"/>
              <a:buNone/>
              <a:defRPr/>
            </a:pPr>
            <a:endParaRPr lang="en-US" sz="2000" dirty="0" smtClean="0">
              <a:latin typeface="Verdana" pitchFamily="34" charset="0"/>
              <a:ea typeface="Verdana" pitchFamily="34" charset="0"/>
              <a:cs typeface="Verdana" pitchFamily="34" charset="0"/>
            </a:endParaRPr>
          </a:p>
          <a:p>
            <a:pPr marL="274320" indent="-274320" algn="just" eaLnBrk="1" fontAlgn="auto" hangingPunct="1">
              <a:spcBef>
                <a:spcPts val="0"/>
              </a:spcBef>
              <a:spcAft>
                <a:spcPts val="0"/>
              </a:spcAft>
              <a:buClr>
                <a:schemeClr val="accent3"/>
              </a:buClr>
              <a:buFont typeface="Wingdings 2"/>
              <a:buChar char=""/>
              <a:defRPr/>
            </a:pPr>
            <a:r>
              <a:rPr lang="en-US" sz="2000" dirty="0" smtClean="0">
                <a:latin typeface="Verdana" pitchFamily="34" charset="0"/>
                <a:ea typeface="Verdana" pitchFamily="34" charset="0"/>
                <a:cs typeface="Verdana" pitchFamily="34" charset="0"/>
              </a:rPr>
              <a:t>Schedule II – Useful Lives to Compute Depreciation</a:t>
            </a:r>
          </a:p>
          <a:p>
            <a:pPr marL="274320" indent="-274320" algn="just" eaLnBrk="1" fontAlgn="auto" hangingPunct="1">
              <a:spcBef>
                <a:spcPts val="0"/>
              </a:spcBef>
              <a:spcAft>
                <a:spcPts val="0"/>
              </a:spcAft>
              <a:buClr>
                <a:schemeClr val="accent3"/>
              </a:buClr>
              <a:buFont typeface="Wingdings 2" pitchFamily="18" charset="2"/>
              <a:buNone/>
              <a:defRPr/>
            </a:pPr>
            <a:r>
              <a:rPr lang="en-US" sz="2000" dirty="0" smtClean="0">
                <a:latin typeface="Verdana" pitchFamily="34" charset="0"/>
                <a:ea typeface="Verdana" pitchFamily="34" charset="0"/>
                <a:cs typeface="Verdana" pitchFamily="34" charset="0"/>
              </a:rPr>
              <a:t> </a:t>
            </a:r>
          </a:p>
          <a:p>
            <a:pPr marL="274320" indent="-274320" algn="just" eaLnBrk="1" fontAlgn="auto" hangingPunct="1">
              <a:spcBef>
                <a:spcPts val="0"/>
              </a:spcBef>
              <a:spcAft>
                <a:spcPts val="0"/>
              </a:spcAft>
              <a:buClr>
                <a:schemeClr val="accent3"/>
              </a:buClr>
              <a:buFont typeface="Wingdings 2"/>
              <a:buChar char=""/>
              <a:defRPr/>
            </a:pPr>
            <a:r>
              <a:rPr lang="en-US" sz="2000" dirty="0" smtClean="0">
                <a:latin typeface="Verdana" pitchFamily="34" charset="0"/>
                <a:ea typeface="Verdana" pitchFamily="34" charset="0"/>
                <a:cs typeface="Verdana" pitchFamily="34" charset="0"/>
              </a:rPr>
              <a:t>Schedule III – General  Instructions for BS &amp; PL</a:t>
            </a:r>
          </a:p>
          <a:p>
            <a:pPr marL="274320" indent="-274320" algn="just" eaLnBrk="1" fontAlgn="auto" hangingPunct="1">
              <a:spcBef>
                <a:spcPts val="0"/>
              </a:spcBef>
              <a:spcAft>
                <a:spcPts val="0"/>
              </a:spcAft>
              <a:buClr>
                <a:schemeClr val="accent3"/>
              </a:buClr>
              <a:buFont typeface="Wingdings 2" pitchFamily="18" charset="2"/>
              <a:buNone/>
              <a:defRPr/>
            </a:pPr>
            <a:r>
              <a:rPr lang="en-US" sz="2000" dirty="0" smtClean="0">
                <a:latin typeface="Verdana" pitchFamily="34" charset="0"/>
                <a:ea typeface="Verdana" pitchFamily="34" charset="0"/>
                <a:cs typeface="Verdana" pitchFamily="34" charset="0"/>
              </a:rPr>
              <a:t> </a:t>
            </a:r>
          </a:p>
          <a:p>
            <a:pPr marL="274320" indent="-274320" algn="just" eaLnBrk="1" fontAlgn="auto" hangingPunct="1">
              <a:spcBef>
                <a:spcPts val="0"/>
              </a:spcBef>
              <a:spcAft>
                <a:spcPts val="0"/>
              </a:spcAft>
              <a:buClr>
                <a:schemeClr val="accent3"/>
              </a:buClr>
              <a:buFont typeface="Wingdings 2"/>
              <a:buChar char=""/>
              <a:defRPr/>
            </a:pPr>
            <a:r>
              <a:rPr lang="en-US" sz="2000" dirty="0" smtClean="0">
                <a:latin typeface="Verdana" pitchFamily="34" charset="0"/>
                <a:ea typeface="Verdana" pitchFamily="34" charset="0"/>
                <a:cs typeface="Verdana" pitchFamily="34" charset="0"/>
              </a:rPr>
              <a:t>Schedule IV – Code for Independent Directors</a:t>
            </a:r>
          </a:p>
          <a:p>
            <a:pPr marL="274320" indent="-274320" algn="just" eaLnBrk="1" fontAlgn="auto" hangingPunct="1">
              <a:spcBef>
                <a:spcPts val="0"/>
              </a:spcBef>
              <a:spcAft>
                <a:spcPts val="0"/>
              </a:spcAft>
              <a:buClr>
                <a:schemeClr val="accent3"/>
              </a:buClr>
              <a:buFont typeface="Wingdings 2"/>
              <a:buChar char=""/>
              <a:defRPr/>
            </a:pPr>
            <a:endParaRPr lang="en-US" sz="2000" dirty="0" smtClean="0">
              <a:latin typeface="Verdana" pitchFamily="34" charset="0"/>
              <a:ea typeface="Verdana" pitchFamily="34" charset="0"/>
              <a:cs typeface="Verdana" pitchFamily="34" charset="0"/>
            </a:endParaRPr>
          </a:p>
          <a:p>
            <a:pPr marL="274320" indent="-274320" algn="just" eaLnBrk="1" fontAlgn="auto" hangingPunct="1">
              <a:spcBef>
                <a:spcPts val="0"/>
              </a:spcBef>
              <a:spcAft>
                <a:spcPts val="0"/>
              </a:spcAft>
              <a:buClr>
                <a:schemeClr val="accent3"/>
              </a:buClr>
              <a:buFont typeface="Wingdings 2"/>
              <a:buChar char=""/>
              <a:defRPr/>
            </a:pPr>
            <a:r>
              <a:rPr lang="en-US" sz="2000" dirty="0" smtClean="0">
                <a:latin typeface="Verdana" pitchFamily="34" charset="0"/>
                <a:ea typeface="Verdana" pitchFamily="34" charset="0"/>
                <a:cs typeface="Verdana" pitchFamily="34" charset="0"/>
              </a:rPr>
              <a:t>Schedule V – Conditions for Appointment, Remuneration to MD, WTD or Manager</a:t>
            </a:r>
          </a:p>
          <a:p>
            <a:pPr marL="274320" indent="-274320" algn="just" eaLnBrk="1" fontAlgn="auto" hangingPunct="1">
              <a:spcBef>
                <a:spcPts val="0"/>
              </a:spcBef>
              <a:spcAft>
                <a:spcPts val="0"/>
              </a:spcAft>
              <a:buClr>
                <a:schemeClr val="accent3"/>
              </a:buClr>
              <a:buFont typeface="Wingdings 2" pitchFamily="18" charset="2"/>
              <a:buNone/>
              <a:defRPr/>
            </a:pPr>
            <a:endParaRPr lang="en-US" sz="2000" dirty="0" smtClean="0">
              <a:latin typeface="Verdana" pitchFamily="34" charset="0"/>
              <a:ea typeface="Verdana" pitchFamily="34" charset="0"/>
              <a:cs typeface="Verdana" pitchFamily="34" charset="0"/>
            </a:endParaRPr>
          </a:p>
          <a:p>
            <a:pPr algn="just" eaLnBrk="1" hangingPunct="1">
              <a:spcBef>
                <a:spcPts val="0"/>
              </a:spcBef>
              <a:spcAft>
                <a:spcPts val="0"/>
              </a:spcAft>
              <a:defRPr/>
            </a:pPr>
            <a:r>
              <a:rPr lang="en-US" sz="2000" dirty="0" smtClean="0">
                <a:latin typeface="Verdana" pitchFamily="34" charset="0"/>
                <a:ea typeface="Verdana" pitchFamily="34" charset="0"/>
                <a:cs typeface="Verdana" pitchFamily="34" charset="0"/>
              </a:rPr>
              <a:t>Schedule VI – Infra projects</a:t>
            </a:r>
          </a:p>
          <a:p>
            <a:pPr algn="just" eaLnBrk="1" hangingPunct="1">
              <a:spcBef>
                <a:spcPts val="0"/>
              </a:spcBef>
              <a:spcAft>
                <a:spcPts val="0"/>
              </a:spcAft>
              <a:buFont typeface="Wingdings 2" pitchFamily="18" charset="2"/>
              <a:buNone/>
              <a:defRPr/>
            </a:pPr>
            <a:r>
              <a:rPr lang="en-US" sz="2000" dirty="0" smtClean="0">
                <a:latin typeface="Verdana" pitchFamily="34" charset="0"/>
                <a:ea typeface="Verdana" pitchFamily="34" charset="0"/>
                <a:cs typeface="Verdana" pitchFamily="34" charset="0"/>
              </a:rPr>
              <a:t> </a:t>
            </a:r>
          </a:p>
          <a:p>
            <a:pPr algn="just" eaLnBrk="1" hangingPunct="1">
              <a:spcBef>
                <a:spcPts val="0"/>
              </a:spcBef>
              <a:spcAft>
                <a:spcPts val="0"/>
              </a:spcAft>
              <a:defRPr/>
            </a:pPr>
            <a:r>
              <a:rPr lang="en-US" sz="2000" dirty="0" smtClean="0">
                <a:latin typeface="Verdana" pitchFamily="34" charset="0"/>
                <a:ea typeface="Verdana" pitchFamily="34" charset="0"/>
                <a:cs typeface="Verdana" pitchFamily="34" charset="0"/>
              </a:rPr>
              <a:t>Schedule VII – Activities for CSR Policies</a:t>
            </a:r>
            <a:r>
              <a:rPr lang="en-US" sz="2800" dirty="0" smtClean="0"/>
              <a:t> </a:t>
            </a:r>
          </a:p>
          <a:p>
            <a:pPr>
              <a:defRPr/>
            </a:pPr>
            <a:endParaRPr lang="en-US" dirty="0"/>
          </a:p>
        </p:txBody>
      </p:sp>
      <p:sp>
        <p:nvSpPr>
          <p:cNvPr id="4" name="Footer Placeholder 3"/>
          <p:cNvSpPr>
            <a:spLocks noGrp="1"/>
          </p:cNvSpPr>
          <p:nvPr>
            <p:ph type="ftr" sz="quarter" idx="11"/>
          </p:nvPr>
        </p:nvSpPr>
        <p:spPr/>
        <p:txBody>
          <a:bodyPr/>
          <a:lstStyle/>
          <a:p>
            <a:pPr algn="ctr">
              <a:defRPr/>
            </a:pPr>
            <a:r>
              <a:rPr lang="en-US" dirty="0" smtClean="0">
                <a:latin typeface="Impact" pitchFamily="34" charset="0"/>
              </a:rPr>
              <a:t>A G Ranade &amp; Associates</a:t>
            </a:r>
            <a:endParaRPr lang="en-US" dirty="0">
              <a:latin typeface="Impact" pitchFamily="34" charset="0"/>
            </a:endParaRPr>
          </a:p>
        </p:txBody>
      </p:sp>
    </p:spTree>
  </p:cSld>
  <p:clrMapOvr>
    <a:masterClrMapping/>
  </p:clrMapOvr>
  <p:transition spd="slow">
    <p:wipe dir="d"/>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Content Placeholder 2"/>
          <p:cNvSpPr>
            <a:spLocks noGrp="1"/>
          </p:cNvSpPr>
          <p:nvPr>
            <p:ph idx="1"/>
          </p:nvPr>
        </p:nvSpPr>
        <p:spPr>
          <a:xfrm>
            <a:off x="457200" y="762000"/>
            <a:ext cx="8229600" cy="5791200"/>
          </a:xfrm>
        </p:spPr>
        <p:txBody>
          <a:bodyPr/>
          <a:lstStyle/>
          <a:p>
            <a:pPr algn="just" eaLnBrk="1" hangingPunct="1">
              <a:buFont typeface="Wingdings 2" pitchFamily="18" charset="2"/>
              <a:buNone/>
            </a:pPr>
            <a:r>
              <a:rPr lang="en-US" sz="2200" dirty="0" smtClean="0">
                <a:latin typeface="Verdana" pitchFamily="34" charset="0"/>
                <a:ea typeface="Verdana" pitchFamily="34" charset="0"/>
                <a:cs typeface="Verdana" pitchFamily="34" charset="0"/>
              </a:rPr>
              <a:t>	</a:t>
            </a:r>
            <a:r>
              <a:rPr lang="en-US" sz="1800" dirty="0" smtClean="0">
                <a:latin typeface="Verdana" pitchFamily="34" charset="0"/>
                <a:ea typeface="Verdana" pitchFamily="34" charset="0"/>
                <a:cs typeface="Verdana" pitchFamily="34" charset="0"/>
              </a:rPr>
              <a:t>Sec 185 : Loans to Director or interested persons subject to conditions [No body corporate to be a member; Borrowing less than twice paid up cap or Rs 50 Cr; No default in repayment of borrowing]</a:t>
            </a:r>
          </a:p>
          <a:p>
            <a:pPr algn="just" eaLnBrk="1" hangingPunct="1"/>
            <a:endParaRPr lang="en-US" sz="1800" dirty="0" smtClean="0">
              <a:latin typeface="Verdana" pitchFamily="34" charset="0"/>
              <a:ea typeface="Verdana" pitchFamily="34" charset="0"/>
              <a:cs typeface="Verdana" pitchFamily="34" charset="0"/>
            </a:endParaRPr>
          </a:p>
          <a:p>
            <a:pPr algn="just" eaLnBrk="1" hangingPunct="1">
              <a:buFont typeface="Wingdings 2" pitchFamily="18" charset="2"/>
              <a:buNone/>
            </a:pPr>
            <a:r>
              <a:rPr lang="en-US" sz="1800" dirty="0" smtClean="0">
                <a:latin typeface="Verdana" pitchFamily="34" charset="0"/>
                <a:ea typeface="Verdana" pitchFamily="34" charset="0"/>
                <a:cs typeface="Verdana" pitchFamily="34" charset="0"/>
              </a:rPr>
              <a:t>	Sec 188 (1) proviso : Voting on </a:t>
            </a:r>
            <a:r>
              <a:rPr lang="en-US" sz="1800" dirty="0" err="1" smtClean="0">
                <a:latin typeface="Verdana" pitchFamily="34" charset="0"/>
                <a:ea typeface="Verdana" pitchFamily="34" charset="0"/>
                <a:cs typeface="Verdana" pitchFamily="34" charset="0"/>
              </a:rPr>
              <a:t>reso</a:t>
            </a:r>
            <a:r>
              <a:rPr lang="en-US" sz="1800" dirty="0" smtClean="0">
                <a:latin typeface="Verdana" pitchFamily="34" charset="0"/>
                <a:ea typeface="Verdana" pitchFamily="34" charset="0"/>
                <a:cs typeface="Verdana" pitchFamily="34" charset="0"/>
              </a:rPr>
              <a:t> to approve Related Party transaction.</a:t>
            </a:r>
          </a:p>
          <a:p>
            <a:pPr algn="just" eaLnBrk="1" hangingPunct="1">
              <a:buFont typeface="Wingdings 2" pitchFamily="18" charset="2"/>
              <a:buNone/>
            </a:pPr>
            <a:endParaRPr lang="en-US" sz="1800" dirty="0" smtClean="0">
              <a:latin typeface="Verdana" pitchFamily="34" charset="0"/>
              <a:ea typeface="Verdana" pitchFamily="34" charset="0"/>
              <a:cs typeface="Verdana" pitchFamily="34" charset="0"/>
            </a:endParaRPr>
          </a:p>
          <a:p>
            <a:pPr algn="just" eaLnBrk="1" hangingPunct="1">
              <a:buFont typeface="Wingdings 2" pitchFamily="18" charset="2"/>
              <a:buNone/>
            </a:pPr>
            <a:r>
              <a:rPr lang="en-US" sz="1800" dirty="0" smtClean="0">
                <a:latin typeface="Verdana" pitchFamily="34" charset="0"/>
                <a:ea typeface="Verdana" pitchFamily="34" charset="0"/>
                <a:cs typeface="Verdana" pitchFamily="34" charset="0"/>
              </a:rPr>
              <a:t>	Sec 196 (4) &amp; (5) : Appointment of MD, WTD sub to Sec 197 and </a:t>
            </a:r>
            <a:r>
              <a:rPr lang="en-US" sz="1800" dirty="0" err="1" smtClean="0">
                <a:latin typeface="Verdana" pitchFamily="34" charset="0"/>
                <a:ea typeface="Verdana" pitchFamily="34" charset="0"/>
                <a:cs typeface="Verdana" pitchFamily="34" charset="0"/>
              </a:rPr>
              <a:t>Sch</a:t>
            </a:r>
            <a:r>
              <a:rPr lang="en-US" sz="1800" dirty="0" smtClean="0">
                <a:latin typeface="Verdana" pitchFamily="34" charset="0"/>
                <a:ea typeface="Verdana" pitchFamily="34" charset="0"/>
                <a:cs typeface="Verdana" pitchFamily="34" charset="0"/>
              </a:rPr>
              <a:t> V, approval by members &amp; approval by Central </a:t>
            </a:r>
            <a:r>
              <a:rPr lang="en-US" sz="1800" dirty="0" err="1" smtClean="0">
                <a:latin typeface="Verdana" pitchFamily="34" charset="0"/>
                <a:ea typeface="Verdana" pitchFamily="34" charset="0"/>
                <a:cs typeface="Verdana" pitchFamily="34" charset="0"/>
              </a:rPr>
              <a:t>Govt</a:t>
            </a:r>
            <a:r>
              <a:rPr lang="en-US" sz="1800" dirty="0" smtClean="0">
                <a:latin typeface="Verdana" pitchFamily="34" charset="0"/>
                <a:ea typeface="Verdana" pitchFamily="34" charset="0"/>
                <a:cs typeface="Verdana" pitchFamily="34" charset="0"/>
              </a:rPr>
              <a:t> in certain cases [Ceiling on Remuneration]</a:t>
            </a:r>
          </a:p>
          <a:p>
            <a:pPr algn="just" eaLnBrk="1" hangingPunct="1">
              <a:buFont typeface="Wingdings 2" pitchFamily="18" charset="2"/>
              <a:buNone/>
            </a:pPr>
            <a:endParaRPr lang="en-US" sz="1800" dirty="0" smtClean="0">
              <a:latin typeface="Verdana" pitchFamily="34" charset="0"/>
              <a:ea typeface="Verdana" pitchFamily="34" charset="0"/>
              <a:cs typeface="Verdana" pitchFamily="34" charset="0"/>
            </a:endParaRPr>
          </a:p>
          <a:p>
            <a:pPr algn="just" eaLnBrk="1" hangingPunct="1">
              <a:buFont typeface="Wingdings 2" pitchFamily="18" charset="2"/>
              <a:buNone/>
            </a:pPr>
            <a:r>
              <a:rPr lang="en-US" sz="1800" dirty="0" smtClean="0">
                <a:latin typeface="Verdana" pitchFamily="34" charset="0"/>
                <a:ea typeface="Verdana" pitchFamily="34" charset="0"/>
                <a:cs typeface="Verdana" pitchFamily="34" charset="0"/>
              </a:rPr>
              <a:t> </a:t>
            </a:r>
          </a:p>
          <a:p>
            <a:pPr algn="just" eaLnBrk="1" hangingPunct="1"/>
            <a:endParaRPr lang="en-US" sz="1800" dirty="0" smtClean="0">
              <a:latin typeface="Verdana" pitchFamily="34" charset="0"/>
              <a:ea typeface="Verdana" pitchFamily="34" charset="0"/>
              <a:cs typeface="Verdana" pitchFamily="34" charset="0"/>
            </a:endParaRPr>
          </a:p>
        </p:txBody>
      </p:sp>
      <p:sp>
        <p:nvSpPr>
          <p:cNvPr id="3" name="Footer Placeholder 2"/>
          <p:cNvSpPr>
            <a:spLocks noGrp="1"/>
          </p:cNvSpPr>
          <p:nvPr>
            <p:ph type="ftr" sz="quarter" idx="11"/>
          </p:nvPr>
        </p:nvSpPr>
        <p:spPr/>
        <p:txBody>
          <a:bodyPr/>
          <a:lstStyle/>
          <a:p>
            <a:pPr algn="ctr">
              <a:defRPr/>
            </a:pPr>
            <a:r>
              <a:rPr lang="en-US" dirty="0" smtClean="0">
                <a:latin typeface="Impact" pitchFamily="34" charset="0"/>
              </a:rPr>
              <a:t>A G Ranade &amp; Associates</a:t>
            </a:r>
            <a:endParaRPr lang="en-US" dirty="0">
              <a:latin typeface="Impact" pitchFamily="34" charset="0"/>
            </a:endParaRPr>
          </a:p>
        </p:txBody>
      </p:sp>
    </p:spTree>
  </p:cSld>
  <p:clrMapOvr>
    <a:masterClrMapping/>
  </p:clrMapOvr>
  <p:transition spd="slow">
    <p:wipe dir="d"/>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fontAlgn="auto" hangingPunct="1">
              <a:spcAft>
                <a:spcPts val="0"/>
              </a:spcAft>
              <a:defRPr/>
            </a:pPr>
            <a:r>
              <a:rPr lang="en-US" dirty="0" smtClean="0"/>
              <a:t/>
            </a:r>
            <a:br>
              <a:rPr lang="en-US" dirty="0" smtClean="0"/>
            </a:br>
            <a:endParaRPr lang="en-US" sz="2800" dirty="0"/>
          </a:p>
        </p:txBody>
      </p:sp>
      <p:sp>
        <p:nvSpPr>
          <p:cNvPr id="21507" name="Content Placeholder 2"/>
          <p:cNvSpPr>
            <a:spLocks noGrp="1"/>
          </p:cNvSpPr>
          <p:nvPr>
            <p:ph idx="1"/>
          </p:nvPr>
        </p:nvSpPr>
        <p:spPr>
          <a:xfrm>
            <a:off x="228600" y="838200"/>
            <a:ext cx="8504238" cy="5334000"/>
          </a:xfrm>
        </p:spPr>
        <p:txBody>
          <a:bodyPr>
            <a:noAutofit/>
          </a:bodyPr>
          <a:lstStyle/>
          <a:p>
            <a:pPr marL="274320" indent="-274320" algn="ctr" eaLnBrk="1" fontAlgn="auto" hangingPunct="1">
              <a:spcAft>
                <a:spcPts val="0"/>
              </a:spcAft>
              <a:buClr>
                <a:schemeClr val="accent3"/>
              </a:buClr>
              <a:buFont typeface="Wingdings 2" pitchFamily="18" charset="2"/>
              <a:buNone/>
              <a:defRPr/>
            </a:pPr>
            <a:endParaRPr lang="en-US" sz="4800" b="1" dirty="0" smtClean="0">
              <a:solidFill>
                <a:schemeClr val="accent1">
                  <a:lumMod val="50000"/>
                </a:schemeClr>
              </a:solidFill>
              <a:ea typeface="+mj-ea"/>
              <a:cs typeface="+mj-cs"/>
            </a:endParaRPr>
          </a:p>
          <a:p>
            <a:pPr marL="274320" indent="-274320" algn="ctr" eaLnBrk="1" fontAlgn="auto" hangingPunct="1">
              <a:spcAft>
                <a:spcPts val="0"/>
              </a:spcAft>
              <a:buClr>
                <a:schemeClr val="accent3"/>
              </a:buClr>
              <a:buFont typeface="Wingdings 2" pitchFamily="18" charset="2"/>
              <a:buNone/>
              <a:defRPr/>
            </a:pPr>
            <a:r>
              <a:rPr lang="en-US" sz="6000" b="1" dirty="0" smtClean="0">
                <a:solidFill>
                  <a:schemeClr val="accent1">
                    <a:lumMod val="50000"/>
                  </a:schemeClr>
                </a:solidFill>
                <a:ea typeface="+mj-ea"/>
                <a:cs typeface="+mj-cs"/>
              </a:rPr>
              <a:t>Thank You</a:t>
            </a:r>
            <a:r>
              <a:rPr lang="en-US" sz="4800" b="1" dirty="0" smtClean="0">
                <a:solidFill>
                  <a:schemeClr val="accent1">
                    <a:lumMod val="50000"/>
                  </a:schemeClr>
                </a:solidFill>
                <a:ea typeface="+mj-ea"/>
                <a:cs typeface="+mj-cs"/>
              </a:rPr>
              <a:t> </a:t>
            </a:r>
          </a:p>
          <a:p>
            <a:pPr marL="274320" indent="-274320" algn="ctr" eaLnBrk="1" fontAlgn="auto" hangingPunct="1">
              <a:spcAft>
                <a:spcPts val="0"/>
              </a:spcAft>
              <a:buClr>
                <a:schemeClr val="accent3"/>
              </a:buClr>
              <a:buFont typeface="Wingdings 2"/>
              <a:buNone/>
              <a:defRPr/>
            </a:pPr>
            <a:endParaRPr lang="en-US" sz="2800" dirty="0" smtClean="0">
              <a:latin typeface="Algerian" pitchFamily="82" charset="0"/>
            </a:endParaRPr>
          </a:p>
          <a:p>
            <a:pPr marL="274320" indent="-274320" algn="ctr" eaLnBrk="1" fontAlgn="auto" hangingPunct="1">
              <a:spcAft>
                <a:spcPts val="0"/>
              </a:spcAft>
              <a:buClr>
                <a:schemeClr val="accent3"/>
              </a:buClr>
              <a:buFont typeface="Wingdings 2"/>
              <a:buNone/>
              <a:defRPr/>
            </a:pPr>
            <a:endParaRPr lang="en-US" sz="2800" dirty="0" smtClean="0">
              <a:latin typeface="Algerian" pitchFamily="82" charset="0"/>
            </a:endParaRPr>
          </a:p>
          <a:p>
            <a:pPr marL="274320" indent="-274320" algn="ctr" eaLnBrk="1" fontAlgn="auto" hangingPunct="1">
              <a:spcAft>
                <a:spcPts val="0"/>
              </a:spcAft>
              <a:buClr>
                <a:schemeClr val="accent3"/>
              </a:buClr>
              <a:buFont typeface="Wingdings 2" pitchFamily="18" charset="2"/>
              <a:buNone/>
              <a:defRPr/>
            </a:pPr>
            <a:endParaRPr lang="en-US" sz="4800" b="1" dirty="0" smtClean="0">
              <a:solidFill>
                <a:schemeClr val="accent1">
                  <a:lumMod val="50000"/>
                </a:schemeClr>
              </a:solidFill>
              <a:ea typeface="+mj-ea"/>
              <a:cs typeface="+mj-cs"/>
            </a:endParaRPr>
          </a:p>
          <a:p>
            <a:pPr marL="274320" indent="-274320" algn="ctr" eaLnBrk="1" fontAlgn="auto" hangingPunct="1">
              <a:spcAft>
                <a:spcPts val="0"/>
              </a:spcAft>
              <a:buClr>
                <a:schemeClr val="accent3"/>
              </a:buClr>
              <a:buFont typeface="Wingdings 2" pitchFamily="18" charset="2"/>
              <a:buNone/>
              <a:defRPr/>
            </a:pPr>
            <a:endParaRPr lang="en-US" sz="4800" dirty="0" smtClean="0">
              <a:solidFill>
                <a:schemeClr val="accent1">
                  <a:lumMod val="50000"/>
                </a:schemeClr>
              </a:solidFill>
            </a:endParaRPr>
          </a:p>
        </p:txBody>
      </p:sp>
    </p:spTree>
  </p:cSld>
  <p:clrMapOvr>
    <a:masterClrMapping/>
  </p:clrMapOvr>
  <p:transition spd="slow">
    <p:wipe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nvPr>
        </p:nvGraphicFramePr>
        <p:xfrm>
          <a:off x="304800" y="990600"/>
          <a:ext cx="8461375" cy="44926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Footer Placeholder 2"/>
          <p:cNvSpPr>
            <a:spLocks noGrp="1"/>
          </p:cNvSpPr>
          <p:nvPr>
            <p:ph type="ftr" sz="quarter" idx="11"/>
          </p:nvPr>
        </p:nvSpPr>
        <p:spPr/>
        <p:txBody>
          <a:bodyPr/>
          <a:lstStyle/>
          <a:p>
            <a:pPr algn="ctr">
              <a:defRPr/>
            </a:pPr>
            <a:r>
              <a:rPr lang="en-US" dirty="0" smtClean="0">
                <a:latin typeface="Impact" pitchFamily="34" charset="0"/>
              </a:rPr>
              <a:t>A G Ranade &amp; Associates</a:t>
            </a:r>
            <a:endParaRPr lang="en-US" dirty="0">
              <a:latin typeface="Impact" pitchFamily="34" charset="0"/>
            </a:endParaRPr>
          </a:p>
        </p:txBody>
      </p:sp>
    </p:spTree>
  </p:cSld>
  <p:clrMapOvr>
    <a:masterClrMapping/>
  </p:clrMapOvr>
  <p:transition spd="slow">
    <p:wipe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3"/>
          <p:cNvSpPr>
            <a:spLocks noChangeArrowheads="1"/>
          </p:cNvSpPr>
          <p:nvPr/>
        </p:nvSpPr>
        <p:spPr bwMode="auto">
          <a:xfrm>
            <a:off x="990600" y="914400"/>
            <a:ext cx="7239000" cy="5109091"/>
          </a:xfrm>
          <a:prstGeom prst="rect">
            <a:avLst/>
          </a:prstGeom>
          <a:noFill/>
          <a:ln w="9525">
            <a:noFill/>
            <a:miter lim="800000"/>
            <a:headEnd/>
            <a:tailEnd/>
          </a:ln>
        </p:spPr>
        <p:txBody>
          <a:bodyPr>
            <a:spAutoFit/>
          </a:bodyPr>
          <a:lstStyle/>
          <a:p>
            <a:pPr algn="just"/>
            <a:endParaRPr lang="en-US" sz="2000" dirty="0"/>
          </a:p>
          <a:p>
            <a:pPr algn="just"/>
            <a:r>
              <a:rPr lang="en-US" dirty="0" smtClean="0">
                <a:latin typeface="Verdana" pitchFamily="34" charset="0"/>
                <a:ea typeface="Verdana" pitchFamily="34" charset="0"/>
                <a:cs typeface="Verdana" pitchFamily="34" charset="0"/>
              </a:rPr>
              <a:t>Section </a:t>
            </a:r>
            <a:r>
              <a:rPr lang="en-US" dirty="0">
                <a:latin typeface="Verdana" pitchFamily="34" charset="0"/>
                <a:ea typeface="Verdana" pitchFamily="34" charset="0"/>
                <a:cs typeface="Verdana" pitchFamily="34" charset="0"/>
              </a:rPr>
              <a:t>2(20): “</a:t>
            </a:r>
            <a:r>
              <a:rPr lang="en-US" dirty="0">
                <a:solidFill>
                  <a:srgbClr val="CC00FF"/>
                </a:solidFill>
                <a:latin typeface="Verdana" pitchFamily="34" charset="0"/>
                <a:ea typeface="Verdana" pitchFamily="34" charset="0"/>
                <a:cs typeface="Verdana" pitchFamily="34" charset="0"/>
              </a:rPr>
              <a:t>Company</a:t>
            </a:r>
            <a:r>
              <a:rPr lang="en-US" dirty="0">
                <a:latin typeface="Verdana" pitchFamily="34" charset="0"/>
                <a:ea typeface="Verdana" pitchFamily="34" charset="0"/>
                <a:cs typeface="Verdana" pitchFamily="34" charset="0"/>
              </a:rPr>
              <a:t>” means a company incorporated under this Act or under any previous company law;</a:t>
            </a:r>
          </a:p>
          <a:p>
            <a:pPr algn="just"/>
            <a:endParaRPr lang="en-US" dirty="0">
              <a:latin typeface="Verdana" pitchFamily="34" charset="0"/>
              <a:ea typeface="Verdana" pitchFamily="34" charset="0"/>
              <a:cs typeface="Verdana" pitchFamily="34" charset="0"/>
            </a:endParaRPr>
          </a:p>
          <a:p>
            <a:pPr algn="just"/>
            <a:r>
              <a:rPr lang="en-US" dirty="0">
                <a:latin typeface="Verdana" pitchFamily="34" charset="0"/>
                <a:ea typeface="Verdana" pitchFamily="34" charset="0"/>
                <a:cs typeface="Verdana" pitchFamily="34" charset="0"/>
              </a:rPr>
              <a:t>Section 2(</a:t>
            </a:r>
            <a:r>
              <a:rPr lang="en-US" i="1" dirty="0">
                <a:latin typeface="Verdana" pitchFamily="34" charset="0"/>
                <a:ea typeface="Verdana" pitchFamily="34" charset="0"/>
                <a:cs typeface="Verdana" pitchFamily="34" charset="0"/>
              </a:rPr>
              <a:t>42</a:t>
            </a:r>
            <a:r>
              <a:rPr lang="en-US" dirty="0">
                <a:latin typeface="Verdana" pitchFamily="34" charset="0"/>
                <a:ea typeface="Verdana" pitchFamily="34" charset="0"/>
                <a:cs typeface="Verdana" pitchFamily="34" charset="0"/>
              </a:rPr>
              <a:t>) "</a:t>
            </a:r>
            <a:r>
              <a:rPr lang="en-US" dirty="0">
                <a:solidFill>
                  <a:srgbClr val="CC00FF"/>
                </a:solidFill>
                <a:latin typeface="Verdana" pitchFamily="34" charset="0"/>
                <a:ea typeface="Verdana" pitchFamily="34" charset="0"/>
                <a:cs typeface="Verdana" pitchFamily="34" charset="0"/>
              </a:rPr>
              <a:t>foreign company</a:t>
            </a:r>
            <a:r>
              <a:rPr lang="en-US" dirty="0">
                <a:latin typeface="Verdana" pitchFamily="34" charset="0"/>
                <a:ea typeface="Verdana" pitchFamily="34" charset="0"/>
                <a:cs typeface="Verdana" pitchFamily="34" charset="0"/>
              </a:rPr>
              <a:t>" means any   company or body corporate incorporated outside India which,—</a:t>
            </a:r>
          </a:p>
          <a:p>
            <a:pPr algn="just"/>
            <a:r>
              <a:rPr lang="en-US" dirty="0">
                <a:latin typeface="Verdana" pitchFamily="34" charset="0"/>
                <a:ea typeface="Verdana" pitchFamily="34" charset="0"/>
                <a:cs typeface="Verdana" pitchFamily="34" charset="0"/>
              </a:rPr>
              <a:t>(</a:t>
            </a:r>
            <a:r>
              <a:rPr lang="en-US" i="1" dirty="0">
                <a:latin typeface="Verdana" pitchFamily="34" charset="0"/>
                <a:ea typeface="Verdana" pitchFamily="34" charset="0"/>
                <a:cs typeface="Verdana" pitchFamily="34" charset="0"/>
              </a:rPr>
              <a:t>a</a:t>
            </a:r>
            <a:r>
              <a:rPr lang="en-US" dirty="0">
                <a:latin typeface="Verdana" pitchFamily="34" charset="0"/>
                <a:ea typeface="Verdana" pitchFamily="34" charset="0"/>
                <a:cs typeface="Verdana" pitchFamily="34" charset="0"/>
              </a:rPr>
              <a:t>) has a place of business in India whether by itself or through an agent, physically or through electronic mode; and</a:t>
            </a:r>
          </a:p>
          <a:p>
            <a:pPr algn="just"/>
            <a:r>
              <a:rPr lang="en-US" dirty="0">
                <a:latin typeface="Verdana" pitchFamily="34" charset="0"/>
                <a:ea typeface="Verdana" pitchFamily="34" charset="0"/>
                <a:cs typeface="Verdana" pitchFamily="34" charset="0"/>
              </a:rPr>
              <a:t>(</a:t>
            </a:r>
            <a:r>
              <a:rPr lang="en-US" i="1" dirty="0">
                <a:latin typeface="Verdana" pitchFamily="34" charset="0"/>
                <a:ea typeface="Verdana" pitchFamily="34" charset="0"/>
                <a:cs typeface="Verdana" pitchFamily="34" charset="0"/>
              </a:rPr>
              <a:t>b</a:t>
            </a:r>
            <a:r>
              <a:rPr lang="en-US" dirty="0">
                <a:latin typeface="Verdana" pitchFamily="34" charset="0"/>
                <a:ea typeface="Verdana" pitchFamily="34" charset="0"/>
                <a:cs typeface="Verdana" pitchFamily="34" charset="0"/>
              </a:rPr>
              <a:t>) conducts any business activity in India in any other manner.</a:t>
            </a:r>
          </a:p>
          <a:p>
            <a:pPr algn="just"/>
            <a:endParaRPr lang="en-US" dirty="0">
              <a:latin typeface="Verdana" pitchFamily="34" charset="0"/>
              <a:ea typeface="Verdana" pitchFamily="34" charset="0"/>
              <a:cs typeface="Verdana" pitchFamily="34" charset="0"/>
            </a:endParaRPr>
          </a:p>
          <a:p>
            <a:pPr algn="just">
              <a:buFont typeface="Wingdings 2" pitchFamily="18" charset="2"/>
              <a:buNone/>
            </a:pPr>
            <a:r>
              <a:rPr lang="en-US" dirty="0">
                <a:latin typeface="Verdana" pitchFamily="34" charset="0"/>
                <a:ea typeface="Verdana" pitchFamily="34" charset="0"/>
                <a:cs typeface="Verdana" pitchFamily="34" charset="0"/>
              </a:rPr>
              <a:t>Special Type of Private Limited Company introduced by CA, 2013 is </a:t>
            </a:r>
            <a:r>
              <a:rPr lang="en-US" b="1" dirty="0">
                <a:solidFill>
                  <a:srgbClr val="CC00FF"/>
                </a:solidFill>
                <a:latin typeface="Verdana" pitchFamily="34" charset="0"/>
                <a:ea typeface="Verdana" pitchFamily="34" charset="0"/>
                <a:cs typeface="Verdana" pitchFamily="34" charset="0"/>
              </a:rPr>
              <a:t>OPC</a:t>
            </a:r>
          </a:p>
          <a:p>
            <a:pPr algn="just">
              <a:buFont typeface="Wingdings 2" pitchFamily="18" charset="2"/>
              <a:buNone/>
            </a:pPr>
            <a:endParaRPr lang="en-US" dirty="0">
              <a:latin typeface="Verdana" pitchFamily="34" charset="0"/>
              <a:ea typeface="Verdana" pitchFamily="34" charset="0"/>
              <a:cs typeface="Verdana" pitchFamily="34" charset="0"/>
            </a:endParaRPr>
          </a:p>
          <a:p>
            <a:pPr algn="just">
              <a:buFont typeface="Wingdings 2" pitchFamily="18" charset="2"/>
              <a:buNone/>
            </a:pPr>
            <a:r>
              <a:rPr lang="en-US" dirty="0">
                <a:latin typeface="Verdana" pitchFamily="34" charset="0"/>
                <a:ea typeface="Verdana" pitchFamily="34" charset="0"/>
                <a:cs typeface="Verdana" pitchFamily="34" charset="0"/>
              </a:rPr>
              <a:t>Section 2(</a:t>
            </a:r>
            <a:r>
              <a:rPr lang="en-US" i="1" dirty="0">
                <a:latin typeface="Verdana" pitchFamily="34" charset="0"/>
                <a:ea typeface="Verdana" pitchFamily="34" charset="0"/>
                <a:cs typeface="Verdana" pitchFamily="34" charset="0"/>
              </a:rPr>
              <a:t>62</a:t>
            </a:r>
            <a:r>
              <a:rPr lang="en-US" dirty="0">
                <a:latin typeface="Verdana" pitchFamily="34" charset="0"/>
                <a:ea typeface="Verdana" pitchFamily="34" charset="0"/>
                <a:cs typeface="Verdana" pitchFamily="34" charset="0"/>
              </a:rPr>
              <a:t>) </a:t>
            </a:r>
            <a:r>
              <a:rPr lang="en-US" b="1" dirty="0">
                <a:latin typeface="Verdana" pitchFamily="34" charset="0"/>
                <a:ea typeface="Verdana" pitchFamily="34" charset="0"/>
                <a:cs typeface="Verdana" pitchFamily="34" charset="0"/>
              </a:rPr>
              <a:t>"One Person Company"</a:t>
            </a:r>
            <a:r>
              <a:rPr lang="en-US" dirty="0">
                <a:latin typeface="Verdana" pitchFamily="34" charset="0"/>
                <a:ea typeface="Verdana" pitchFamily="34" charset="0"/>
                <a:cs typeface="Verdana" pitchFamily="34" charset="0"/>
              </a:rPr>
              <a:t> means a company which has only one person as a </a:t>
            </a:r>
            <a:r>
              <a:rPr lang="en-US" dirty="0" smtClean="0">
                <a:latin typeface="Verdana" pitchFamily="34" charset="0"/>
                <a:ea typeface="Verdana" pitchFamily="34" charset="0"/>
                <a:cs typeface="Verdana" pitchFamily="34" charset="0"/>
              </a:rPr>
              <a:t>member</a:t>
            </a:r>
            <a:endParaRPr lang="en-US" dirty="0">
              <a:latin typeface="Verdana" pitchFamily="34" charset="0"/>
              <a:ea typeface="Verdana" pitchFamily="34" charset="0"/>
              <a:cs typeface="Verdana" pitchFamily="34" charset="0"/>
            </a:endParaRPr>
          </a:p>
          <a:p>
            <a:pPr algn="just"/>
            <a:endParaRPr lang="en-US" dirty="0"/>
          </a:p>
        </p:txBody>
      </p:sp>
      <p:sp>
        <p:nvSpPr>
          <p:cNvPr id="3" name="Footer Placeholder 2"/>
          <p:cNvSpPr>
            <a:spLocks noGrp="1"/>
          </p:cNvSpPr>
          <p:nvPr>
            <p:ph type="ftr" sz="quarter" idx="11"/>
          </p:nvPr>
        </p:nvSpPr>
        <p:spPr/>
        <p:txBody>
          <a:bodyPr/>
          <a:lstStyle/>
          <a:p>
            <a:pPr algn="ctr">
              <a:defRPr/>
            </a:pPr>
            <a:r>
              <a:rPr lang="en-US" dirty="0" smtClean="0">
                <a:latin typeface="Impact" pitchFamily="34" charset="0"/>
              </a:rPr>
              <a:t>A G Ranade &amp; Associates</a:t>
            </a:r>
            <a:endParaRPr lang="en-US" dirty="0">
              <a:latin typeface="Impact" pitchFamily="34" charset="0"/>
            </a:endParaRPr>
          </a:p>
        </p:txBody>
      </p:sp>
    </p:spTree>
  </p:cSld>
  <p:clrMapOvr>
    <a:masterClrMapping/>
  </p:clrMapOvr>
  <p:transition spd="slow">
    <p:wipe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Content Placeholder 2"/>
          <p:cNvSpPr>
            <a:spLocks noGrp="1"/>
          </p:cNvSpPr>
          <p:nvPr>
            <p:ph idx="1"/>
          </p:nvPr>
        </p:nvSpPr>
        <p:spPr>
          <a:xfrm>
            <a:off x="457200" y="685800"/>
            <a:ext cx="8229600" cy="5638800"/>
          </a:xfrm>
        </p:spPr>
        <p:txBody>
          <a:bodyPr/>
          <a:lstStyle/>
          <a:p>
            <a:pPr algn="just">
              <a:buFont typeface="Wingdings 2" pitchFamily="18" charset="2"/>
              <a:buNone/>
            </a:pPr>
            <a:r>
              <a:rPr lang="en-US" sz="1800" dirty="0" smtClean="0"/>
              <a:t>	</a:t>
            </a:r>
            <a:r>
              <a:rPr lang="en-US" sz="1800" dirty="0" smtClean="0">
                <a:latin typeface="Verdana" pitchFamily="34" charset="0"/>
                <a:ea typeface="Verdana" pitchFamily="34" charset="0"/>
                <a:cs typeface="Verdana" pitchFamily="34" charset="0"/>
              </a:rPr>
              <a:t>Section </a:t>
            </a:r>
            <a:r>
              <a:rPr lang="en-US" sz="2000" dirty="0" smtClean="0">
                <a:latin typeface="Verdana" pitchFamily="34" charset="0"/>
                <a:ea typeface="Verdana" pitchFamily="34" charset="0"/>
                <a:cs typeface="Verdana" pitchFamily="34" charset="0"/>
              </a:rPr>
              <a:t>2 </a:t>
            </a:r>
            <a:r>
              <a:rPr lang="en-US" sz="1800" dirty="0" smtClean="0">
                <a:latin typeface="Verdana" pitchFamily="34" charset="0"/>
                <a:ea typeface="Verdana" pitchFamily="34" charset="0"/>
                <a:cs typeface="Verdana" pitchFamily="34" charset="0"/>
              </a:rPr>
              <a:t>(</a:t>
            </a:r>
            <a:r>
              <a:rPr lang="en-US" sz="1800" i="1" dirty="0" smtClean="0">
                <a:latin typeface="Verdana" pitchFamily="34" charset="0"/>
                <a:ea typeface="Verdana" pitchFamily="34" charset="0"/>
                <a:cs typeface="Verdana" pitchFamily="34" charset="0"/>
              </a:rPr>
              <a:t>68</a:t>
            </a:r>
            <a:r>
              <a:rPr lang="en-US" sz="1800" dirty="0" smtClean="0">
                <a:latin typeface="Verdana" pitchFamily="34" charset="0"/>
                <a:ea typeface="Verdana" pitchFamily="34" charset="0"/>
                <a:cs typeface="Verdana" pitchFamily="34" charset="0"/>
              </a:rPr>
              <a:t>) "</a:t>
            </a:r>
            <a:r>
              <a:rPr lang="en-US" sz="1800" b="1" dirty="0" smtClean="0">
                <a:latin typeface="Verdana" pitchFamily="34" charset="0"/>
                <a:ea typeface="Verdana" pitchFamily="34" charset="0"/>
                <a:cs typeface="Verdana" pitchFamily="34" charset="0"/>
              </a:rPr>
              <a:t>private company</a:t>
            </a:r>
            <a:r>
              <a:rPr lang="en-US" sz="1800" dirty="0" smtClean="0">
                <a:latin typeface="Verdana" pitchFamily="34" charset="0"/>
                <a:ea typeface="Verdana" pitchFamily="34" charset="0"/>
                <a:cs typeface="Verdana" pitchFamily="34" charset="0"/>
              </a:rPr>
              <a:t>" means a [company having a minimum paid-up share capital as may be prescribed, and which by its articles],—</a:t>
            </a:r>
          </a:p>
          <a:p>
            <a:pPr algn="just">
              <a:buFont typeface="Wingdings 2" pitchFamily="18" charset="2"/>
              <a:buNone/>
            </a:pPr>
            <a:endParaRPr lang="en-US" sz="1800" dirty="0" smtClean="0">
              <a:latin typeface="Verdana" pitchFamily="34" charset="0"/>
              <a:ea typeface="Verdana" pitchFamily="34" charset="0"/>
              <a:cs typeface="Verdana" pitchFamily="34" charset="0"/>
            </a:endParaRPr>
          </a:p>
          <a:p>
            <a:pPr algn="just">
              <a:buFont typeface="Wingdings 2" pitchFamily="18" charset="2"/>
              <a:buNone/>
            </a:pPr>
            <a:r>
              <a:rPr lang="en-US" sz="1800" dirty="0" smtClean="0">
                <a:latin typeface="Verdana" pitchFamily="34" charset="0"/>
                <a:ea typeface="Verdana" pitchFamily="34" charset="0"/>
                <a:cs typeface="Verdana" pitchFamily="34" charset="0"/>
              </a:rPr>
              <a:t>	(</a:t>
            </a:r>
            <a:r>
              <a:rPr lang="en-US" sz="1800" i="1" dirty="0" err="1" smtClean="0">
                <a:latin typeface="Verdana" pitchFamily="34" charset="0"/>
                <a:ea typeface="Verdana" pitchFamily="34" charset="0"/>
                <a:cs typeface="Verdana" pitchFamily="34" charset="0"/>
              </a:rPr>
              <a:t>i</a:t>
            </a:r>
            <a:r>
              <a:rPr lang="en-US" sz="1800" dirty="0" smtClean="0">
                <a:latin typeface="Verdana" pitchFamily="34" charset="0"/>
                <a:ea typeface="Verdana" pitchFamily="34" charset="0"/>
                <a:cs typeface="Verdana" pitchFamily="34" charset="0"/>
              </a:rPr>
              <a:t>) </a:t>
            </a:r>
            <a:r>
              <a:rPr lang="en-US" sz="1800" b="1" dirty="0" smtClean="0">
                <a:solidFill>
                  <a:srgbClr val="CC00FF"/>
                </a:solidFill>
                <a:latin typeface="Verdana" pitchFamily="34" charset="0"/>
                <a:ea typeface="Verdana" pitchFamily="34" charset="0"/>
                <a:cs typeface="Verdana" pitchFamily="34" charset="0"/>
              </a:rPr>
              <a:t>restricts</a:t>
            </a:r>
            <a:r>
              <a:rPr lang="en-US" sz="1800" dirty="0" smtClean="0">
                <a:solidFill>
                  <a:srgbClr val="CC00FF"/>
                </a:solidFill>
                <a:latin typeface="Verdana" pitchFamily="34" charset="0"/>
                <a:ea typeface="Verdana" pitchFamily="34" charset="0"/>
                <a:cs typeface="Verdana" pitchFamily="34" charset="0"/>
              </a:rPr>
              <a:t> </a:t>
            </a:r>
            <a:r>
              <a:rPr lang="en-US" sz="1800" dirty="0" smtClean="0">
                <a:latin typeface="Verdana" pitchFamily="34" charset="0"/>
                <a:ea typeface="Verdana" pitchFamily="34" charset="0"/>
                <a:cs typeface="Verdana" pitchFamily="34" charset="0"/>
              </a:rPr>
              <a:t>the right to transfer its shares;</a:t>
            </a:r>
          </a:p>
          <a:p>
            <a:pPr algn="just">
              <a:buFont typeface="Wingdings 2" pitchFamily="18" charset="2"/>
              <a:buNone/>
            </a:pPr>
            <a:endParaRPr lang="en-US" sz="1800" dirty="0" smtClean="0">
              <a:latin typeface="Verdana" pitchFamily="34" charset="0"/>
              <a:ea typeface="Verdana" pitchFamily="34" charset="0"/>
              <a:cs typeface="Verdana" pitchFamily="34" charset="0"/>
            </a:endParaRPr>
          </a:p>
          <a:p>
            <a:pPr algn="just">
              <a:buFont typeface="Wingdings 2" pitchFamily="18" charset="2"/>
              <a:buNone/>
            </a:pPr>
            <a:r>
              <a:rPr lang="en-US" sz="1800" dirty="0" smtClean="0">
                <a:latin typeface="Verdana" pitchFamily="34" charset="0"/>
                <a:ea typeface="Verdana" pitchFamily="34" charset="0"/>
                <a:cs typeface="Verdana" pitchFamily="34" charset="0"/>
              </a:rPr>
              <a:t>	(</a:t>
            </a:r>
            <a:r>
              <a:rPr lang="en-US" sz="1800" i="1" dirty="0" smtClean="0">
                <a:latin typeface="Verdana" pitchFamily="34" charset="0"/>
                <a:ea typeface="Verdana" pitchFamily="34" charset="0"/>
                <a:cs typeface="Verdana" pitchFamily="34" charset="0"/>
              </a:rPr>
              <a:t>ii</a:t>
            </a:r>
            <a:r>
              <a:rPr lang="en-US" sz="1800" dirty="0" smtClean="0">
                <a:latin typeface="Verdana" pitchFamily="34" charset="0"/>
                <a:ea typeface="Verdana" pitchFamily="34" charset="0"/>
                <a:cs typeface="Verdana" pitchFamily="34" charset="0"/>
              </a:rPr>
              <a:t>) except in case of One Person Company, </a:t>
            </a:r>
            <a:r>
              <a:rPr lang="en-US" sz="1800" b="1" dirty="0" smtClean="0">
                <a:solidFill>
                  <a:srgbClr val="CC00FF"/>
                </a:solidFill>
                <a:latin typeface="Verdana" pitchFamily="34" charset="0"/>
                <a:ea typeface="Verdana" pitchFamily="34" charset="0"/>
                <a:cs typeface="Verdana" pitchFamily="34" charset="0"/>
              </a:rPr>
              <a:t>limits</a:t>
            </a:r>
            <a:r>
              <a:rPr lang="en-US" sz="1800" b="1" dirty="0" smtClean="0">
                <a:latin typeface="Verdana" pitchFamily="34" charset="0"/>
                <a:ea typeface="Verdana" pitchFamily="34" charset="0"/>
                <a:cs typeface="Verdana" pitchFamily="34" charset="0"/>
              </a:rPr>
              <a:t> </a:t>
            </a:r>
            <a:r>
              <a:rPr lang="en-US" sz="1800" dirty="0" smtClean="0">
                <a:latin typeface="Verdana" pitchFamily="34" charset="0"/>
                <a:ea typeface="Verdana" pitchFamily="34" charset="0"/>
                <a:cs typeface="Verdana" pitchFamily="34" charset="0"/>
              </a:rPr>
              <a:t>the number of its members to two hundred:</a:t>
            </a:r>
          </a:p>
          <a:p>
            <a:pPr algn="just">
              <a:buFont typeface="Wingdings 2" pitchFamily="18" charset="2"/>
              <a:buNone/>
            </a:pPr>
            <a:r>
              <a:rPr lang="en-US" sz="1800" b="1" dirty="0" smtClean="0">
                <a:latin typeface="Verdana" pitchFamily="34" charset="0"/>
                <a:ea typeface="Verdana" pitchFamily="34" charset="0"/>
                <a:cs typeface="Verdana" pitchFamily="34" charset="0"/>
              </a:rPr>
              <a:t>	</a:t>
            </a:r>
            <a:r>
              <a:rPr lang="en-US" sz="1400" dirty="0" smtClean="0">
                <a:latin typeface="Verdana" pitchFamily="34" charset="0"/>
                <a:ea typeface="Verdana" pitchFamily="34" charset="0"/>
                <a:cs typeface="Verdana" pitchFamily="34" charset="0"/>
              </a:rPr>
              <a:t>Provided that where two or more persons hold one or more shares in a company jointly, they shall, for the purposes of this clause, be treated as a single member:</a:t>
            </a:r>
          </a:p>
          <a:p>
            <a:pPr algn="just">
              <a:buFont typeface="Wingdings 2" pitchFamily="18" charset="2"/>
              <a:buNone/>
            </a:pPr>
            <a:r>
              <a:rPr lang="en-US" sz="1400" dirty="0" smtClean="0">
                <a:latin typeface="Verdana" pitchFamily="34" charset="0"/>
                <a:ea typeface="Verdana" pitchFamily="34" charset="0"/>
                <a:cs typeface="Verdana" pitchFamily="34" charset="0"/>
              </a:rPr>
              <a:t>	Provided further that—</a:t>
            </a:r>
          </a:p>
          <a:p>
            <a:pPr algn="just">
              <a:buFont typeface="Wingdings 2" pitchFamily="18" charset="2"/>
              <a:buNone/>
            </a:pPr>
            <a:r>
              <a:rPr lang="en-US" sz="1400" dirty="0" smtClean="0">
                <a:latin typeface="Verdana" pitchFamily="34" charset="0"/>
                <a:ea typeface="Verdana" pitchFamily="34" charset="0"/>
                <a:cs typeface="Verdana" pitchFamily="34" charset="0"/>
              </a:rPr>
              <a:t>	(</a:t>
            </a:r>
            <a:r>
              <a:rPr lang="en-US" sz="1400" i="1" dirty="0" smtClean="0">
                <a:latin typeface="Verdana" pitchFamily="34" charset="0"/>
                <a:ea typeface="Verdana" pitchFamily="34" charset="0"/>
                <a:cs typeface="Verdana" pitchFamily="34" charset="0"/>
              </a:rPr>
              <a:t>A</a:t>
            </a:r>
            <a:r>
              <a:rPr lang="en-US" sz="1400" dirty="0" smtClean="0">
                <a:latin typeface="Verdana" pitchFamily="34" charset="0"/>
                <a:ea typeface="Verdana" pitchFamily="34" charset="0"/>
                <a:cs typeface="Verdana" pitchFamily="34" charset="0"/>
              </a:rPr>
              <a:t>) persons who are in the employment of the company; and</a:t>
            </a:r>
          </a:p>
          <a:p>
            <a:pPr algn="just">
              <a:buFont typeface="Wingdings 2" pitchFamily="18" charset="2"/>
              <a:buNone/>
            </a:pPr>
            <a:r>
              <a:rPr lang="en-US" sz="1400" dirty="0" smtClean="0">
                <a:latin typeface="Verdana" pitchFamily="34" charset="0"/>
                <a:ea typeface="Verdana" pitchFamily="34" charset="0"/>
                <a:cs typeface="Verdana" pitchFamily="34" charset="0"/>
              </a:rPr>
              <a:t>	(</a:t>
            </a:r>
            <a:r>
              <a:rPr lang="en-US" sz="1400" i="1" dirty="0" smtClean="0">
                <a:latin typeface="Verdana" pitchFamily="34" charset="0"/>
                <a:ea typeface="Verdana" pitchFamily="34" charset="0"/>
                <a:cs typeface="Verdana" pitchFamily="34" charset="0"/>
              </a:rPr>
              <a:t>B</a:t>
            </a:r>
            <a:r>
              <a:rPr lang="en-US" sz="1400" dirty="0" smtClean="0">
                <a:latin typeface="Verdana" pitchFamily="34" charset="0"/>
                <a:ea typeface="Verdana" pitchFamily="34" charset="0"/>
                <a:cs typeface="Verdana" pitchFamily="34" charset="0"/>
              </a:rPr>
              <a:t>) persons who, having been formerly in the employment of the company, were members of the company while in that employment and have continued to be members after the employment ceased,</a:t>
            </a:r>
          </a:p>
          <a:p>
            <a:pPr algn="just">
              <a:buFont typeface="Wingdings 2" pitchFamily="18" charset="2"/>
              <a:buNone/>
            </a:pPr>
            <a:r>
              <a:rPr lang="en-US" sz="1400" dirty="0" smtClean="0">
                <a:latin typeface="Verdana" pitchFamily="34" charset="0"/>
                <a:ea typeface="Verdana" pitchFamily="34" charset="0"/>
                <a:cs typeface="Verdana" pitchFamily="34" charset="0"/>
              </a:rPr>
              <a:t>	shall not be included in the number of members; and</a:t>
            </a:r>
          </a:p>
          <a:p>
            <a:pPr algn="just">
              <a:buFont typeface="Wingdings 2" pitchFamily="18" charset="2"/>
              <a:buNone/>
            </a:pPr>
            <a:endParaRPr lang="en-US" sz="1400" dirty="0" smtClean="0">
              <a:latin typeface="Verdana" pitchFamily="34" charset="0"/>
              <a:ea typeface="Verdana" pitchFamily="34" charset="0"/>
              <a:cs typeface="Verdana" pitchFamily="34" charset="0"/>
            </a:endParaRPr>
          </a:p>
          <a:p>
            <a:pPr algn="just">
              <a:buFont typeface="Wingdings 2" pitchFamily="18" charset="2"/>
              <a:buNone/>
            </a:pPr>
            <a:r>
              <a:rPr lang="en-US" sz="1800" dirty="0" smtClean="0">
                <a:latin typeface="Verdana" pitchFamily="34" charset="0"/>
                <a:ea typeface="Verdana" pitchFamily="34" charset="0"/>
                <a:cs typeface="Verdana" pitchFamily="34" charset="0"/>
              </a:rPr>
              <a:t>	(</a:t>
            </a:r>
            <a:r>
              <a:rPr lang="en-US" sz="1800" i="1" dirty="0" smtClean="0">
                <a:latin typeface="Verdana" pitchFamily="34" charset="0"/>
                <a:ea typeface="Verdana" pitchFamily="34" charset="0"/>
                <a:cs typeface="Verdana" pitchFamily="34" charset="0"/>
              </a:rPr>
              <a:t>iii</a:t>
            </a:r>
            <a:r>
              <a:rPr lang="en-US" sz="1800" dirty="0" smtClean="0">
                <a:latin typeface="Verdana" pitchFamily="34" charset="0"/>
                <a:ea typeface="Verdana" pitchFamily="34" charset="0"/>
                <a:cs typeface="Verdana" pitchFamily="34" charset="0"/>
              </a:rPr>
              <a:t>) </a:t>
            </a:r>
            <a:r>
              <a:rPr lang="en-US" sz="1800" b="1" dirty="0" smtClean="0">
                <a:solidFill>
                  <a:srgbClr val="CC00FF"/>
                </a:solidFill>
                <a:latin typeface="Verdana" pitchFamily="34" charset="0"/>
                <a:ea typeface="Verdana" pitchFamily="34" charset="0"/>
                <a:cs typeface="Verdana" pitchFamily="34" charset="0"/>
              </a:rPr>
              <a:t>prohibits</a:t>
            </a:r>
            <a:r>
              <a:rPr lang="en-US" sz="1800" dirty="0" smtClean="0">
                <a:latin typeface="Verdana" pitchFamily="34" charset="0"/>
                <a:ea typeface="Verdana" pitchFamily="34" charset="0"/>
                <a:cs typeface="Verdana" pitchFamily="34" charset="0"/>
              </a:rPr>
              <a:t> any invitation to the public to subscribe for any securities of the company;</a:t>
            </a:r>
          </a:p>
          <a:p>
            <a:pPr algn="just" eaLnBrk="1" hangingPunct="1">
              <a:buFont typeface="Wingdings 2" pitchFamily="18" charset="2"/>
              <a:buNone/>
            </a:pPr>
            <a:endParaRPr lang="en-US" sz="1800" dirty="0" smtClean="0">
              <a:latin typeface="Verdana" pitchFamily="34" charset="0"/>
              <a:ea typeface="Verdana" pitchFamily="34" charset="0"/>
              <a:cs typeface="Verdana" pitchFamily="34" charset="0"/>
            </a:endParaRPr>
          </a:p>
          <a:p>
            <a:pPr algn="just" eaLnBrk="1" hangingPunct="1">
              <a:buFont typeface="Wingdings 2" pitchFamily="18" charset="2"/>
              <a:buNone/>
            </a:pPr>
            <a:r>
              <a:rPr lang="en-US" sz="1800" dirty="0" smtClean="0">
                <a:latin typeface="Verdana" pitchFamily="34" charset="0"/>
                <a:ea typeface="Verdana" pitchFamily="34" charset="0"/>
                <a:cs typeface="Verdana" pitchFamily="34" charset="0"/>
              </a:rPr>
              <a:t>	</a:t>
            </a:r>
          </a:p>
          <a:p>
            <a:pPr eaLnBrk="1" hangingPunct="1">
              <a:buFont typeface="Wingdings 2" pitchFamily="18" charset="2"/>
              <a:buNone/>
            </a:pPr>
            <a:endParaRPr lang="en-US" dirty="0" smtClean="0"/>
          </a:p>
        </p:txBody>
      </p:sp>
      <p:sp>
        <p:nvSpPr>
          <p:cNvPr id="3" name="Footer Placeholder 2"/>
          <p:cNvSpPr>
            <a:spLocks noGrp="1"/>
          </p:cNvSpPr>
          <p:nvPr>
            <p:ph type="ftr" sz="quarter" idx="11"/>
          </p:nvPr>
        </p:nvSpPr>
        <p:spPr/>
        <p:txBody>
          <a:bodyPr/>
          <a:lstStyle/>
          <a:p>
            <a:pPr algn="ctr">
              <a:defRPr/>
            </a:pPr>
            <a:r>
              <a:rPr lang="en-US" dirty="0" smtClean="0">
                <a:latin typeface="Impact" pitchFamily="34" charset="0"/>
              </a:rPr>
              <a:t>A G Ranade &amp; Associates</a:t>
            </a:r>
            <a:endParaRPr lang="en-US" dirty="0">
              <a:latin typeface="Impact" pitchFamily="34" charset="0"/>
            </a:endParaRPr>
          </a:p>
        </p:txBody>
      </p:sp>
    </p:spTree>
  </p:cSld>
  <p:clrMapOvr>
    <a:masterClrMapping/>
  </p:clrMapOvr>
  <p:transition spd="slow">
    <p:wipe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Content Placeholder 2"/>
          <p:cNvSpPr>
            <a:spLocks noGrp="1"/>
          </p:cNvSpPr>
          <p:nvPr>
            <p:ph idx="1"/>
          </p:nvPr>
        </p:nvSpPr>
        <p:spPr>
          <a:xfrm>
            <a:off x="381000" y="685800"/>
            <a:ext cx="8229600" cy="5673725"/>
          </a:xfrm>
        </p:spPr>
        <p:txBody>
          <a:bodyPr/>
          <a:lstStyle/>
          <a:p>
            <a:pPr algn="just">
              <a:buFont typeface="Wingdings 2" pitchFamily="18" charset="2"/>
              <a:buNone/>
            </a:pPr>
            <a:r>
              <a:rPr lang="en-US" dirty="0" smtClean="0"/>
              <a:t>	</a:t>
            </a:r>
            <a:r>
              <a:rPr lang="en-US" sz="1800" dirty="0" smtClean="0">
                <a:latin typeface="Verdana" pitchFamily="34" charset="0"/>
                <a:ea typeface="Verdana" pitchFamily="34" charset="0"/>
                <a:cs typeface="Verdana" pitchFamily="34" charset="0"/>
              </a:rPr>
              <a:t>Section 2(</a:t>
            </a:r>
            <a:r>
              <a:rPr lang="en-US" sz="1800" i="1" dirty="0" smtClean="0">
                <a:latin typeface="Verdana" pitchFamily="34" charset="0"/>
                <a:ea typeface="Verdana" pitchFamily="34" charset="0"/>
                <a:cs typeface="Verdana" pitchFamily="34" charset="0"/>
              </a:rPr>
              <a:t>71</a:t>
            </a:r>
            <a:r>
              <a:rPr lang="en-US" sz="1800" dirty="0" smtClean="0">
                <a:latin typeface="Verdana" pitchFamily="34" charset="0"/>
                <a:ea typeface="Verdana" pitchFamily="34" charset="0"/>
                <a:cs typeface="Verdana" pitchFamily="34" charset="0"/>
              </a:rPr>
              <a:t>) "</a:t>
            </a:r>
            <a:r>
              <a:rPr lang="en-US" sz="1800" b="1" dirty="0" smtClean="0">
                <a:latin typeface="Verdana" pitchFamily="34" charset="0"/>
                <a:ea typeface="Verdana" pitchFamily="34" charset="0"/>
                <a:cs typeface="Verdana" pitchFamily="34" charset="0"/>
              </a:rPr>
              <a:t>public company</a:t>
            </a:r>
            <a:r>
              <a:rPr lang="en-US" sz="1800" dirty="0" smtClean="0">
                <a:latin typeface="Verdana" pitchFamily="34" charset="0"/>
                <a:ea typeface="Verdana" pitchFamily="34" charset="0"/>
                <a:cs typeface="Verdana" pitchFamily="34" charset="0"/>
              </a:rPr>
              <a:t>" means a company which—</a:t>
            </a:r>
          </a:p>
          <a:p>
            <a:pPr algn="just">
              <a:buFont typeface="Wingdings 2" pitchFamily="18" charset="2"/>
              <a:buNone/>
            </a:pPr>
            <a:r>
              <a:rPr lang="en-US" sz="1800" dirty="0" smtClean="0">
                <a:latin typeface="Verdana" pitchFamily="34" charset="0"/>
                <a:ea typeface="Verdana" pitchFamily="34" charset="0"/>
                <a:cs typeface="Verdana" pitchFamily="34" charset="0"/>
              </a:rPr>
              <a:t>	(</a:t>
            </a:r>
            <a:r>
              <a:rPr lang="en-US" sz="1800" i="1" dirty="0" smtClean="0">
                <a:latin typeface="Verdana" pitchFamily="34" charset="0"/>
                <a:ea typeface="Verdana" pitchFamily="34" charset="0"/>
                <a:cs typeface="Verdana" pitchFamily="34" charset="0"/>
              </a:rPr>
              <a:t>a</a:t>
            </a:r>
            <a:r>
              <a:rPr lang="en-US" sz="1800" dirty="0" smtClean="0">
                <a:latin typeface="Verdana" pitchFamily="34" charset="0"/>
                <a:ea typeface="Verdana" pitchFamily="34" charset="0"/>
                <a:cs typeface="Verdana" pitchFamily="34" charset="0"/>
              </a:rPr>
              <a:t>) is not a private company;</a:t>
            </a:r>
          </a:p>
          <a:p>
            <a:pPr algn="just">
              <a:buFont typeface="Wingdings 2" pitchFamily="18" charset="2"/>
              <a:buNone/>
            </a:pPr>
            <a:r>
              <a:rPr lang="en-US" sz="1800" dirty="0" smtClean="0">
                <a:latin typeface="Verdana" pitchFamily="34" charset="0"/>
                <a:ea typeface="Verdana" pitchFamily="34" charset="0"/>
                <a:cs typeface="Verdana" pitchFamily="34" charset="0"/>
              </a:rPr>
              <a:t>	(</a:t>
            </a:r>
            <a:r>
              <a:rPr lang="en-US" sz="1800" i="1" dirty="0" smtClean="0">
                <a:latin typeface="Verdana" pitchFamily="34" charset="0"/>
                <a:ea typeface="Verdana" pitchFamily="34" charset="0"/>
                <a:cs typeface="Verdana" pitchFamily="34" charset="0"/>
              </a:rPr>
              <a:t>b</a:t>
            </a:r>
            <a:r>
              <a:rPr lang="en-US" sz="1800" dirty="0" smtClean="0">
                <a:latin typeface="Verdana" pitchFamily="34" charset="0"/>
                <a:ea typeface="Verdana" pitchFamily="34" charset="0"/>
                <a:cs typeface="Verdana" pitchFamily="34" charset="0"/>
              </a:rPr>
              <a:t>) [has a minimum paid-up share capital, as may be prescribed]:</a:t>
            </a:r>
          </a:p>
          <a:p>
            <a:pPr algn="just">
              <a:spcBef>
                <a:spcPct val="0"/>
              </a:spcBef>
              <a:buFont typeface="Wingdings 2" pitchFamily="18" charset="2"/>
              <a:buNone/>
            </a:pPr>
            <a:r>
              <a:rPr lang="en-US" sz="1800" b="1" dirty="0" smtClean="0">
                <a:latin typeface="Verdana" pitchFamily="34" charset="0"/>
                <a:ea typeface="Verdana" pitchFamily="34" charset="0"/>
                <a:cs typeface="Verdana" pitchFamily="34" charset="0"/>
              </a:rPr>
              <a:t>	</a:t>
            </a:r>
            <a:r>
              <a:rPr lang="en-US" sz="1600" b="1" dirty="0" smtClean="0">
                <a:latin typeface="Verdana" pitchFamily="34" charset="0"/>
                <a:ea typeface="Verdana" pitchFamily="34" charset="0"/>
                <a:cs typeface="Verdana" pitchFamily="34" charset="0"/>
              </a:rPr>
              <a:t>Provided </a:t>
            </a:r>
            <a:r>
              <a:rPr lang="en-US" sz="1600" dirty="0" smtClean="0">
                <a:latin typeface="Verdana" pitchFamily="34" charset="0"/>
                <a:ea typeface="Verdana" pitchFamily="34" charset="0"/>
                <a:cs typeface="Verdana" pitchFamily="34" charset="0"/>
              </a:rPr>
              <a:t>that a company which is a subsidiary of a company, not being a private company, shall be deemed to be public company for the purposes of this Act even where such subsidiary company continues to be a private company in its articles</a:t>
            </a:r>
          </a:p>
          <a:p>
            <a:pPr algn="just">
              <a:spcBef>
                <a:spcPct val="0"/>
              </a:spcBef>
              <a:buFont typeface="Wingdings 2" pitchFamily="18" charset="2"/>
              <a:buNone/>
            </a:pPr>
            <a:endParaRPr lang="en-US" sz="1600" dirty="0" smtClean="0">
              <a:latin typeface="Verdana" pitchFamily="34" charset="0"/>
              <a:ea typeface="Verdana" pitchFamily="34" charset="0"/>
              <a:cs typeface="Verdana" pitchFamily="34" charset="0"/>
            </a:endParaRPr>
          </a:p>
          <a:p>
            <a:pPr algn="just">
              <a:buFont typeface="Wingdings 2" pitchFamily="18" charset="2"/>
              <a:buNone/>
            </a:pPr>
            <a:r>
              <a:rPr lang="en-US" sz="1800" dirty="0" smtClean="0">
                <a:latin typeface="Verdana" pitchFamily="34" charset="0"/>
                <a:ea typeface="Verdana" pitchFamily="34" charset="0"/>
                <a:cs typeface="Verdana" pitchFamily="34" charset="0"/>
              </a:rPr>
              <a:t>	Section 2 (</a:t>
            </a:r>
            <a:r>
              <a:rPr lang="en-US" sz="1800" i="1" dirty="0" smtClean="0">
                <a:latin typeface="Verdana" pitchFamily="34" charset="0"/>
                <a:ea typeface="Verdana" pitchFamily="34" charset="0"/>
                <a:cs typeface="Verdana" pitchFamily="34" charset="0"/>
              </a:rPr>
              <a:t>85</a:t>
            </a:r>
            <a:r>
              <a:rPr lang="en-US" sz="1800" dirty="0" smtClean="0">
                <a:latin typeface="Verdana" pitchFamily="34" charset="0"/>
                <a:ea typeface="Verdana" pitchFamily="34" charset="0"/>
                <a:cs typeface="Verdana" pitchFamily="34" charset="0"/>
              </a:rPr>
              <a:t>) "small company" means a company, other than a public company,—</a:t>
            </a:r>
          </a:p>
          <a:p>
            <a:pPr algn="just">
              <a:buFont typeface="Wingdings 2" pitchFamily="18" charset="2"/>
              <a:buNone/>
            </a:pPr>
            <a:r>
              <a:rPr lang="en-US" sz="1800" dirty="0" smtClean="0">
                <a:latin typeface="Verdana" pitchFamily="34" charset="0"/>
                <a:ea typeface="Verdana" pitchFamily="34" charset="0"/>
                <a:cs typeface="Verdana" pitchFamily="34" charset="0"/>
              </a:rPr>
              <a:t>	(</a:t>
            </a:r>
            <a:r>
              <a:rPr lang="en-US" sz="1800" i="1" dirty="0" err="1" smtClean="0">
                <a:latin typeface="Verdana" pitchFamily="34" charset="0"/>
                <a:ea typeface="Verdana" pitchFamily="34" charset="0"/>
                <a:cs typeface="Verdana" pitchFamily="34" charset="0"/>
              </a:rPr>
              <a:t>i</a:t>
            </a:r>
            <a:r>
              <a:rPr lang="en-US" sz="1800" dirty="0" smtClean="0">
                <a:latin typeface="Verdana" pitchFamily="34" charset="0"/>
                <a:ea typeface="Verdana" pitchFamily="34" charset="0"/>
                <a:cs typeface="Verdana" pitchFamily="34" charset="0"/>
              </a:rPr>
              <a:t>) paid-up share capital of which does </a:t>
            </a:r>
            <a:r>
              <a:rPr lang="en-US" sz="1800" dirty="0" smtClean="0">
                <a:solidFill>
                  <a:srgbClr val="CC00FF"/>
                </a:solidFill>
                <a:latin typeface="Verdana" pitchFamily="34" charset="0"/>
                <a:ea typeface="Verdana" pitchFamily="34" charset="0"/>
                <a:cs typeface="Verdana" pitchFamily="34" charset="0"/>
              </a:rPr>
              <a:t>not exceed Rs. 50 </a:t>
            </a:r>
            <a:r>
              <a:rPr lang="en-US" sz="1800" dirty="0" err="1" smtClean="0">
                <a:solidFill>
                  <a:srgbClr val="CC00FF"/>
                </a:solidFill>
                <a:latin typeface="Verdana" pitchFamily="34" charset="0"/>
                <a:ea typeface="Verdana" pitchFamily="34" charset="0"/>
                <a:cs typeface="Verdana" pitchFamily="34" charset="0"/>
              </a:rPr>
              <a:t>lakh</a:t>
            </a:r>
            <a:r>
              <a:rPr lang="en-US" sz="1800" dirty="0" smtClean="0">
                <a:solidFill>
                  <a:srgbClr val="CC00FF"/>
                </a:solidFill>
                <a:latin typeface="Verdana" pitchFamily="34" charset="0"/>
                <a:ea typeface="Verdana" pitchFamily="34" charset="0"/>
                <a:cs typeface="Verdana" pitchFamily="34" charset="0"/>
              </a:rPr>
              <a:t> </a:t>
            </a:r>
            <a:r>
              <a:rPr lang="en-US" sz="1800" dirty="0" smtClean="0">
                <a:latin typeface="Verdana" pitchFamily="34" charset="0"/>
                <a:ea typeface="Verdana" pitchFamily="34" charset="0"/>
                <a:cs typeface="Verdana" pitchFamily="34" charset="0"/>
              </a:rPr>
              <a:t>or such higher amount as may be prescribed which shall not be more than Rs. 5 </a:t>
            </a:r>
            <a:r>
              <a:rPr lang="en-US" sz="1800" dirty="0" err="1" smtClean="0">
                <a:latin typeface="Verdana" pitchFamily="34" charset="0"/>
                <a:ea typeface="Verdana" pitchFamily="34" charset="0"/>
                <a:cs typeface="Verdana" pitchFamily="34" charset="0"/>
              </a:rPr>
              <a:t>crore</a:t>
            </a:r>
            <a:r>
              <a:rPr lang="en-US" sz="1800" dirty="0" smtClean="0">
                <a:latin typeface="Verdana" pitchFamily="34" charset="0"/>
                <a:ea typeface="Verdana" pitchFamily="34" charset="0"/>
                <a:cs typeface="Verdana" pitchFamily="34" charset="0"/>
              </a:rPr>
              <a:t>; [</a:t>
            </a:r>
            <a:r>
              <a:rPr lang="en-US" sz="1800" b="1" dirty="0" smtClean="0">
                <a:solidFill>
                  <a:srgbClr val="CC00FF"/>
                </a:solidFill>
                <a:latin typeface="Verdana" pitchFamily="34" charset="0"/>
                <a:ea typeface="Verdana" pitchFamily="34" charset="0"/>
                <a:cs typeface="Verdana" pitchFamily="34" charset="0"/>
              </a:rPr>
              <a:t>and</a:t>
            </a:r>
            <a:r>
              <a:rPr lang="en-US" sz="1800" dirty="0" smtClean="0">
                <a:latin typeface="Verdana" pitchFamily="34" charset="0"/>
                <a:ea typeface="Verdana" pitchFamily="34" charset="0"/>
                <a:cs typeface="Verdana" pitchFamily="34" charset="0"/>
              </a:rPr>
              <a:t>]</a:t>
            </a:r>
          </a:p>
          <a:p>
            <a:pPr algn="just">
              <a:buFont typeface="Wingdings 2" pitchFamily="18" charset="2"/>
              <a:buNone/>
            </a:pPr>
            <a:r>
              <a:rPr lang="en-US" sz="1800" dirty="0" smtClean="0">
                <a:latin typeface="Verdana" pitchFamily="34" charset="0"/>
                <a:ea typeface="Verdana" pitchFamily="34" charset="0"/>
                <a:cs typeface="Verdana" pitchFamily="34" charset="0"/>
              </a:rPr>
              <a:t>	(</a:t>
            </a:r>
            <a:r>
              <a:rPr lang="en-US" sz="1800" i="1" dirty="0" smtClean="0">
                <a:latin typeface="Verdana" pitchFamily="34" charset="0"/>
                <a:ea typeface="Verdana" pitchFamily="34" charset="0"/>
                <a:cs typeface="Verdana" pitchFamily="34" charset="0"/>
              </a:rPr>
              <a:t>ii</a:t>
            </a:r>
            <a:r>
              <a:rPr lang="en-US" sz="1800" dirty="0" smtClean="0">
                <a:latin typeface="Verdana" pitchFamily="34" charset="0"/>
                <a:ea typeface="Verdana" pitchFamily="34" charset="0"/>
                <a:cs typeface="Verdana" pitchFamily="34" charset="0"/>
              </a:rPr>
              <a:t>) turnover of which as per its last profit and loss account does </a:t>
            </a:r>
            <a:r>
              <a:rPr lang="en-US" sz="1800" dirty="0" smtClean="0">
                <a:solidFill>
                  <a:srgbClr val="CC00FF"/>
                </a:solidFill>
                <a:latin typeface="Verdana" pitchFamily="34" charset="0"/>
                <a:ea typeface="Verdana" pitchFamily="34" charset="0"/>
                <a:cs typeface="Verdana" pitchFamily="34" charset="0"/>
              </a:rPr>
              <a:t>not exceed Rs. 2 Cr </a:t>
            </a:r>
            <a:r>
              <a:rPr lang="en-US" sz="1800" dirty="0" smtClean="0">
                <a:latin typeface="Verdana" pitchFamily="34" charset="0"/>
                <a:ea typeface="Verdana" pitchFamily="34" charset="0"/>
                <a:cs typeface="Verdana" pitchFamily="34" charset="0"/>
              </a:rPr>
              <a:t>or such higher amount as may be prescribed which shall not be more than Rs. 20 Cr :</a:t>
            </a:r>
          </a:p>
          <a:p>
            <a:pPr algn="just">
              <a:buFont typeface="Wingdings 2" pitchFamily="18" charset="2"/>
              <a:buNone/>
            </a:pPr>
            <a:r>
              <a:rPr lang="en-US" sz="1400" b="1" dirty="0" smtClean="0">
                <a:latin typeface="Verdana" pitchFamily="34" charset="0"/>
                <a:ea typeface="Verdana" pitchFamily="34" charset="0"/>
                <a:cs typeface="Verdana" pitchFamily="34" charset="0"/>
              </a:rPr>
              <a:t>	Provided </a:t>
            </a:r>
            <a:r>
              <a:rPr lang="en-US" sz="1400" dirty="0" smtClean="0">
                <a:latin typeface="Verdana" pitchFamily="34" charset="0"/>
                <a:ea typeface="Verdana" pitchFamily="34" charset="0"/>
                <a:cs typeface="Verdana" pitchFamily="34" charset="0"/>
              </a:rPr>
              <a:t>that nothing in this clause shall apply to—</a:t>
            </a:r>
          </a:p>
          <a:p>
            <a:pPr algn="just">
              <a:buFont typeface="Wingdings 2" pitchFamily="18" charset="2"/>
              <a:buNone/>
            </a:pPr>
            <a:r>
              <a:rPr lang="en-US" sz="1400" dirty="0" smtClean="0">
                <a:latin typeface="Verdana" pitchFamily="34" charset="0"/>
                <a:ea typeface="Verdana" pitchFamily="34" charset="0"/>
                <a:cs typeface="Verdana" pitchFamily="34" charset="0"/>
              </a:rPr>
              <a:t>	(</a:t>
            </a:r>
            <a:r>
              <a:rPr lang="en-US" sz="1400" i="1" dirty="0" smtClean="0">
                <a:latin typeface="Verdana" pitchFamily="34" charset="0"/>
                <a:ea typeface="Verdana" pitchFamily="34" charset="0"/>
                <a:cs typeface="Verdana" pitchFamily="34" charset="0"/>
              </a:rPr>
              <a:t>A</a:t>
            </a:r>
            <a:r>
              <a:rPr lang="en-US" sz="1400" dirty="0" smtClean="0">
                <a:latin typeface="Verdana" pitchFamily="34" charset="0"/>
                <a:ea typeface="Verdana" pitchFamily="34" charset="0"/>
                <a:cs typeface="Verdana" pitchFamily="34" charset="0"/>
              </a:rPr>
              <a:t>) a holding company or a subsidiary company;</a:t>
            </a:r>
          </a:p>
          <a:p>
            <a:pPr algn="just">
              <a:buFont typeface="Wingdings 2" pitchFamily="18" charset="2"/>
              <a:buNone/>
            </a:pPr>
            <a:r>
              <a:rPr lang="en-US" sz="1400" dirty="0" smtClean="0">
                <a:latin typeface="Verdana" pitchFamily="34" charset="0"/>
                <a:ea typeface="Verdana" pitchFamily="34" charset="0"/>
                <a:cs typeface="Verdana" pitchFamily="34" charset="0"/>
              </a:rPr>
              <a:t>	(</a:t>
            </a:r>
            <a:r>
              <a:rPr lang="en-US" sz="1400" i="1" dirty="0" smtClean="0">
                <a:latin typeface="Verdana" pitchFamily="34" charset="0"/>
                <a:ea typeface="Verdana" pitchFamily="34" charset="0"/>
                <a:cs typeface="Verdana" pitchFamily="34" charset="0"/>
              </a:rPr>
              <a:t>B</a:t>
            </a:r>
            <a:r>
              <a:rPr lang="en-US" sz="1400" dirty="0" smtClean="0">
                <a:latin typeface="Verdana" pitchFamily="34" charset="0"/>
                <a:ea typeface="Verdana" pitchFamily="34" charset="0"/>
                <a:cs typeface="Verdana" pitchFamily="34" charset="0"/>
              </a:rPr>
              <a:t>) a company registered under </a:t>
            </a:r>
            <a:r>
              <a:rPr lang="en-US" sz="1400" u="sng" dirty="0" smtClean="0">
                <a:latin typeface="Verdana" pitchFamily="34" charset="0"/>
                <a:ea typeface="Verdana" pitchFamily="34" charset="0"/>
                <a:cs typeface="Verdana" pitchFamily="34" charset="0"/>
              </a:rPr>
              <a:t>section 8</a:t>
            </a:r>
            <a:r>
              <a:rPr lang="en-US" sz="1400" dirty="0" smtClean="0">
                <a:latin typeface="Verdana" pitchFamily="34" charset="0"/>
                <a:ea typeface="Verdana" pitchFamily="34" charset="0"/>
                <a:cs typeface="Verdana" pitchFamily="34" charset="0"/>
              </a:rPr>
              <a:t>;  or</a:t>
            </a:r>
          </a:p>
          <a:p>
            <a:pPr algn="just">
              <a:buFont typeface="Wingdings 2" pitchFamily="18" charset="2"/>
              <a:buNone/>
            </a:pPr>
            <a:r>
              <a:rPr lang="en-US" sz="1400" dirty="0" smtClean="0">
                <a:latin typeface="Verdana" pitchFamily="34" charset="0"/>
                <a:ea typeface="Verdana" pitchFamily="34" charset="0"/>
                <a:cs typeface="Verdana" pitchFamily="34" charset="0"/>
              </a:rPr>
              <a:t>	(</a:t>
            </a:r>
            <a:r>
              <a:rPr lang="en-US" sz="1400" i="1" dirty="0" smtClean="0">
                <a:latin typeface="Verdana" pitchFamily="34" charset="0"/>
                <a:ea typeface="Verdana" pitchFamily="34" charset="0"/>
                <a:cs typeface="Verdana" pitchFamily="34" charset="0"/>
              </a:rPr>
              <a:t>C</a:t>
            </a:r>
            <a:r>
              <a:rPr lang="en-US" sz="1400" dirty="0" smtClean="0">
                <a:latin typeface="Verdana" pitchFamily="34" charset="0"/>
                <a:ea typeface="Verdana" pitchFamily="34" charset="0"/>
                <a:cs typeface="Verdana" pitchFamily="34" charset="0"/>
              </a:rPr>
              <a:t>) a company or body corporate governed by any special Act;</a:t>
            </a:r>
          </a:p>
          <a:p>
            <a:pPr algn="just">
              <a:spcBef>
                <a:spcPct val="0"/>
              </a:spcBef>
              <a:buFont typeface="Wingdings 2" pitchFamily="18" charset="2"/>
              <a:buNone/>
            </a:pPr>
            <a:endParaRPr lang="en-US" sz="1600" dirty="0" smtClean="0"/>
          </a:p>
        </p:txBody>
      </p:sp>
      <p:sp>
        <p:nvSpPr>
          <p:cNvPr id="3" name="Footer Placeholder 2"/>
          <p:cNvSpPr>
            <a:spLocks noGrp="1"/>
          </p:cNvSpPr>
          <p:nvPr>
            <p:ph type="ftr" sz="quarter" idx="11"/>
          </p:nvPr>
        </p:nvSpPr>
        <p:spPr/>
        <p:txBody>
          <a:bodyPr/>
          <a:lstStyle/>
          <a:p>
            <a:pPr algn="ctr">
              <a:defRPr/>
            </a:pPr>
            <a:r>
              <a:rPr lang="en-US" dirty="0" smtClean="0">
                <a:latin typeface="Impact" pitchFamily="34" charset="0"/>
              </a:rPr>
              <a:t>A G Ranade &amp; Associates</a:t>
            </a:r>
            <a:endParaRPr lang="en-US" dirty="0">
              <a:latin typeface="Impact" pitchFamily="34" charset="0"/>
            </a:endParaRPr>
          </a:p>
        </p:txBody>
      </p:sp>
    </p:spTree>
  </p:cSld>
  <p:clrMapOvr>
    <a:masterClrMapping/>
  </p:clrMapOvr>
  <p:transition spd="slow">
    <p:wipe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Content Placeholder 2"/>
          <p:cNvSpPr>
            <a:spLocks noGrp="1"/>
          </p:cNvSpPr>
          <p:nvPr>
            <p:ph idx="1"/>
          </p:nvPr>
        </p:nvSpPr>
        <p:spPr>
          <a:xfrm>
            <a:off x="457200" y="914400"/>
            <a:ext cx="8229600" cy="5562600"/>
          </a:xfrm>
        </p:spPr>
        <p:txBody>
          <a:bodyPr/>
          <a:lstStyle/>
          <a:p>
            <a:pPr algn="just" eaLnBrk="1" hangingPunct="1">
              <a:buFont typeface="Wingdings 2" pitchFamily="18" charset="2"/>
              <a:buNone/>
            </a:pPr>
            <a:r>
              <a:rPr lang="en-US" sz="1800" dirty="0" smtClean="0"/>
              <a:t>	</a:t>
            </a:r>
            <a:r>
              <a:rPr lang="en-US" sz="1800" b="1" dirty="0" smtClean="0">
                <a:latin typeface="Verdana" pitchFamily="34" charset="0"/>
                <a:ea typeface="Verdana" pitchFamily="34" charset="0"/>
                <a:cs typeface="Verdana" pitchFamily="34" charset="0"/>
              </a:rPr>
              <a:t>Section 8 Company  </a:t>
            </a:r>
            <a:r>
              <a:rPr lang="en-US" sz="1800" dirty="0" smtClean="0">
                <a:latin typeface="Verdana" pitchFamily="34" charset="0"/>
                <a:ea typeface="Verdana" pitchFamily="34" charset="0"/>
                <a:cs typeface="Verdana" pitchFamily="34" charset="0"/>
              </a:rPr>
              <a:t>is a special type of Company where a person or an association of persons proposed to be registered under this Act as a limited company—</a:t>
            </a:r>
          </a:p>
          <a:p>
            <a:pPr algn="just">
              <a:buFont typeface="Wingdings 2" pitchFamily="18" charset="2"/>
              <a:buNone/>
            </a:pPr>
            <a:r>
              <a:rPr lang="en-US" sz="1800" dirty="0" smtClean="0">
                <a:latin typeface="Verdana" pitchFamily="34" charset="0"/>
                <a:ea typeface="Verdana" pitchFamily="34" charset="0"/>
                <a:cs typeface="Verdana" pitchFamily="34" charset="0"/>
              </a:rPr>
              <a:t>	(</a:t>
            </a:r>
            <a:r>
              <a:rPr lang="en-US" sz="1800" i="1" dirty="0" smtClean="0">
                <a:latin typeface="Verdana" pitchFamily="34" charset="0"/>
                <a:ea typeface="Verdana" pitchFamily="34" charset="0"/>
                <a:cs typeface="Verdana" pitchFamily="34" charset="0"/>
              </a:rPr>
              <a:t>a</a:t>
            </a:r>
            <a:r>
              <a:rPr lang="en-US" sz="1800" dirty="0" smtClean="0">
                <a:latin typeface="Verdana" pitchFamily="34" charset="0"/>
                <a:ea typeface="Verdana" pitchFamily="34" charset="0"/>
                <a:cs typeface="Verdana" pitchFamily="34" charset="0"/>
              </a:rPr>
              <a:t>) has in </a:t>
            </a:r>
            <a:r>
              <a:rPr lang="en-US" sz="1800" dirty="0" smtClean="0">
                <a:solidFill>
                  <a:srgbClr val="CC00FF"/>
                </a:solidFill>
                <a:latin typeface="Verdana" pitchFamily="34" charset="0"/>
                <a:ea typeface="Verdana" pitchFamily="34" charset="0"/>
                <a:cs typeface="Verdana" pitchFamily="34" charset="0"/>
              </a:rPr>
              <a:t>its objects</a:t>
            </a:r>
            <a:r>
              <a:rPr lang="en-US" sz="1800" dirty="0" smtClean="0">
                <a:latin typeface="Verdana" pitchFamily="34" charset="0"/>
                <a:ea typeface="Verdana" pitchFamily="34" charset="0"/>
                <a:cs typeface="Verdana" pitchFamily="34" charset="0"/>
              </a:rPr>
              <a:t> the promotion of commerce, art, science, sports, education, research, social welfare, religion, charity, protection of environment or  any such other object;</a:t>
            </a:r>
          </a:p>
          <a:p>
            <a:pPr algn="just">
              <a:buFont typeface="Wingdings 2" pitchFamily="18" charset="2"/>
              <a:buNone/>
            </a:pPr>
            <a:r>
              <a:rPr lang="en-US" sz="1800" dirty="0" smtClean="0">
                <a:latin typeface="Verdana" pitchFamily="34" charset="0"/>
                <a:ea typeface="Verdana" pitchFamily="34" charset="0"/>
                <a:cs typeface="Verdana" pitchFamily="34" charset="0"/>
              </a:rPr>
              <a:t>	(</a:t>
            </a:r>
            <a:r>
              <a:rPr lang="en-US" sz="1800" i="1" dirty="0" smtClean="0">
                <a:latin typeface="Verdana" pitchFamily="34" charset="0"/>
                <a:ea typeface="Verdana" pitchFamily="34" charset="0"/>
                <a:cs typeface="Verdana" pitchFamily="34" charset="0"/>
              </a:rPr>
              <a:t>b</a:t>
            </a:r>
            <a:r>
              <a:rPr lang="en-US" sz="1800" dirty="0" smtClean="0">
                <a:latin typeface="Verdana" pitchFamily="34" charset="0"/>
                <a:ea typeface="Verdana" pitchFamily="34" charset="0"/>
                <a:cs typeface="Verdana" pitchFamily="34" charset="0"/>
              </a:rPr>
              <a:t>) intends </a:t>
            </a:r>
            <a:r>
              <a:rPr lang="en-US" sz="1800" dirty="0" smtClean="0">
                <a:solidFill>
                  <a:srgbClr val="CC00FF"/>
                </a:solidFill>
                <a:latin typeface="Verdana" pitchFamily="34" charset="0"/>
                <a:ea typeface="Verdana" pitchFamily="34" charset="0"/>
                <a:cs typeface="Verdana" pitchFamily="34" charset="0"/>
              </a:rPr>
              <a:t>to apply its profits</a:t>
            </a:r>
            <a:r>
              <a:rPr lang="en-US" sz="1800" dirty="0" smtClean="0">
                <a:latin typeface="Verdana" pitchFamily="34" charset="0"/>
                <a:ea typeface="Verdana" pitchFamily="34" charset="0"/>
                <a:cs typeface="Verdana" pitchFamily="34" charset="0"/>
              </a:rPr>
              <a:t>, if any, or other income in promoting its objects; and</a:t>
            </a:r>
          </a:p>
          <a:p>
            <a:pPr algn="just">
              <a:buFont typeface="Wingdings 2" pitchFamily="18" charset="2"/>
              <a:buNone/>
            </a:pPr>
            <a:r>
              <a:rPr lang="en-US" sz="1800" dirty="0" smtClean="0">
                <a:latin typeface="Verdana" pitchFamily="34" charset="0"/>
                <a:ea typeface="Verdana" pitchFamily="34" charset="0"/>
                <a:cs typeface="Verdana" pitchFamily="34" charset="0"/>
              </a:rPr>
              <a:t>	(</a:t>
            </a:r>
            <a:r>
              <a:rPr lang="en-US" sz="1800" i="1" dirty="0" smtClean="0">
                <a:latin typeface="Verdana" pitchFamily="34" charset="0"/>
                <a:ea typeface="Verdana" pitchFamily="34" charset="0"/>
                <a:cs typeface="Verdana" pitchFamily="34" charset="0"/>
              </a:rPr>
              <a:t>c</a:t>
            </a:r>
            <a:r>
              <a:rPr lang="en-US" sz="1800" dirty="0" smtClean="0">
                <a:latin typeface="Verdana" pitchFamily="34" charset="0"/>
                <a:ea typeface="Verdana" pitchFamily="34" charset="0"/>
                <a:cs typeface="Verdana" pitchFamily="34" charset="0"/>
              </a:rPr>
              <a:t>) intends to </a:t>
            </a:r>
            <a:r>
              <a:rPr lang="en-US" sz="1800" dirty="0" smtClean="0">
                <a:solidFill>
                  <a:srgbClr val="CC00FF"/>
                </a:solidFill>
                <a:latin typeface="Verdana" pitchFamily="34" charset="0"/>
                <a:ea typeface="Verdana" pitchFamily="34" charset="0"/>
                <a:cs typeface="Verdana" pitchFamily="34" charset="0"/>
              </a:rPr>
              <a:t>prohibit the payment of any dividend</a:t>
            </a:r>
            <a:r>
              <a:rPr lang="en-US" sz="1800" dirty="0" smtClean="0">
                <a:latin typeface="Verdana" pitchFamily="34" charset="0"/>
                <a:ea typeface="Verdana" pitchFamily="34" charset="0"/>
                <a:cs typeface="Verdana" pitchFamily="34" charset="0"/>
              </a:rPr>
              <a:t> to its members,</a:t>
            </a:r>
          </a:p>
          <a:p>
            <a:pPr algn="just">
              <a:buFont typeface="Wingdings 2" pitchFamily="18" charset="2"/>
              <a:buNone/>
            </a:pPr>
            <a:endParaRPr lang="en-US" sz="1800" dirty="0" smtClean="0">
              <a:latin typeface="Verdana" pitchFamily="34" charset="0"/>
              <a:ea typeface="Verdana" pitchFamily="34" charset="0"/>
              <a:cs typeface="Verdana" pitchFamily="34" charset="0"/>
            </a:endParaRPr>
          </a:p>
          <a:p>
            <a:pPr algn="just">
              <a:buFont typeface="Wingdings 2" pitchFamily="18" charset="2"/>
              <a:buNone/>
            </a:pPr>
            <a:r>
              <a:rPr lang="en-US" sz="1800" dirty="0" smtClean="0">
                <a:latin typeface="Verdana" pitchFamily="34" charset="0"/>
                <a:ea typeface="Verdana" pitchFamily="34" charset="0"/>
                <a:cs typeface="Verdana" pitchFamily="34" charset="0"/>
              </a:rPr>
              <a:t>	The Central Government may allow such company to be registered as Public Limited or Private Limited Company </a:t>
            </a:r>
            <a:r>
              <a:rPr lang="en-US" sz="1800" b="1" dirty="0" smtClean="0">
                <a:latin typeface="Verdana" pitchFamily="34" charset="0"/>
                <a:ea typeface="Verdana" pitchFamily="34" charset="0"/>
                <a:cs typeface="Verdana" pitchFamily="34" charset="0"/>
              </a:rPr>
              <a:t>without the addition to its name </a:t>
            </a:r>
            <a:r>
              <a:rPr lang="en-US" sz="1800" dirty="0" smtClean="0">
                <a:latin typeface="Verdana" pitchFamily="34" charset="0"/>
                <a:ea typeface="Verdana" pitchFamily="34" charset="0"/>
                <a:cs typeface="Verdana" pitchFamily="34" charset="0"/>
              </a:rPr>
              <a:t>of the word "Limited” or the words "Private Limited"</a:t>
            </a:r>
          </a:p>
          <a:p>
            <a:pPr eaLnBrk="1" hangingPunct="1">
              <a:buFont typeface="Wingdings 2" pitchFamily="18" charset="2"/>
              <a:buNone/>
            </a:pPr>
            <a:endParaRPr lang="en-US" dirty="0" smtClean="0"/>
          </a:p>
        </p:txBody>
      </p:sp>
      <p:sp>
        <p:nvSpPr>
          <p:cNvPr id="3" name="Footer Placeholder 2"/>
          <p:cNvSpPr>
            <a:spLocks noGrp="1"/>
          </p:cNvSpPr>
          <p:nvPr>
            <p:ph type="ftr" sz="quarter" idx="11"/>
          </p:nvPr>
        </p:nvSpPr>
        <p:spPr>
          <a:xfrm>
            <a:off x="2667000" y="6356350"/>
            <a:ext cx="3352800" cy="365125"/>
          </a:xfrm>
        </p:spPr>
        <p:txBody>
          <a:bodyPr/>
          <a:lstStyle/>
          <a:p>
            <a:pPr algn="ctr">
              <a:defRPr/>
            </a:pPr>
            <a:r>
              <a:rPr lang="en-US" dirty="0" smtClean="0">
                <a:latin typeface="Impact" pitchFamily="34" charset="0"/>
              </a:rPr>
              <a:t>A G Ranade &amp; Associates</a:t>
            </a:r>
            <a:endParaRPr lang="en-US" dirty="0">
              <a:latin typeface="Impact" pitchFamily="34" charset="0"/>
            </a:endParaRPr>
          </a:p>
        </p:txBody>
      </p:sp>
    </p:spTree>
  </p:cSld>
  <p:clrMapOvr>
    <a:masterClrMapping/>
  </p:clrMapOvr>
  <p:transition spd="slow">
    <p:wipe dir="d"/>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2.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docProps/app.xml><?xml version="1.0" encoding="utf-8"?>
<Properties xmlns="http://schemas.openxmlformats.org/officeDocument/2006/extended-properties" xmlns:vt="http://schemas.openxmlformats.org/officeDocument/2006/docPropsVTypes">
  <Template>Flow</Template>
  <TotalTime>4570</TotalTime>
  <Words>2368</Words>
  <Application>Microsoft Office PowerPoint</Application>
  <PresentationFormat>On-screen Show (4:3)</PresentationFormat>
  <Paragraphs>502</Paragraphs>
  <Slides>41</Slides>
  <Notes>6</Notes>
  <HiddenSlides>0</HiddenSlides>
  <MMClips>0</MMClips>
  <ScaleCrop>false</ScaleCrop>
  <HeadingPairs>
    <vt:vector size="4" baseType="variant">
      <vt:variant>
        <vt:lpstr>Theme</vt:lpstr>
      </vt:variant>
      <vt:variant>
        <vt:i4>1</vt:i4>
      </vt:variant>
      <vt:variant>
        <vt:lpstr>Slide Titles</vt:lpstr>
      </vt:variant>
      <vt:variant>
        <vt:i4>41</vt:i4>
      </vt:variant>
    </vt:vector>
  </HeadingPairs>
  <TitlesOfParts>
    <vt:vector size="42" baseType="lpstr">
      <vt:lpstr>Flow</vt:lpstr>
      <vt:lpstr>Slide 1</vt:lpstr>
      <vt:lpstr>Slide 2</vt:lpstr>
      <vt:lpstr>OVERVIEW OF COMPANIES ACT, 2013</vt:lpstr>
      <vt:lpstr>Slide 4</vt:lpstr>
      <vt:lpstr>Slide 5</vt:lpstr>
      <vt:lpstr>Slide 6</vt:lpstr>
      <vt:lpstr>Slide 7</vt:lpstr>
      <vt:lpstr>Slide 8</vt:lpstr>
      <vt:lpstr>Slide 9</vt:lpstr>
      <vt:lpstr>Slide 10</vt:lpstr>
      <vt:lpstr>Slide 11</vt:lpstr>
      <vt:lpstr>Slide 12</vt:lpstr>
      <vt:lpstr>Reservation of Name</vt:lpstr>
      <vt:lpstr>Slide 14</vt:lpstr>
      <vt:lpstr>Slide 15</vt:lpstr>
      <vt:lpstr>Slide 16</vt:lpstr>
      <vt:lpstr>Slide 17</vt:lpstr>
      <vt:lpstr>Slide 18</vt:lpstr>
      <vt:lpstr>Slide 19</vt:lpstr>
      <vt:lpstr>Slide 20</vt:lpstr>
      <vt:lpstr>Slide 21</vt:lpstr>
      <vt:lpstr>Slide 22</vt:lpstr>
      <vt:lpstr>  Modes of Incorporation</vt:lpstr>
      <vt:lpstr>Slide 24</vt:lpstr>
      <vt:lpstr>Slide 25</vt:lpstr>
      <vt:lpstr>Slide 26</vt:lpstr>
      <vt:lpstr>Slide 27</vt:lpstr>
      <vt:lpstr>Slide 28</vt:lpstr>
      <vt:lpstr>Slide 29</vt:lpstr>
      <vt:lpstr>ONE PERSON COMPANY [OPC]</vt:lpstr>
      <vt:lpstr>Slide 31</vt:lpstr>
      <vt:lpstr>OPC INCORPORATION </vt:lpstr>
      <vt:lpstr>OPC CONVERSION</vt:lpstr>
      <vt:lpstr>SECTION 8 COMPANY</vt:lpstr>
      <vt:lpstr>Slide 35</vt:lpstr>
      <vt:lpstr>Registered Office &amp; Display of Information</vt:lpstr>
      <vt:lpstr>Slide 37</vt:lpstr>
      <vt:lpstr>Slide 38</vt:lpstr>
      <vt:lpstr>Slide 39</vt:lpstr>
      <vt:lpstr>Slide 40</vt:lpstr>
      <vt:lpstr>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Ajay Ranade</dc:creator>
  <cp:lastModifiedBy>Events</cp:lastModifiedBy>
  <cp:revision>649</cp:revision>
  <dcterms:created xsi:type="dcterms:W3CDTF">2013-02-08T13:19:43Z</dcterms:created>
  <dcterms:modified xsi:type="dcterms:W3CDTF">2017-07-03T04:38:04Z</dcterms:modified>
</cp:coreProperties>
</file>