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261" r:id="rId3"/>
    <p:sldId id="257" r:id="rId4"/>
    <p:sldId id="263" r:id="rId5"/>
    <p:sldId id="264" r:id="rId6"/>
    <p:sldId id="260" r:id="rId7"/>
    <p:sldId id="259" r:id="rId8"/>
    <p:sldId id="277" r:id="rId9"/>
    <p:sldId id="265" r:id="rId10"/>
    <p:sldId id="266" r:id="rId11"/>
    <p:sldId id="275" r:id="rId12"/>
    <p:sldId id="267" r:id="rId13"/>
    <p:sldId id="270" r:id="rId14"/>
    <p:sldId id="268" r:id="rId15"/>
    <p:sldId id="271" r:id="rId16"/>
    <p:sldId id="272" r:id="rId17"/>
    <p:sldId id="273" r:id="rId18"/>
    <p:sldId id="278" r:id="rId19"/>
    <p:sldId id="282" r:id="rId20"/>
    <p:sldId id="274" r:id="rId21"/>
    <p:sldId id="276" r:id="rId22"/>
    <p:sldId id="283" r:id="rId23"/>
    <p:sldId id="279" r:id="rId24"/>
    <p:sldId id="287" r:id="rId25"/>
    <p:sldId id="284" r:id="rId26"/>
    <p:sldId id="288" r:id="rId27"/>
    <p:sldId id="289" r:id="rId28"/>
    <p:sldId id="290" r:id="rId29"/>
    <p:sldId id="291" r:id="rId30"/>
    <p:sldId id="292" r:id="rId31"/>
    <p:sldId id="293"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85663" autoAdjust="0"/>
  </p:normalViewPr>
  <p:slideViewPr>
    <p:cSldViewPr>
      <p:cViewPr>
        <p:scale>
          <a:sx n="66" d="100"/>
          <a:sy n="66" d="100"/>
        </p:scale>
        <p:origin x="-1422" y="-174"/>
      </p:cViewPr>
      <p:guideLst>
        <p:guide orient="horz" pos="2160"/>
        <p:guide pos="2880"/>
      </p:guideLst>
    </p:cSldViewPr>
  </p:slideViewPr>
  <p:notesTextViewPr>
    <p:cViewPr>
      <p:scale>
        <a:sx n="100" d="100"/>
        <a:sy n="100" d="100"/>
      </p:scale>
      <p:origin x="0" y="0"/>
    </p:cViewPr>
  </p:notesTextViewPr>
  <p:notesViewPr>
    <p:cSldViewPr>
      <p:cViewPr varScale="1">
        <p:scale>
          <a:sx n="52" d="100"/>
          <a:sy n="52" d="100"/>
        </p:scale>
        <p:origin x="-289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E1CDFE-DCC6-4F68-8004-E2057ACAFA5F}" type="datetimeFigureOut">
              <a:rPr lang="en-IN" smtClean="0"/>
              <a:pPr/>
              <a:t>31-05-2013</a:t>
            </a:fld>
            <a:endParaRPr lang="en-IN"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4AB00F-524F-4B77-9EA3-C6EDE00BEB22}" type="slidenum">
              <a:rPr lang="en-IN" smtClean="0"/>
              <a:pPr/>
              <a:t>‹#›</a:t>
            </a:fld>
            <a:endParaRPr lang="en-IN"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7082B4-3B4A-49AB-8DEB-32BCE25E3D72}" type="datetimeFigureOut">
              <a:rPr lang="en-IN" smtClean="0"/>
              <a:pPr/>
              <a:t>31-05-2013</a:t>
            </a:fld>
            <a:endParaRPr lang="en-IN"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A19E27-27BD-46F4-8109-FD2BD11A05ED}" type="slidenum">
              <a:rPr lang="en-IN" smtClean="0"/>
              <a:pPr/>
              <a:t>‹#›</a:t>
            </a:fld>
            <a:endParaRPr lang="en-IN"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72A19E27-27BD-46F4-8109-FD2BD11A05ED}"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72A19E27-27BD-46F4-8109-FD2BD11A05ED}" type="slidenum">
              <a:rPr lang="en-IN" smtClean="0"/>
              <a:pPr/>
              <a:t>2</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72A19E27-27BD-46F4-8109-FD2BD11A05ED}" type="slidenum">
              <a:rPr lang="en-IN" smtClean="0"/>
              <a:pPr/>
              <a:t>3</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72A19E27-27BD-46F4-8109-FD2BD11A05ED}" type="slidenum">
              <a:rPr lang="en-IN" smtClean="0"/>
              <a:pPr/>
              <a:t>8</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72A19E27-27BD-46F4-8109-FD2BD11A05ED}" type="slidenum">
              <a:rPr lang="en-IN" smtClean="0"/>
              <a:pPr/>
              <a:t>19</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72A19E27-27BD-46F4-8109-FD2BD11A05ED}" type="slidenum">
              <a:rPr lang="en-IN" smtClean="0"/>
              <a:pPr/>
              <a:t>32</a:t>
            </a:fld>
            <a:endParaRPr lang="en-I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ED83742-80B2-4F71-809D-15F73C90136D}" type="datetime1">
              <a:rPr lang="en-US" smtClean="0"/>
              <a:pPr/>
              <a:t>31/05/2013</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8FBA748-AB65-45BF-9F66-7B2CC1E4F224}" type="datetime1">
              <a:rPr lang="en-US" smtClean="0"/>
              <a:pPr/>
              <a:t>31/05/2013</a:t>
            </a:fld>
            <a:endParaRPr lang="en-US" dirty="0"/>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3ADBC9-4230-42A6-9E8A-D5C7AE15E778}" type="datetime1">
              <a:rPr lang="en-US" smtClean="0"/>
              <a:pPr/>
              <a:t>31/05/2013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B377C0-3A73-46D0-830C-36A570949D42}" type="datetime1">
              <a:rPr lang="en-US" smtClean="0"/>
              <a:pPr/>
              <a:t>31/05/2013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0FB38C7-AAF0-4387-BF81-44E00BD69D58}" type="datetime1">
              <a:rPr lang="en-US" smtClean="0"/>
              <a:pPr/>
              <a:t>31/05/2013</a:t>
            </a:fld>
            <a:endParaRPr lang="en-US" dirty="0"/>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10" name="Footer Placeholder 9"/>
          <p:cNvSpPr>
            <a:spLocks noGrp="1"/>
          </p:cNvSpPr>
          <p:nvPr>
            <p:ph type="ftr" sz="quarter" idx="16"/>
          </p:nvPr>
        </p:nvSpPr>
        <p:spPr>
          <a:xfrm>
            <a:off x="5029200" y="5791200"/>
            <a:ext cx="3657600" cy="899160"/>
          </a:xfrm>
        </p:spPr>
        <p:txBody>
          <a:bodyPr rtlCol="0"/>
          <a:lstStyle/>
          <a:p>
            <a:endParaRPr lang="en-US" dirty="0"/>
          </a:p>
        </p:txBody>
      </p:sp>
      <p:pic>
        <p:nvPicPr>
          <p:cNvPr id="15" name="Picture 4"/>
          <p:cNvPicPr>
            <a:picLocks noChangeAspect="1" noChangeArrowheads="1"/>
          </p:cNvPicPr>
          <p:nvPr userDrawn="1"/>
        </p:nvPicPr>
        <p:blipFill>
          <a:blip r:embed="rId2" cstate="print"/>
          <a:srcRect/>
          <a:stretch>
            <a:fillRect/>
          </a:stretch>
        </p:blipFill>
        <p:spPr bwMode="auto">
          <a:xfrm>
            <a:off x="7086600" y="6305344"/>
            <a:ext cx="1609725" cy="400256"/>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02866F49-8A01-4665-B29E-59AB42A67221}" type="datetime1">
              <a:rPr lang="en-US" smtClean="0"/>
              <a:pPr/>
              <a:t>31/05/2013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pic>
        <p:nvPicPr>
          <p:cNvPr id="6" name="Picture 5" descr="373982_265334170215072_222300871185069_593939_398215845_n.jpg"/>
          <p:cNvPicPr>
            <a:picLocks noChangeAspect="1"/>
          </p:cNvPicPr>
          <p:nvPr userDrawn="1"/>
        </p:nvPicPr>
        <p:blipFill>
          <a:blip r:embed="rId2" cstate="print"/>
          <a:stretch>
            <a:fillRect/>
          </a:stretch>
        </p:blipFill>
        <p:spPr>
          <a:xfrm>
            <a:off x="5486400" y="6019800"/>
            <a:ext cx="1609725" cy="44825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C18BDD3-1AE5-4890-842B-17F59FBC7152}" type="datetime1">
              <a:rPr lang="en-US" smtClean="0"/>
              <a:pPr/>
              <a:t>31/05/2013</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B906102-3D6F-4B2C-AFD8-6E7023C79A33}" type="datetime1">
              <a:rPr lang="en-US" smtClean="0"/>
              <a:pPr/>
              <a:t>31/05/2013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92A9840-1B63-4A93-903A-AF5601B27CF9}" type="datetime1">
              <a:rPr lang="en-US" smtClean="0"/>
              <a:pPr/>
              <a:t>31/05/2013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E86C007-C7F5-4704-94CB-1ECC469D0899}" type="datetime1">
              <a:rPr lang="en-US" smtClean="0"/>
              <a:pPr/>
              <a:t>31/05/2013</a:t>
            </a:fld>
            <a:endParaRPr lang="en-US" dirty="0"/>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8" name="Footer Placeholder 7"/>
          <p:cNvSpPr>
            <a:spLocks noGrp="1"/>
          </p:cNvSpPr>
          <p:nvPr>
            <p:ph type="ftr" sz="quarter" idx="12"/>
          </p:nvPr>
        </p:nvSpPr>
        <p:spPr>
          <a:xfrm>
            <a:off x="4800600" y="5562600"/>
            <a:ext cx="3886200" cy="1295400"/>
          </a:xfrm>
        </p:spPr>
        <p:txBody>
          <a:bodyPr rtlCol="0"/>
          <a:lstStyle/>
          <a:p>
            <a:endParaRPr lang="en-US" dirty="0"/>
          </a:p>
        </p:txBody>
      </p:sp>
      <p:pic>
        <p:nvPicPr>
          <p:cNvPr id="9" name="Picture 4"/>
          <p:cNvPicPr>
            <a:picLocks noChangeAspect="1" noChangeArrowheads="1"/>
          </p:cNvPicPr>
          <p:nvPr userDrawn="1"/>
        </p:nvPicPr>
        <p:blipFill>
          <a:blip r:embed="rId2" cstate="print"/>
          <a:srcRect/>
          <a:stretch>
            <a:fillRect/>
          </a:stretch>
        </p:blipFill>
        <p:spPr bwMode="auto">
          <a:xfrm>
            <a:off x="7086600" y="6305344"/>
            <a:ext cx="1609725" cy="400256"/>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5A21C-A915-4585-94BF-680E1C7EE92F}" type="datetime1">
              <a:rPr lang="en-US" smtClean="0"/>
              <a:pPr/>
              <a:t>31/05/2013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0713F0E-CE45-4C02-A8F8-7950E30CCB7A}" type="datetime1">
              <a:rPr lang="en-US" smtClean="0"/>
              <a:pPr/>
              <a:t>31/05/2013</a:t>
            </a:fld>
            <a:endParaRPr lang="en-US" dirty="0"/>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B456297-86EC-430E-8D7A-CAD4C8DF3C09}" type="datetime1">
              <a:rPr lang="en-US" smtClean="0"/>
              <a:pPr/>
              <a:t>31/05/2013</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smtClean="0">
                <a:solidFill>
                  <a:schemeClr val="accent1">
                    <a:lumMod val="75000"/>
                  </a:schemeClr>
                </a:solidFill>
              </a:rPr>
              <a:t>Domestic Transfer Pricing</a:t>
            </a:r>
            <a:endParaRPr lang="en-IN" sz="4400" dirty="0">
              <a:solidFill>
                <a:schemeClr val="accent1">
                  <a:lumMod val="75000"/>
                </a:schemeClr>
              </a:solidFill>
            </a:endParaRPr>
          </a:p>
        </p:txBody>
      </p:sp>
      <p:sp>
        <p:nvSpPr>
          <p:cNvPr id="3" name="Subtitle 2"/>
          <p:cNvSpPr>
            <a:spLocks noGrp="1"/>
          </p:cNvSpPr>
          <p:nvPr>
            <p:ph type="subTitle" idx="1"/>
          </p:nvPr>
        </p:nvSpPr>
        <p:spPr/>
        <p:txBody>
          <a:bodyPr/>
          <a:lstStyle/>
          <a:p>
            <a:r>
              <a:rPr lang="en-US" dirty="0" smtClean="0">
                <a:solidFill>
                  <a:schemeClr val="accent1">
                    <a:lumMod val="75000"/>
                  </a:schemeClr>
                </a:solidFill>
              </a:rPr>
              <a:t>CA </a:t>
            </a:r>
            <a:r>
              <a:rPr lang="en-US" dirty="0" err="1" smtClean="0">
                <a:solidFill>
                  <a:schemeClr val="accent1">
                    <a:lumMod val="75000"/>
                  </a:schemeClr>
                </a:solidFill>
              </a:rPr>
              <a:t>Kishor</a:t>
            </a:r>
            <a:r>
              <a:rPr lang="en-US" dirty="0" smtClean="0">
                <a:solidFill>
                  <a:schemeClr val="accent1">
                    <a:lumMod val="75000"/>
                  </a:schemeClr>
                </a:solidFill>
              </a:rPr>
              <a:t> B. </a:t>
            </a:r>
            <a:r>
              <a:rPr lang="en-US" dirty="0" err="1" smtClean="0">
                <a:solidFill>
                  <a:schemeClr val="accent1">
                    <a:lumMod val="75000"/>
                  </a:schemeClr>
                </a:solidFill>
              </a:rPr>
              <a:t>Phadke</a:t>
            </a:r>
            <a:r>
              <a:rPr lang="en-US" dirty="0" smtClean="0">
                <a:solidFill>
                  <a:schemeClr val="accent1">
                    <a:lumMod val="75000"/>
                  </a:schemeClr>
                </a:solidFill>
              </a:rPr>
              <a:t>,</a:t>
            </a:r>
          </a:p>
          <a:p>
            <a:r>
              <a:rPr lang="en-US" dirty="0" smtClean="0">
                <a:solidFill>
                  <a:schemeClr val="accent1">
                    <a:lumMod val="75000"/>
                  </a:schemeClr>
                </a:solidFill>
              </a:rPr>
              <a:t>Partner</a:t>
            </a:r>
            <a:endParaRPr lang="en-IN" dirty="0">
              <a:solidFill>
                <a:schemeClr val="accent1">
                  <a:lumMod val="75000"/>
                </a:schemeClr>
              </a:solidFill>
            </a:endParaRPr>
          </a:p>
        </p:txBody>
      </p:sp>
      <p:pic>
        <p:nvPicPr>
          <p:cNvPr id="4" name="Picture 4"/>
          <p:cNvPicPr>
            <a:picLocks noChangeAspect="1" noChangeArrowheads="1"/>
          </p:cNvPicPr>
          <p:nvPr/>
        </p:nvPicPr>
        <p:blipFill>
          <a:blip r:embed="rId3" cstate="print"/>
          <a:srcRect/>
          <a:stretch>
            <a:fillRect/>
          </a:stretch>
        </p:blipFill>
        <p:spPr bwMode="auto">
          <a:xfrm>
            <a:off x="2362200" y="5715000"/>
            <a:ext cx="1762125" cy="43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US" dirty="0" smtClean="0">
                <a:solidFill>
                  <a:schemeClr val="accent1">
                    <a:lumMod val="75000"/>
                  </a:schemeClr>
                </a:solidFill>
              </a:rPr>
              <a:t>Implication after amendments in Income tax act ,1961</a:t>
            </a:r>
            <a:endParaRPr lang="en-IN" dirty="0" smtClean="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10</a:t>
            </a:fld>
            <a:endParaRPr lang="en-US"/>
          </a:p>
        </p:txBody>
      </p:sp>
      <p:sp>
        <p:nvSpPr>
          <p:cNvPr id="5" name="Footer Placeholder 4"/>
          <p:cNvSpPr>
            <a:spLocks noGrp="1"/>
          </p:cNvSpPr>
          <p:nvPr>
            <p:ph type="ftr" sz="quarter" idx="16"/>
          </p:nvPr>
        </p:nvSpPr>
        <p:spPr/>
        <p:txBody>
          <a:bodyPr/>
          <a:lstStyle/>
          <a:p>
            <a:endParaRPr lang="en-US" dirty="0"/>
          </a:p>
        </p:txBody>
      </p:sp>
      <p:sp>
        <p:nvSpPr>
          <p:cNvPr id="6" name="Rectangle 5"/>
          <p:cNvSpPr/>
          <p:nvPr/>
        </p:nvSpPr>
        <p:spPr>
          <a:xfrm rot="5400000">
            <a:off x="1943824" y="419821"/>
            <a:ext cx="495300" cy="3237052"/>
          </a:xfrm>
          <a:prstGeom prst="rect">
            <a:avLst/>
          </a:prstGeom>
          <a:solidFill>
            <a:schemeClr val="accent2">
              <a:lumMod val="20000"/>
              <a:lumOff val="8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vert="vert270" lIns="91382" tIns="45690" rIns="91382" bIns="45690" anchor="ctr"/>
          <a:lstStyle/>
          <a:p>
            <a:pPr algn="ctr" fontAlgn="auto">
              <a:spcBef>
                <a:spcPts val="0"/>
              </a:spcBef>
              <a:spcAft>
                <a:spcPts val="0"/>
              </a:spcAft>
              <a:defRPr/>
            </a:pPr>
            <a:r>
              <a:rPr lang="en-US" sz="1600" b="1" dirty="0">
                <a:solidFill>
                  <a:schemeClr val="tx1"/>
                </a:solidFill>
                <a:latin typeface="Arial" pitchFamily="34" charset="0"/>
                <a:cs typeface="Arial" pitchFamily="34" charset="0"/>
              </a:rPr>
              <a:t>FMV</a:t>
            </a:r>
          </a:p>
        </p:txBody>
      </p:sp>
      <p:sp>
        <p:nvSpPr>
          <p:cNvPr id="7" name="Rectangle 6"/>
          <p:cNvSpPr/>
          <p:nvPr/>
        </p:nvSpPr>
        <p:spPr>
          <a:xfrm rot="5400000">
            <a:off x="6508190" y="297887"/>
            <a:ext cx="495300" cy="3404720"/>
          </a:xfrm>
          <a:prstGeom prst="rect">
            <a:avLst/>
          </a:prstGeom>
          <a:solidFill>
            <a:schemeClr val="accent2">
              <a:lumMod val="20000"/>
              <a:lumOff val="80000"/>
            </a:schemeClr>
          </a:solidFill>
          <a:ln/>
        </p:spPr>
        <p:style>
          <a:lnRef idx="2">
            <a:schemeClr val="dk1"/>
          </a:lnRef>
          <a:fillRef idx="1">
            <a:schemeClr val="lt1"/>
          </a:fillRef>
          <a:effectRef idx="0">
            <a:schemeClr val="dk1"/>
          </a:effectRef>
          <a:fontRef idx="minor">
            <a:schemeClr val="dk1"/>
          </a:fontRef>
        </p:style>
        <p:txBody>
          <a:bodyPr vert="vert270" lIns="91382" tIns="45690" rIns="91382" bIns="45690" anchor="ctr"/>
          <a:lstStyle/>
          <a:p>
            <a:pPr algn="ctr" fontAlgn="auto">
              <a:spcBef>
                <a:spcPts val="0"/>
              </a:spcBef>
              <a:spcAft>
                <a:spcPts val="0"/>
              </a:spcAft>
              <a:defRPr/>
            </a:pPr>
            <a:r>
              <a:rPr lang="en-US" sz="1600" b="1" dirty="0">
                <a:solidFill>
                  <a:schemeClr val="tx1"/>
                </a:solidFill>
                <a:latin typeface="Arial" pitchFamily="34" charset="0"/>
                <a:cs typeface="Arial" pitchFamily="34" charset="0"/>
              </a:rPr>
              <a:t>ALP</a:t>
            </a:r>
          </a:p>
        </p:txBody>
      </p:sp>
      <p:sp>
        <p:nvSpPr>
          <p:cNvPr id="8" name="Rectangle 7"/>
          <p:cNvSpPr/>
          <p:nvPr/>
        </p:nvSpPr>
        <p:spPr>
          <a:xfrm rot="5400000">
            <a:off x="1917140" y="1155137"/>
            <a:ext cx="5334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fontAlgn="auto">
              <a:spcBef>
                <a:spcPts val="0"/>
              </a:spcBef>
              <a:spcAft>
                <a:spcPts val="0"/>
              </a:spcAft>
              <a:defRPr/>
            </a:pPr>
            <a:r>
              <a:rPr lang="en-US" dirty="0">
                <a:solidFill>
                  <a:schemeClr val="tx1"/>
                </a:solidFill>
                <a:cs typeface="Arial" pitchFamily="34" charset="0"/>
              </a:rPr>
              <a:t>No method prescribed for computing FMV</a:t>
            </a:r>
          </a:p>
        </p:txBody>
      </p:sp>
      <p:sp>
        <p:nvSpPr>
          <p:cNvPr id="9" name="Rectangle 8"/>
          <p:cNvSpPr/>
          <p:nvPr/>
        </p:nvSpPr>
        <p:spPr>
          <a:xfrm rot="5400000">
            <a:off x="6461177" y="1106900"/>
            <a:ext cx="533400" cy="334879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fontAlgn="auto">
              <a:spcBef>
                <a:spcPts val="0"/>
              </a:spcBef>
              <a:spcAft>
                <a:spcPts val="0"/>
              </a:spcAft>
              <a:defRPr/>
            </a:pPr>
            <a:r>
              <a:rPr lang="en-US" dirty="0">
                <a:solidFill>
                  <a:schemeClr val="tx1"/>
                </a:solidFill>
                <a:cs typeface="Arial" pitchFamily="34" charset="0"/>
              </a:rPr>
              <a:t>Six methods prescribed for computing ALP</a:t>
            </a:r>
          </a:p>
        </p:txBody>
      </p:sp>
      <p:sp>
        <p:nvSpPr>
          <p:cNvPr id="10" name="Rectangle 9"/>
          <p:cNvSpPr/>
          <p:nvPr/>
        </p:nvSpPr>
        <p:spPr>
          <a:xfrm rot="5400000">
            <a:off x="1917140" y="1993337"/>
            <a:ext cx="5334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just">
              <a:defRPr/>
            </a:pPr>
            <a:r>
              <a:rPr lang="en-US" sz="1600" dirty="0">
                <a:solidFill>
                  <a:schemeClr val="tx1"/>
                </a:solidFill>
                <a:cs typeface="Arial" pitchFamily="34" charset="0"/>
              </a:rPr>
              <a:t>No documentation required to be maintained</a:t>
            </a:r>
          </a:p>
        </p:txBody>
      </p:sp>
      <p:sp>
        <p:nvSpPr>
          <p:cNvPr id="11" name="Rectangle 10"/>
          <p:cNvSpPr/>
          <p:nvPr/>
        </p:nvSpPr>
        <p:spPr>
          <a:xfrm rot="5400000">
            <a:off x="6461177" y="1945100"/>
            <a:ext cx="533400" cy="334879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fontAlgn="auto">
              <a:spcBef>
                <a:spcPts val="0"/>
              </a:spcBef>
              <a:spcAft>
                <a:spcPts val="0"/>
              </a:spcAft>
              <a:defRPr/>
            </a:pPr>
            <a:r>
              <a:rPr lang="en-US" sz="1600" dirty="0">
                <a:solidFill>
                  <a:schemeClr val="tx1"/>
                </a:solidFill>
                <a:cs typeface="Arial" pitchFamily="34" charset="0"/>
              </a:rPr>
              <a:t>Contemporaneous documentation required to be maintained</a:t>
            </a:r>
          </a:p>
        </p:txBody>
      </p:sp>
      <p:sp>
        <p:nvSpPr>
          <p:cNvPr id="12" name="Rectangle 11"/>
          <p:cNvSpPr/>
          <p:nvPr/>
        </p:nvSpPr>
        <p:spPr>
          <a:xfrm rot="5400000">
            <a:off x="1917140" y="2831537"/>
            <a:ext cx="5334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just">
              <a:defRPr/>
            </a:pPr>
            <a:r>
              <a:rPr lang="en-US" sz="1600" dirty="0">
                <a:solidFill>
                  <a:schemeClr val="tx1"/>
                </a:solidFill>
                <a:cs typeface="Arial" pitchFamily="34" charset="0"/>
              </a:rPr>
              <a:t>Other than reporting in tax audit report, no statutory compliance</a:t>
            </a:r>
          </a:p>
        </p:txBody>
      </p:sp>
      <p:sp>
        <p:nvSpPr>
          <p:cNvPr id="13" name="Rectangle 12"/>
          <p:cNvSpPr/>
          <p:nvPr/>
        </p:nvSpPr>
        <p:spPr>
          <a:xfrm rot="5400000">
            <a:off x="6461177" y="2783300"/>
            <a:ext cx="533400" cy="334879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a:defRPr/>
            </a:pPr>
            <a:r>
              <a:rPr lang="en-US" dirty="0">
                <a:solidFill>
                  <a:schemeClr val="tx1"/>
                </a:solidFill>
                <a:cs typeface="Arial" pitchFamily="34" charset="0"/>
              </a:rPr>
              <a:t>Accountant’s report signed by a CA to be filed</a:t>
            </a:r>
          </a:p>
        </p:txBody>
      </p:sp>
      <p:sp>
        <p:nvSpPr>
          <p:cNvPr id="14" name="Rectangle 13"/>
          <p:cNvSpPr/>
          <p:nvPr/>
        </p:nvSpPr>
        <p:spPr>
          <a:xfrm rot="5400000">
            <a:off x="1917140" y="3669740"/>
            <a:ext cx="5334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fontAlgn="auto">
              <a:spcBef>
                <a:spcPts val="0"/>
              </a:spcBef>
              <a:spcAft>
                <a:spcPts val="0"/>
              </a:spcAft>
              <a:defRPr/>
            </a:pPr>
            <a:r>
              <a:rPr lang="en-US" dirty="0">
                <a:solidFill>
                  <a:schemeClr val="tx1"/>
                </a:solidFill>
                <a:cs typeface="Arial" pitchFamily="34" charset="0"/>
              </a:rPr>
              <a:t>Assessment done by the AO</a:t>
            </a:r>
          </a:p>
        </p:txBody>
      </p:sp>
      <p:sp>
        <p:nvSpPr>
          <p:cNvPr id="15" name="Rectangle 14"/>
          <p:cNvSpPr/>
          <p:nvPr/>
        </p:nvSpPr>
        <p:spPr>
          <a:xfrm rot="5400000">
            <a:off x="6461177" y="3621503"/>
            <a:ext cx="533400" cy="334879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fontAlgn="auto">
              <a:spcBef>
                <a:spcPts val="0"/>
              </a:spcBef>
              <a:spcAft>
                <a:spcPts val="0"/>
              </a:spcAft>
              <a:defRPr/>
            </a:pPr>
            <a:r>
              <a:rPr lang="en-US" dirty="0">
                <a:solidFill>
                  <a:schemeClr val="tx1"/>
                </a:solidFill>
                <a:cs typeface="Arial" pitchFamily="34" charset="0"/>
              </a:rPr>
              <a:t>Assessment done by the TPO</a:t>
            </a:r>
          </a:p>
        </p:txBody>
      </p:sp>
      <p:cxnSp>
        <p:nvCxnSpPr>
          <p:cNvPr id="21" name="Straight Arrow Connector 20"/>
          <p:cNvCxnSpPr/>
          <p:nvPr/>
        </p:nvCxnSpPr>
        <p:spPr>
          <a:xfrm>
            <a:off x="3962400" y="2743200"/>
            <a:ext cx="914400" cy="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962400" y="3581400"/>
            <a:ext cx="914400" cy="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3962400" y="4419600"/>
            <a:ext cx="914400" cy="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962400" y="5257800"/>
            <a:ext cx="914400" cy="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Methods to substantiate alp</a:t>
            </a:r>
            <a:endParaRPr lang="en-US" dirty="0">
              <a:solidFill>
                <a:schemeClr val="accent1">
                  <a:lumMod val="75000"/>
                </a:schemeClr>
              </a:solidFill>
            </a:endParaRPr>
          </a:p>
        </p:txBody>
      </p:sp>
      <p:sp>
        <p:nvSpPr>
          <p:cNvPr id="3" name="Content Placeholder 2"/>
          <p:cNvSpPr>
            <a:spLocks noGrp="1"/>
          </p:cNvSpPr>
          <p:nvPr>
            <p:ph sz="quarter" idx="1"/>
          </p:nvPr>
        </p:nvSpPr>
        <p:spPr/>
        <p:txBody>
          <a:bodyPr/>
          <a:lstStyle/>
          <a:p>
            <a:pPr>
              <a:buNone/>
            </a:pPr>
            <a:r>
              <a:rPr lang="en-US" dirty="0" smtClean="0">
                <a:solidFill>
                  <a:schemeClr val="tx2"/>
                </a:solidFill>
              </a:rPr>
              <a:t>There are six methods which are as follows –</a:t>
            </a:r>
          </a:p>
          <a:p>
            <a:pPr>
              <a:buNone/>
            </a:pPr>
            <a:endParaRPr lang="en-US" dirty="0" smtClean="0">
              <a:solidFill>
                <a:schemeClr val="tx2"/>
              </a:solidFill>
            </a:endParaRPr>
          </a:p>
          <a:p>
            <a:pPr lvl="0"/>
            <a:r>
              <a:rPr lang="en-US" dirty="0" smtClean="0">
                <a:solidFill>
                  <a:schemeClr val="tx2"/>
                </a:solidFill>
              </a:rPr>
              <a:t>Comparable Uncontrolled Price (CUP)</a:t>
            </a:r>
          </a:p>
          <a:p>
            <a:pPr lvl="0"/>
            <a:r>
              <a:rPr lang="en-US" dirty="0" smtClean="0">
                <a:solidFill>
                  <a:schemeClr val="tx2"/>
                </a:solidFill>
              </a:rPr>
              <a:t>Profit Split Method (PSM)</a:t>
            </a:r>
          </a:p>
          <a:p>
            <a:pPr lvl="0"/>
            <a:r>
              <a:rPr lang="en-US" dirty="0" smtClean="0">
                <a:solidFill>
                  <a:schemeClr val="tx2"/>
                </a:solidFill>
              </a:rPr>
              <a:t>Transaction Net Margin Method (TNMM)</a:t>
            </a:r>
          </a:p>
          <a:p>
            <a:pPr lvl="0"/>
            <a:r>
              <a:rPr lang="en-US" dirty="0" smtClean="0">
                <a:solidFill>
                  <a:schemeClr val="tx2"/>
                </a:solidFill>
              </a:rPr>
              <a:t>Retail Price Method (RPM)</a:t>
            </a:r>
          </a:p>
          <a:p>
            <a:pPr lvl="0"/>
            <a:r>
              <a:rPr lang="en-US" dirty="0" smtClean="0">
                <a:solidFill>
                  <a:schemeClr val="tx2"/>
                </a:solidFill>
              </a:rPr>
              <a:t>Cost Plus Method (CPM)</a:t>
            </a:r>
          </a:p>
          <a:p>
            <a:pPr lvl="0" algn="just"/>
            <a:r>
              <a:rPr lang="en-US" dirty="0" smtClean="0">
                <a:solidFill>
                  <a:schemeClr val="tx2"/>
                </a:solidFill>
              </a:rPr>
              <a:t>Sixth method as prescribed by CBDT under Rule 10AB specifying any method which suggests price which would have been paid or charged in similar uncontrollable transactions</a:t>
            </a:r>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6"/>
          </p:nvPr>
        </p:nvSpPr>
        <p:spPr>
          <a:xfrm>
            <a:off x="7010400" y="6248400"/>
            <a:ext cx="1676400" cy="441960"/>
          </a:xfrm>
        </p:spPr>
        <p:txBody>
          <a:bodyPr/>
          <a:lstStyle/>
          <a:p>
            <a:endParaRPr lang="en-US" dirty="0"/>
          </a:p>
        </p:txBody>
      </p:sp>
      <p:graphicFrame>
        <p:nvGraphicFramePr>
          <p:cNvPr id="6" name="Table 5"/>
          <p:cNvGraphicFramePr>
            <a:graphicFrameLocks noGrp="1"/>
          </p:cNvGraphicFramePr>
          <p:nvPr/>
        </p:nvGraphicFramePr>
        <p:xfrm>
          <a:off x="228600" y="838200"/>
          <a:ext cx="7924800" cy="5398008"/>
        </p:xfrm>
        <a:graphic>
          <a:graphicData uri="http://schemas.openxmlformats.org/drawingml/2006/table">
            <a:tbl>
              <a:tblPr/>
              <a:tblGrid>
                <a:gridCol w="981167"/>
                <a:gridCol w="3698239"/>
                <a:gridCol w="3245394"/>
              </a:tblGrid>
              <a:tr h="585140">
                <a:tc>
                  <a:txBody>
                    <a:bodyPr/>
                    <a:lstStyle/>
                    <a:p>
                      <a:pPr marL="0" marR="0" algn="just">
                        <a:lnSpc>
                          <a:spcPct val="115000"/>
                        </a:lnSpc>
                        <a:spcBef>
                          <a:spcPts val="0"/>
                        </a:spcBef>
                        <a:spcAft>
                          <a:spcPts val="0"/>
                        </a:spcAft>
                      </a:pPr>
                      <a:endParaRPr lang="en-US" sz="1400" dirty="0">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alpha val="87000"/>
                      </a:schemeClr>
                    </a:solidFill>
                  </a:tcPr>
                </a:tc>
                <a:tc>
                  <a:txBody>
                    <a:bodyPr/>
                    <a:lstStyle/>
                    <a:p>
                      <a:pPr marL="0" marR="0" algn="ctr">
                        <a:lnSpc>
                          <a:spcPct val="115000"/>
                        </a:lnSpc>
                        <a:spcBef>
                          <a:spcPts val="0"/>
                        </a:spcBef>
                        <a:spcAft>
                          <a:spcPts val="0"/>
                        </a:spcAft>
                      </a:pPr>
                      <a:endParaRPr lang="en-US" sz="1400" b="1" dirty="0" smtClean="0">
                        <a:latin typeface="+mn-lt"/>
                        <a:ea typeface="Times New Roman"/>
                        <a:cs typeface="Times New Roman"/>
                      </a:endParaRPr>
                    </a:p>
                    <a:p>
                      <a:pPr marL="0" marR="0" algn="ctr">
                        <a:lnSpc>
                          <a:spcPct val="115000"/>
                        </a:lnSpc>
                        <a:spcBef>
                          <a:spcPts val="0"/>
                        </a:spcBef>
                        <a:spcAft>
                          <a:spcPts val="0"/>
                        </a:spcAft>
                      </a:pPr>
                      <a:r>
                        <a:rPr lang="en-US" sz="1400" b="1" dirty="0" smtClean="0">
                          <a:latin typeface="+mn-lt"/>
                          <a:ea typeface="Times New Roman"/>
                          <a:cs typeface="Times New Roman"/>
                        </a:rPr>
                        <a:t>Related </a:t>
                      </a:r>
                      <a:r>
                        <a:rPr lang="en-US" sz="1400" b="1" dirty="0">
                          <a:latin typeface="+mn-lt"/>
                          <a:ea typeface="Times New Roman"/>
                          <a:cs typeface="Times New Roman"/>
                        </a:rPr>
                        <a:t>parties</a:t>
                      </a:r>
                      <a:endParaRPr lang="en-US" sz="1400" dirty="0">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alpha val="87000"/>
                      </a:schemeClr>
                    </a:solidFill>
                  </a:tcPr>
                </a:tc>
                <a:tc>
                  <a:txBody>
                    <a:bodyPr/>
                    <a:lstStyle/>
                    <a:p>
                      <a:pPr marL="0" marR="0" algn="ctr">
                        <a:lnSpc>
                          <a:spcPct val="115000"/>
                        </a:lnSpc>
                        <a:spcBef>
                          <a:spcPts val="0"/>
                        </a:spcBef>
                        <a:spcAft>
                          <a:spcPts val="0"/>
                        </a:spcAft>
                      </a:pPr>
                      <a:r>
                        <a:rPr lang="en-US" sz="1400" b="1" dirty="0">
                          <a:latin typeface="+mn-lt"/>
                          <a:ea typeface="Times New Roman"/>
                          <a:cs typeface="Times New Roman"/>
                        </a:rPr>
                        <a:t>Parties with whom transaction entered are covered in Domestic TP</a:t>
                      </a:r>
                      <a:endParaRPr lang="en-US" sz="1400" dirty="0">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alpha val="87000"/>
                      </a:schemeClr>
                    </a:solidFill>
                  </a:tcPr>
                </a:tc>
              </a:tr>
              <a:tr h="390094">
                <a:tc rowSpan="5">
                  <a:txBody>
                    <a:bodyPr/>
                    <a:lstStyle/>
                    <a:p>
                      <a:pPr marL="0" marR="0" algn="just">
                        <a:lnSpc>
                          <a:spcPct val="115000"/>
                        </a:lnSpc>
                        <a:spcBef>
                          <a:spcPts val="0"/>
                        </a:spcBef>
                        <a:spcAft>
                          <a:spcPts val="0"/>
                        </a:spcAft>
                      </a:pPr>
                      <a:endParaRPr lang="en-US" sz="1400" dirty="0">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endParaRPr lang="en-US" sz="1400" dirty="0" smtClean="0">
                        <a:solidFill>
                          <a:schemeClr val="tx2"/>
                        </a:solidFill>
                        <a:latin typeface="+mn-lt"/>
                        <a:ea typeface="Times New Roman"/>
                        <a:cs typeface="Times New Roman"/>
                      </a:endParaRPr>
                    </a:p>
                    <a:p>
                      <a:pPr marL="0" marR="0" algn="just">
                        <a:lnSpc>
                          <a:spcPct val="115000"/>
                        </a:lnSpc>
                        <a:spcBef>
                          <a:spcPts val="0"/>
                        </a:spcBef>
                        <a:spcAft>
                          <a:spcPts val="0"/>
                        </a:spcAft>
                      </a:pPr>
                      <a:r>
                        <a:rPr lang="en-US" sz="1400" dirty="0" err="1" smtClean="0">
                          <a:solidFill>
                            <a:schemeClr val="tx2"/>
                          </a:solidFill>
                          <a:latin typeface="+mn-lt"/>
                          <a:ea typeface="Times New Roman"/>
                          <a:cs typeface="Times New Roman"/>
                        </a:rPr>
                        <a:t>Assessee</a:t>
                      </a:r>
                      <a:endParaRPr lang="en-US" sz="1400" dirty="0">
                        <a:solidFill>
                          <a:schemeClr val="tx2"/>
                        </a:solidFill>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Director of </a:t>
                      </a:r>
                      <a:r>
                        <a:rPr lang="en-US" sz="1400" dirty="0" err="1">
                          <a:solidFill>
                            <a:schemeClr val="tx2"/>
                          </a:solidFill>
                          <a:latin typeface="+mn-lt"/>
                          <a:ea typeface="Times New Roman"/>
                          <a:cs typeface="Times New Roman"/>
                        </a:rPr>
                        <a:t>assessee</a:t>
                      </a:r>
                      <a:endParaRPr lang="en-US" sz="1400" dirty="0">
                        <a:solidFill>
                          <a:schemeClr val="tx2"/>
                        </a:solidFill>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just">
                        <a:lnSpc>
                          <a:spcPct val="115000"/>
                        </a:lnSpc>
                        <a:spcBef>
                          <a:spcPts val="0"/>
                        </a:spcBef>
                        <a:spcAft>
                          <a:spcPts val="0"/>
                        </a:spcAft>
                      </a:pPr>
                      <a:r>
                        <a:rPr lang="en-US" sz="1400">
                          <a:solidFill>
                            <a:schemeClr val="tx2"/>
                          </a:solidFill>
                          <a:latin typeface="+mn-lt"/>
                          <a:ea typeface="Times New Roman"/>
                          <a:cs typeface="Times New Roman"/>
                        </a:rPr>
                        <a:t>Transactions with Directors or his relatives</a:t>
                      </a: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90722">
                <a:tc vMerge="1">
                  <a:txBody>
                    <a:bodyPr/>
                    <a:lstStyle/>
                    <a:p>
                      <a:endParaRPr lang="en-US"/>
                    </a:p>
                  </a:txBody>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Individual having substantial interest in </a:t>
                      </a:r>
                      <a:r>
                        <a:rPr lang="en-US" sz="1400" dirty="0" err="1">
                          <a:solidFill>
                            <a:schemeClr val="tx2"/>
                          </a:solidFill>
                          <a:latin typeface="+mn-lt"/>
                          <a:ea typeface="Times New Roman"/>
                          <a:cs typeface="Times New Roman"/>
                        </a:rPr>
                        <a:t>assessee</a:t>
                      </a:r>
                      <a:endParaRPr lang="en-US" sz="1400" dirty="0">
                        <a:solidFill>
                          <a:schemeClr val="tx2"/>
                        </a:solidFill>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Transaction with Individual and his relatives</a:t>
                      </a: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r>
              <a:tr h="1365327">
                <a:tc vMerge="1">
                  <a:txBody>
                    <a:bodyPr/>
                    <a:lstStyle/>
                    <a:p>
                      <a:endParaRPr lang="en-US"/>
                    </a:p>
                  </a:txBody>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Company(A), HUF, Firm, AOP having substantial interest in </a:t>
                      </a:r>
                      <a:r>
                        <a:rPr lang="en-US" sz="1400" dirty="0" err="1">
                          <a:solidFill>
                            <a:schemeClr val="tx2"/>
                          </a:solidFill>
                          <a:latin typeface="+mn-lt"/>
                          <a:ea typeface="Times New Roman"/>
                          <a:cs typeface="Times New Roman"/>
                        </a:rPr>
                        <a:t>assessee</a:t>
                      </a:r>
                      <a:endParaRPr lang="en-US" sz="1400" dirty="0">
                        <a:solidFill>
                          <a:schemeClr val="tx2"/>
                        </a:solidFill>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Transaction with Company(A), HUF, Firm, AOP , directors of company, partners of firm, Members of HUF or AOP and respective relatives </a:t>
                      </a:r>
                    </a:p>
                    <a:p>
                      <a:pPr marL="0" marR="0" algn="just">
                        <a:lnSpc>
                          <a:spcPct val="115000"/>
                        </a:lnSpc>
                        <a:spcBef>
                          <a:spcPts val="0"/>
                        </a:spcBef>
                        <a:spcAft>
                          <a:spcPts val="0"/>
                        </a:spcAft>
                      </a:pPr>
                      <a:r>
                        <a:rPr lang="en-US" sz="1400" dirty="0">
                          <a:solidFill>
                            <a:schemeClr val="tx2"/>
                          </a:solidFill>
                          <a:latin typeface="+mn-lt"/>
                          <a:ea typeface="Times New Roman"/>
                          <a:cs typeface="Times New Roman"/>
                        </a:rPr>
                        <a:t>Company in which Company (A) has substantial interest</a:t>
                      </a: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r>
              <a:tr h="1170281">
                <a:tc vMerge="1">
                  <a:txBody>
                    <a:bodyPr/>
                    <a:lstStyle/>
                    <a:p>
                      <a:endParaRPr lang="en-US"/>
                    </a:p>
                  </a:txBody>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Person who is Director, Partner, Member having substantial interest in </a:t>
                      </a:r>
                      <a:r>
                        <a:rPr lang="en-US" sz="1400" dirty="0" err="1">
                          <a:solidFill>
                            <a:schemeClr val="tx2"/>
                          </a:solidFill>
                          <a:latin typeface="+mn-lt"/>
                          <a:ea typeface="Times New Roman"/>
                          <a:cs typeface="Times New Roman"/>
                        </a:rPr>
                        <a:t>assessee</a:t>
                      </a:r>
                      <a:endParaRPr lang="en-US" sz="1400" dirty="0">
                        <a:solidFill>
                          <a:schemeClr val="tx2"/>
                        </a:solidFill>
                        <a:latin typeface="+mn-lt"/>
                        <a:ea typeface="Times New Roman"/>
                        <a:cs typeface="Times New Roman"/>
                      </a:endParaRP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Transaction with Company, Firm, AOP, HUF in which such person is a director, partner, member and other directors, members or partners of above com…… as the case may be</a:t>
                      </a: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r>
              <a:tr h="975235">
                <a:tc vMerge="1">
                  <a:txBody>
                    <a:bodyPr/>
                    <a:lstStyle/>
                    <a:p>
                      <a:endParaRPr lang="en-US"/>
                    </a:p>
                  </a:txBody>
                  <a:tcPr/>
                </a:tc>
                <a:tc>
                  <a:txBody>
                    <a:bodyPr/>
                    <a:lstStyle/>
                    <a:p>
                      <a:pPr marL="0" marR="0" algn="just">
                        <a:lnSpc>
                          <a:spcPct val="115000"/>
                        </a:lnSpc>
                        <a:spcBef>
                          <a:spcPts val="0"/>
                        </a:spcBef>
                        <a:spcAft>
                          <a:spcPts val="0"/>
                        </a:spcAft>
                      </a:pPr>
                      <a:r>
                        <a:rPr lang="en-US" sz="1400" dirty="0" err="1">
                          <a:solidFill>
                            <a:schemeClr val="tx2"/>
                          </a:solidFill>
                          <a:latin typeface="+mn-lt"/>
                          <a:ea typeface="Times New Roman"/>
                          <a:cs typeface="Times New Roman"/>
                        </a:rPr>
                        <a:t>Assessee</a:t>
                      </a:r>
                      <a:r>
                        <a:rPr lang="en-US" sz="1400" dirty="0">
                          <a:solidFill>
                            <a:schemeClr val="tx2"/>
                          </a:solidFill>
                          <a:latin typeface="+mn-lt"/>
                          <a:ea typeface="Times New Roman"/>
                          <a:cs typeface="Times New Roman"/>
                        </a:rPr>
                        <a:t> or its director having substantial interest in other Company, Firm, AOP , individual, HUF who carries business or profession</a:t>
                      </a: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c>
                  <a:txBody>
                    <a:bodyPr/>
                    <a:lstStyle/>
                    <a:p>
                      <a:pPr marL="0" marR="0" algn="just">
                        <a:lnSpc>
                          <a:spcPct val="115000"/>
                        </a:lnSpc>
                        <a:spcBef>
                          <a:spcPts val="0"/>
                        </a:spcBef>
                        <a:spcAft>
                          <a:spcPts val="0"/>
                        </a:spcAft>
                      </a:pPr>
                      <a:r>
                        <a:rPr lang="en-US" sz="1400" dirty="0">
                          <a:solidFill>
                            <a:schemeClr val="tx2"/>
                          </a:solidFill>
                          <a:latin typeface="+mn-lt"/>
                          <a:ea typeface="Times New Roman"/>
                          <a:cs typeface="Times New Roman"/>
                        </a:rPr>
                        <a:t>Transaction with such Company, Firm, AOP, individual, HUF </a:t>
                      </a:r>
                    </a:p>
                  </a:txBody>
                  <a:tcPr marL="45436" marR="45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alpha val="84000"/>
                      </a:schemeClr>
                    </a:solidFill>
                  </a:tcPr>
                </a:tc>
              </a:tr>
            </a:tbl>
          </a:graphicData>
        </a:graphic>
      </p:graphicFrame>
      <p:sp>
        <p:nvSpPr>
          <p:cNvPr id="7" name="TextBox 6"/>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
        <p:nvSpPr>
          <p:cNvPr id="14" name="Title 1"/>
          <p:cNvSpPr>
            <a:spLocks noGrp="1"/>
          </p:cNvSpPr>
          <p:nvPr>
            <p:ph type="title"/>
          </p:nvPr>
        </p:nvSpPr>
        <p:spPr>
          <a:xfrm>
            <a:off x="457200" y="274638"/>
            <a:ext cx="7467600" cy="563562"/>
          </a:xfrm>
        </p:spPr>
        <p:txBody>
          <a:bodyPr>
            <a:normAutofit fontScale="90000"/>
          </a:bodyPr>
          <a:lstStyle/>
          <a:p>
            <a:r>
              <a:rPr lang="en-US" sz="3200" b="1" dirty="0" smtClean="0">
                <a:solidFill>
                  <a:schemeClr val="accent1">
                    <a:lumMod val="75000"/>
                  </a:schemeClr>
                </a:solidFill>
              </a:rPr>
              <a:t>Sec 40A (2)(   ) – Related Party</a:t>
            </a:r>
            <a:endParaRPr lang="en-US" b="1" dirty="0">
              <a:solidFill>
                <a:schemeClr val="accent1">
                  <a:lumMod val="75000"/>
                </a:schemeClr>
              </a:solidFill>
            </a:endParaRPr>
          </a:p>
        </p:txBody>
      </p:sp>
      <p:pic>
        <p:nvPicPr>
          <p:cNvPr id="15" name="Picture 14" descr="Untitled.png"/>
          <p:cNvPicPr>
            <a:picLocks noChangeAspect="1"/>
          </p:cNvPicPr>
          <p:nvPr/>
        </p:nvPicPr>
        <p:blipFill>
          <a:blip r:embed="rId2" cstate="print"/>
          <a:stretch>
            <a:fillRect/>
          </a:stretch>
        </p:blipFill>
        <p:spPr>
          <a:xfrm>
            <a:off x="2819357" y="323789"/>
            <a:ext cx="304843" cy="43821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lvl="0" algn="just"/>
            <a:r>
              <a:rPr lang="en-US" i="1" dirty="0" smtClean="0">
                <a:solidFill>
                  <a:schemeClr val="tx2"/>
                </a:solidFill>
              </a:rPr>
              <a:t>Relative includes spouse, brother or sister, brother or sister of spouse, brother or sister of either of the parents, any lineal ascendant or descendant of individual and of spouse.</a:t>
            </a:r>
          </a:p>
          <a:p>
            <a:pPr lvl="0" algn="just">
              <a:buNone/>
            </a:pPr>
            <a:endParaRPr lang="en-US" dirty="0" smtClean="0">
              <a:solidFill>
                <a:schemeClr val="tx2"/>
              </a:solidFill>
            </a:endParaRPr>
          </a:p>
          <a:p>
            <a:pPr lvl="0" algn="just"/>
            <a:r>
              <a:rPr lang="en-US" i="1" dirty="0" smtClean="0">
                <a:solidFill>
                  <a:schemeClr val="tx2"/>
                </a:solidFill>
              </a:rPr>
              <a:t>Substantial interest means having 20% or more voting power (in case of Company) or profits of the business(in case of individual, firm, HUF, AOP)</a:t>
            </a:r>
            <a:endParaRPr lang="en-US" dirty="0" smtClean="0">
              <a:solidFill>
                <a:schemeClr val="tx2"/>
              </a:solidFill>
            </a:endParaRPr>
          </a:p>
          <a:p>
            <a:pPr algn="just">
              <a:buNone/>
            </a:pPr>
            <a:endParaRPr lang="en-US" dirty="0" smtClean="0"/>
          </a:p>
          <a:p>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13</a:t>
            </a:fld>
            <a:endParaRPr lang="en-US"/>
          </a:p>
        </p:txBody>
      </p:sp>
      <p:sp>
        <p:nvSpPr>
          <p:cNvPr id="5" name="Footer Placeholder 4"/>
          <p:cNvSpPr>
            <a:spLocks noGrp="1"/>
          </p:cNvSpPr>
          <p:nvPr>
            <p:ph type="ftr" sz="quarter" idx="16"/>
          </p:nvPr>
        </p:nvSpPr>
        <p:spPr/>
        <p:txBody>
          <a:bodyPr/>
          <a:lstStyle/>
          <a:p>
            <a:endParaRPr lang="en-US" dirty="0"/>
          </a:p>
        </p:txBody>
      </p:sp>
      <p:sp>
        <p:nvSpPr>
          <p:cNvPr id="9" name="Title 1"/>
          <p:cNvSpPr>
            <a:spLocks noGrp="1"/>
          </p:cNvSpPr>
          <p:nvPr>
            <p:ph type="title"/>
          </p:nvPr>
        </p:nvSpPr>
        <p:spPr>
          <a:xfrm>
            <a:off x="457200" y="808038"/>
            <a:ext cx="7467600" cy="563562"/>
          </a:xfrm>
        </p:spPr>
        <p:txBody>
          <a:bodyPr>
            <a:normAutofit fontScale="90000"/>
          </a:bodyPr>
          <a:lstStyle/>
          <a:p>
            <a:r>
              <a:rPr lang="en-US" sz="3200" b="1" dirty="0" smtClean="0">
                <a:solidFill>
                  <a:schemeClr val="accent1">
                    <a:lumMod val="75000"/>
                  </a:schemeClr>
                </a:solidFill>
              </a:rPr>
              <a:t>Sec 40A (2)(   ) – Related Party</a:t>
            </a:r>
            <a:endParaRPr lang="en-US" b="1" dirty="0">
              <a:solidFill>
                <a:schemeClr val="accent1">
                  <a:lumMod val="75000"/>
                </a:schemeClr>
              </a:solidFill>
            </a:endParaRPr>
          </a:p>
        </p:txBody>
      </p:sp>
      <p:pic>
        <p:nvPicPr>
          <p:cNvPr id="11" name="Picture 10" descr="Untitled.png"/>
          <p:cNvPicPr>
            <a:picLocks noChangeAspect="1"/>
          </p:cNvPicPr>
          <p:nvPr/>
        </p:nvPicPr>
        <p:blipFill>
          <a:blip r:embed="rId2" cstate="print"/>
          <a:stretch>
            <a:fillRect/>
          </a:stretch>
        </p:blipFill>
        <p:spPr>
          <a:xfrm>
            <a:off x="2819357" y="857189"/>
            <a:ext cx="304843" cy="43821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Specified domestic transaction </a:t>
            </a:r>
            <a:r>
              <a:rPr lang="en-US" i="1" dirty="0" smtClean="0">
                <a:solidFill>
                  <a:schemeClr val="accent1">
                    <a:lumMod val="75000"/>
                  </a:schemeClr>
                </a:solidFill>
              </a:rPr>
              <a:t>coverage	</a:t>
            </a:r>
            <a:endParaRPr lang="en-US" i="1" dirty="0">
              <a:solidFill>
                <a:schemeClr val="accent1">
                  <a:lumMod val="75000"/>
                </a:schemeClr>
              </a:solidFill>
            </a:endParaRPr>
          </a:p>
        </p:txBody>
      </p:sp>
      <p:sp>
        <p:nvSpPr>
          <p:cNvPr id="3" name="Content Placeholder 2"/>
          <p:cNvSpPr>
            <a:spLocks noGrp="1"/>
          </p:cNvSpPr>
          <p:nvPr>
            <p:ph sz="quarter" idx="1"/>
          </p:nvPr>
        </p:nvSpPr>
        <p:spPr/>
        <p:txBody>
          <a:bodyPr>
            <a:normAutofit/>
          </a:bodyPr>
          <a:lstStyle/>
          <a:p>
            <a:pPr algn="just"/>
            <a:r>
              <a:rPr lang="en-US" dirty="0" smtClean="0">
                <a:solidFill>
                  <a:schemeClr val="tx2"/>
                </a:solidFill>
              </a:rPr>
              <a:t>Payment for purchase of semi-finished goods</a:t>
            </a:r>
          </a:p>
          <a:p>
            <a:pPr algn="just"/>
            <a:r>
              <a:rPr lang="en-US" dirty="0" smtClean="0">
                <a:solidFill>
                  <a:schemeClr val="tx2"/>
                </a:solidFill>
              </a:rPr>
              <a:t>Transfer of machinery, technology, etc</a:t>
            </a:r>
          </a:p>
          <a:p>
            <a:pPr algn="just"/>
            <a:r>
              <a:rPr lang="en-US" dirty="0" smtClean="0">
                <a:solidFill>
                  <a:schemeClr val="tx2"/>
                </a:solidFill>
              </a:rPr>
              <a:t>Sharing of common costs</a:t>
            </a:r>
          </a:p>
          <a:p>
            <a:pPr algn="just"/>
            <a:r>
              <a:rPr lang="en-US" dirty="0" smtClean="0">
                <a:solidFill>
                  <a:schemeClr val="tx2"/>
                </a:solidFill>
              </a:rPr>
              <a:t>Job work charges</a:t>
            </a:r>
          </a:p>
          <a:p>
            <a:pPr algn="just"/>
            <a:r>
              <a:rPr lang="en-US" dirty="0" smtClean="0">
                <a:solidFill>
                  <a:schemeClr val="tx2"/>
                </a:solidFill>
              </a:rPr>
              <a:t>Payment of interest /royalty charges</a:t>
            </a:r>
          </a:p>
          <a:p>
            <a:pPr algn="just"/>
            <a:r>
              <a:rPr lang="en-US" dirty="0" smtClean="0">
                <a:solidFill>
                  <a:schemeClr val="tx2"/>
                </a:solidFill>
              </a:rPr>
              <a:t>Transfer of goods from one unit to another (in specific cases)</a:t>
            </a:r>
          </a:p>
          <a:p>
            <a:pPr algn="just"/>
            <a:r>
              <a:rPr lang="en-US" dirty="0" smtClean="0">
                <a:solidFill>
                  <a:schemeClr val="tx2"/>
                </a:solidFill>
              </a:rPr>
              <a:t>Payment made to key personnel/relatives</a:t>
            </a:r>
          </a:p>
          <a:p>
            <a:pPr algn="just"/>
            <a:r>
              <a:rPr lang="en-US" dirty="0" smtClean="0">
                <a:solidFill>
                  <a:schemeClr val="tx2"/>
                </a:solidFill>
              </a:rPr>
              <a:t>Rent charged</a:t>
            </a:r>
          </a:p>
          <a:p>
            <a:pPr algn="just"/>
            <a:r>
              <a:rPr lang="en-US" dirty="0" smtClean="0">
                <a:solidFill>
                  <a:schemeClr val="tx2"/>
                </a:solidFill>
              </a:rPr>
              <a:t>Reimbursement expenditure</a:t>
            </a:r>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THRESHOLD LIMIT &amp; COVERAGE</a:t>
            </a:r>
            <a:endParaRPr lang="en-US" dirty="0">
              <a:solidFill>
                <a:schemeClr val="accent1">
                  <a:lumMod val="75000"/>
                </a:schemeClr>
              </a:solidFill>
            </a:endParaRPr>
          </a:p>
        </p:txBody>
      </p:sp>
      <p:sp>
        <p:nvSpPr>
          <p:cNvPr id="3" name="Content Placeholder 2"/>
          <p:cNvSpPr>
            <a:spLocks noGrp="1"/>
          </p:cNvSpPr>
          <p:nvPr>
            <p:ph sz="quarter" idx="1"/>
          </p:nvPr>
        </p:nvSpPr>
        <p:spPr/>
        <p:txBody>
          <a:bodyPr>
            <a:noAutofit/>
          </a:bodyPr>
          <a:lstStyle/>
          <a:p>
            <a:pPr algn="just"/>
            <a:r>
              <a:rPr lang="en-US" sz="2000" dirty="0" smtClean="0">
                <a:solidFill>
                  <a:schemeClr val="tx2"/>
                </a:solidFill>
              </a:rPr>
              <a:t>Domestic Transfer Pricing is applicable only where value of Specified Domestic Transactions crosses  INR 5 </a:t>
            </a:r>
            <a:r>
              <a:rPr lang="en-US" sz="2000" dirty="0" err="1" smtClean="0">
                <a:solidFill>
                  <a:schemeClr val="tx2"/>
                </a:solidFill>
              </a:rPr>
              <a:t>Crores</a:t>
            </a:r>
            <a:endParaRPr lang="en-US" sz="2000" dirty="0" smtClean="0">
              <a:solidFill>
                <a:schemeClr val="tx2"/>
              </a:solidFill>
            </a:endParaRPr>
          </a:p>
          <a:p>
            <a:pPr algn="just">
              <a:buNone/>
            </a:pPr>
            <a:endParaRPr lang="en-US" sz="2000" dirty="0" smtClean="0">
              <a:solidFill>
                <a:schemeClr val="tx2"/>
              </a:solidFill>
            </a:endParaRPr>
          </a:p>
          <a:p>
            <a:pPr algn="just"/>
            <a:r>
              <a:rPr lang="en-US" sz="2000" dirty="0" smtClean="0">
                <a:solidFill>
                  <a:schemeClr val="tx2"/>
                </a:solidFill>
              </a:rPr>
              <a:t>While computing the aggregate value of transactions:</a:t>
            </a:r>
          </a:p>
          <a:p>
            <a:pPr algn="just">
              <a:buNone/>
            </a:pPr>
            <a:r>
              <a:rPr lang="en-US" sz="2000" dirty="0" smtClean="0">
                <a:solidFill>
                  <a:schemeClr val="tx2"/>
                </a:solidFill>
              </a:rPr>
              <a:t>	-	Value of the International transactions to be     	excluded</a:t>
            </a:r>
          </a:p>
          <a:p>
            <a:pPr algn="just">
              <a:buNone/>
            </a:pPr>
            <a:r>
              <a:rPr lang="en-US" sz="2000" dirty="0" smtClean="0">
                <a:solidFill>
                  <a:schemeClr val="tx2"/>
                </a:solidFill>
              </a:rPr>
              <a:t>	-	Value of transactions between 2 units of the 	same 	company to be covered (when undertaken with a tax 	holiday unit)</a:t>
            </a:r>
          </a:p>
          <a:p>
            <a:pPr marL="273050" indent="-273050" algn="just">
              <a:buNone/>
            </a:pPr>
            <a:r>
              <a:rPr lang="en-US" sz="2000" dirty="0" smtClean="0">
                <a:solidFill>
                  <a:schemeClr val="tx2"/>
                </a:solidFill>
              </a:rPr>
              <a:t>	-	Inter-company transactions to be covered (when 	undertaken with a company having a tax holiday 	unit)</a:t>
            </a:r>
          </a:p>
          <a:p>
            <a:pPr marL="273050" indent="-273050" algn="just">
              <a:buNone/>
            </a:pPr>
            <a:r>
              <a:rPr lang="en-US" sz="2000" dirty="0" smtClean="0">
                <a:solidFill>
                  <a:schemeClr val="tx2"/>
                </a:solidFill>
              </a:rPr>
              <a:t>	-	Payment of expenses to related person defined under 	section 40A(2)(b) to be covered</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Threshold limit - Overview</a:t>
            </a:r>
            <a:endParaRPr lang="en-US" dirty="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6"/>
          </p:nvPr>
        </p:nvSpPr>
        <p:spPr/>
        <p:txBody>
          <a:bodyPr/>
          <a:lstStyle/>
          <a:p>
            <a:endParaRPr lang="en-US" dirty="0"/>
          </a:p>
        </p:txBody>
      </p:sp>
      <p:sp>
        <p:nvSpPr>
          <p:cNvPr id="7" name="Rectangle 6"/>
          <p:cNvSpPr/>
          <p:nvPr/>
        </p:nvSpPr>
        <p:spPr>
          <a:xfrm rot="5400000">
            <a:off x="1650440" y="1193241"/>
            <a:ext cx="10668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a:r>
              <a:rPr lang="en-US" sz="2200" dirty="0" smtClean="0">
                <a:solidFill>
                  <a:schemeClr val="tx2"/>
                </a:solidFill>
              </a:rPr>
              <a:t>Aggregate Value of</a:t>
            </a:r>
          </a:p>
          <a:p>
            <a:pPr algn="ctr"/>
            <a:r>
              <a:rPr lang="en-US" sz="2200" dirty="0" smtClean="0">
                <a:solidFill>
                  <a:schemeClr val="tx2"/>
                </a:solidFill>
              </a:rPr>
              <a:t>transaction below INR 5 Cr</a:t>
            </a:r>
          </a:p>
        </p:txBody>
      </p:sp>
      <p:sp>
        <p:nvSpPr>
          <p:cNvPr id="8" name="Rectangle 7"/>
          <p:cNvSpPr/>
          <p:nvPr/>
        </p:nvSpPr>
        <p:spPr>
          <a:xfrm rot="5400000">
            <a:off x="1702360" y="3098240"/>
            <a:ext cx="10668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fontAlgn="auto">
              <a:spcBef>
                <a:spcPts val="0"/>
              </a:spcBef>
              <a:spcAft>
                <a:spcPts val="0"/>
              </a:spcAft>
              <a:defRPr/>
            </a:pPr>
            <a:r>
              <a:rPr lang="en-US" sz="2200" dirty="0" smtClean="0">
                <a:solidFill>
                  <a:schemeClr val="tx2"/>
                </a:solidFill>
              </a:rPr>
              <a:t>Subject to existing tax laws</a:t>
            </a:r>
            <a:endParaRPr lang="en-US" sz="2200" dirty="0">
              <a:solidFill>
                <a:schemeClr val="tx2"/>
              </a:solidFill>
            </a:endParaRPr>
          </a:p>
        </p:txBody>
      </p:sp>
      <p:sp>
        <p:nvSpPr>
          <p:cNvPr id="9" name="Rectangle 8"/>
          <p:cNvSpPr/>
          <p:nvPr/>
        </p:nvSpPr>
        <p:spPr>
          <a:xfrm rot="5400000">
            <a:off x="5893360" y="1193240"/>
            <a:ext cx="10668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a:r>
              <a:rPr lang="en-US" sz="2200" dirty="0" smtClean="0">
                <a:solidFill>
                  <a:schemeClr val="tx2"/>
                </a:solidFill>
              </a:rPr>
              <a:t>Aggregate Value of</a:t>
            </a:r>
          </a:p>
          <a:p>
            <a:pPr algn="ctr"/>
            <a:r>
              <a:rPr lang="en-US" sz="2200" dirty="0" smtClean="0">
                <a:solidFill>
                  <a:schemeClr val="tx2"/>
                </a:solidFill>
              </a:rPr>
              <a:t>SDT above INR 5 Cr</a:t>
            </a:r>
          </a:p>
        </p:txBody>
      </p:sp>
      <p:sp>
        <p:nvSpPr>
          <p:cNvPr id="10" name="Rectangle 9"/>
          <p:cNvSpPr/>
          <p:nvPr/>
        </p:nvSpPr>
        <p:spPr>
          <a:xfrm rot="5400000">
            <a:off x="5893360" y="3098240"/>
            <a:ext cx="1066800" cy="325232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382" tIns="45690" rIns="91382" bIns="45690" anchor="ctr"/>
          <a:lstStyle/>
          <a:p>
            <a:pPr algn="ctr"/>
            <a:r>
              <a:rPr lang="en-US" sz="2200" dirty="0" smtClean="0">
                <a:solidFill>
                  <a:schemeClr val="tx2"/>
                </a:solidFill>
              </a:rPr>
              <a:t>Subject to Domestic Transfer</a:t>
            </a:r>
          </a:p>
          <a:p>
            <a:pPr algn="ctr"/>
            <a:r>
              <a:rPr lang="en-US" sz="2200" dirty="0" smtClean="0">
                <a:solidFill>
                  <a:schemeClr val="tx2"/>
                </a:solidFill>
              </a:rPr>
              <a:t>Pricing regulations</a:t>
            </a:r>
            <a:endParaRPr lang="en-US" sz="2200" dirty="0">
              <a:solidFill>
                <a:schemeClr val="tx2"/>
              </a:solidFill>
            </a:endParaRPr>
          </a:p>
        </p:txBody>
      </p:sp>
      <p:cxnSp>
        <p:nvCxnSpPr>
          <p:cNvPr id="14" name="Straight Arrow Connector 13"/>
          <p:cNvCxnSpPr>
            <a:stCxn id="7" idx="3"/>
          </p:cNvCxnSpPr>
          <p:nvPr/>
        </p:nvCxnSpPr>
        <p:spPr>
          <a:xfrm rot="16200000" flipH="1">
            <a:off x="1765581" y="3771059"/>
            <a:ext cx="838198" cy="168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H="1">
            <a:off x="5982542" y="3771059"/>
            <a:ext cx="838198" cy="168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Documentation to be maintained</a:t>
            </a:r>
            <a:endParaRPr lang="en-US" dirty="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extBox 43"/>
          <p:cNvSpPr txBox="1">
            <a:spLocks noChangeArrowheads="1"/>
          </p:cNvSpPr>
          <p:nvPr/>
        </p:nvSpPr>
        <p:spPr bwMode="auto">
          <a:xfrm>
            <a:off x="285750" y="1558865"/>
            <a:ext cx="2381250" cy="400110"/>
          </a:xfrm>
          <a:prstGeom prst="rect">
            <a:avLst/>
          </a:prstGeom>
          <a:noFill/>
          <a:ln w="9525">
            <a:noFill/>
            <a:miter lim="800000"/>
            <a:headEnd/>
            <a:tailEnd/>
          </a:ln>
        </p:spPr>
        <p:txBody>
          <a:bodyPr wrap="square">
            <a:spAutoFit/>
          </a:bodyPr>
          <a:lstStyle/>
          <a:p>
            <a:pPr algn="ctr"/>
            <a:r>
              <a:rPr lang="en-US" sz="2000" cap="small" dirty="0" smtClean="0">
                <a:solidFill>
                  <a:schemeClr val="tx2"/>
                </a:solidFill>
                <a:latin typeface="+mj-lt"/>
                <a:ea typeface="+mj-ea"/>
                <a:cs typeface="+mj-cs"/>
              </a:rPr>
              <a:t>Entity Related</a:t>
            </a:r>
            <a:endParaRPr lang="en-US" sz="2000" cap="small" dirty="0">
              <a:solidFill>
                <a:schemeClr val="tx2"/>
              </a:solidFill>
              <a:latin typeface="+mj-lt"/>
              <a:ea typeface="+mj-ea"/>
              <a:cs typeface="+mj-cs"/>
            </a:endParaRPr>
          </a:p>
        </p:txBody>
      </p:sp>
      <p:sp>
        <p:nvSpPr>
          <p:cNvPr id="9" name="Text Box 2"/>
          <p:cNvSpPr txBox="1">
            <a:spLocks noChangeArrowheads="1"/>
          </p:cNvSpPr>
          <p:nvPr/>
        </p:nvSpPr>
        <p:spPr bwMode="auto">
          <a:xfrm>
            <a:off x="285750" y="2466975"/>
            <a:ext cx="2143125" cy="2562225"/>
          </a:xfrm>
          <a:prstGeom prst="rect">
            <a:avLst/>
          </a:prstGeom>
          <a:solidFill>
            <a:schemeClr val="accent1">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marL="228600" lvl="1"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Profile of Industry</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Profile of group</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Profile of related parties</a:t>
            </a:r>
            <a:endParaRPr lang="en-US" sz="1600" dirty="0">
              <a:solidFill>
                <a:schemeClr val="tx1"/>
              </a:solidFill>
              <a:latin typeface="Arial" pitchFamily="34" charset="0"/>
              <a:cs typeface="Arial" pitchFamily="34" charset="0"/>
            </a:endParaRPr>
          </a:p>
        </p:txBody>
      </p:sp>
      <p:sp>
        <p:nvSpPr>
          <p:cNvPr id="10" name="Text Box 3"/>
          <p:cNvSpPr txBox="1">
            <a:spLocks noChangeArrowheads="1"/>
          </p:cNvSpPr>
          <p:nvPr/>
        </p:nvSpPr>
        <p:spPr bwMode="auto">
          <a:xfrm>
            <a:off x="3276600" y="2462213"/>
            <a:ext cx="2141537" cy="2562225"/>
          </a:xfrm>
          <a:prstGeom prst="rect">
            <a:avLst/>
          </a:prstGeom>
          <a:solidFill>
            <a:schemeClr val="accent1">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marL="228600" lvl="1"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Transaction terms</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FAR related</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Economic Analysis (method selection, comparable benchmarking)</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Forecasts, budgets, estimates</a:t>
            </a:r>
            <a:endParaRPr lang="en-US" sz="1600" dirty="0">
              <a:solidFill>
                <a:schemeClr val="tx1"/>
              </a:solidFill>
              <a:latin typeface="Arial" pitchFamily="34" charset="0"/>
              <a:cs typeface="Arial" pitchFamily="34" charset="0"/>
            </a:endParaRPr>
          </a:p>
        </p:txBody>
      </p:sp>
      <p:sp>
        <p:nvSpPr>
          <p:cNvPr id="15" name="TextBox 45"/>
          <p:cNvSpPr txBox="1">
            <a:spLocks noChangeArrowheads="1"/>
          </p:cNvSpPr>
          <p:nvPr/>
        </p:nvSpPr>
        <p:spPr bwMode="auto">
          <a:xfrm>
            <a:off x="5867400" y="1558865"/>
            <a:ext cx="3062289" cy="400110"/>
          </a:xfrm>
          <a:prstGeom prst="rect">
            <a:avLst/>
          </a:prstGeom>
          <a:noFill/>
          <a:ln w="9525">
            <a:noFill/>
            <a:miter lim="800000"/>
            <a:headEnd/>
            <a:tailEnd/>
          </a:ln>
        </p:spPr>
        <p:txBody>
          <a:bodyPr wrap="square">
            <a:spAutoFit/>
          </a:bodyPr>
          <a:lstStyle/>
          <a:p>
            <a:pPr algn="ctr"/>
            <a:r>
              <a:rPr lang="en-US" sz="2000" cap="small" dirty="0">
                <a:solidFill>
                  <a:schemeClr val="tx2"/>
                </a:solidFill>
                <a:latin typeface="+mj-lt"/>
                <a:ea typeface="+mj-ea"/>
                <a:cs typeface="+mj-cs"/>
              </a:rPr>
              <a:t>Transaction Related</a:t>
            </a:r>
          </a:p>
        </p:txBody>
      </p:sp>
      <p:sp>
        <p:nvSpPr>
          <p:cNvPr id="17" name="TextBox 43"/>
          <p:cNvSpPr txBox="1">
            <a:spLocks noChangeArrowheads="1"/>
          </p:cNvSpPr>
          <p:nvPr/>
        </p:nvSpPr>
        <p:spPr bwMode="auto">
          <a:xfrm>
            <a:off x="3429000" y="1581090"/>
            <a:ext cx="2143125" cy="400110"/>
          </a:xfrm>
          <a:prstGeom prst="rect">
            <a:avLst/>
          </a:prstGeom>
          <a:noFill/>
          <a:ln w="9525">
            <a:noFill/>
            <a:miter lim="800000"/>
            <a:headEnd/>
            <a:tailEnd/>
          </a:ln>
        </p:spPr>
        <p:txBody>
          <a:bodyPr>
            <a:spAutoFit/>
          </a:bodyPr>
          <a:lstStyle/>
          <a:p>
            <a:pPr algn="ctr"/>
            <a:r>
              <a:rPr lang="en-US" sz="2000" cap="small" dirty="0" smtClean="0">
                <a:solidFill>
                  <a:schemeClr val="tx2"/>
                </a:solidFill>
                <a:latin typeface="+mj-lt"/>
                <a:ea typeface="+mj-ea"/>
                <a:cs typeface="+mj-cs"/>
              </a:rPr>
              <a:t>Price Related</a:t>
            </a:r>
            <a:endParaRPr lang="en-US" sz="2000" cap="small" dirty="0">
              <a:solidFill>
                <a:schemeClr val="tx2"/>
              </a:solidFill>
              <a:latin typeface="+mj-lt"/>
              <a:ea typeface="+mj-ea"/>
              <a:cs typeface="+mj-cs"/>
            </a:endParaRPr>
          </a:p>
        </p:txBody>
      </p:sp>
      <p:sp>
        <p:nvSpPr>
          <p:cNvPr id="20" name="AutoShape 7"/>
          <p:cNvSpPr>
            <a:spLocks noChangeArrowheads="1"/>
          </p:cNvSpPr>
          <p:nvPr/>
        </p:nvSpPr>
        <p:spPr bwMode="auto">
          <a:xfrm>
            <a:off x="7086600" y="1981200"/>
            <a:ext cx="374650" cy="282045"/>
          </a:xfrm>
          <a:prstGeom prst="downArrow">
            <a:avLst>
              <a:gd name="adj1" fmla="val 50000"/>
              <a:gd name="adj2" fmla="val 46292"/>
            </a:avLst>
          </a:prstGeom>
          <a:solidFill>
            <a:schemeClr val="accent1">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fontAlgn="auto">
              <a:spcBef>
                <a:spcPts val="0"/>
              </a:spcBef>
              <a:spcAft>
                <a:spcPts val="0"/>
              </a:spcAft>
              <a:defRPr/>
            </a:pPr>
            <a:endParaRPr lang="en-US" dirty="0"/>
          </a:p>
        </p:txBody>
      </p:sp>
      <p:sp>
        <p:nvSpPr>
          <p:cNvPr id="22" name="Text Box 4"/>
          <p:cNvSpPr txBox="1">
            <a:spLocks noChangeArrowheads="1"/>
          </p:cNvSpPr>
          <p:nvPr/>
        </p:nvSpPr>
        <p:spPr bwMode="auto">
          <a:xfrm>
            <a:off x="6248400" y="2438400"/>
            <a:ext cx="2143125" cy="2559718"/>
          </a:xfrm>
          <a:prstGeom prst="rect">
            <a:avLst/>
          </a:prstGeom>
          <a:solidFill>
            <a:schemeClr val="accent1">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marL="228600" lvl="1"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Agreements</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Invoices</a:t>
            </a:r>
          </a:p>
          <a:p>
            <a:pPr marL="228600" indent="-228600">
              <a:spcAft>
                <a:spcPts val="1000"/>
              </a:spcAft>
              <a:buFont typeface="Wingdings" pitchFamily="2" charset="2"/>
              <a:buChar char="ü"/>
              <a:defRPr/>
            </a:pPr>
            <a:r>
              <a:rPr lang="en-IN" sz="1600" dirty="0">
                <a:solidFill>
                  <a:schemeClr val="tx1"/>
                </a:solidFill>
                <a:latin typeface="Arial" pitchFamily="34" charset="0"/>
                <a:cs typeface="Arial" pitchFamily="34" charset="0"/>
              </a:rPr>
              <a:t>Pricing related correspondence (letters, e-mails, fax, etc.)</a:t>
            </a:r>
            <a:endParaRPr lang="en-US" sz="1600" dirty="0">
              <a:solidFill>
                <a:schemeClr val="tx1"/>
              </a:solidFill>
              <a:latin typeface="Arial" pitchFamily="34" charset="0"/>
              <a:cs typeface="Arial" pitchFamily="34" charset="0"/>
            </a:endParaRPr>
          </a:p>
        </p:txBody>
      </p:sp>
      <p:sp>
        <p:nvSpPr>
          <p:cNvPr id="25" name="AutoShape 7"/>
          <p:cNvSpPr>
            <a:spLocks noChangeArrowheads="1"/>
          </p:cNvSpPr>
          <p:nvPr/>
        </p:nvSpPr>
        <p:spPr bwMode="auto">
          <a:xfrm>
            <a:off x="4191000" y="1981200"/>
            <a:ext cx="374650" cy="282045"/>
          </a:xfrm>
          <a:prstGeom prst="downArrow">
            <a:avLst>
              <a:gd name="adj1" fmla="val 50000"/>
              <a:gd name="adj2" fmla="val 46292"/>
            </a:avLst>
          </a:prstGeom>
          <a:solidFill>
            <a:schemeClr val="accent1">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fontAlgn="auto">
              <a:spcBef>
                <a:spcPts val="0"/>
              </a:spcBef>
              <a:spcAft>
                <a:spcPts val="0"/>
              </a:spcAft>
              <a:defRPr/>
            </a:pPr>
            <a:endParaRPr lang="en-US" dirty="0"/>
          </a:p>
        </p:txBody>
      </p:sp>
      <p:sp>
        <p:nvSpPr>
          <p:cNvPr id="26" name="AutoShape 7"/>
          <p:cNvSpPr>
            <a:spLocks noChangeArrowheads="1"/>
          </p:cNvSpPr>
          <p:nvPr/>
        </p:nvSpPr>
        <p:spPr bwMode="auto">
          <a:xfrm>
            <a:off x="1066800" y="1981200"/>
            <a:ext cx="374650" cy="282045"/>
          </a:xfrm>
          <a:prstGeom prst="downArrow">
            <a:avLst>
              <a:gd name="adj1" fmla="val 50000"/>
              <a:gd name="adj2" fmla="val 46292"/>
            </a:avLst>
          </a:prstGeom>
          <a:solidFill>
            <a:schemeClr val="accent1">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a:lstStyle/>
          <a:p>
            <a:pP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solidFill>
                  <a:schemeClr val="accent1">
                    <a:lumMod val="75000"/>
                  </a:schemeClr>
                </a:solidFill>
              </a:rPr>
              <a:t>Overview of </a:t>
            </a:r>
            <a:r>
              <a:rPr lang="en-US" dirty="0" err="1" smtClean="0">
                <a:solidFill>
                  <a:schemeClr val="accent1">
                    <a:lumMod val="75000"/>
                  </a:schemeClr>
                </a:solidFill>
              </a:rPr>
              <a:t>sdt</a:t>
            </a:r>
            <a:endParaRPr lang="en-US" dirty="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6"/>
          </p:nvPr>
        </p:nvSpPr>
        <p:spPr/>
        <p:txBody>
          <a:bodyPr/>
          <a:lstStyle/>
          <a:p>
            <a:endParaRPr lang="en-US" dirty="0"/>
          </a:p>
        </p:txBody>
      </p:sp>
      <p:graphicFrame>
        <p:nvGraphicFramePr>
          <p:cNvPr id="7" name="Table 6"/>
          <p:cNvGraphicFramePr>
            <a:graphicFrameLocks noGrp="1"/>
          </p:cNvGraphicFramePr>
          <p:nvPr/>
        </p:nvGraphicFramePr>
        <p:xfrm>
          <a:off x="228600" y="990600"/>
          <a:ext cx="7924800" cy="5204727"/>
        </p:xfrm>
        <a:graphic>
          <a:graphicData uri="http://schemas.openxmlformats.org/drawingml/2006/table">
            <a:tbl>
              <a:tblPr firstRow="1" bandRow="1">
                <a:tableStyleId>{6E25E649-3F16-4E02-A733-19D2CDBF48F0}</a:tableStyleId>
              </a:tblPr>
              <a:tblGrid>
                <a:gridCol w="5961133"/>
                <a:gridCol w="1963667"/>
              </a:tblGrid>
              <a:tr h="1015527">
                <a:tc>
                  <a:txBody>
                    <a:bodyPr/>
                    <a:lstStyle/>
                    <a:p>
                      <a:r>
                        <a:rPr lang="en-US" sz="1600" dirty="0" smtClean="0">
                          <a:solidFill>
                            <a:schemeClr val="tx1"/>
                          </a:solidFill>
                        </a:rPr>
                        <a:t>Section </a:t>
                      </a:r>
                      <a:endParaRPr lang="en-US" sz="1600" dirty="0">
                        <a:solidFill>
                          <a:schemeClr val="tx1"/>
                        </a:solidFill>
                        <a:latin typeface="Arial" pitchFamily="34" charset="0"/>
                        <a:cs typeface="Arial" pitchFamily="34" charset="0"/>
                      </a:endParaRPr>
                    </a:p>
                  </a:txBody>
                  <a:tcPr>
                    <a:solidFill>
                      <a:schemeClr val="accent1">
                        <a:lumMod val="20000"/>
                        <a:lumOff val="80000"/>
                      </a:schemeClr>
                    </a:solidFill>
                  </a:tcPr>
                </a:tc>
                <a:tc>
                  <a:txBody>
                    <a:bodyPr/>
                    <a:lstStyle/>
                    <a:p>
                      <a:r>
                        <a:rPr lang="en-US" sz="1600" dirty="0" smtClean="0">
                          <a:solidFill>
                            <a:schemeClr val="tx1"/>
                          </a:solidFill>
                        </a:rPr>
                        <a:t>Relevance with provisions of Sec 92BA </a:t>
                      </a:r>
                      <a:endParaRPr lang="en-US" sz="1600" dirty="0">
                        <a:solidFill>
                          <a:schemeClr val="tx1"/>
                        </a:solidFill>
                        <a:latin typeface="Arial" pitchFamily="34" charset="0"/>
                        <a:cs typeface="Arial" pitchFamily="34" charset="0"/>
                      </a:endParaRPr>
                    </a:p>
                  </a:txBody>
                  <a:tcPr>
                    <a:solidFill>
                      <a:schemeClr val="accent1">
                        <a:lumMod val="20000"/>
                        <a:lumOff val="80000"/>
                      </a:schemeClr>
                    </a:solidFill>
                  </a:tcPr>
                </a:tc>
              </a:tr>
              <a:tr h="362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92      : </a:t>
                      </a:r>
                      <a:r>
                        <a:rPr lang="en-IN" sz="1600" dirty="0" smtClean="0"/>
                        <a:t>Computation of income having regard to ALP</a:t>
                      </a:r>
                      <a:endParaRPr lang="en-IN" sz="1600" dirty="0" smtClean="0">
                        <a:solidFill>
                          <a:srgbClr val="000000"/>
                        </a:solidFill>
                        <a:latin typeface="Arial" pitchFamily="34" charset="0"/>
                        <a:cs typeface="Arial" pitchFamily="34" charset="0"/>
                      </a:endParaRPr>
                    </a:p>
                  </a:txBody>
                  <a:tcPr/>
                </a:tc>
                <a:tc>
                  <a:txBody>
                    <a:bodyPr/>
                    <a:lstStyle/>
                    <a:p>
                      <a:pPr algn="ctr"/>
                      <a:r>
                        <a:rPr lang="en-US" sz="1600" dirty="0" smtClean="0">
                          <a:sym typeface="Wingdings"/>
                        </a:rPr>
                        <a:t></a:t>
                      </a:r>
                      <a:endParaRPr lang="en-US" sz="1600" dirty="0">
                        <a:latin typeface="Arial" pitchFamily="34" charset="0"/>
                        <a:cs typeface="Arial" pitchFamily="34" charset="0"/>
                      </a:endParaRPr>
                    </a:p>
                  </a:txBody>
                  <a:tcPr/>
                </a:tc>
              </a:tr>
              <a:tr h="3584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smtClean="0"/>
                        <a:t>92A   : Meaning of AE</a:t>
                      </a:r>
                      <a:endParaRPr lang="en-IN" sz="1600" dirty="0" smtClean="0">
                        <a:solidFill>
                          <a:srgbClr val="000000"/>
                        </a:solidFill>
                        <a:latin typeface="Arial" pitchFamily="34" charset="0"/>
                        <a:cs typeface="Arial" pitchFamily="34" charset="0"/>
                      </a:endParaRPr>
                    </a:p>
                  </a:txBody>
                  <a:tcPr/>
                </a:tc>
                <a:tc>
                  <a:txBody>
                    <a:bodyPr/>
                    <a:lstStyle/>
                    <a:p>
                      <a:pPr algn="ctr"/>
                      <a:r>
                        <a:rPr lang="en-US" sz="1600" dirty="0" smtClean="0">
                          <a:sym typeface="Webdings"/>
                        </a:rPr>
                        <a:t></a:t>
                      </a:r>
                      <a:endParaRPr lang="en-US" sz="1600" b="0" dirty="0">
                        <a:latin typeface="Arial" pitchFamily="34" charset="0"/>
                        <a:cs typeface="Arial" pitchFamily="34" charset="0"/>
                      </a:endParaRPr>
                    </a:p>
                  </a:txBody>
                  <a:tcPr/>
                </a:tc>
              </a:tr>
              <a:tr h="358407">
                <a:tc>
                  <a:txBody>
                    <a:bodyPr/>
                    <a:lstStyle/>
                    <a:p>
                      <a:r>
                        <a:rPr lang="en-IN" sz="1600" dirty="0" smtClean="0"/>
                        <a:t>92B   : Meaning of International transaction</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ebdings"/>
                        </a:rPr>
                        <a:t></a:t>
                      </a:r>
                      <a:endParaRPr lang="en-US" sz="1600" b="0" kern="1200" dirty="0" smtClean="0">
                        <a:solidFill>
                          <a:schemeClr val="dk1"/>
                        </a:solidFill>
                        <a:latin typeface="Arial" pitchFamily="34" charset="0"/>
                        <a:ea typeface="+mn-ea"/>
                        <a:cs typeface="Arial" pitchFamily="34" charset="0"/>
                        <a:sym typeface="Webdings"/>
                      </a:endParaRPr>
                    </a:p>
                  </a:txBody>
                  <a:tcPr/>
                </a:tc>
              </a:tr>
              <a:tr h="369016">
                <a:tc>
                  <a:txBody>
                    <a:bodyPr/>
                    <a:lstStyle/>
                    <a:p>
                      <a:r>
                        <a:rPr lang="en-IN" sz="1600" dirty="0" smtClean="0"/>
                        <a:t>92C   : Methods of computation of ALP</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ingdings"/>
                        </a:rPr>
                        <a:t></a:t>
                      </a:r>
                      <a:endParaRPr lang="en-US" sz="1600" kern="1200" dirty="0" smtClean="0">
                        <a:solidFill>
                          <a:schemeClr val="dk1"/>
                        </a:solidFill>
                        <a:latin typeface="Arial" pitchFamily="34" charset="0"/>
                        <a:ea typeface="+mn-ea"/>
                        <a:cs typeface="Arial" pitchFamily="34" charset="0"/>
                        <a:sym typeface="Wingdings"/>
                      </a:endParaRPr>
                    </a:p>
                  </a:txBody>
                  <a:tcPr/>
                </a:tc>
              </a:tr>
              <a:tr h="358407">
                <a:tc>
                  <a:txBody>
                    <a:bodyPr/>
                    <a:lstStyle/>
                    <a:p>
                      <a:r>
                        <a:rPr lang="en-IN" sz="1600" dirty="0" smtClean="0"/>
                        <a:t>92CA: Reference to TPO</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ingdings"/>
                        </a:rPr>
                        <a:t></a:t>
                      </a:r>
                      <a:endParaRPr lang="en-US" sz="1600" kern="1200" dirty="0" smtClean="0">
                        <a:solidFill>
                          <a:schemeClr val="dk1"/>
                        </a:solidFill>
                        <a:latin typeface="Arial" pitchFamily="34" charset="0"/>
                        <a:ea typeface="+mn-ea"/>
                        <a:cs typeface="Arial" pitchFamily="34" charset="0"/>
                        <a:sym typeface="Wingdings"/>
                      </a:endParaRPr>
                    </a:p>
                  </a:txBody>
                  <a:tcPr/>
                </a:tc>
              </a:tr>
              <a:tr h="358407">
                <a:tc>
                  <a:txBody>
                    <a:bodyPr/>
                    <a:lstStyle/>
                    <a:p>
                      <a:r>
                        <a:rPr lang="en-IN" sz="1600" dirty="0" smtClean="0"/>
                        <a:t>92CB : Safe harbour rules</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ebdings"/>
                        </a:rPr>
                        <a:t></a:t>
                      </a:r>
                      <a:endParaRPr lang="en-US" sz="1600" b="0" kern="1200" dirty="0" smtClean="0">
                        <a:solidFill>
                          <a:schemeClr val="dk1"/>
                        </a:solidFill>
                        <a:latin typeface="Arial" pitchFamily="34" charset="0"/>
                        <a:ea typeface="+mn-ea"/>
                        <a:cs typeface="Arial" pitchFamily="34" charset="0"/>
                        <a:sym typeface="Webdings"/>
                      </a:endParaRPr>
                    </a:p>
                  </a:txBody>
                  <a:tcPr/>
                </a:tc>
              </a:tr>
              <a:tr h="358407">
                <a:tc>
                  <a:txBody>
                    <a:bodyPr/>
                    <a:lstStyle/>
                    <a:p>
                      <a:r>
                        <a:rPr lang="en-IN" sz="1600" dirty="0" smtClean="0"/>
                        <a:t>92CC : Advance Pricing agreement</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ebdings"/>
                        </a:rPr>
                        <a:t></a:t>
                      </a:r>
                      <a:endParaRPr lang="en-US" sz="1600" b="0" kern="1200" dirty="0" smtClean="0">
                        <a:solidFill>
                          <a:schemeClr val="dk1"/>
                        </a:solidFill>
                        <a:latin typeface="Arial" pitchFamily="34" charset="0"/>
                        <a:ea typeface="+mn-ea"/>
                        <a:cs typeface="Arial" pitchFamily="34" charset="0"/>
                        <a:sym typeface="Webdings"/>
                      </a:endParaRPr>
                    </a:p>
                  </a:txBody>
                  <a:tcPr/>
                </a:tc>
              </a:tr>
              <a:tr h="358407">
                <a:tc>
                  <a:txBody>
                    <a:bodyPr/>
                    <a:lstStyle/>
                    <a:p>
                      <a:r>
                        <a:rPr lang="en-IN" sz="1600" dirty="0" smtClean="0"/>
                        <a:t>92CD : Effect of TP agreement</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ebdings"/>
                        </a:rPr>
                        <a:t></a:t>
                      </a:r>
                      <a:endParaRPr lang="en-US" sz="1600" b="0" kern="1200" dirty="0" smtClean="0">
                        <a:solidFill>
                          <a:schemeClr val="dk1"/>
                        </a:solidFill>
                        <a:latin typeface="Arial" pitchFamily="34" charset="0"/>
                        <a:ea typeface="+mn-ea"/>
                        <a:cs typeface="Arial" pitchFamily="34" charset="0"/>
                        <a:sym typeface="Webdings"/>
                      </a:endParaRPr>
                    </a:p>
                  </a:txBody>
                  <a:tcPr/>
                </a:tc>
              </a:tr>
              <a:tr h="369526">
                <a:tc>
                  <a:txBody>
                    <a:bodyPr/>
                    <a:lstStyle/>
                    <a:p>
                      <a:r>
                        <a:rPr lang="en-IN" sz="1600" dirty="0" smtClean="0"/>
                        <a:t>92D : Maintenance of information and documents</a:t>
                      </a:r>
                      <a:endParaRPr lang="en-US" sz="1600"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ingdings"/>
                        </a:rPr>
                        <a:t></a:t>
                      </a:r>
                      <a:endParaRPr lang="en-US" sz="1600" kern="1200" dirty="0" smtClean="0">
                        <a:solidFill>
                          <a:schemeClr val="dk1"/>
                        </a:solidFill>
                        <a:latin typeface="Arial" pitchFamily="34" charset="0"/>
                        <a:ea typeface="+mn-ea"/>
                        <a:cs typeface="Arial" pitchFamily="34" charset="0"/>
                        <a:sym typeface="Wingdings"/>
                      </a:endParaRPr>
                    </a:p>
                  </a:txBody>
                  <a:tcPr/>
                </a:tc>
              </a:tr>
              <a:tr h="358407">
                <a:tc>
                  <a:txBody>
                    <a:bodyPr/>
                    <a:lstStyle/>
                    <a:p>
                      <a:r>
                        <a:rPr lang="en-IN" sz="1600" dirty="0" smtClean="0"/>
                        <a:t>92E : CA’s Report </a:t>
                      </a:r>
                      <a:endParaRPr lang="en-IN" sz="1600" dirty="0" smtClean="0">
                        <a:solidFill>
                          <a:srgbClr val="000000"/>
                        </a:solidFill>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ingdings"/>
                        </a:rPr>
                        <a:t></a:t>
                      </a:r>
                      <a:endParaRPr lang="en-US" sz="1600" kern="1200" dirty="0" smtClean="0">
                        <a:solidFill>
                          <a:schemeClr val="dk1"/>
                        </a:solidFill>
                        <a:latin typeface="Arial" pitchFamily="34" charset="0"/>
                        <a:ea typeface="+mn-ea"/>
                        <a:cs typeface="Arial" pitchFamily="34" charset="0"/>
                        <a:sym typeface="Wingdings"/>
                      </a:endParaRPr>
                    </a:p>
                  </a:txBody>
                  <a:tcPr/>
                </a:tc>
              </a:tr>
              <a:tr h="301544">
                <a:tc>
                  <a:txBody>
                    <a:bodyPr/>
                    <a:lstStyle/>
                    <a:p>
                      <a:r>
                        <a:rPr lang="en-IN" sz="1600" dirty="0" smtClean="0"/>
                        <a:t>92F : Definitions: Accountant, ALP, Enterprise, PE, Specified date, Transaction* </a:t>
                      </a:r>
                      <a:endParaRPr lang="en-IN" sz="1600" dirty="0" smtClean="0">
                        <a:solidFill>
                          <a:srgbClr val="FF0000"/>
                        </a:solidFill>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ym typeface="Webdings"/>
                        </a:rPr>
                        <a:t></a:t>
                      </a:r>
                      <a:endParaRPr lang="en-US" sz="1600" b="0" kern="1200" dirty="0" smtClean="0">
                        <a:solidFill>
                          <a:schemeClr val="dk1"/>
                        </a:solidFill>
                        <a:latin typeface="Arial" pitchFamily="34" charset="0"/>
                        <a:ea typeface="+mn-ea"/>
                        <a:cs typeface="Arial" pitchFamily="34" charset="0"/>
                        <a:sym typeface="Webdings"/>
                      </a:endParaRP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lumMod val="75000"/>
                  </a:schemeClr>
                </a:solidFill>
              </a:rPr>
              <a:t>Approach for determining ALP</a:t>
            </a:r>
            <a:endParaRPr lang="en-IN" dirty="0" smtClean="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19</a:t>
            </a:fld>
            <a:endParaRPr lang="en-US"/>
          </a:p>
        </p:txBody>
      </p:sp>
      <p:sp>
        <p:nvSpPr>
          <p:cNvPr id="5" name="Footer Placeholder 4"/>
          <p:cNvSpPr>
            <a:spLocks noGrp="1"/>
          </p:cNvSpPr>
          <p:nvPr>
            <p:ph type="ftr" sz="quarter" idx="16"/>
          </p:nvPr>
        </p:nvSpPr>
        <p:spPr/>
        <p:txBody>
          <a:bodyPr/>
          <a:lstStyle/>
          <a:p>
            <a:endParaRPr lang="en-US" dirty="0"/>
          </a:p>
        </p:txBody>
      </p:sp>
      <p:sp>
        <p:nvSpPr>
          <p:cNvPr id="6" name="Rounded Rectangle 5"/>
          <p:cNvSpPr/>
          <p:nvPr/>
        </p:nvSpPr>
        <p:spPr>
          <a:xfrm>
            <a:off x="609600" y="1600200"/>
            <a:ext cx="19812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Identification of SDT</a:t>
            </a:r>
            <a:endParaRPr lang="en-IN" cap="small" dirty="0" smtClean="0">
              <a:solidFill>
                <a:schemeClr val="tx2"/>
              </a:solidFill>
              <a:latin typeface="+mj-lt"/>
              <a:ea typeface="+mj-ea"/>
              <a:cs typeface="+mj-cs"/>
            </a:endParaRPr>
          </a:p>
        </p:txBody>
      </p:sp>
      <p:sp>
        <p:nvSpPr>
          <p:cNvPr id="7" name="Rounded Rectangle 6"/>
          <p:cNvSpPr/>
          <p:nvPr/>
        </p:nvSpPr>
        <p:spPr>
          <a:xfrm>
            <a:off x="3276600" y="4648200"/>
            <a:ext cx="21336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Adjustments for differences</a:t>
            </a:r>
            <a:endParaRPr lang="en-IN" cap="small" dirty="0" smtClean="0">
              <a:solidFill>
                <a:schemeClr val="tx2"/>
              </a:solidFill>
              <a:latin typeface="+mj-lt"/>
              <a:ea typeface="+mj-ea"/>
              <a:cs typeface="+mj-cs"/>
            </a:endParaRPr>
          </a:p>
        </p:txBody>
      </p:sp>
      <p:sp>
        <p:nvSpPr>
          <p:cNvPr id="8" name="Rounded Rectangle 7"/>
          <p:cNvSpPr/>
          <p:nvPr/>
        </p:nvSpPr>
        <p:spPr>
          <a:xfrm>
            <a:off x="6096000" y="4648200"/>
            <a:ext cx="21336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Assessment</a:t>
            </a:r>
            <a:endParaRPr lang="en-IN" cap="small" dirty="0" smtClean="0">
              <a:solidFill>
                <a:schemeClr val="tx2"/>
              </a:solidFill>
              <a:latin typeface="+mj-lt"/>
              <a:ea typeface="+mj-ea"/>
              <a:cs typeface="+mj-cs"/>
            </a:endParaRPr>
          </a:p>
        </p:txBody>
      </p:sp>
      <p:sp>
        <p:nvSpPr>
          <p:cNvPr id="9" name="Rounded Rectangle 8"/>
          <p:cNvSpPr/>
          <p:nvPr/>
        </p:nvSpPr>
        <p:spPr>
          <a:xfrm>
            <a:off x="609600" y="3048000"/>
            <a:ext cx="19812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FAR Analysis</a:t>
            </a:r>
            <a:endParaRPr lang="en-IN" cap="small" dirty="0" smtClean="0">
              <a:solidFill>
                <a:schemeClr val="tx2"/>
              </a:solidFill>
              <a:latin typeface="+mj-lt"/>
              <a:ea typeface="+mj-ea"/>
              <a:cs typeface="+mj-cs"/>
            </a:endParaRPr>
          </a:p>
        </p:txBody>
      </p:sp>
      <p:sp>
        <p:nvSpPr>
          <p:cNvPr id="10" name="Rounded Rectangle 9"/>
          <p:cNvSpPr/>
          <p:nvPr/>
        </p:nvSpPr>
        <p:spPr>
          <a:xfrm>
            <a:off x="3276600" y="3124200"/>
            <a:ext cx="21336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Selection of most appropriate method</a:t>
            </a:r>
            <a:endParaRPr lang="en-IN" cap="small" dirty="0" smtClean="0">
              <a:solidFill>
                <a:schemeClr val="tx2"/>
              </a:solidFill>
              <a:latin typeface="+mj-lt"/>
              <a:ea typeface="+mj-ea"/>
              <a:cs typeface="+mj-cs"/>
            </a:endParaRPr>
          </a:p>
        </p:txBody>
      </p:sp>
      <p:sp>
        <p:nvSpPr>
          <p:cNvPr id="11" name="Rounded Rectangle 10"/>
          <p:cNvSpPr/>
          <p:nvPr/>
        </p:nvSpPr>
        <p:spPr>
          <a:xfrm>
            <a:off x="6096000" y="3124200"/>
            <a:ext cx="21336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Documentation and filing of Return and Form 3CEB</a:t>
            </a:r>
            <a:endParaRPr lang="en-IN" cap="small" dirty="0" smtClean="0">
              <a:solidFill>
                <a:schemeClr val="tx2"/>
              </a:solidFill>
              <a:latin typeface="+mj-lt"/>
              <a:ea typeface="+mj-ea"/>
              <a:cs typeface="+mj-cs"/>
            </a:endParaRPr>
          </a:p>
        </p:txBody>
      </p:sp>
      <p:sp>
        <p:nvSpPr>
          <p:cNvPr id="12" name="Rounded Rectangle 11"/>
          <p:cNvSpPr/>
          <p:nvPr/>
        </p:nvSpPr>
        <p:spPr>
          <a:xfrm>
            <a:off x="6096000" y="1600200"/>
            <a:ext cx="21336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Voluntary adjustments in Return (if any)</a:t>
            </a:r>
            <a:endParaRPr lang="en-IN" cap="small" dirty="0" smtClean="0">
              <a:solidFill>
                <a:schemeClr val="tx2"/>
              </a:solidFill>
              <a:latin typeface="+mj-lt"/>
              <a:ea typeface="+mj-ea"/>
              <a:cs typeface="+mj-cs"/>
            </a:endParaRPr>
          </a:p>
        </p:txBody>
      </p:sp>
      <p:sp>
        <p:nvSpPr>
          <p:cNvPr id="13" name="Rounded Rectangle 12"/>
          <p:cNvSpPr/>
          <p:nvPr/>
        </p:nvSpPr>
        <p:spPr>
          <a:xfrm>
            <a:off x="3276600" y="1600200"/>
            <a:ext cx="21336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Determination of ALP</a:t>
            </a:r>
            <a:endParaRPr lang="en-IN" cap="small" dirty="0" smtClean="0">
              <a:solidFill>
                <a:schemeClr val="tx2"/>
              </a:solidFill>
              <a:latin typeface="+mj-lt"/>
              <a:ea typeface="+mj-ea"/>
              <a:cs typeface="+mj-cs"/>
            </a:endParaRPr>
          </a:p>
        </p:txBody>
      </p:sp>
      <p:sp>
        <p:nvSpPr>
          <p:cNvPr id="14" name="Rounded Rectangle 13"/>
          <p:cNvSpPr/>
          <p:nvPr/>
        </p:nvSpPr>
        <p:spPr>
          <a:xfrm>
            <a:off x="609600" y="4572000"/>
            <a:ext cx="1981200"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smtClean="0">
                <a:solidFill>
                  <a:schemeClr val="tx2"/>
                </a:solidFill>
                <a:latin typeface="+mj-lt"/>
                <a:ea typeface="+mj-ea"/>
                <a:cs typeface="+mj-cs"/>
              </a:rPr>
              <a:t>Identification of Comparable Transactions</a:t>
            </a:r>
            <a:endParaRPr lang="en-IN" cap="small" dirty="0" smtClean="0">
              <a:solidFill>
                <a:schemeClr val="tx2"/>
              </a:solidFill>
              <a:latin typeface="+mj-lt"/>
              <a:ea typeface="+mj-ea"/>
              <a:cs typeface="+mj-cs"/>
            </a:endParaRPr>
          </a:p>
        </p:txBody>
      </p:sp>
      <p:cxnSp>
        <p:nvCxnSpPr>
          <p:cNvPr id="18" name="Straight Arrow Connector 17"/>
          <p:cNvCxnSpPr/>
          <p:nvPr/>
        </p:nvCxnSpPr>
        <p:spPr>
          <a:xfrm>
            <a:off x="7086600" y="2667000"/>
            <a:ext cx="0" cy="4572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524000" y="4114800"/>
            <a:ext cx="0" cy="4572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086600" y="4191000"/>
            <a:ext cx="0" cy="4572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1"/>
          </p:cNvCxnSpPr>
          <p:nvPr/>
        </p:nvCxnSpPr>
        <p:spPr>
          <a:xfrm>
            <a:off x="2590800" y="5181600"/>
            <a:ext cx="685800" cy="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7" idx="0"/>
          </p:cNvCxnSpPr>
          <p:nvPr/>
        </p:nvCxnSpPr>
        <p:spPr>
          <a:xfrm flipV="1">
            <a:off x="4343400" y="4191000"/>
            <a:ext cx="0" cy="4572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4343400" y="2667000"/>
            <a:ext cx="0" cy="4572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524000" y="2667000"/>
            <a:ext cx="0" cy="3810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410200" y="2133600"/>
            <a:ext cx="685800" cy="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7467600" cy="1143000"/>
          </a:xfrm>
        </p:spPr>
        <p:txBody>
          <a:bodyPr>
            <a:noAutofit/>
          </a:bodyPr>
          <a:lstStyle/>
          <a:p>
            <a:r>
              <a:rPr lang="en-US" sz="4800" b="1" dirty="0" smtClean="0">
                <a:solidFill>
                  <a:schemeClr val="accent1">
                    <a:lumMod val="75000"/>
                  </a:schemeClr>
                </a:solidFill>
              </a:rPr>
              <a:t>Introduction to Domestic Transfer Pricing</a:t>
            </a:r>
            <a:endParaRPr lang="en-IN" sz="4800" b="1" dirty="0">
              <a:solidFill>
                <a:schemeClr val="accent1">
                  <a:lumMod val="75000"/>
                </a:schemeClr>
              </a:solidFill>
            </a:endParaRPr>
          </a:p>
        </p:txBody>
      </p:sp>
      <p:sp>
        <p:nvSpPr>
          <p:cNvPr id="3" name="Slide Number Placeholder 2"/>
          <p:cNvSpPr>
            <a:spLocks noGrp="1"/>
          </p:cNvSpPr>
          <p:nvPr>
            <p:ph type="sldNum" sz="quarter" idx="11"/>
          </p:nvPr>
        </p:nvSpPr>
        <p:spPr/>
        <p:txBody>
          <a:bodyPr/>
          <a:lstStyle/>
          <a:p>
            <a:fld id="{B6F15528-21DE-4FAA-801E-634DDDAF4B2B}" type="slidenum">
              <a:rPr lang="en-US" smtClean="0"/>
              <a:pPr/>
              <a:t>2</a:t>
            </a:fld>
            <a:endParaRPr lang="en-US"/>
          </a:p>
        </p:txBody>
      </p:sp>
      <p:sp>
        <p:nvSpPr>
          <p:cNvPr id="4" name="Footer Placeholder 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Compliance requirements</a:t>
            </a:r>
            <a:endParaRPr lang="en-US" dirty="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6"/>
          </p:nvPr>
        </p:nvSpPr>
        <p:spPr/>
        <p:txBody>
          <a:bodyPr/>
          <a:lstStyle/>
          <a:p>
            <a:endParaRPr lang="en-US" dirty="0"/>
          </a:p>
        </p:txBody>
      </p:sp>
      <p:sp>
        <p:nvSpPr>
          <p:cNvPr id="6" name="Rounded Rectangle 5"/>
          <p:cNvSpPr/>
          <p:nvPr/>
        </p:nvSpPr>
        <p:spPr>
          <a:xfrm>
            <a:off x="457200" y="1524000"/>
            <a:ext cx="3581400" cy="48006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u="sng" cap="small" dirty="0" smtClean="0">
                <a:solidFill>
                  <a:schemeClr val="tx2"/>
                </a:solidFill>
                <a:latin typeface="+mj-lt"/>
                <a:ea typeface="+mj-ea"/>
                <a:cs typeface="+mj-cs"/>
              </a:rPr>
              <a:t>Sec.40A</a:t>
            </a:r>
          </a:p>
          <a:p>
            <a:pPr algn="just"/>
            <a:r>
              <a:rPr lang="en-US" sz="2200" cap="small" dirty="0" smtClean="0">
                <a:solidFill>
                  <a:schemeClr val="tx2"/>
                </a:solidFill>
                <a:latin typeface="+mj-lt"/>
                <a:ea typeface="+mj-ea"/>
                <a:cs typeface="+mj-cs"/>
              </a:rPr>
              <a:t>Reporting in Tax audit report form 3cd</a:t>
            </a:r>
          </a:p>
          <a:p>
            <a:pPr algn="just"/>
            <a:endParaRPr lang="en-US" sz="2200" cap="small" dirty="0" smtClean="0">
              <a:solidFill>
                <a:schemeClr val="tx2"/>
              </a:solidFill>
              <a:latin typeface="+mj-lt"/>
              <a:ea typeface="+mj-ea"/>
              <a:cs typeface="+mj-cs"/>
            </a:endParaRPr>
          </a:p>
          <a:p>
            <a:pPr algn="just"/>
            <a:r>
              <a:rPr lang="en-US" sz="2200" u="sng" cap="small" dirty="0" smtClean="0">
                <a:solidFill>
                  <a:schemeClr val="tx2"/>
                </a:solidFill>
                <a:latin typeface="+mj-lt"/>
                <a:ea typeface="+mj-ea"/>
                <a:cs typeface="+mj-cs"/>
              </a:rPr>
              <a:t>Sec 80 </a:t>
            </a:r>
            <a:r>
              <a:rPr lang="en-US" sz="2200" u="sng" cap="small" dirty="0" err="1" smtClean="0">
                <a:solidFill>
                  <a:schemeClr val="tx2"/>
                </a:solidFill>
                <a:latin typeface="+mj-lt"/>
                <a:ea typeface="+mj-ea"/>
                <a:cs typeface="+mj-cs"/>
              </a:rPr>
              <a:t>ia</a:t>
            </a:r>
            <a:r>
              <a:rPr lang="en-US" sz="2200" u="sng" cap="small" dirty="0" smtClean="0">
                <a:solidFill>
                  <a:schemeClr val="tx2"/>
                </a:solidFill>
                <a:latin typeface="+mj-lt"/>
                <a:ea typeface="+mj-ea"/>
                <a:cs typeface="+mj-cs"/>
              </a:rPr>
              <a:t>/</a:t>
            </a:r>
            <a:r>
              <a:rPr lang="en-US" sz="2200" u="sng" cap="small" dirty="0" err="1" smtClean="0">
                <a:solidFill>
                  <a:schemeClr val="tx2"/>
                </a:solidFill>
                <a:latin typeface="+mj-lt"/>
                <a:ea typeface="+mj-ea"/>
                <a:cs typeface="+mj-cs"/>
              </a:rPr>
              <a:t>ib</a:t>
            </a:r>
            <a:r>
              <a:rPr lang="en-US" sz="2200" u="sng" cap="small" dirty="0" smtClean="0">
                <a:solidFill>
                  <a:schemeClr val="tx2"/>
                </a:solidFill>
                <a:latin typeface="+mj-lt"/>
                <a:ea typeface="+mj-ea"/>
                <a:cs typeface="+mj-cs"/>
              </a:rPr>
              <a:t>/</a:t>
            </a:r>
            <a:r>
              <a:rPr lang="en-US" sz="2200" u="sng" cap="small" dirty="0" err="1" smtClean="0">
                <a:solidFill>
                  <a:schemeClr val="tx2"/>
                </a:solidFill>
                <a:latin typeface="+mj-lt"/>
                <a:ea typeface="+mj-ea"/>
                <a:cs typeface="+mj-cs"/>
              </a:rPr>
              <a:t>ic</a:t>
            </a:r>
            <a:r>
              <a:rPr lang="en-US" sz="2200" u="sng" cap="small" dirty="0" smtClean="0">
                <a:solidFill>
                  <a:schemeClr val="tx2"/>
                </a:solidFill>
                <a:latin typeface="+mj-lt"/>
                <a:ea typeface="+mj-ea"/>
                <a:cs typeface="+mj-cs"/>
              </a:rPr>
              <a:t>/id </a:t>
            </a:r>
          </a:p>
          <a:p>
            <a:pPr algn="just"/>
            <a:r>
              <a:rPr lang="en-US" sz="2200" cap="small" dirty="0" smtClean="0">
                <a:solidFill>
                  <a:schemeClr val="tx2"/>
                </a:solidFill>
                <a:latin typeface="+mj-lt"/>
                <a:ea typeface="+mj-ea"/>
                <a:cs typeface="+mj-cs"/>
              </a:rPr>
              <a:t>Reporting in form 10ccb</a:t>
            </a:r>
          </a:p>
          <a:p>
            <a:pPr algn="just"/>
            <a:endParaRPr lang="en-US" sz="2200" cap="small" dirty="0" smtClean="0">
              <a:solidFill>
                <a:schemeClr val="tx2"/>
              </a:solidFill>
              <a:latin typeface="+mj-lt"/>
              <a:ea typeface="+mj-ea"/>
              <a:cs typeface="+mj-cs"/>
            </a:endParaRPr>
          </a:p>
          <a:p>
            <a:pPr algn="just"/>
            <a:r>
              <a:rPr lang="en-US" sz="2200" u="sng" cap="small" dirty="0" smtClean="0">
                <a:solidFill>
                  <a:schemeClr val="tx2"/>
                </a:solidFill>
                <a:latin typeface="+mj-lt"/>
                <a:ea typeface="+mj-ea"/>
                <a:cs typeface="+mj-cs"/>
              </a:rPr>
              <a:t>Sec 10a/10b/10aa/10ba</a:t>
            </a:r>
          </a:p>
          <a:p>
            <a:pPr algn="just"/>
            <a:r>
              <a:rPr lang="en-US" sz="2200" cap="small" dirty="0" smtClean="0">
                <a:solidFill>
                  <a:schemeClr val="tx2"/>
                </a:solidFill>
                <a:latin typeface="+mj-lt"/>
                <a:ea typeface="+mj-ea"/>
                <a:cs typeface="+mj-cs"/>
              </a:rPr>
              <a:t>Reporting in form 56f/56g/56h</a:t>
            </a:r>
          </a:p>
        </p:txBody>
      </p:sp>
      <p:sp>
        <p:nvSpPr>
          <p:cNvPr id="7" name="Rounded Rectangle 6"/>
          <p:cNvSpPr/>
          <p:nvPr/>
        </p:nvSpPr>
        <p:spPr>
          <a:xfrm>
            <a:off x="4724400" y="1524000"/>
            <a:ext cx="3505200" cy="48006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200" cap="small" dirty="0" smtClean="0">
              <a:solidFill>
                <a:schemeClr val="tx2"/>
              </a:solidFill>
              <a:latin typeface="+mj-lt"/>
              <a:ea typeface="+mj-ea"/>
              <a:cs typeface="+mj-cs"/>
            </a:endParaRPr>
          </a:p>
          <a:p>
            <a:pPr algn="just"/>
            <a:endParaRPr lang="en-US" sz="2200" cap="small" dirty="0" smtClean="0">
              <a:solidFill>
                <a:schemeClr val="tx2"/>
              </a:solidFill>
              <a:latin typeface="+mj-lt"/>
              <a:ea typeface="+mj-ea"/>
              <a:cs typeface="+mj-cs"/>
            </a:endParaRPr>
          </a:p>
          <a:p>
            <a:pPr algn="just"/>
            <a:endParaRPr lang="en-US" sz="2200" cap="small" dirty="0" smtClean="0">
              <a:solidFill>
                <a:schemeClr val="tx2"/>
              </a:solidFill>
              <a:latin typeface="+mj-lt"/>
              <a:ea typeface="+mj-ea"/>
              <a:cs typeface="+mj-cs"/>
            </a:endParaRPr>
          </a:p>
          <a:p>
            <a:pPr algn="just"/>
            <a:endParaRPr lang="en-US" sz="2200" cap="small" dirty="0" smtClean="0">
              <a:solidFill>
                <a:schemeClr val="tx2"/>
              </a:solidFill>
              <a:latin typeface="+mj-lt"/>
              <a:ea typeface="+mj-ea"/>
              <a:cs typeface="+mj-cs"/>
            </a:endParaRPr>
          </a:p>
          <a:p>
            <a:pPr algn="just"/>
            <a:r>
              <a:rPr lang="en-US" sz="2200" u="sng" cap="small" dirty="0" smtClean="0">
                <a:solidFill>
                  <a:schemeClr val="tx2"/>
                </a:solidFill>
                <a:latin typeface="+mj-lt"/>
                <a:ea typeface="+mj-ea"/>
                <a:cs typeface="+mj-cs"/>
              </a:rPr>
              <a:t>Documentation</a:t>
            </a:r>
            <a:r>
              <a:rPr lang="en-US" sz="2200" cap="small" dirty="0" smtClean="0">
                <a:solidFill>
                  <a:schemeClr val="tx2"/>
                </a:solidFill>
                <a:latin typeface="+mj-lt"/>
                <a:ea typeface="+mj-ea"/>
                <a:cs typeface="+mj-cs"/>
              </a:rPr>
              <a:t> as prescribed in rule 10D </a:t>
            </a:r>
          </a:p>
          <a:p>
            <a:pPr algn="just"/>
            <a:r>
              <a:rPr lang="en-US" sz="2200" u="sng" cap="small" dirty="0" smtClean="0">
                <a:solidFill>
                  <a:schemeClr val="tx2"/>
                </a:solidFill>
                <a:latin typeface="+mj-lt"/>
                <a:ea typeface="+mj-ea"/>
                <a:cs typeface="+mj-cs"/>
              </a:rPr>
              <a:t>Evidences</a:t>
            </a:r>
            <a:r>
              <a:rPr lang="en-US" sz="2200" cap="small" dirty="0" smtClean="0">
                <a:solidFill>
                  <a:schemeClr val="tx2"/>
                </a:solidFill>
                <a:latin typeface="+mj-lt"/>
                <a:ea typeface="+mj-ea"/>
                <a:cs typeface="+mj-cs"/>
              </a:rPr>
              <a:t> to prove that transaction is  at alp by selection of most appropriate method</a:t>
            </a:r>
          </a:p>
          <a:p>
            <a:pPr algn="just"/>
            <a:r>
              <a:rPr lang="en-US" sz="2200" u="sng" cap="small" dirty="0" smtClean="0">
                <a:solidFill>
                  <a:schemeClr val="tx2"/>
                </a:solidFill>
                <a:latin typeface="+mj-lt"/>
                <a:ea typeface="+mj-ea"/>
                <a:cs typeface="+mj-cs"/>
              </a:rPr>
              <a:t>Reporting</a:t>
            </a:r>
            <a:r>
              <a:rPr lang="en-US" sz="2200" cap="small" dirty="0" smtClean="0">
                <a:solidFill>
                  <a:schemeClr val="tx2"/>
                </a:solidFill>
                <a:latin typeface="+mj-lt"/>
                <a:ea typeface="+mj-ea"/>
                <a:cs typeface="+mj-cs"/>
              </a:rPr>
              <a:t> in form 3ceb or any other form as may be prescribed</a:t>
            </a:r>
          </a:p>
          <a:p>
            <a:pPr algn="just"/>
            <a:endParaRPr lang="en-US" sz="2200" cap="small" dirty="0" smtClean="0">
              <a:solidFill>
                <a:schemeClr val="tx2"/>
              </a:solidFill>
              <a:latin typeface="+mj-lt"/>
              <a:ea typeface="+mj-ea"/>
              <a:cs typeface="+mj-cs"/>
            </a:endParaRPr>
          </a:p>
          <a:p>
            <a:pPr algn="just"/>
            <a:endParaRPr lang="en-US" sz="2200" cap="small" dirty="0" smtClean="0">
              <a:solidFill>
                <a:schemeClr val="tx2"/>
              </a:solidFill>
              <a:latin typeface="+mj-lt"/>
              <a:ea typeface="+mj-ea"/>
              <a:cs typeface="+mj-cs"/>
            </a:endParaRPr>
          </a:p>
          <a:p>
            <a:pPr algn="just"/>
            <a:endParaRPr lang="en-US" sz="2200" cap="small" dirty="0" smtClean="0">
              <a:solidFill>
                <a:schemeClr val="tx2"/>
              </a:solidFill>
              <a:latin typeface="+mj-lt"/>
              <a:ea typeface="+mj-ea"/>
              <a:cs typeface="+mj-cs"/>
            </a:endParaRPr>
          </a:p>
        </p:txBody>
      </p:sp>
      <p:sp>
        <p:nvSpPr>
          <p:cNvPr id="10" name="Plus 9"/>
          <p:cNvSpPr/>
          <p:nvPr/>
        </p:nvSpPr>
        <p:spPr>
          <a:xfrm>
            <a:off x="4114800" y="3733800"/>
            <a:ext cx="533400" cy="533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143000"/>
          </a:xfrm>
        </p:spPr>
        <p:txBody>
          <a:bodyPr/>
          <a:lstStyle/>
          <a:p>
            <a:r>
              <a:rPr lang="en-US" dirty="0" smtClean="0">
                <a:solidFill>
                  <a:schemeClr val="accent1">
                    <a:lumMod val="75000"/>
                  </a:schemeClr>
                </a:solidFill>
              </a:rPr>
              <a:t>Consequences of non compliance </a:t>
            </a:r>
            <a:endParaRPr lang="en-US" dirty="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6"/>
          </p:nvPr>
        </p:nvSpPr>
        <p:spPr/>
        <p:txBody>
          <a:bodyPr/>
          <a:lstStyle/>
          <a:p>
            <a:endParaRPr lang="en-US" dirty="0"/>
          </a:p>
        </p:txBody>
      </p:sp>
      <p:graphicFrame>
        <p:nvGraphicFramePr>
          <p:cNvPr id="7" name="Table 6"/>
          <p:cNvGraphicFramePr>
            <a:graphicFrameLocks noGrp="1"/>
          </p:cNvGraphicFramePr>
          <p:nvPr/>
        </p:nvGraphicFramePr>
        <p:xfrm>
          <a:off x="228600" y="1371600"/>
          <a:ext cx="7924800" cy="4876802"/>
        </p:xfrm>
        <a:graphic>
          <a:graphicData uri="http://schemas.openxmlformats.org/drawingml/2006/table">
            <a:tbl>
              <a:tblPr firstRow="1" bandRow="1">
                <a:tableStyleId>{5C22544A-7EE6-4342-B048-85BDC9FD1C3A}</a:tableStyleId>
              </a:tblPr>
              <a:tblGrid>
                <a:gridCol w="566057"/>
                <a:gridCol w="3396343"/>
                <a:gridCol w="1371600"/>
                <a:gridCol w="2590800"/>
              </a:tblGrid>
              <a:tr h="593110">
                <a:tc>
                  <a:txBody>
                    <a:bodyPr/>
                    <a:lstStyle/>
                    <a:p>
                      <a:pPr algn="ctr"/>
                      <a:r>
                        <a:rPr lang="en-US" sz="1600" dirty="0" smtClean="0">
                          <a:solidFill>
                            <a:schemeClr val="tx1"/>
                          </a:solidFill>
                        </a:rPr>
                        <a:t>Sr.</a:t>
                      </a:r>
                    </a:p>
                    <a:p>
                      <a:pPr algn="ctr"/>
                      <a:r>
                        <a:rPr lang="en-US" sz="1600" dirty="0" smtClean="0">
                          <a:solidFill>
                            <a:schemeClr val="tx1"/>
                          </a:solidFill>
                        </a:rPr>
                        <a:t>No.</a:t>
                      </a:r>
                      <a:endParaRPr lang="en-US" sz="1600" dirty="0">
                        <a:solidFill>
                          <a:schemeClr val="tx1"/>
                        </a:solidFill>
                        <a:latin typeface="Arial" pitchFamily="34" charset="0"/>
                        <a:cs typeface="Arial" pitchFamily="34" charset="0"/>
                      </a:endParaRPr>
                    </a:p>
                  </a:txBody>
                  <a:tcPr>
                    <a:solidFill>
                      <a:schemeClr val="bg1">
                        <a:lumMod val="95000"/>
                      </a:schemeClr>
                    </a:solidFill>
                  </a:tcPr>
                </a:tc>
                <a:tc>
                  <a:txBody>
                    <a:bodyPr/>
                    <a:lstStyle/>
                    <a:p>
                      <a:pPr algn="ctr"/>
                      <a:r>
                        <a:rPr lang="en-US" sz="1600" dirty="0" smtClean="0">
                          <a:solidFill>
                            <a:schemeClr val="tx1"/>
                          </a:solidFill>
                        </a:rPr>
                        <a:t>Type of penalty </a:t>
                      </a:r>
                      <a:endParaRPr lang="en-US" sz="1600" dirty="0">
                        <a:solidFill>
                          <a:schemeClr val="tx1"/>
                        </a:solidFill>
                        <a:latin typeface="Arial" pitchFamily="34" charset="0"/>
                        <a:cs typeface="Arial" pitchFamily="34" charset="0"/>
                      </a:endParaRPr>
                    </a:p>
                  </a:txBody>
                  <a:tcPr>
                    <a:solidFill>
                      <a:schemeClr val="bg1">
                        <a:lumMod val="95000"/>
                      </a:schemeClr>
                    </a:solidFill>
                  </a:tcPr>
                </a:tc>
                <a:tc>
                  <a:txBody>
                    <a:bodyPr/>
                    <a:lstStyle/>
                    <a:p>
                      <a:pPr algn="ctr"/>
                      <a:r>
                        <a:rPr lang="en-US" sz="1600" dirty="0" smtClean="0">
                          <a:solidFill>
                            <a:schemeClr val="tx1"/>
                          </a:solidFill>
                        </a:rPr>
                        <a:t>Section</a:t>
                      </a:r>
                      <a:endParaRPr lang="en-US" sz="1600" dirty="0">
                        <a:solidFill>
                          <a:schemeClr val="tx1"/>
                        </a:solidFill>
                        <a:latin typeface="Arial" pitchFamily="34" charset="0"/>
                        <a:cs typeface="Arial" pitchFamily="34" charset="0"/>
                      </a:endParaRPr>
                    </a:p>
                  </a:txBody>
                  <a:tcPr>
                    <a:solidFill>
                      <a:schemeClr val="bg1">
                        <a:lumMod val="95000"/>
                      </a:schemeClr>
                    </a:solidFill>
                  </a:tcPr>
                </a:tc>
                <a:tc>
                  <a:txBody>
                    <a:bodyPr/>
                    <a:lstStyle/>
                    <a:p>
                      <a:pPr algn="ctr"/>
                      <a:r>
                        <a:rPr lang="en-US" sz="1600" dirty="0" smtClean="0">
                          <a:solidFill>
                            <a:schemeClr val="tx1"/>
                          </a:solidFill>
                        </a:rPr>
                        <a:t>Penalty quantified</a:t>
                      </a:r>
                      <a:endParaRPr lang="en-US" sz="1600" dirty="0">
                        <a:solidFill>
                          <a:schemeClr val="tx1"/>
                        </a:solidFill>
                        <a:latin typeface="Arial" pitchFamily="34" charset="0"/>
                        <a:cs typeface="Arial" pitchFamily="34" charset="0"/>
                      </a:endParaRPr>
                    </a:p>
                  </a:txBody>
                  <a:tcPr>
                    <a:solidFill>
                      <a:schemeClr val="bg1">
                        <a:lumMod val="95000"/>
                      </a:schemeClr>
                    </a:solidFill>
                  </a:tcPr>
                </a:tc>
              </a:tr>
              <a:tr h="842840">
                <a:tc rowSpan="3">
                  <a:txBody>
                    <a:bodyPr/>
                    <a:lstStyle/>
                    <a:p>
                      <a:pPr algn="ctr"/>
                      <a:r>
                        <a:rPr lang="en-US" sz="1600" dirty="0" smtClean="0">
                          <a:solidFill>
                            <a:schemeClr val="tx2"/>
                          </a:solidFill>
                        </a:rPr>
                        <a:t>1</a:t>
                      </a:r>
                      <a:endParaRPr lang="en-US" sz="1600" dirty="0">
                        <a:solidFill>
                          <a:schemeClr val="tx2"/>
                        </a:solidFill>
                        <a:latin typeface="Arial" pitchFamily="34" charset="0"/>
                        <a:cs typeface="Arial" pitchFamily="34" charset="0"/>
                      </a:endParaRPr>
                    </a:p>
                  </a:txBody>
                  <a:tcPr/>
                </a:tc>
                <a:tc>
                  <a:txBody>
                    <a:bodyPr/>
                    <a:lstStyle/>
                    <a:p>
                      <a:r>
                        <a:rPr lang="en-US" sz="1600" dirty="0" smtClean="0">
                          <a:solidFill>
                            <a:schemeClr val="tx2"/>
                          </a:solidFill>
                        </a:rPr>
                        <a:t>a) Failure to maintain </a:t>
                      </a:r>
                    </a:p>
                    <a:p>
                      <a:r>
                        <a:rPr lang="en-US" sz="1600" dirty="0" smtClean="0">
                          <a:solidFill>
                            <a:schemeClr val="tx2"/>
                          </a:solidFill>
                        </a:rPr>
                        <a:t>prescribed information/ </a:t>
                      </a:r>
                    </a:p>
                    <a:p>
                      <a:r>
                        <a:rPr lang="en-US" sz="1600" dirty="0" smtClean="0">
                          <a:solidFill>
                            <a:schemeClr val="tx2"/>
                          </a:solidFill>
                        </a:rPr>
                        <a:t>Documents</a:t>
                      </a:r>
                      <a:endParaRPr lang="en-US" sz="1600" dirty="0">
                        <a:solidFill>
                          <a:schemeClr val="tx2"/>
                        </a:solidFill>
                        <a:latin typeface="Arial" pitchFamily="34" charset="0"/>
                        <a:cs typeface="Arial" pitchFamily="34" charset="0"/>
                      </a:endParaRPr>
                    </a:p>
                  </a:txBody>
                  <a:tcPr/>
                </a:tc>
                <a:tc rowSpan="3">
                  <a:txBody>
                    <a:bodyPr/>
                    <a:lstStyle/>
                    <a:p>
                      <a:pPr algn="ctr"/>
                      <a:endParaRPr lang="en-US" sz="1600" dirty="0" smtClean="0">
                        <a:solidFill>
                          <a:schemeClr val="tx2"/>
                        </a:solidFill>
                        <a:latin typeface="Times New Roman" pitchFamily="18" charset="0"/>
                        <a:cs typeface="Times New Roman" pitchFamily="18" charset="0"/>
                      </a:endParaRPr>
                    </a:p>
                    <a:p>
                      <a:pPr algn="ctr"/>
                      <a:endParaRPr lang="en-US" sz="1600" dirty="0" smtClean="0">
                        <a:solidFill>
                          <a:schemeClr val="tx2"/>
                        </a:solidFill>
                        <a:latin typeface="Times New Roman" pitchFamily="18" charset="0"/>
                        <a:cs typeface="Times New Roman" pitchFamily="18" charset="0"/>
                      </a:endParaRPr>
                    </a:p>
                    <a:p>
                      <a:pPr algn="ctr"/>
                      <a:endParaRPr lang="en-US" sz="1600" dirty="0" smtClean="0">
                        <a:solidFill>
                          <a:schemeClr val="tx2"/>
                        </a:solidFill>
                        <a:latin typeface="Times New Roman" pitchFamily="18" charset="0"/>
                        <a:cs typeface="Times New Roman" pitchFamily="18" charset="0"/>
                      </a:endParaRPr>
                    </a:p>
                    <a:p>
                      <a:pPr algn="ctr"/>
                      <a:endParaRPr lang="en-US" sz="1600" dirty="0" smtClean="0">
                        <a:solidFill>
                          <a:schemeClr val="tx2"/>
                        </a:solidFill>
                        <a:latin typeface="Times New Roman" pitchFamily="18" charset="0"/>
                        <a:cs typeface="Times New Roman" pitchFamily="18" charset="0"/>
                      </a:endParaRPr>
                    </a:p>
                    <a:p>
                      <a:pPr algn="ctr"/>
                      <a:r>
                        <a:rPr lang="en-US" sz="1600" dirty="0" smtClean="0">
                          <a:solidFill>
                            <a:schemeClr val="tx2"/>
                          </a:solidFill>
                          <a:latin typeface="Times New Roman" pitchFamily="18" charset="0"/>
                          <a:cs typeface="Times New Roman" pitchFamily="18" charset="0"/>
                        </a:rPr>
                        <a:t>271AA</a:t>
                      </a:r>
                      <a:endParaRPr lang="en-US" sz="1600" dirty="0">
                        <a:solidFill>
                          <a:schemeClr val="tx2"/>
                        </a:solidFill>
                        <a:latin typeface="Times New Roman" pitchFamily="18" charset="0"/>
                        <a:cs typeface="Times New Roman" pitchFamily="18" charset="0"/>
                      </a:endParaRPr>
                    </a:p>
                  </a:txBody>
                  <a:tcPr/>
                </a:tc>
                <a:tc rowSpan="3">
                  <a:txBody>
                    <a:bodyPr/>
                    <a:lstStyle/>
                    <a:p>
                      <a:endParaRPr lang="en-US" sz="1600" dirty="0" smtClean="0">
                        <a:solidFill>
                          <a:schemeClr val="tx2"/>
                        </a:solidFill>
                        <a:latin typeface="Times New Roman" pitchFamily="18" charset="0"/>
                        <a:cs typeface="Times New Roman" pitchFamily="18" charset="0"/>
                      </a:endParaRPr>
                    </a:p>
                    <a:p>
                      <a:endParaRPr lang="en-US" sz="1600" dirty="0" smtClean="0">
                        <a:solidFill>
                          <a:schemeClr val="tx2"/>
                        </a:solidFill>
                        <a:latin typeface="Times New Roman" pitchFamily="18" charset="0"/>
                        <a:cs typeface="Times New Roman" pitchFamily="18" charset="0"/>
                      </a:endParaRPr>
                    </a:p>
                    <a:p>
                      <a:endParaRPr lang="en-US" sz="1600" dirty="0" smtClean="0">
                        <a:solidFill>
                          <a:schemeClr val="tx2"/>
                        </a:solidFill>
                        <a:latin typeface="Times New Roman" pitchFamily="18" charset="0"/>
                        <a:cs typeface="Times New Roman" pitchFamily="18" charset="0"/>
                      </a:endParaRPr>
                    </a:p>
                    <a:p>
                      <a:endParaRPr lang="en-US" sz="1600" dirty="0" smtClean="0">
                        <a:solidFill>
                          <a:schemeClr val="tx2"/>
                        </a:solidFill>
                        <a:latin typeface="Times New Roman" pitchFamily="18" charset="0"/>
                        <a:cs typeface="Times New Roman" pitchFamily="18" charset="0"/>
                      </a:endParaRPr>
                    </a:p>
                    <a:p>
                      <a:r>
                        <a:rPr lang="en-US" sz="1600" dirty="0" smtClean="0">
                          <a:solidFill>
                            <a:schemeClr val="tx2"/>
                          </a:solidFill>
                          <a:latin typeface="Times New Roman" pitchFamily="18" charset="0"/>
                          <a:cs typeface="Times New Roman" pitchFamily="18" charset="0"/>
                        </a:rPr>
                        <a:t>2% of transaction value </a:t>
                      </a:r>
                      <a:endParaRPr lang="en-US" sz="1600" dirty="0">
                        <a:solidFill>
                          <a:schemeClr val="tx2"/>
                        </a:solidFill>
                        <a:latin typeface="Times New Roman" pitchFamily="18" charset="0"/>
                        <a:cs typeface="Times New Roman" pitchFamily="18" charset="0"/>
                      </a:endParaRPr>
                    </a:p>
                  </a:txBody>
                  <a:tcPr/>
                </a:tc>
              </a:tr>
              <a:tr h="593110">
                <a:tc vMerge="1">
                  <a:txBody>
                    <a:bodyPr/>
                    <a:lstStyle/>
                    <a:p>
                      <a:endParaRPr lang="en-US"/>
                    </a:p>
                  </a:txBody>
                  <a:tcPr/>
                </a:tc>
                <a:tc>
                  <a:txBody>
                    <a:bodyPr/>
                    <a:lstStyle/>
                    <a:p>
                      <a:r>
                        <a:rPr lang="en-US" sz="1600" dirty="0" smtClean="0">
                          <a:solidFill>
                            <a:schemeClr val="tx2"/>
                          </a:solidFill>
                        </a:rPr>
                        <a:t>(b) Failure to report any such </a:t>
                      </a:r>
                    </a:p>
                    <a:p>
                      <a:r>
                        <a:rPr lang="en-US" sz="1600" dirty="0" smtClean="0">
                          <a:solidFill>
                            <a:schemeClr val="tx2"/>
                          </a:solidFill>
                        </a:rPr>
                        <a:t>transaction or</a:t>
                      </a:r>
                      <a:endParaRPr lang="en-US" sz="1600" dirty="0">
                        <a:solidFill>
                          <a:schemeClr val="tx2"/>
                        </a:solidFill>
                        <a:latin typeface="Arial" pitchFamily="34" charset="0"/>
                        <a:cs typeface="Arial" pitchFamily="34" charset="0"/>
                      </a:endParaRPr>
                    </a:p>
                  </a:txBody>
                  <a:tcPr/>
                </a:tc>
                <a:tc vMerge="1">
                  <a:txBody>
                    <a:bodyPr/>
                    <a:lstStyle/>
                    <a:p>
                      <a:endParaRPr lang="en-US"/>
                    </a:p>
                  </a:txBody>
                  <a:tcPr/>
                </a:tc>
                <a:tc vMerge="1">
                  <a:txBody>
                    <a:bodyPr/>
                    <a:lstStyle/>
                    <a:p>
                      <a:endParaRPr lang="en-US"/>
                    </a:p>
                  </a:txBody>
                  <a:tcPr/>
                </a:tc>
              </a:tr>
              <a:tr h="593110">
                <a:tc vMerge="1">
                  <a:txBody>
                    <a:bodyPr/>
                    <a:lstStyle/>
                    <a:p>
                      <a:endParaRPr lang="en-US"/>
                    </a:p>
                  </a:txBody>
                  <a:tcPr/>
                </a:tc>
                <a:tc>
                  <a:txBody>
                    <a:bodyPr/>
                    <a:lstStyle/>
                    <a:p>
                      <a:r>
                        <a:rPr lang="en-US" sz="1600" dirty="0" smtClean="0">
                          <a:solidFill>
                            <a:schemeClr val="tx2"/>
                          </a:solidFill>
                        </a:rPr>
                        <a:t>(c) Furnish incorrect </a:t>
                      </a:r>
                    </a:p>
                    <a:p>
                      <a:r>
                        <a:rPr lang="en-US" sz="1600" dirty="0" smtClean="0">
                          <a:solidFill>
                            <a:schemeClr val="tx2"/>
                          </a:solidFill>
                        </a:rPr>
                        <a:t>Information</a:t>
                      </a:r>
                      <a:endParaRPr lang="en-US" sz="1600" dirty="0">
                        <a:solidFill>
                          <a:schemeClr val="tx2"/>
                        </a:solidFill>
                        <a:latin typeface="Arial" pitchFamily="34" charset="0"/>
                        <a:cs typeface="Arial" pitchFamily="34" charset="0"/>
                      </a:endParaRPr>
                    </a:p>
                  </a:txBody>
                  <a:tcPr/>
                </a:tc>
                <a:tc vMerge="1">
                  <a:txBody>
                    <a:bodyPr/>
                    <a:lstStyle/>
                    <a:p>
                      <a:endParaRPr lang="en-US"/>
                    </a:p>
                  </a:txBody>
                  <a:tcPr/>
                </a:tc>
                <a:tc vMerge="1">
                  <a:txBody>
                    <a:bodyPr/>
                    <a:lstStyle/>
                    <a:p>
                      <a:endParaRPr lang="en-US"/>
                    </a:p>
                  </a:txBody>
                  <a:tcPr/>
                </a:tc>
              </a:tr>
              <a:tr h="842840">
                <a:tc>
                  <a:txBody>
                    <a:bodyPr/>
                    <a:lstStyle/>
                    <a:p>
                      <a:pPr algn="ctr"/>
                      <a:r>
                        <a:rPr lang="en-US" sz="1600" dirty="0" smtClean="0">
                          <a:solidFill>
                            <a:schemeClr val="tx2"/>
                          </a:solidFill>
                        </a:rPr>
                        <a:t>2</a:t>
                      </a:r>
                      <a:endParaRPr lang="en-US" sz="1600" dirty="0">
                        <a:solidFill>
                          <a:schemeClr val="tx2"/>
                        </a:solidFill>
                        <a:latin typeface="Arial" pitchFamily="34" charset="0"/>
                        <a:cs typeface="Arial" pitchFamily="34" charset="0"/>
                      </a:endParaRPr>
                    </a:p>
                  </a:txBody>
                  <a:tcPr/>
                </a:tc>
                <a:tc>
                  <a:txBody>
                    <a:bodyPr/>
                    <a:lstStyle/>
                    <a:p>
                      <a:r>
                        <a:rPr lang="en-US" sz="1600" dirty="0" smtClean="0">
                          <a:solidFill>
                            <a:schemeClr val="tx2"/>
                          </a:solidFill>
                        </a:rPr>
                        <a:t>Failure to furnish information/ </a:t>
                      </a:r>
                    </a:p>
                    <a:p>
                      <a:r>
                        <a:rPr lang="en-US" sz="1600" dirty="0" smtClean="0">
                          <a:solidFill>
                            <a:schemeClr val="tx2"/>
                          </a:solidFill>
                        </a:rPr>
                        <a:t>documents during assessment </a:t>
                      </a:r>
                    </a:p>
                    <a:p>
                      <a:r>
                        <a:rPr lang="en-US" sz="1600" dirty="0" smtClean="0">
                          <a:solidFill>
                            <a:schemeClr val="tx2"/>
                          </a:solidFill>
                        </a:rPr>
                        <a:t>u/s 92D</a:t>
                      </a:r>
                      <a:endParaRPr lang="en-US" sz="1600" dirty="0">
                        <a:solidFill>
                          <a:schemeClr val="tx2"/>
                        </a:solidFill>
                        <a:latin typeface="Arial" pitchFamily="34" charset="0"/>
                        <a:cs typeface="Arial" pitchFamily="34" charset="0"/>
                      </a:endParaRPr>
                    </a:p>
                  </a:txBody>
                  <a:tcPr/>
                </a:tc>
                <a:tc>
                  <a:txBody>
                    <a:bodyPr/>
                    <a:lstStyle/>
                    <a:p>
                      <a:pPr algn="ctr"/>
                      <a:r>
                        <a:rPr lang="en-US" sz="1600" dirty="0" smtClean="0">
                          <a:solidFill>
                            <a:schemeClr val="tx2"/>
                          </a:solidFill>
                          <a:latin typeface="Times New Roman" pitchFamily="18" charset="0"/>
                          <a:cs typeface="Times New Roman" pitchFamily="18" charset="0"/>
                        </a:rPr>
                        <a:t>271G</a:t>
                      </a:r>
                      <a:endParaRPr lang="en-US" sz="1600" dirty="0">
                        <a:solidFill>
                          <a:schemeClr val="tx2"/>
                        </a:solidFill>
                        <a:latin typeface="Times New Roman" pitchFamily="18" charset="0"/>
                        <a:cs typeface="Times New Roman" pitchFamily="18" charset="0"/>
                      </a:endParaRPr>
                    </a:p>
                  </a:txBody>
                  <a:tcPr/>
                </a:tc>
                <a:tc>
                  <a:txBody>
                    <a:bodyPr/>
                    <a:lstStyle/>
                    <a:p>
                      <a:r>
                        <a:rPr lang="en-US" sz="1600" dirty="0" smtClean="0">
                          <a:solidFill>
                            <a:schemeClr val="tx2"/>
                          </a:solidFill>
                          <a:latin typeface="Times New Roman" pitchFamily="18" charset="0"/>
                          <a:cs typeface="Times New Roman" pitchFamily="18" charset="0"/>
                        </a:rPr>
                        <a:t>2% of transaction value </a:t>
                      </a:r>
                      <a:endParaRPr lang="en-US" sz="1600" dirty="0">
                        <a:solidFill>
                          <a:schemeClr val="tx2"/>
                        </a:solidFill>
                        <a:latin typeface="Times New Roman" pitchFamily="18" charset="0"/>
                        <a:cs typeface="Times New Roman" pitchFamily="18" charset="0"/>
                      </a:endParaRPr>
                    </a:p>
                  </a:txBody>
                  <a:tcPr/>
                </a:tc>
              </a:tr>
              <a:tr h="818682">
                <a:tc>
                  <a:txBody>
                    <a:bodyPr/>
                    <a:lstStyle/>
                    <a:p>
                      <a:pPr algn="ctr"/>
                      <a:r>
                        <a:rPr lang="en-US" sz="1600" dirty="0" smtClean="0">
                          <a:solidFill>
                            <a:schemeClr val="tx2"/>
                          </a:solidFill>
                        </a:rPr>
                        <a:t>3</a:t>
                      </a:r>
                      <a:endParaRPr lang="en-US" sz="1600" dirty="0">
                        <a:solidFill>
                          <a:schemeClr val="tx2"/>
                        </a:solidFill>
                        <a:latin typeface="Arial" pitchFamily="34" charset="0"/>
                        <a:cs typeface="Arial" pitchFamily="34" charset="0"/>
                      </a:endParaRPr>
                    </a:p>
                  </a:txBody>
                  <a:tcPr/>
                </a:tc>
                <a:tc>
                  <a:txBody>
                    <a:bodyPr/>
                    <a:lstStyle/>
                    <a:p>
                      <a:r>
                        <a:rPr lang="en-US" sz="1600" dirty="0" smtClean="0">
                          <a:solidFill>
                            <a:schemeClr val="tx2"/>
                          </a:solidFill>
                        </a:rPr>
                        <a:t>Adjustment to taxpayer’s </a:t>
                      </a:r>
                    </a:p>
                    <a:p>
                      <a:r>
                        <a:rPr lang="en-US" sz="1600" dirty="0" smtClean="0">
                          <a:solidFill>
                            <a:schemeClr val="tx2"/>
                          </a:solidFill>
                        </a:rPr>
                        <a:t>income during assessment</a:t>
                      </a:r>
                      <a:endParaRPr lang="en-US" sz="1600" dirty="0">
                        <a:solidFill>
                          <a:schemeClr val="tx2"/>
                        </a:solidFill>
                        <a:latin typeface="Arial" pitchFamily="34" charset="0"/>
                        <a:cs typeface="Arial" pitchFamily="34" charset="0"/>
                      </a:endParaRPr>
                    </a:p>
                  </a:txBody>
                  <a:tcPr/>
                </a:tc>
                <a:tc>
                  <a:txBody>
                    <a:bodyPr/>
                    <a:lstStyle/>
                    <a:p>
                      <a:pPr algn="ctr"/>
                      <a:r>
                        <a:rPr lang="en-US" sz="1600" dirty="0" smtClean="0">
                          <a:solidFill>
                            <a:schemeClr val="tx2"/>
                          </a:solidFill>
                          <a:latin typeface="Times New Roman" pitchFamily="18" charset="0"/>
                          <a:cs typeface="Times New Roman" pitchFamily="18" charset="0"/>
                        </a:rPr>
                        <a:t>271(1)(c)</a:t>
                      </a:r>
                      <a:endParaRPr lang="en-US" sz="1600" dirty="0">
                        <a:solidFill>
                          <a:schemeClr val="tx2"/>
                        </a:solidFill>
                        <a:latin typeface="Times New Roman" pitchFamily="18" charset="0"/>
                        <a:cs typeface="Times New Roman" pitchFamily="18" charset="0"/>
                      </a:endParaRPr>
                    </a:p>
                  </a:txBody>
                  <a:tcPr/>
                </a:tc>
                <a:tc>
                  <a:txBody>
                    <a:bodyPr/>
                    <a:lstStyle/>
                    <a:p>
                      <a:r>
                        <a:rPr lang="en-US" sz="1600" dirty="0" smtClean="0">
                          <a:solidFill>
                            <a:schemeClr val="tx2"/>
                          </a:solidFill>
                          <a:latin typeface="Times New Roman" pitchFamily="18" charset="0"/>
                          <a:cs typeface="Times New Roman" pitchFamily="18" charset="0"/>
                        </a:rPr>
                        <a:t>100% to 300% of tax on </a:t>
                      </a:r>
                    </a:p>
                    <a:p>
                      <a:r>
                        <a:rPr lang="en-US" sz="1600" dirty="0" smtClean="0">
                          <a:solidFill>
                            <a:schemeClr val="tx2"/>
                          </a:solidFill>
                          <a:latin typeface="Times New Roman" pitchFamily="18" charset="0"/>
                          <a:cs typeface="Times New Roman" pitchFamily="18" charset="0"/>
                        </a:rPr>
                        <a:t>adjustment amount</a:t>
                      </a:r>
                      <a:endParaRPr lang="en-US" sz="1600" dirty="0">
                        <a:solidFill>
                          <a:schemeClr val="tx2"/>
                        </a:solidFill>
                        <a:latin typeface="Times New Roman" pitchFamily="18" charset="0"/>
                        <a:cs typeface="Times New Roman" pitchFamily="18" charset="0"/>
                      </a:endParaRPr>
                    </a:p>
                  </a:txBody>
                  <a:tcPr/>
                </a:tc>
              </a:tr>
              <a:tr h="593110">
                <a:tc>
                  <a:txBody>
                    <a:bodyPr/>
                    <a:lstStyle/>
                    <a:p>
                      <a:pPr algn="ctr"/>
                      <a:r>
                        <a:rPr lang="en-US" sz="1600" dirty="0" smtClean="0">
                          <a:solidFill>
                            <a:schemeClr val="tx2"/>
                          </a:solidFill>
                        </a:rPr>
                        <a:t>4</a:t>
                      </a:r>
                      <a:endParaRPr lang="en-US" sz="1600" dirty="0">
                        <a:solidFill>
                          <a:schemeClr val="tx2"/>
                        </a:solidFill>
                        <a:latin typeface="Arial" pitchFamily="34" charset="0"/>
                        <a:cs typeface="Arial" pitchFamily="34" charset="0"/>
                      </a:endParaRPr>
                    </a:p>
                  </a:txBody>
                  <a:tcPr/>
                </a:tc>
                <a:tc>
                  <a:txBody>
                    <a:bodyPr/>
                    <a:lstStyle/>
                    <a:p>
                      <a:r>
                        <a:rPr lang="en-US" sz="1600" dirty="0" smtClean="0">
                          <a:solidFill>
                            <a:schemeClr val="tx2"/>
                          </a:solidFill>
                        </a:rPr>
                        <a:t>Failure to furnish accountant’s </a:t>
                      </a:r>
                    </a:p>
                    <a:p>
                      <a:r>
                        <a:rPr lang="en-US" sz="1600" dirty="0" smtClean="0">
                          <a:solidFill>
                            <a:schemeClr val="tx2"/>
                          </a:solidFill>
                        </a:rPr>
                        <a:t>report u/s 92E</a:t>
                      </a:r>
                      <a:endParaRPr lang="en-US" sz="1600" dirty="0">
                        <a:solidFill>
                          <a:schemeClr val="tx2"/>
                        </a:solidFill>
                        <a:latin typeface="Arial" pitchFamily="34" charset="0"/>
                        <a:cs typeface="Arial" pitchFamily="34" charset="0"/>
                      </a:endParaRPr>
                    </a:p>
                  </a:txBody>
                  <a:tcPr/>
                </a:tc>
                <a:tc>
                  <a:txBody>
                    <a:bodyPr/>
                    <a:lstStyle/>
                    <a:p>
                      <a:pPr algn="ctr"/>
                      <a:r>
                        <a:rPr lang="en-US" sz="1600" dirty="0" smtClean="0">
                          <a:solidFill>
                            <a:schemeClr val="tx2"/>
                          </a:solidFill>
                          <a:latin typeface="Times New Roman" pitchFamily="18" charset="0"/>
                          <a:cs typeface="Times New Roman" pitchFamily="18" charset="0"/>
                        </a:rPr>
                        <a:t>271BA</a:t>
                      </a:r>
                      <a:endParaRPr lang="en-US" sz="1600" dirty="0">
                        <a:solidFill>
                          <a:schemeClr val="tx2"/>
                        </a:solidFill>
                        <a:latin typeface="Times New Roman" pitchFamily="18" charset="0"/>
                        <a:cs typeface="Times New Roman" pitchFamily="18" charset="0"/>
                      </a:endParaRPr>
                    </a:p>
                  </a:txBody>
                  <a:tcPr/>
                </a:tc>
                <a:tc>
                  <a:txBody>
                    <a:bodyPr/>
                    <a:lstStyle/>
                    <a:p>
                      <a:r>
                        <a:rPr lang="en-US" sz="1600" dirty="0" smtClean="0">
                          <a:solidFill>
                            <a:schemeClr val="tx2"/>
                          </a:solidFill>
                          <a:latin typeface="Times New Roman" pitchFamily="18" charset="0"/>
                          <a:cs typeface="Times New Roman" pitchFamily="18" charset="0"/>
                        </a:rPr>
                        <a:t>Rs. 1,00,000/-</a:t>
                      </a:r>
                      <a:endParaRPr lang="en-US" sz="1600" dirty="0">
                        <a:solidFill>
                          <a:schemeClr val="tx2"/>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868362"/>
          </a:xfrm>
        </p:spPr>
        <p:txBody>
          <a:bodyPr/>
          <a:lstStyle/>
          <a:p>
            <a:r>
              <a:rPr lang="en-US" dirty="0" smtClean="0">
                <a:solidFill>
                  <a:schemeClr val="accent1">
                    <a:lumMod val="75000"/>
                  </a:schemeClr>
                </a:solidFill>
              </a:rPr>
              <a:t>Illustrations on SDT Compliance</a:t>
            </a:r>
            <a:endParaRPr lang="en-IN" dirty="0">
              <a:solidFill>
                <a:schemeClr val="accent1">
                  <a:lumMod val="75000"/>
                </a:schemeClr>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22</a:t>
            </a:fld>
            <a:endParaRPr lang="en-US"/>
          </a:p>
        </p:txBody>
      </p:sp>
      <p:sp>
        <p:nvSpPr>
          <p:cNvPr id="5" name="Footer Placeholder 4"/>
          <p:cNvSpPr>
            <a:spLocks noGrp="1"/>
          </p:cNvSpPr>
          <p:nvPr>
            <p:ph type="ftr" sz="quarter" idx="16"/>
          </p:nvPr>
        </p:nvSpPr>
        <p:spPr/>
        <p:txBody>
          <a:bodyPr/>
          <a:lstStyle/>
          <a:p>
            <a:endParaRPr lang="en-US" dirty="0"/>
          </a:p>
        </p:txBody>
      </p:sp>
      <p:graphicFrame>
        <p:nvGraphicFramePr>
          <p:cNvPr id="6" name="Table 5"/>
          <p:cNvGraphicFramePr>
            <a:graphicFrameLocks noGrp="1"/>
          </p:cNvGraphicFramePr>
          <p:nvPr/>
        </p:nvGraphicFramePr>
        <p:xfrm>
          <a:off x="228600" y="838200"/>
          <a:ext cx="8001000" cy="5455920"/>
        </p:xfrm>
        <a:graphic>
          <a:graphicData uri="http://schemas.openxmlformats.org/drawingml/2006/table">
            <a:tbl>
              <a:tblPr firstRow="1" bandRow="1">
                <a:tableStyleId>{5C22544A-7EE6-4342-B048-85BDC9FD1C3A}</a:tableStyleId>
              </a:tblPr>
              <a:tblGrid>
                <a:gridCol w="1447800"/>
                <a:gridCol w="1475642"/>
                <a:gridCol w="2615712"/>
                <a:gridCol w="2461846"/>
              </a:tblGrid>
              <a:tr h="703031">
                <a:tc>
                  <a:txBody>
                    <a:bodyPr/>
                    <a:lstStyle/>
                    <a:p>
                      <a:pPr algn="l"/>
                      <a:r>
                        <a:rPr lang="en-US" sz="1600" dirty="0" smtClean="0">
                          <a:solidFill>
                            <a:schemeClr val="tx1"/>
                          </a:solidFill>
                        </a:rPr>
                        <a:t>Type</a:t>
                      </a:r>
                      <a:r>
                        <a:rPr lang="en-US" sz="1600" baseline="0" dirty="0" smtClean="0">
                          <a:solidFill>
                            <a:schemeClr val="tx1"/>
                          </a:solidFill>
                        </a:rPr>
                        <a:t> of Transaction</a:t>
                      </a:r>
                      <a:endParaRPr lang="en-US" sz="1600" dirty="0" smtClean="0">
                        <a:solidFill>
                          <a:schemeClr val="tx1"/>
                        </a:solidFill>
                      </a:endParaRPr>
                    </a:p>
                  </a:txBody>
                  <a:tcPr>
                    <a:solidFill>
                      <a:schemeClr val="bg1">
                        <a:lumMod val="95000"/>
                      </a:schemeClr>
                    </a:solidFill>
                  </a:tcPr>
                </a:tc>
                <a:tc>
                  <a:txBody>
                    <a:bodyPr/>
                    <a:lstStyle/>
                    <a:p>
                      <a:pPr algn="ctr"/>
                      <a:r>
                        <a:rPr lang="en-US" sz="1600" dirty="0" smtClean="0">
                          <a:solidFill>
                            <a:schemeClr val="tx1"/>
                          </a:solidFill>
                          <a:latin typeface="+mn-lt"/>
                          <a:cs typeface="Arial" pitchFamily="34" charset="0"/>
                        </a:rPr>
                        <a:t>Analysis</a:t>
                      </a:r>
                      <a:endParaRPr lang="en-US" sz="1600" dirty="0">
                        <a:solidFill>
                          <a:schemeClr val="tx1"/>
                        </a:solidFill>
                        <a:latin typeface="+mn-lt"/>
                        <a:cs typeface="Arial" pitchFamily="34" charset="0"/>
                      </a:endParaRPr>
                    </a:p>
                  </a:txBody>
                  <a:tcPr>
                    <a:solidFill>
                      <a:schemeClr val="bg1">
                        <a:lumMod val="95000"/>
                      </a:schemeClr>
                    </a:solidFill>
                  </a:tcPr>
                </a:tc>
                <a:tc>
                  <a:txBody>
                    <a:bodyPr/>
                    <a:lstStyle/>
                    <a:p>
                      <a:pPr algn="ctr"/>
                      <a:r>
                        <a:rPr lang="en-US" sz="1600" dirty="0" smtClean="0">
                          <a:solidFill>
                            <a:schemeClr val="tx1"/>
                          </a:solidFill>
                          <a:latin typeface="+mn-lt"/>
                          <a:cs typeface="+mn-cs"/>
                        </a:rPr>
                        <a:t>Indicative</a:t>
                      </a:r>
                      <a:r>
                        <a:rPr lang="en-US" sz="1600" baseline="0" dirty="0" smtClean="0">
                          <a:solidFill>
                            <a:schemeClr val="tx1"/>
                          </a:solidFill>
                          <a:latin typeface="+mn-lt"/>
                          <a:cs typeface="+mn-cs"/>
                        </a:rPr>
                        <a:t> Benchmarking</a:t>
                      </a:r>
                      <a:endParaRPr lang="en-US" sz="1600" dirty="0">
                        <a:solidFill>
                          <a:schemeClr val="tx1"/>
                        </a:solidFill>
                        <a:latin typeface="Arial" pitchFamily="34" charset="0"/>
                        <a:cs typeface="Arial" pitchFamily="34" charset="0"/>
                      </a:endParaRPr>
                    </a:p>
                  </a:txBody>
                  <a:tcPr>
                    <a:solidFill>
                      <a:schemeClr val="bg1">
                        <a:lumMod val="95000"/>
                      </a:schemeClr>
                    </a:solidFill>
                  </a:tcPr>
                </a:tc>
                <a:tc>
                  <a:txBody>
                    <a:bodyPr/>
                    <a:lstStyle/>
                    <a:p>
                      <a:pPr algn="ctr"/>
                      <a:r>
                        <a:rPr lang="en-US" sz="1600" dirty="0" smtClean="0">
                          <a:solidFill>
                            <a:schemeClr val="tx1"/>
                          </a:solidFill>
                          <a:latin typeface="Arial" pitchFamily="34" charset="0"/>
                          <a:cs typeface="Arial" pitchFamily="34" charset="0"/>
                        </a:rPr>
                        <a:t>Recommended Documentation</a:t>
                      </a:r>
                      <a:endParaRPr lang="en-US" sz="1600" dirty="0">
                        <a:solidFill>
                          <a:schemeClr val="tx1"/>
                        </a:solidFill>
                        <a:latin typeface="Arial" pitchFamily="34" charset="0"/>
                        <a:cs typeface="Arial" pitchFamily="34" charset="0"/>
                      </a:endParaRPr>
                    </a:p>
                  </a:txBody>
                  <a:tcPr>
                    <a:solidFill>
                      <a:schemeClr val="bg1">
                        <a:lumMod val="95000"/>
                      </a:schemeClr>
                    </a:solidFill>
                  </a:tcPr>
                </a:tc>
              </a:tr>
              <a:tr h="1119642">
                <a:tc>
                  <a:txBody>
                    <a:bodyPr/>
                    <a:lstStyle/>
                    <a:p>
                      <a:pPr algn="just"/>
                      <a:r>
                        <a:rPr lang="en-US" sz="1400" dirty="0" smtClean="0">
                          <a:solidFill>
                            <a:schemeClr val="tx2"/>
                          </a:solidFill>
                          <a:latin typeface="+mn-lt"/>
                          <a:cs typeface="Arial" pitchFamily="34" charset="0"/>
                        </a:rPr>
                        <a:t>Interest</a:t>
                      </a:r>
                      <a:r>
                        <a:rPr lang="en-US" sz="1400" baseline="0" dirty="0" smtClean="0">
                          <a:solidFill>
                            <a:schemeClr val="tx2"/>
                          </a:solidFill>
                          <a:latin typeface="+mn-lt"/>
                          <a:cs typeface="Arial" pitchFamily="34" charset="0"/>
                        </a:rPr>
                        <a:t> expense</a:t>
                      </a:r>
                      <a:endParaRPr lang="en-US" sz="1400" dirty="0">
                        <a:solidFill>
                          <a:schemeClr val="tx2"/>
                        </a:solidFill>
                        <a:latin typeface="+mn-lt"/>
                        <a:cs typeface="Arial" pitchFamily="34" charset="0"/>
                      </a:endParaRPr>
                    </a:p>
                  </a:txBody>
                  <a:tcPr/>
                </a:tc>
                <a:tc>
                  <a:txBody>
                    <a:bodyPr/>
                    <a:lstStyle/>
                    <a:p>
                      <a:pPr algn="just"/>
                      <a:r>
                        <a:rPr lang="en-US" sz="1400" dirty="0" smtClean="0">
                          <a:solidFill>
                            <a:schemeClr val="tx2"/>
                          </a:solidFill>
                          <a:latin typeface="+mn-lt"/>
                          <a:cs typeface="Arial" pitchFamily="34" charset="0"/>
                        </a:rPr>
                        <a:t>Nature, tenor, rate of</a:t>
                      </a:r>
                      <a:r>
                        <a:rPr lang="en-US" sz="1400" baseline="0" dirty="0" smtClean="0">
                          <a:solidFill>
                            <a:schemeClr val="tx2"/>
                          </a:solidFill>
                          <a:latin typeface="+mn-lt"/>
                          <a:cs typeface="Arial" pitchFamily="34" charset="0"/>
                        </a:rPr>
                        <a:t> interest, currency, terms, security, mortgage etc.</a:t>
                      </a:r>
                      <a:r>
                        <a:rPr lang="en-US" sz="1400" dirty="0" smtClean="0">
                          <a:solidFill>
                            <a:schemeClr val="tx2"/>
                          </a:solidFill>
                          <a:latin typeface="+mn-lt"/>
                          <a:cs typeface="Arial" pitchFamily="34" charset="0"/>
                        </a:rPr>
                        <a:t> </a:t>
                      </a:r>
                      <a:endParaRPr lang="en-US" sz="1400" dirty="0">
                        <a:solidFill>
                          <a:schemeClr val="tx2"/>
                        </a:solidFill>
                        <a:latin typeface="+mn-lt"/>
                        <a:cs typeface="Arial" pitchFamily="34" charset="0"/>
                      </a:endParaRPr>
                    </a:p>
                  </a:txBody>
                  <a:tcPr/>
                </a:tc>
                <a:tc>
                  <a:txBody>
                    <a:bodyPr/>
                    <a:lstStyle/>
                    <a:p>
                      <a:pPr algn="just">
                        <a:buFont typeface="Arial" pitchFamily="34" charset="0"/>
                        <a:buChar char="•"/>
                      </a:pPr>
                      <a:r>
                        <a:rPr lang="en-US" sz="1400" dirty="0" smtClean="0">
                          <a:solidFill>
                            <a:schemeClr val="tx2"/>
                          </a:solidFill>
                          <a:latin typeface="+mn-lt"/>
                          <a:cs typeface="Times New Roman" pitchFamily="18" charset="0"/>
                        </a:rPr>
                        <a:t>Cost of borrowing</a:t>
                      </a:r>
                    </a:p>
                    <a:p>
                      <a:pPr algn="just">
                        <a:buFont typeface="Arial" pitchFamily="34" charset="0"/>
                        <a:buChar char="•"/>
                      </a:pPr>
                      <a:r>
                        <a:rPr lang="en-US" sz="1400" dirty="0" smtClean="0">
                          <a:solidFill>
                            <a:schemeClr val="tx2"/>
                          </a:solidFill>
                          <a:latin typeface="+mn-lt"/>
                          <a:cs typeface="Times New Roman" pitchFamily="18" charset="0"/>
                        </a:rPr>
                        <a:t>Prime</a:t>
                      </a:r>
                      <a:r>
                        <a:rPr lang="en-US" sz="1400" baseline="0" dirty="0" smtClean="0">
                          <a:solidFill>
                            <a:schemeClr val="tx2"/>
                          </a:solidFill>
                          <a:latin typeface="+mn-lt"/>
                          <a:cs typeface="Times New Roman" pitchFamily="18" charset="0"/>
                        </a:rPr>
                        <a:t> Lending rate</a:t>
                      </a:r>
                    </a:p>
                    <a:p>
                      <a:pPr algn="just">
                        <a:buFont typeface="Arial" pitchFamily="34" charset="0"/>
                        <a:buChar char="•"/>
                      </a:pPr>
                      <a:r>
                        <a:rPr lang="en-US" sz="1400" baseline="0" dirty="0" smtClean="0">
                          <a:solidFill>
                            <a:schemeClr val="tx2"/>
                          </a:solidFill>
                          <a:latin typeface="+mn-lt"/>
                          <a:cs typeface="Times New Roman" pitchFamily="18" charset="0"/>
                        </a:rPr>
                        <a:t>Group Interest Rate</a:t>
                      </a:r>
                      <a:endParaRPr lang="en-US" sz="1400" dirty="0">
                        <a:solidFill>
                          <a:schemeClr val="tx2"/>
                        </a:solidFill>
                        <a:latin typeface="+mn-lt"/>
                        <a:cs typeface="Times New Roman" pitchFamily="18" charset="0"/>
                      </a:endParaRPr>
                    </a:p>
                  </a:txBody>
                  <a:tcPr/>
                </a:tc>
                <a:tc>
                  <a:txBody>
                    <a:bodyPr/>
                    <a:lstStyle/>
                    <a:p>
                      <a:pPr algn="just"/>
                      <a:r>
                        <a:rPr lang="en-US" sz="1400" dirty="0" smtClean="0">
                          <a:solidFill>
                            <a:schemeClr val="tx2"/>
                          </a:solidFill>
                          <a:latin typeface="+mn-lt"/>
                          <a:cs typeface="Times New Roman" pitchFamily="18" charset="0"/>
                        </a:rPr>
                        <a:t>Authentic quotations, Prime Lending Rate, analysis report for Cost Benefit</a:t>
                      </a:r>
                      <a:r>
                        <a:rPr lang="en-US" sz="1400" baseline="0" dirty="0" smtClean="0">
                          <a:solidFill>
                            <a:schemeClr val="tx2"/>
                          </a:solidFill>
                          <a:latin typeface="+mn-lt"/>
                          <a:cs typeface="Times New Roman" pitchFamily="18" charset="0"/>
                        </a:rPr>
                        <a:t> Analysis or Opportunity Cost</a:t>
                      </a:r>
                      <a:endParaRPr lang="en-US" sz="1400" dirty="0">
                        <a:solidFill>
                          <a:schemeClr val="tx2"/>
                        </a:solidFill>
                        <a:latin typeface="+mn-lt"/>
                        <a:cs typeface="Times New Roman" pitchFamily="18" charset="0"/>
                      </a:endParaRPr>
                    </a:p>
                  </a:txBody>
                  <a:tcPr/>
                </a:tc>
              </a:tr>
              <a:tr h="1119642">
                <a:tc>
                  <a:txBody>
                    <a:bodyPr/>
                    <a:lstStyle/>
                    <a:p>
                      <a:pPr algn="just"/>
                      <a:r>
                        <a:rPr lang="en-US" sz="1400" dirty="0" smtClean="0">
                          <a:solidFill>
                            <a:schemeClr val="tx2"/>
                          </a:solidFill>
                          <a:latin typeface="+mn-lt"/>
                          <a:cs typeface="Arial" pitchFamily="34" charset="0"/>
                        </a:rPr>
                        <a:t>Payment</a:t>
                      </a:r>
                      <a:r>
                        <a:rPr lang="en-US" sz="1400" baseline="0" dirty="0" smtClean="0">
                          <a:solidFill>
                            <a:schemeClr val="tx2"/>
                          </a:solidFill>
                          <a:latin typeface="+mn-lt"/>
                          <a:cs typeface="Arial" pitchFamily="34" charset="0"/>
                        </a:rPr>
                        <a:t> to KMP or their Relatives</a:t>
                      </a:r>
                      <a:endParaRPr lang="en-US" sz="1400" dirty="0">
                        <a:solidFill>
                          <a:schemeClr val="tx2"/>
                        </a:solidFill>
                        <a:latin typeface="+mn-lt"/>
                        <a:cs typeface="Arial" pitchFamily="34" charset="0"/>
                      </a:endParaRPr>
                    </a:p>
                  </a:txBody>
                  <a:tcPr/>
                </a:tc>
                <a:tc>
                  <a:txBody>
                    <a:bodyPr/>
                    <a:lstStyle/>
                    <a:p>
                      <a:pPr algn="just"/>
                      <a:r>
                        <a:rPr lang="en-US" sz="1400" dirty="0" smtClean="0">
                          <a:solidFill>
                            <a:schemeClr val="tx2"/>
                          </a:solidFill>
                          <a:latin typeface="+mn-lt"/>
                          <a:cs typeface="Arial" pitchFamily="34" charset="0"/>
                        </a:rPr>
                        <a:t>Experience</a:t>
                      </a:r>
                      <a:r>
                        <a:rPr lang="en-US" sz="1400" baseline="0" dirty="0" smtClean="0">
                          <a:solidFill>
                            <a:schemeClr val="tx2"/>
                          </a:solidFill>
                          <a:latin typeface="+mn-lt"/>
                          <a:cs typeface="Arial" pitchFamily="34" charset="0"/>
                        </a:rPr>
                        <a:t> and qualification of employee and value to the company</a:t>
                      </a:r>
                      <a:endParaRPr lang="en-US" sz="1400" dirty="0">
                        <a:solidFill>
                          <a:schemeClr val="tx2"/>
                        </a:solidFill>
                        <a:latin typeface="+mn-lt"/>
                        <a:cs typeface="Arial" pitchFamily="34" charset="0"/>
                      </a:endParaRPr>
                    </a:p>
                  </a:txBody>
                  <a:tcPr/>
                </a:tc>
                <a:tc>
                  <a:txBody>
                    <a:bodyPr/>
                    <a:lstStyle/>
                    <a:p>
                      <a:pPr algn="just">
                        <a:buFont typeface="Arial" pitchFamily="34" charset="0"/>
                        <a:buChar char="•"/>
                      </a:pPr>
                      <a:r>
                        <a:rPr lang="en-US" sz="1400" dirty="0" smtClean="0">
                          <a:solidFill>
                            <a:schemeClr val="tx2"/>
                          </a:solidFill>
                          <a:latin typeface="+mn-lt"/>
                          <a:cs typeface="Times New Roman" pitchFamily="18" charset="0"/>
                        </a:rPr>
                        <a:t>Testing</a:t>
                      </a:r>
                      <a:r>
                        <a:rPr lang="en-US" sz="1400" baseline="0" dirty="0" smtClean="0">
                          <a:solidFill>
                            <a:schemeClr val="tx2"/>
                          </a:solidFill>
                          <a:latin typeface="+mn-lt"/>
                          <a:cs typeface="Times New Roman" pitchFamily="18" charset="0"/>
                        </a:rPr>
                        <a:t> overall profitability </a:t>
                      </a:r>
                    </a:p>
                    <a:p>
                      <a:pPr algn="just">
                        <a:buFont typeface="Arial" pitchFamily="34" charset="0"/>
                        <a:buNone/>
                      </a:pPr>
                      <a:r>
                        <a:rPr lang="en-US" sz="1400" baseline="0" dirty="0" smtClean="0">
                          <a:solidFill>
                            <a:schemeClr val="tx2"/>
                          </a:solidFill>
                          <a:latin typeface="+mn-lt"/>
                          <a:cs typeface="Times New Roman" pitchFamily="18" charset="0"/>
                        </a:rPr>
                        <a:t>of company with comparable companies</a:t>
                      </a:r>
                    </a:p>
                    <a:p>
                      <a:pPr algn="just">
                        <a:buFont typeface="Arial" pitchFamily="34" charset="0"/>
                        <a:buChar char="•"/>
                      </a:pPr>
                      <a:r>
                        <a:rPr lang="en-US" sz="1400" baseline="0" dirty="0" smtClean="0">
                          <a:solidFill>
                            <a:schemeClr val="tx2"/>
                          </a:solidFill>
                          <a:latin typeface="+mn-lt"/>
                          <a:cs typeface="Times New Roman" pitchFamily="18" charset="0"/>
                        </a:rPr>
                        <a:t>Percentage of turnover</a:t>
                      </a:r>
                      <a:endParaRPr lang="en-US" sz="1400" dirty="0">
                        <a:solidFill>
                          <a:schemeClr val="tx2"/>
                        </a:solidFill>
                        <a:latin typeface="+mn-lt"/>
                        <a:cs typeface="Times New Roman" pitchFamily="18" charset="0"/>
                      </a:endParaRPr>
                    </a:p>
                  </a:txBody>
                  <a:tcPr/>
                </a:tc>
                <a:tc>
                  <a:txBody>
                    <a:bodyPr/>
                    <a:lstStyle/>
                    <a:p>
                      <a:pPr algn="just"/>
                      <a:r>
                        <a:rPr lang="en-US" sz="1400" dirty="0" smtClean="0">
                          <a:solidFill>
                            <a:schemeClr val="tx2"/>
                          </a:solidFill>
                          <a:latin typeface="+mn-lt"/>
                          <a:cs typeface="Times New Roman" pitchFamily="18" charset="0"/>
                        </a:rPr>
                        <a:t>Profile of employees,</a:t>
                      </a:r>
                      <a:r>
                        <a:rPr lang="en-US" sz="1400" baseline="0" dirty="0" smtClean="0">
                          <a:solidFill>
                            <a:schemeClr val="tx2"/>
                          </a:solidFill>
                          <a:latin typeface="+mn-lt"/>
                          <a:cs typeface="Times New Roman" pitchFamily="18" charset="0"/>
                        </a:rPr>
                        <a:t> cost of replacement, Board approvals, Cost Benefit Analysis</a:t>
                      </a:r>
                      <a:endParaRPr lang="en-US" sz="1400" dirty="0">
                        <a:solidFill>
                          <a:schemeClr val="tx2"/>
                        </a:solidFill>
                        <a:latin typeface="+mn-lt"/>
                        <a:cs typeface="Times New Roman" pitchFamily="18" charset="0"/>
                      </a:endParaRPr>
                    </a:p>
                  </a:txBody>
                  <a:tcPr/>
                </a:tc>
              </a:tr>
              <a:tr h="1119642">
                <a:tc>
                  <a:txBody>
                    <a:bodyPr/>
                    <a:lstStyle/>
                    <a:p>
                      <a:pPr algn="just"/>
                      <a:r>
                        <a:rPr lang="en-US" sz="1400" dirty="0" smtClean="0">
                          <a:solidFill>
                            <a:schemeClr val="tx2"/>
                          </a:solidFill>
                          <a:latin typeface="+mn-lt"/>
                          <a:cs typeface="Arial" pitchFamily="34" charset="0"/>
                        </a:rPr>
                        <a:t>ESOP/SAR</a:t>
                      </a:r>
                      <a:r>
                        <a:rPr lang="en-US" sz="1400" baseline="0" dirty="0" smtClean="0">
                          <a:solidFill>
                            <a:schemeClr val="tx2"/>
                          </a:solidFill>
                          <a:latin typeface="+mn-lt"/>
                          <a:cs typeface="Arial" pitchFamily="34" charset="0"/>
                        </a:rPr>
                        <a:t> to KMP</a:t>
                      </a:r>
                      <a:endParaRPr lang="en-US" sz="1400" dirty="0">
                        <a:solidFill>
                          <a:schemeClr val="tx2"/>
                        </a:solidFill>
                        <a:latin typeface="+mn-lt"/>
                        <a:cs typeface="Arial" pitchFamily="34" charset="0"/>
                      </a:endParaRPr>
                    </a:p>
                  </a:txBody>
                  <a:tcPr/>
                </a:tc>
                <a:tc>
                  <a:txBody>
                    <a:bodyPr/>
                    <a:lstStyle/>
                    <a:p>
                      <a:pPr algn="just"/>
                      <a:r>
                        <a:rPr lang="en-US" sz="1400" dirty="0" smtClean="0">
                          <a:solidFill>
                            <a:schemeClr val="tx2"/>
                          </a:solidFill>
                          <a:latin typeface="+mn-lt"/>
                          <a:cs typeface="Arial" pitchFamily="34" charset="0"/>
                        </a:rPr>
                        <a:t>Experience</a:t>
                      </a:r>
                      <a:r>
                        <a:rPr lang="en-US" sz="1400" baseline="0" dirty="0" smtClean="0">
                          <a:solidFill>
                            <a:schemeClr val="tx2"/>
                          </a:solidFill>
                          <a:latin typeface="+mn-lt"/>
                          <a:cs typeface="Arial" pitchFamily="34" charset="0"/>
                        </a:rPr>
                        <a:t> and qualification of employee and value to the company</a:t>
                      </a:r>
                      <a:endParaRPr lang="en-US" sz="1400" dirty="0">
                        <a:solidFill>
                          <a:schemeClr val="tx2"/>
                        </a:solidFill>
                        <a:latin typeface="+mn-lt"/>
                        <a:cs typeface="Arial" pitchFamily="34" charset="0"/>
                      </a:endParaRPr>
                    </a:p>
                  </a:txBody>
                  <a:tcPr/>
                </a:tc>
                <a:tc>
                  <a:txBody>
                    <a:bodyPr/>
                    <a:lstStyle/>
                    <a:p>
                      <a:pPr algn="just">
                        <a:buFont typeface="Arial" pitchFamily="34" charset="0"/>
                        <a:buChar char="•"/>
                      </a:pPr>
                      <a:r>
                        <a:rPr lang="en-US" sz="1400" dirty="0" smtClean="0">
                          <a:solidFill>
                            <a:schemeClr val="tx2"/>
                          </a:solidFill>
                          <a:latin typeface="+mn-lt"/>
                          <a:cs typeface="Times New Roman" pitchFamily="18" charset="0"/>
                        </a:rPr>
                        <a:t>Share prices</a:t>
                      </a:r>
                    </a:p>
                    <a:p>
                      <a:pPr algn="just">
                        <a:buFont typeface="Arial" pitchFamily="34" charset="0"/>
                        <a:buChar char="•"/>
                      </a:pPr>
                      <a:r>
                        <a:rPr lang="en-US" sz="1400" dirty="0" smtClean="0">
                          <a:solidFill>
                            <a:schemeClr val="tx2"/>
                          </a:solidFill>
                          <a:latin typeface="+mn-lt"/>
                          <a:cs typeface="Times New Roman" pitchFamily="18" charset="0"/>
                        </a:rPr>
                        <a:t>Explore</a:t>
                      </a:r>
                      <a:r>
                        <a:rPr lang="en-US" sz="1400" baseline="0" dirty="0" smtClean="0">
                          <a:solidFill>
                            <a:schemeClr val="tx2"/>
                          </a:solidFill>
                          <a:latin typeface="+mn-lt"/>
                          <a:cs typeface="Times New Roman" pitchFamily="18" charset="0"/>
                        </a:rPr>
                        <a:t> possibility of 6</a:t>
                      </a:r>
                      <a:r>
                        <a:rPr lang="en-US" sz="1400" baseline="30000" dirty="0" smtClean="0">
                          <a:solidFill>
                            <a:schemeClr val="tx2"/>
                          </a:solidFill>
                          <a:latin typeface="+mn-lt"/>
                          <a:cs typeface="Times New Roman" pitchFamily="18" charset="0"/>
                        </a:rPr>
                        <a:t>th</a:t>
                      </a:r>
                      <a:r>
                        <a:rPr lang="en-US" sz="1400" baseline="0" dirty="0" smtClean="0">
                          <a:solidFill>
                            <a:schemeClr val="tx2"/>
                          </a:solidFill>
                          <a:latin typeface="+mn-lt"/>
                          <a:cs typeface="Times New Roman" pitchFamily="18" charset="0"/>
                        </a:rPr>
                        <a:t> method testing overall profitability</a:t>
                      </a:r>
                    </a:p>
                  </a:txBody>
                  <a:tcPr/>
                </a:tc>
                <a:tc>
                  <a:txBody>
                    <a:bodyPr/>
                    <a:lstStyle/>
                    <a:p>
                      <a:pPr algn="just"/>
                      <a:r>
                        <a:rPr lang="en-US" sz="1400" dirty="0" smtClean="0">
                          <a:solidFill>
                            <a:schemeClr val="tx2"/>
                          </a:solidFill>
                          <a:latin typeface="+mn-lt"/>
                          <a:cs typeface="Times New Roman" pitchFamily="18" charset="0"/>
                        </a:rPr>
                        <a:t>Market value</a:t>
                      </a:r>
                      <a:r>
                        <a:rPr lang="en-US" sz="1400" baseline="0" dirty="0" smtClean="0">
                          <a:solidFill>
                            <a:schemeClr val="tx2"/>
                          </a:solidFill>
                          <a:latin typeface="+mn-lt"/>
                          <a:cs typeface="Times New Roman" pitchFamily="18" charset="0"/>
                        </a:rPr>
                        <a:t> of shares through share market quotes</a:t>
                      </a:r>
                      <a:endParaRPr lang="en-US" sz="1400" dirty="0">
                        <a:solidFill>
                          <a:schemeClr val="tx2"/>
                        </a:solidFill>
                        <a:latin typeface="+mn-lt"/>
                        <a:cs typeface="Times New Roman" pitchFamily="18" charset="0"/>
                      </a:endParaRPr>
                    </a:p>
                  </a:txBody>
                  <a:tcPr/>
                </a:tc>
              </a:tr>
              <a:tr h="1119642">
                <a:tc>
                  <a:txBody>
                    <a:bodyPr/>
                    <a:lstStyle/>
                    <a:p>
                      <a:pPr algn="just">
                        <a:buFont typeface="Arial" pitchFamily="34" charset="0"/>
                        <a:buNone/>
                      </a:pPr>
                      <a:r>
                        <a:rPr lang="en-US" sz="1400" dirty="0" smtClean="0">
                          <a:solidFill>
                            <a:schemeClr val="tx2"/>
                          </a:solidFill>
                          <a:latin typeface="+mn-lt"/>
                          <a:cs typeface="Arial" pitchFamily="34" charset="0"/>
                        </a:rPr>
                        <a:t>Other benefits</a:t>
                      </a:r>
                      <a:r>
                        <a:rPr lang="en-US" sz="1400" baseline="0" dirty="0" smtClean="0">
                          <a:solidFill>
                            <a:schemeClr val="tx2"/>
                          </a:solidFill>
                          <a:latin typeface="+mn-lt"/>
                          <a:cs typeface="Arial" pitchFamily="34" charset="0"/>
                        </a:rPr>
                        <a:t> to KMP</a:t>
                      </a:r>
                      <a:endParaRPr lang="en-US" sz="1400" dirty="0">
                        <a:solidFill>
                          <a:schemeClr val="tx2"/>
                        </a:solidFill>
                        <a:latin typeface="+mn-lt"/>
                        <a:cs typeface="Arial" pitchFamily="34" charset="0"/>
                      </a:endParaRPr>
                    </a:p>
                  </a:txBody>
                  <a:tcPr/>
                </a:tc>
                <a:tc>
                  <a:txBody>
                    <a:bodyPr/>
                    <a:lstStyle/>
                    <a:p>
                      <a:pPr algn="just"/>
                      <a:r>
                        <a:rPr lang="en-US" sz="1400" dirty="0" smtClean="0">
                          <a:solidFill>
                            <a:schemeClr val="tx2"/>
                          </a:solidFill>
                          <a:latin typeface="+mn-lt"/>
                          <a:cs typeface="Arial" pitchFamily="34" charset="0"/>
                        </a:rPr>
                        <a:t>Experience</a:t>
                      </a:r>
                      <a:r>
                        <a:rPr lang="en-US" sz="1400" baseline="0" dirty="0" smtClean="0">
                          <a:solidFill>
                            <a:schemeClr val="tx2"/>
                          </a:solidFill>
                          <a:latin typeface="+mn-lt"/>
                          <a:cs typeface="Arial" pitchFamily="34" charset="0"/>
                        </a:rPr>
                        <a:t> and qualification of employee and value to the company</a:t>
                      </a:r>
                      <a:endParaRPr lang="en-US" sz="1400" dirty="0">
                        <a:solidFill>
                          <a:schemeClr val="tx2"/>
                        </a:solidFill>
                        <a:latin typeface="+mn-lt"/>
                        <a:cs typeface="Arial" pitchFamily="34" charset="0"/>
                      </a:endParaRPr>
                    </a:p>
                  </a:txBody>
                  <a:tcPr/>
                </a:tc>
                <a:tc>
                  <a:txBody>
                    <a:bodyPr/>
                    <a:lstStyle/>
                    <a:p>
                      <a:pPr algn="just">
                        <a:buFont typeface="Arial" pitchFamily="34" charset="0"/>
                        <a:buChar char="•"/>
                      </a:pPr>
                      <a:r>
                        <a:rPr lang="en-US" sz="1400" dirty="0" smtClean="0">
                          <a:solidFill>
                            <a:schemeClr val="tx2"/>
                          </a:solidFill>
                          <a:latin typeface="+mn-lt"/>
                          <a:cs typeface="Times New Roman" pitchFamily="18" charset="0"/>
                        </a:rPr>
                        <a:t>Share prices</a:t>
                      </a:r>
                    </a:p>
                    <a:p>
                      <a:pPr algn="just">
                        <a:buFont typeface="Arial" pitchFamily="34" charset="0"/>
                        <a:buChar char="•"/>
                      </a:pPr>
                      <a:r>
                        <a:rPr lang="en-US" sz="1400" dirty="0" smtClean="0">
                          <a:solidFill>
                            <a:schemeClr val="tx2"/>
                          </a:solidFill>
                          <a:latin typeface="+mn-lt"/>
                          <a:cs typeface="Times New Roman" pitchFamily="18" charset="0"/>
                        </a:rPr>
                        <a:t>Explore</a:t>
                      </a:r>
                      <a:r>
                        <a:rPr lang="en-US" sz="1400" baseline="0" dirty="0" smtClean="0">
                          <a:solidFill>
                            <a:schemeClr val="tx2"/>
                          </a:solidFill>
                          <a:latin typeface="+mn-lt"/>
                          <a:cs typeface="Times New Roman" pitchFamily="18" charset="0"/>
                        </a:rPr>
                        <a:t> possibility of 6</a:t>
                      </a:r>
                      <a:r>
                        <a:rPr lang="en-US" sz="1400" baseline="30000" dirty="0" smtClean="0">
                          <a:solidFill>
                            <a:schemeClr val="tx2"/>
                          </a:solidFill>
                          <a:latin typeface="+mn-lt"/>
                          <a:cs typeface="Times New Roman" pitchFamily="18" charset="0"/>
                        </a:rPr>
                        <a:t>th</a:t>
                      </a:r>
                      <a:r>
                        <a:rPr lang="en-US" sz="1400" baseline="0" dirty="0" smtClean="0">
                          <a:solidFill>
                            <a:schemeClr val="tx2"/>
                          </a:solidFill>
                          <a:latin typeface="+mn-lt"/>
                          <a:cs typeface="Times New Roman" pitchFamily="18" charset="0"/>
                        </a:rPr>
                        <a:t> method testing overall profitability</a:t>
                      </a:r>
                    </a:p>
                  </a:txBody>
                  <a:tcPr/>
                </a:tc>
                <a:tc>
                  <a:txBody>
                    <a:bodyPr/>
                    <a:lstStyle/>
                    <a:p>
                      <a:pPr algn="just"/>
                      <a:r>
                        <a:rPr lang="en-US" sz="1400" dirty="0" smtClean="0">
                          <a:solidFill>
                            <a:schemeClr val="tx2"/>
                          </a:solidFill>
                          <a:latin typeface="+mn-lt"/>
                          <a:cs typeface="Times New Roman" pitchFamily="18" charset="0"/>
                        </a:rPr>
                        <a:t>Valuation</a:t>
                      </a:r>
                      <a:r>
                        <a:rPr lang="en-US" sz="1400" baseline="0" dirty="0" smtClean="0">
                          <a:solidFill>
                            <a:schemeClr val="tx2"/>
                          </a:solidFill>
                          <a:latin typeface="+mn-lt"/>
                          <a:cs typeface="Times New Roman" pitchFamily="18" charset="0"/>
                        </a:rPr>
                        <a:t> of benefits extended, cost benefit analysis</a:t>
                      </a:r>
                      <a:endParaRPr lang="en-US" sz="1400" dirty="0">
                        <a:solidFill>
                          <a:schemeClr val="tx2"/>
                        </a:solidFill>
                        <a:latin typeface="+mn-lt"/>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rmAutofit/>
          </a:bodyPr>
          <a:lstStyle/>
          <a:p>
            <a:r>
              <a:rPr lang="en-US" dirty="0" smtClean="0">
                <a:solidFill>
                  <a:schemeClr val="accent1">
                    <a:lumMod val="75000"/>
                  </a:schemeClr>
                </a:solidFill>
              </a:rPr>
              <a:t>Other Pertinent Issues</a:t>
            </a:r>
            <a:endParaRPr lang="en-US" dirty="0">
              <a:solidFill>
                <a:schemeClr val="accent1">
                  <a:lumMod val="75000"/>
                </a:schemeClr>
              </a:solidFill>
            </a:endParaRPr>
          </a:p>
        </p:txBody>
      </p:sp>
      <p:sp>
        <p:nvSpPr>
          <p:cNvPr id="3" name="Content Placeholder 2"/>
          <p:cNvSpPr>
            <a:spLocks noGrp="1"/>
          </p:cNvSpPr>
          <p:nvPr>
            <p:ph sz="quarter" idx="1"/>
          </p:nvPr>
        </p:nvSpPr>
        <p:spPr>
          <a:xfrm>
            <a:off x="457200" y="914400"/>
            <a:ext cx="7696200" cy="5334000"/>
          </a:xfrm>
        </p:spPr>
        <p:txBody>
          <a:bodyPr>
            <a:normAutofit fontScale="85000" lnSpcReduction="20000"/>
          </a:bodyPr>
          <a:lstStyle/>
          <a:p>
            <a:pPr algn="just"/>
            <a:r>
              <a:rPr lang="en-US" sz="2600" dirty="0" smtClean="0">
                <a:solidFill>
                  <a:schemeClr val="tx2"/>
                </a:solidFill>
              </a:rPr>
              <a:t>Whether capital transactions require SDT compliance ?</a:t>
            </a:r>
          </a:p>
          <a:p>
            <a:pPr algn="just"/>
            <a:endParaRPr lang="en-US" sz="2600" dirty="0" smtClean="0">
              <a:solidFill>
                <a:schemeClr val="tx2"/>
              </a:solidFill>
            </a:endParaRPr>
          </a:p>
          <a:p>
            <a:pPr algn="just"/>
            <a:r>
              <a:rPr lang="en-US" sz="2600" dirty="0" smtClean="0">
                <a:solidFill>
                  <a:schemeClr val="tx2"/>
                </a:solidFill>
              </a:rPr>
              <a:t>Valuation in case of Free of cost goods, services or  benefits provided </a:t>
            </a:r>
          </a:p>
          <a:p>
            <a:pPr algn="just"/>
            <a:endParaRPr lang="en-US" sz="2600" dirty="0" smtClean="0">
              <a:solidFill>
                <a:schemeClr val="tx2"/>
              </a:solidFill>
            </a:endParaRPr>
          </a:p>
          <a:p>
            <a:pPr algn="just"/>
            <a:r>
              <a:rPr lang="en-US" sz="2600" dirty="0" smtClean="0">
                <a:solidFill>
                  <a:schemeClr val="tx2"/>
                </a:solidFill>
              </a:rPr>
              <a:t>No corresponding adjustment allowed for other party for adjustments made, if any, by TPO for transactions falling under SDT</a:t>
            </a:r>
          </a:p>
          <a:p>
            <a:pPr algn="just"/>
            <a:endParaRPr lang="en-US" sz="2600" dirty="0" smtClean="0">
              <a:solidFill>
                <a:schemeClr val="tx2"/>
              </a:solidFill>
            </a:endParaRPr>
          </a:p>
          <a:p>
            <a:pPr algn="just"/>
            <a:r>
              <a:rPr lang="en-US" sz="2600" dirty="0" smtClean="0">
                <a:solidFill>
                  <a:schemeClr val="tx2"/>
                </a:solidFill>
              </a:rPr>
              <a:t>SDT related provisions apply to expenditure side and would not have any impact in the hands of the recipients of such payments. Thus only the persons/entities incurring such expenditure would be subject to SDT under this provision and would be required to comply with the relevant transfer pricing compliances. [Clarification given by ICAI in Guidance Note on TP]</a:t>
            </a:r>
          </a:p>
          <a:p>
            <a:pPr algn="just">
              <a:buNone/>
            </a:pPr>
            <a:endParaRPr lang="en-US" dirty="0" smtClean="0">
              <a:solidFill>
                <a:schemeClr val="tx2"/>
              </a:solidFill>
            </a:endParaRPr>
          </a:p>
          <a:p>
            <a:pPr algn="just"/>
            <a:endParaRPr lang="en-US" dirty="0" smtClean="0"/>
          </a:p>
        </p:txBody>
      </p:sp>
      <p:sp>
        <p:nvSpPr>
          <p:cNvPr id="4" name="Slide Number Placeholder 3"/>
          <p:cNvSpPr>
            <a:spLocks noGrp="1"/>
          </p:cNvSpPr>
          <p:nvPr>
            <p:ph type="sldNum" sz="quarter" idx="15"/>
          </p:nvPr>
        </p:nvSpPr>
        <p:spPr/>
        <p:txBody>
          <a:bodyPr/>
          <a:lstStyle/>
          <a:p>
            <a:fld id="{B6F15528-21DE-4FAA-801E-634DDDAF4B2B}" type="slidenum">
              <a:rPr lang="en-US" smtClean="0"/>
              <a:pPr/>
              <a:t>23</a:t>
            </a:fld>
            <a:endParaRPr lang="en-US"/>
          </a:p>
        </p:txBody>
      </p:sp>
      <p:sp>
        <p:nvSpPr>
          <p:cNvPr id="5" name="Footer Placeholder 4"/>
          <p:cNvSpPr>
            <a:spLocks noGrp="1"/>
          </p:cNvSpPr>
          <p:nvPr>
            <p:ph type="ftr" sz="quarter" idx="16"/>
          </p:nvPr>
        </p:nvSpPr>
        <p:spPr>
          <a:xfrm>
            <a:off x="7010400" y="6248400"/>
            <a:ext cx="1676400" cy="441960"/>
          </a:xfrm>
        </p:spPr>
        <p:txBody>
          <a:bodyPr/>
          <a:lstStyle/>
          <a:p>
            <a:endParaRPr lang="en-US" dirty="0"/>
          </a:p>
        </p:txBody>
      </p:sp>
      <p:sp>
        <p:nvSpPr>
          <p:cNvPr id="6" name="TextBox 5"/>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solidFill>
                  <a:schemeClr val="accent1">
                    <a:lumMod val="75000"/>
                  </a:schemeClr>
                </a:solidFill>
              </a:rPr>
              <a:t>Other Pertinent Issues</a:t>
            </a:r>
            <a:endParaRPr lang="en-US" dirty="0"/>
          </a:p>
        </p:txBody>
      </p:sp>
      <p:sp>
        <p:nvSpPr>
          <p:cNvPr id="3" name="Content Placeholder 2"/>
          <p:cNvSpPr>
            <a:spLocks noGrp="1"/>
          </p:cNvSpPr>
          <p:nvPr>
            <p:ph sz="quarter" idx="1"/>
          </p:nvPr>
        </p:nvSpPr>
        <p:spPr>
          <a:xfrm>
            <a:off x="457200" y="1066800"/>
            <a:ext cx="7696200" cy="5181600"/>
          </a:xfrm>
        </p:spPr>
        <p:txBody>
          <a:bodyPr>
            <a:normAutofit fontScale="92500"/>
          </a:bodyPr>
          <a:lstStyle/>
          <a:p>
            <a:pPr algn="just"/>
            <a:r>
              <a:rPr lang="en-US" dirty="0" smtClean="0">
                <a:solidFill>
                  <a:schemeClr val="tx2"/>
                </a:solidFill>
                <a:cs typeface="Arial" pitchFamily="34" charset="0"/>
              </a:rPr>
              <a:t>Whether the provisions will apply in case the payer’s income is chargeable to tax under the head ‘</a:t>
            </a:r>
            <a:r>
              <a:rPr lang="en-US" u="sng" dirty="0" smtClean="0">
                <a:solidFill>
                  <a:schemeClr val="tx2"/>
                </a:solidFill>
                <a:cs typeface="Arial" pitchFamily="34" charset="0"/>
              </a:rPr>
              <a:t>Income from other sources</a:t>
            </a:r>
            <a:r>
              <a:rPr lang="en-US" dirty="0" smtClean="0">
                <a:solidFill>
                  <a:schemeClr val="tx2"/>
                </a:solidFill>
                <a:cs typeface="Arial" pitchFamily="34" charset="0"/>
              </a:rPr>
              <a:t>’, because section 58(2) says –The provisions of section 40A shall, so far as may be, apply in computing the income chargeable under the head “Income from other sources” as they apply in computing the income chargeable under the head “Profits and gains of business or profession” ?  </a:t>
            </a:r>
          </a:p>
          <a:p>
            <a:pPr algn="just">
              <a:buNone/>
            </a:pPr>
            <a:endParaRPr lang="en-US" dirty="0" smtClean="0">
              <a:solidFill>
                <a:schemeClr val="tx2"/>
              </a:solidFill>
              <a:cs typeface="Arial" pitchFamily="34" charset="0"/>
            </a:endParaRPr>
          </a:p>
          <a:p>
            <a:pPr algn="just"/>
            <a:r>
              <a:rPr lang="en-US" dirty="0" smtClean="0">
                <a:solidFill>
                  <a:schemeClr val="tx2"/>
                </a:solidFill>
                <a:cs typeface="Arial" pitchFamily="34" charset="0"/>
              </a:rPr>
              <a:t>Whether new provision applies to -</a:t>
            </a:r>
          </a:p>
          <a:p>
            <a:pPr algn="just">
              <a:buFont typeface="Wingdings" pitchFamily="2" charset="2"/>
              <a:buChar char="Ø"/>
            </a:pPr>
            <a:r>
              <a:rPr lang="en-US" dirty="0" smtClean="0">
                <a:solidFill>
                  <a:schemeClr val="tx2"/>
                </a:solidFill>
                <a:cs typeface="Arial" pitchFamily="34" charset="0"/>
              </a:rPr>
              <a:t>Public Charitable Trust having a business undertaking paid excessive remuneration to trustee/s</a:t>
            </a:r>
          </a:p>
          <a:p>
            <a:pPr algn="just">
              <a:buFont typeface="Wingdings" pitchFamily="2" charset="2"/>
              <a:buChar char="Ø"/>
            </a:pPr>
            <a:r>
              <a:rPr lang="en-US" dirty="0" smtClean="0">
                <a:solidFill>
                  <a:schemeClr val="tx2"/>
                </a:solidFill>
                <a:cs typeface="Arial" pitchFamily="34" charset="0"/>
              </a:rPr>
              <a:t>Co-operative Societies</a:t>
            </a:r>
          </a:p>
          <a:p>
            <a:pPr algn="just">
              <a:buFont typeface="Wingdings" pitchFamily="2" charset="2"/>
              <a:buChar char="Ø"/>
            </a:pPr>
            <a:r>
              <a:rPr lang="en-US" dirty="0" smtClean="0">
                <a:solidFill>
                  <a:schemeClr val="tx2"/>
                </a:solidFill>
                <a:cs typeface="Arial" pitchFamily="34" charset="0"/>
              </a:rPr>
              <a:t>Social Clubs</a:t>
            </a:r>
          </a:p>
          <a:p>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extBox 5"/>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r>
              <a:rPr lang="en-US" dirty="0" smtClean="0">
                <a:solidFill>
                  <a:schemeClr val="accent1">
                    <a:lumMod val="75000"/>
                  </a:schemeClr>
                </a:solidFill>
              </a:rPr>
              <a:t>Other Pertinent Issues</a:t>
            </a:r>
            <a:endParaRPr lang="en-US" dirty="0"/>
          </a:p>
        </p:txBody>
      </p:sp>
      <p:sp>
        <p:nvSpPr>
          <p:cNvPr id="3" name="Content Placeholder 2"/>
          <p:cNvSpPr>
            <a:spLocks noGrp="1"/>
          </p:cNvSpPr>
          <p:nvPr>
            <p:ph sz="quarter" idx="1"/>
          </p:nvPr>
        </p:nvSpPr>
        <p:spPr>
          <a:xfrm>
            <a:off x="457200" y="1295400"/>
            <a:ext cx="7696200" cy="4953000"/>
          </a:xfrm>
        </p:spPr>
        <p:txBody>
          <a:bodyPr>
            <a:normAutofit lnSpcReduction="10000"/>
          </a:bodyPr>
          <a:lstStyle/>
          <a:p>
            <a:pPr algn="just"/>
            <a:r>
              <a:rPr lang="en-US" sz="2200" b="1" dirty="0" smtClean="0">
                <a:solidFill>
                  <a:schemeClr val="tx2"/>
                </a:solidFill>
              </a:rPr>
              <a:t>Salary and Bonus payments to partners </a:t>
            </a:r>
          </a:p>
          <a:p>
            <a:pPr algn="just">
              <a:buFont typeface="Wingdings" pitchFamily="2" charset="2"/>
              <a:buChar char="Ø"/>
            </a:pPr>
            <a:r>
              <a:rPr lang="en-US" sz="2200" dirty="0" smtClean="0">
                <a:solidFill>
                  <a:schemeClr val="tx2"/>
                </a:solidFill>
              </a:rPr>
              <a:t>Benchmarking?</a:t>
            </a:r>
          </a:p>
          <a:p>
            <a:pPr lvl="0" algn="just">
              <a:buFont typeface="Wingdings" pitchFamily="2" charset="2"/>
              <a:buChar char="Ø"/>
            </a:pPr>
            <a:r>
              <a:rPr lang="en-US" sz="2200" dirty="0" smtClean="0">
                <a:solidFill>
                  <a:schemeClr val="tx2"/>
                </a:solidFill>
              </a:rPr>
              <a:t>Whether the limit as mentioned in section 40 (b) would be the ALP?</a:t>
            </a:r>
          </a:p>
          <a:p>
            <a:pPr lvl="0" algn="just">
              <a:buNone/>
            </a:pPr>
            <a:endParaRPr lang="en-US" sz="2200" dirty="0" smtClean="0">
              <a:solidFill>
                <a:schemeClr val="tx2"/>
              </a:solidFill>
            </a:endParaRPr>
          </a:p>
          <a:p>
            <a:pPr algn="just"/>
            <a:r>
              <a:rPr lang="en-US" sz="2200" b="1" dirty="0" smtClean="0">
                <a:solidFill>
                  <a:schemeClr val="tx2"/>
                </a:solidFill>
              </a:rPr>
              <a:t>Remuneration to Key management personnel</a:t>
            </a:r>
          </a:p>
          <a:p>
            <a:pPr algn="just">
              <a:buFont typeface="Wingdings" pitchFamily="2" charset="2"/>
              <a:buChar char="Ø"/>
            </a:pPr>
            <a:r>
              <a:rPr lang="en-US" sz="2200" dirty="0" smtClean="0">
                <a:solidFill>
                  <a:schemeClr val="tx2"/>
                </a:solidFill>
              </a:rPr>
              <a:t>Benchmarking?</a:t>
            </a:r>
          </a:p>
          <a:p>
            <a:pPr lvl="0" algn="just">
              <a:buFont typeface="Wingdings" pitchFamily="2" charset="2"/>
              <a:buChar char="Ø"/>
            </a:pPr>
            <a:r>
              <a:rPr lang="en-US" sz="2200" dirty="0" smtClean="0">
                <a:solidFill>
                  <a:schemeClr val="tx2"/>
                </a:solidFill>
              </a:rPr>
              <a:t>Whether the limit as mentioned in Schedule XIII would be the ALP?</a:t>
            </a:r>
          </a:p>
          <a:p>
            <a:pPr lvl="0" algn="just">
              <a:buNone/>
            </a:pPr>
            <a:endParaRPr lang="en-US" sz="2200" dirty="0" smtClean="0">
              <a:solidFill>
                <a:schemeClr val="tx2"/>
              </a:solidFill>
            </a:endParaRPr>
          </a:p>
          <a:p>
            <a:pPr algn="just"/>
            <a:r>
              <a:rPr lang="en-US" sz="2200" b="1" dirty="0" smtClean="0">
                <a:solidFill>
                  <a:schemeClr val="tx2"/>
                </a:solidFill>
              </a:rPr>
              <a:t>Transfer of Land</a:t>
            </a:r>
          </a:p>
          <a:p>
            <a:pPr lvl="0" algn="just">
              <a:buNone/>
            </a:pPr>
            <a:r>
              <a:rPr lang="en-US" sz="2200" dirty="0" smtClean="0">
                <a:solidFill>
                  <a:schemeClr val="tx2"/>
                </a:solidFill>
              </a:rPr>
              <a:t>	Whether the rates mentioned in the ready </a:t>
            </a:r>
            <a:r>
              <a:rPr lang="en-US" sz="2200" dirty="0" err="1" smtClean="0">
                <a:solidFill>
                  <a:schemeClr val="tx2"/>
                </a:solidFill>
              </a:rPr>
              <a:t>reckoner</a:t>
            </a:r>
            <a:r>
              <a:rPr lang="en-US" sz="2200" dirty="0" smtClean="0">
                <a:solidFill>
                  <a:schemeClr val="tx2"/>
                </a:solidFill>
              </a:rPr>
              <a:t> be considered as ALP?</a:t>
            </a:r>
          </a:p>
          <a:p>
            <a:pPr algn="just">
              <a:buFont typeface="Wingdings" pitchFamily="2" charset="2"/>
              <a:buChar char="Ø"/>
            </a:pPr>
            <a:endParaRPr lang="en-US" dirty="0" smtClean="0">
              <a:solidFill>
                <a:schemeClr val="tx2"/>
              </a:solidFill>
            </a:endParaRPr>
          </a:p>
          <a:p>
            <a:pPr algn="just"/>
            <a:endParaRPr lang="en-US" dirty="0" smtClean="0">
              <a:solidFill>
                <a:schemeClr val="tx2"/>
              </a:solidFill>
            </a:endParaRPr>
          </a:p>
          <a:p>
            <a:pPr algn="just"/>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extBox 5"/>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r>
              <a:rPr lang="en-US" dirty="0" smtClean="0">
                <a:solidFill>
                  <a:schemeClr val="accent1">
                    <a:lumMod val="75000"/>
                  </a:schemeClr>
                </a:solidFill>
              </a:rPr>
              <a:t>Other Pertinent Issues</a:t>
            </a:r>
            <a:endParaRPr lang="en-US" dirty="0"/>
          </a:p>
        </p:txBody>
      </p:sp>
      <p:sp>
        <p:nvSpPr>
          <p:cNvPr id="3" name="Content Placeholder 2"/>
          <p:cNvSpPr>
            <a:spLocks noGrp="1"/>
          </p:cNvSpPr>
          <p:nvPr>
            <p:ph sz="quarter" idx="1"/>
          </p:nvPr>
        </p:nvSpPr>
        <p:spPr>
          <a:xfrm>
            <a:off x="457200" y="1295400"/>
            <a:ext cx="7696200" cy="4953000"/>
          </a:xfrm>
        </p:spPr>
        <p:txBody>
          <a:bodyPr>
            <a:normAutofit/>
          </a:bodyPr>
          <a:lstStyle/>
          <a:p>
            <a:pPr algn="just"/>
            <a:r>
              <a:rPr lang="en-US" sz="2200" b="1" dirty="0" smtClean="0">
                <a:solidFill>
                  <a:schemeClr val="tx2"/>
                </a:solidFill>
              </a:rPr>
              <a:t>Benchmarking in case of </a:t>
            </a:r>
          </a:p>
          <a:p>
            <a:pPr algn="just">
              <a:buFont typeface="Wingdings" pitchFamily="2" charset="2"/>
              <a:buChar char="Ø"/>
            </a:pPr>
            <a:r>
              <a:rPr lang="en-US" sz="2200" dirty="0" smtClean="0">
                <a:solidFill>
                  <a:schemeClr val="tx2"/>
                </a:solidFill>
              </a:rPr>
              <a:t>Joint development agreements</a:t>
            </a:r>
          </a:p>
          <a:p>
            <a:pPr algn="just">
              <a:buFont typeface="Wingdings" pitchFamily="2" charset="2"/>
              <a:buChar char="Ø"/>
            </a:pPr>
            <a:r>
              <a:rPr lang="en-US" sz="2200" dirty="0" smtClean="0">
                <a:solidFill>
                  <a:schemeClr val="tx2"/>
                </a:solidFill>
              </a:rPr>
              <a:t>Project Management fees</a:t>
            </a:r>
          </a:p>
          <a:p>
            <a:pPr algn="just">
              <a:buNone/>
            </a:pPr>
            <a:endParaRPr lang="en-US" sz="2200" dirty="0" smtClean="0">
              <a:solidFill>
                <a:schemeClr val="tx2"/>
              </a:solidFill>
            </a:endParaRPr>
          </a:p>
          <a:p>
            <a:pPr lvl="0" algn="just"/>
            <a:r>
              <a:rPr lang="en-US" sz="2200" b="1" dirty="0" smtClean="0">
                <a:solidFill>
                  <a:schemeClr val="tx2"/>
                </a:solidFill>
              </a:rPr>
              <a:t>Allocation of expenses between the same taxpayer having an eligible unit and non-eligible unit – </a:t>
            </a:r>
          </a:p>
          <a:p>
            <a:pPr lvl="0" algn="just">
              <a:buNone/>
            </a:pPr>
            <a:r>
              <a:rPr lang="en-US" sz="2200" b="1" dirty="0" smtClean="0">
                <a:solidFill>
                  <a:schemeClr val="tx2"/>
                </a:solidFill>
              </a:rPr>
              <a:t>	</a:t>
            </a:r>
            <a:r>
              <a:rPr lang="en-US" sz="2200" dirty="0" smtClean="0">
                <a:solidFill>
                  <a:schemeClr val="tx2"/>
                </a:solidFill>
              </a:rPr>
              <a:t>Whether these allocation would be SDT- Sec 80-IA(10)? </a:t>
            </a:r>
          </a:p>
          <a:p>
            <a:pPr lvl="0" algn="just">
              <a:buNone/>
            </a:pPr>
            <a:endParaRPr lang="en-US" sz="2200" dirty="0" smtClean="0">
              <a:solidFill>
                <a:schemeClr val="tx2"/>
              </a:solidFill>
            </a:endParaRPr>
          </a:p>
          <a:p>
            <a:pPr algn="just"/>
            <a:r>
              <a:rPr lang="en-US" sz="2200" b="1" dirty="0" smtClean="0">
                <a:solidFill>
                  <a:schemeClr val="tx2"/>
                </a:solidFill>
              </a:rPr>
              <a:t>R&amp;D Costs commonly incurred for Group </a:t>
            </a:r>
            <a:r>
              <a:rPr lang="en-US" b="1" dirty="0" smtClean="0">
                <a:solidFill>
                  <a:schemeClr val="tx2"/>
                </a:solidFill>
              </a:rPr>
              <a:t>companies </a:t>
            </a:r>
          </a:p>
          <a:p>
            <a:pPr algn="just">
              <a:buNone/>
            </a:pPr>
            <a:r>
              <a:rPr lang="en-US" dirty="0" smtClean="0">
                <a:solidFill>
                  <a:schemeClr val="tx2"/>
                </a:solidFill>
              </a:rPr>
              <a:t>	Benchmarking  and allocation of such costs ?</a:t>
            </a:r>
          </a:p>
          <a:p>
            <a:pPr lvl="0" algn="just">
              <a:buNone/>
            </a:pPr>
            <a:endParaRPr lang="en-US" dirty="0" smtClean="0">
              <a:solidFill>
                <a:schemeClr val="tx2"/>
              </a:solidFill>
            </a:endParaRPr>
          </a:p>
          <a:p>
            <a:pPr lvl="0" algn="just">
              <a:buNone/>
            </a:pPr>
            <a:endParaRPr lang="en-US" dirty="0" smtClean="0">
              <a:solidFill>
                <a:schemeClr val="tx2"/>
              </a:solidFill>
            </a:endParaRPr>
          </a:p>
          <a:p>
            <a:pPr algn="just">
              <a:buNone/>
            </a:pPr>
            <a:endParaRPr lang="en-US" dirty="0" smtClean="0">
              <a:solidFill>
                <a:schemeClr val="tx2"/>
              </a:solidFill>
            </a:endParaRPr>
          </a:p>
          <a:p>
            <a:pPr algn="just"/>
            <a:endParaRPr lang="en-US" dirty="0" smtClean="0">
              <a:solidFill>
                <a:schemeClr val="tx2"/>
              </a:solidFill>
            </a:endParaRPr>
          </a:p>
          <a:p>
            <a:pPr algn="just"/>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26</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extBox 5"/>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r>
              <a:rPr lang="en-US" dirty="0" smtClean="0">
                <a:solidFill>
                  <a:schemeClr val="accent1">
                    <a:lumMod val="75000"/>
                  </a:schemeClr>
                </a:solidFill>
              </a:rPr>
              <a:t>Other Pertinent Issues</a:t>
            </a:r>
            <a:endParaRPr lang="en-US" dirty="0"/>
          </a:p>
        </p:txBody>
      </p:sp>
      <p:sp>
        <p:nvSpPr>
          <p:cNvPr id="3" name="Content Placeholder 2"/>
          <p:cNvSpPr>
            <a:spLocks noGrp="1"/>
          </p:cNvSpPr>
          <p:nvPr>
            <p:ph sz="quarter" idx="1"/>
          </p:nvPr>
        </p:nvSpPr>
        <p:spPr>
          <a:xfrm>
            <a:off x="457200" y="1295400"/>
            <a:ext cx="7696200" cy="4953000"/>
          </a:xfrm>
        </p:spPr>
        <p:txBody>
          <a:bodyPr>
            <a:normAutofit fontScale="92500"/>
          </a:bodyPr>
          <a:lstStyle/>
          <a:p>
            <a:pPr lvl="0" algn="just"/>
            <a:r>
              <a:rPr lang="en-US" b="1" dirty="0" smtClean="0">
                <a:solidFill>
                  <a:schemeClr val="tx2"/>
                </a:solidFill>
              </a:rPr>
              <a:t>Various earlier decisions raise some issues which need to be clarified while taking a note of SDT provisions </a:t>
            </a:r>
            <a:r>
              <a:rPr lang="en-US" dirty="0" smtClean="0">
                <a:solidFill>
                  <a:schemeClr val="tx2"/>
                </a:solidFill>
              </a:rPr>
              <a:t>– </a:t>
            </a:r>
          </a:p>
          <a:p>
            <a:pPr lvl="0" algn="just">
              <a:buNone/>
            </a:pPr>
            <a:endParaRPr lang="en-US"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Transfer pricing provisions are not applicable in case where income is not  chargeable to tax at all.</a:t>
            </a:r>
            <a:r>
              <a:rPr lang="en-US" i="1" dirty="0" smtClean="0">
                <a:solidFill>
                  <a:schemeClr val="tx2"/>
                </a:solidFill>
              </a:rPr>
              <a:t> [</a:t>
            </a:r>
            <a:r>
              <a:rPr lang="en-US" i="1" dirty="0" err="1" smtClean="0">
                <a:solidFill>
                  <a:schemeClr val="tx2"/>
                </a:solidFill>
              </a:rPr>
              <a:t>Amiantit</a:t>
            </a:r>
            <a:r>
              <a:rPr lang="en-US" i="1" dirty="0" smtClean="0">
                <a:solidFill>
                  <a:schemeClr val="tx2"/>
                </a:solidFill>
              </a:rPr>
              <a:t> International Holding Ltd., (2010) 322 ITR 678 (AAR)]</a:t>
            </a: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startAt="2"/>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Provisions of section 40A(2) are not applicable to a co-operative society. </a:t>
            </a:r>
            <a:r>
              <a:rPr lang="en-US" i="1" dirty="0" smtClean="0">
                <a:solidFill>
                  <a:schemeClr val="tx2"/>
                </a:solidFill>
              </a:rPr>
              <a:t>[CIT vs. </a:t>
            </a:r>
            <a:r>
              <a:rPr lang="en-US" i="1" dirty="0" err="1" smtClean="0">
                <a:solidFill>
                  <a:schemeClr val="tx2"/>
                </a:solidFill>
              </a:rPr>
              <a:t>Manjara</a:t>
            </a:r>
            <a:r>
              <a:rPr lang="en-US" i="1" dirty="0" smtClean="0">
                <a:solidFill>
                  <a:schemeClr val="tx2"/>
                </a:solidFill>
              </a:rPr>
              <a:t> </a:t>
            </a:r>
            <a:r>
              <a:rPr lang="en-US" i="1" dirty="0" err="1" smtClean="0">
                <a:solidFill>
                  <a:schemeClr val="tx2"/>
                </a:solidFill>
              </a:rPr>
              <a:t>Shetkari</a:t>
            </a:r>
            <a:r>
              <a:rPr lang="en-US" i="1" dirty="0" smtClean="0">
                <a:solidFill>
                  <a:schemeClr val="tx2"/>
                </a:solidFill>
              </a:rPr>
              <a:t> </a:t>
            </a:r>
            <a:r>
              <a:rPr lang="en-US" i="1" dirty="0" err="1" smtClean="0">
                <a:solidFill>
                  <a:schemeClr val="tx2"/>
                </a:solidFill>
              </a:rPr>
              <a:t>Sahakari</a:t>
            </a:r>
            <a:r>
              <a:rPr lang="en-US" i="1" dirty="0" smtClean="0">
                <a:solidFill>
                  <a:schemeClr val="tx2"/>
                </a:solidFill>
              </a:rPr>
              <a:t> </a:t>
            </a:r>
            <a:r>
              <a:rPr lang="en-US" i="1" dirty="0" err="1" smtClean="0">
                <a:solidFill>
                  <a:schemeClr val="tx2"/>
                </a:solidFill>
              </a:rPr>
              <a:t>Sakhar</a:t>
            </a:r>
            <a:r>
              <a:rPr lang="en-US" i="1" dirty="0" smtClean="0">
                <a:solidFill>
                  <a:schemeClr val="tx2"/>
                </a:solidFill>
              </a:rPr>
              <a:t> </a:t>
            </a:r>
            <a:r>
              <a:rPr lang="en-US" i="1" dirty="0" err="1" smtClean="0">
                <a:solidFill>
                  <a:schemeClr val="tx2"/>
                </a:solidFill>
              </a:rPr>
              <a:t>Karkhana</a:t>
            </a:r>
            <a:r>
              <a:rPr lang="en-US" i="1" dirty="0" smtClean="0">
                <a:solidFill>
                  <a:schemeClr val="tx2"/>
                </a:solidFill>
              </a:rPr>
              <a:t> Ltd.(2008) 301 ITR 191 (</a:t>
            </a:r>
            <a:r>
              <a:rPr lang="en-US" i="1" dirty="0" err="1" smtClean="0">
                <a:solidFill>
                  <a:schemeClr val="tx2"/>
                </a:solidFill>
              </a:rPr>
              <a:t>Bom</a:t>
            </a:r>
            <a:r>
              <a:rPr lang="en-US" i="1" dirty="0" smtClean="0">
                <a:solidFill>
                  <a:schemeClr val="tx2"/>
                </a:solidFill>
              </a:rPr>
              <a:t>.)]</a:t>
            </a: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i="1" dirty="0" smtClean="0">
                <a:solidFill>
                  <a:schemeClr val="tx2"/>
                </a:solidFill>
              </a:rPr>
              <a:t>	</a:t>
            </a:r>
          </a:p>
          <a:p>
            <a:pPr marL="331788" indent="-331788" algn="just">
              <a:buFont typeface="Times New Roman" pitchFamily="18" charset="0"/>
              <a:buAutoNum type="arabicPeriod" startAt="3"/>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dirty="0" smtClean="0">
              <a:solidFill>
                <a:schemeClr val="tx2"/>
              </a:solidFill>
            </a:endParaRPr>
          </a:p>
          <a:p>
            <a:pPr lvl="0" algn="just">
              <a:buNone/>
            </a:pPr>
            <a:endParaRPr lang="en-US" dirty="0" smtClean="0">
              <a:solidFill>
                <a:schemeClr val="tx2"/>
              </a:solidFill>
            </a:endParaRPr>
          </a:p>
          <a:p>
            <a:pPr lvl="0" algn="just">
              <a:buNone/>
            </a:pPr>
            <a:endParaRPr lang="en-US" dirty="0" smtClean="0">
              <a:solidFill>
                <a:schemeClr val="tx2"/>
              </a:solidFill>
            </a:endParaRPr>
          </a:p>
          <a:p>
            <a:pPr algn="just">
              <a:buNone/>
            </a:pPr>
            <a:endParaRPr lang="en-US" dirty="0" smtClean="0">
              <a:solidFill>
                <a:schemeClr val="tx2"/>
              </a:solidFill>
            </a:endParaRPr>
          </a:p>
          <a:p>
            <a:pPr algn="just"/>
            <a:endParaRPr lang="en-US" dirty="0" smtClean="0">
              <a:solidFill>
                <a:schemeClr val="tx2"/>
              </a:solidFill>
            </a:endParaRPr>
          </a:p>
          <a:p>
            <a:pPr algn="just"/>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27</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extBox 5"/>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solidFill>
                  <a:schemeClr val="accent1">
                    <a:lumMod val="75000"/>
                  </a:schemeClr>
                </a:solidFill>
              </a:rPr>
              <a:t>Other Pertinent Issues</a:t>
            </a:r>
            <a:endParaRPr lang="en-US" dirty="0"/>
          </a:p>
        </p:txBody>
      </p:sp>
      <p:sp>
        <p:nvSpPr>
          <p:cNvPr id="3" name="Content Placeholder 2"/>
          <p:cNvSpPr>
            <a:spLocks noGrp="1"/>
          </p:cNvSpPr>
          <p:nvPr>
            <p:ph sz="quarter" idx="1"/>
          </p:nvPr>
        </p:nvSpPr>
        <p:spPr>
          <a:xfrm>
            <a:off x="457200" y="685800"/>
            <a:ext cx="7696200" cy="5562600"/>
          </a:xfrm>
        </p:spPr>
        <p:txBody>
          <a:bodyPr>
            <a:normAutofit lnSpcReduction="10000"/>
          </a:bodyPr>
          <a:lstStyle/>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dirty="0" smtClean="0">
              <a:solidFill>
                <a:schemeClr val="tx2"/>
              </a:solidFill>
            </a:endParaRPr>
          </a:p>
          <a:p>
            <a:pPr marL="331788" indent="-331788" algn="just">
              <a:buFont typeface="Times New Roman" pitchFamily="18" charset="0"/>
              <a:buAutoNum type="arabicPeriod" startAt="3"/>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Payment made by holding co. to subsidiary co. is not covered u/s 40A(2)(b), as the relationship does not fall under sub-clause (ii) nor under sub-clause (iv) of sec. 40A(2)(b).         </a:t>
            </a: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i="1" dirty="0" smtClean="0">
                <a:solidFill>
                  <a:schemeClr val="tx2"/>
                </a:solidFill>
              </a:rPr>
              <a:t>	[CIT vs. </a:t>
            </a:r>
            <a:r>
              <a:rPr lang="en-US" sz="2200" i="1" dirty="0" err="1" smtClean="0">
                <a:solidFill>
                  <a:schemeClr val="tx2"/>
                </a:solidFill>
              </a:rPr>
              <a:t>V.S.Dempo</a:t>
            </a:r>
            <a:r>
              <a:rPr lang="en-US" sz="2200" i="1" dirty="0" smtClean="0">
                <a:solidFill>
                  <a:schemeClr val="tx2"/>
                </a:solidFill>
              </a:rPr>
              <a:t> &amp; Co. (P) Ltd. (2011) 336 ITR 209 (</a:t>
            </a:r>
            <a:r>
              <a:rPr lang="en-US" sz="2200" i="1" dirty="0" err="1" smtClean="0">
                <a:solidFill>
                  <a:schemeClr val="tx2"/>
                </a:solidFill>
              </a:rPr>
              <a:t>Bom</a:t>
            </a:r>
            <a:r>
              <a:rPr lang="en-US" sz="2200" i="1" dirty="0" smtClean="0">
                <a:solidFill>
                  <a:schemeClr val="tx2"/>
                </a:solidFill>
              </a:rPr>
              <a:t>.)</a:t>
            </a:r>
            <a:endParaRPr lang="en-US" sz="2200" dirty="0" smtClean="0">
              <a:solidFill>
                <a:schemeClr val="tx2"/>
              </a:solidFill>
            </a:endParaRP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	Note: In this decision, clause (vi) of s. 40A(2)(b) was not considered</a:t>
            </a: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sz="2200" dirty="0" smtClean="0">
              <a:solidFill>
                <a:schemeClr val="tx2"/>
              </a:solidFill>
            </a:endParaRPr>
          </a:p>
          <a:p>
            <a:pPr marL="331788" indent="-331788" algn="just">
              <a:buFont typeface="Times New Roman" pitchFamily="18" charset="0"/>
              <a:buAutoNum type="arabicPeriod" startAt="4"/>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When a person commits an offence by not maintaining the books of accounts as contemplated by section 44AA, the offence is complete. After that there can be no possibility of any offence as contemplated by section 44AB and therefore, the imposition of penalty is erroneous.</a:t>
            </a:r>
          </a:p>
          <a:p>
            <a:pPr marL="331788" indent="-331788" algn="just">
              <a:buFont typeface="Times New Roman" pitchFamily="18" charset="0"/>
              <a:buAutoNum type="arabicPeriod" startAt="4"/>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sz="3100" dirty="0" smtClean="0">
              <a:solidFill>
                <a:schemeClr val="tx2"/>
              </a:solidFill>
            </a:endParaRP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dirty="0" smtClean="0">
              <a:solidFill>
                <a:schemeClr val="tx2"/>
              </a:solidFill>
            </a:endParaRPr>
          </a:p>
          <a:p>
            <a:pPr lvl="0" algn="just">
              <a:buNone/>
            </a:pPr>
            <a:endParaRPr lang="en-US" dirty="0" smtClean="0">
              <a:solidFill>
                <a:schemeClr val="tx2"/>
              </a:solidFill>
            </a:endParaRPr>
          </a:p>
          <a:p>
            <a:pPr lvl="0" algn="just">
              <a:buNone/>
            </a:pPr>
            <a:endParaRPr lang="en-US" dirty="0" smtClean="0">
              <a:solidFill>
                <a:schemeClr val="tx2"/>
              </a:solidFill>
            </a:endParaRPr>
          </a:p>
          <a:p>
            <a:pPr algn="just">
              <a:buNone/>
            </a:pPr>
            <a:endParaRPr lang="en-US" dirty="0" smtClean="0">
              <a:solidFill>
                <a:schemeClr val="tx2"/>
              </a:solidFill>
            </a:endParaRPr>
          </a:p>
          <a:p>
            <a:pPr algn="just"/>
            <a:endParaRPr lang="en-US" dirty="0" smtClean="0">
              <a:solidFill>
                <a:schemeClr val="tx2"/>
              </a:solidFill>
            </a:endParaRPr>
          </a:p>
          <a:p>
            <a:pPr algn="just"/>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28</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extBox 5"/>
          <p:cNvSpPr txBox="1"/>
          <p:nvPr/>
        </p:nvSpPr>
        <p:spPr>
          <a:xfrm>
            <a:off x="5105400" y="6248400"/>
            <a:ext cx="1828800" cy="369332"/>
          </a:xfrm>
          <a:prstGeom prst="rect">
            <a:avLst/>
          </a:prstGeom>
          <a:noFill/>
        </p:spPr>
        <p:txBody>
          <a:bodyPr wrap="square" rtlCol="0">
            <a:spAutoFit/>
          </a:bodyPr>
          <a:lstStyle/>
          <a:p>
            <a:r>
              <a:rPr lang="en-US" b="1" i="1" dirty="0" smtClean="0"/>
              <a:t>           Contd...</a:t>
            </a:r>
            <a:endParaRPr lang="en-US" b="1" i="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dirty="0" smtClean="0">
                <a:solidFill>
                  <a:schemeClr val="accent1">
                    <a:lumMod val="75000"/>
                  </a:schemeClr>
                </a:solidFill>
              </a:rPr>
              <a:t>Other Pertinent Issues</a:t>
            </a:r>
            <a:endParaRPr lang="en-US" dirty="0"/>
          </a:p>
        </p:txBody>
      </p:sp>
      <p:sp>
        <p:nvSpPr>
          <p:cNvPr id="3" name="Content Placeholder 2"/>
          <p:cNvSpPr>
            <a:spLocks noGrp="1"/>
          </p:cNvSpPr>
          <p:nvPr>
            <p:ph sz="quarter" idx="1"/>
          </p:nvPr>
        </p:nvSpPr>
        <p:spPr>
          <a:xfrm>
            <a:off x="457200" y="1066800"/>
            <a:ext cx="7696200" cy="5181600"/>
          </a:xfrm>
        </p:spPr>
        <p:txBody>
          <a:bodyPr>
            <a:normAutofit fontScale="92500"/>
          </a:bodyPr>
          <a:lstStyle/>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Benefits to tax holiday units to be valued at arm’s length</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Overlap of SDT compliance with good corporate governance objectives</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Although TP compliance is a ‘specific anti-avoidance regulation-SAAR’ it a can be superseded by the proposed GAAR rules, if there is an exceptional case of abusive behavior on the part of the taxpayer</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Penal provisions are very onerous in case of non-compliance  </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dirty="0" smtClean="0">
                <a:solidFill>
                  <a:schemeClr val="tx2"/>
                </a:solidFill>
              </a:rPr>
              <a:t>Whether corresponding scrutiny rules of international transfer pricing </a:t>
            </a:r>
            <a:r>
              <a:rPr lang="en-US" dirty="0" err="1" smtClean="0">
                <a:solidFill>
                  <a:schemeClr val="tx2"/>
                </a:solidFill>
              </a:rPr>
              <a:t>w.r.t</a:t>
            </a:r>
            <a:r>
              <a:rPr lang="en-US" dirty="0" smtClean="0">
                <a:solidFill>
                  <a:schemeClr val="tx2"/>
                </a:solidFill>
              </a:rPr>
              <a:t>. transfer pricing scrutiny to apply to domestic transfer pricing</a:t>
            </a:r>
          </a:p>
          <a:p>
            <a:pPr marL="331788" indent="-331788" algn="just">
              <a:buFont typeface="Times New Roman" pitchFamily="18" charset="0"/>
              <a:buAutoNum type="arabicPeriod" startAt="4"/>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dirty="0" smtClean="0">
              <a:solidFill>
                <a:schemeClr val="tx2"/>
              </a:solidFill>
            </a:endParaRPr>
          </a:p>
          <a:p>
            <a:pPr marL="331788" indent="-331788" algn="just">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i="1" dirty="0" smtClean="0">
              <a:solidFill>
                <a:schemeClr val="tx2"/>
              </a:solidFill>
            </a:endParaRPr>
          </a:p>
          <a:p>
            <a:pPr marL="331788" indent="-331788" algn="just">
              <a:buFont typeface="Times New Roman" pitchFamily="18" charset="0"/>
              <a:buAutoNum type="arabicPeriod"/>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dirty="0" smtClean="0">
              <a:solidFill>
                <a:schemeClr val="tx2"/>
              </a:solidFill>
            </a:endParaRPr>
          </a:p>
          <a:p>
            <a:pPr lvl="0" algn="just">
              <a:buNone/>
            </a:pPr>
            <a:endParaRPr lang="en-US" dirty="0" smtClean="0">
              <a:solidFill>
                <a:schemeClr val="tx2"/>
              </a:solidFill>
            </a:endParaRPr>
          </a:p>
          <a:p>
            <a:pPr lvl="0" algn="just">
              <a:buNone/>
            </a:pPr>
            <a:endParaRPr lang="en-US" dirty="0" smtClean="0">
              <a:solidFill>
                <a:schemeClr val="tx2"/>
              </a:solidFill>
            </a:endParaRPr>
          </a:p>
          <a:p>
            <a:pPr algn="just">
              <a:buNone/>
            </a:pPr>
            <a:endParaRPr lang="en-US" dirty="0" smtClean="0">
              <a:solidFill>
                <a:schemeClr val="tx2"/>
              </a:solidFill>
            </a:endParaRPr>
          </a:p>
          <a:p>
            <a:pPr algn="just"/>
            <a:endParaRPr lang="en-US" dirty="0" smtClean="0">
              <a:solidFill>
                <a:schemeClr val="tx2"/>
              </a:solidFill>
            </a:endParaRPr>
          </a:p>
          <a:p>
            <a:pPr algn="just"/>
            <a:endParaRPr lang="en-US"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29</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1143000"/>
          </a:xfrm>
        </p:spPr>
        <p:txBody>
          <a:bodyPr/>
          <a:lstStyle/>
          <a:p>
            <a:r>
              <a:rPr lang="en-US" dirty="0" smtClean="0">
                <a:solidFill>
                  <a:schemeClr val="accent1">
                    <a:lumMod val="75000"/>
                  </a:schemeClr>
                </a:solidFill>
              </a:rPr>
              <a:t>Transfer Pricing</a:t>
            </a:r>
            <a:endParaRPr lang="en-IN" dirty="0">
              <a:solidFill>
                <a:schemeClr val="accent1">
                  <a:lumMod val="75000"/>
                </a:schemeClr>
              </a:solidFill>
            </a:endParaRPr>
          </a:p>
        </p:txBody>
      </p:sp>
      <p:sp>
        <p:nvSpPr>
          <p:cNvPr id="3" name="Content Placeholder 2"/>
          <p:cNvSpPr>
            <a:spLocks noGrp="1"/>
          </p:cNvSpPr>
          <p:nvPr>
            <p:ph sz="quarter" idx="1"/>
          </p:nvPr>
        </p:nvSpPr>
        <p:spPr/>
        <p:txBody>
          <a:bodyPr/>
          <a:lstStyle/>
          <a:p>
            <a:pPr algn="just"/>
            <a:r>
              <a:rPr lang="en-IN" dirty="0" smtClean="0">
                <a:solidFill>
                  <a:schemeClr val="tx2"/>
                </a:solidFill>
              </a:rPr>
              <a:t>OECD Guidelines defines “Transfer Prices” as “the prices at which an enterprise transfers physical goods and intangibles or provide services to associated enterprises”</a:t>
            </a:r>
          </a:p>
          <a:p>
            <a:pPr algn="just">
              <a:buNone/>
            </a:pPr>
            <a:endParaRPr lang="en-IN" dirty="0" smtClean="0">
              <a:solidFill>
                <a:schemeClr val="tx2"/>
              </a:solidFill>
            </a:endParaRPr>
          </a:p>
          <a:p>
            <a:pPr algn="just"/>
            <a:r>
              <a:rPr lang="en-IN" dirty="0" smtClean="0">
                <a:solidFill>
                  <a:schemeClr val="tx2"/>
                </a:solidFill>
              </a:rPr>
              <a:t>Transfer Pricing is a term used to refer to all inter company pricing arrangements between related enterprises</a:t>
            </a:r>
            <a:endParaRPr lang="en-IN" dirty="0">
              <a:solidFill>
                <a:schemeClr val="tx2"/>
              </a:solidFill>
            </a:endParaRPr>
          </a:p>
        </p:txBody>
      </p:sp>
      <p:sp>
        <p:nvSpPr>
          <p:cNvPr id="7" name="Slide Number Placeholder 6"/>
          <p:cNvSpPr>
            <a:spLocks noGrp="1"/>
          </p:cNvSpPr>
          <p:nvPr>
            <p:ph type="sldNum" sz="quarter" idx="15"/>
          </p:nvPr>
        </p:nvSpPr>
        <p:spPr/>
        <p:txBody>
          <a:bodyPr/>
          <a:lstStyle/>
          <a:p>
            <a:fld id="{B6F15528-21DE-4FAA-801E-634DDDAF4B2B}" type="slidenum">
              <a:rPr lang="en-US" smtClean="0"/>
              <a:pPr/>
              <a:t>3</a:t>
            </a:fld>
            <a:endParaRPr lang="en-US"/>
          </a:p>
        </p:txBody>
      </p:sp>
      <p:sp>
        <p:nvSpPr>
          <p:cNvPr id="8" name="Footer Placeholder 7"/>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143000"/>
            <a:ext cx="7467600" cy="5330952"/>
          </a:xfrm>
        </p:spPr>
        <p:txBody>
          <a:bodyPr>
            <a:normAutofit/>
          </a:bodyPr>
          <a:lstStyle/>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No clarity till date on Form and due date of complying with the provisions of Domestic Transfer Pricing Law</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Whether indirect shareholding is covered?</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Whether shareholding of individual Directors can be aggregated for determining substantial interest?</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Allocation of common costs-basis ???</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Designing </a:t>
            </a:r>
            <a:r>
              <a:rPr lang="en-US" sz="2200" dirty="0" smtClean="0">
                <a:solidFill>
                  <a:schemeClr val="tx2"/>
                </a:solidFill>
              </a:rPr>
              <a:t>of tax-efficient solutions and mitigating risk of tax penalties</a:t>
            </a:r>
          </a:p>
          <a:p>
            <a:pPr marL="331788" indent="-331788" algn="just">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Maintenance of documentation including, but not limited to, group profiles, nature of transacting units, related parties, transactions terms, agreements, inter unit transfer policies and financials</a:t>
            </a:r>
          </a:p>
          <a:p>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30</a:t>
            </a:fld>
            <a:endParaRPr lang="en-US" dirty="0"/>
          </a:p>
        </p:txBody>
      </p:sp>
      <p:sp>
        <p:nvSpPr>
          <p:cNvPr id="5" name="Footer Placeholder 4"/>
          <p:cNvSpPr>
            <a:spLocks noGrp="1"/>
          </p:cNvSpPr>
          <p:nvPr>
            <p:ph type="ftr" sz="quarter" idx="16"/>
          </p:nvPr>
        </p:nvSpPr>
        <p:spPr/>
        <p:txBody>
          <a:bodyPr/>
          <a:lstStyle/>
          <a:p>
            <a:endParaRPr lang="en-US" dirty="0"/>
          </a:p>
        </p:txBody>
      </p:sp>
      <p:sp>
        <p:nvSpPr>
          <p:cNvPr id="6" name="Title 1"/>
          <p:cNvSpPr txBox="1">
            <a:spLocks/>
          </p:cNvSpPr>
          <p:nvPr/>
        </p:nvSpPr>
        <p:spPr>
          <a:xfrm>
            <a:off x="457200" y="274638"/>
            <a:ext cx="7467600" cy="8683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accent1">
                    <a:lumMod val="75000"/>
                  </a:schemeClr>
                </a:solidFill>
                <a:effectLst/>
                <a:uLnTx/>
                <a:uFillTx/>
                <a:latin typeface="+mj-lt"/>
                <a:ea typeface="+mj-ea"/>
                <a:cs typeface="+mj-cs"/>
              </a:rPr>
              <a:t>Other Pertinent Issues</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7467600" cy="5407152"/>
          </a:xfrm>
        </p:spPr>
        <p:txBody>
          <a:bodyPr>
            <a:normAutofit/>
          </a:bodyPr>
          <a:lstStyle/>
          <a:p>
            <a:pPr marL="331788" indent="-331788" algn="just">
              <a:lnSpc>
                <a:spcPct val="80000"/>
              </a:lnSpc>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Assess the impact of existing inter-unit/inter-company policies and take measures to realign domestic tax structures and pricing policies to optimize the tax outflow by applying most appropriate prescribed methods</a:t>
            </a:r>
          </a:p>
          <a:p>
            <a:pPr marL="331788" indent="-331788" algn="just">
              <a:lnSpc>
                <a:spcPct val="80000"/>
              </a:lnSpc>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Section 80IA(10) deals with transactions </a:t>
            </a:r>
            <a:r>
              <a:rPr lang="en-US" sz="2200" b="1" i="1" dirty="0" smtClean="0">
                <a:solidFill>
                  <a:schemeClr val="tx2"/>
                </a:solidFill>
              </a:rPr>
              <a:t>“owing to close connection”.</a:t>
            </a:r>
            <a:r>
              <a:rPr lang="en-US" sz="2200" i="1" dirty="0" smtClean="0">
                <a:solidFill>
                  <a:schemeClr val="tx2"/>
                </a:solidFill>
              </a:rPr>
              <a:t> </a:t>
            </a:r>
            <a:r>
              <a:rPr lang="en-US" sz="2200" dirty="0" smtClean="0">
                <a:solidFill>
                  <a:schemeClr val="tx2"/>
                </a:solidFill>
              </a:rPr>
              <a:t>However, close connection is not defined</a:t>
            </a:r>
            <a:r>
              <a:rPr lang="en-US" sz="2200" dirty="0" smtClean="0">
                <a:solidFill>
                  <a:schemeClr val="tx2"/>
                </a:solidFill>
              </a:rPr>
              <a:t>.</a:t>
            </a:r>
          </a:p>
          <a:p>
            <a:pPr marL="331788" indent="-331788" algn="just">
              <a:lnSpc>
                <a:spcPct val="80000"/>
              </a:lnSpc>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Availability of APA</a:t>
            </a:r>
          </a:p>
          <a:p>
            <a:pPr marL="331788" indent="-331788" algn="just">
              <a:lnSpc>
                <a:spcPct val="80000"/>
              </a:lnSpc>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Determining the applicability of TP on SDT to a company, undertaking or unit, considering economic and legal </a:t>
            </a:r>
            <a:r>
              <a:rPr lang="en-US" sz="2200" dirty="0" smtClean="0">
                <a:solidFill>
                  <a:schemeClr val="tx2"/>
                </a:solidFill>
              </a:rPr>
              <a:t>criteria</a:t>
            </a:r>
            <a:endParaRPr lang="en-US" sz="2200" dirty="0" smtClean="0">
              <a:solidFill>
                <a:schemeClr val="tx2"/>
              </a:solidFill>
            </a:endParaRPr>
          </a:p>
          <a:p>
            <a:pPr marL="331788" indent="-331788" algn="just">
              <a:lnSpc>
                <a:spcPct val="80000"/>
              </a:lnSpc>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The </a:t>
            </a:r>
            <a:r>
              <a:rPr lang="en-US" sz="2200" dirty="0" smtClean="0">
                <a:solidFill>
                  <a:schemeClr val="tx2"/>
                </a:solidFill>
              </a:rPr>
              <a:t>onus of proving SDT at ALP is on the tax payer</a:t>
            </a:r>
          </a:p>
          <a:p>
            <a:pPr marL="331788" indent="-331788" algn="just">
              <a:lnSpc>
                <a:spcPct val="80000"/>
              </a:lnSpc>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200" dirty="0" smtClean="0">
                <a:solidFill>
                  <a:schemeClr val="tx2"/>
                </a:solidFill>
              </a:rPr>
              <a:t>Overlap of SDT compliance with good corporate governance practices</a:t>
            </a:r>
          </a:p>
        </p:txBody>
      </p:sp>
      <p:sp>
        <p:nvSpPr>
          <p:cNvPr id="4" name="Slide Number Placeholder 3"/>
          <p:cNvSpPr>
            <a:spLocks noGrp="1"/>
          </p:cNvSpPr>
          <p:nvPr>
            <p:ph type="sldNum" sz="quarter" idx="15"/>
          </p:nvPr>
        </p:nvSpPr>
        <p:spPr/>
        <p:txBody>
          <a:bodyPr/>
          <a:lstStyle/>
          <a:p>
            <a:fld id="{B6F15528-21DE-4FAA-801E-634DDDAF4B2B}" type="slidenum">
              <a:rPr lang="en-US" smtClean="0"/>
              <a:pPr/>
              <a:t>31</a:t>
            </a:fld>
            <a:endParaRPr lang="en-US" dirty="0"/>
          </a:p>
        </p:txBody>
      </p:sp>
      <p:sp>
        <p:nvSpPr>
          <p:cNvPr id="5" name="Footer Placeholder 4"/>
          <p:cNvSpPr>
            <a:spLocks noGrp="1"/>
          </p:cNvSpPr>
          <p:nvPr>
            <p:ph type="ftr" sz="quarter" idx="16"/>
          </p:nvPr>
        </p:nvSpPr>
        <p:spPr/>
        <p:txBody>
          <a:bodyPr/>
          <a:lstStyle/>
          <a:p>
            <a:endParaRPr lang="en-US" dirty="0"/>
          </a:p>
        </p:txBody>
      </p:sp>
      <p:sp>
        <p:nvSpPr>
          <p:cNvPr id="6" name="Title 1"/>
          <p:cNvSpPr txBox="1">
            <a:spLocks/>
          </p:cNvSpPr>
          <p:nvPr/>
        </p:nvSpPr>
        <p:spPr>
          <a:xfrm>
            <a:off x="457200" y="274638"/>
            <a:ext cx="7467600" cy="8683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accent1">
                    <a:lumMod val="75000"/>
                  </a:schemeClr>
                </a:solidFill>
                <a:effectLst/>
                <a:uLnTx/>
                <a:uFillTx/>
                <a:latin typeface="+mj-lt"/>
                <a:ea typeface="+mj-ea"/>
                <a:cs typeface="+mj-cs"/>
              </a:rPr>
              <a:t>Other Pertinent Issues</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N" sz="4800" dirty="0" smtClean="0">
                <a:solidFill>
                  <a:schemeClr val="accent1">
                    <a:lumMod val="75000"/>
                  </a:schemeClr>
                </a:solidFill>
              </a:rPr>
              <a:t>Thank You</a:t>
            </a:r>
            <a:endParaRPr lang="en-IN" sz="4800" dirty="0">
              <a:solidFill>
                <a:schemeClr val="accent1">
                  <a:lumMod val="75000"/>
                </a:schemeClr>
              </a:solidFill>
            </a:endParaRPr>
          </a:p>
        </p:txBody>
      </p:sp>
      <p:pic>
        <p:nvPicPr>
          <p:cNvPr id="4" name="Picture 4"/>
          <p:cNvPicPr>
            <a:picLocks noChangeAspect="1" noChangeArrowheads="1"/>
          </p:cNvPicPr>
          <p:nvPr/>
        </p:nvPicPr>
        <p:blipFill>
          <a:blip r:embed="rId3" cstate="print"/>
          <a:srcRect/>
          <a:stretch>
            <a:fillRect/>
          </a:stretch>
        </p:blipFill>
        <p:spPr bwMode="auto">
          <a:xfrm>
            <a:off x="2362200" y="5334000"/>
            <a:ext cx="1762125" cy="43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err="1" smtClean="0">
                <a:solidFill>
                  <a:schemeClr val="accent1">
                    <a:lumMod val="75000"/>
                  </a:schemeClr>
                </a:solidFill>
              </a:rPr>
              <a:t>Glaxo</a:t>
            </a:r>
            <a:r>
              <a:rPr lang="en-US" dirty="0" smtClean="0">
                <a:solidFill>
                  <a:schemeClr val="accent1">
                    <a:lumMod val="75000"/>
                  </a:schemeClr>
                </a:solidFill>
              </a:rPr>
              <a:t> </a:t>
            </a:r>
            <a:r>
              <a:rPr lang="en-US" dirty="0" err="1" smtClean="0">
                <a:solidFill>
                  <a:schemeClr val="accent1">
                    <a:lumMod val="75000"/>
                  </a:schemeClr>
                </a:solidFill>
              </a:rPr>
              <a:t>Smithkline</a:t>
            </a:r>
            <a:r>
              <a:rPr lang="en-US" dirty="0" smtClean="0">
                <a:solidFill>
                  <a:schemeClr val="accent1">
                    <a:lumMod val="75000"/>
                  </a:schemeClr>
                </a:solidFill>
              </a:rPr>
              <a:t> Case</a:t>
            </a:r>
            <a:endParaRPr lang="en-IN" dirty="0">
              <a:solidFill>
                <a:schemeClr val="accent1">
                  <a:lumMod val="75000"/>
                </a:schemeClr>
              </a:solidFill>
            </a:endParaRPr>
          </a:p>
        </p:txBody>
      </p:sp>
      <p:sp>
        <p:nvSpPr>
          <p:cNvPr id="3" name="Content Placeholder 2"/>
          <p:cNvSpPr>
            <a:spLocks noGrp="1"/>
          </p:cNvSpPr>
          <p:nvPr>
            <p:ph sz="quarter" idx="1"/>
          </p:nvPr>
        </p:nvSpPr>
        <p:spPr>
          <a:xfrm>
            <a:off x="457200" y="1066800"/>
            <a:ext cx="7467600" cy="5407152"/>
          </a:xfrm>
        </p:spPr>
        <p:txBody>
          <a:bodyPr>
            <a:normAutofit fontScale="77500" lnSpcReduction="20000"/>
          </a:bodyPr>
          <a:lstStyle/>
          <a:p>
            <a:pPr marL="0" indent="0" algn="just">
              <a:buNone/>
            </a:pPr>
            <a:r>
              <a:rPr lang="en-IN" dirty="0" smtClean="0">
                <a:solidFill>
                  <a:schemeClr val="tx2"/>
                </a:solidFill>
              </a:rPr>
              <a:t>Decision of the </a:t>
            </a:r>
            <a:r>
              <a:rPr lang="en-IN" dirty="0" err="1" smtClean="0">
                <a:solidFill>
                  <a:schemeClr val="tx2"/>
                </a:solidFill>
              </a:rPr>
              <a:t>H’ble</a:t>
            </a:r>
            <a:r>
              <a:rPr lang="en-IN" dirty="0" smtClean="0">
                <a:solidFill>
                  <a:schemeClr val="tx2"/>
                </a:solidFill>
              </a:rPr>
              <a:t> Supreme Court in the case of </a:t>
            </a:r>
            <a:r>
              <a:rPr lang="en-IN" dirty="0" err="1" smtClean="0">
                <a:solidFill>
                  <a:schemeClr val="tx2"/>
                </a:solidFill>
              </a:rPr>
              <a:t>Glaxo</a:t>
            </a:r>
            <a:r>
              <a:rPr lang="en-IN" dirty="0" smtClean="0">
                <a:solidFill>
                  <a:schemeClr val="tx2"/>
                </a:solidFill>
              </a:rPr>
              <a:t> </a:t>
            </a:r>
            <a:r>
              <a:rPr lang="en-IN" dirty="0" err="1" smtClean="0">
                <a:solidFill>
                  <a:schemeClr val="tx2"/>
                </a:solidFill>
              </a:rPr>
              <a:t>Smithkline</a:t>
            </a:r>
            <a:r>
              <a:rPr lang="en-IN" dirty="0" smtClean="0">
                <a:solidFill>
                  <a:schemeClr val="tx2"/>
                </a:solidFill>
              </a:rPr>
              <a:t> Asia (P) Ltd [236 CTR 113]</a:t>
            </a:r>
          </a:p>
          <a:p>
            <a:pPr marL="0" indent="0" algn="just">
              <a:buNone/>
            </a:pPr>
            <a:endParaRPr lang="en-US" dirty="0" smtClean="0">
              <a:solidFill>
                <a:schemeClr val="tx2"/>
              </a:solidFill>
            </a:endParaRPr>
          </a:p>
          <a:p>
            <a:pPr marL="0" indent="0" algn="just">
              <a:buNone/>
            </a:pPr>
            <a:r>
              <a:rPr lang="en-IN" dirty="0" smtClean="0">
                <a:solidFill>
                  <a:schemeClr val="tx2"/>
                </a:solidFill>
              </a:rPr>
              <a:t>The </a:t>
            </a:r>
            <a:r>
              <a:rPr lang="en-IN" dirty="0" err="1" smtClean="0">
                <a:solidFill>
                  <a:schemeClr val="tx2"/>
                </a:solidFill>
              </a:rPr>
              <a:t>H’ble</a:t>
            </a:r>
            <a:r>
              <a:rPr lang="en-IN" dirty="0" smtClean="0">
                <a:solidFill>
                  <a:schemeClr val="tx2"/>
                </a:solidFill>
              </a:rPr>
              <a:t> Supreme Court while deciding on the issue of section 40A(2) made some of the important observations as under:</a:t>
            </a:r>
          </a:p>
          <a:p>
            <a:pPr marL="0" indent="0" algn="just">
              <a:buNone/>
            </a:pPr>
            <a:endParaRPr lang="en-IN" dirty="0" smtClean="0">
              <a:solidFill>
                <a:schemeClr val="tx2"/>
              </a:solidFill>
            </a:endParaRPr>
          </a:p>
          <a:p>
            <a:pPr marL="0" indent="179388" algn="just">
              <a:buFont typeface="Arial" pitchFamily="34" charset="0"/>
              <a:buChar char="•"/>
            </a:pPr>
            <a:r>
              <a:rPr lang="en-IN" dirty="0" smtClean="0">
                <a:solidFill>
                  <a:schemeClr val="tx2"/>
                </a:solidFill>
              </a:rPr>
              <a:t>The present Transfer Pricing Regulations does not  </a:t>
            </a:r>
          </a:p>
          <a:p>
            <a:pPr marL="0" indent="179388" algn="just">
              <a:buNone/>
            </a:pPr>
            <a:r>
              <a:rPr lang="en-IN" dirty="0" smtClean="0">
                <a:solidFill>
                  <a:schemeClr val="tx2"/>
                </a:solidFill>
              </a:rPr>
              <a:t>apply to domestic transactions </a:t>
            </a:r>
          </a:p>
          <a:p>
            <a:pPr marL="0" indent="179388" algn="just">
              <a:buNone/>
            </a:pPr>
            <a:endParaRPr lang="en-IN" dirty="0" smtClean="0">
              <a:solidFill>
                <a:schemeClr val="tx2"/>
              </a:solidFill>
            </a:endParaRPr>
          </a:p>
          <a:p>
            <a:pPr marL="0" indent="269875" algn="just">
              <a:buFont typeface="Arial" pitchFamily="34" charset="0"/>
              <a:buChar char="•"/>
            </a:pPr>
            <a:r>
              <a:rPr lang="en-IN" dirty="0" smtClean="0">
                <a:solidFill>
                  <a:schemeClr val="tx2"/>
                </a:solidFill>
              </a:rPr>
              <a:t>In domestic transactions, under-invoicing and over-</a:t>
            </a:r>
          </a:p>
          <a:p>
            <a:pPr marL="0" indent="269875" algn="just">
              <a:buNone/>
            </a:pPr>
            <a:r>
              <a:rPr lang="en-IN" dirty="0" smtClean="0">
                <a:solidFill>
                  <a:schemeClr val="tx2"/>
                </a:solidFill>
              </a:rPr>
              <a:t>invoicing will be revenue neutral, except in two </a:t>
            </a:r>
          </a:p>
          <a:p>
            <a:pPr marL="0" indent="269875" algn="just">
              <a:buNone/>
            </a:pPr>
            <a:r>
              <a:rPr lang="en-IN" dirty="0" smtClean="0">
                <a:solidFill>
                  <a:schemeClr val="tx2"/>
                </a:solidFill>
              </a:rPr>
              <a:t>circumstances:</a:t>
            </a:r>
          </a:p>
          <a:p>
            <a:pPr>
              <a:buNone/>
            </a:pPr>
            <a:r>
              <a:rPr lang="en-IN" dirty="0" smtClean="0">
                <a:solidFill>
                  <a:schemeClr val="tx2"/>
                </a:solidFill>
              </a:rPr>
              <a:t>		</a:t>
            </a:r>
            <a:r>
              <a:rPr lang="en-IN" dirty="0" err="1" smtClean="0">
                <a:solidFill>
                  <a:schemeClr val="tx2"/>
                </a:solidFill>
              </a:rPr>
              <a:t>i</a:t>
            </a:r>
            <a:r>
              <a:rPr lang="en-IN" dirty="0" smtClean="0">
                <a:solidFill>
                  <a:schemeClr val="tx2"/>
                </a:solidFill>
              </a:rPr>
              <a:t>. where one of the related entities is loss making 		or</a:t>
            </a:r>
          </a:p>
          <a:p>
            <a:pPr>
              <a:buNone/>
            </a:pPr>
            <a:r>
              <a:rPr lang="en-IN" dirty="0" smtClean="0">
                <a:solidFill>
                  <a:schemeClr val="tx2"/>
                </a:solidFill>
              </a:rPr>
              <a:t>		ii. where one of the related entities is liable to </a:t>
            </a:r>
          </a:p>
          <a:p>
            <a:pPr>
              <a:buNone/>
            </a:pPr>
            <a:r>
              <a:rPr lang="en-IN" dirty="0" smtClean="0">
                <a:solidFill>
                  <a:schemeClr val="tx2"/>
                </a:solidFill>
              </a:rPr>
              <a:t>		     pay tax at a lower rate and the profits are </a:t>
            </a:r>
          </a:p>
          <a:p>
            <a:pPr>
              <a:buNone/>
            </a:pPr>
            <a:r>
              <a:rPr lang="en-IN" dirty="0" smtClean="0">
                <a:solidFill>
                  <a:schemeClr val="tx2"/>
                </a:solidFill>
              </a:rPr>
              <a:t>		     shifted to such entity</a:t>
            </a:r>
          </a:p>
          <a:p>
            <a:pPr algn="just">
              <a:buNone/>
            </a:pPr>
            <a:endParaRPr lang="en-IN" dirty="0" smtClean="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4</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Purpose of Introduction of Domestic transfer Pricing</a:t>
            </a:r>
            <a:endParaRPr lang="en-IN" dirty="0">
              <a:solidFill>
                <a:schemeClr val="accent1">
                  <a:lumMod val="75000"/>
                </a:schemeClr>
              </a:solidFill>
            </a:endParaRPr>
          </a:p>
        </p:txBody>
      </p:sp>
      <p:sp>
        <p:nvSpPr>
          <p:cNvPr id="3" name="Content Placeholder 2"/>
          <p:cNvSpPr>
            <a:spLocks noGrp="1"/>
          </p:cNvSpPr>
          <p:nvPr>
            <p:ph sz="quarter" idx="1"/>
          </p:nvPr>
        </p:nvSpPr>
        <p:spPr>
          <a:xfrm>
            <a:off x="457200" y="1600200"/>
            <a:ext cx="7696200" cy="4873752"/>
          </a:xfrm>
        </p:spPr>
        <p:txBody>
          <a:bodyPr/>
          <a:lstStyle/>
          <a:p>
            <a:pPr algn="just">
              <a:buNone/>
            </a:pPr>
            <a:r>
              <a:rPr lang="en-US" dirty="0" smtClean="0">
                <a:solidFill>
                  <a:schemeClr val="tx2"/>
                </a:solidFill>
              </a:rPr>
              <a:t>It was realized by the Government that:</a:t>
            </a:r>
          </a:p>
          <a:p>
            <a:pPr algn="just"/>
            <a:r>
              <a:rPr lang="en-IN" dirty="0" smtClean="0">
                <a:solidFill>
                  <a:schemeClr val="tx2"/>
                </a:solidFill>
              </a:rPr>
              <a:t>Presently, there is no method prescribed to determine reasonableness of expenditure to re-compute the income in related party transactions</a:t>
            </a:r>
          </a:p>
          <a:p>
            <a:pPr algn="just"/>
            <a:r>
              <a:rPr lang="en-IN" dirty="0" smtClean="0">
                <a:solidFill>
                  <a:schemeClr val="tx2"/>
                </a:solidFill>
              </a:rPr>
              <a:t>There is need to provide objectivity in determination of income and determination of reasonableness of expenditure in domestic related party transactions</a:t>
            </a:r>
          </a:p>
          <a:p>
            <a:pPr algn="just"/>
            <a:r>
              <a:rPr lang="en-IN" dirty="0" smtClean="0">
                <a:solidFill>
                  <a:schemeClr val="tx2"/>
                </a:solidFill>
              </a:rPr>
              <a:t>There is need to create legally enforceable obligation on assessee to maintain proper documentation</a:t>
            </a:r>
            <a:endParaRPr lang="en-IN" dirty="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5</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Domestic Transfer Pricing</a:t>
            </a:r>
            <a:endParaRPr lang="en-IN" dirty="0">
              <a:solidFill>
                <a:schemeClr val="accent1">
                  <a:lumMod val="75000"/>
                </a:schemeClr>
              </a:solidFill>
            </a:endParaRPr>
          </a:p>
        </p:txBody>
      </p:sp>
      <p:sp>
        <p:nvSpPr>
          <p:cNvPr id="3" name="Content Placeholder 2"/>
          <p:cNvSpPr>
            <a:spLocks noGrp="1"/>
          </p:cNvSpPr>
          <p:nvPr>
            <p:ph sz="quarter" idx="1"/>
          </p:nvPr>
        </p:nvSpPr>
        <p:spPr/>
        <p:txBody>
          <a:bodyPr/>
          <a:lstStyle/>
          <a:p>
            <a:pPr algn="just"/>
            <a:r>
              <a:rPr lang="en-US" dirty="0" smtClean="0">
                <a:solidFill>
                  <a:schemeClr val="tx2"/>
                </a:solidFill>
              </a:rPr>
              <a:t>Transfer pricing provisions were earlier limited to the International Transactions but The Finance Act, 2012 extends the scope of Transfer Pricing provisions to “Specified Domestic Transactions” between related parties </a:t>
            </a:r>
            <a:r>
              <a:rPr lang="en-US" dirty="0" err="1" smtClean="0">
                <a:solidFill>
                  <a:schemeClr val="tx2"/>
                </a:solidFill>
              </a:rPr>
              <a:t>w.e.f</a:t>
            </a:r>
            <a:r>
              <a:rPr lang="en-US" dirty="0" smtClean="0">
                <a:solidFill>
                  <a:schemeClr val="tx2"/>
                </a:solidFill>
              </a:rPr>
              <a:t>. 1</a:t>
            </a:r>
            <a:r>
              <a:rPr lang="en-US" baseline="30000" dirty="0" smtClean="0">
                <a:solidFill>
                  <a:schemeClr val="tx2"/>
                </a:solidFill>
              </a:rPr>
              <a:t>st</a:t>
            </a:r>
            <a:r>
              <a:rPr lang="en-US" dirty="0" smtClean="0">
                <a:solidFill>
                  <a:schemeClr val="tx2"/>
                </a:solidFill>
              </a:rPr>
              <a:t> April, 2012</a:t>
            </a:r>
          </a:p>
          <a:p>
            <a:pPr algn="just"/>
            <a:endParaRPr lang="en-US" dirty="0" smtClean="0">
              <a:solidFill>
                <a:schemeClr val="tx2"/>
              </a:solidFill>
            </a:endParaRPr>
          </a:p>
          <a:p>
            <a:pPr algn="just"/>
            <a:r>
              <a:rPr lang="en-US" dirty="0" smtClean="0">
                <a:solidFill>
                  <a:schemeClr val="tx2"/>
                </a:solidFill>
              </a:rPr>
              <a:t>It refers to the price at which an enterprise transfers goods or services to its resident associate enterprises.</a:t>
            </a:r>
          </a:p>
          <a:p>
            <a:pPr algn="just"/>
            <a:endParaRPr lang="en-US" dirty="0" smtClean="0"/>
          </a:p>
        </p:txBody>
      </p:sp>
      <p:sp>
        <p:nvSpPr>
          <p:cNvPr id="4" name="Slide Number Placeholder 3"/>
          <p:cNvSpPr>
            <a:spLocks noGrp="1"/>
          </p:cNvSpPr>
          <p:nvPr>
            <p:ph type="sldNum" sz="quarter" idx="15"/>
          </p:nvPr>
        </p:nvSpPr>
        <p:spPr/>
        <p:txBody>
          <a:bodyPr/>
          <a:lstStyle/>
          <a:p>
            <a:fld id="{B6F15528-21DE-4FAA-801E-634DDDAF4B2B}" type="slidenum">
              <a:rPr lang="en-US" smtClean="0"/>
              <a:pPr/>
              <a:t>6</a:t>
            </a:fld>
            <a:endParaRPr lang="en-US"/>
          </a:p>
        </p:txBody>
      </p:sp>
      <p:sp>
        <p:nvSpPr>
          <p:cNvPr id="5" name="Footer Placeholder 4"/>
          <p:cNvSpPr>
            <a:spLocks noGrp="1"/>
          </p:cNvSpPr>
          <p:nvPr>
            <p:ph type="ftr" sz="quarter" idx="16"/>
          </p:nvPr>
        </p:nvSpPr>
        <p:spPr>
          <a:xfrm>
            <a:off x="7010400" y="6172200"/>
            <a:ext cx="1676400" cy="518160"/>
          </a:xfrm>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Specified Domestic Transactions</a:t>
            </a:r>
            <a:endParaRPr lang="en-IN" dirty="0">
              <a:solidFill>
                <a:schemeClr val="accent1">
                  <a:lumMod val="75000"/>
                </a:schemeClr>
              </a:solidFill>
            </a:endParaRPr>
          </a:p>
        </p:txBody>
      </p:sp>
      <p:sp>
        <p:nvSpPr>
          <p:cNvPr id="3" name="Content Placeholder 2"/>
          <p:cNvSpPr>
            <a:spLocks noGrp="1"/>
          </p:cNvSpPr>
          <p:nvPr>
            <p:ph sz="quarter" idx="1"/>
          </p:nvPr>
        </p:nvSpPr>
        <p:spPr/>
        <p:txBody>
          <a:bodyPr>
            <a:normAutofit lnSpcReduction="10000"/>
          </a:bodyPr>
          <a:lstStyle/>
          <a:p>
            <a:pPr marL="0" indent="0" algn="just">
              <a:buNone/>
            </a:pPr>
            <a:r>
              <a:rPr lang="en-US" i="1" dirty="0" smtClean="0">
                <a:solidFill>
                  <a:schemeClr val="tx2"/>
                </a:solidFill>
              </a:rPr>
              <a:t>“Specified Domestic Transaction”</a:t>
            </a:r>
            <a:r>
              <a:rPr lang="en-US" dirty="0" smtClean="0">
                <a:solidFill>
                  <a:schemeClr val="tx2"/>
                </a:solidFill>
              </a:rPr>
              <a:t> means any transaction not being international transaction in which</a:t>
            </a:r>
          </a:p>
          <a:p>
            <a:pPr marL="360363" indent="-360363" algn="just"/>
            <a:r>
              <a:rPr lang="en-US" i="1" u="sng" dirty="0" smtClean="0">
                <a:solidFill>
                  <a:schemeClr val="tx2"/>
                </a:solidFill>
              </a:rPr>
              <a:t>Any expenditure</a:t>
            </a:r>
            <a:r>
              <a:rPr lang="en-US" dirty="0" smtClean="0">
                <a:solidFill>
                  <a:schemeClr val="tx2"/>
                </a:solidFill>
              </a:rPr>
              <a:t> in respect of which payment has been made is to be made to a person referred to in Sec. 40A (2) (b) of Income Tax Act, 1961</a:t>
            </a:r>
          </a:p>
          <a:p>
            <a:pPr marL="360363" indent="-360363" algn="just"/>
            <a:endParaRPr lang="en-US" dirty="0" smtClean="0">
              <a:solidFill>
                <a:schemeClr val="tx2"/>
              </a:solidFill>
            </a:endParaRPr>
          </a:p>
          <a:p>
            <a:pPr marL="360363" indent="-360363" algn="just"/>
            <a:r>
              <a:rPr lang="en-US" i="1" u="sng" dirty="0" smtClean="0">
                <a:solidFill>
                  <a:schemeClr val="tx2"/>
                </a:solidFill>
              </a:rPr>
              <a:t>Any transaction</a:t>
            </a:r>
            <a:r>
              <a:rPr lang="en-US" dirty="0" smtClean="0">
                <a:solidFill>
                  <a:schemeClr val="tx2"/>
                </a:solidFill>
              </a:rPr>
              <a:t> referred in Sec. 80A of Income Tax Act, 1961</a:t>
            </a:r>
          </a:p>
          <a:p>
            <a:pPr marL="360363" indent="-360363" algn="just">
              <a:buNone/>
            </a:pPr>
            <a:r>
              <a:rPr lang="en-US" sz="2200" dirty="0" smtClean="0">
                <a:solidFill>
                  <a:schemeClr val="tx2"/>
                </a:solidFill>
              </a:rPr>
              <a:t>	Transactions referred in Sec. 80A include deductions from Gross Total Income to be made while computing total income. Such deduction includes deductions specified in Sec.80C to 80U, Sec.80 –IA, 80-IB, 80-IC, 80-ID, 80-I, 10A, 10AA, 10B, 10BA etc.</a:t>
            </a:r>
          </a:p>
        </p:txBody>
      </p:sp>
      <p:sp>
        <p:nvSpPr>
          <p:cNvPr id="4" name="Slide Number Placeholder 3"/>
          <p:cNvSpPr>
            <a:spLocks noGrp="1"/>
          </p:cNvSpPr>
          <p:nvPr>
            <p:ph type="sldNum" sz="quarter" idx="15"/>
          </p:nvPr>
        </p:nvSpPr>
        <p:spPr/>
        <p:txBody>
          <a:bodyPr/>
          <a:lstStyle/>
          <a:p>
            <a:fld id="{B6F15528-21DE-4FAA-801E-634DDDAF4B2B}" type="slidenum">
              <a:rPr lang="en-US" smtClean="0"/>
              <a:pPr/>
              <a:t>7</a:t>
            </a:fld>
            <a:endParaRPr lang="en-US"/>
          </a:p>
        </p:txBody>
      </p:sp>
      <p:sp>
        <p:nvSpPr>
          <p:cNvPr id="5" name="Footer Placeholder 4"/>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7467600" cy="1143000"/>
          </a:xfrm>
        </p:spPr>
        <p:txBody>
          <a:bodyPr>
            <a:noAutofit/>
          </a:bodyPr>
          <a:lstStyle/>
          <a:p>
            <a:r>
              <a:rPr lang="en-US" sz="4800" b="1" dirty="0" smtClean="0">
                <a:solidFill>
                  <a:schemeClr val="accent1">
                    <a:lumMod val="75000"/>
                  </a:schemeClr>
                </a:solidFill>
              </a:rPr>
              <a:t>Concept of FMV </a:t>
            </a:r>
            <a:r>
              <a:rPr lang="en-US" sz="4800" b="1" dirty="0" err="1" smtClean="0">
                <a:solidFill>
                  <a:schemeClr val="accent1">
                    <a:lumMod val="75000"/>
                  </a:schemeClr>
                </a:solidFill>
              </a:rPr>
              <a:t>vs</a:t>
            </a:r>
            <a:r>
              <a:rPr lang="en-US" sz="4800" b="1" dirty="0" smtClean="0">
                <a:solidFill>
                  <a:schemeClr val="accent1">
                    <a:lumMod val="75000"/>
                  </a:schemeClr>
                </a:solidFill>
              </a:rPr>
              <a:t> ALP</a:t>
            </a:r>
            <a:endParaRPr lang="en-IN" sz="4800" b="1" dirty="0">
              <a:solidFill>
                <a:schemeClr val="accent1">
                  <a:lumMod val="75000"/>
                </a:schemeClr>
              </a:solidFill>
            </a:endParaRPr>
          </a:p>
        </p:txBody>
      </p:sp>
      <p:sp>
        <p:nvSpPr>
          <p:cNvPr id="3" name="Slide Number Placeholder 2"/>
          <p:cNvSpPr>
            <a:spLocks noGrp="1"/>
          </p:cNvSpPr>
          <p:nvPr>
            <p:ph type="sldNum" sz="quarter" idx="11"/>
          </p:nvPr>
        </p:nvSpPr>
        <p:spPr/>
        <p:txBody>
          <a:bodyPr/>
          <a:lstStyle/>
          <a:p>
            <a:fld id="{B6F15528-21DE-4FAA-801E-634DDDAF4B2B}" type="slidenum">
              <a:rPr lang="en-US" smtClean="0"/>
              <a:pPr/>
              <a:t>8</a:t>
            </a:fld>
            <a:endParaRPr lang="en-US"/>
          </a:p>
        </p:txBody>
      </p:sp>
      <p:sp>
        <p:nvSpPr>
          <p:cNvPr id="4" name="Footer Placeholder 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Arm’s Length Price (ALP)</a:t>
            </a:r>
            <a:endParaRPr lang="en-IN" dirty="0">
              <a:solidFill>
                <a:schemeClr val="accent1">
                  <a:lumMod val="75000"/>
                </a:schemeClr>
              </a:solidFill>
            </a:endParaRPr>
          </a:p>
        </p:txBody>
      </p:sp>
      <p:sp>
        <p:nvSpPr>
          <p:cNvPr id="3" name="Content Placeholder 2"/>
          <p:cNvSpPr>
            <a:spLocks noGrp="1"/>
          </p:cNvSpPr>
          <p:nvPr>
            <p:ph sz="quarter" idx="1"/>
          </p:nvPr>
        </p:nvSpPr>
        <p:spPr>
          <a:xfrm>
            <a:off x="457200" y="1600200"/>
            <a:ext cx="7467600" cy="1828800"/>
          </a:xfrm>
        </p:spPr>
        <p:txBody>
          <a:bodyPr>
            <a:normAutofit/>
          </a:bodyPr>
          <a:lstStyle/>
          <a:p>
            <a:pPr marL="0" indent="0" algn="just">
              <a:buNone/>
            </a:pPr>
            <a:r>
              <a:rPr lang="en-US" dirty="0" smtClean="0">
                <a:solidFill>
                  <a:schemeClr val="tx2"/>
                </a:solidFill>
              </a:rPr>
              <a:t>Arm’s Length Price (ALP) is a price applied to an uncontrolled transaction.</a:t>
            </a:r>
          </a:p>
          <a:p>
            <a:pPr marL="0" indent="0" algn="just">
              <a:buNone/>
            </a:pPr>
            <a:r>
              <a:rPr lang="en-US" u="sng" dirty="0" smtClean="0">
                <a:solidFill>
                  <a:schemeClr val="tx2"/>
                </a:solidFill>
              </a:rPr>
              <a:t>The value of transaction between associated enterprises should not be less than ALP. </a:t>
            </a:r>
            <a:endParaRPr lang="en-US" dirty="0" smtClean="0">
              <a:solidFill>
                <a:schemeClr val="tx2"/>
              </a:solidFill>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9</a:t>
            </a:fld>
            <a:endParaRPr lang="en-US"/>
          </a:p>
        </p:txBody>
      </p:sp>
      <p:sp>
        <p:nvSpPr>
          <p:cNvPr id="5" name="Footer Placeholder 4"/>
          <p:cNvSpPr>
            <a:spLocks noGrp="1"/>
          </p:cNvSpPr>
          <p:nvPr>
            <p:ph type="ftr" sz="quarter" idx="16"/>
          </p:nvPr>
        </p:nvSpPr>
        <p:spPr/>
        <p:txBody>
          <a:bodyPr/>
          <a:lstStyle/>
          <a:p>
            <a:endParaRPr lang="en-US" dirty="0"/>
          </a:p>
        </p:txBody>
      </p:sp>
      <p:sp>
        <p:nvSpPr>
          <p:cNvPr id="6" name="Title 1"/>
          <p:cNvSpPr txBox="1">
            <a:spLocks/>
          </p:cNvSpPr>
          <p:nvPr/>
        </p:nvSpPr>
        <p:spPr>
          <a:xfrm>
            <a:off x="457200" y="2971800"/>
            <a:ext cx="7467600" cy="1143000"/>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000" cap="small" dirty="0" smtClean="0">
                <a:solidFill>
                  <a:schemeClr val="accent1">
                    <a:lumMod val="75000"/>
                  </a:schemeClr>
                </a:solidFill>
                <a:latin typeface="+mj-lt"/>
                <a:ea typeface="+mj-ea"/>
                <a:cs typeface="+mj-cs"/>
              </a:rPr>
              <a:t>Fair Market Value (FMV)</a:t>
            </a:r>
            <a:endParaRPr kumimoji="0" lang="en-IN" sz="3000" b="0" i="0" u="none" strike="noStrike" kern="1200" cap="small" spc="0" normalizeH="0" baseline="0" noProof="0" dirty="0">
              <a:ln>
                <a:noFill/>
              </a:ln>
              <a:solidFill>
                <a:schemeClr val="accent1">
                  <a:lumMod val="75000"/>
                </a:schemeClr>
              </a:solidFill>
              <a:effectLst/>
              <a:uLnTx/>
              <a:uFillTx/>
              <a:latin typeface="+mj-lt"/>
              <a:ea typeface="+mj-ea"/>
              <a:cs typeface="+mj-cs"/>
            </a:endParaRPr>
          </a:p>
        </p:txBody>
      </p:sp>
      <p:sp>
        <p:nvSpPr>
          <p:cNvPr id="7" name="Content Placeholder 2"/>
          <p:cNvSpPr txBox="1">
            <a:spLocks/>
          </p:cNvSpPr>
          <p:nvPr/>
        </p:nvSpPr>
        <p:spPr>
          <a:xfrm>
            <a:off x="609600" y="4191000"/>
            <a:ext cx="7467600" cy="1828800"/>
          </a:xfrm>
          <a:prstGeom prst="rect">
            <a:avLst/>
          </a:prstGeom>
        </p:spPr>
        <p:txBody>
          <a:bodyPr vert="horz">
            <a:normAutofit/>
          </a:bodyPr>
          <a:lstStyle/>
          <a:p>
            <a:pPr marL="0"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2"/>
                </a:solidFill>
                <a:effectLst/>
                <a:uLnTx/>
                <a:uFillTx/>
                <a:latin typeface="+mn-lt"/>
                <a:ea typeface="+mn-ea"/>
                <a:cs typeface="+mn-cs"/>
              </a:rPr>
              <a:t>Fair</a:t>
            </a:r>
            <a:r>
              <a:rPr kumimoji="0" lang="en-US" sz="2400" b="0" i="0" u="none" strike="noStrike" kern="1200" cap="none" spc="0" normalizeH="0" noProof="0" dirty="0" smtClean="0">
                <a:ln>
                  <a:noFill/>
                </a:ln>
                <a:solidFill>
                  <a:schemeClr val="tx2"/>
                </a:solidFill>
                <a:effectLst/>
                <a:uLnTx/>
                <a:uFillTx/>
                <a:latin typeface="+mn-lt"/>
                <a:ea typeface="+mn-ea"/>
                <a:cs typeface="+mn-cs"/>
              </a:rPr>
              <a:t> Market Value (FMV) is a price prevailing in open market. </a:t>
            </a:r>
            <a:endParaRPr kumimoji="0" lang="en-US" sz="2400" b="0"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2"/>
                </a:solidFill>
                <a:effectLst/>
                <a:uLnTx/>
                <a:uFillTx/>
                <a:latin typeface="+mn-lt"/>
                <a:ea typeface="+mn-ea"/>
                <a:cs typeface="+mn-cs"/>
              </a:rPr>
              <a:t>It</a:t>
            </a:r>
            <a:r>
              <a:rPr kumimoji="0" lang="en-US" sz="2400" b="0" i="0" u="none" strike="noStrike" kern="1200" cap="none" spc="0" normalizeH="0" noProof="0" dirty="0" smtClean="0">
                <a:ln>
                  <a:noFill/>
                </a:ln>
                <a:solidFill>
                  <a:schemeClr val="tx2"/>
                </a:solidFill>
                <a:effectLst/>
                <a:uLnTx/>
                <a:uFillTx/>
                <a:latin typeface="+mn-lt"/>
                <a:ea typeface="+mn-ea"/>
                <a:cs typeface="+mn-cs"/>
              </a:rPr>
              <a:t> is a Market Value at any given point of time</a:t>
            </a:r>
            <a:endParaRPr kumimoji="0" lang="en-US" sz="2400" b="0" i="0" u="none" strike="noStrike" kern="1200" cap="none" spc="0" normalizeH="0" baseline="0" noProof="0" dirty="0" smtClean="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603</TotalTime>
  <Words>2149</Words>
  <Application>Microsoft Office PowerPoint</Application>
  <PresentationFormat>On-screen Show (4:3)</PresentationFormat>
  <Paragraphs>393</Paragraphs>
  <Slides>32</Slides>
  <Notes>6</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Oriel</vt:lpstr>
      <vt:lpstr>Domestic Transfer Pricing</vt:lpstr>
      <vt:lpstr>Introduction to Domestic Transfer Pricing</vt:lpstr>
      <vt:lpstr>Transfer Pricing</vt:lpstr>
      <vt:lpstr>Glaxo Smithkline Case</vt:lpstr>
      <vt:lpstr>Purpose of Introduction of Domestic transfer Pricing</vt:lpstr>
      <vt:lpstr>Domestic Transfer Pricing</vt:lpstr>
      <vt:lpstr>Specified Domestic Transactions</vt:lpstr>
      <vt:lpstr>Concept of FMV vs ALP</vt:lpstr>
      <vt:lpstr>Arm’s Length Price (ALP)</vt:lpstr>
      <vt:lpstr>Implication after amendments in Income tax act ,1961</vt:lpstr>
      <vt:lpstr>Methods to substantiate alp</vt:lpstr>
      <vt:lpstr>Sec 40A (2)(   ) – Related Party</vt:lpstr>
      <vt:lpstr>Sec 40A (2)(   ) – Related Party</vt:lpstr>
      <vt:lpstr>Specified domestic transaction coverage </vt:lpstr>
      <vt:lpstr>THRESHOLD LIMIT &amp; COVERAGE</vt:lpstr>
      <vt:lpstr>Threshold limit - Overview</vt:lpstr>
      <vt:lpstr>Documentation to be maintained</vt:lpstr>
      <vt:lpstr>Overview of sdt</vt:lpstr>
      <vt:lpstr>Approach for determining ALP</vt:lpstr>
      <vt:lpstr>Compliance requirements</vt:lpstr>
      <vt:lpstr>Consequences of non compliance </vt:lpstr>
      <vt:lpstr>Illustrations on SDT Compliance</vt:lpstr>
      <vt:lpstr>Other Pertinent Issues</vt:lpstr>
      <vt:lpstr>Other Pertinent Issues</vt:lpstr>
      <vt:lpstr>Other Pertinent Issues</vt:lpstr>
      <vt:lpstr>Other Pertinent Issues</vt:lpstr>
      <vt:lpstr>Other Pertinent Issues</vt:lpstr>
      <vt:lpstr>Other Pertinent Issues</vt:lpstr>
      <vt:lpstr>Other Pertinent Issues</vt:lpstr>
      <vt:lpstr>Slide 30</vt:lpstr>
      <vt:lpstr>Slide 31</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Transfer Pricing</dc:title>
  <dc:creator>Amol</dc:creator>
  <cp:lastModifiedBy>stat-new</cp:lastModifiedBy>
  <cp:revision>107</cp:revision>
  <dcterms:created xsi:type="dcterms:W3CDTF">2006-08-16T00:00:00Z</dcterms:created>
  <dcterms:modified xsi:type="dcterms:W3CDTF">2013-05-31T12:16:25Z</dcterms:modified>
</cp:coreProperties>
</file>