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handoutMasterIdLst>
    <p:handoutMasterId r:id="rId59"/>
  </p:handoutMasterIdLst>
  <p:sldIdLst>
    <p:sldId id="256" r:id="rId2"/>
    <p:sldId id="399" r:id="rId3"/>
    <p:sldId id="347" r:id="rId4"/>
    <p:sldId id="348" r:id="rId5"/>
    <p:sldId id="313" r:id="rId6"/>
    <p:sldId id="370" r:id="rId7"/>
    <p:sldId id="397" r:id="rId8"/>
    <p:sldId id="324" r:id="rId9"/>
    <p:sldId id="366" r:id="rId10"/>
    <p:sldId id="312" r:id="rId11"/>
    <p:sldId id="368" r:id="rId12"/>
    <p:sldId id="367" r:id="rId13"/>
    <p:sldId id="369" r:id="rId14"/>
    <p:sldId id="351" r:id="rId15"/>
    <p:sldId id="352" r:id="rId16"/>
    <p:sldId id="400" r:id="rId17"/>
    <p:sldId id="401" r:id="rId18"/>
    <p:sldId id="402" r:id="rId19"/>
    <p:sldId id="404" r:id="rId20"/>
    <p:sldId id="406" r:id="rId21"/>
    <p:sldId id="371" r:id="rId22"/>
    <p:sldId id="372" r:id="rId23"/>
    <p:sldId id="353" r:id="rId24"/>
    <p:sldId id="363" r:id="rId25"/>
    <p:sldId id="405" r:id="rId26"/>
    <p:sldId id="258" r:id="rId27"/>
    <p:sldId id="373" r:id="rId28"/>
    <p:sldId id="280" r:id="rId29"/>
    <p:sldId id="281" r:id="rId30"/>
    <p:sldId id="374" r:id="rId31"/>
    <p:sldId id="375" r:id="rId32"/>
    <p:sldId id="377" r:id="rId33"/>
    <p:sldId id="378" r:id="rId34"/>
    <p:sldId id="379" r:id="rId35"/>
    <p:sldId id="364" r:id="rId36"/>
    <p:sldId id="358" r:id="rId37"/>
    <p:sldId id="380" r:id="rId38"/>
    <p:sldId id="388" r:id="rId39"/>
    <p:sldId id="393" r:id="rId40"/>
    <p:sldId id="407" r:id="rId41"/>
    <p:sldId id="386" r:id="rId42"/>
    <p:sldId id="262" r:id="rId43"/>
    <p:sldId id="329" r:id="rId44"/>
    <p:sldId id="263" r:id="rId45"/>
    <p:sldId id="330" r:id="rId46"/>
    <p:sldId id="332" r:id="rId47"/>
    <p:sldId id="331" r:id="rId48"/>
    <p:sldId id="333" r:id="rId49"/>
    <p:sldId id="334" r:id="rId50"/>
    <p:sldId id="335" r:id="rId51"/>
    <p:sldId id="283" r:id="rId52"/>
    <p:sldId id="322" r:id="rId53"/>
    <p:sldId id="290" r:id="rId54"/>
    <p:sldId id="291" r:id="rId55"/>
    <p:sldId id="292" r:id="rId56"/>
    <p:sldId id="314" r:id="rId57"/>
  </p:sldIdLst>
  <p:sldSz cx="9144000" cy="6858000" type="screen4x3"/>
  <p:notesSz cx="6858000" cy="9144000"/>
  <p:defaultTextStyle>
    <a:defPPr>
      <a:defRPr lang="en-IN"/>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8FB5"/>
    <a:srgbClr val="0099CC"/>
    <a:srgbClr val="000000"/>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6912" autoAdjust="0"/>
    <p:restoredTop sz="94615" autoAdjust="0"/>
  </p:normalViewPr>
  <p:slideViewPr>
    <p:cSldViewPr>
      <p:cViewPr varScale="1">
        <p:scale>
          <a:sx n="69" d="100"/>
          <a:sy n="69" d="100"/>
        </p:scale>
        <p:origin x="-1182" y="-102"/>
      </p:cViewPr>
      <p:guideLst>
        <p:guide orient="horz" pos="2160"/>
        <p:guide pos="2880"/>
      </p:guideLst>
    </p:cSldViewPr>
  </p:slideViewPr>
  <p:outlineViewPr>
    <p:cViewPr>
      <p:scale>
        <a:sx n="33" d="100"/>
        <a:sy n="33" d="100"/>
      </p:scale>
      <p:origin x="0" y="23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90"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115AE-2221-4F55-B2F9-82EC9BD9F3A7}" type="datetimeFigureOut">
              <a:rPr lang="en-US" smtClean="0"/>
              <a:pPr/>
              <a:t>12/13/2014</a:t>
            </a:fld>
            <a:endParaRPr lang="en-IN"/>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ED9B35-6576-43DF-B18C-3270316C9A32}" type="slidenum">
              <a:rPr lang="en-IN" smtClean="0"/>
              <a:pPr/>
              <a:t>‹#›</a:t>
            </a:fld>
            <a:endParaRPr lang="en-I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DFAB4A-99FB-4A64-B1A7-A9473781D06F}" type="datetimeFigureOut">
              <a:rPr lang="en-US" smtClean="0"/>
              <a:pPr/>
              <a:t>12/13/2014</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253A9E-002F-40D8-9C38-B1FAD6F46455}"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1</a:t>
            </a:fld>
            <a:endParaRPr lang="en-I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10</a:t>
            </a:fld>
            <a:endParaRPr lang="en-I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11</a:t>
            </a:fld>
            <a:endParaRPr lang="en-I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12</a:t>
            </a:fld>
            <a:endParaRPr lang="en-I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EE1B93-432B-4A36-9C82-195276416060}" type="slidenum">
              <a:rPr lang="en-US"/>
              <a:pPr/>
              <a:t>13</a:t>
            </a:fld>
            <a:endParaRPr lang="en-US" dirty="0"/>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14</a:t>
            </a:fld>
            <a:endParaRPr lang="en-I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15</a:t>
            </a:fld>
            <a:endParaRPr lang="en-I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16</a:t>
            </a:fld>
            <a:endParaRPr lang="en-I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17</a:t>
            </a:fld>
            <a:endParaRPr lang="en-I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18</a:t>
            </a:fld>
            <a:endParaRPr lang="en-I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19</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2</a:t>
            </a:fld>
            <a:endParaRPr lang="en-I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20</a:t>
            </a:fld>
            <a:endParaRPr lang="en-I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21</a:t>
            </a:fld>
            <a:endParaRPr lang="en-I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22</a:t>
            </a:fld>
            <a:endParaRPr lang="en-I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23</a:t>
            </a:fld>
            <a:endParaRPr lang="en-I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24</a:t>
            </a:fld>
            <a:endParaRPr lang="en-I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25</a:t>
            </a:fld>
            <a:endParaRPr lang="en-I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26</a:t>
            </a:fld>
            <a:endParaRPr lang="en-I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27</a:t>
            </a:fld>
            <a:endParaRPr lang="en-I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28</a:t>
            </a:fld>
            <a:endParaRPr lang="en-I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29</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3</a:t>
            </a:fld>
            <a:endParaRPr lang="en-I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30</a:t>
            </a:fld>
            <a:endParaRPr lang="en-I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31</a:t>
            </a:fld>
            <a:endParaRPr lang="en-IN"/>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32</a:t>
            </a:fld>
            <a:endParaRPr lang="en-IN"/>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33</a:t>
            </a:fld>
            <a:endParaRPr lang="en-IN"/>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34</a:t>
            </a:fld>
            <a:endParaRPr lang="en-IN"/>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35</a:t>
            </a:fld>
            <a:endParaRPr lang="en-IN"/>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36</a:t>
            </a:fld>
            <a:endParaRPr lang="en-IN"/>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37</a:t>
            </a:fld>
            <a:endParaRPr lang="en-IN"/>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38</a:t>
            </a:fld>
            <a:endParaRPr lang="en-IN"/>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39</a:t>
            </a:fld>
            <a:endParaRPr lang="en-I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4</a:t>
            </a:fld>
            <a:endParaRPr lang="en-IN"/>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40</a:t>
            </a:fld>
            <a:endParaRPr lang="en-IN"/>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41</a:t>
            </a:fld>
            <a:endParaRPr lang="en-IN"/>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42</a:t>
            </a:fld>
            <a:endParaRPr lang="en-IN"/>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43</a:t>
            </a:fld>
            <a:endParaRPr lang="en-IN"/>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44</a:t>
            </a:fld>
            <a:endParaRPr lang="en-IN"/>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45</a:t>
            </a:fld>
            <a:endParaRPr lang="en-IN"/>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46</a:t>
            </a:fld>
            <a:endParaRPr lang="en-IN"/>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47</a:t>
            </a:fld>
            <a:endParaRPr lang="en-IN"/>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11597DB4-FB65-422C-B815-E1CA3A8814E9}" type="slidenum">
              <a:rPr lang="da-DK"/>
              <a:pPr/>
              <a:t>48</a:t>
            </a:fld>
            <a:endParaRPr lang="da-DK"/>
          </a:p>
        </p:txBody>
      </p:sp>
      <p:sp>
        <p:nvSpPr>
          <p:cNvPr id="472066" name="Rectangle 2"/>
          <p:cNvSpPr>
            <a:spLocks noGrp="1" noRot="1" noChangeAspect="1" noChangeArrowheads="1" noTextEdit="1"/>
          </p:cNvSpPr>
          <p:nvPr>
            <p:ph type="sldImg"/>
          </p:nvPr>
        </p:nvSpPr>
        <p:spPr>
          <a:xfrm>
            <a:off x="1143000" y="687388"/>
            <a:ext cx="4573588" cy="3429000"/>
          </a:xfrm>
          <a:ln/>
        </p:spPr>
      </p:sp>
      <p:sp>
        <p:nvSpPr>
          <p:cNvPr id="472067" name="Rectangle 3"/>
          <p:cNvSpPr>
            <a:spLocks noGrp="1" noChangeArrowheads="1"/>
          </p:cNvSpPr>
          <p:nvPr>
            <p:ph type="body" idx="1"/>
          </p:nvPr>
        </p:nvSpPr>
        <p:spPr/>
        <p:txBody>
          <a:bodyPr/>
          <a:lstStyle/>
          <a:p>
            <a:endParaRPr lang="da-DK"/>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1FF93FF3-DB19-4CD2-9FA5-966D946E1B06}" type="slidenum">
              <a:rPr lang="da-DK"/>
              <a:pPr/>
              <a:t>49</a:t>
            </a:fld>
            <a:endParaRPr lang="da-DK"/>
          </a:p>
        </p:txBody>
      </p:sp>
      <p:sp>
        <p:nvSpPr>
          <p:cNvPr id="502786" name="Rectangle 2"/>
          <p:cNvSpPr>
            <a:spLocks noGrp="1" noRot="1" noChangeAspect="1" noChangeArrowheads="1" noTextEdit="1"/>
          </p:cNvSpPr>
          <p:nvPr>
            <p:ph type="sldImg"/>
          </p:nvPr>
        </p:nvSpPr>
        <p:spPr>
          <a:xfrm>
            <a:off x="1143000" y="685800"/>
            <a:ext cx="4573588" cy="3430588"/>
          </a:xfrm>
          <a:ln/>
        </p:spPr>
      </p:sp>
      <p:sp>
        <p:nvSpPr>
          <p:cNvPr id="502787" name="Rectangle 3"/>
          <p:cNvSpPr>
            <a:spLocks noGrp="1" noChangeArrowheads="1"/>
          </p:cNvSpPr>
          <p:nvPr>
            <p:ph type="body" idx="1"/>
          </p:nvPr>
        </p:nvSpPr>
        <p:spPr>
          <a:xfrm>
            <a:off x="913745" y="4345795"/>
            <a:ext cx="5030510" cy="4112957"/>
          </a:xfrm>
        </p:spPr>
        <p:txBody>
          <a:bodyPr/>
          <a:lstStyle/>
          <a:p>
            <a:endParaRPr lang="da-DK"/>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5</a:t>
            </a:fld>
            <a:endParaRPr lang="en-IN"/>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C866040-1204-4A72-ACCE-4BFC913BC5C1}" type="slidenum">
              <a:rPr lang="da-DK"/>
              <a:pPr/>
              <a:t>50</a:t>
            </a:fld>
            <a:endParaRPr lang="da-DK"/>
          </a:p>
        </p:txBody>
      </p:sp>
      <p:sp>
        <p:nvSpPr>
          <p:cNvPr id="504834" name="Rectangle 2"/>
          <p:cNvSpPr>
            <a:spLocks noGrp="1" noRot="1" noChangeAspect="1" noChangeArrowheads="1" noTextEdit="1"/>
          </p:cNvSpPr>
          <p:nvPr>
            <p:ph type="sldImg"/>
          </p:nvPr>
        </p:nvSpPr>
        <p:spPr>
          <a:xfrm>
            <a:off x="1143000" y="685800"/>
            <a:ext cx="4573588" cy="3430588"/>
          </a:xfrm>
          <a:ln/>
        </p:spPr>
      </p:sp>
      <p:sp>
        <p:nvSpPr>
          <p:cNvPr id="504835" name="Rectangle 3"/>
          <p:cNvSpPr>
            <a:spLocks noGrp="1" noChangeArrowheads="1"/>
          </p:cNvSpPr>
          <p:nvPr>
            <p:ph type="body" idx="1"/>
          </p:nvPr>
        </p:nvSpPr>
        <p:spPr>
          <a:xfrm>
            <a:off x="913745" y="4345795"/>
            <a:ext cx="5030510" cy="4112957"/>
          </a:xfrm>
        </p:spPr>
        <p:txBody>
          <a:bodyPr/>
          <a:lstStyle/>
          <a:p>
            <a:r>
              <a:rPr lang="da-DK"/>
              <a:t>Nuværende IFRS 3</a:t>
            </a:r>
          </a:p>
          <a:p>
            <a:r>
              <a:rPr lang="da-DK"/>
              <a:t>Købspris 		= 7,5</a:t>
            </a:r>
          </a:p>
          <a:p>
            <a:r>
              <a:rPr lang="da-DK" u="sng"/>
              <a:t>Overtaget 75% af 8,0 	= 6,0</a:t>
            </a:r>
          </a:p>
          <a:p>
            <a:r>
              <a:rPr lang="da-DK" u="sng"/>
              <a:t>Goodwill		= 1,5</a:t>
            </a:r>
          </a:p>
          <a:p>
            <a:endParaRPr lang="da-DK"/>
          </a:p>
          <a:p>
            <a:endParaRPr lang="da-DK"/>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51</a:t>
            </a:fld>
            <a:endParaRPr lang="en-IN"/>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52</a:t>
            </a:fld>
            <a:endParaRPr lang="en-IN"/>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53</a:t>
            </a:fld>
            <a:endParaRPr lang="en-IN"/>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54</a:t>
            </a:fld>
            <a:endParaRPr lang="en-IN"/>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55</a:t>
            </a:fld>
            <a:endParaRPr lang="en-IN"/>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56</a:t>
            </a:fld>
            <a:endParaRPr lang="en-I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6</a:t>
            </a:fld>
            <a:endParaRPr lang="en-I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7</a:t>
            </a:fld>
            <a:endParaRPr lang="en-I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FB13E12F-D4CA-457C-AA3E-AEA3C684ABC9}" type="slidenum">
              <a:rPr lang="da-DK"/>
              <a:pPr/>
              <a:t>8</a:t>
            </a:fld>
            <a:endParaRPr lang="da-DK"/>
          </a:p>
        </p:txBody>
      </p:sp>
      <p:sp>
        <p:nvSpPr>
          <p:cNvPr id="539650" name="Rectangle 2"/>
          <p:cNvSpPr>
            <a:spLocks noGrp="1" noRot="1" noChangeAspect="1" noChangeArrowheads="1" noTextEdit="1"/>
          </p:cNvSpPr>
          <p:nvPr>
            <p:ph type="sldImg"/>
          </p:nvPr>
        </p:nvSpPr>
        <p:spPr>
          <a:xfrm>
            <a:off x="1143000" y="687388"/>
            <a:ext cx="4573588" cy="3429000"/>
          </a:xfrm>
          <a:ln/>
        </p:spPr>
      </p:sp>
      <p:sp>
        <p:nvSpPr>
          <p:cNvPr id="539651" name="Rectangle 3"/>
          <p:cNvSpPr>
            <a:spLocks noGrp="1" noChangeArrowheads="1"/>
          </p:cNvSpPr>
          <p:nvPr>
            <p:ph type="body" idx="1"/>
          </p:nvPr>
        </p:nvSpPr>
        <p:spPr/>
        <p:txBody>
          <a:bodyPr/>
          <a:lstStyle/>
          <a:p>
            <a:endParaRPr lang="da-DK"/>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3B253A9E-002F-40D8-9C38-B1FAD6F46455}" type="slidenum">
              <a:rPr lang="en-IN" smtClean="0"/>
              <a:pPr/>
              <a:t>9</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04800"/>
            <a:ext cx="8839200" cy="2209800"/>
          </a:xfrm>
        </p:spPr>
        <p:txBody>
          <a:bodyPr/>
          <a:lstStyle>
            <a:lvl1pPr algn="ctr">
              <a:defRPr/>
            </a:lvl1pPr>
          </a:lstStyle>
          <a:p>
            <a:r>
              <a:rPr lang="en-US" smtClean="0"/>
              <a:t>Click to edit Master title style</a:t>
            </a:r>
            <a:endParaRPr lang="en-IN"/>
          </a:p>
        </p:txBody>
      </p:sp>
      <p:sp>
        <p:nvSpPr>
          <p:cNvPr id="3075" name="Rectangle 3"/>
          <p:cNvSpPr>
            <a:spLocks noGrp="1" noChangeArrowheads="1"/>
          </p:cNvSpPr>
          <p:nvPr>
            <p:ph type="subTitle" idx="1"/>
          </p:nvPr>
        </p:nvSpPr>
        <p:spPr>
          <a:xfrm>
            <a:off x="4267200" y="2628900"/>
            <a:ext cx="4724400" cy="2476500"/>
          </a:xfrm>
        </p:spPr>
        <p:txBody>
          <a:bodyPr anchor="ctr"/>
          <a:lstStyle>
            <a:lvl1pPr marL="0" indent="0" algn="ctr">
              <a:buFontTx/>
              <a:buNone/>
              <a:defRPr/>
            </a:lvl1pPr>
          </a:lstStyle>
          <a:p>
            <a:r>
              <a:rPr lang="en-US" smtClean="0"/>
              <a:t>Click to edit Master subtitle style</a:t>
            </a:r>
            <a:endParaRPr lang="en-IN"/>
          </a:p>
        </p:txBody>
      </p:sp>
      <p:sp>
        <p:nvSpPr>
          <p:cNvPr id="3079" name="Rectangle 7"/>
          <p:cNvSpPr>
            <a:spLocks noGrp="1" noChangeArrowheads="1"/>
          </p:cNvSpPr>
          <p:nvPr>
            <p:ph type="dt" sz="half" idx="2"/>
          </p:nvPr>
        </p:nvSpPr>
        <p:spPr/>
        <p:txBody>
          <a:bodyPr/>
          <a:lstStyle>
            <a:lvl1pPr>
              <a:defRPr/>
            </a:lvl1pPr>
          </a:lstStyle>
          <a:p>
            <a:endParaRPr lang="en-IN"/>
          </a:p>
        </p:txBody>
      </p:sp>
      <p:sp>
        <p:nvSpPr>
          <p:cNvPr id="3080" name="Rectangle 8"/>
          <p:cNvSpPr>
            <a:spLocks noGrp="1" noChangeArrowheads="1"/>
          </p:cNvSpPr>
          <p:nvPr>
            <p:ph type="ftr" sz="quarter" idx="3"/>
          </p:nvPr>
        </p:nvSpPr>
        <p:spPr/>
        <p:txBody>
          <a:bodyPr/>
          <a:lstStyle>
            <a:lvl1pPr>
              <a:defRPr/>
            </a:lvl1pPr>
          </a:lstStyle>
          <a:p>
            <a:endParaRPr lang="en-IN"/>
          </a:p>
        </p:txBody>
      </p:sp>
      <p:sp>
        <p:nvSpPr>
          <p:cNvPr id="3081" name="Rectangle 9"/>
          <p:cNvSpPr>
            <a:spLocks noGrp="1" noChangeArrowheads="1"/>
          </p:cNvSpPr>
          <p:nvPr>
            <p:ph type="sldNum" sz="quarter" idx="4"/>
          </p:nvPr>
        </p:nvSpPr>
        <p:spPr/>
        <p:txBody>
          <a:bodyPr/>
          <a:lstStyle>
            <a:lvl1pPr>
              <a:defRPr/>
            </a:lvl1pPr>
          </a:lstStyle>
          <a:p>
            <a:fld id="{FD963561-4848-4B55-8E63-3C385C64120F}" type="slidenum">
              <a:rPr lang="en-IN"/>
              <a:pPr/>
              <a:t>‹#›</a:t>
            </a:fld>
            <a:endParaRPr lang="en-IN"/>
          </a:p>
        </p:txBody>
      </p:sp>
      <p:sp>
        <p:nvSpPr>
          <p:cNvPr id="8" name="Rectangle 11"/>
          <p:cNvSpPr txBox="1">
            <a:spLocks noChangeArrowheads="1"/>
          </p:cNvSpPr>
          <p:nvPr userDrawn="1"/>
        </p:nvSpPr>
        <p:spPr bwMode="auto">
          <a:xfrm>
            <a:off x="3276600" y="6165304"/>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CA Sandesh Mundra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Sandesh.mundra@smaca.in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www.consolidationofaccounts.com</a:t>
            </a:r>
            <a:endParaRPr kumimoji="0" lang="en-IN" sz="1400" b="0" i="0" u="none" strike="noStrike" kern="1200" cap="none" spc="0" normalizeH="0" baseline="0" noProof="0" dirty="0">
              <a:ln>
                <a:noFill/>
              </a:ln>
              <a:solidFill>
                <a:schemeClr val="tx1"/>
              </a:solidFill>
              <a:effectLst/>
              <a:uLnTx/>
              <a:uFillTx/>
              <a:latin typeface="Arial" charset="0"/>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endParaRPr lang="en-IN"/>
          </a:p>
        </p:txBody>
      </p:sp>
      <p:sp>
        <p:nvSpPr>
          <p:cNvPr id="5" name="Footer Placeholder 4"/>
          <p:cNvSpPr>
            <a:spLocks noGrp="1"/>
          </p:cNvSpPr>
          <p:nvPr>
            <p:ph type="ftr" sz="quarter" idx="11"/>
          </p:nvPr>
        </p:nvSpPr>
        <p:spPr/>
        <p:txBody>
          <a:bodyPr/>
          <a:lstStyle>
            <a:lvl1pPr>
              <a:defRPr/>
            </a:lvl1pPr>
          </a:lstStyle>
          <a:p>
            <a:endParaRPr lang="en-IN"/>
          </a:p>
        </p:txBody>
      </p:sp>
      <p:sp>
        <p:nvSpPr>
          <p:cNvPr id="6" name="Slide Number Placeholder 5"/>
          <p:cNvSpPr>
            <a:spLocks noGrp="1"/>
          </p:cNvSpPr>
          <p:nvPr>
            <p:ph type="sldNum" sz="quarter" idx="12"/>
          </p:nvPr>
        </p:nvSpPr>
        <p:spPr/>
        <p:txBody>
          <a:bodyPr/>
          <a:lstStyle>
            <a:lvl1pPr>
              <a:defRPr/>
            </a:lvl1pPr>
          </a:lstStyle>
          <a:p>
            <a:fld id="{C4ED72F0-E4E9-481E-AC55-EE0A29FE19D8}" type="slidenum">
              <a:rPr lang="en-IN"/>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52400"/>
            <a:ext cx="2209800" cy="609600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152400" y="152400"/>
            <a:ext cx="64770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endParaRPr lang="en-IN"/>
          </a:p>
        </p:txBody>
      </p:sp>
      <p:sp>
        <p:nvSpPr>
          <p:cNvPr id="5" name="Footer Placeholder 4"/>
          <p:cNvSpPr>
            <a:spLocks noGrp="1"/>
          </p:cNvSpPr>
          <p:nvPr>
            <p:ph type="ftr" sz="quarter" idx="11"/>
          </p:nvPr>
        </p:nvSpPr>
        <p:spPr/>
        <p:txBody>
          <a:bodyPr/>
          <a:lstStyle>
            <a:lvl1pPr>
              <a:defRPr/>
            </a:lvl1pPr>
          </a:lstStyle>
          <a:p>
            <a:endParaRPr lang="en-IN"/>
          </a:p>
        </p:txBody>
      </p:sp>
      <p:sp>
        <p:nvSpPr>
          <p:cNvPr id="6" name="Slide Number Placeholder 5"/>
          <p:cNvSpPr>
            <a:spLocks noGrp="1"/>
          </p:cNvSpPr>
          <p:nvPr>
            <p:ph type="sldNum" sz="quarter" idx="12"/>
          </p:nvPr>
        </p:nvSpPr>
        <p:spPr/>
        <p:txBody>
          <a:bodyPr/>
          <a:lstStyle>
            <a:lvl1pPr>
              <a:defRPr/>
            </a:lvl1pPr>
          </a:lstStyle>
          <a:p>
            <a:fld id="{62D43CA7-F473-477D-BC33-B160E72C4D0C}" type="slidenum">
              <a:rPr lang="en-IN"/>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endParaRPr lang="en-IN"/>
          </a:p>
        </p:txBody>
      </p:sp>
      <p:sp>
        <p:nvSpPr>
          <p:cNvPr id="5" name="Footer Placeholder 4"/>
          <p:cNvSpPr>
            <a:spLocks noGrp="1"/>
          </p:cNvSpPr>
          <p:nvPr>
            <p:ph type="ftr" sz="quarter" idx="11"/>
          </p:nvPr>
        </p:nvSpPr>
        <p:spPr/>
        <p:txBody>
          <a:bodyPr/>
          <a:lstStyle>
            <a:lvl1pPr>
              <a:defRPr/>
            </a:lvl1pPr>
          </a:lstStyle>
          <a:p>
            <a:endParaRPr lang="en-IN"/>
          </a:p>
        </p:txBody>
      </p:sp>
      <p:sp>
        <p:nvSpPr>
          <p:cNvPr id="6" name="Slide Number Placeholder 5"/>
          <p:cNvSpPr>
            <a:spLocks noGrp="1"/>
          </p:cNvSpPr>
          <p:nvPr>
            <p:ph type="sldNum" sz="quarter" idx="12"/>
          </p:nvPr>
        </p:nvSpPr>
        <p:spPr/>
        <p:txBody>
          <a:bodyPr/>
          <a:lstStyle>
            <a:lvl1pPr>
              <a:defRPr/>
            </a:lvl1pPr>
          </a:lstStyle>
          <a:p>
            <a:fld id="{CCC49B5F-A09E-4872-9620-9D7D26DC7F04}" type="slidenum">
              <a:rPr lang="en-IN"/>
              <a:pPr/>
              <a:t>‹#›</a:t>
            </a:fld>
            <a:endParaRPr lang="en-IN"/>
          </a:p>
        </p:txBody>
      </p:sp>
      <p:sp>
        <p:nvSpPr>
          <p:cNvPr id="8" name="Rectangle 11"/>
          <p:cNvSpPr txBox="1">
            <a:spLocks noChangeArrowheads="1"/>
          </p:cNvSpPr>
          <p:nvPr userDrawn="1"/>
        </p:nvSpPr>
        <p:spPr bwMode="auto">
          <a:xfrm>
            <a:off x="3276600" y="6093296"/>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CA Sandesh Mundra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Sandesh.mundra@smaca.in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www.consolidationofaccounts.com</a:t>
            </a:r>
            <a:endParaRPr kumimoji="0" lang="en-IN" sz="1400" b="0" i="0" u="none" strike="noStrike" kern="1200" cap="none" spc="0" normalizeH="0" baseline="0" noProof="0" dirty="0">
              <a:ln>
                <a:noFill/>
              </a:ln>
              <a:solidFill>
                <a:schemeClr val="tx1"/>
              </a:solidFill>
              <a:effectLst/>
              <a:uLnTx/>
              <a:uFillTx/>
              <a:latin typeface="Arial" charset="0"/>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IN"/>
          </a:p>
        </p:txBody>
      </p:sp>
      <p:sp>
        <p:nvSpPr>
          <p:cNvPr id="5" name="Footer Placeholder 4"/>
          <p:cNvSpPr>
            <a:spLocks noGrp="1"/>
          </p:cNvSpPr>
          <p:nvPr>
            <p:ph type="ftr" sz="quarter" idx="11"/>
          </p:nvPr>
        </p:nvSpPr>
        <p:spPr/>
        <p:txBody>
          <a:bodyPr/>
          <a:lstStyle>
            <a:lvl1pPr>
              <a:defRPr/>
            </a:lvl1pPr>
          </a:lstStyle>
          <a:p>
            <a:endParaRPr lang="en-IN"/>
          </a:p>
        </p:txBody>
      </p:sp>
      <p:sp>
        <p:nvSpPr>
          <p:cNvPr id="6" name="Slide Number Placeholder 5"/>
          <p:cNvSpPr>
            <a:spLocks noGrp="1"/>
          </p:cNvSpPr>
          <p:nvPr>
            <p:ph type="sldNum" sz="quarter" idx="12"/>
          </p:nvPr>
        </p:nvSpPr>
        <p:spPr/>
        <p:txBody>
          <a:bodyPr/>
          <a:lstStyle>
            <a:lvl1pPr>
              <a:defRPr/>
            </a:lvl1pPr>
          </a:lstStyle>
          <a:p>
            <a:fld id="{BE1400E9-6FCD-45AC-94D3-073220D3F105}" type="slidenum">
              <a:rPr lang="en-IN"/>
              <a:pPr/>
              <a:t>‹#›</a:t>
            </a:fld>
            <a:endParaRPr lang="en-IN"/>
          </a:p>
        </p:txBody>
      </p:sp>
      <p:sp>
        <p:nvSpPr>
          <p:cNvPr id="8" name="Rectangle 11"/>
          <p:cNvSpPr txBox="1">
            <a:spLocks noChangeArrowheads="1"/>
          </p:cNvSpPr>
          <p:nvPr userDrawn="1"/>
        </p:nvSpPr>
        <p:spPr bwMode="auto">
          <a:xfrm>
            <a:off x="3276600" y="6093296"/>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CA Sandesh Mundra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Sandesh.mundra@smaca.in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www.consolidationofaccounts.com</a:t>
            </a:r>
            <a:endParaRPr kumimoji="0" lang="en-IN" sz="1400" b="0" i="0" u="none" strike="noStrike" kern="1200" cap="none" spc="0" normalizeH="0" baseline="0" noProof="0" dirty="0">
              <a:ln>
                <a:noFill/>
              </a:ln>
              <a:solidFill>
                <a:schemeClr val="tx1"/>
              </a:solidFill>
              <a:effectLst/>
              <a:uLnTx/>
              <a:uFillTx/>
              <a:latin typeface="Arial" charset="0"/>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152400" y="1524000"/>
            <a:ext cx="43434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524000"/>
            <a:ext cx="43434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lvl1pPr>
              <a:defRPr/>
            </a:lvl1pPr>
          </a:lstStyle>
          <a:p>
            <a:endParaRPr lang="en-IN"/>
          </a:p>
        </p:txBody>
      </p:sp>
      <p:sp>
        <p:nvSpPr>
          <p:cNvPr id="6" name="Footer Placeholder 5"/>
          <p:cNvSpPr>
            <a:spLocks noGrp="1"/>
          </p:cNvSpPr>
          <p:nvPr>
            <p:ph type="ftr" sz="quarter" idx="11"/>
          </p:nvPr>
        </p:nvSpPr>
        <p:spPr/>
        <p:txBody>
          <a:bodyPr/>
          <a:lstStyle>
            <a:lvl1pPr>
              <a:defRPr/>
            </a:lvl1pPr>
          </a:lstStyle>
          <a:p>
            <a:endParaRPr lang="en-IN"/>
          </a:p>
        </p:txBody>
      </p:sp>
      <p:sp>
        <p:nvSpPr>
          <p:cNvPr id="7" name="Slide Number Placeholder 6"/>
          <p:cNvSpPr>
            <a:spLocks noGrp="1"/>
          </p:cNvSpPr>
          <p:nvPr>
            <p:ph type="sldNum" sz="quarter" idx="12"/>
          </p:nvPr>
        </p:nvSpPr>
        <p:spPr/>
        <p:txBody>
          <a:bodyPr/>
          <a:lstStyle>
            <a:lvl1pPr>
              <a:defRPr/>
            </a:lvl1pPr>
          </a:lstStyle>
          <a:p>
            <a:fld id="{993129A1-F7EB-40B5-9D94-284D1C81F359}" type="slidenum">
              <a:rPr lang="en-IN"/>
              <a:pPr/>
              <a:t>‹#›</a:t>
            </a:fld>
            <a:endParaRPr lang="en-IN"/>
          </a:p>
        </p:txBody>
      </p:sp>
      <p:sp>
        <p:nvSpPr>
          <p:cNvPr id="8" name="Rectangle 11"/>
          <p:cNvSpPr txBox="1">
            <a:spLocks noChangeArrowheads="1"/>
          </p:cNvSpPr>
          <p:nvPr userDrawn="1"/>
        </p:nvSpPr>
        <p:spPr bwMode="auto">
          <a:xfrm>
            <a:off x="3276600" y="6367482"/>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CA Sandesh Mundra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Sandesh.mundra@smaca.in</a:t>
            </a:r>
            <a:endParaRPr kumimoji="0" lang="en-IN" sz="1400" b="0" i="0" u="none" strike="noStrike" kern="1200" cap="none" spc="0" normalizeH="0" baseline="0" noProof="0" dirty="0">
              <a:ln>
                <a:noFill/>
              </a:ln>
              <a:solidFill>
                <a:schemeClr val="tx1"/>
              </a:solidFill>
              <a:effectLst/>
              <a:uLnTx/>
              <a:uFillTx/>
              <a:latin typeface="Arial" charset="0"/>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lvl1pPr>
              <a:defRPr/>
            </a:lvl1pPr>
          </a:lstStyle>
          <a:p>
            <a:endParaRPr lang="en-IN"/>
          </a:p>
        </p:txBody>
      </p:sp>
      <p:sp>
        <p:nvSpPr>
          <p:cNvPr id="8" name="Footer Placeholder 7"/>
          <p:cNvSpPr>
            <a:spLocks noGrp="1"/>
          </p:cNvSpPr>
          <p:nvPr>
            <p:ph type="ftr" sz="quarter" idx="11"/>
          </p:nvPr>
        </p:nvSpPr>
        <p:spPr/>
        <p:txBody>
          <a:bodyPr/>
          <a:lstStyle>
            <a:lvl1pPr>
              <a:defRPr/>
            </a:lvl1pPr>
          </a:lstStyle>
          <a:p>
            <a:endParaRPr lang="en-IN"/>
          </a:p>
        </p:txBody>
      </p:sp>
      <p:sp>
        <p:nvSpPr>
          <p:cNvPr id="9" name="Slide Number Placeholder 8"/>
          <p:cNvSpPr>
            <a:spLocks noGrp="1"/>
          </p:cNvSpPr>
          <p:nvPr>
            <p:ph type="sldNum" sz="quarter" idx="12"/>
          </p:nvPr>
        </p:nvSpPr>
        <p:spPr/>
        <p:txBody>
          <a:bodyPr/>
          <a:lstStyle>
            <a:lvl1pPr>
              <a:defRPr/>
            </a:lvl1pPr>
          </a:lstStyle>
          <a:p>
            <a:fld id="{BD3507A3-D227-4C82-AF07-7CA35E180996}" type="slidenum">
              <a:rPr lang="en-IN"/>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lvl1pPr>
              <a:defRPr/>
            </a:lvl1pPr>
          </a:lstStyle>
          <a:p>
            <a:endParaRPr lang="en-IN"/>
          </a:p>
        </p:txBody>
      </p:sp>
      <p:sp>
        <p:nvSpPr>
          <p:cNvPr id="4" name="Footer Placeholder 3"/>
          <p:cNvSpPr>
            <a:spLocks noGrp="1"/>
          </p:cNvSpPr>
          <p:nvPr>
            <p:ph type="ftr" sz="quarter" idx="11"/>
          </p:nvPr>
        </p:nvSpPr>
        <p:spPr/>
        <p:txBody>
          <a:bodyPr/>
          <a:lstStyle>
            <a:lvl1pPr>
              <a:defRPr/>
            </a:lvl1pPr>
          </a:lstStyle>
          <a:p>
            <a:endParaRPr lang="en-IN"/>
          </a:p>
        </p:txBody>
      </p:sp>
      <p:sp>
        <p:nvSpPr>
          <p:cNvPr id="5" name="Slide Number Placeholder 4"/>
          <p:cNvSpPr>
            <a:spLocks noGrp="1"/>
          </p:cNvSpPr>
          <p:nvPr>
            <p:ph type="sldNum" sz="quarter" idx="12"/>
          </p:nvPr>
        </p:nvSpPr>
        <p:spPr/>
        <p:txBody>
          <a:bodyPr/>
          <a:lstStyle>
            <a:lvl1pPr>
              <a:defRPr/>
            </a:lvl1pPr>
          </a:lstStyle>
          <a:p>
            <a:fld id="{018A8FFA-A43F-4B21-B1F0-D50FD1378DBC}" type="slidenum">
              <a:rPr lang="en-IN"/>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IN"/>
          </a:p>
        </p:txBody>
      </p:sp>
      <p:sp>
        <p:nvSpPr>
          <p:cNvPr id="3" name="Footer Placeholder 2"/>
          <p:cNvSpPr>
            <a:spLocks noGrp="1"/>
          </p:cNvSpPr>
          <p:nvPr>
            <p:ph type="ftr" sz="quarter" idx="11"/>
          </p:nvPr>
        </p:nvSpPr>
        <p:spPr/>
        <p:txBody>
          <a:bodyPr/>
          <a:lstStyle>
            <a:lvl1pPr>
              <a:defRPr/>
            </a:lvl1pPr>
          </a:lstStyle>
          <a:p>
            <a:endParaRPr lang="en-IN"/>
          </a:p>
        </p:txBody>
      </p:sp>
      <p:sp>
        <p:nvSpPr>
          <p:cNvPr id="4" name="Slide Number Placeholder 3"/>
          <p:cNvSpPr>
            <a:spLocks noGrp="1"/>
          </p:cNvSpPr>
          <p:nvPr>
            <p:ph type="sldNum" sz="quarter" idx="12"/>
          </p:nvPr>
        </p:nvSpPr>
        <p:spPr/>
        <p:txBody>
          <a:bodyPr/>
          <a:lstStyle>
            <a:lvl1pPr>
              <a:defRPr/>
            </a:lvl1pPr>
          </a:lstStyle>
          <a:p>
            <a:fld id="{3BC432CE-7B51-4E6B-B015-E4EC3D12D7FD}" type="slidenum">
              <a:rPr lang="en-IN"/>
              <a:pPr/>
              <a:t>‹#›</a:t>
            </a:fld>
            <a:endParaRPr lang="en-IN"/>
          </a:p>
        </p:txBody>
      </p:sp>
      <p:sp>
        <p:nvSpPr>
          <p:cNvPr id="5" name="Rectangle 11"/>
          <p:cNvSpPr txBox="1">
            <a:spLocks noChangeArrowheads="1"/>
          </p:cNvSpPr>
          <p:nvPr userDrawn="1"/>
        </p:nvSpPr>
        <p:spPr bwMode="auto">
          <a:xfrm>
            <a:off x="3276600" y="6367482"/>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CA Sandesh Mundra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Sandesh.mundra@smaca.in</a:t>
            </a:r>
            <a:endParaRPr kumimoji="0" lang="en-IN" sz="1400" b="0" i="0" u="none" strike="noStrike" kern="1200" cap="none" spc="0" normalizeH="0" baseline="0" noProof="0" dirty="0">
              <a:ln>
                <a:noFill/>
              </a:ln>
              <a:solidFill>
                <a:schemeClr val="tx1"/>
              </a:solidFill>
              <a:effectLst/>
              <a:uLnTx/>
              <a:uFillTx/>
              <a:latin typeface="Arial" charset="0"/>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IN"/>
          </a:p>
        </p:txBody>
      </p:sp>
      <p:sp>
        <p:nvSpPr>
          <p:cNvPr id="6" name="Footer Placeholder 5"/>
          <p:cNvSpPr>
            <a:spLocks noGrp="1"/>
          </p:cNvSpPr>
          <p:nvPr>
            <p:ph type="ftr" sz="quarter" idx="11"/>
          </p:nvPr>
        </p:nvSpPr>
        <p:spPr/>
        <p:txBody>
          <a:bodyPr/>
          <a:lstStyle>
            <a:lvl1pPr>
              <a:defRPr/>
            </a:lvl1pPr>
          </a:lstStyle>
          <a:p>
            <a:endParaRPr lang="en-IN"/>
          </a:p>
        </p:txBody>
      </p:sp>
      <p:sp>
        <p:nvSpPr>
          <p:cNvPr id="7" name="Slide Number Placeholder 6"/>
          <p:cNvSpPr>
            <a:spLocks noGrp="1"/>
          </p:cNvSpPr>
          <p:nvPr>
            <p:ph type="sldNum" sz="quarter" idx="12"/>
          </p:nvPr>
        </p:nvSpPr>
        <p:spPr/>
        <p:txBody>
          <a:bodyPr/>
          <a:lstStyle>
            <a:lvl1pPr>
              <a:defRPr/>
            </a:lvl1pPr>
          </a:lstStyle>
          <a:p>
            <a:fld id="{861CB71F-EE32-4332-B0AC-9E29DCD9D301}" type="slidenum">
              <a:rPr lang="en-IN"/>
              <a:pPr/>
              <a:t>‹#›</a:t>
            </a:fld>
            <a:endParaRPr lang="en-IN"/>
          </a:p>
        </p:txBody>
      </p:sp>
      <p:sp>
        <p:nvSpPr>
          <p:cNvPr id="8" name="Rectangle 11"/>
          <p:cNvSpPr txBox="1">
            <a:spLocks noChangeArrowheads="1"/>
          </p:cNvSpPr>
          <p:nvPr userDrawn="1"/>
        </p:nvSpPr>
        <p:spPr bwMode="auto">
          <a:xfrm>
            <a:off x="3276600" y="6367482"/>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CA Sandesh Mundra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Sandesh.mundra@smaca.in</a:t>
            </a:r>
            <a:endParaRPr kumimoji="0" lang="en-IN" sz="1400" b="0" i="0" u="none" strike="noStrike" kern="1200" cap="none" spc="0" normalizeH="0" baseline="0" noProof="0" dirty="0">
              <a:ln>
                <a:noFill/>
              </a:ln>
              <a:solidFill>
                <a:schemeClr val="tx1"/>
              </a:solidFill>
              <a:effectLst/>
              <a:uLnTx/>
              <a:uFillTx/>
              <a:latin typeface="Arial" charset="0"/>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IN"/>
          </a:p>
        </p:txBody>
      </p:sp>
      <p:sp>
        <p:nvSpPr>
          <p:cNvPr id="6" name="Footer Placeholder 5"/>
          <p:cNvSpPr>
            <a:spLocks noGrp="1"/>
          </p:cNvSpPr>
          <p:nvPr>
            <p:ph type="ftr" sz="quarter" idx="11"/>
          </p:nvPr>
        </p:nvSpPr>
        <p:spPr/>
        <p:txBody>
          <a:bodyPr/>
          <a:lstStyle>
            <a:lvl1pPr>
              <a:defRPr/>
            </a:lvl1pPr>
          </a:lstStyle>
          <a:p>
            <a:endParaRPr lang="en-IN"/>
          </a:p>
        </p:txBody>
      </p:sp>
      <p:sp>
        <p:nvSpPr>
          <p:cNvPr id="7" name="Slide Number Placeholder 6"/>
          <p:cNvSpPr>
            <a:spLocks noGrp="1"/>
          </p:cNvSpPr>
          <p:nvPr>
            <p:ph type="sldNum" sz="quarter" idx="12"/>
          </p:nvPr>
        </p:nvSpPr>
        <p:spPr/>
        <p:txBody>
          <a:bodyPr/>
          <a:lstStyle>
            <a:lvl1pPr>
              <a:defRPr/>
            </a:lvl1pPr>
          </a:lstStyle>
          <a:p>
            <a:fld id="{276CE76D-BF0A-491C-98F3-3E40F9960291}" type="slidenum">
              <a:rPr lang="en-IN"/>
              <a:pPr/>
              <a:t>‹#›</a:t>
            </a:fld>
            <a:endParaRPr lang="en-IN"/>
          </a:p>
        </p:txBody>
      </p:sp>
      <p:sp>
        <p:nvSpPr>
          <p:cNvPr id="8" name="Rectangle 11"/>
          <p:cNvSpPr txBox="1">
            <a:spLocks noChangeArrowheads="1"/>
          </p:cNvSpPr>
          <p:nvPr userDrawn="1"/>
        </p:nvSpPr>
        <p:spPr bwMode="auto">
          <a:xfrm>
            <a:off x="3276600" y="6367482"/>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CA Sandesh Mundra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smtClean="0">
                <a:ln>
                  <a:noFill/>
                </a:ln>
                <a:solidFill>
                  <a:schemeClr val="tx1"/>
                </a:solidFill>
                <a:effectLst/>
                <a:uLnTx/>
                <a:uFillTx/>
                <a:latin typeface="Arial" charset="0"/>
                <a:ea typeface="+mn-ea"/>
                <a:cs typeface="+mn-cs"/>
              </a:rPr>
              <a:t>Sandesh.mundra@smaca.in</a:t>
            </a:r>
            <a:endParaRPr kumimoji="0" lang="en-IN" sz="1400" b="0" i="0" u="none" strike="noStrike" kern="1200" cap="none" spc="0" normalizeH="0" baseline="0" noProof="0" dirty="0">
              <a:ln>
                <a:noFill/>
              </a:ln>
              <a:solidFill>
                <a:schemeClr val="tx1"/>
              </a:solidFill>
              <a:effectLst/>
              <a:uLnTx/>
              <a:uFillTx/>
              <a:latin typeface="Arial" charset="0"/>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152400"/>
            <a:ext cx="8839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IN" smtClean="0"/>
          </a:p>
        </p:txBody>
      </p:sp>
      <p:sp>
        <p:nvSpPr>
          <p:cNvPr id="1027" name="Rectangle 3"/>
          <p:cNvSpPr>
            <a:spLocks noGrp="1" noChangeArrowheads="1"/>
          </p:cNvSpPr>
          <p:nvPr>
            <p:ph type="body" idx="1"/>
          </p:nvPr>
        </p:nvSpPr>
        <p:spPr bwMode="auto">
          <a:xfrm>
            <a:off x="152400" y="1524000"/>
            <a:ext cx="8839200" cy="472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smtClean="0"/>
          </a:p>
        </p:txBody>
      </p:sp>
      <p:sp>
        <p:nvSpPr>
          <p:cNvPr id="1034" name="Rectangle 10"/>
          <p:cNvSpPr>
            <a:spLocks noGrp="1" noChangeArrowheads="1"/>
          </p:cNvSpPr>
          <p:nvPr>
            <p:ph type="dt" sz="half" idx="2"/>
          </p:nvPr>
        </p:nvSpPr>
        <p:spPr bwMode="auto">
          <a:xfrm>
            <a:off x="152400" y="6324600"/>
            <a:ext cx="2133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IN"/>
          </a:p>
        </p:txBody>
      </p:sp>
      <p:sp>
        <p:nvSpPr>
          <p:cNvPr id="1035" name="Rectangle 11"/>
          <p:cNvSpPr>
            <a:spLocks noGrp="1" noChangeArrowheads="1"/>
          </p:cNvSpPr>
          <p:nvPr>
            <p:ph type="ftr" sz="quarter" idx="3"/>
          </p:nvPr>
        </p:nvSpPr>
        <p:spPr bwMode="auto">
          <a:xfrm>
            <a:off x="3124200" y="6165304"/>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r>
              <a:rPr lang="en-IN" dirty="0" smtClean="0"/>
              <a:t>CA Sandesh Mundra</a:t>
            </a:r>
          </a:p>
          <a:p>
            <a:r>
              <a:rPr lang="en-IN" dirty="0" smtClean="0"/>
              <a:t>Sandesh.mundra@smaca.in</a:t>
            </a:r>
          </a:p>
          <a:p>
            <a:r>
              <a:rPr lang="en-IN" dirty="0" smtClean="0"/>
              <a:t>www.consolidationofaccounts.com</a:t>
            </a:r>
            <a:endParaRPr lang="en-IN" dirty="0"/>
          </a:p>
        </p:txBody>
      </p:sp>
      <p:sp>
        <p:nvSpPr>
          <p:cNvPr id="1036" name="Rectangle 12"/>
          <p:cNvSpPr>
            <a:spLocks noGrp="1" noChangeArrowheads="1"/>
          </p:cNvSpPr>
          <p:nvPr>
            <p:ph type="sldNum" sz="quarter" idx="4"/>
          </p:nvPr>
        </p:nvSpPr>
        <p:spPr bwMode="auto">
          <a:xfrm>
            <a:off x="6858000" y="6324600"/>
            <a:ext cx="2133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7E7CAA7-9CDC-4503-9E44-3525754FB49D}" type="slidenum">
              <a:rPr lang="en-IN"/>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Arial" charset="0"/>
        </a:defRPr>
      </a:lvl2pPr>
      <a:lvl3pPr algn="l" rtl="0" eaLnBrk="1" fontAlgn="base" hangingPunct="1">
        <a:spcBef>
          <a:spcPct val="0"/>
        </a:spcBef>
        <a:spcAft>
          <a:spcPct val="0"/>
        </a:spcAft>
        <a:defRPr sz="3600">
          <a:solidFill>
            <a:schemeClr val="tx2"/>
          </a:solidFill>
          <a:latin typeface="Arial" charset="0"/>
        </a:defRPr>
      </a:lvl3pPr>
      <a:lvl4pPr algn="l" rtl="0" eaLnBrk="1" fontAlgn="base" hangingPunct="1">
        <a:spcBef>
          <a:spcPct val="0"/>
        </a:spcBef>
        <a:spcAft>
          <a:spcPct val="0"/>
        </a:spcAft>
        <a:defRPr sz="3600">
          <a:solidFill>
            <a:schemeClr val="tx2"/>
          </a:solidFill>
          <a:latin typeface="Arial" charset="0"/>
        </a:defRPr>
      </a:lvl4pPr>
      <a:lvl5pPr algn="l" rtl="0" eaLnBrk="1" fontAlgn="base" hangingPunct="1">
        <a:spcBef>
          <a:spcPct val="0"/>
        </a:spcBef>
        <a:spcAft>
          <a:spcPct val="0"/>
        </a:spcAft>
        <a:defRPr sz="3600">
          <a:solidFill>
            <a:schemeClr val="tx2"/>
          </a:solidFill>
          <a:latin typeface="Arial" charset="0"/>
        </a:defRPr>
      </a:lvl5pPr>
      <a:lvl6pPr marL="457200" algn="l" rtl="0" eaLnBrk="1" fontAlgn="base" hangingPunct="1">
        <a:spcBef>
          <a:spcPct val="0"/>
        </a:spcBef>
        <a:spcAft>
          <a:spcPct val="0"/>
        </a:spcAft>
        <a:defRPr sz="3600">
          <a:solidFill>
            <a:schemeClr val="tx2"/>
          </a:solidFill>
          <a:latin typeface="Arial" charset="0"/>
        </a:defRPr>
      </a:lvl6pPr>
      <a:lvl7pPr marL="914400" algn="l" rtl="0" eaLnBrk="1" fontAlgn="base" hangingPunct="1">
        <a:spcBef>
          <a:spcPct val="0"/>
        </a:spcBef>
        <a:spcAft>
          <a:spcPct val="0"/>
        </a:spcAft>
        <a:defRPr sz="3600">
          <a:solidFill>
            <a:schemeClr val="tx2"/>
          </a:solidFill>
          <a:latin typeface="Arial" charset="0"/>
        </a:defRPr>
      </a:lvl7pPr>
      <a:lvl8pPr marL="1371600" algn="l" rtl="0" eaLnBrk="1" fontAlgn="base" hangingPunct="1">
        <a:spcBef>
          <a:spcPct val="0"/>
        </a:spcBef>
        <a:spcAft>
          <a:spcPct val="0"/>
        </a:spcAft>
        <a:defRPr sz="3600">
          <a:solidFill>
            <a:schemeClr val="tx2"/>
          </a:solidFill>
          <a:latin typeface="Arial" charset="0"/>
        </a:defRPr>
      </a:lvl8pPr>
      <a:lvl9pPr marL="1828800" algn="l" rtl="0" eaLnBrk="1" fontAlgn="base" hangingPunct="1">
        <a:spcBef>
          <a:spcPct val="0"/>
        </a:spcBef>
        <a:spcAft>
          <a:spcPct val="0"/>
        </a:spcAft>
        <a:defRPr sz="3600">
          <a:solidFill>
            <a:schemeClr val="tx2"/>
          </a:solidFill>
          <a:latin typeface="Arial"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brainyquote.com/quotes/quotes/l/luciusanna161825.htm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Business Combinations – IND AS 103</a:t>
            </a:r>
            <a:endParaRPr lang="en-IN" dirty="0"/>
          </a:p>
        </p:txBody>
      </p:sp>
      <p:sp>
        <p:nvSpPr>
          <p:cNvPr id="3" name="Subtitle 2"/>
          <p:cNvSpPr>
            <a:spLocks noGrp="1"/>
          </p:cNvSpPr>
          <p:nvPr>
            <p:ph type="subTitle" idx="1"/>
          </p:nvPr>
        </p:nvSpPr>
        <p:spPr/>
        <p:txBody>
          <a:bodyPr/>
          <a:lstStyle/>
          <a:p>
            <a:pPr algn="l"/>
            <a:r>
              <a:rPr lang="en-US" sz="1800" dirty="0" smtClean="0"/>
              <a:t>For many men, </a:t>
            </a:r>
            <a:r>
              <a:rPr lang="en-US" sz="1800" smtClean="0"/>
              <a:t>the acquisition </a:t>
            </a:r>
            <a:r>
              <a:rPr lang="en-US" sz="1800" dirty="0" smtClean="0"/>
              <a:t>of wealth does not end their troubles, it only changes them. </a:t>
            </a:r>
            <a:br>
              <a:rPr lang="en-US" sz="1800" dirty="0" smtClean="0"/>
            </a:br>
            <a:r>
              <a:rPr lang="en-US" sz="1800" dirty="0" smtClean="0"/>
              <a:t>- </a:t>
            </a:r>
            <a:r>
              <a:rPr lang="en-US" sz="1800" dirty="0" err="1" smtClean="0">
                <a:hlinkClick r:id="rId3"/>
              </a:rPr>
              <a:t>Lucius</a:t>
            </a:r>
            <a:r>
              <a:rPr lang="en-US" sz="1800" dirty="0" smtClean="0">
                <a:hlinkClick r:id="rId3"/>
              </a:rPr>
              <a:t> </a:t>
            </a:r>
            <a:r>
              <a:rPr lang="en-US" sz="1800" dirty="0" err="1" smtClean="0">
                <a:hlinkClick r:id="rId3"/>
              </a:rPr>
              <a:t>Annaeus</a:t>
            </a:r>
            <a:r>
              <a:rPr lang="en-US" sz="1800" dirty="0" smtClean="0">
                <a:hlinkClick r:id="rId3"/>
              </a:rPr>
              <a:t> Seneca</a:t>
            </a:r>
            <a:r>
              <a:rPr lang="en-US" sz="1800" dirty="0" smtClean="0"/>
              <a:t> </a:t>
            </a:r>
            <a:r>
              <a:rPr lang="en-US" dirty="0" smtClean="0"/>
              <a:t> </a:t>
            </a:r>
            <a:endParaRPr lang="en-I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0648"/>
            <a:ext cx="8839200" cy="1143000"/>
          </a:xfrm>
        </p:spPr>
        <p:txBody>
          <a:bodyPr/>
          <a:lstStyle/>
          <a:p>
            <a:r>
              <a:rPr lang="en-US" sz="2800" dirty="0" smtClean="0"/>
              <a:t>When is control said to be established:-</a:t>
            </a:r>
            <a:br>
              <a:rPr lang="en-US" sz="2800" dirty="0" smtClean="0"/>
            </a:br>
            <a:endParaRPr lang="en-US" sz="2800" dirty="0"/>
          </a:p>
        </p:txBody>
      </p:sp>
      <p:sp>
        <p:nvSpPr>
          <p:cNvPr id="3" name="Content Placeholder 2"/>
          <p:cNvSpPr>
            <a:spLocks noGrp="1"/>
          </p:cNvSpPr>
          <p:nvPr>
            <p:ph idx="1"/>
          </p:nvPr>
        </p:nvSpPr>
        <p:spPr/>
        <p:txBody>
          <a:bodyPr/>
          <a:lstStyle/>
          <a:p>
            <a:pPr lvl="1"/>
            <a:r>
              <a:rPr lang="en-US" dirty="0" smtClean="0"/>
              <a:t>Equity Shareholding</a:t>
            </a:r>
          </a:p>
          <a:p>
            <a:pPr lvl="1"/>
            <a:r>
              <a:rPr lang="en-US" dirty="0" smtClean="0"/>
              <a:t>Ability to appoint directors to the board</a:t>
            </a:r>
          </a:p>
          <a:p>
            <a:pPr lvl="1"/>
            <a:r>
              <a:rPr lang="en-US" dirty="0" smtClean="0"/>
              <a:t>Potential Voting Rights</a:t>
            </a:r>
          </a:p>
          <a:p>
            <a:pPr lvl="1"/>
            <a:r>
              <a:rPr lang="en-US" dirty="0" smtClean="0"/>
              <a:t>Special Purpose Entities</a:t>
            </a:r>
          </a:p>
          <a:p>
            <a:pPr lvl="1"/>
            <a:r>
              <a:rPr lang="en-US" dirty="0" smtClean="0"/>
              <a:t>Control Agreement</a:t>
            </a:r>
          </a:p>
          <a:p>
            <a:pPr lvl="1"/>
            <a:r>
              <a:rPr lang="en-US" smtClean="0"/>
              <a:t>Defacto </a:t>
            </a:r>
            <a:r>
              <a:rPr lang="en-US" dirty="0" smtClean="0"/>
              <a:t>Control</a:t>
            </a:r>
          </a:p>
          <a:p>
            <a:pPr lvl="1"/>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783975"/>
            <a:ext cx="7498080" cy="4800600"/>
          </a:xfrm>
        </p:spPr>
        <p:txBody>
          <a:bodyPr/>
          <a:lstStyle/>
          <a:p>
            <a:r>
              <a:rPr lang="en-US" dirty="0" smtClean="0"/>
              <a:t>Under this model, the power to govern through majority of voting rights, or other legal means does not exist,</a:t>
            </a:r>
          </a:p>
          <a:p>
            <a:r>
              <a:rPr lang="en-US" dirty="0" smtClean="0"/>
              <a:t>But ability in </a:t>
            </a:r>
            <a:r>
              <a:rPr lang="en-US" dirty="0" err="1" smtClean="0"/>
              <a:t>practise</a:t>
            </a:r>
            <a:r>
              <a:rPr lang="en-US" dirty="0" smtClean="0"/>
              <a:t> to control i.e. by majority of votes actually cast</a:t>
            </a:r>
          </a:p>
          <a:p>
            <a:r>
              <a:rPr lang="en-US" dirty="0" smtClean="0"/>
              <a:t>Thus it can lead to consolidation by minority shareholder</a:t>
            </a:r>
            <a:endParaRPr lang="en-US" dirty="0"/>
          </a:p>
        </p:txBody>
      </p:sp>
      <p:sp>
        <p:nvSpPr>
          <p:cNvPr id="5" name="Slide Number Placeholder 4"/>
          <p:cNvSpPr>
            <a:spLocks noGrp="1"/>
          </p:cNvSpPr>
          <p:nvPr>
            <p:ph type="sldNum" sz="quarter" idx="12"/>
          </p:nvPr>
        </p:nvSpPr>
        <p:spPr/>
        <p:txBody>
          <a:bodyPr/>
          <a:lstStyle/>
          <a:p>
            <a:fld id="{811AAEEF-F233-4E32-A923-D4DF4B556C67}" type="slidenum">
              <a:rPr lang="en-US" smtClean="0"/>
              <a:pPr/>
              <a:t>11</a:t>
            </a:fld>
            <a:endParaRPr lang="en-US" dirty="0"/>
          </a:p>
        </p:txBody>
      </p:sp>
      <p:sp>
        <p:nvSpPr>
          <p:cNvPr id="6" name="Text Box 16"/>
          <p:cNvSpPr txBox="1">
            <a:spLocks noChangeArrowheads="1"/>
          </p:cNvSpPr>
          <p:nvPr/>
        </p:nvSpPr>
        <p:spPr bwMode="auto">
          <a:xfrm>
            <a:off x="2642649" y="592723"/>
            <a:ext cx="3153033" cy="344710"/>
          </a:xfrm>
          <a:prstGeom prst="rect">
            <a:avLst/>
          </a:prstGeom>
          <a:noFill/>
          <a:ln w="9525">
            <a:noFill/>
            <a:miter lim="800000"/>
            <a:headEnd/>
            <a:tailEnd/>
          </a:ln>
          <a:effectLst/>
        </p:spPr>
        <p:txBody>
          <a:bodyPr wrap="square" lIns="0" tIns="0" rIns="0" bIns="0">
            <a:spAutoFit/>
          </a:bodyPr>
          <a:lstStyle/>
          <a:p>
            <a:pPr>
              <a:spcBef>
                <a:spcPct val="50000"/>
              </a:spcBef>
            </a:pPr>
            <a:r>
              <a:rPr lang="en-US" sz="2800" dirty="0">
                <a:solidFill>
                  <a:srgbClr val="FF0000"/>
                </a:solidFill>
                <a:latin typeface="Verdana" pitchFamily="34" charset="0"/>
              </a:rPr>
              <a:t>De facto Control</a:t>
            </a:r>
          </a:p>
        </p:txBody>
      </p:sp>
      <p:pic>
        <p:nvPicPr>
          <p:cNvPr id="7" name="Picture 7"/>
          <p:cNvPicPr>
            <a:picLocks noChangeAspect="1" noChangeArrowheads="1"/>
          </p:cNvPicPr>
          <p:nvPr/>
        </p:nvPicPr>
        <p:blipFill>
          <a:blip r:embed="rId3" cstate="print"/>
          <a:srcRect/>
          <a:stretch>
            <a:fillRect/>
          </a:stretch>
        </p:blipFill>
        <p:spPr bwMode="auto">
          <a:xfrm>
            <a:off x="1300682" y="332768"/>
            <a:ext cx="996752" cy="1318780"/>
          </a:xfrm>
          <a:prstGeom prst="rect">
            <a:avLst/>
          </a:prstGeom>
          <a:noFill/>
          <a:ln w="9525">
            <a:noFill/>
            <a:miter lim="800000"/>
            <a:headEnd/>
            <a:tailEnd/>
          </a:ln>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1026" name="Picture 2"/>
          <p:cNvPicPr>
            <a:picLocks noChangeAspect="1" noChangeArrowheads="1"/>
          </p:cNvPicPr>
          <p:nvPr/>
        </p:nvPicPr>
        <p:blipFill>
          <a:blip r:embed="rId3" cstate="print"/>
          <a:srcRect l="18310" t="16250" r="25293" b="17500"/>
          <a:stretch>
            <a:fillRect/>
          </a:stretch>
        </p:blipFill>
        <p:spPr bwMode="auto">
          <a:xfrm>
            <a:off x="467544" y="260648"/>
            <a:ext cx="6331024" cy="4357718"/>
          </a:xfrm>
          <a:prstGeom prst="rect">
            <a:avLst/>
          </a:prstGeom>
          <a:noFill/>
          <a:ln w="9525">
            <a:noFill/>
            <a:miter lim="800000"/>
            <a:headEnd/>
            <a:tailEnd/>
          </a:ln>
          <a:effectLst/>
        </p:spPr>
      </p:pic>
      <p:pic>
        <p:nvPicPr>
          <p:cNvPr id="5" name="Picture 2" descr="http://t0.gstatic.com/images?q=tbn:ANd9GcQGNdLwy1hMXIOxSd4bOYMGpDxHe9mQtxlVLxbBmhoa4evTWxn-vA"/>
          <p:cNvPicPr>
            <a:picLocks noChangeAspect="1" noChangeArrowheads="1"/>
          </p:cNvPicPr>
          <p:nvPr/>
        </p:nvPicPr>
        <p:blipFill>
          <a:blip r:embed="rId4" cstate="print"/>
          <a:srcRect/>
          <a:stretch>
            <a:fillRect/>
          </a:stretch>
        </p:blipFill>
        <p:spPr bwMode="auto">
          <a:xfrm>
            <a:off x="4429124" y="4920338"/>
            <a:ext cx="1528756" cy="1161381"/>
          </a:xfrm>
          <a:prstGeom prst="rect">
            <a:avLst/>
          </a:prstGeom>
          <a:noFill/>
        </p:spPr>
      </p:pic>
      <p:sp>
        <p:nvSpPr>
          <p:cNvPr id="6" name="TextBox 5"/>
          <p:cNvSpPr txBox="1"/>
          <p:nvPr/>
        </p:nvSpPr>
        <p:spPr>
          <a:xfrm>
            <a:off x="5000628" y="5643578"/>
            <a:ext cx="3099764" cy="369332"/>
          </a:xfrm>
          <a:prstGeom prst="rect">
            <a:avLst/>
          </a:prstGeom>
          <a:noFill/>
        </p:spPr>
        <p:txBody>
          <a:bodyPr wrap="square" rtlCol="0">
            <a:spAutoFit/>
          </a:bodyPr>
          <a:lstStyle/>
          <a:p>
            <a:r>
              <a:rPr lang="en-US" dirty="0" smtClean="0"/>
              <a:t>   - On the Screen    </a:t>
            </a:r>
            <a:endParaRPr lang="en-US" dirty="0"/>
          </a:p>
        </p:txBody>
      </p:sp>
      <p:sp>
        <p:nvSpPr>
          <p:cNvPr id="7" name="TextBox 6"/>
          <p:cNvSpPr txBox="1"/>
          <p:nvPr/>
        </p:nvSpPr>
        <p:spPr>
          <a:xfrm>
            <a:off x="6787162" y="1988840"/>
            <a:ext cx="2249334" cy="1477328"/>
          </a:xfrm>
          <a:prstGeom prst="rect">
            <a:avLst/>
          </a:prstGeom>
          <a:noFill/>
        </p:spPr>
        <p:txBody>
          <a:bodyPr wrap="none" rtlCol="0">
            <a:spAutoFit/>
          </a:bodyPr>
          <a:lstStyle/>
          <a:p>
            <a:r>
              <a:rPr lang="en-US" dirty="0" smtClean="0"/>
              <a:t>How does business </a:t>
            </a:r>
          </a:p>
          <a:p>
            <a:r>
              <a:rPr lang="en-US" dirty="0" smtClean="0"/>
              <a:t>combination differ </a:t>
            </a:r>
          </a:p>
          <a:p>
            <a:r>
              <a:rPr lang="en-US" dirty="0" smtClean="0"/>
              <a:t>in case of entities</a:t>
            </a:r>
          </a:p>
          <a:p>
            <a:r>
              <a:rPr lang="en-US" dirty="0" smtClean="0"/>
              <a:t>Under common </a:t>
            </a:r>
          </a:p>
          <a:p>
            <a:r>
              <a:rPr lang="en-US" dirty="0" smtClean="0"/>
              <a:t>Control?</a:t>
            </a:r>
            <a:endParaRPr lang="en-IN"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l="23159" t="12022" r="22172" b="19126"/>
          <a:stretch>
            <a:fillRect/>
          </a:stretch>
        </p:blipFill>
        <p:spPr bwMode="auto">
          <a:xfrm>
            <a:off x="2214545" y="149902"/>
            <a:ext cx="6749569" cy="594877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811AAEEF-F233-4E32-A923-D4DF4B556C67}" type="slidenum">
              <a:rPr lang="en-US" smtClean="0"/>
              <a:pPr/>
              <a:t>13</a:t>
            </a:fld>
            <a:endParaRPr lang="en-US" dirty="0"/>
          </a:p>
        </p:txBody>
      </p:sp>
      <p:sp>
        <p:nvSpPr>
          <p:cNvPr id="7" name="TextBox 6"/>
          <p:cNvSpPr txBox="1"/>
          <p:nvPr/>
        </p:nvSpPr>
        <p:spPr>
          <a:xfrm>
            <a:off x="130875" y="1868631"/>
            <a:ext cx="1992853" cy="1200329"/>
          </a:xfrm>
          <a:prstGeom prst="rect">
            <a:avLst/>
          </a:prstGeom>
          <a:noFill/>
        </p:spPr>
        <p:txBody>
          <a:bodyPr wrap="square" rtlCol="0">
            <a:spAutoFit/>
          </a:bodyPr>
          <a:lstStyle/>
          <a:p>
            <a:r>
              <a:rPr lang="en-US" dirty="0" smtClean="0"/>
              <a:t>Looking to this</a:t>
            </a:r>
          </a:p>
          <a:p>
            <a:r>
              <a:rPr lang="en-US" dirty="0" smtClean="0"/>
              <a:t>Chart, Can I have</a:t>
            </a:r>
          </a:p>
          <a:p>
            <a:r>
              <a:rPr lang="en-US" dirty="0" smtClean="0"/>
              <a:t>A subsidiary with</a:t>
            </a:r>
          </a:p>
          <a:p>
            <a:r>
              <a:rPr lang="en-US" dirty="0" smtClean="0"/>
              <a:t>0% stake?</a:t>
            </a:r>
            <a:endParaRPr lang="en-IN" dirty="0"/>
          </a:p>
        </p:txBody>
      </p:sp>
    </p:spTree>
  </p:cSld>
  <p:clrMapOvr>
    <a:masterClrMapping/>
  </p:clrMapOvr>
  <p:transition advTm="40062"/>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28612"/>
            <a:ext cx="8839200" cy="1143000"/>
          </a:xfrm>
        </p:spPr>
        <p:txBody>
          <a:bodyPr/>
          <a:lstStyle/>
          <a:p>
            <a:r>
              <a:rPr lang="en-US" dirty="0" smtClean="0"/>
              <a:t>Minutes of Board Meeting….</a:t>
            </a:r>
            <a:br>
              <a:rPr lang="en-US" dirty="0" smtClean="0"/>
            </a:br>
            <a:endParaRPr lang="en-US" dirty="0"/>
          </a:p>
        </p:txBody>
      </p:sp>
      <p:sp>
        <p:nvSpPr>
          <p:cNvPr id="3" name="Content Placeholder 2"/>
          <p:cNvSpPr>
            <a:spLocks noGrp="1"/>
          </p:cNvSpPr>
          <p:nvPr>
            <p:ph idx="1"/>
          </p:nvPr>
        </p:nvSpPr>
        <p:spPr>
          <a:xfrm>
            <a:off x="152400" y="1357298"/>
            <a:ext cx="8839200" cy="4724400"/>
          </a:xfrm>
        </p:spPr>
        <p:txBody>
          <a:bodyPr/>
          <a:lstStyle/>
          <a:p>
            <a:r>
              <a:rPr lang="en-US" sz="2000" dirty="0" smtClean="0"/>
              <a:t>We're interested in diversifying our business and we've decided to enter the drinking chocolate market. Negotiations have been entered into to buy a company in France called LF. LF manufactures hot chocolate and supplies its products throughout Europe. </a:t>
            </a:r>
          </a:p>
          <a:p>
            <a:r>
              <a:rPr lang="en-US" sz="2000" dirty="0" smtClean="0"/>
              <a:t>We have narrowed down our options to two, but no decision has been made as to how we will acquire control over the company. </a:t>
            </a:r>
          </a:p>
          <a:p>
            <a:r>
              <a:rPr lang="en-US" sz="2000" dirty="0" smtClean="0"/>
              <a:t>The options are:</a:t>
            </a:r>
          </a:p>
          <a:p>
            <a:pPr lvl="1"/>
            <a:r>
              <a:rPr lang="en-US" sz="1600" dirty="0" smtClean="0"/>
              <a:t>1. Purchasing a percentage of the company and having the power to govern the financial and operating policies of the business.</a:t>
            </a:r>
            <a:br>
              <a:rPr lang="en-US" sz="1600" dirty="0" smtClean="0"/>
            </a:br>
            <a:r>
              <a:rPr lang="en-US" sz="1600" dirty="0" smtClean="0"/>
              <a:t>2. Purchasing one of the trademarks of LF Inc - the brand name for its 'Famous Hot Chocolate' drink.</a:t>
            </a:r>
          </a:p>
          <a:p>
            <a:pPr>
              <a:buNone/>
            </a:pPr>
            <a:endParaRPr lang="en-US"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Under each of the proposed plans for LF, would the acquisition constitute a business?</a:t>
            </a:r>
          </a:p>
          <a:p>
            <a:endParaRPr lang="en-US" dirty="0" smtClean="0"/>
          </a:p>
          <a:p>
            <a:pPr>
              <a:buNone/>
            </a:pPr>
            <a:endParaRPr lang="en-US" dirty="0" smtClean="0"/>
          </a:p>
          <a:p>
            <a:endParaRPr lang="en-US" dirty="0"/>
          </a:p>
        </p:txBody>
      </p:sp>
      <p:pic>
        <p:nvPicPr>
          <p:cNvPr id="6" name="Picture 2" descr="http://t0.gstatic.com/images?q=tbn:ANd9GcQGNdLwy1hMXIOxSd4bOYMGpDxHe9mQtxlVLxbBmhoa4evTWxn-vA"/>
          <p:cNvPicPr>
            <a:picLocks noChangeAspect="1" noChangeArrowheads="1"/>
          </p:cNvPicPr>
          <p:nvPr/>
        </p:nvPicPr>
        <p:blipFill>
          <a:blip r:embed="rId3" cstate="print"/>
          <a:srcRect/>
          <a:stretch>
            <a:fillRect/>
          </a:stretch>
        </p:blipFill>
        <p:spPr bwMode="auto">
          <a:xfrm>
            <a:off x="3686814" y="4345445"/>
            <a:ext cx="1528756" cy="1161381"/>
          </a:xfrm>
          <a:prstGeom prst="rect">
            <a:avLst/>
          </a:prstGeom>
          <a:noFill/>
        </p:spPr>
      </p:pic>
      <p:sp>
        <p:nvSpPr>
          <p:cNvPr id="7" name="TextBox 6"/>
          <p:cNvSpPr txBox="1"/>
          <p:nvPr/>
        </p:nvSpPr>
        <p:spPr>
          <a:xfrm>
            <a:off x="5329888" y="5068685"/>
            <a:ext cx="3099764" cy="369332"/>
          </a:xfrm>
          <a:prstGeom prst="rect">
            <a:avLst/>
          </a:prstGeom>
          <a:noFill/>
        </p:spPr>
        <p:txBody>
          <a:bodyPr wrap="square" rtlCol="0">
            <a:spAutoFit/>
          </a:bodyPr>
          <a:lstStyle/>
          <a:p>
            <a:r>
              <a:rPr lang="en-US" dirty="0" smtClean="0"/>
              <a:t> - Q 1 / Q2 of </a:t>
            </a:r>
            <a:r>
              <a:rPr lang="en-US" dirty="0" err="1" smtClean="0"/>
              <a:t>Paperbook</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the acquirer?</a:t>
            </a:r>
            <a:endParaRPr lang="en-US" dirty="0"/>
          </a:p>
        </p:txBody>
      </p:sp>
      <p:sp>
        <p:nvSpPr>
          <p:cNvPr id="3" name="Content Placeholder 2"/>
          <p:cNvSpPr>
            <a:spLocks noGrp="1"/>
          </p:cNvSpPr>
          <p:nvPr>
            <p:ph idx="1"/>
          </p:nvPr>
        </p:nvSpPr>
        <p:spPr/>
        <p:txBody>
          <a:bodyPr/>
          <a:lstStyle/>
          <a:p>
            <a:r>
              <a:rPr lang="en-US" dirty="0" smtClean="0"/>
              <a:t>IND AS says that all Business Combinations should be accounted for by applying the acquisition method. Thus acquirer should </a:t>
            </a:r>
            <a:r>
              <a:rPr lang="en-US" dirty="0" err="1" smtClean="0"/>
              <a:t>recognise</a:t>
            </a:r>
            <a:r>
              <a:rPr lang="en-US" dirty="0" smtClean="0"/>
              <a:t> </a:t>
            </a:r>
            <a:r>
              <a:rPr lang="en-US" dirty="0" err="1" smtClean="0"/>
              <a:t>acquiree’s</a:t>
            </a:r>
            <a:r>
              <a:rPr lang="en-US" dirty="0" smtClean="0"/>
              <a:t>:-</a:t>
            </a:r>
          </a:p>
          <a:p>
            <a:pPr lvl="1"/>
            <a:endParaRPr lang="en-US" dirty="0" smtClean="0"/>
          </a:p>
          <a:p>
            <a:pPr lvl="1"/>
            <a:r>
              <a:rPr lang="en-US" dirty="0" smtClean="0"/>
              <a:t>Identifiable assets and</a:t>
            </a:r>
          </a:p>
          <a:p>
            <a:pPr lvl="1"/>
            <a:r>
              <a:rPr lang="en-US" dirty="0" smtClean="0"/>
              <a:t>Liabilities</a:t>
            </a:r>
          </a:p>
          <a:p>
            <a:pPr lvl="1">
              <a:buNone/>
            </a:pPr>
            <a:r>
              <a:rPr lang="en-US" dirty="0" smtClean="0"/>
              <a:t>At the fair value at the acquisition date.</a:t>
            </a:r>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6143636" y="3071810"/>
            <a:ext cx="2714644" cy="321471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Although there was a merger between </a:t>
            </a:r>
          </a:p>
          <a:p>
            <a:pPr lvl="1"/>
            <a:r>
              <a:rPr lang="en-US" dirty="0" err="1" smtClean="0"/>
              <a:t>Arcelor</a:t>
            </a:r>
            <a:r>
              <a:rPr lang="en-US" dirty="0" smtClean="0"/>
              <a:t> and </a:t>
            </a:r>
            <a:r>
              <a:rPr lang="en-US" dirty="0" err="1" smtClean="0"/>
              <a:t>Mittal</a:t>
            </a:r>
            <a:endParaRPr lang="en-US" dirty="0" smtClean="0"/>
          </a:p>
          <a:p>
            <a:pPr lvl="1"/>
            <a:r>
              <a:rPr lang="en-US" dirty="0" smtClean="0"/>
              <a:t>Sahara &amp; Jet</a:t>
            </a:r>
          </a:p>
          <a:p>
            <a:pPr lvl="1"/>
            <a:r>
              <a:rPr lang="en-US" dirty="0" smtClean="0"/>
              <a:t>Kingfisher and Air Deccan</a:t>
            </a:r>
          </a:p>
          <a:p>
            <a:endParaRPr lang="en-US" dirty="0" smtClean="0"/>
          </a:p>
          <a:p>
            <a:r>
              <a:rPr lang="en-US" dirty="0" smtClean="0"/>
              <a:t>but ultimately who controlled the company</a:t>
            </a:r>
          </a:p>
          <a:p>
            <a:endParaRPr lang="en-IN"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9212" y="152400"/>
            <a:ext cx="8839200" cy="1143000"/>
          </a:xfrm>
        </p:spPr>
        <p:txBody>
          <a:bodyPr/>
          <a:lstStyle/>
          <a:p>
            <a:pPr algn="ctr"/>
            <a:r>
              <a:rPr lang="en-US" sz="2800" dirty="0" smtClean="0"/>
              <a:t>Do you still believe in mergers ……….</a:t>
            </a:r>
            <a:endParaRPr lang="en-US" sz="2800" dirty="0"/>
          </a:p>
        </p:txBody>
      </p:sp>
      <p:sp>
        <p:nvSpPr>
          <p:cNvPr id="3" name="Content Placeholder 2"/>
          <p:cNvSpPr>
            <a:spLocks noGrp="1"/>
          </p:cNvSpPr>
          <p:nvPr>
            <p:ph idx="1"/>
          </p:nvPr>
        </p:nvSpPr>
        <p:spPr/>
        <p:txBody>
          <a:bodyPr/>
          <a:lstStyle/>
          <a:p>
            <a:endParaRPr lang="en-US"/>
          </a:p>
        </p:txBody>
      </p:sp>
      <p:sp>
        <p:nvSpPr>
          <p:cNvPr id="5" name="Slide Number Placeholder 4"/>
          <p:cNvSpPr>
            <a:spLocks noGrp="1"/>
          </p:cNvSpPr>
          <p:nvPr>
            <p:ph type="sldNum" sz="quarter" idx="12"/>
          </p:nvPr>
        </p:nvSpPr>
        <p:spPr/>
        <p:txBody>
          <a:bodyPr/>
          <a:lstStyle/>
          <a:p>
            <a:fld id="{811AAEEF-F233-4E32-A923-D4DF4B556C67}" type="slidenum">
              <a:rPr lang="en-US" smtClean="0"/>
              <a:pPr/>
              <a:t>18</a:t>
            </a:fld>
            <a:endParaRPr lang="en-US" dirty="0"/>
          </a:p>
        </p:txBody>
      </p:sp>
      <p:pic>
        <p:nvPicPr>
          <p:cNvPr id="5122" name="Picture 2"/>
          <p:cNvPicPr>
            <a:picLocks noChangeAspect="1" noChangeArrowheads="1"/>
          </p:cNvPicPr>
          <p:nvPr/>
        </p:nvPicPr>
        <p:blipFill>
          <a:blip r:embed="rId3" cstate="print"/>
          <a:srcRect/>
          <a:stretch>
            <a:fillRect/>
          </a:stretch>
        </p:blipFill>
        <p:spPr bwMode="auto">
          <a:xfrm>
            <a:off x="2148582" y="1200020"/>
            <a:ext cx="5638128" cy="4514996"/>
          </a:xfrm>
          <a:prstGeom prst="rect">
            <a:avLst/>
          </a:prstGeom>
          <a:noFill/>
          <a:ln w="9525">
            <a:noFill/>
            <a:miter lim="800000"/>
            <a:headEnd/>
            <a:tailEnd/>
          </a:ln>
          <a:effectLst/>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Acquisition Date – Some issues</a:t>
            </a:r>
            <a:endParaRPr lang="en-IN" dirty="0"/>
          </a:p>
        </p:txBody>
      </p:sp>
      <p:sp>
        <p:nvSpPr>
          <p:cNvPr id="3" name="Content Placeholder 2"/>
          <p:cNvSpPr>
            <a:spLocks noGrp="1"/>
          </p:cNvSpPr>
          <p:nvPr>
            <p:ph idx="1"/>
          </p:nvPr>
        </p:nvSpPr>
        <p:spPr/>
        <p:txBody>
          <a:bodyPr/>
          <a:lstStyle/>
          <a:p>
            <a:r>
              <a:rPr lang="en-US" sz="2400" dirty="0" smtClean="0"/>
              <a:t>Agreement entered into on 23</a:t>
            </a:r>
            <a:r>
              <a:rPr lang="en-US" sz="2400" baseline="30000" dirty="0" smtClean="0"/>
              <a:t>rd</a:t>
            </a:r>
            <a:r>
              <a:rPr lang="en-US" sz="2400" dirty="0" smtClean="0"/>
              <a:t> May but it may provide that date of control effective from 1</a:t>
            </a:r>
            <a:r>
              <a:rPr lang="en-US" sz="2400" baseline="30000" dirty="0" smtClean="0"/>
              <a:t>st</a:t>
            </a:r>
            <a:r>
              <a:rPr lang="en-US" sz="2400" dirty="0" smtClean="0"/>
              <a:t> April</a:t>
            </a:r>
          </a:p>
          <a:p>
            <a:r>
              <a:rPr lang="en-US" sz="2400" dirty="0" smtClean="0"/>
              <a:t>Agreement provides that effective date of transfer is 1</a:t>
            </a:r>
            <a:r>
              <a:rPr lang="en-US" sz="2400" baseline="30000" dirty="0" smtClean="0"/>
              <a:t>st</a:t>
            </a:r>
            <a:r>
              <a:rPr lang="en-US" sz="2400" dirty="0" smtClean="0"/>
              <a:t> April but it is subject to shareholder approval on 1</a:t>
            </a:r>
            <a:r>
              <a:rPr lang="en-US" sz="2400" baseline="30000" dirty="0" smtClean="0"/>
              <a:t>st</a:t>
            </a:r>
            <a:r>
              <a:rPr lang="en-US" sz="2400" dirty="0" smtClean="0"/>
              <a:t> May</a:t>
            </a:r>
          </a:p>
          <a:p>
            <a:r>
              <a:rPr lang="en-US" sz="2400" dirty="0" smtClean="0"/>
              <a:t>Shares are acquired on April 1 but the same need to be registered with regulators. They are registered on June 1</a:t>
            </a:r>
          </a:p>
          <a:p>
            <a:r>
              <a:rPr lang="en-US" sz="2400" dirty="0" smtClean="0"/>
              <a:t>Public offer for purchase of 75% shares made, 51% shares received on 23</a:t>
            </a:r>
            <a:r>
              <a:rPr lang="en-US" sz="2400" baseline="30000" dirty="0" smtClean="0"/>
              <a:t>rd</a:t>
            </a:r>
            <a:r>
              <a:rPr lang="en-US" sz="2400" dirty="0" smtClean="0"/>
              <a:t> May and offer closes on 31</a:t>
            </a:r>
            <a:r>
              <a:rPr lang="en-US" sz="2400" baseline="30000" dirty="0" smtClean="0"/>
              <a:t>st</a:t>
            </a:r>
            <a:r>
              <a:rPr lang="en-US" sz="2400" dirty="0" smtClean="0"/>
              <a:t> May</a:t>
            </a:r>
            <a:endParaRPr lang="en-IN" sz="2400" dirty="0"/>
          </a:p>
        </p:txBody>
      </p:sp>
      <p:pic>
        <p:nvPicPr>
          <p:cNvPr id="4" name="Picture 2" descr="http://t0.gstatic.com/images?q=tbn:ANd9GcQGNdLwy1hMXIOxSd4bOYMGpDxHe9mQtxlVLxbBmhoa4evTWxn-vA"/>
          <p:cNvPicPr>
            <a:picLocks noChangeAspect="1" noChangeArrowheads="1"/>
          </p:cNvPicPr>
          <p:nvPr/>
        </p:nvPicPr>
        <p:blipFill>
          <a:blip r:embed="rId3" cstate="print"/>
          <a:srcRect/>
          <a:stretch>
            <a:fillRect/>
          </a:stretch>
        </p:blipFill>
        <p:spPr bwMode="auto">
          <a:xfrm>
            <a:off x="3019744" y="4941168"/>
            <a:ext cx="1327004" cy="100811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Business Combination</a:t>
            </a:r>
            <a:endParaRPr lang="en-IN" dirty="0"/>
          </a:p>
        </p:txBody>
      </p:sp>
      <p:sp>
        <p:nvSpPr>
          <p:cNvPr id="3" name="Content Placeholder 2"/>
          <p:cNvSpPr>
            <a:spLocks noGrp="1"/>
          </p:cNvSpPr>
          <p:nvPr>
            <p:ph idx="1"/>
          </p:nvPr>
        </p:nvSpPr>
        <p:spPr>
          <a:xfrm>
            <a:off x="152400" y="1562120"/>
            <a:ext cx="8839200" cy="4724400"/>
          </a:xfrm>
        </p:spPr>
        <p:txBody>
          <a:bodyPr/>
          <a:lstStyle/>
          <a:p>
            <a:r>
              <a:rPr lang="en-US" sz="2400" dirty="0" smtClean="0"/>
              <a:t>Identification of Business Combination</a:t>
            </a:r>
          </a:p>
          <a:p>
            <a:r>
              <a:rPr lang="en-US" sz="2400" dirty="0" smtClean="0"/>
              <a:t>Acquirer and Acquisition Date</a:t>
            </a:r>
          </a:p>
          <a:p>
            <a:r>
              <a:rPr lang="en-US" sz="2400" dirty="0" smtClean="0"/>
              <a:t>Consideration transferred as part of BC</a:t>
            </a:r>
          </a:p>
          <a:p>
            <a:r>
              <a:rPr lang="en-US" sz="2400" dirty="0" smtClean="0"/>
              <a:t>Identification of Assets and Liabilities Assumed</a:t>
            </a:r>
          </a:p>
          <a:p>
            <a:r>
              <a:rPr lang="en-US" sz="2400" dirty="0" smtClean="0"/>
              <a:t>Goodwill / Bargain Purchase</a:t>
            </a:r>
          </a:p>
          <a:p>
            <a:r>
              <a:rPr lang="en-US" sz="2400" dirty="0" smtClean="0"/>
              <a:t>Measurement after Initial Recognition</a:t>
            </a:r>
          </a:p>
          <a:p>
            <a:r>
              <a:rPr lang="en-US" sz="2400" dirty="0" smtClean="0"/>
              <a:t>Disclosures</a:t>
            </a:r>
          </a:p>
          <a:p>
            <a:pPr>
              <a:buNone/>
            </a:pPr>
            <a:endParaRPr lang="en-IN"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Date of Exchange </a:t>
            </a:r>
            <a:r>
              <a:rPr lang="en-US" smtClean="0"/>
              <a:t>V/S Acquisition </a:t>
            </a:r>
            <a:r>
              <a:rPr lang="en-US" dirty="0" smtClean="0"/>
              <a:t>Date</a:t>
            </a:r>
            <a:endParaRPr lang="en-US" dirty="0"/>
          </a:p>
        </p:txBody>
      </p:sp>
      <p:sp>
        <p:nvSpPr>
          <p:cNvPr id="3" name="Content Placeholder 2"/>
          <p:cNvSpPr>
            <a:spLocks noGrp="1"/>
          </p:cNvSpPr>
          <p:nvPr>
            <p:ph idx="1"/>
          </p:nvPr>
        </p:nvSpPr>
        <p:spPr/>
        <p:txBody>
          <a:bodyPr/>
          <a:lstStyle/>
          <a:p>
            <a:r>
              <a:rPr lang="en-US" sz="2400" dirty="0" smtClean="0"/>
              <a:t>Date of exchange is date of each exchange transaction whereas acquisition date is date of obtaining control of </a:t>
            </a:r>
            <a:r>
              <a:rPr lang="en-US" sz="2400" dirty="0" err="1" smtClean="0"/>
              <a:t>acquiree</a:t>
            </a:r>
            <a:r>
              <a:rPr lang="en-US" sz="2400" dirty="0" smtClean="0"/>
              <a:t>.</a:t>
            </a:r>
          </a:p>
          <a:p>
            <a:r>
              <a:rPr lang="en-US" sz="2400" dirty="0" smtClean="0"/>
              <a:t>Valuation is based on date of exchange but all the components that existed at the date of acquisition are </a:t>
            </a:r>
            <a:r>
              <a:rPr lang="en-US" sz="2400" dirty="0" err="1" smtClean="0"/>
              <a:t>recognised</a:t>
            </a:r>
            <a:r>
              <a:rPr lang="en-US" sz="2400" dirty="0" smtClean="0"/>
              <a:t>.</a:t>
            </a:r>
          </a:p>
          <a:p>
            <a:endParaRPr 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print"/>
          <a:srcRect/>
          <a:stretch>
            <a:fillRect/>
          </a:stretch>
        </p:blipFill>
        <p:spPr bwMode="auto">
          <a:xfrm>
            <a:off x="4857752" y="4211008"/>
            <a:ext cx="3286148" cy="2146950"/>
          </a:xfrm>
          <a:prstGeom prst="rect">
            <a:avLst/>
          </a:prstGeom>
          <a:noFill/>
          <a:ln w="9525">
            <a:noFill/>
            <a:miter lim="800000"/>
            <a:headEnd/>
            <a:tailEnd/>
          </a:ln>
          <a:effectLst/>
        </p:spPr>
      </p:pic>
      <p:sp>
        <p:nvSpPr>
          <p:cNvPr id="2" name="Title 1"/>
          <p:cNvSpPr>
            <a:spLocks noGrp="1"/>
          </p:cNvSpPr>
          <p:nvPr>
            <p:ph type="title"/>
          </p:nvPr>
        </p:nvSpPr>
        <p:spPr>
          <a:xfrm>
            <a:off x="341312" y="341784"/>
            <a:ext cx="8839200" cy="1143000"/>
          </a:xfrm>
        </p:spPr>
        <p:txBody>
          <a:bodyPr/>
          <a:lstStyle/>
          <a:p>
            <a:r>
              <a:rPr lang="en-US" sz="3200" dirty="0" smtClean="0"/>
              <a:t>What is the cost of a business combination?</a:t>
            </a:r>
            <a:r>
              <a:rPr lang="en-US" dirty="0" smtClean="0"/>
              <a:t/>
            </a:r>
            <a:br>
              <a:rPr lang="en-US" dirty="0" smtClean="0"/>
            </a:br>
            <a:endParaRPr lang="en-US" dirty="0"/>
          </a:p>
        </p:txBody>
      </p:sp>
      <p:sp>
        <p:nvSpPr>
          <p:cNvPr id="3" name="Content Placeholder 2"/>
          <p:cNvSpPr>
            <a:spLocks noGrp="1"/>
          </p:cNvSpPr>
          <p:nvPr>
            <p:ph idx="1"/>
          </p:nvPr>
        </p:nvSpPr>
        <p:spPr>
          <a:xfrm>
            <a:off x="35496" y="1571612"/>
            <a:ext cx="8839200" cy="4724400"/>
          </a:xfrm>
        </p:spPr>
        <p:txBody>
          <a:bodyPr/>
          <a:lstStyle/>
          <a:p>
            <a:r>
              <a:rPr lang="en-US" sz="2400" dirty="0" smtClean="0"/>
              <a:t>Fair values, at the date of exchange, of assets given (including Fair Value of Contingent Consideration),</a:t>
            </a:r>
          </a:p>
          <a:p>
            <a:r>
              <a:rPr lang="en-US" sz="2400" dirty="0" smtClean="0"/>
              <a:t>liabilities incurred or assumed, and equity instruments issued in exchange for gaining control;</a:t>
            </a:r>
          </a:p>
          <a:p>
            <a:pPr>
              <a:buNone/>
            </a:pPr>
            <a:r>
              <a:rPr lang="en-US" sz="2400" dirty="0" smtClean="0"/>
              <a:t>.</a:t>
            </a:r>
          </a:p>
          <a:p>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Costs you can’t include!</a:t>
            </a:r>
            <a:br>
              <a:rPr lang="en-US" dirty="0" smtClean="0"/>
            </a:br>
            <a:r>
              <a:rPr lang="en-US" dirty="0" smtClean="0"/>
              <a:t>Consideration</a:t>
            </a:r>
            <a:endParaRPr lang="en-US" dirty="0"/>
          </a:p>
        </p:txBody>
      </p:sp>
      <p:sp>
        <p:nvSpPr>
          <p:cNvPr id="4" name="Rectangle 3"/>
          <p:cNvSpPr/>
          <p:nvPr/>
        </p:nvSpPr>
        <p:spPr>
          <a:xfrm>
            <a:off x="323528" y="1772816"/>
            <a:ext cx="7488832" cy="2554545"/>
          </a:xfrm>
          <a:prstGeom prst="rect">
            <a:avLst/>
          </a:prstGeom>
        </p:spPr>
        <p:txBody>
          <a:bodyPr wrap="square">
            <a:spAutoFit/>
          </a:bodyPr>
          <a:lstStyle/>
          <a:p>
            <a:pPr marL="342900" indent="-342900">
              <a:buAutoNum type="alphaLcParenR"/>
            </a:pPr>
            <a:r>
              <a:rPr lang="en-US" sz="2000" dirty="0" smtClean="0"/>
              <a:t>Cost of maintaining an acquisitions department</a:t>
            </a:r>
          </a:p>
          <a:p>
            <a:pPr marL="342900" indent="-342900">
              <a:buAutoNum type="alphaLcParenR" startAt="2"/>
            </a:pPr>
            <a:r>
              <a:rPr lang="en-US" sz="2000" dirty="0" smtClean="0"/>
              <a:t>Cost of internal staff who work on the deal</a:t>
            </a:r>
          </a:p>
          <a:p>
            <a:pPr marL="342900" indent="-342900">
              <a:buAutoNum type="alphaLcParenR" startAt="2"/>
            </a:pPr>
            <a:r>
              <a:rPr lang="en-US" sz="2000" dirty="0" smtClean="0"/>
              <a:t>Cost of investigation</a:t>
            </a:r>
          </a:p>
          <a:p>
            <a:pPr marL="342900" indent="-342900">
              <a:buAutoNum type="alphaLcParenR" startAt="2"/>
            </a:pPr>
            <a:r>
              <a:rPr lang="en-US" sz="2000" dirty="0" smtClean="0"/>
              <a:t>Incentives to of potential targets  employees to remain with company post acquisition</a:t>
            </a:r>
          </a:p>
          <a:p>
            <a:pPr marL="342900" indent="-342900">
              <a:buAutoNum type="alphaLcParenR" startAt="2"/>
            </a:pPr>
            <a:r>
              <a:rPr lang="en-US" sz="2000" dirty="0" smtClean="0"/>
              <a:t>Issue costs for debt or equity</a:t>
            </a:r>
          </a:p>
          <a:p>
            <a:pPr marL="342900" indent="-342900">
              <a:buAutoNum type="alphaLcParenR" startAt="2"/>
            </a:pPr>
            <a:r>
              <a:rPr lang="en-US" sz="2000" dirty="0" smtClean="0"/>
              <a:t>Direct costs related to acquisition like consultant fees, rating fee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Please find attached the document that explains how we intend to pay for the 80% purchase of LF. I'm not sure which forms of consideration are to be included and excluded.</a:t>
            </a:r>
          </a:p>
          <a:p>
            <a:endParaRPr lang="en-US" sz="2400" dirty="0" smtClean="0"/>
          </a:p>
          <a:p>
            <a:pPr lvl="1"/>
            <a:r>
              <a:rPr lang="en-US" sz="2000" dirty="0" smtClean="0"/>
              <a:t>Can you identify which payments are included/excluded in calculation of consideration transferred in the business combination? – Please read Page 1 of the Questions Sheet</a:t>
            </a:r>
          </a:p>
          <a:p>
            <a:pPr>
              <a:buNone/>
            </a:pPr>
            <a:endParaRPr lang="en-US" dirty="0"/>
          </a:p>
        </p:txBody>
      </p:sp>
      <p:pic>
        <p:nvPicPr>
          <p:cNvPr id="4" name="Picture 2" descr="http://t0.gstatic.com/images?q=tbn:ANd9GcQGNdLwy1hMXIOxSd4bOYMGpDxHe9mQtxlVLxbBmhoa4evTWxn-vA"/>
          <p:cNvPicPr>
            <a:picLocks noChangeAspect="1" noChangeArrowheads="1"/>
          </p:cNvPicPr>
          <p:nvPr/>
        </p:nvPicPr>
        <p:blipFill>
          <a:blip r:embed="rId3" cstate="print"/>
          <a:srcRect/>
          <a:stretch>
            <a:fillRect/>
          </a:stretch>
        </p:blipFill>
        <p:spPr bwMode="auto">
          <a:xfrm>
            <a:off x="4429124" y="4920338"/>
            <a:ext cx="1528756" cy="1161381"/>
          </a:xfrm>
          <a:prstGeom prst="rect">
            <a:avLst/>
          </a:prstGeom>
          <a:noFill/>
        </p:spPr>
      </p:pic>
      <p:sp>
        <p:nvSpPr>
          <p:cNvPr id="5" name="TextBox 4"/>
          <p:cNvSpPr txBox="1"/>
          <p:nvPr/>
        </p:nvSpPr>
        <p:spPr>
          <a:xfrm>
            <a:off x="5000628" y="5643578"/>
            <a:ext cx="3429024" cy="369332"/>
          </a:xfrm>
          <a:prstGeom prst="rect">
            <a:avLst/>
          </a:prstGeom>
          <a:noFill/>
        </p:spPr>
        <p:txBody>
          <a:bodyPr wrap="square" rtlCol="0">
            <a:spAutoFit/>
          </a:bodyPr>
          <a:lstStyle/>
          <a:p>
            <a:r>
              <a:rPr lang="en-US" dirty="0" smtClean="0"/>
              <a:t>  - Q3 (in Paper Book)</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Can you now identify the value to be put up against various cost heads which have to be included in the calculation of Purchase Consideration ?</a:t>
            </a:r>
          </a:p>
          <a:p>
            <a:endParaRPr lang="en-US" dirty="0"/>
          </a:p>
        </p:txBody>
      </p:sp>
      <p:pic>
        <p:nvPicPr>
          <p:cNvPr id="4" name="Picture 2" descr="http://t0.gstatic.com/images?q=tbn:ANd9GcQGNdLwy1hMXIOxSd4bOYMGpDxHe9mQtxlVLxbBmhoa4evTWxn-vA"/>
          <p:cNvPicPr>
            <a:picLocks noChangeAspect="1" noChangeArrowheads="1"/>
          </p:cNvPicPr>
          <p:nvPr/>
        </p:nvPicPr>
        <p:blipFill>
          <a:blip r:embed="rId3" cstate="print"/>
          <a:srcRect/>
          <a:stretch>
            <a:fillRect/>
          </a:stretch>
        </p:blipFill>
        <p:spPr bwMode="auto">
          <a:xfrm>
            <a:off x="4429124" y="4920338"/>
            <a:ext cx="1528756" cy="1161381"/>
          </a:xfrm>
          <a:prstGeom prst="rect">
            <a:avLst/>
          </a:prstGeom>
          <a:noFill/>
        </p:spPr>
      </p:pic>
      <p:sp>
        <p:nvSpPr>
          <p:cNvPr id="5" name="TextBox 4"/>
          <p:cNvSpPr txBox="1"/>
          <p:nvPr/>
        </p:nvSpPr>
        <p:spPr>
          <a:xfrm>
            <a:off x="5000628" y="5643578"/>
            <a:ext cx="3429024" cy="369332"/>
          </a:xfrm>
          <a:prstGeom prst="rect">
            <a:avLst/>
          </a:prstGeom>
          <a:noFill/>
        </p:spPr>
        <p:txBody>
          <a:bodyPr wrap="square" rtlCol="0">
            <a:spAutoFit/>
          </a:bodyPr>
          <a:lstStyle/>
          <a:p>
            <a:r>
              <a:rPr lang="en-US" dirty="0" smtClean="0"/>
              <a:t>   - Q4 (in Paper Book)</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Payment to Employees of </a:t>
            </a:r>
            <a:r>
              <a:rPr lang="en-US" dirty="0" err="1" smtClean="0"/>
              <a:t>Acquiree</a:t>
            </a:r>
            <a:endParaRPr lang="en-IN" dirty="0"/>
          </a:p>
        </p:txBody>
      </p:sp>
      <p:sp>
        <p:nvSpPr>
          <p:cNvPr id="3" name="Content Placeholder 2"/>
          <p:cNvSpPr>
            <a:spLocks noGrp="1"/>
          </p:cNvSpPr>
          <p:nvPr>
            <p:ph idx="1"/>
          </p:nvPr>
        </p:nvSpPr>
        <p:spPr/>
        <p:txBody>
          <a:bodyPr/>
          <a:lstStyle/>
          <a:p>
            <a:r>
              <a:rPr lang="en-US" dirty="0" smtClean="0"/>
              <a:t>Whether the amounts paid to former employees part of Purchase Consideration</a:t>
            </a:r>
          </a:p>
          <a:p>
            <a:r>
              <a:rPr lang="en-US" dirty="0" smtClean="0"/>
              <a:t>What do I mean, when I pose this question?</a:t>
            </a:r>
          </a:p>
          <a:p>
            <a:r>
              <a:rPr lang="en-US" dirty="0" smtClean="0"/>
              <a:t>ESOP Accounting</a:t>
            </a:r>
            <a:endParaRPr lang="en-IN" dirty="0"/>
          </a:p>
        </p:txBody>
      </p:sp>
      <p:pic>
        <p:nvPicPr>
          <p:cNvPr id="4" name="Picture 2" descr="http://t0.gstatic.com/images?q=tbn:ANd9GcQGNdLwy1hMXIOxSd4bOYMGpDxHe9mQtxlVLxbBmhoa4evTWxn-vA"/>
          <p:cNvPicPr>
            <a:picLocks noChangeAspect="1" noChangeArrowheads="1"/>
          </p:cNvPicPr>
          <p:nvPr/>
        </p:nvPicPr>
        <p:blipFill>
          <a:blip r:embed="rId3" cstate="print"/>
          <a:srcRect/>
          <a:stretch>
            <a:fillRect/>
          </a:stretch>
        </p:blipFill>
        <p:spPr bwMode="auto">
          <a:xfrm>
            <a:off x="4429124" y="4920338"/>
            <a:ext cx="1528756" cy="1161381"/>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7572364" y="0"/>
            <a:ext cx="1571636" cy="1285860"/>
          </a:xfrm>
          <a:prstGeom prst="rect">
            <a:avLst/>
          </a:prstGeom>
          <a:noFill/>
          <a:ln w="9525">
            <a:noFill/>
            <a:miter lim="800000"/>
            <a:headEnd/>
            <a:tailEnd/>
          </a:ln>
          <a:effectLst/>
        </p:spPr>
      </p:pic>
      <p:sp>
        <p:nvSpPr>
          <p:cNvPr id="3" name="Content Placeholder 2"/>
          <p:cNvSpPr>
            <a:spLocks noGrp="1"/>
          </p:cNvSpPr>
          <p:nvPr>
            <p:ph idx="1"/>
          </p:nvPr>
        </p:nvSpPr>
        <p:spPr/>
        <p:txBody>
          <a:bodyPr/>
          <a:lstStyle/>
          <a:p>
            <a:pPr>
              <a:buNone/>
            </a:pPr>
            <a:r>
              <a:rPr lang="en-US" sz="1800" dirty="0" smtClean="0"/>
              <a:t>We need to refer to IFRS-3, the basic objectives of which are:-</a:t>
            </a:r>
          </a:p>
          <a:p>
            <a:pPr>
              <a:buNone/>
            </a:pPr>
            <a:endParaRPr lang="en-US" sz="1800" dirty="0" smtClean="0"/>
          </a:p>
          <a:p>
            <a:pPr>
              <a:buNone/>
            </a:pPr>
            <a:r>
              <a:rPr lang="en-US" sz="1800" dirty="0" smtClean="0"/>
              <a:t>Recognition and measurement:-</a:t>
            </a:r>
          </a:p>
          <a:p>
            <a:pPr>
              <a:buNone/>
            </a:pPr>
            <a:r>
              <a:rPr lang="en-US" sz="1800" dirty="0" smtClean="0"/>
              <a:t>a) Of the </a:t>
            </a:r>
            <a:r>
              <a:rPr lang="en-US" sz="1800" i="1" dirty="0" smtClean="0"/>
              <a:t>identifiable </a:t>
            </a:r>
            <a:r>
              <a:rPr lang="en-US" sz="1800" i="1" smtClean="0"/>
              <a:t>assets </a:t>
            </a:r>
            <a:r>
              <a:rPr lang="en-US" sz="1800" smtClean="0"/>
              <a:t>acquired</a:t>
            </a:r>
            <a:r>
              <a:rPr lang="en-US" sz="1800" dirty="0" smtClean="0"/>
              <a:t>, the liabilities assumed and any </a:t>
            </a:r>
            <a:r>
              <a:rPr lang="en-US" sz="1800" i="1" dirty="0" smtClean="0"/>
              <a:t>non-controlling interest in </a:t>
            </a:r>
            <a:r>
              <a:rPr lang="en-US" sz="1800" i="1" smtClean="0"/>
              <a:t>the acquiree </a:t>
            </a:r>
            <a:r>
              <a:rPr lang="en-US" sz="1800" dirty="0" smtClean="0"/>
              <a:t>in the financial statements</a:t>
            </a:r>
            <a:r>
              <a:rPr lang="en-US" sz="1800" i="1" dirty="0" smtClean="0"/>
              <a:t>;</a:t>
            </a:r>
          </a:p>
          <a:p>
            <a:pPr>
              <a:buNone/>
            </a:pPr>
            <a:r>
              <a:rPr lang="en-US" sz="1800" i="1" dirty="0" smtClean="0"/>
              <a:t>b) Of </a:t>
            </a:r>
            <a:r>
              <a:rPr lang="en-US" sz="1800" dirty="0" smtClean="0"/>
              <a:t>the </a:t>
            </a:r>
            <a:r>
              <a:rPr lang="en-US" sz="1800" i="1" smtClean="0"/>
              <a:t>goodwill acquired </a:t>
            </a:r>
            <a:r>
              <a:rPr lang="en-US" sz="1800" i="1" dirty="0" smtClean="0"/>
              <a:t>in the business </a:t>
            </a:r>
            <a:r>
              <a:rPr lang="en-US" sz="1800" dirty="0" smtClean="0"/>
              <a:t>combination or a gain from a bargain purchase; and</a:t>
            </a:r>
          </a:p>
          <a:p>
            <a:pPr>
              <a:buNone/>
            </a:pPr>
            <a:r>
              <a:rPr lang="en-US" sz="1800" dirty="0" smtClean="0"/>
              <a:t>c) determines what information to disclose to enable users of the financial statements to evaluate the nature and financial effects of the business combination.</a:t>
            </a:r>
          </a:p>
          <a:p>
            <a:endParaRPr lang="en-IN" dirty="0"/>
          </a:p>
        </p:txBody>
      </p:sp>
      <p:sp>
        <p:nvSpPr>
          <p:cNvPr id="5" name="Title 1"/>
          <p:cNvSpPr txBox="1">
            <a:spLocks/>
          </p:cNvSpPr>
          <p:nvPr/>
        </p:nvSpPr>
        <p:spPr bwMode="auto">
          <a:xfrm>
            <a:off x="323528" y="188640"/>
            <a:ext cx="8839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chemeClr val="tx2"/>
                </a:solidFill>
                <a:effectLst/>
                <a:uLnTx/>
                <a:uFillTx/>
                <a:latin typeface="+mj-lt"/>
                <a:ea typeface="+mj-ea"/>
                <a:cs typeface="+mj-cs"/>
              </a:rPr>
              <a:t>Theory on Recognition and Measurement</a:t>
            </a:r>
            <a:endParaRPr kumimoji="0" lang="en-US" sz="28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839200" cy="1143000"/>
          </a:xfrm>
        </p:spPr>
        <p:txBody>
          <a:bodyPr/>
          <a:lstStyle/>
          <a:p>
            <a:r>
              <a:rPr lang="en-US" dirty="0" smtClean="0"/>
              <a:t>Fair value everything!</a:t>
            </a:r>
            <a:br>
              <a:rPr lang="en-US" dirty="0" smtClean="0"/>
            </a:br>
            <a:endParaRPr lang="en-US" dirty="0"/>
          </a:p>
        </p:txBody>
      </p:sp>
      <p:sp>
        <p:nvSpPr>
          <p:cNvPr id="3" name="Content Placeholder 2"/>
          <p:cNvSpPr>
            <a:spLocks noGrp="1"/>
          </p:cNvSpPr>
          <p:nvPr>
            <p:ph idx="1"/>
          </p:nvPr>
        </p:nvSpPr>
        <p:spPr/>
        <p:txBody>
          <a:bodyPr/>
          <a:lstStyle/>
          <a:p>
            <a:r>
              <a:rPr lang="en-US" sz="1800" dirty="0" smtClean="0"/>
              <a:t>Identifiable assets, liabilities and contingent liabilities </a:t>
            </a:r>
            <a:r>
              <a:rPr lang="en-US" sz="1800" dirty="0" err="1" smtClean="0"/>
              <a:t>recognised</a:t>
            </a:r>
            <a:r>
              <a:rPr lang="en-US" sz="1800" dirty="0" smtClean="0"/>
              <a:t> at fair value (FV).</a:t>
            </a:r>
          </a:p>
          <a:p>
            <a:pPr>
              <a:buNone/>
            </a:pPr>
            <a:r>
              <a:rPr lang="en-US" sz="1800" dirty="0" smtClean="0"/>
              <a:t>      </a:t>
            </a:r>
          </a:p>
          <a:p>
            <a:pPr>
              <a:buNone/>
            </a:pPr>
            <a:r>
              <a:rPr lang="en-US" sz="1800" dirty="0" smtClean="0"/>
              <a:t>	FV is “</a:t>
            </a:r>
            <a:r>
              <a:rPr lang="en-US" sz="1800" i="1" dirty="0" smtClean="0"/>
              <a:t>amount for which an asset could be exchanged, or a liability settled, between knowledgeable, willing parties in an arm’s length transaction”.</a:t>
            </a:r>
          </a:p>
          <a:p>
            <a:pPr>
              <a:buNone/>
            </a:pPr>
            <a:endParaRPr lang="en-US" sz="1800" i="1" dirty="0" smtClean="0"/>
          </a:p>
          <a:p>
            <a:r>
              <a:rPr lang="en-US" sz="1800" dirty="0" smtClean="0"/>
              <a:t>Acquirer’s intentions are not relevant! </a:t>
            </a:r>
          </a:p>
          <a:p>
            <a:r>
              <a:rPr lang="en-US" sz="1800" dirty="0" smtClean="0"/>
              <a:t> Difference between cost and net FV of identifiable assets, liabilities and contingent liabilities is goodwill.</a:t>
            </a:r>
          </a:p>
          <a:p>
            <a:r>
              <a:rPr lang="en-US" sz="1800" dirty="0" smtClean="0"/>
              <a:t>Goodwill represents future economic benefits not capable of being individually identified / separately </a:t>
            </a:r>
            <a:r>
              <a:rPr lang="en-US" sz="1800" dirty="0" err="1" smtClean="0"/>
              <a:t>recognised</a:t>
            </a:r>
            <a:r>
              <a:rPr lang="en-US" sz="1800" dirty="0" smtClean="0"/>
              <a:t>.</a:t>
            </a:r>
          </a:p>
        </p:txBody>
      </p:sp>
      <p:pic>
        <p:nvPicPr>
          <p:cNvPr id="9218" name="Picture 2"/>
          <p:cNvPicPr>
            <a:picLocks noChangeAspect="1" noChangeArrowheads="1"/>
          </p:cNvPicPr>
          <p:nvPr/>
        </p:nvPicPr>
        <p:blipFill>
          <a:blip r:embed="rId3" cstate="print"/>
          <a:srcRect/>
          <a:stretch>
            <a:fillRect/>
          </a:stretch>
        </p:blipFill>
        <p:spPr bwMode="auto">
          <a:xfrm>
            <a:off x="6786578" y="4500570"/>
            <a:ext cx="1928858" cy="1928858"/>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 Fair Valuation</a:t>
            </a:r>
            <a:br>
              <a:rPr lang="en-US" dirty="0" smtClean="0"/>
            </a:br>
            <a:endParaRPr lang="en-US" dirty="0"/>
          </a:p>
        </p:txBody>
      </p:sp>
      <p:sp>
        <p:nvSpPr>
          <p:cNvPr id="4" name="Rectangle 3"/>
          <p:cNvSpPr/>
          <p:nvPr/>
        </p:nvSpPr>
        <p:spPr>
          <a:xfrm>
            <a:off x="827584" y="1556792"/>
            <a:ext cx="7632848" cy="2554545"/>
          </a:xfrm>
          <a:prstGeom prst="rect">
            <a:avLst/>
          </a:prstGeom>
        </p:spPr>
        <p:txBody>
          <a:bodyPr wrap="square">
            <a:spAutoFit/>
          </a:bodyPr>
          <a:lstStyle/>
          <a:p>
            <a:r>
              <a:rPr lang="en-US" sz="2000" dirty="0" smtClean="0"/>
              <a:t>• Entity C </a:t>
            </a:r>
            <a:r>
              <a:rPr lang="en-US" sz="2000" smtClean="0"/>
              <a:t>has acquired </a:t>
            </a:r>
            <a:r>
              <a:rPr lang="en-US" sz="2000" dirty="0" smtClean="0"/>
              <a:t>its principal competitor, entity D. Entity C’s</a:t>
            </a:r>
          </a:p>
          <a:p>
            <a:r>
              <a:rPr lang="en-US" sz="2000" dirty="0" smtClean="0"/>
              <a:t>management has explained that its motivation for </a:t>
            </a:r>
            <a:r>
              <a:rPr lang="en-US" sz="2000" smtClean="0"/>
              <a:t>the acquisition </a:t>
            </a:r>
            <a:r>
              <a:rPr lang="en-US" sz="2000" dirty="0" smtClean="0"/>
              <a:t>was </a:t>
            </a:r>
            <a:r>
              <a:rPr lang="en-US" sz="2000" smtClean="0"/>
              <a:t>to acquire </a:t>
            </a:r>
            <a:r>
              <a:rPr lang="en-US" sz="2000" dirty="0" smtClean="0"/>
              <a:t>market share by taking its rival’s brand out of the market Management has, therefore, proposed that the brand be allocated at minimal value since it will be removed from the market shortly after </a:t>
            </a:r>
            <a:r>
              <a:rPr lang="en-US" sz="2000" smtClean="0"/>
              <a:t>the acquisition</a:t>
            </a:r>
            <a:r>
              <a:rPr lang="en-US" sz="2000" dirty="0" smtClean="0"/>
              <a:t>.</a:t>
            </a:r>
          </a:p>
          <a:p>
            <a:endParaRPr lang="en-US" sz="2000" dirty="0" smtClean="0"/>
          </a:p>
          <a:p>
            <a:r>
              <a:rPr lang="en-US" sz="2000" dirty="0" smtClean="0"/>
              <a:t>• How will the Brand be valued ?</a:t>
            </a:r>
          </a:p>
        </p:txBody>
      </p:sp>
      <p:pic>
        <p:nvPicPr>
          <p:cNvPr id="5" name="Picture 2" descr="http://t0.gstatic.com/images?q=tbn:ANd9GcQGNdLwy1hMXIOxSd4bOYMGpDxHe9mQtxlVLxbBmhoa4evTWxn-vA"/>
          <p:cNvPicPr>
            <a:picLocks noChangeAspect="1" noChangeArrowheads="1"/>
          </p:cNvPicPr>
          <p:nvPr/>
        </p:nvPicPr>
        <p:blipFill>
          <a:blip r:embed="rId3" cstate="print"/>
          <a:srcRect/>
          <a:stretch>
            <a:fillRect/>
          </a:stretch>
        </p:blipFill>
        <p:spPr bwMode="auto">
          <a:xfrm>
            <a:off x="4429124" y="4920338"/>
            <a:ext cx="1528756" cy="1161381"/>
          </a:xfrm>
          <a:prstGeom prst="rect">
            <a:avLst/>
          </a:prstGeom>
          <a:noFill/>
        </p:spPr>
      </p:pic>
      <p:sp>
        <p:nvSpPr>
          <p:cNvPr id="6" name="TextBox 5"/>
          <p:cNvSpPr txBox="1"/>
          <p:nvPr/>
        </p:nvSpPr>
        <p:spPr>
          <a:xfrm>
            <a:off x="5000628" y="5643578"/>
            <a:ext cx="3429024" cy="369332"/>
          </a:xfrm>
          <a:prstGeom prst="rect">
            <a:avLst/>
          </a:prstGeom>
          <a:noFill/>
        </p:spPr>
        <p:txBody>
          <a:bodyPr wrap="square" rtlCol="0">
            <a:spAutoFit/>
          </a:bodyPr>
          <a:lstStyle/>
          <a:p>
            <a:r>
              <a:rPr lang="en-US" dirty="0" smtClean="0"/>
              <a:t>  - Q (on the screen)</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a:t>
            </a:r>
            <a:endParaRPr lang="en-US" dirty="0"/>
          </a:p>
        </p:txBody>
      </p:sp>
      <p:sp>
        <p:nvSpPr>
          <p:cNvPr id="4" name="Rectangle 3"/>
          <p:cNvSpPr/>
          <p:nvPr/>
        </p:nvSpPr>
        <p:spPr>
          <a:xfrm>
            <a:off x="2286000" y="1772815"/>
            <a:ext cx="6606480" cy="2585323"/>
          </a:xfrm>
          <a:prstGeom prst="rect">
            <a:avLst/>
          </a:prstGeom>
        </p:spPr>
        <p:txBody>
          <a:bodyPr wrap="square">
            <a:spAutoFit/>
          </a:bodyPr>
          <a:lstStyle/>
          <a:p>
            <a:r>
              <a:rPr lang="en-US" dirty="0" smtClean="0"/>
              <a:t>• Fair value is what a third party would pay for the assets (or charge to assume liabilities).</a:t>
            </a:r>
          </a:p>
          <a:p>
            <a:endParaRPr lang="en-US" dirty="0" smtClean="0"/>
          </a:p>
          <a:p>
            <a:r>
              <a:rPr lang="en-US" dirty="0" smtClean="0"/>
              <a:t>• The value of the brand name should be based on the assumption of cash flows from continuing use or sale to a third party. </a:t>
            </a:r>
          </a:p>
          <a:p>
            <a:endParaRPr lang="en-US" dirty="0" smtClean="0"/>
          </a:p>
          <a:p>
            <a:r>
              <a:rPr lang="en-US" dirty="0" smtClean="0"/>
              <a:t>Taking the brand out of the market may result in a post acquisition impairment charge.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You have been working in the Accounts Department of Cook India Ltd (CIL).</a:t>
            </a:r>
          </a:p>
          <a:p>
            <a:r>
              <a:rPr lang="en-US" dirty="0" smtClean="0"/>
              <a:t>Your boss calls you up and says we are in the process of </a:t>
            </a:r>
            <a:r>
              <a:rPr lang="en-US" dirty="0" err="1" smtClean="0"/>
              <a:t>finalising</a:t>
            </a:r>
            <a:r>
              <a:rPr lang="en-US" dirty="0" smtClean="0"/>
              <a:t> an acquisition of Linda Foods (LF).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Acquirer’s intentions are not relevant</a:t>
            </a:r>
          </a:p>
          <a:p>
            <a:endParaRPr lang="en-US" dirty="0" smtClean="0"/>
          </a:p>
          <a:p>
            <a:pPr>
              <a:buNone/>
            </a:pPr>
            <a:r>
              <a:rPr lang="en-US" dirty="0" err="1" smtClean="0"/>
              <a:t>Eg</a:t>
            </a:r>
            <a:r>
              <a:rPr lang="en-US" dirty="0" smtClean="0"/>
              <a:t>. When </a:t>
            </a:r>
            <a:r>
              <a:rPr lang="en-US" dirty="0" err="1" smtClean="0"/>
              <a:t>Aditya</a:t>
            </a:r>
            <a:r>
              <a:rPr lang="en-US" dirty="0" smtClean="0"/>
              <a:t> Birla Group acquired </a:t>
            </a:r>
            <a:endParaRPr lang="en-IN" dirty="0"/>
          </a:p>
        </p:txBody>
      </p:sp>
      <p:pic>
        <p:nvPicPr>
          <p:cNvPr id="1032" name="Picture 8" descr="http://profile.ak.fbcdn.net/hprofile-ak-snc4/50492_99543279180_5536903_n.jpg"/>
          <p:cNvPicPr>
            <a:picLocks noChangeAspect="1" noChangeArrowheads="1"/>
          </p:cNvPicPr>
          <p:nvPr/>
        </p:nvPicPr>
        <p:blipFill>
          <a:blip r:embed="rId3" cstate="print"/>
          <a:srcRect/>
          <a:stretch>
            <a:fillRect/>
          </a:stretch>
        </p:blipFill>
        <p:spPr bwMode="auto">
          <a:xfrm>
            <a:off x="6572264" y="2428868"/>
            <a:ext cx="1243787" cy="928694"/>
          </a:xfrm>
          <a:prstGeom prst="rect">
            <a:avLst/>
          </a:prstGeom>
          <a:noFill/>
        </p:spPr>
      </p:pic>
      <p:sp>
        <p:nvSpPr>
          <p:cNvPr id="1034" name="AutoShape 10" descr="data:image/jpg;base64,/9j/4AAQSkZJRgABAQAAAQABAAD/2wCEAAkGBhMREBUUEBMWFBQVFRgZFxQUFxQVFRUUFxsaFxwUGBYXHTIeGhwjJRQYHzsgIycrLDEuFR8xNTMwNScrLikBCQoKDgwOGQ8PFzQlHyU0NS8rKi01NS8qKywuLDAyNCwsMC8sNSksLDYwKTIpLiksLSo2LTU1Mi00KSw0LC4zL//AABEIAGEAcgMBIgACEQEDEQH/xAAbAAACAgMBAAAAAAAAAAAAAAAABgQFAQIDB//EAD8QAAIBAwIDBQUEBwcFAAAAAAECAwAEERIhBTFRBhMiQXEHMmGBkRRCUqEjM1Ox0dLwYnKSoqPB4RUkQ2OC/8QAGwEAAgMBAQEAAAAAAAAAAAAAAAQBAwUGAgf/xAAxEQABAwIDBQYFBQAAAAAAAAABAAIDBBEhMVEFEiJBcQYyYZGh0RQVU4HBQkPh8PH/2gAMAwEAAhEDEQA/AHWiiiuhWWiiiihCDTrZ/q0/uj91JRpvtb6MIoLr7o+8vT1pGsBIFkxTkAlRe1XHlsbSW4cahGuQuca2OyoDjYkkDPxpKu/bDotbeb7MA8s0sMkUkxTuJItyGcRHOxB90e9Tf2i4TaX0ax3JV0V1fT3mkMy8g2k+Ib8jVGfZvwse5mMd53oEVw8YSTGnKaW8O221Z26dE3caquj9rjSxwfZbIyyy28lw8ZmVFjhjdkPj0HUxMZ2wOYrtbe1lZUmeO3JWGwF2NUmC2djERo2wQRqyfSpkns64YYo4xlBErqrRzujlJDqdHcNllYk7Hqa24l7POGTaAfAI4hDiKdow8KkkRuA3iGTnfejdOiLhV49o941xbwpw1WNzF3sR+1oAYwAzE5i2xnkeeKv+K9ru4vlte61A2stx3mvGO6ONGnSefXNSTwe0+0Qz5USW8ZjixJhVRhgjTnB2GKidpOy1lfsjXDYZFZQ8UxjYo3vISp3U9KN06IuEs3ftlMf2Um0wtzFHJrebQg7xivdq3d4YjGd9NemRnNJd77PeGSlM5VEjSMxpOyRvHEcosig4fHU02pexgYDpgchqXYUbp0RcKVRUf/qEf7RP8S/xoqN06IuNUl1hm6Ak9B/W1Zq54XZArk+dN7VrXUkO8wcRNglKeISPs7JK19cTrHI6qg0YIU6jkZwckEHb4Yrnw/jwdtEiFJPIDxK3oefyIo7Q8cuFdo4LOSQMxVW7u4I2Oks3gAI3zsw2yc1R8CupproJcWrQEKCCwcZfoCwxjcHn5GucZtCvjBJIPW3+rXNJTvHCLJvEg6/kaAfT8q1QZ5DmM7VtprMb2vqh3o2nzH5Xg7Nj5ErNFYA61nTTDe2Th3ofI/wvB2WOT/RFFZxQRTbO2MB70RHQg+yrOzXDJyxRWrA1pqNOR9rKJ2YcPsPwVS7Z8o0XWio5mahbk9Pz/wCKcZ2j2e79y3UH2VZophyUiit0TIHpRW0JWkXH5SG+dFTcX40YiANIy2nU+cFvwgConC+31wsrpOYgsfPWpVdIOPeG2fXnmo3bS1GI1TBZGVwD5tnJ+uagWvB5NpZ1GmXWRIORbw7Y58i30rlasuqu/kPRdRHBHDZoGJ15pvHbKNwCskBx/wCxTj18VU152viXLLLAzIwfCMJGyNgNKHJG4pRuuEQhZSAF1Hf7oYZ5jrUbgXBVZgkYALDG2N9+fLyAJ+VZgpGMu4uOGPkmC8gWACtu0d7LdXkHDYpWXuzquJYyUOwyVGnyVTyPmwzyrr2v41m6itY5Hhit0765eN2DiJVyIwwOSxXA35tIvSq57eOLiU/2S/lFzI7hkFobg7nWyZGdWOuBjTULjHDIEjkWa+Zbq5ZXkkuLe5jDRAkgIqodiwXfl4ABjFUMij3maAYcLr7zs3HhtbTPkky42PvpyW69rbqO1muZHmDXbslsoOYoQpBZhk88eFcZ90k8xTJwjt5HBHFDfvOLnRqkMkRyGJJCFRvnGMDHIgnnVJd2kEk1pJBdQNa2qIoWVLkL4Dl3JCaSScHmPdAq07L39tHc3N1c3lqZpn8GmUHRF0ywGD7o/wDmq6lkEkZJjOtgLG+QblyGJ8dVLC4OzV6O3dngZkcZTWR3UpKJ+J9KnSPP0Iqn7QdtruGVDBDDJbzEC3fUWaXZfJXyN2xuB5Cl7iCzSxzq1zbXEkj+CU8QC6Ysg6FgJC74xv125Zq2seDObu28cQgtbcJG/fQt+m0E69KsT+sbPL/x1S2jpYeJ2OBuCb8uVrG98MfHBSZJHYBMfA+0xcFb0wW8+sqIO9TXgY3KsxOSc/SrqW4RCA7opPIMyqT6AnevNbHsZP8AZ2geKRmkfxuhsXiO4IkEzZlHLOPPJ61NuezbrNdG4s5rvWiJbugRgFAC6tZJ7tgANyDyPXNKzUNM55LZAPAW8Mrn74nLnpIleBiE4XXFkW5jt9LM8qM4K40qqbktvnfFS9FIEHZaTXL3tvP3cFnoiVizlpD4gqyRgB9LO3ujGw54po7HWckdlEswcPhshwwZcu2FIO428vjStVSxRMDmPuRYHxvc3z05eq9seSbEJnjXYegoreOPwj0FFfW4jwN6Bce4cRVTH2HkNzm6xJGFJwmrxtnYN0AHx3q07WcAdrQNEhLRtnu1H3MaSqqPMbHA6GrqfiGJBp+vx/rfHTNSIOJhsasDyI6HkN/MHb6is4w7rN0DAroXEl4kJxC8F4g36MheWc51HO/PA8sf7VZdjOEMQ0wfQQGVGI1lWPN8E4OPj5+lOXtE7GW5/ToxildxqRcES8yx0nk+ATnltuPOptjZQLawpb5MRjyrHAkJbOSTjZs5yMbEVkz0cs7HRROAPjomhKMHFIHDfZr3MjyxXmsyI6P3kQYMsnveJJAwJ6gg1C4n7JpJmBW4iQKoVY1hkVFA6Aux35k53JzT7PwIKp7pjH4QowN1XBUAfMsSeZZs+QrSaxLR6C5wWBJ8yAc6PgNh+fWubqKmtpJt2R9j0GWuVirmxRvbgErT9i7s2S2qzQqipp1DvRqBbWxKlTu3ngiqOz9klwkqO8kEqKwLJqkXWAc6dWg4zjpXoklm4/VyY35DYAEAbLyz7zZxuTnkKytrLp/WaSc8iWxnoTvgZY/JRyBzQzac7AbPGOeGqkwMOYS5xfgd5NBMnd2oklVQZA+OTlvOPOAuEAH9onmMUvZ3sFPbNK0sEUjOoVCrxME3BZsPp3OnGxGMmnxoJ9z3o3PLGwXfGnI2PujfOwPmc1tJFLp8Mg19SAFx6AfvzjJ22FeWbQlY0xt3bHr/AG2CDA0m68wk7AXrTa3gGlpMsI5YQdJOSFGoDOKuOP8ABJ5F/wC2spYnaXUxV4QFRV0KiaJNs7M3xp6nR2KgNhcHUVbQ+rbBBA5Dc464ztmuMhnHLQ2T6Y94+hAyg6+8fhVvzSZ5DiG4dfXFV/DtAIXnnC+FX8IkMltO5Mf6MMXcCTIwTpkBAxqPxwKY+wljcIJWuhMGJAVZS+y4JJUMfQfKmCSSYZwqNhSRvgFwMBd91BwDnfmeVdIJG0+PAO/Lbbyzud/nVNTXPljLS0Y6KWxBpBumSC1BRefIfuoqVar4F/uj91FfSonncb0XMuiNyoLt42Gds8+h5qfz+lc5ZMbkbjOpfxLyI288Gtbddk1FfECDuOY5E/I4+VdJwMBgRnkdxvjkfptTNrrXuqztCxl0hnJKK6r0OUzrP9rl6io/A7wtGoJyNz8QW8RHpkn0ya6ca2ETpg4dkcDc40lkPyzp+lV3B5SJyCCFbl5DI3rID3RVtrYHBM2BiumfutakfA/xxVI8JxzP1NXtu4B3I+tcWiXTzHLqKur4I3kFzQeouk3vIyKtLXg0JVWZSSUXI1NjOMlufM55/AV2PBIPKP8AzP8AzVGg4ogVRqXZR5jpWz8cjH3xn1pf4Gm+kPIeyU+Mk1K6HgsP4P8AM/8AGuZ4JD+E/wCN/wCNRzx1PxCo69pUYuAT4GAORgHKhsjqPFj1BFeDQ0v0W+QXj4mY/qK68R4TGqgpkHO/iY5Hzqge3Ik3kbSdI0gJhd92B05JPxyNqsL7jCyLhWzg/Gqqa63NeHbPpjlEPIKRUTXxcUzHsmn7WX6x/wAlcG7Jr+1k/wBP+WpycUGB4hv8a5S8SGeY+tJ/LYPppw1D9VNijKqFBOAAPu+W3SitkuFwPEOXUUVujdAtZZlnapZooordUorNYooUIxRRRQpRWc1iihCzmjNYooQs5ozWKKEIooooQsg0ViihQiiiihSiiiihCKKKKEIooooQiiiihCKKKKEIooooQiiiihC//9k="/>
          <p:cNvSpPr>
            <a:spLocks noChangeAspect="1" noChangeArrowheads="1"/>
          </p:cNvSpPr>
          <p:nvPr/>
        </p:nvSpPr>
        <p:spPr bwMode="auto">
          <a:xfrm>
            <a:off x="80963" y="-481013"/>
            <a:ext cx="1085850" cy="923926"/>
          </a:xfrm>
          <a:prstGeom prst="rect">
            <a:avLst/>
          </a:prstGeom>
          <a:noFill/>
        </p:spPr>
        <p:txBody>
          <a:bodyPr vert="horz" wrap="square" lIns="91440" tIns="45720" rIns="91440" bIns="45720" numCol="1" anchor="t" anchorCtr="0" compatLnSpc="1">
            <a:prstTxWarp prst="textNoShape">
              <a:avLst/>
            </a:prstTxWarp>
          </a:bodyPr>
          <a:lstStyle/>
          <a:p>
            <a:endParaRPr lang="en-IN"/>
          </a:p>
        </p:txBody>
      </p:sp>
      <p:pic>
        <p:nvPicPr>
          <p:cNvPr id="1036" name="Picture 12" descr="http://www.ultratechcement.com/about_us/images/left02.jpg"/>
          <p:cNvPicPr>
            <a:picLocks noChangeAspect="1" noChangeArrowheads="1"/>
          </p:cNvPicPr>
          <p:nvPr/>
        </p:nvPicPr>
        <p:blipFill>
          <a:blip r:embed="rId4" cstate="print"/>
          <a:srcRect/>
          <a:stretch>
            <a:fillRect/>
          </a:stretch>
        </p:blipFill>
        <p:spPr bwMode="auto">
          <a:xfrm>
            <a:off x="3000364" y="4140882"/>
            <a:ext cx="1928826" cy="1645572"/>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 y="341784"/>
            <a:ext cx="8839200" cy="1143000"/>
          </a:xfrm>
        </p:spPr>
        <p:txBody>
          <a:bodyPr/>
          <a:lstStyle/>
          <a:p>
            <a:r>
              <a:rPr lang="en-US" dirty="0" smtClean="0"/>
              <a:t>Fair Values Guidelines</a:t>
            </a:r>
            <a:br>
              <a:rPr lang="en-US" dirty="0" smtClean="0"/>
            </a:br>
            <a:endParaRPr lang="en-US" dirty="0"/>
          </a:p>
        </p:txBody>
      </p:sp>
      <p:sp>
        <p:nvSpPr>
          <p:cNvPr id="3" name="Content Placeholder 2"/>
          <p:cNvSpPr>
            <a:spLocks noGrp="1"/>
          </p:cNvSpPr>
          <p:nvPr>
            <p:ph idx="1"/>
          </p:nvPr>
        </p:nvSpPr>
        <p:spPr>
          <a:xfrm>
            <a:off x="2123728" y="1524000"/>
            <a:ext cx="6867872" cy="4724400"/>
          </a:xfrm>
        </p:spPr>
        <p:txBody>
          <a:bodyPr/>
          <a:lstStyle/>
          <a:p>
            <a:r>
              <a:rPr lang="en-US" sz="2000" dirty="0" smtClean="0"/>
              <a:t>- Equity Instruments &gt; Published Price at the date of exchange except under rare circumstances</a:t>
            </a:r>
          </a:p>
          <a:p>
            <a:r>
              <a:rPr lang="en-US" sz="2000" dirty="0" smtClean="0"/>
              <a:t>- Financial instruments &gt; Market values</a:t>
            </a:r>
          </a:p>
          <a:p>
            <a:r>
              <a:rPr lang="en-US" sz="2000" dirty="0" smtClean="0"/>
              <a:t>- Receivables &gt; Present values net of allowances</a:t>
            </a:r>
          </a:p>
          <a:p>
            <a:r>
              <a:rPr lang="en-US" sz="2000" dirty="0" smtClean="0"/>
              <a:t>- Inventories FG &gt; NRV less reasonable profits</a:t>
            </a:r>
          </a:p>
          <a:p>
            <a:r>
              <a:rPr lang="en-US" sz="2000" dirty="0" smtClean="0"/>
              <a:t>- Inventories RM &gt; Replacement Cost</a:t>
            </a:r>
          </a:p>
          <a:p>
            <a:r>
              <a:rPr lang="en-US" sz="2000" dirty="0" smtClean="0"/>
              <a:t>- Land and Building &gt; Market Value</a:t>
            </a:r>
          </a:p>
          <a:p>
            <a:r>
              <a:rPr lang="en-US" sz="2000" dirty="0" smtClean="0"/>
              <a:t>- Plant and Machinery &gt; Market Value</a:t>
            </a:r>
          </a:p>
          <a:p>
            <a:r>
              <a:rPr lang="en-US" sz="2000" dirty="0" smtClean="0"/>
              <a:t>- Taxes &gt; From acquirers perspective</a:t>
            </a:r>
          </a:p>
          <a:p>
            <a:r>
              <a:rPr lang="fr-FR" sz="2000" dirty="0" smtClean="0"/>
              <a:t>- </a:t>
            </a:r>
            <a:r>
              <a:rPr lang="fr-FR" sz="2000" dirty="0" err="1" smtClean="0"/>
              <a:t>Liabilities</a:t>
            </a:r>
            <a:r>
              <a:rPr lang="fr-FR" sz="2000" dirty="0" smtClean="0"/>
              <a:t> &gt; </a:t>
            </a:r>
            <a:r>
              <a:rPr lang="fr-FR" sz="2000" dirty="0" err="1" smtClean="0"/>
              <a:t>Present</a:t>
            </a:r>
            <a:r>
              <a:rPr lang="fr-FR" sz="2000" dirty="0" smtClean="0"/>
              <a:t> Values</a:t>
            </a:r>
          </a:p>
          <a:p>
            <a:r>
              <a:rPr lang="en-US" sz="2000" dirty="0" smtClean="0"/>
              <a:t>- Contingent Liabilities &gt; Third party …expectation of</a:t>
            </a:r>
          </a:p>
          <a:p>
            <a:pPr>
              <a:buNone/>
            </a:pPr>
            <a:r>
              <a:rPr lang="en-US" sz="2000" dirty="0" smtClean="0"/>
              <a:t>	possible cash flows</a:t>
            </a:r>
          </a:p>
          <a:p>
            <a:pPr>
              <a:buNone/>
            </a:pPr>
            <a:endParaRPr lang="en-US" sz="2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Recognition criteria for intangible </a:t>
            </a:r>
            <a:r>
              <a:rPr lang="en-US" sz="2400" smtClean="0"/>
              <a:t>assets acquired </a:t>
            </a:r>
            <a:r>
              <a:rPr lang="en-US" sz="2400" dirty="0" smtClean="0"/>
              <a:t>in a business</a:t>
            </a:r>
            <a:br>
              <a:rPr lang="en-US" sz="2400" dirty="0" smtClean="0"/>
            </a:br>
            <a:r>
              <a:rPr lang="en-US" sz="2400" dirty="0" smtClean="0"/>
              <a:t>combination</a:t>
            </a:r>
            <a:br>
              <a:rPr lang="en-US" sz="2400" dirty="0" smtClean="0"/>
            </a:br>
            <a:endParaRPr lang="en-US" sz="2400" dirty="0"/>
          </a:p>
        </p:txBody>
      </p:sp>
      <p:sp>
        <p:nvSpPr>
          <p:cNvPr id="3" name="Content Placeholder 2"/>
          <p:cNvSpPr>
            <a:spLocks noGrp="1"/>
          </p:cNvSpPr>
          <p:nvPr>
            <p:ph idx="1"/>
          </p:nvPr>
        </p:nvSpPr>
        <p:spPr/>
        <p:txBody>
          <a:bodyPr/>
          <a:lstStyle/>
          <a:p>
            <a:pPr lvl="1"/>
            <a:r>
              <a:rPr lang="en-US" sz="1600" dirty="0" smtClean="0"/>
              <a:t>Is it identifiable as it arises from contractual or other legal rights or separable from the entity ( can be sold, transferred ,licensed or exchanged)</a:t>
            </a:r>
          </a:p>
          <a:p>
            <a:pPr lvl="1"/>
            <a:r>
              <a:rPr lang="en-US" sz="1600" dirty="0" smtClean="0"/>
              <a:t>Can the cost of the asset be measured reliably (Highly probable, except in rare circumstances)</a:t>
            </a:r>
          </a:p>
          <a:p>
            <a:pPr lvl="1"/>
            <a:r>
              <a:rPr lang="en-US" sz="1600" dirty="0" smtClean="0"/>
              <a:t>Is it a resource (future benefits) without physical substance controlled by the entity?</a:t>
            </a:r>
          </a:p>
          <a:p>
            <a:pPr lvl="1"/>
            <a:endParaRPr lang="en-US" sz="1600" dirty="0" smtClean="0"/>
          </a:p>
          <a:p>
            <a:pPr lvl="1">
              <a:buNone/>
            </a:pPr>
            <a:r>
              <a:rPr lang="en-US" b="1" dirty="0" smtClean="0"/>
              <a:t>Some Examples are :-</a:t>
            </a:r>
          </a:p>
          <a:p>
            <a:pPr lvl="1"/>
            <a:r>
              <a:rPr lang="en-US" sz="1600" dirty="0" smtClean="0"/>
              <a:t>Customer Lists – Non-Contractual, </a:t>
            </a:r>
          </a:p>
          <a:p>
            <a:pPr lvl="1"/>
            <a:r>
              <a:rPr lang="en-US" sz="1600" dirty="0" smtClean="0"/>
              <a:t>Orders – Contractual, </a:t>
            </a:r>
          </a:p>
          <a:p>
            <a:pPr lvl="1"/>
            <a:r>
              <a:rPr lang="en-US" sz="1600" dirty="0" smtClean="0"/>
              <a:t>Internet Domain - Contractual</a:t>
            </a:r>
            <a:endParaRPr lang="en-US" sz="500" dirty="0" smtClean="0"/>
          </a:p>
          <a:p>
            <a:pPr>
              <a:buNone/>
            </a:pPr>
            <a:endParaRPr lang="en-US" sz="900" dirty="0" smtClean="0"/>
          </a:p>
          <a:p>
            <a:pPr>
              <a:buNone/>
            </a:pPr>
            <a:endParaRPr lang="en-US" sz="2000"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Allocation of cost</a:t>
            </a:r>
            <a:br>
              <a:rPr lang="en-US" dirty="0" smtClean="0"/>
            </a:br>
            <a:endParaRPr lang="en-US" dirty="0"/>
          </a:p>
        </p:txBody>
      </p:sp>
      <p:sp>
        <p:nvSpPr>
          <p:cNvPr id="3" name="Content Placeholder 2"/>
          <p:cNvSpPr>
            <a:spLocks noGrp="1"/>
          </p:cNvSpPr>
          <p:nvPr>
            <p:ph idx="1"/>
          </p:nvPr>
        </p:nvSpPr>
        <p:spPr>
          <a:xfrm>
            <a:off x="1691680" y="1412776"/>
            <a:ext cx="7200800" cy="4724400"/>
          </a:xfrm>
        </p:spPr>
        <p:txBody>
          <a:bodyPr/>
          <a:lstStyle/>
          <a:p>
            <a:r>
              <a:rPr lang="en-US" sz="1800" dirty="0" smtClean="0"/>
              <a:t>Identify which items would be </a:t>
            </a:r>
            <a:r>
              <a:rPr lang="en-US" sz="1800" dirty="0" err="1" smtClean="0"/>
              <a:t>recognised</a:t>
            </a:r>
            <a:r>
              <a:rPr lang="en-US" sz="1800" dirty="0" smtClean="0"/>
              <a:t> separately from goodwill under IFRS 3, and why (i.e., due to satisfying the specified recognition criteria in IFRS 3 and IAS 38).</a:t>
            </a:r>
          </a:p>
          <a:p>
            <a:endParaRPr lang="en-US" sz="1800" dirty="0" smtClean="0"/>
          </a:p>
          <a:p>
            <a:r>
              <a:rPr lang="en-US" sz="1800" dirty="0" smtClean="0"/>
              <a:t>Satisfies the definition of an intangible asset and fair value can be reliably measured. Therefore </a:t>
            </a:r>
            <a:r>
              <a:rPr lang="en-US" sz="1800" dirty="0" err="1" smtClean="0"/>
              <a:t>recognised</a:t>
            </a:r>
            <a:r>
              <a:rPr lang="en-US" sz="1800" dirty="0" smtClean="0"/>
              <a:t> separately from goodwill.</a:t>
            </a:r>
          </a:p>
          <a:p>
            <a:pPr>
              <a:buNone/>
            </a:pPr>
            <a:r>
              <a:rPr lang="en-US" sz="1800" dirty="0" smtClean="0"/>
              <a:t>	(a) Customer contracts          	(b) Internet domain names</a:t>
            </a:r>
          </a:p>
          <a:p>
            <a:pPr>
              <a:buNone/>
            </a:pPr>
            <a:r>
              <a:rPr lang="en-US" sz="1800" dirty="0" smtClean="0"/>
              <a:t>	(c) Customer database       	(d) Brand name</a:t>
            </a:r>
          </a:p>
          <a:p>
            <a:pPr>
              <a:buNone/>
            </a:pPr>
            <a:r>
              <a:rPr lang="en-US" sz="1800" dirty="0" smtClean="0"/>
              <a:t>	(e) In-process R&amp;D    </a:t>
            </a:r>
          </a:p>
          <a:p>
            <a:pPr>
              <a:buNone/>
            </a:pPr>
            <a:r>
              <a:rPr lang="en-US" sz="1800" dirty="0" smtClean="0"/>
              <a:t>	(f) Lease agreement</a:t>
            </a:r>
          </a:p>
          <a:p>
            <a:pPr>
              <a:buNone/>
            </a:pPr>
            <a:r>
              <a:rPr lang="en-US" sz="1800" dirty="0" smtClean="0"/>
              <a:t>      (g) Trademarks, trade names, service</a:t>
            </a:r>
          </a:p>
          <a:p>
            <a:pPr>
              <a:buNone/>
            </a:pPr>
            <a:r>
              <a:rPr lang="en-US" sz="1800" dirty="0" smtClean="0"/>
              <a:t>      (h) Order backlog                        </a:t>
            </a:r>
          </a:p>
          <a:p>
            <a:pPr>
              <a:buNone/>
            </a:pPr>
            <a:r>
              <a:rPr lang="en-US" sz="1800" dirty="0" smtClean="0"/>
              <a:t>      (I) Licenses, royalties, agreements, rights, contracts</a:t>
            </a:r>
          </a:p>
          <a:p>
            <a:pPr>
              <a:buNone/>
            </a:pPr>
            <a:endParaRPr lang="en-US" sz="1800" dirty="0" smtClean="0"/>
          </a:p>
          <a:p>
            <a:endParaRPr lang="en-US" sz="1800" b="1" dirty="0" smtClean="0"/>
          </a:p>
          <a:p>
            <a:pPr>
              <a:buNone/>
            </a:pPr>
            <a:endParaRPr lang="en-US" sz="18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Allocation of cost (cont’d)</a:t>
            </a:r>
            <a:br>
              <a:rPr lang="en-US" dirty="0" smtClean="0"/>
            </a:br>
            <a:endParaRPr lang="en-US" dirty="0"/>
          </a:p>
        </p:txBody>
      </p:sp>
      <p:sp>
        <p:nvSpPr>
          <p:cNvPr id="3" name="Content Placeholder 2"/>
          <p:cNvSpPr>
            <a:spLocks noGrp="1"/>
          </p:cNvSpPr>
          <p:nvPr>
            <p:ph idx="1"/>
          </p:nvPr>
        </p:nvSpPr>
        <p:spPr/>
        <p:txBody>
          <a:bodyPr/>
          <a:lstStyle/>
          <a:p>
            <a:r>
              <a:rPr lang="en-US" dirty="0" smtClean="0"/>
              <a:t>IND AS 103 requires all contingent liabilities of the </a:t>
            </a:r>
            <a:r>
              <a:rPr lang="en-US" dirty="0" err="1" smtClean="0"/>
              <a:t>acquiree</a:t>
            </a:r>
            <a:r>
              <a:rPr lang="en-US" dirty="0" smtClean="0"/>
              <a:t> to be </a:t>
            </a:r>
            <a:r>
              <a:rPr lang="en-US" dirty="0" err="1" smtClean="0"/>
              <a:t>recognised</a:t>
            </a:r>
            <a:r>
              <a:rPr lang="en-US" dirty="0" smtClean="0"/>
              <a:t> at their fair values (provided that fair value can be reliably measured). </a:t>
            </a:r>
          </a:p>
          <a:p>
            <a:r>
              <a:rPr lang="en-US" dirty="0" smtClean="0"/>
              <a:t>Recognition even if the amount is not payable as per the relevant standard on Contingent Liability</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Question for all the Teams</a:t>
            </a:r>
            <a:endParaRPr lang="en-US" dirty="0"/>
          </a:p>
        </p:txBody>
      </p:sp>
      <p:sp>
        <p:nvSpPr>
          <p:cNvPr id="3" name="Content Placeholder 2"/>
          <p:cNvSpPr>
            <a:spLocks noGrp="1"/>
          </p:cNvSpPr>
          <p:nvPr>
            <p:ph idx="1"/>
          </p:nvPr>
        </p:nvSpPr>
        <p:spPr/>
        <p:txBody>
          <a:bodyPr/>
          <a:lstStyle/>
          <a:p>
            <a:pPr lvl="1"/>
            <a:r>
              <a:rPr lang="en-US" dirty="0" smtClean="0"/>
              <a:t>Could you please help me to determine the appropriate recognition and measurement of the identifiable assets acquired, the liabilities assumed and any non-controlling interest in LF?</a:t>
            </a:r>
          </a:p>
          <a:p>
            <a:endParaRPr lang="en-US" dirty="0"/>
          </a:p>
        </p:txBody>
      </p:sp>
      <p:pic>
        <p:nvPicPr>
          <p:cNvPr id="5" name="Picture 2" descr="http://t0.gstatic.com/images?q=tbn:ANd9GcQGNdLwy1hMXIOxSd4bOYMGpDxHe9mQtxlVLxbBmhoa4evTWxn-vA"/>
          <p:cNvPicPr>
            <a:picLocks noChangeAspect="1" noChangeArrowheads="1"/>
          </p:cNvPicPr>
          <p:nvPr/>
        </p:nvPicPr>
        <p:blipFill>
          <a:blip r:embed="rId3" cstate="print"/>
          <a:srcRect/>
          <a:stretch>
            <a:fillRect/>
          </a:stretch>
        </p:blipFill>
        <p:spPr bwMode="auto">
          <a:xfrm>
            <a:off x="4429124" y="4920338"/>
            <a:ext cx="1528756" cy="1161381"/>
          </a:xfrm>
          <a:prstGeom prst="rect">
            <a:avLst/>
          </a:prstGeom>
          <a:noFill/>
        </p:spPr>
      </p:pic>
      <p:sp>
        <p:nvSpPr>
          <p:cNvPr id="6" name="TextBox 5"/>
          <p:cNvSpPr txBox="1"/>
          <p:nvPr/>
        </p:nvSpPr>
        <p:spPr>
          <a:xfrm>
            <a:off x="5000628" y="5643578"/>
            <a:ext cx="3429024" cy="369332"/>
          </a:xfrm>
          <a:prstGeom prst="rect">
            <a:avLst/>
          </a:prstGeom>
          <a:noFill/>
        </p:spPr>
        <p:txBody>
          <a:bodyPr wrap="square" rtlCol="0">
            <a:spAutoFit/>
          </a:bodyPr>
          <a:lstStyle/>
          <a:p>
            <a:r>
              <a:rPr lang="en-US" dirty="0" smtClean="0"/>
              <a:t>   - Q5 (in Paper Book)</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So now you have successfully :-</a:t>
            </a:r>
          </a:p>
          <a:p>
            <a:pPr lvl="1"/>
            <a:r>
              <a:rPr lang="en-US" dirty="0" smtClean="0"/>
              <a:t>Identified a Business Combination</a:t>
            </a:r>
          </a:p>
          <a:p>
            <a:pPr lvl="1"/>
            <a:r>
              <a:rPr lang="en-US" dirty="0" smtClean="0"/>
              <a:t>Determined what constitutes a business</a:t>
            </a:r>
          </a:p>
          <a:p>
            <a:pPr lvl="1"/>
            <a:r>
              <a:rPr lang="en-US" dirty="0" smtClean="0"/>
              <a:t>Determined what is included in consideration</a:t>
            </a:r>
          </a:p>
          <a:p>
            <a:pPr lvl="1"/>
            <a:r>
              <a:rPr lang="en-US" dirty="0" smtClean="0"/>
              <a:t>Also calculated the consideration transferred</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Matters</a:t>
            </a:r>
            <a:br>
              <a:rPr lang="en-US" dirty="0" smtClean="0"/>
            </a:br>
            <a:endParaRPr lang="en-US" dirty="0"/>
          </a:p>
        </p:txBody>
      </p:sp>
      <p:sp>
        <p:nvSpPr>
          <p:cNvPr id="3" name="Content Placeholder 2"/>
          <p:cNvSpPr>
            <a:spLocks noGrp="1"/>
          </p:cNvSpPr>
          <p:nvPr>
            <p:ph idx="1"/>
          </p:nvPr>
        </p:nvSpPr>
        <p:spPr/>
        <p:txBody>
          <a:bodyPr/>
          <a:lstStyle/>
          <a:p>
            <a:r>
              <a:rPr lang="en-US" sz="2400" dirty="0" smtClean="0"/>
              <a:t>Treatment of Cost Contingent on Future Events</a:t>
            </a:r>
          </a:p>
          <a:p>
            <a:pPr>
              <a:buNone/>
            </a:pPr>
            <a:r>
              <a:rPr lang="en-US" sz="2400" dirty="0" smtClean="0"/>
              <a:t>	- Included in cost at acquisition date if the adjustment is probable and can be measured reliably </a:t>
            </a:r>
          </a:p>
          <a:p>
            <a:pPr>
              <a:buNone/>
            </a:pPr>
            <a:r>
              <a:rPr lang="en-US" sz="2400" dirty="0" smtClean="0"/>
              <a:t>   - Where criteria are met later, the additional consideration is treated as an adjustment to the cost of combination </a:t>
            </a:r>
          </a:p>
          <a:p>
            <a:pPr>
              <a:buNone/>
            </a:pPr>
            <a:r>
              <a:rPr lang="en-US" sz="2400" dirty="0" smtClean="0"/>
              <a:t>•   May include assets/liabilities not previously in books of </a:t>
            </a:r>
            <a:r>
              <a:rPr lang="en-US" sz="2400" dirty="0" err="1" smtClean="0"/>
              <a:t>acquiree</a:t>
            </a:r>
            <a:r>
              <a:rPr lang="en-US" sz="2400" dirty="0" smtClean="0"/>
              <a:t>, e.g.: - Deferred tax - Intangible assets</a:t>
            </a:r>
          </a:p>
          <a:p>
            <a:endParaRPr lang="en-US"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Pre-existing Relationships</a:t>
            </a:r>
            <a:endParaRPr lang="en-US" dirty="0"/>
          </a:p>
        </p:txBody>
      </p:sp>
      <p:sp>
        <p:nvSpPr>
          <p:cNvPr id="4" name="Content Placeholder 3"/>
          <p:cNvSpPr>
            <a:spLocks noGrp="1"/>
          </p:cNvSpPr>
          <p:nvPr>
            <p:ph idx="1"/>
          </p:nvPr>
        </p:nvSpPr>
        <p:spPr/>
        <p:txBody>
          <a:bodyPr/>
          <a:lstStyle/>
          <a:p>
            <a:endParaRPr lang="en-US"/>
          </a:p>
        </p:txBody>
      </p:sp>
      <p:pic>
        <p:nvPicPr>
          <p:cNvPr id="5" name="Picture 2"/>
          <p:cNvPicPr>
            <a:picLocks noChangeAspect="1" noChangeArrowheads="1"/>
          </p:cNvPicPr>
          <p:nvPr/>
        </p:nvPicPr>
        <p:blipFill>
          <a:blip r:embed="rId3" cstate="print"/>
          <a:srcRect l="31845" t="36133" r="23682" b="23828"/>
          <a:stretch>
            <a:fillRect/>
          </a:stretch>
        </p:blipFill>
        <p:spPr bwMode="auto">
          <a:xfrm>
            <a:off x="214282" y="1071570"/>
            <a:ext cx="8326883" cy="5572140"/>
          </a:xfrm>
          <a:prstGeom prst="rect">
            <a:avLst/>
          </a:prstGeom>
          <a:noFill/>
          <a:ln w="9525">
            <a:noFill/>
            <a:miter lim="800000"/>
            <a:headEnd/>
            <a:tailEnd/>
          </a:ln>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 y="1562120"/>
            <a:ext cx="8839200" cy="4724400"/>
          </a:xfrm>
        </p:spPr>
        <p:txBody>
          <a:bodyPr/>
          <a:lstStyle/>
          <a:p>
            <a:pPr>
              <a:buNone/>
            </a:pPr>
            <a:r>
              <a:rPr lang="en-US" dirty="0" smtClean="0"/>
              <a:t> Preexisting Law suit with a liability recognition of Rs. 8 </a:t>
            </a:r>
            <a:r>
              <a:rPr lang="en-US" dirty="0" err="1" smtClean="0"/>
              <a:t>Lacs</a:t>
            </a:r>
            <a:endParaRPr lang="en-US" dirty="0" smtClean="0"/>
          </a:p>
          <a:p>
            <a:pPr>
              <a:buNone/>
            </a:pPr>
            <a:r>
              <a:rPr lang="en-US" dirty="0" smtClean="0"/>
              <a:t>Fair Value of Law suit on date of </a:t>
            </a:r>
            <a:r>
              <a:rPr lang="en-US" dirty="0" err="1" smtClean="0"/>
              <a:t>Acq</a:t>
            </a:r>
            <a:r>
              <a:rPr lang="en-US" dirty="0" smtClean="0"/>
              <a:t> – 5 </a:t>
            </a:r>
            <a:r>
              <a:rPr lang="en-US" dirty="0" err="1" smtClean="0"/>
              <a:t>Lacs</a:t>
            </a:r>
            <a:endParaRPr lang="en-US" dirty="0" smtClean="0"/>
          </a:p>
          <a:p>
            <a:pPr>
              <a:buNone/>
            </a:pPr>
            <a:r>
              <a:rPr lang="en-US" dirty="0" smtClean="0"/>
              <a:t>Liability for Litigation Dr – 8 </a:t>
            </a:r>
            <a:r>
              <a:rPr lang="en-US" dirty="0" err="1" smtClean="0"/>
              <a:t>Lacs</a:t>
            </a:r>
            <a:endParaRPr lang="en-US" dirty="0" smtClean="0"/>
          </a:p>
          <a:p>
            <a:pPr>
              <a:buNone/>
            </a:pPr>
            <a:r>
              <a:rPr lang="en-US" dirty="0" smtClean="0"/>
              <a:t>      Gain on Settlement             Cr – 3 </a:t>
            </a:r>
            <a:r>
              <a:rPr lang="en-US" dirty="0" err="1" smtClean="0"/>
              <a:t>Lacs</a:t>
            </a:r>
            <a:endParaRPr lang="en-US" dirty="0" smtClean="0"/>
          </a:p>
          <a:p>
            <a:pPr>
              <a:buNone/>
            </a:pPr>
            <a:r>
              <a:rPr lang="en-US" dirty="0" smtClean="0"/>
              <a:t>      Purchase Consideration      Cr – 5 </a:t>
            </a:r>
            <a:r>
              <a:rPr lang="en-US" dirty="0" err="1" smtClean="0"/>
              <a:t>Lacs</a:t>
            </a:r>
            <a:r>
              <a:rPr lang="en-US" dirty="0" smtClean="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Here are some of the options considered for acquisition. You need to advise which one leads to BC</a:t>
            </a:r>
            <a:endParaRPr lang="en-US" sz="2800" dirty="0"/>
          </a:p>
        </p:txBody>
      </p:sp>
      <p:sp>
        <p:nvSpPr>
          <p:cNvPr id="3" name="Content Placeholder 2"/>
          <p:cNvSpPr>
            <a:spLocks noGrp="1"/>
          </p:cNvSpPr>
          <p:nvPr>
            <p:ph idx="1"/>
          </p:nvPr>
        </p:nvSpPr>
        <p:spPr>
          <a:xfrm>
            <a:off x="152400" y="1633558"/>
            <a:ext cx="8839200" cy="4724400"/>
          </a:xfrm>
        </p:spPr>
        <p:txBody>
          <a:bodyPr/>
          <a:lstStyle/>
          <a:p>
            <a:r>
              <a:rPr lang="en-US" sz="2000" dirty="0" smtClean="0"/>
              <a:t>CIL purchases 100% equity of LF</a:t>
            </a:r>
          </a:p>
          <a:p>
            <a:r>
              <a:rPr lang="en-US" sz="2000" dirty="0" smtClean="0"/>
              <a:t>CIL directly purchases Net Assets of LF</a:t>
            </a:r>
          </a:p>
          <a:p>
            <a:r>
              <a:rPr lang="en-US" sz="2000" dirty="0" smtClean="0"/>
              <a:t>CIL purchases one of the three units of LF</a:t>
            </a:r>
          </a:p>
          <a:p>
            <a:r>
              <a:rPr lang="en-US" sz="2000" dirty="0" smtClean="0"/>
              <a:t>CIL forms new company Singapore Inc. and transfers the business of LF to this new company. CIL does not have shares but all decision making powers for Singapore Inc.</a:t>
            </a:r>
          </a:p>
          <a:p>
            <a:r>
              <a:rPr lang="en-US" sz="2000" dirty="0" smtClean="0"/>
              <a:t>CIL enters into a Joint Venture with LF to combine their businesses</a:t>
            </a:r>
          </a:p>
        </p:txBody>
      </p:sp>
      <p:pic>
        <p:nvPicPr>
          <p:cNvPr id="81922" name="Picture 2" descr="http://t0.gstatic.com/images?q=tbn:ANd9GcQGNdLwy1hMXIOxSd4bOYMGpDxHe9mQtxlVLxbBmhoa4evTWxn-vA"/>
          <p:cNvPicPr>
            <a:picLocks noChangeAspect="1" noChangeArrowheads="1"/>
          </p:cNvPicPr>
          <p:nvPr/>
        </p:nvPicPr>
        <p:blipFill>
          <a:blip r:embed="rId3" cstate="print"/>
          <a:srcRect/>
          <a:stretch>
            <a:fillRect/>
          </a:stretch>
        </p:blipFill>
        <p:spPr bwMode="auto">
          <a:xfrm>
            <a:off x="4429124" y="4920338"/>
            <a:ext cx="1528756" cy="1161381"/>
          </a:xfrm>
          <a:prstGeom prst="rect">
            <a:avLst/>
          </a:prstGeom>
          <a:noFill/>
        </p:spPr>
      </p:pic>
      <p:sp>
        <p:nvSpPr>
          <p:cNvPr id="5" name="TextBox 4"/>
          <p:cNvSpPr txBox="1"/>
          <p:nvPr/>
        </p:nvSpPr>
        <p:spPr>
          <a:xfrm>
            <a:off x="5000628" y="5643578"/>
            <a:ext cx="3531812" cy="369332"/>
          </a:xfrm>
          <a:prstGeom prst="rect">
            <a:avLst/>
          </a:prstGeom>
          <a:noFill/>
        </p:spPr>
        <p:txBody>
          <a:bodyPr wrap="square" rtlCol="0">
            <a:spAutoFit/>
          </a:bodyPr>
          <a:lstStyle/>
          <a:p>
            <a:r>
              <a:rPr lang="en-US" dirty="0" smtClean="0"/>
              <a:t> Q – On the Screen</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Pre-existing Supply Contract</a:t>
            </a:r>
          </a:p>
          <a:p>
            <a:r>
              <a:rPr lang="en-US" dirty="0" smtClean="0"/>
              <a:t>Current terms less </a:t>
            </a:r>
            <a:r>
              <a:rPr lang="en-US" dirty="0" err="1" smtClean="0"/>
              <a:t>favourable</a:t>
            </a:r>
            <a:r>
              <a:rPr lang="en-US" dirty="0" smtClean="0"/>
              <a:t> by Rs. 100 </a:t>
            </a:r>
            <a:r>
              <a:rPr lang="en-US" dirty="0" err="1" smtClean="0"/>
              <a:t>Lacs</a:t>
            </a:r>
            <a:endParaRPr lang="en-US" dirty="0" smtClean="0"/>
          </a:p>
          <a:p>
            <a:pPr lvl="1"/>
            <a:r>
              <a:rPr lang="en-US" dirty="0" smtClean="0"/>
              <a:t>Loss on Settlement of pre-existing Relationship Dr </a:t>
            </a:r>
          </a:p>
          <a:p>
            <a:pPr lvl="1">
              <a:buNone/>
            </a:pPr>
            <a:r>
              <a:rPr lang="en-US" dirty="0" smtClean="0"/>
              <a:t>	100 </a:t>
            </a:r>
            <a:r>
              <a:rPr lang="en-US" dirty="0" err="1" smtClean="0"/>
              <a:t>Lacs</a:t>
            </a:r>
            <a:endParaRPr lang="en-US" dirty="0" smtClean="0"/>
          </a:p>
          <a:p>
            <a:pPr lvl="1">
              <a:buNone/>
            </a:pPr>
            <a:r>
              <a:rPr lang="en-US" dirty="0" smtClean="0"/>
              <a:t>	Purchase Consideration </a:t>
            </a:r>
            <a:r>
              <a:rPr lang="en-US" dirty="0" err="1" smtClean="0"/>
              <a:t>cr</a:t>
            </a:r>
            <a:r>
              <a:rPr lang="en-US" dirty="0" smtClean="0"/>
              <a:t> – 100 </a:t>
            </a:r>
            <a:r>
              <a:rPr lang="en-US" dirty="0" err="1" smtClean="0"/>
              <a:t>Lacs</a:t>
            </a:r>
            <a:endParaRPr lang="en-US" dirty="0" smtClean="0"/>
          </a:p>
          <a:p>
            <a:pPr lvl="1">
              <a:buNone/>
            </a:pPr>
            <a:endParaRPr lang="en-US" dirty="0" smtClean="0"/>
          </a:p>
          <a:p>
            <a:pPr lvl="1">
              <a:buNone/>
            </a:pPr>
            <a:r>
              <a:rPr lang="en-US" smtClean="0"/>
              <a:t>Q6 of Paper Book</a:t>
            </a:r>
            <a:endParaRPr lang="en-IN"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Subsequent Adjustments to Acquisition Date Values…</a:t>
            </a:r>
            <a:endParaRPr lang="en-US" sz="2800" dirty="0"/>
          </a:p>
        </p:txBody>
      </p:sp>
      <p:pic>
        <p:nvPicPr>
          <p:cNvPr id="4" name="Picture 2" descr="http://t0.gstatic.com/images?q=tbn:ANd9GcQGNdLwy1hMXIOxSd4bOYMGpDxHe9mQtxlVLxbBmhoa4evTWxn-vA"/>
          <p:cNvPicPr>
            <a:picLocks noChangeAspect="1" noChangeArrowheads="1"/>
          </p:cNvPicPr>
          <p:nvPr/>
        </p:nvPicPr>
        <p:blipFill>
          <a:blip r:embed="rId3" cstate="print"/>
          <a:srcRect/>
          <a:stretch>
            <a:fillRect/>
          </a:stretch>
        </p:blipFill>
        <p:spPr bwMode="auto">
          <a:xfrm>
            <a:off x="1857356" y="2857496"/>
            <a:ext cx="1528756" cy="1161381"/>
          </a:xfrm>
          <a:prstGeom prst="rect">
            <a:avLst/>
          </a:prstGeom>
          <a:noFill/>
        </p:spPr>
      </p:pic>
      <p:sp>
        <p:nvSpPr>
          <p:cNvPr id="5" name="TextBox 4"/>
          <p:cNvSpPr txBox="1"/>
          <p:nvPr/>
        </p:nvSpPr>
        <p:spPr>
          <a:xfrm>
            <a:off x="3143240" y="3419487"/>
            <a:ext cx="3429024" cy="369332"/>
          </a:xfrm>
          <a:prstGeom prst="rect">
            <a:avLst/>
          </a:prstGeom>
          <a:noFill/>
        </p:spPr>
        <p:txBody>
          <a:bodyPr wrap="square" rtlCol="0">
            <a:spAutoFit/>
          </a:bodyPr>
          <a:lstStyle/>
          <a:p>
            <a:r>
              <a:rPr lang="en-US" dirty="0" smtClean="0"/>
              <a:t>    - Q7 (in Paper Book)</a:t>
            </a:r>
            <a:endParaRPr lang="en-US" dirty="0"/>
          </a:p>
        </p:txBody>
      </p:sp>
      <p:sp>
        <p:nvSpPr>
          <p:cNvPr id="6" name="TextBox 5"/>
          <p:cNvSpPr txBox="1"/>
          <p:nvPr/>
        </p:nvSpPr>
        <p:spPr>
          <a:xfrm>
            <a:off x="2143108" y="4286256"/>
            <a:ext cx="6572296" cy="1200329"/>
          </a:xfrm>
          <a:prstGeom prst="rect">
            <a:avLst/>
          </a:prstGeom>
          <a:noFill/>
        </p:spPr>
        <p:txBody>
          <a:bodyPr wrap="square" rtlCol="0">
            <a:spAutoFit/>
          </a:bodyPr>
          <a:lstStyle/>
          <a:p>
            <a:r>
              <a:rPr lang="en-US" dirty="0" smtClean="0"/>
              <a:t>Adjustments to provisional values within one year relating to facts and circumstances that existed at the acquisition date. [IFRS 3.45] No adjustments after one year except to correct an error in accordance with IAS 8. </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16632"/>
            <a:ext cx="8839200" cy="1143000"/>
          </a:xfrm>
        </p:spPr>
        <p:txBody>
          <a:bodyPr/>
          <a:lstStyle/>
          <a:p>
            <a:r>
              <a:rPr lang="en-US" dirty="0" smtClean="0"/>
              <a:t>Lets take a look at the GAAP Differences</a:t>
            </a:r>
            <a:endParaRPr lang="en-US" dirty="0"/>
          </a:p>
        </p:txBody>
      </p:sp>
      <p:sp>
        <p:nvSpPr>
          <p:cNvPr id="3" name="Content Placeholder 2"/>
          <p:cNvSpPr>
            <a:spLocks noGrp="1"/>
          </p:cNvSpPr>
          <p:nvPr>
            <p:ph idx="1"/>
          </p:nvPr>
        </p:nvSpPr>
        <p:spPr>
          <a:xfrm>
            <a:off x="251520" y="1204930"/>
            <a:ext cx="8839200" cy="4724400"/>
          </a:xfrm>
        </p:spPr>
        <p:txBody>
          <a:bodyPr/>
          <a:lstStyle/>
          <a:p>
            <a:endParaRPr lang="en-US" sz="1800" dirty="0" smtClean="0"/>
          </a:p>
          <a:p>
            <a:r>
              <a:rPr lang="en-US" sz="1800" dirty="0" smtClean="0"/>
              <a:t>Under IFRS, business combination has a wider scope.</a:t>
            </a:r>
          </a:p>
          <a:p>
            <a:endParaRPr lang="en-US" sz="1800" dirty="0" smtClean="0"/>
          </a:p>
          <a:p>
            <a:r>
              <a:rPr lang="en-US" sz="1800" dirty="0" smtClean="0"/>
              <a:t>IFRS requires that for each business </a:t>
            </a:r>
            <a:r>
              <a:rPr lang="en-US" sz="1800" dirty="0" err="1" smtClean="0"/>
              <a:t>combinaton</a:t>
            </a:r>
            <a:r>
              <a:rPr lang="en-US" sz="1800" dirty="0" smtClean="0"/>
              <a:t>, the acquirer shall measure any non-controlling interest in the </a:t>
            </a:r>
            <a:r>
              <a:rPr lang="en-US" sz="1800" dirty="0" err="1" smtClean="0"/>
              <a:t>acquiree</a:t>
            </a:r>
            <a:r>
              <a:rPr lang="en-US" sz="1800" dirty="0" smtClean="0"/>
              <a:t> either at fair value or at the non-controlling interest’s proportionate share of the </a:t>
            </a:r>
            <a:r>
              <a:rPr lang="en-US" sz="1800" dirty="0" err="1" smtClean="0"/>
              <a:t>acquiree’s</a:t>
            </a:r>
            <a:r>
              <a:rPr lang="en-US" sz="1800" dirty="0" smtClean="0"/>
              <a:t>  </a:t>
            </a:r>
          </a:p>
          <a:p>
            <a:pPr>
              <a:buNone/>
            </a:pPr>
            <a:r>
              <a:rPr lang="en-US" sz="1800" dirty="0" smtClean="0"/>
              <a:t>                                   identifiable net assets. </a:t>
            </a:r>
          </a:p>
          <a:p>
            <a:endParaRPr lang="en-US" sz="18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Under the existing AS 14, the acquired assets and liabilities are </a:t>
            </a:r>
            <a:r>
              <a:rPr lang="en-US" sz="2400" dirty="0" err="1" smtClean="0"/>
              <a:t>recognised</a:t>
            </a:r>
            <a:r>
              <a:rPr lang="en-US" sz="2400" dirty="0" smtClean="0"/>
              <a:t> at their existing book values or at fair values under the purchase method (Accounting on basis of Court Order). </a:t>
            </a:r>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CA Sandesh Mundra,</a:t>
            </a:r>
          </a:p>
          <a:p>
            <a:r>
              <a:rPr lang="en-US" smtClean="0"/>
              <a:t>Chartered Accountants</a:t>
            </a:r>
            <a:endParaRPr lang="en-US" dirty="0"/>
          </a:p>
        </p:txBody>
      </p:sp>
      <p:sp>
        <p:nvSpPr>
          <p:cNvPr id="5" name="Slide Number Placeholder 4"/>
          <p:cNvSpPr>
            <a:spLocks noGrp="1"/>
          </p:cNvSpPr>
          <p:nvPr>
            <p:ph type="sldNum" sz="quarter" idx="12"/>
          </p:nvPr>
        </p:nvSpPr>
        <p:spPr/>
        <p:txBody>
          <a:bodyPr/>
          <a:lstStyle/>
          <a:p>
            <a:fld id="{811AAEEF-F233-4E32-A923-D4DF4B556C67}" type="slidenum">
              <a:rPr lang="en-US" smtClean="0"/>
              <a:pPr/>
              <a:t>43</a:t>
            </a:fld>
            <a:endParaRPr lang="en-US" dirty="0"/>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GAAP differences continued…..</a:t>
            </a:r>
            <a:endParaRPr lang="en-US" dirty="0"/>
          </a:p>
        </p:txBody>
      </p:sp>
      <p:sp>
        <p:nvSpPr>
          <p:cNvPr id="3" name="Content Placeholder 2"/>
          <p:cNvSpPr>
            <a:spLocks noGrp="1"/>
          </p:cNvSpPr>
          <p:nvPr>
            <p:ph idx="1"/>
          </p:nvPr>
        </p:nvSpPr>
        <p:spPr>
          <a:xfrm>
            <a:off x="376270" y="1347806"/>
            <a:ext cx="8839200" cy="4724400"/>
          </a:xfrm>
        </p:spPr>
        <p:txBody>
          <a:bodyPr/>
          <a:lstStyle/>
          <a:p>
            <a:pPr>
              <a:buFont typeface="Arial" pitchFamily="34" charset="0"/>
              <a:buChar char="•"/>
            </a:pPr>
            <a:r>
              <a:rPr lang="en-US" sz="1800" dirty="0" smtClean="0"/>
              <a:t>AS 14 requires that the goodwill arising on  amalgamation in the nature of purchase is </a:t>
            </a:r>
            <a:r>
              <a:rPr lang="en-US" sz="1800" dirty="0" err="1" smtClean="0"/>
              <a:t>amortised</a:t>
            </a:r>
            <a:r>
              <a:rPr lang="en-US" sz="1800" dirty="0" smtClean="0"/>
              <a:t> over a period not exceeding five years.</a:t>
            </a:r>
          </a:p>
          <a:p>
            <a:pPr>
              <a:buNone/>
            </a:pPr>
            <a:endParaRPr lang="en-US" sz="1800" dirty="0" smtClean="0"/>
          </a:p>
          <a:p>
            <a:r>
              <a:rPr lang="en-US" sz="1800" dirty="0" smtClean="0"/>
              <a:t>IFRS deals with reverse acquisitions whereas the existing AS 14 does not deal with the same. </a:t>
            </a:r>
          </a:p>
          <a:p>
            <a:pPr>
              <a:buNone/>
            </a:pPr>
            <a:endParaRPr lang="en-US" sz="1800" dirty="0" smtClean="0"/>
          </a:p>
          <a:p>
            <a:r>
              <a:rPr lang="en-US" sz="1800" dirty="0" smtClean="0"/>
              <a:t>As per IFRS, the consideration includes any asset or liability resulting from a contingent consideration arrangement.  No guidance in  AS 14. </a:t>
            </a:r>
          </a:p>
          <a:p>
            <a:pPr>
              <a:buNone/>
            </a:pPr>
            <a:endParaRPr lang="en-US" sz="1800" dirty="0" smtClean="0"/>
          </a:p>
          <a:p>
            <a:pPr>
              <a:buNone/>
            </a:pPr>
            <a:r>
              <a:rPr lang="en-US" sz="1800" dirty="0" smtClean="0"/>
              <a:t>	IFRS gives guidance on Preexisting relationships on which AS-14 is                     silent.</a:t>
            </a:r>
          </a:p>
          <a:p>
            <a:pPr>
              <a:buNone/>
            </a:pPr>
            <a:endParaRPr lang="en-US" sz="1800" dirty="0" smtClean="0"/>
          </a:p>
          <a:p>
            <a:endParaRPr lang="en-US" sz="32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3592" y="152400"/>
            <a:ext cx="8839200" cy="1143000"/>
          </a:xfrm>
        </p:spPr>
        <p:txBody>
          <a:bodyPr>
            <a:normAutofit/>
          </a:bodyPr>
          <a:lstStyle/>
          <a:p>
            <a:r>
              <a:rPr lang="en-US" sz="2800" dirty="0" smtClean="0"/>
              <a:t>Goodwill   </a:t>
            </a:r>
            <a:r>
              <a:rPr lang="en-US" sz="2800" dirty="0" err="1" smtClean="0"/>
              <a:t>vs</a:t>
            </a:r>
            <a:r>
              <a:rPr lang="en-US" sz="2800" dirty="0" smtClean="0"/>
              <a:t>   Negative Goodwill</a:t>
            </a:r>
            <a:endParaRPr lang="en-US" sz="2800" dirty="0"/>
          </a:p>
        </p:txBody>
      </p:sp>
      <p:sp>
        <p:nvSpPr>
          <p:cNvPr id="3" name="Content Placeholder 2"/>
          <p:cNvSpPr>
            <a:spLocks noGrp="1"/>
          </p:cNvSpPr>
          <p:nvPr>
            <p:ph idx="1"/>
          </p:nvPr>
        </p:nvSpPr>
        <p:spPr>
          <a:xfrm>
            <a:off x="1643042" y="1571612"/>
            <a:ext cx="8839200" cy="4724400"/>
          </a:xfrm>
        </p:spPr>
        <p:txBody>
          <a:bodyPr/>
          <a:lstStyle/>
          <a:p>
            <a:pPr>
              <a:buNone/>
            </a:pPr>
            <a:r>
              <a:rPr lang="en-US" dirty="0" smtClean="0"/>
              <a:t>Under Indian GAAP</a:t>
            </a:r>
          </a:p>
          <a:p>
            <a:r>
              <a:rPr lang="en-US" sz="2000" dirty="0" smtClean="0"/>
              <a:t>Negative Goodwill to be capital reserve</a:t>
            </a:r>
          </a:p>
          <a:p>
            <a:endParaRPr lang="en-US" dirty="0" smtClean="0"/>
          </a:p>
          <a:p>
            <a:pPr>
              <a:buNone/>
            </a:pPr>
            <a:r>
              <a:rPr lang="en-US" dirty="0" smtClean="0"/>
              <a:t>Under IFRS</a:t>
            </a:r>
          </a:p>
          <a:p>
            <a:r>
              <a:rPr lang="en-US" sz="2000" dirty="0" smtClean="0"/>
              <a:t>Negative Goodwill to be credited to profit &amp; loss account </a:t>
            </a:r>
          </a:p>
          <a:p>
            <a:pPr>
              <a:buNone/>
            </a:pPr>
            <a:r>
              <a:rPr lang="en-US" sz="2000" dirty="0" smtClean="0"/>
              <a:t>	(Bargain Purchase)</a:t>
            </a:r>
          </a:p>
          <a:p>
            <a:endParaRPr lang="en-US" sz="2000" dirty="0" smtClean="0"/>
          </a:p>
          <a:p>
            <a:pPr>
              <a:buNone/>
            </a:pPr>
            <a:r>
              <a:rPr lang="en-US" sz="2800" dirty="0" smtClean="0"/>
              <a:t>Under IND-AS</a:t>
            </a:r>
          </a:p>
          <a:p>
            <a:pPr>
              <a:buNone/>
            </a:pPr>
            <a:r>
              <a:rPr lang="en-US" sz="2800" dirty="0" smtClean="0"/>
              <a:t> </a:t>
            </a:r>
            <a:r>
              <a:rPr lang="en-US" sz="2000" dirty="0" smtClean="0">
                <a:solidFill>
                  <a:srgbClr val="FF0000"/>
                </a:solidFill>
              </a:rPr>
              <a:t>First Carve OUT </a:t>
            </a:r>
            <a:endParaRPr lang="en-US" dirty="0"/>
          </a:p>
        </p:txBody>
      </p:sp>
      <p:sp>
        <p:nvSpPr>
          <p:cNvPr id="5" name="Slide Number Placeholder 4"/>
          <p:cNvSpPr>
            <a:spLocks noGrp="1"/>
          </p:cNvSpPr>
          <p:nvPr>
            <p:ph type="sldNum" sz="quarter" idx="12"/>
          </p:nvPr>
        </p:nvSpPr>
        <p:spPr/>
        <p:txBody>
          <a:bodyPr/>
          <a:lstStyle/>
          <a:p>
            <a:fld id="{811AAEEF-F233-4E32-A923-D4DF4B556C67}" type="slidenum">
              <a:rPr lang="en-US" smtClean="0"/>
              <a:pPr/>
              <a:t>45</a:t>
            </a:fld>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7245723" y="295275"/>
            <a:ext cx="1158688" cy="1725438"/>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73273" y="342748"/>
            <a:ext cx="1339594" cy="1666162"/>
          </a:xfrm>
          <a:prstGeom prst="rect">
            <a:avLst/>
          </a:prstGeom>
          <a:noFill/>
          <a:ln w="9525">
            <a:noFill/>
            <a:miter lim="800000"/>
            <a:headEnd/>
            <a:tailEnd/>
          </a:ln>
        </p:spPr>
      </p:pic>
      <p:sp>
        <p:nvSpPr>
          <p:cNvPr id="8" name="Curved Right Arrow 7"/>
          <p:cNvSpPr/>
          <p:nvPr/>
        </p:nvSpPr>
        <p:spPr>
          <a:xfrm>
            <a:off x="29980" y="2203553"/>
            <a:ext cx="1514007" cy="3267856"/>
          </a:xfrm>
          <a:prstGeom prst="curvedRightArrow">
            <a:avLst>
              <a:gd name="adj1" fmla="val 3850"/>
              <a:gd name="adj2" fmla="val 34032"/>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152400" y="1440904"/>
            <a:ext cx="8839200" cy="4724400"/>
          </a:xfrm>
        </p:spPr>
        <p:txBody>
          <a:bodyPr/>
          <a:lstStyle/>
          <a:p>
            <a:r>
              <a:rPr lang="en-IN" sz="2400" dirty="0" smtClean="0"/>
              <a:t>IFRS 3 requires a bargain purchase gain on business  combination to be recognized in profit or loss for the period. However, </a:t>
            </a:r>
            <a:r>
              <a:rPr lang="en-IN" sz="2400" dirty="0" err="1" smtClean="0"/>
              <a:t>Ind</a:t>
            </a:r>
            <a:r>
              <a:rPr lang="en-IN" sz="2400" dirty="0" smtClean="0"/>
              <a:t>-AS 103 requires the same to be recognized in OCI and accumulated in equity as capital reserve. However, if there is no clear evidence of bargain purchase, companies will recognize the gain directly in equity as capital reserve, without routing the same through OCI.</a:t>
            </a:r>
            <a:endParaRPr lang="en-IN" sz="24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Carve Out</a:t>
            </a:r>
            <a:endParaRPr lang="en-IN" dirty="0"/>
          </a:p>
        </p:txBody>
      </p:sp>
      <p:sp>
        <p:nvSpPr>
          <p:cNvPr id="3" name="Content Placeholder 2"/>
          <p:cNvSpPr>
            <a:spLocks noGrp="1"/>
          </p:cNvSpPr>
          <p:nvPr>
            <p:ph idx="1"/>
          </p:nvPr>
        </p:nvSpPr>
        <p:spPr/>
        <p:txBody>
          <a:bodyPr/>
          <a:lstStyle/>
          <a:p>
            <a:r>
              <a:rPr lang="en-IN" dirty="0" smtClean="0"/>
              <a:t>IFRS 3 </a:t>
            </a:r>
            <a:r>
              <a:rPr lang="en-IN" i="1" dirty="0" smtClean="0"/>
              <a:t>Business Combinations excludes common control </a:t>
            </a:r>
            <a:r>
              <a:rPr lang="en-IN" dirty="0" smtClean="0"/>
              <a:t>business combinations from its scope. However, </a:t>
            </a:r>
            <a:r>
              <a:rPr lang="en-IN" dirty="0" err="1" smtClean="0"/>
              <a:t>Ind</a:t>
            </a:r>
            <a:r>
              <a:rPr lang="en-IN" dirty="0" smtClean="0"/>
              <a:t>-AS requires such combinations to be accounted using the pooling of interest method. </a:t>
            </a:r>
            <a:endParaRPr lang="en-IN"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5" name="Rectangle 5"/>
          <p:cNvSpPr>
            <a:spLocks noGrp="1" noChangeArrowheads="1"/>
          </p:cNvSpPr>
          <p:nvPr>
            <p:ph type="title"/>
          </p:nvPr>
        </p:nvSpPr>
        <p:spPr/>
        <p:txBody>
          <a:bodyPr/>
          <a:lstStyle/>
          <a:p>
            <a:r>
              <a:rPr lang="en-GB" altLang="zh-CN" dirty="0" smtClean="0">
                <a:ea typeface="宋体" pitchFamily="2" charset="-122"/>
              </a:rPr>
              <a:t>Significant </a:t>
            </a:r>
            <a:r>
              <a:rPr lang="en-GB" altLang="zh-CN" dirty="0">
                <a:ea typeface="宋体" pitchFamily="2" charset="-122"/>
              </a:rPr>
              <a:t>changes - </a:t>
            </a:r>
            <a:r>
              <a:rPr lang="en-GB" altLang="zh-CN" dirty="0" smtClean="0">
                <a:ea typeface="宋体" pitchFamily="2" charset="-122"/>
              </a:rPr>
              <a:t>goodwill</a:t>
            </a:r>
            <a:endParaRPr lang="en-GB" altLang="zh-CN" dirty="0">
              <a:ea typeface="宋体" pitchFamily="2" charset="-122"/>
            </a:endParaRPr>
          </a:p>
        </p:txBody>
      </p:sp>
      <p:sp>
        <p:nvSpPr>
          <p:cNvPr id="471046" name="Rectangle 6"/>
          <p:cNvSpPr>
            <a:spLocks noGrp="1" noChangeArrowheads="1"/>
          </p:cNvSpPr>
          <p:nvPr>
            <p:ph idx="1"/>
          </p:nvPr>
        </p:nvSpPr>
        <p:spPr>
          <a:xfrm>
            <a:off x="1384902" y="1518642"/>
            <a:ext cx="7010400" cy="4572000"/>
          </a:xfrm>
        </p:spPr>
        <p:txBody>
          <a:bodyPr>
            <a:noAutofit/>
          </a:bodyPr>
          <a:lstStyle/>
          <a:p>
            <a:r>
              <a:rPr lang="en-GB" altLang="zh-CN" sz="2400" dirty="0">
                <a:ea typeface="宋体" pitchFamily="2" charset="-122"/>
              </a:rPr>
              <a:t>Acquired business measured at fair value as a whole</a:t>
            </a:r>
          </a:p>
          <a:p>
            <a:r>
              <a:rPr lang="en-GB" altLang="zh-CN" sz="2400" dirty="0">
                <a:ea typeface="宋体" pitchFamily="2" charset="-122"/>
              </a:rPr>
              <a:t>100% goodwill recognised</a:t>
            </a:r>
          </a:p>
          <a:p>
            <a:pPr lvl="1"/>
            <a:r>
              <a:rPr lang="en-GB" altLang="zh-CN" sz="2000" dirty="0">
                <a:ea typeface="宋体" pitchFamily="2" charset="-122"/>
              </a:rPr>
              <a:t>Consistent with treatment of other assets</a:t>
            </a:r>
          </a:p>
          <a:p>
            <a:r>
              <a:rPr lang="en-GB" altLang="zh-CN" sz="2400" dirty="0">
                <a:ea typeface="宋体" pitchFamily="2" charset="-122"/>
              </a:rPr>
              <a:t>Goodwill allocated between acquirer and non-controlling interest (was minority interest)</a:t>
            </a:r>
          </a:p>
          <a:p>
            <a:r>
              <a:rPr lang="en-GB" altLang="zh-CN" sz="2400" dirty="0">
                <a:ea typeface="宋体" pitchFamily="2" charset="-122"/>
              </a:rPr>
              <a:t>Allocation of goodwill to acquirer based on:</a:t>
            </a:r>
          </a:p>
          <a:p>
            <a:pPr lvl="1"/>
            <a:r>
              <a:rPr lang="en-GB" altLang="zh-CN" sz="2000" dirty="0">
                <a:ea typeface="宋体" pitchFamily="2" charset="-122"/>
              </a:rPr>
              <a:t>Fair value of acquirer’s equity interest LESS</a:t>
            </a:r>
          </a:p>
          <a:p>
            <a:pPr lvl="1"/>
            <a:r>
              <a:rPr lang="en-GB" altLang="zh-CN" sz="2000" dirty="0">
                <a:ea typeface="宋体" pitchFamily="2" charset="-122"/>
              </a:rPr>
              <a:t>Fair value of share of net assets acquired</a:t>
            </a:r>
          </a:p>
          <a:p>
            <a:pPr lvl="1"/>
            <a:r>
              <a:rPr lang="en-GB" altLang="zh-CN" sz="2000" dirty="0">
                <a:ea typeface="宋体" pitchFamily="2" charset="-122"/>
              </a:rPr>
              <a:t>Balance to NCI</a:t>
            </a:r>
          </a:p>
        </p:txBody>
      </p:sp>
      <p:sp>
        <p:nvSpPr>
          <p:cNvPr id="6" name="Slide Number Placeholder 5"/>
          <p:cNvSpPr>
            <a:spLocks noGrp="1"/>
          </p:cNvSpPr>
          <p:nvPr>
            <p:ph type="sldNum" sz="quarter" idx="12"/>
          </p:nvPr>
        </p:nvSpPr>
        <p:spPr/>
        <p:txBody>
          <a:bodyPr/>
          <a:lstStyle/>
          <a:p>
            <a:fld id="{811AAEEF-F233-4E32-A923-D4DF4B556C67}" type="slidenum">
              <a:rPr lang="en-US" smtClean="0"/>
              <a:pPr/>
              <a:t>48</a:t>
            </a:fld>
            <a:endParaRPr lang="en-US" dirty="0"/>
          </a:p>
        </p:txBody>
      </p:sp>
      <p:pic>
        <p:nvPicPr>
          <p:cNvPr id="14338" name="Picture 2"/>
          <p:cNvPicPr>
            <a:picLocks noChangeAspect="1" noChangeArrowheads="1"/>
          </p:cNvPicPr>
          <p:nvPr/>
        </p:nvPicPr>
        <p:blipFill>
          <a:blip r:embed="rId3" cstate="print"/>
          <a:srcRect/>
          <a:stretch>
            <a:fillRect/>
          </a:stretch>
        </p:blipFill>
        <p:spPr bwMode="auto">
          <a:xfrm>
            <a:off x="6820525" y="5331384"/>
            <a:ext cx="2323475" cy="1526615"/>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2" name="Rectangle 2"/>
          <p:cNvSpPr>
            <a:spLocks noGrp="1" noChangeArrowheads="1"/>
          </p:cNvSpPr>
          <p:nvPr>
            <p:ph type="title"/>
          </p:nvPr>
        </p:nvSpPr>
        <p:spPr/>
        <p:txBody>
          <a:bodyPr/>
          <a:lstStyle/>
          <a:p>
            <a:r>
              <a:rPr lang="en-GB" altLang="zh-CN" dirty="0" smtClean="0">
                <a:ea typeface="宋体" pitchFamily="2" charset="-122"/>
              </a:rPr>
              <a:t>Goodwill </a:t>
            </a:r>
            <a:r>
              <a:rPr lang="en-GB" altLang="zh-CN" dirty="0">
                <a:ea typeface="宋体" pitchFamily="2" charset="-122"/>
              </a:rPr>
              <a:t>example</a:t>
            </a:r>
          </a:p>
        </p:txBody>
      </p:sp>
      <p:sp>
        <p:nvSpPr>
          <p:cNvPr id="501763" name="Rectangle 3"/>
          <p:cNvSpPr>
            <a:spLocks noGrp="1" noChangeArrowheads="1"/>
          </p:cNvSpPr>
          <p:nvPr>
            <p:ph idx="1"/>
          </p:nvPr>
        </p:nvSpPr>
        <p:spPr>
          <a:xfrm>
            <a:off x="214282" y="1411289"/>
            <a:ext cx="7508631" cy="2738437"/>
          </a:xfrm>
        </p:spPr>
        <p:txBody>
          <a:bodyPr>
            <a:normAutofit/>
          </a:bodyPr>
          <a:lstStyle/>
          <a:p>
            <a:r>
              <a:rPr lang="en-US" sz="2400" dirty="0"/>
              <a:t>P acquires 75% (750 000 shares) of S for </a:t>
            </a:r>
            <a:r>
              <a:rPr lang="en-US" sz="2400" dirty="0" smtClean="0"/>
              <a:t>Rs 7.5cr</a:t>
            </a:r>
          </a:p>
          <a:p>
            <a:r>
              <a:rPr lang="en-US" sz="2400" dirty="0" smtClean="0"/>
              <a:t>Value </a:t>
            </a:r>
            <a:r>
              <a:rPr lang="en-US" sz="2400" dirty="0"/>
              <a:t>of S = </a:t>
            </a:r>
            <a:r>
              <a:rPr lang="en-US" sz="2400" dirty="0" smtClean="0"/>
              <a:t>Rs 9.7cr</a:t>
            </a:r>
            <a:endParaRPr lang="da-DK" sz="2400" dirty="0"/>
          </a:p>
          <a:p>
            <a:r>
              <a:rPr lang="en-US" sz="2400" dirty="0"/>
              <a:t>Fair value of net assets acquired = </a:t>
            </a:r>
            <a:r>
              <a:rPr lang="en-US" sz="2400" dirty="0" smtClean="0"/>
              <a:t>Rs 8cr</a:t>
            </a:r>
            <a:endParaRPr lang="da-DK" sz="2400" dirty="0"/>
          </a:p>
        </p:txBody>
      </p:sp>
      <p:sp>
        <p:nvSpPr>
          <p:cNvPr id="7" name="Footer Placeholder 6"/>
          <p:cNvSpPr>
            <a:spLocks noGrp="1"/>
          </p:cNvSpPr>
          <p:nvPr>
            <p:ph type="ftr" sz="quarter" idx="11"/>
          </p:nvPr>
        </p:nvSpPr>
        <p:spPr/>
        <p:txBody>
          <a:bodyPr/>
          <a:lstStyle/>
          <a:p>
            <a:r>
              <a:rPr lang="en-US" smtClean="0"/>
              <a:t>CA Sandesh Mundra, Chartered Accountants</a:t>
            </a:r>
            <a:endParaRPr lang="en-US" dirty="0"/>
          </a:p>
        </p:txBody>
      </p:sp>
      <p:sp>
        <p:nvSpPr>
          <p:cNvPr id="8" name="Slide Number Placeholder 7"/>
          <p:cNvSpPr>
            <a:spLocks noGrp="1"/>
          </p:cNvSpPr>
          <p:nvPr>
            <p:ph type="sldNum" sz="quarter" idx="12"/>
          </p:nvPr>
        </p:nvSpPr>
        <p:spPr/>
        <p:txBody>
          <a:bodyPr/>
          <a:lstStyle/>
          <a:p>
            <a:fld id="{811AAEEF-F233-4E32-A923-D4DF4B556C67}" type="slidenum">
              <a:rPr lang="en-US" smtClean="0"/>
              <a:pPr/>
              <a:t>49</a:t>
            </a:fld>
            <a:endParaRPr lang="en-US" dirty="0"/>
          </a:p>
        </p:txBody>
      </p:sp>
      <p:graphicFrame>
        <p:nvGraphicFramePr>
          <p:cNvPr id="501826" name="Group 66"/>
          <p:cNvGraphicFramePr>
            <a:graphicFrameLocks noGrp="1"/>
          </p:cNvGraphicFramePr>
          <p:nvPr/>
        </p:nvGraphicFramePr>
        <p:xfrm>
          <a:off x="317990" y="2857496"/>
          <a:ext cx="4122126" cy="1875500"/>
        </p:xfrm>
        <a:graphic>
          <a:graphicData uri="http://schemas.openxmlformats.org/drawingml/2006/table">
            <a:tbl>
              <a:tblPr/>
              <a:tblGrid>
                <a:gridCol w="3137388"/>
                <a:gridCol w="984738"/>
              </a:tblGrid>
              <a:tr h="381000">
                <a:tc gridSpan="2">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1" i="0" u="none" strike="noStrike" cap="none" normalizeH="0" baseline="0" dirty="0" smtClean="0">
                          <a:ln>
                            <a:noFill/>
                          </a:ln>
                          <a:solidFill>
                            <a:srgbClr val="000000"/>
                          </a:solidFill>
                          <a:effectLst/>
                          <a:latin typeface="Century Gothic" pitchFamily="34" charset="0"/>
                        </a:rPr>
                        <a:t>Current requirements AS </a:t>
                      </a:r>
                    </a:p>
                  </a:txBody>
                  <a:tcPr marL="33231" marR="33231" marT="36000" marB="36000" anchor="ctr" horzOverflow="overflow">
                    <a:lnL cap="flat">
                      <a:noFill/>
                    </a:lnL>
                    <a:lnR cap="flat">
                      <a:noFill/>
                    </a:lnR>
                    <a:lnT cap="flat">
                      <a:noFill/>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c hMerge="1">
                  <a:txBody>
                    <a:bodyPr/>
                    <a:lstStyle/>
                    <a:p>
                      <a:endParaRPr lang="en-US"/>
                    </a:p>
                  </a:txBody>
                  <a:tcPr/>
                </a:tc>
              </a:tr>
              <a:tr h="382588">
                <a:tc>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Consideration</a:t>
                      </a: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c>
                  <a:txBody>
                    <a:bodyPr/>
                    <a:lstStyle/>
                    <a:p>
                      <a:pPr marL="0" marR="0" lvl="0" indent="0" algn="ctr"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smtClean="0">
                          <a:ln>
                            <a:noFill/>
                          </a:ln>
                          <a:solidFill>
                            <a:srgbClr val="000000"/>
                          </a:solidFill>
                          <a:effectLst/>
                          <a:latin typeface="Century Gothic" pitchFamily="34" charset="0"/>
                        </a:rPr>
                        <a:t>7,5</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r>
              <a:tr h="381000">
                <a:tc>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US" sz="1600" b="0" i="0" u="none" strike="noStrike" cap="none" normalizeH="0" baseline="0" dirty="0" smtClean="0">
                          <a:ln>
                            <a:noFill/>
                          </a:ln>
                          <a:solidFill>
                            <a:srgbClr val="000000"/>
                          </a:solidFill>
                          <a:effectLst/>
                          <a:latin typeface="Century Gothic" pitchFamily="34" charset="0"/>
                        </a:rPr>
                        <a:t>Share of identifiable A (75% 8m)</a:t>
                      </a:r>
                      <a:endParaRPr kumimoji="0" lang="en-GB" sz="1600" b="0" i="0" u="none" strike="noStrike" cap="none" normalizeH="0" baseline="0" dirty="0" smtClean="0">
                        <a:ln>
                          <a:noFill/>
                        </a:ln>
                        <a:solidFill>
                          <a:srgbClr val="000000"/>
                        </a:solidFill>
                        <a:effectLst/>
                        <a:latin typeface="Century Gothic" pitchFamily="34" charset="0"/>
                      </a:endParaRP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c>
                  <a:txBody>
                    <a:bodyPr/>
                    <a:lstStyle/>
                    <a:p>
                      <a:pPr marL="0" marR="0" lvl="0" indent="0" algn="ctr"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sng" strike="noStrike" cap="none" normalizeH="0" baseline="0" dirty="0" smtClean="0">
                          <a:ln>
                            <a:noFill/>
                          </a:ln>
                          <a:solidFill>
                            <a:srgbClr val="000000"/>
                          </a:solidFill>
                          <a:effectLst/>
                          <a:latin typeface="Century Gothic" pitchFamily="34" charset="0"/>
                        </a:rPr>
                        <a:t>(6,0)</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r>
              <a:tr h="381000">
                <a:tc>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Goodwill as per IND AS 103</a:t>
                      </a: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cap="flat">
                      <a:noFill/>
                    </a:lnB>
                    <a:lnTlToBr>
                      <a:noFill/>
                    </a:lnTlToBr>
                    <a:lnBlToTr>
                      <a:noFill/>
                    </a:lnBlToTr>
                    <a:solidFill>
                      <a:srgbClr val="CCFF33"/>
                    </a:solidFill>
                  </a:tcPr>
                </a:tc>
                <a:tc>
                  <a:txBody>
                    <a:bodyPr/>
                    <a:lstStyle/>
                    <a:p>
                      <a:pPr marL="0" marR="0" lvl="0" indent="0" algn="ctr"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1,5</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cap="flat">
                      <a:noFill/>
                    </a:lnB>
                    <a:lnTlToBr>
                      <a:noFill/>
                    </a:lnTlToBr>
                    <a:lnBlToTr>
                      <a:noFill/>
                    </a:lnBlToTr>
                    <a:solidFill>
                      <a:srgbClr val="CCFF33"/>
                    </a:solidFill>
                  </a:tcPr>
                </a:tc>
              </a:tr>
            </a:tbl>
          </a:graphicData>
        </a:graphic>
      </p:graphicFrame>
      <p:graphicFrame>
        <p:nvGraphicFramePr>
          <p:cNvPr id="501824" name="Group 64"/>
          <p:cNvGraphicFramePr>
            <a:graphicFrameLocks noGrp="1"/>
          </p:cNvGraphicFramePr>
          <p:nvPr/>
        </p:nvGraphicFramePr>
        <p:xfrm>
          <a:off x="4909038" y="2884483"/>
          <a:ext cx="4120661" cy="1811438"/>
        </p:xfrm>
        <a:graphic>
          <a:graphicData uri="http://schemas.openxmlformats.org/drawingml/2006/table">
            <a:tbl>
              <a:tblPr/>
              <a:tblGrid>
                <a:gridCol w="3135923"/>
                <a:gridCol w="984738"/>
              </a:tblGrid>
              <a:tr h="452438">
                <a:tc gridSpan="2">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1" i="0" u="none" strike="noStrike" cap="none" normalizeH="0" baseline="0" dirty="0" smtClean="0">
                          <a:ln>
                            <a:noFill/>
                          </a:ln>
                          <a:solidFill>
                            <a:srgbClr val="000000"/>
                          </a:solidFill>
                          <a:effectLst/>
                          <a:latin typeface="Century Gothic" pitchFamily="34" charset="0"/>
                        </a:rPr>
                        <a:t>Current requirements </a:t>
                      </a:r>
                    </a:p>
                  </a:txBody>
                  <a:tcPr marL="33231" marR="33231" marT="36000" marB="36000" anchor="ctr" horzOverflow="overflow">
                    <a:lnL cap="flat">
                      <a:noFill/>
                    </a:lnL>
                    <a:lnR cap="flat">
                      <a:noFill/>
                    </a:lnR>
                    <a:lnT cap="flat">
                      <a:noFill/>
                    </a:lnT>
                    <a:lnB w="12700" cap="flat" cmpd="sng" algn="ctr">
                      <a:solidFill>
                        <a:srgbClr val="000066"/>
                      </a:solidFill>
                      <a:prstDash val="solid"/>
                      <a:round/>
                      <a:headEnd type="none" w="med" len="med"/>
                      <a:tailEnd type="none" w="med" len="med"/>
                    </a:lnB>
                    <a:lnTlToBr>
                      <a:noFill/>
                    </a:lnTlToBr>
                    <a:lnBlToTr>
                      <a:noFill/>
                    </a:lnBlToTr>
                    <a:solidFill>
                      <a:srgbClr val="FFCC66"/>
                    </a:solidFill>
                  </a:tcPr>
                </a:tc>
                <a:tc hMerge="1">
                  <a:txBody>
                    <a:bodyPr/>
                    <a:lstStyle/>
                    <a:p>
                      <a:endParaRPr lang="en-US"/>
                    </a:p>
                  </a:txBody>
                  <a:tcPr/>
                </a:tc>
              </a:tr>
              <a:tr h="452438">
                <a:tc>
                  <a:txBody>
                    <a:bodyPr/>
                    <a:lstStyle/>
                    <a:p>
                      <a:pPr marL="0" marR="0" lvl="0" indent="0" algn="l" defTabSz="914400" rtl="0" eaLnBrk="0" fontAlgn="base" latinLnBrk="0" hangingPunct="0">
                        <a:lnSpc>
                          <a:spcPts val="3000"/>
                        </a:lnSpc>
                        <a:spcBef>
                          <a:spcPct val="5000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Goodwill</a:t>
                      </a: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CCFF33"/>
                    </a:solidFill>
                  </a:tcPr>
                </a:tc>
                <a:tc>
                  <a:txBody>
                    <a:bodyPr/>
                    <a:lstStyle/>
                    <a:p>
                      <a:pPr marL="0" marR="0" lvl="0" indent="0" algn="ctr" defTabSz="914400" rtl="0" eaLnBrk="0" fontAlgn="base" latinLnBrk="0" hangingPunct="0">
                        <a:lnSpc>
                          <a:spcPts val="3000"/>
                        </a:lnSpc>
                        <a:spcBef>
                          <a:spcPct val="50000"/>
                        </a:spcBef>
                        <a:spcAft>
                          <a:spcPct val="0"/>
                        </a:spcAft>
                        <a:buClrTx/>
                        <a:buSzTx/>
                        <a:buFont typeface="Wingdings" pitchFamily="2" charset="2"/>
                        <a:buNone/>
                        <a:tabLst>
                          <a:tab pos="5715000" algn="l"/>
                        </a:tabLst>
                      </a:pPr>
                      <a:r>
                        <a:rPr kumimoji="0" lang="en-GB" sz="1600" b="0" i="0" u="none" strike="noStrike" cap="none" normalizeH="0" baseline="0" smtClean="0">
                          <a:ln>
                            <a:noFill/>
                          </a:ln>
                          <a:solidFill>
                            <a:srgbClr val="000000"/>
                          </a:solidFill>
                          <a:effectLst/>
                          <a:latin typeface="Century Gothic" pitchFamily="34" charset="0"/>
                        </a:rPr>
                        <a:t>1,5</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CCFF33"/>
                    </a:solidFill>
                  </a:tcPr>
                </a:tc>
              </a:tr>
              <a:tr h="452438">
                <a:tc>
                  <a:txBody>
                    <a:bodyPr/>
                    <a:lstStyle/>
                    <a:p>
                      <a:pPr marL="0" marR="0" lvl="0" indent="0" algn="l" defTabSz="914400" rtl="0" eaLnBrk="0" fontAlgn="base" latinLnBrk="0" hangingPunct="0">
                        <a:lnSpc>
                          <a:spcPts val="3000"/>
                        </a:lnSpc>
                        <a:spcBef>
                          <a:spcPct val="5000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Net assets</a:t>
                      </a: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FFCC66"/>
                    </a:solidFill>
                  </a:tcPr>
                </a:tc>
                <a:tc>
                  <a:txBody>
                    <a:bodyPr/>
                    <a:lstStyle/>
                    <a:p>
                      <a:pPr marL="0" marR="0" lvl="0" indent="0" algn="ctr" defTabSz="914400" rtl="0" eaLnBrk="0" fontAlgn="base" latinLnBrk="0" hangingPunct="0">
                        <a:lnSpc>
                          <a:spcPts val="3000"/>
                        </a:lnSpc>
                        <a:spcBef>
                          <a:spcPct val="50000"/>
                        </a:spcBef>
                        <a:spcAft>
                          <a:spcPct val="0"/>
                        </a:spcAft>
                        <a:buClrTx/>
                        <a:buSzTx/>
                        <a:buFont typeface="Wingdings" pitchFamily="2" charset="2"/>
                        <a:buNone/>
                        <a:tabLst>
                          <a:tab pos="5715000" algn="l"/>
                        </a:tabLst>
                      </a:pPr>
                      <a:r>
                        <a:rPr kumimoji="0" lang="en-GB" sz="1600" b="0" i="0" u="none" strike="noStrike" cap="none" normalizeH="0" baseline="0" smtClean="0">
                          <a:ln>
                            <a:noFill/>
                          </a:ln>
                          <a:solidFill>
                            <a:srgbClr val="000000"/>
                          </a:solidFill>
                          <a:effectLst/>
                          <a:latin typeface="Century Gothic" pitchFamily="34" charset="0"/>
                        </a:rPr>
                        <a:t>8,0</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FFCC66"/>
                    </a:solidFill>
                  </a:tcPr>
                </a:tc>
              </a:tr>
              <a:tr h="415925">
                <a:tc>
                  <a:txBody>
                    <a:bodyPr/>
                    <a:lstStyle/>
                    <a:p>
                      <a:pPr marL="0" marR="0" lvl="0" indent="0" algn="l" defTabSz="914400" rtl="0" eaLnBrk="0" fontAlgn="base" latinLnBrk="0" hangingPunct="0">
                        <a:lnSpc>
                          <a:spcPts val="3000"/>
                        </a:lnSpc>
                        <a:spcBef>
                          <a:spcPct val="5000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Minority interest</a:t>
                      </a: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cap="flat">
                      <a:noFill/>
                    </a:lnB>
                    <a:lnTlToBr>
                      <a:noFill/>
                    </a:lnTlToBr>
                    <a:lnBlToTr>
                      <a:noFill/>
                    </a:lnBlToTr>
                    <a:solidFill>
                      <a:srgbClr val="FFCC66"/>
                    </a:solidFill>
                  </a:tcPr>
                </a:tc>
                <a:tc>
                  <a:txBody>
                    <a:bodyPr/>
                    <a:lstStyle/>
                    <a:p>
                      <a:pPr marL="0" marR="0" lvl="0" indent="0" algn="ctr" defTabSz="914400" rtl="0" eaLnBrk="0" fontAlgn="base" latinLnBrk="0" hangingPunct="0">
                        <a:lnSpc>
                          <a:spcPts val="3000"/>
                        </a:lnSpc>
                        <a:spcBef>
                          <a:spcPct val="5000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2,0</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cap="flat">
                      <a:noFill/>
                    </a:lnB>
                    <a:lnTlToBr>
                      <a:noFill/>
                    </a:lnTlToBr>
                    <a:lnBlToTr>
                      <a:noFill/>
                    </a:lnBlToTr>
                    <a:solidFill>
                      <a:srgbClr val="FFCC66"/>
                    </a:solidFill>
                  </a:tcPr>
                </a:tc>
              </a:tr>
            </a:tbl>
          </a:graphicData>
        </a:graphic>
      </p:graphicFrame>
      <p:cxnSp>
        <p:nvCxnSpPr>
          <p:cNvPr id="501811" name="AutoShape 51"/>
          <p:cNvCxnSpPr>
            <a:cxnSpLocks noChangeShapeType="1"/>
          </p:cNvCxnSpPr>
          <p:nvPr/>
        </p:nvCxnSpPr>
        <p:spPr bwMode="auto">
          <a:xfrm flipV="1">
            <a:off x="4321420" y="3643314"/>
            <a:ext cx="583223" cy="863600"/>
          </a:xfrm>
          <a:prstGeom prst="bentConnector3">
            <a:avLst>
              <a:gd name="adj1" fmla="val 50000"/>
            </a:avLst>
          </a:prstGeom>
          <a:noFill/>
          <a:ln w="28575">
            <a:solidFill>
              <a:srgbClr val="000078"/>
            </a:solidFill>
            <a:miter lim="800000"/>
            <a:headEnd/>
            <a:tailEnd type="triangle" w="med" len="med"/>
          </a:ln>
          <a:effectLst/>
        </p:spPr>
      </p:cxn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501826"/>
                                        </p:tgtEl>
                                        <p:attrNameLst>
                                          <p:attrName>style.visibility</p:attrName>
                                        </p:attrNameLst>
                                      </p:cBhvr>
                                      <p:to>
                                        <p:strVal val="visible"/>
                                      </p:to>
                                    </p:set>
                                    <p:animEffect transition="in" filter="slide(fromBottom)">
                                      <p:cBhvr>
                                        <p:cTn id="7" dur="500"/>
                                        <p:tgtEl>
                                          <p:spTgt spid="501826"/>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nodeType="clickEffect">
                                  <p:stCondLst>
                                    <p:cond delay="0"/>
                                  </p:stCondLst>
                                  <p:childTnLst>
                                    <p:set>
                                      <p:cBhvr>
                                        <p:cTn id="11" dur="1" fill="hold">
                                          <p:stCondLst>
                                            <p:cond delay="0"/>
                                          </p:stCondLst>
                                        </p:cTn>
                                        <p:tgtEl>
                                          <p:spTgt spid="501824"/>
                                        </p:tgtEl>
                                        <p:attrNameLst>
                                          <p:attrName>style.visibility</p:attrName>
                                        </p:attrNameLst>
                                      </p:cBhvr>
                                      <p:to>
                                        <p:strVal val="visible"/>
                                      </p:to>
                                    </p:set>
                                    <p:anim calcmode="lin" valueType="num">
                                      <p:cBhvr>
                                        <p:cTn id="12" dur="1000" fill="hold"/>
                                        <p:tgtEl>
                                          <p:spTgt spid="501824"/>
                                        </p:tgtEl>
                                        <p:attrNameLst>
                                          <p:attrName>ppt_x</p:attrName>
                                        </p:attrNameLst>
                                      </p:cBhvr>
                                      <p:tavLst>
                                        <p:tav tm="0">
                                          <p:val>
                                            <p:strVal val="#ppt_x-.2"/>
                                          </p:val>
                                        </p:tav>
                                        <p:tav tm="100000">
                                          <p:val>
                                            <p:strVal val="#ppt_x"/>
                                          </p:val>
                                        </p:tav>
                                      </p:tavLst>
                                    </p:anim>
                                    <p:anim calcmode="lin" valueType="num">
                                      <p:cBhvr>
                                        <p:cTn id="13" dur="1000" fill="hold"/>
                                        <p:tgtEl>
                                          <p:spTgt spid="501824"/>
                                        </p:tgtEl>
                                        <p:attrNameLst>
                                          <p:attrName>ppt_y</p:attrName>
                                        </p:attrNameLst>
                                      </p:cBhvr>
                                      <p:tavLst>
                                        <p:tav tm="0">
                                          <p:val>
                                            <p:strVal val="#ppt_y"/>
                                          </p:val>
                                        </p:tav>
                                        <p:tav tm="100000">
                                          <p:val>
                                            <p:strVal val="#ppt_y"/>
                                          </p:val>
                                        </p:tav>
                                      </p:tavLst>
                                    </p:anim>
                                    <p:animEffect transition="in" filter="wipe(right)" prLst="gradientSize: 0.1">
                                      <p:cBhvr>
                                        <p:cTn id="14" dur="1000"/>
                                        <p:tgtEl>
                                          <p:spTgt spid="501824"/>
                                        </p:tgtEl>
                                      </p:cBhvr>
                                    </p:animEffect>
                                  </p:childTnLst>
                                </p:cTn>
                              </p:par>
                              <p:par>
                                <p:cTn id="15" presetID="18" presetClass="entr" presetSubtype="12" fill="hold" nodeType="withEffect">
                                  <p:stCondLst>
                                    <p:cond delay="0"/>
                                  </p:stCondLst>
                                  <p:childTnLst>
                                    <p:set>
                                      <p:cBhvr>
                                        <p:cTn id="16" dur="1" fill="hold">
                                          <p:stCondLst>
                                            <p:cond delay="0"/>
                                          </p:stCondLst>
                                        </p:cTn>
                                        <p:tgtEl>
                                          <p:spTgt spid="501811"/>
                                        </p:tgtEl>
                                        <p:attrNameLst>
                                          <p:attrName>style.visibility</p:attrName>
                                        </p:attrNameLst>
                                      </p:cBhvr>
                                      <p:to>
                                        <p:strVal val="visible"/>
                                      </p:to>
                                    </p:set>
                                    <p:animEffect transition="in" filter="strips(downLeft)">
                                      <p:cBhvr>
                                        <p:cTn id="17" dur="500"/>
                                        <p:tgtEl>
                                          <p:spTgt spid="501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srcRect/>
          <a:stretch>
            <a:fillRect/>
          </a:stretch>
        </p:blipFill>
        <p:spPr bwMode="auto">
          <a:xfrm>
            <a:off x="6000760" y="56844"/>
            <a:ext cx="2214578" cy="1209276"/>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Key Definitions:-</a:t>
            </a:r>
            <a:endParaRPr lang="en-US" dirty="0"/>
          </a:p>
        </p:txBody>
      </p:sp>
      <p:sp>
        <p:nvSpPr>
          <p:cNvPr id="3" name="Content Placeholder 2"/>
          <p:cNvSpPr>
            <a:spLocks noGrp="1"/>
          </p:cNvSpPr>
          <p:nvPr>
            <p:ph idx="1"/>
          </p:nvPr>
        </p:nvSpPr>
        <p:spPr>
          <a:xfrm>
            <a:off x="152400" y="1368896"/>
            <a:ext cx="8839200" cy="4724400"/>
          </a:xfrm>
        </p:spPr>
        <p:txBody>
          <a:bodyPr/>
          <a:lstStyle/>
          <a:p>
            <a:r>
              <a:rPr lang="en-US" sz="1800" b="1" dirty="0" smtClean="0"/>
              <a:t>Business Combination</a:t>
            </a:r>
            <a:r>
              <a:rPr lang="en-US" sz="1800" dirty="0" smtClean="0"/>
              <a:t> - A transaction or other event in which an acquirer obtains </a:t>
            </a:r>
            <a:r>
              <a:rPr lang="en-US" sz="1800" dirty="0" smtClean="0">
                <a:solidFill>
                  <a:srgbClr val="FF0000"/>
                </a:solidFill>
              </a:rPr>
              <a:t>control</a:t>
            </a:r>
            <a:r>
              <a:rPr lang="en-US" sz="1800" dirty="0" smtClean="0"/>
              <a:t> of one or more </a:t>
            </a:r>
            <a:r>
              <a:rPr lang="en-US" sz="1800" dirty="0" smtClean="0">
                <a:solidFill>
                  <a:srgbClr val="FF0000"/>
                </a:solidFill>
              </a:rPr>
              <a:t>businesses</a:t>
            </a:r>
            <a:r>
              <a:rPr lang="en-US" sz="1800" dirty="0" smtClean="0"/>
              <a:t>. </a:t>
            </a:r>
          </a:p>
          <a:p>
            <a:endParaRPr lang="en-US" sz="1800" dirty="0" smtClean="0"/>
          </a:p>
          <a:p>
            <a:r>
              <a:rPr lang="en-US" sz="1800" b="1" dirty="0" smtClean="0"/>
              <a:t>Business</a:t>
            </a:r>
            <a:r>
              <a:rPr lang="en-US" sz="1800" dirty="0" smtClean="0"/>
              <a:t>  - “ </a:t>
            </a:r>
            <a:r>
              <a:rPr lang="en-US" sz="1800" i="1" dirty="0" smtClean="0"/>
              <a:t>an integrated set of activities and assets conducted and </a:t>
            </a:r>
            <a:r>
              <a:rPr lang="en-US" sz="1800" dirty="0" smtClean="0"/>
              <a:t>managed for providing….</a:t>
            </a:r>
            <a:r>
              <a:rPr lang="en-US" sz="1800" i="1" dirty="0" smtClean="0"/>
              <a:t>return to investor or economic benefit to stakeholders….generally consists of inputs and processes applied to those inputs , and resulting in outputs that are, or will be used to generate revenues”.</a:t>
            </a:r>
          </a:p>
          <a:p>
            <a:pPr>
              <a:buNone/>
            </a:pPr>
            <a:r>
              <a:rPr lang="en-US" sz="1800" i="1" dirty="0" smtClean="0"/>
              <a:t>	If goodwill is present in a transferred set of activities and assets, the transferred set shall be presumed to be a business.</a:t>
            </a:r>
          </a:p>
          <a:p>
            <a:pPr>
              <a:buNone/>
            </a:pPr>
            <a:endParaRPr lang="en-US" sz="1800" dirty="0" smtClean="0"/>
          </a:p>
          <a:p>
            <a:pPr>
              <a:buNone/>
            </a:pPr>
            <a:r>
              <a:rPr lang="en-US" sz="1800" b="1" dirty="0" smtClean="0"/>
              <a:t>	</a:t>
            </a:r>
            <a:endParaRPr lang="en-US" sz="18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03810" name="Rectangle 2"/>
          <p:cNvSpPr>
            <a:spLocks noGrp="1" noChangeArrowheads="1"/>
          </p:cNvSpPr>
          <p:nvPr>
            <p:ph type="title"/>
          </p:nvPr>
        </p:nvSpPr>
        <p:spPr>
          <a:xfrm>
            <a:off x="1752600" y="19990"/>
            <a:ext cx="7010400" cy="838200"/>
          </a:xfrm>
        </p:spPr>
        <p:txBody>
          <a:bodyPr/>
          <a:lstStyle/>
          <a:p>
            <a:r>
              <a:rPr lang="en-GB" altLang="zh-CN" dirty="0" smtClean="0">
                <a:ea typeface="宋体" pitchFamily="2" charset="-122"/>
              </a:rPr>
              <a:t>IFRS : </a:t>
            </a:r>
            <a:r>
              <a:rPr lang="en-GB" altLang="zh-CN" dirty="0">
                <a:ea typeface="宋体" pitchFamily="2" charset="-122"/>
              </a:rPr>
              <a:t>Goodwill example</a:t>
            </a:r>
          </a:p>
        </p:txBody>
      </p:sp>
      <p:sp>
        <p:nvSpPr>
          <p:cNvPr id="10" name="Footer Placeholder 9"/>
          <p:cNvSpPr>
            <a:spLocks noGrp="1"/>
          </p:cNvSpPr>
          <p:nvPr>
            <p:ph type="ftr" sz="quarter" idx="11"/>
          </p:nvPr>
        </p:nvSpPr>
        <p:spPr/>
        <p:txBody>
          <a:bodyPr/>
          <a:lstStyle/>
          <a:p>
            <a:r>
              <a:rPr lang="en-US" smtClean="0"/>
              <a:t>CA Sandesh Mundra, Chartered Accountants</a:t>
            </a:r>
            <a:endParaRPr lang="en-US" dirty="0"/>
          </a:p>
        </p:txBody>
      </p:sp>
      <p:sp>
        <p:nvSpPr>
          <p:cNvPr id="11" name="Slide Number Placeholder 10"/>
          <p:cNvSpPr>
            <a:spLocks noGrp="1"/>
          </p:cNvSpPr>
          <p:nvPr>
            <p:ph type="sldNum" sz="quarter" idx="12"/>
          </p:nvPr>
        </p:nvSpPr>
        <p:spPr/>
        <p:txBody>
          <a:bodyPr/>
          <a:lstStyle/>
          <a:p>
            <a:fld id="{0063BA1C-C7A3-45F8-9E86-8739D3421FB7}" type="slidenum">
              <a:rPr lang="en-US" smtClean="0"/>
              <a:pPr/>
              <a:t>50</a:t>
            </a:fld>
            <a:endParaRPr lang="en-US" dirty="0"/>
          </a:p>
        </p:txBody>
      </p:sp>
      <p:graphicFrame>
        <p:nvGraphicFramePr>
          <p:cNvPr id="503915" name="Group 107"/>
          <p:cNvGraphicFramePr>
            <a:graphicFrameLocks noGrp="1"/>
          </p:cNvGraphicFramePr>
          <p:nvPr>
            <p:ph sz="quarter" idx="4294967295"/>
          </p:nvPr>
        </p:nvGraphicFramePr>
        <p:xfrm>
          <a:off x="295422" y="862888"/>
          <a:ext cx="3825239" cy="1558000"/>
        </p:xfrm>
        <a:graphic>
          <a:graphicData uri="http://schemas.openxmlformats.org/drawingml/2006/table">
            <a:tbl>
              <a:tblPr/>
              <a:tblGrid>
                <a:gridCol w="2911100"/>
                <a:gridCol w="914139"/>
              </a:tblGrid>
              <a:tr h="356559">
                <a:tc gridSpan="2">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1" i="0" u="none" strike="noStrike" cap="none" normalizeH="0" baseline="0" dirty="0" smtClean="0">
                          <a:ln>
                            <a:noFill/>
                          </a:ln>
                          <a:solidFill>
                            <a:srgbClr val="000000"/>
                          </a:solidFill>
                          <a:effectLst/>
                          <a:latin typeface="Century Gothic" pitchFamily="34" charset="0"/>
                        </a:rPr>
                        <a:t>Current requirements AS 21</a:t>
                      </a:r>
                    </a:p>
                  </a:txBody>
                  <a:tcPr marL="33231" marR="33231" marT="36000" marB="36000" anchor="ctr" horzOverflow="overflow">
                    <a:lnL cap="flat">
                      <a:noFill/>
                    </a:lnL>
                    <a:lnR cap="flat">
                      <a:noFill/>
                    </a:lnR>
                    <a:lnT cap="flat">
                      <a:noFill/>
                    </a:lnT>
                    <a:lnB w="12700" cap="flat" cmpd="sng" algn="ctr">
                      <a:solidFill>
                        <a:srgbClr val="000066"/>
                      </a:solidFill>
                      <a:prstDash val="solid"/>
                      <a:round/>
                      <a:headEnd type="none" w="med" len="med"/>
                      <a:tailEnd type="none" w="med" len="med"/>
                    </a:lnB>
                    <a:lnTlToBr>
                      <a:noFill/>
                    </a:lnTlToBr>
                    <a:lnBlToTr>
                      <a:noFill/>
                    </a:lnBlToTr>
                    <a:solidFill>
                      <a:srgbClr val="FFCC66"/>
                    </a:solidFill>
                  </a:tcPr>
                </a:tc>
                <a:tc hMerge="1">
                  <a:txBody>
                    <a:bodyPr/>
                    <a:lstStyle/>
                    <a:p>
                      <a:endParaRPr lang="en-US"/>
                    </a:p>
                  </a:txBody>
                  <a:tcPr/>
                </a:tc>
              </a:tr>
              <a:tr h="356559">
                <a:tc>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Goodwill</a:t>
                      </a: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CCFF33"/>
                    </a:solidFill>
                  </a:tcPr>
                </a:tc>
                <a:tc>
                  <a:txBody>
                    <a:bodyPr/>
                    <a:lstStyle/>
                    <a:p>
                      <a:pPr marL="0" marR="0" lvl="0" indent="0" algn="ctr"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smtClean="0">
                          <a:ln>
                            <a:noFill/>
                          </a:ln>
                          <a:solidFill>
                            <a:srgbClr val="000000"/>
                          </a:solidFill>
                          <a:effectLst/>
                          <a:latin typeface="Century Gothic" pitchFamily="34" charset="0"/>
                        </a:rPr>
                        <a:t>1,5</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CCFF33"/>
                    </a:solidFill>
                  </a:tcPr>
                </a:tc>
              </a:tr>
              <a:tr h="356559">
                <a:tc>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Net assets</a:t>
                      </a: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FFCC66"/>
                    </a:solidFill>
                  </a:tcPr>
                </a:tc>
                <a:tc>
                  <a:txBody>
                    <a:bodyPr/>
                    <a:lstStyle/>
                    <a:p>
                      <a:pPr marL="0" marR="0" lvl="0" indent="0" algn="ctr"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smtClean="0">
                          <a:ln>
                            <a:noFill/>
                          </a:ln>
                          <a:solidFill>
                            <a:srgbClr val="000000"/>
                          </a:solidFill>
                          <a:effectLst/>
                          <a:latin typeface="Century Gothic" pitchFamily="34" charset="0"/>
                        </a:rPr>
                        <a:t>8,0</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FFCC66"/>
                    </a:solidFill>
                  </a:tcPr>
                </a:tc>
              </a:tr>
              <a:tr h="356559">
                <a:tc>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Minority interest (MI)</a:t>
                      </a: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cap="flat">
                      <a:noFill/>
                    </a:lnB>
                    <a:lnTlToBr>
                      <a:noFill/>
                    </a:lnTlToBr>
                    <a:lnBlToTr>
                      <a:noFill/>
                    </a:lnBlToTr>
                    <a:solidFill>
                      <a:srgbClr val="FFCC66"/>
                    </a:solidFill>
                  </a:tcPr>
                </a:tc>
                <a:tc>
                  <a:txBody>
                    <a:bodyPr/>
                    <a:lstStyle/>
                    <a:p>
                      <a:pPr marL="0" marR="0" lvl="0" indent="0" algn="ctr"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2,0</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cap="flat">
                      <a:noFill/>
                    </a:lnB>
                    <a:lnTlToBr>
                      <a:noFill/>
                    </a:lnTlToBr>
                    <a:lnBlToTr>
                      <a:noFill/>
                    </a:lnBlToTr>
                    <a:solidFill>
                      <a:srgbClr val="FFCC66"/>
                    </a:solidFill>
                  </a:tcPr>
                </a:tc>
              </a:tr>
            </a:tbl>
          </a:graphicData>
        </a:graphic>
      </p:graphicFrame>
      <p:graphicFrame>
        <p:nvGraphicFramePr>
          <p:cNvPr id="503932" name="Group 124"/>
          <p:cNvGraphicFramePr>
            <a:graphicFrameLocks noGrp="1"/>
          </p:cNvGraphicFramePr>
          <p:nvPr>
            <p:ph sz="quarter" idx="4294967295"/>
          </p:nvPr>
        </p:nvGraphicFramePr>
        <p:xfrm>
          <a:off x="5022850" y="836613"/>
          <a:ext cx="4120661" cy="1558000"/>
        </p:xfrm>
        <a:graphic>
          <a:graphicData uri="http://schemas.openxmlformats.org/drawingml/2006/table">
            <a:tbl>
              <a:tblPr/>
              <a:tblGrid>
                <a:gridCol w="3135923"/>
                <a:gridCol w="984738"/>
              </a:tblGrid>
              <a:tr h="328613">
                <a:tc gridSpan="2">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1" i="0" u="none" strike="noStrike" cap="none" normalizeH="0" baseline="0" dirty="0" smtClean="0">
                          <a:ln>
                            <a:noFill/>
                          </a:ln>
                          <a:solidFill>
                            <a:srgbClr val="000000"/>
                          </a:solidFill>
                          <a:effectLst/>
                          <a:latin typeface="Century Gothic" pitchFamily="34" charset="0"/>
                        </a:rPr>
                        <a:t>IND AS 103</a:t>
                      </a:r>
                    </a:p>
                  </a:txBody>
                  <a:tcPr marL="33231" marR="33231" marT="36000" marB="36000" anchor="ctr" horzOverflow="overflow">
                    <a:lnL cap="flat">
                      <a:noFill/>
                    </a:lnL>
                    <a:lnR cap="flat">
                      <a:noFill/>
                    </a:lnR>
                    <a:lnT cap="flat">
                      <a:noFill/>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c hMerge="1">
                  <a:txBody>
                    <a:bodyPr/>
                    <a:lstStyle/>
                    <a:p>
                      <a:endParaRPr lang="en-US"/>
                    </a:p>
                  </a:txBody>
                  <a:tcPr/>
                </a:tc>
              </a:tr>
              <a:tr h="382588">
                <a:tc>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Fair value of S</a:t>
                      </a: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c>
                  <a:txBody>
                    <a:bodyPr/>
                    <a:lstStyle/>
                    <a:p>
                      <a:pPr marL="0" marR="0" lvl="0" indent="0" algn="ctr"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smtClean="0">
                          <a:ln>
                            <a:noFill/>
                          </a:ln>
                          <a:solidFill>
                            <a:srgbClr val="000000"/>
                          </a:solidFill>
                          <a:effectLst/>
                          <a:latin typeface="Century Gothic" pitchFamily="34" charset="0"/>
                        </a:rPr>
                        <a:t>9,7</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r>
              <a:tr h="381000">
                <a:tc>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US" sz="1600" b="0" i="0" u="none" strike="noStrike" cap="none" normalizeH="0" baseline="0" dirty="0" smtClean="0">
                          <a:ln>
                            <a:noFill/>
                          </a:ln>
                          <a:solidFill>
                            <a:srgbClr val="000000"/>
                          </a:solidFill>
                          <a:effectLst/>
                          <a:latin typeface="Century Gothic" pitchFamily="34" charset="0"/>
                        </a:rPr>
                        <a:t>Fair value of net assets</a:t>
                      </a:r>
                      <a:endParaRPr kumimoji="0" lang="en-GB" sz="1600" b="0" i="0" u="none" strike="noStrike" cap="none" normalizeH="0" baseline="0" dirty="0" smtClean="0">
                        <a:ln>
                          <a:noFill/>
                        </a:ln>
                        <a:solidFill>
                          <a:srgbClr val="000000"/>
                        </a:solidFill>
                        <a:effectLst/>
                        <a:latin typeface="Century Gothic" pitchFamily="34" charset="0"/>
                      </a:endParaRP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c>
                  <a:txBody>
                    <a:bodyPr/>
                    <a:lstStyle/>
                    <a:p>
                      <a:pPr marL="0" marR="0" lvl="0" indent="0" algn="ctr"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sng" strike="noStrike" cap="none" normalizeH="0" baseline="0" smtClean="0">
                          <a:ln>
                            <a:noFill/>
                          </a:ln>
                          <a:solidFill>
                            <a:srgbClr val="000000"/>
                          </a:solidFill>
                          <a:effectLst/>
                          <a:latin typeface="Century Gothic" pitchFamily="34" charset="0"/>
                        </a:rPr>
                        <a:t>(8,0)</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r>
              <a:tr h="381000">
                <a:tc>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Goodwill</a:t>
                      </a: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cap="flat">
                      <a:noFill/>
                    </a:lnB>
                    <a:lnTlToBr>
                      <a:noFill/>
                    </a:lnTlToBr>
                    <a:lnBlToTr>
                      <a:noFill/>
                    </a:lnBlToTr>
                    <a:solidFill>
                      <a:srgbClr val="CCFF33"/>
                    </a:solidFill>
                  </a:tcPr>
                </a:tc>
                <a:tc>
                  <a:txBody>
                    <a:bodyPr/>
                    <a:lstStyle/>
                    <a:p>
                      <a:pPr marL="0" marR="0" lvl="0" indent="0" algn="ctr"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1,7</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cap="flat">
                      <a:noFill/>
                    </a:lnB>
                    <a:lnTlToBr>
                      <a:noFill/>
                    </a:lnTlToBr>
                    <a:lnBlToTr>
                      <a:noFill/>
                    </a:lnBlToTr>
                    <a:solidFill>
                      <a:srgbClr val="CCFF33"/>
                    </a:solidFill>
                  </a:tcPr>
                </a:tc>
              </a:tr>
            </a:tbl>
          </a:graphicData>
        </a:graphic>
      </p:graphicFrame>
      <p:graphicFrame>
        <p:nvGraphicFramePr>
          <p:cNvPr id="503933" name="Group 125"/>
          <p:cNvGraphicFramePr>
            <a:graphicFrameLocks noGrp="1"/>
          </p:cNvGraphicFramePr>
          <p:nvPr/>
        </p:nvGraphicFramePr>
        <p:xfrm>
          <a:off x="4759569" y="3016251"/>
          <a:ext cx="4120661" cy="2312063"/>
        </p:xfrm>
        <a:graphic>
          <a:graphicData uri="http://schemas.openxmlformats.org/drawingml/2006/table">
            <a:tbl>
              <a:tblPr/>
              <a:tblGrid>
                <a:gridCol w="3135923"/>
                <a:gridCol w="984738"/>
              </a:tblGrid>
              <a:tr h="381000">
                <a:tc gridSpan="2">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1" i="0" u="none" strike="noStrike" cap="none" normalizeH="0" baseline="0" dirty="0" smtClean="0">
                          <a:ln>
                            <a:noFill/>
                          </a:ln>
                          <a:solidFill>
                            <a:srgbClr val="000000"/>
                          </a:solidFill>
                          <a:effectLst/>
                          <a:latin typeface="Century Gothic" pitchFamily="34" charset="0"/>
                        </a:rPr>
                        <a:t>IND AS 103 - Allocate to P</a:t>
                      </a:r>
                    </a:p>
                  </a:txBody>
                  <a:tcPr marL="33231" marR="33231" marT="36000" marB="36000" anchor="ctr" horzOverflow="overflow">
                    <a:lnL cap="flat">
                      <a:noFill/>
                    </a:lnL>
                    <a:lnR cap="flat">
                      <a:noFill/>
                    </a:lnR>
                    <a:lnT cap="flat">
                      <a:noFill/>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c hMerge="1">
                  <a:txBody>
                    <a:bodyPr/>
                    <a:lstStyle/>
                    <a:p>
                      <a:endParaRPr lang="en-US"/>
                    </a:p>
                  </a:txBody>
                  <a:tcPr/>
                </a:tc>
              </a:tr>
              <a:tr h="381000">
                <a:tc>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Consideration</a:t>
                      </a: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c>
                  <a:txBody>
                    <a:bodyPr/>
                    <a:lstStyle/>
                    <a:p>
                      <a:pPr marL="0" marR="0" lvl="0" indent="0" algn="ctr"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smtClean="0">
                          <a:ln>
                            <a:noFill/>
                          </a:ln>
                          <a:solidFill>
                            <a:srgbClr val="000000"/>
                          </a:solidFill>
                          <a:effectLst/>
                          <a:latin typeface="Century Gothic" pitchFamily="34" charset="0"/>
                        </a:rPr>
                        <a:t>7,5</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r>
              <a:tr h="381000">
                <a:tc>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US" sz="1600" b="0" i="0" u="none" strike="noStrike" cap="none" normalizeH="0" baseline="0" dirty="0" smtClean="0">
                          <a:ln>
                            <a:noFill/>
                          </a:ln>
                          <a:solidFill>
                            <a:srgbClr val="000000"/>
                          </a:solidFill>
                          <a:effectLst/>
                          <a:latin typeface="Century Gothic" pitchFamily="34" charset="0"/>
                        </a:rPr>
                        <a:t>Share of identifiable A+L (75% 8m)</a:t>
                      </a:r>
                      <a:endParaRPr kumimoji="0" lang="en-GB" sz="1600" b="0" i="0" u="none" strike="noStrike" cap="none" normalizeH="0" baseline="0" dirty="0" smtClean="0">
                        <a:ln>
                          <a:noFill/>
                        </a:ln>
                        <a:solidFill>
                          <a:srgbClr val="000000"/>
                        </a:solidFill>
                        <a:effectLst/>
                        <a:latin typeface="Century Gothic" pitchFamily="34" charset="0"/>
                      </a:endParaRP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c>
                  <a:txBody>
                    <a:bodyPr/>
                    <a:lstStyle/>
                    <a:p>
                      <a:pPr marL="0" marR="0" lvl="0" indent="0" algn="ctr"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sng" strike="noStrike" cap="none" normalizeH="0" baseline="0" smtClean="0">
                          <a:ln>
                            <a:noFill/>
                          </a:ln>
                          <a:solidFill>
                            <a:srgbClr val="000000"/>
                          </a:solidFill>
                          <a:effectLst/>
                          <a:latin typeface="Century Gothic" pitchFamily="34" charset="0"/>
                        </a:rPr>
                        <a:t>(6,0)</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r>
              <a:tr h="436563">
                <a:tc>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GW allocated to P</a:t>
                      </a: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CCFF33"/>
                    </a:solidFill>
                  </a:tcPr>
                </a:tc>
                <a:tc>
                  <a:txBody>
                    <a:bodyPr/>
                    <a:lstStyle/>
                    <a:p>
                      <a:pPr marL="0" marR="0" lvl="0" indent="0" algn="ctr"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1,5</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CCFF33"/>
                    </a:solidFill>
                  </a:tcPr>
                </a:tc>
              </a:tr>
              <a:tr h="381000">
                <a:tc>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smtClean="0">
                          <a:ln>
                            <a:noFill/>
                          </a:ln>
                          <a:solidFill>
                            <a:srgbClr val="000000"/>
                          </a:solidFill>
                          <a:effectLst/>
                          <a:latin typeface="Century Gothic" pitchFamily="34" charset="0"/>
                        </a:rPr>
                        <a:t>=&gt; Balance to NCI</a:t>
                      </a: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cap="flat">
                      <a:noFill/>
                    </a:lnB>
                    <a:lnTlToBr>
                      <a:noFill/>
                    </a:lnTlToBr>
                    <a:lnBlToTr>
                      <a:noFill/>
                    </a:lnBlToTr>
                    <a:solidFill>
                      <a:srgbClr val="CCFF33"/>
                    </a:solidFill>
                  </a:tcPr>
                </a:tc>
                <a:tc>
                  <a:txBody>
                    <a:bodyPr/>
                    <a:lstStyle/>
                    <a:p>
                      <a:pPr marL="0" marR="0" lvl="0" indent="0" algn="ctr"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0,2</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cap="flat">
                      <a:noFill/>
                    </a:lnB>
                    <a:lnTlToBr>
                      <a:noFill/>
                    </a:lnTlToBr>
                    <a:lnBlToTr>
                      <a:noFill/>
                    </a:lnBlToTr>
                    <a:solidFill>
                      <a:srgbClr val="CCFF33"/>
                    </a:solidFill>
                  </a:tcPr>
                </a:tc>
              </a:tr>
            </a:tbl>
          </a:graphicData>
        </a:graphic>
      </p:graphicFrame>
      <p:graphicFrame>
        <p:nvGraphicFramePr>
          <p:cNvPr id="503935" name="Group 127"/>
          <p:cNvGraphicFramePr>
            <a:graphicFrameLocks noGrp="1"/>
          </p:cNvGraphicFramePr>
          <p:nvPr/>
        </p:nvGraphicFramePr>
        <p:xfrm>
          <a:off x="228600" y="4509120"/>
          <a:ext cx="4120661" cy="1558000"/>
        </p:xfrm>
        <a:graphic>
          <a:graphicData uri="http://schemas.openxmlformats.org/drawingml/2006/table">
            <a:tbl>
              <a:tblPr/>
              <a:tblGrid>
                <a:gridCol w="3135923"/>
                <a:gridCol w="984738"/>
              </a:tblGrid>
              <a:tr h="312738">
                <a:tc gridSpan="2">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1" i="0" u="none" strike="noStrike" cap="none" normalizeH="0" baseline="0" dirty="0" smtClean="0">
                          <a:ln>
                            <a:noFill/>
                          </a:ln>
                          <a:solidFill>
                            <a:srgbClr val="000000"/>
                          </a:solidFill>
                          <a:effectLst/>
                          <a:latin typeface="Century Gothic" pitchFamily="34" charset="0"/>
                        </a:rPr>
                        <a:t>IND AS 103</a:t>
                      </a:r>
                    </a:p>
                  </a:txBody>
                  <a:tcPr marL="33231" marR="33231" marT="36000" marB="36000" anchor="ctr" horzOverflow="overflow">
                    <a:lnL cap="flat">
                      <a:noFill/>
                    </a:lnL>
                    <a:lnR cap="flat">
                      <a:noFill/>
                    </a:lnR>
                    <a:lnT cap="flat">
                      <a:noFill/>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c hMerge="1">
                  <a:txBody>
                    <a:bodyPr/>
                    <a:lstStyle/>
                    <a:p>
                      <a:endParaRPr lang="en-US"/>
                    </a:p>
                  </a:txBody>
                  <a:tcPr/>
                </a:tc>
              </a:tr>
              <a:tr h="382588">
                <a:tc>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Goodwill</a:t>
                      </a: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CCFF33"/>
                    </a:solidFill>
                  </a:tcPr>
                </a:tc>
                <a:tc>
                  <a:txBody>
                    <a:bodyPr/>
                    <a:lstStyle/>
                    <a:p>
                      <a:pPr marL="0" marR="0" lvl="0" indent="0" algn="ctr"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1,7</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CCFF33"/>
                    </a:solidFill>
                  </a:tcPr>
                </a:tc>
              </a:tr>
              <a:tr h="381000">
                <a:tc>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Net assets</a:t>
                      </a: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c>
                  <a:txBody>
                    <a:bodyPr/>
                    <a:lstStyle/>
                    <a:p>
                      <a:pPr marL="0" marR="0" lvl="0" indent="0" algn="ctr"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8,0</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A7FFFF"/>
                    </a:solidFill>
                  </a:tcPr>
                </a:tc>
              </a:tr>
              <a:tr h="381000">
                <a:tc>
                  <a:txBody>
                    <a:bodyPr/>
                    <a:lstStyle/>
                    <a:p>
                      <a:pPr marL="0" marR="0" lvl="0" indent="0" algn="l"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400" b="0" i="0" u="none" strike="noStrike" cap="none" normalizeH="0" baseline="0" dirty="0" smtClean="0">
                          <a:ln>
                            <a:noFill/>
                          </a:ln>
                          <a:solidFill>
                            <a:srgbClr val="000000"/>
                          </a:solidFill>
                          <a:effectLst/>
                          <a:latin typeface="Century Gothic" pitchFamily="34" charset="0"/>
                        </a:rPr>
                        <a:t>Non-controlling interest (NCI)</a:t>
                      </a:r>
                    </a:p>
                  </a:txBody>
                  <a:tcPr marL="33231" marR="33231" marT="36000" marB="36000" anchor="ctr" horzOverflow="overflow">
                    <a:lnL cap="flat">
                      <a:noFill/>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cap="flat">
                      <a:noFill/>
                    </a:lnB>
                    <a:lnTlToBr>
                      <a:noFill/>
                    </a:lnTlToBr>
                    <a:lnBlToTr>
                      <a:noFill/>
                    </a:lnBlToTr>
                    <a:solidFill>
                      <a:srgbClr val="A7FFFF"/>
                    </a:solidFill>
                  </a:tcPr>
                </a:tc>
                <a:tc>
                  <a:txBody>
                    <a:bodyPr/>
                    <a:lstStyle/>
                    <a:p>
                      <a:pPr marL="0" marR="0" lvl="0" indent="0" algn="ctr" defTabSz="914400" rtl="0" eaLnBrk="0" fontAlgn="base" latinLnBrk="0" hangingPunct="0">
                        <a:lnSpc>
                          <a:spcPts val="2500"/>
                        </a:lnSpc>
                        <a:spcBef>
                          <a:spcPct val="0"/>
                        </a:spcBef>
                        <a:spcAft>
                          <a:spcPct val="0"/>
                        </a:spcAft>
                        <a:buClrTx/>
                        <a:buSzTx/>
                        <a:buFont typeface="Wingdings" pitchFamily="2" charset="2"/>
                        <a:buNone/>
                        <a:tabLst>
                          <a:tab pos="5715000" algn="l"/>
                        </a:tabLst>
                      </a:pPr>
                      <a:r>
                        <a:rPr kumimoji="0" lang="en-GB" sz="1600" b="0" i="0" u="none" strike="noStrike" cap="none" normalizeH="0" baseline="0" dirty="0" smtClean="0">
                          <a:ln>
                            <a:noFill/>
                          </a:ln>
                          <a:solidFill>
                            <a:srgbClr val="000000"/>
                          </a:solidFill>
                          <a:effectLst/>
                          <a:latin typeface="Century Gothic" pitchFamily="34" charset="0"/>
                        </a:rPr>
                        <a:t>2,2</a:t>
                      </a:r>
                    </a:p>
                  </a:txBody>
                  <a:tcPr marL="33231" marR="33231" marT="36000" marB="36000" anchor="ctr" horzOverflow="overflow">
                    <a:lnL w="12700" cap="flat" cmpd="sng" algn="ctr">
                      <a:solidFill>
                        <a:srgbClr val="000066"/>
                      </a:solidFill>
                      <a:prstDash val="solid"/>
                      <a:round/>
                      <a:headEnd type="none" w="med" len="med"/>
                      <a:tailEnd type="none" w="med" len="med"/>
                    </a:lnL>
                    <a:lnR cap="flat">
                      <a:noFill/>
                    </a:lnR>
                    <a:lnT w="12700" cap="flat" cmpd="sng" algn="ctr">
                      <a:solidFill>
                        <a:srgbClr val="000066"/>
                      </a:solidFill>
                      <a:prstDash val="solid"/>
                      <a:round/>
                      <a:headEnd type="none" w="med" len="med"/>
                      <a:tailEnd type="none" w="med" len="med"/>
                    </a:lnT>
                    <a:lnB cap="flat">
                      <a:noFill/>
                    </a:lnB>
                    <a:lnTlToBr>
                      <a:noFill/>
                    </a:lnTlToBr>
                    <a:lnBlToTr>
                      <a:noFill/>
                    </a:lnBlToTr>
                    <a:solidFill>
                      <a:srgbClr val="A7FFFF"/>
                    </a:solidFill>
                  </a:tcPr>
                </a:tc>
              </a:tr>
            </a:tbl>
          </a:graphicData>
        </a:graphic>
      </p:graphicFrame>
      <p:sp>
        <p:nvSpPr>
          <p:cNvPr id="503906" name="AutoShape 98"/>
          <p:cNvSpPr>
            <a:spLocks noChangeArrowheads="1"/>
          </p:cNvSpPr>
          <p:nvPr/>
        </p:nvSpPr>
        <p:spPr bwMode="auto">
          <a:xfrm>
            <a:off x="6403731" y="2449513"/>
            <a:ext cx="564174" cy="412750"/>
          </a:xfrm>
          <a:prstGeom prst="downArrow">
            <a:avLst>
              <a:gd name="adj1" fmla="val 50000"/>
              <a:gd name="adj2" fmla="val 25000"/>
            </a:avLst>
          </a:prstGeom>
          <a:solidFill>
            <a:srgbClr val="66CCFF"/>
          </a:solidFill>
          <a:ln w="9525" algn="ctr">
            <a:noFill/>
            <a:miter lim="800000"/>
            <a:headEnd/>
            <a:tailEnd/>
          </a:ln>
          <a:effectLst/>
        </p:spPr>
        <p:txBody>
          <a:bodyPr wrap="none" lIns="0" tIns="0" rIns="0" bIns="0" anchor="ctr"/>
          <a:lstStyle/>
          <a:p>
            <a:endParaRPr lang="en-US"/>
          </a:p>
        </p:txBody>
      </p:sp>
      <p:sp>
        <p:nvSpPr>
          <p:cNvPr id="503907" name="AutoShape 99"/>
          <p:cNvSpPr>
            <a:spLocks noChangeArrowheads="1"/>
          </p:cNvSpPr>
          <p:nvPr/>
        </p:nvSpPr>
        <p:spPr bwMode="auto">
          <a:xfrm rot="-10800000">
            <a:off x="5103936" y="5445126"/>
            <a:ext cx="1866900" cy="1103313"/>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66CCFF"/>
          </a:solidFill>
          <a:ln w="9525" algn="ctr">
            <a:noFill/>
            <a:miter lim="800000"/>
            <a:headEnd/>
            <a:tailEnd/>
          </a:ln>
          <a:effectLst/>
        </p:spPr>
        <p:txBody>
          <a:bodyPr wrap="none" lIns="0" tIns="0" rIns="0" bIns="0" anchor="ctr"/>
          <a:lstStyle/>
          <a:p>
            <a:endParaRPr lang="en-US"/>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03915"/>
                                        </p:tgtEl>
                                        <p:attrNameLst>
                                          <p:attrName>style.visibility</p:attrName>
                                        </p:attrNameLst>
                                      </p:cBhvr>
                                      <p:to>
                                        <p:strVal val="visible"/>
                                      </p:to>
                                    </p:set>
                                    <p:anim calcmode="lin" valueType="num">
                                      <p:cBhvr>
                                        <p:cTn id="7" dur="1000" fill="hold"/>
                                        <p:tgtEl>
                                          <p:spTgt spid="503915"/>
                                        </p:tgtEl>
                                        <p:attrNameLst>
                                          <p:attrName>ppt_x</p:attrName>
                                        </p:attrNameLst>
                                      </p:cBhvr>
                                      <p:tavLst>
                                        <p:tav tm="0">
                                          <p:val>
                                            <p:strVal val="#ppt_x-.2"/>
                                          </p:val>
                                        </p:tav>
                                        <p:tav tm="100000">
                                          <p:val>
                                            <p:strVal val="#ppt_x"/>
                                          </p:val>
                                        </p:tav>
                                      </p:tavLst>
                                    </p:anim>
                                    <p:anim calcmode="lin" valueType="num">
                                      <p:cBhvr>
                                        <p:cTn id="8" dur="1000" fill="hold"/>
                                        <p:tgtEl>
                                          <p:spTgt spid="50391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03915"/>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503932"/>
                                        </p:tgtEl>
                                        <p:attrNameLst>
                                          <p:attrName>style.visibility</p:attrName>
                                        </p:attrNameLst>
                                      </p:cBhvr>
                                      <p:to>
                                        <p:strVal val="visible"/>
                                      </p:to>
                                    </p:set>
                                    <p:animEffect transition="in" filter="slide(fromBottom)">
                                      <p:cBhvr>
                                        <p:cTn id="14" dur="500"/>
                                        <p:tgtEl>
                                          <p:spTgt spid="503932"/>
                                        </p:tgtEl>
                                      </p:cBhvr>
                                    </p:animEffect>
                                  </p:childTnLst>
                                </p:cTn>
                              </p:par>
                              <p:par>
                                <p:cTn id="15" presetID="16" presetClass="entr" presetSubtype="42" fill="hold" grpId="0" nodeType="withEffect">
                                  <p:stCondLst>
                                    <p:cond delay="0"/>
                                  </p:stCondLst>
                                  <p:childTnLst>
                                    <p:set>
                                      <p:cBhvr>
                                        <p:cTn id="16" dur="1" fill="hold">
                                          <p:stCondLst>
                                            <p:cond delay="0"/>
                                          </p:stCondLst>
                                        </p:cTn>
                                        <p:tgtEl>
                                          <p:spTgt spid="503906"/>
                                        </p:tgtEl>
                                        <p:attrNameLst>
                                          <p:attrName>style.visibility</p:attrName>
                                        </p:attrNameLst>
                                      </p:cBhvr>
                                      <p:to>
                                        <p:strVal val="visible"/>
                                      </p:to>
                                    </p:set>
                                    <p:animEffect transition="in" filter="barn(outHorizontal)">
                                      <p:cBhvr>
                                        <p:cTn id="17" dur="500"/>
                                        <p:tgtEl>
                                          <p:spTgt spid="50390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503933"/>
                                        </p:tgtEl>
                                        <p:attrNameLst>
                                          <p:attrName>style.visibility</p:attrName>
                                        </p:attrNameLst>
                                      </p:cBhvr>
                                      <p:to>
                                        <p:strVal val="visible"/>
                                      </p:to>
                                    </p:set>
                                    <p:animEffect transition="in" filter="dissolve">
                                      <p:cBhvr>
                                        <p:cTn id="22" dur="500"/>
                                        <p:tgtEl>
                                          <p:spTgt spid="503933"/>
                                        </p:tgtEl>
                                      </p:cBhvr>
                                    </p:animEffect>
                                  </p:childTnLst>
                                </p:cTn>
                              </p:par>
                              <p:par>
                                <p:cTn id="23" presetID="21" presetClass="entr" presetSubtype="4" fill="hold" grpId="0" nodeType="withEffect">
                                  <p:stCondLst>
                                    <p:cond delay="0"/>
                                  </p:stCondLst>
                                  <p:childTnLst>
                                    <p:set>
                                      <p:cBhvr>
                                        <p:cTn id="24" dur="1" fill="hold">
                                          <p:stCondLst>
                                            <p:cond delay="0"/>
                                          </p:stCondLst>
                                        </p:cTn>
                                        <p:tgtEl>
                                          <p:spTgt spid="503907"/>
                                        </p:tgtEl>
                                        <p:attrNameLst>
                                          <p:attrName>style.visibility</p:attrName>
                                        </p:attrNameLst>
                                      </p:cBhvr>
                                      <p:to>
                                        <p:strVal val="visible"/>
                                      </p:to>
                                    </p:set>
                                    <p:animEffect transition="in" filter="wheel(4)">
                                      <p:cBhvr>
                                        <p:cTn id="25" dur="500"/>
                                        <p:tgtEl>
                                          <p:spTgt spid="503907"/>
                                        </p:tgtEl>
                                      </p:cBhvr>
                                    </p:animEffect>
                                  </p:childTnLst>
                                </p:cTn>
                              </p:par>
                            </p:childTnLst>
                          </p:cTn>
                        </p:par>
                      </p:childTnLst>
                    </p:cTn>
                  </p:par>
                  <p:par>
                    <p:cTn id="26" fill="hold">
                      <p:stCondLst>
                        <p:cond delay="indefinite"/>
                      </p:stCondLst>
                      <p:childTnLst>
                        <p:par>
                          <p:cTn id="27" fill="hold">
                            <p:stCondLst>
                              <p:cond delay="0"/>
                            </p:stCondLst>
                            <p:childTnLst>
                              <p:par>
                                <p:cTn id="28" presetID="29" presetClass="entr" presetSubtype="0" fill="hold" nodeType="clickEffect">
                                  <p:stCondLst>
                                    <p:cond delay="0"/>
                                  </p:stCondLst>
                                  <p:childTnLst>
                                    <p:set>
                                      <p:cBhvr>
                                        <p:cTn id="29" dur="1" fill="hold">
                                          <p:stCondLst>
                                            <p:cond delay="0"/>
                                          </p:stCondLst>
                                        </p:cTn>
                                        <p:tgtEl>
                                          <p:spTgt spid="503935"/>
                                        </p:tgtEl>
                                        <p:attrNameLst>
                                          <p:attrName>style.visibility</p:attrName>
                                        </p:attrNameLst>
                                      </p:cBhvr>
                                      <p:to>
                                        <p:strVal val="visible"/>
                                      </p:to>
                                    </p:set>
                                    <p:anim calcmode="lin" valueType="num">
                                      <p:cBhvr>
                                        <p:cTn id="30" dur="1000" fill="hold"/>
                                        <p:tgtEl>
                                          <p:spTgt spid="503935"/>
                                        </p:tgtEl>
                                        <p:attrNameLst>
                                          <p:attrName>ppt_x</p:attrName>
                                        </p:attrNameLst>
                                      </p:cBhvr>
                                      <p:tavLst>
                                        <p:tav tm="0">
                                          <p:val>
                                            <p:strVal val="#ppt_x-.2"/>
                                          </p:val>
                                        </p:tav>
                                        <p:tav tm="100000">
                                          <p:val>
                                            <p:strVal val="#ppt_x"/>
                                          </p:val>
                                        </p:tav>
                                      </p:tavLst>
                                    </p:anim>
                                    <p:anim calcmode="lin" valueType="num">
                                      <p:cBhvr>
                                        <p:cTn id="31" dur="1000" fill="hold"/>
                                        <p:tgtEl>
                                          <p:spTgt spid="503935"/>
                                        </p:tgtEl>
                                        <p:attrNameLst>
                                          <p:attrName>ppt_y</p:attrName>
                                        </p:attrNameLst>
                                      </p:cBhvr>
                                      <p:tavLst>
                                        <p:tav tm="0">
                                          <p:val>
                                            <p:strVal val="#ppt_y"/>
                                          </p:val>
                                        </p:tav>
                                        <p:tav tm="100000">
                                          <p:val>
                                            <p:strVal val="#ppt_y"/>
                                          </p:val>
                                        </p:tav>
                                      </p:tavLst>
                                    </p:anim>
                                    <p:animEffect transition="in" filter="wipe(right)" prLst="gradientSize: 0.1">
                                      <p:cBhvr>
                                        <p:cTn id="32" dur="1000"/>
                                        <p:tgtEl>
                                          <p:spTgt spid="5039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3906" grpId="0" animBg="1"/>
      <p:bldP spid="50390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Goodwill – allocation</a:t>
            </a:r>
            <a:endParaRPr lang="en-US" dirty="0"/>
          </a:p>
        </p:txBody>
      </p:sp>
      <p:sp>
        <p:nvSpPr>
          <p:cNvPr id="4" name="Rectangle 3"/>
          <p:cNvSpPr/>
          <p:nvPr/>
        </p:nvSpPr>
        <p:spPr>
          <a:xfrm>
            <a:off x="539552" y="1563757"/>
            <a:ext cx="8208912" cy="3046988"/>
          </a:xfrm>
          <a:prstGeom prst="rect">
            <a:avLst/>
          </a:prstGeom>
        </p:spPr>
        <p:txBody>
          <a:bodyPr wrap="square">
            <a:spAutoFit/>
          </a:bodyPr>
          <a:lstStyle/>
          <a:p>
            <a:r>
              <a:rPr lang="en-US" sz="2400" dirty="0" smtClean="0"/>
              <a:t>• Goodwill – allocated to all CGU’s, expected to benefit from synergies from the combination</a:t>
            </a:r>
          </a:p>
          <a:p>
            <a:r>
              <a:rPr lang="en-US" sz="2400" dirty="0" smtClean="0"/>
              <a:t>• Goodwill allocation must be completed before the end of the first reporting period beginning after the business combination</a:t>
            </a:r>
          </a:p>
          <a:p>
            <a:r>
              <a:rPr lang="en-US" sz="2400" dirty="0" smtClean="0"/>
              <a:t>• Cash generating unit or group of units to which goodwill is allocated should be tested for impairment during the year in which goodwill was allocated Goodwill and Impairment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Reverse Acquisition</a:t>
            </a:r>
            <a:endParaRPr lang="en-US" dirty="0"/>
          </a:p>
        </p:txBody>
      </p:sp>
      <p:sp>
        <p:nvSpPr>
          <p:cNvPr id="3" name="Content Placeholder 2"/>
          <p:cNvSpPr>
            <a:spLocks noGrp="1"/>
          </p:cNvSpPr>
          <p:nvPr>
            <p:ph idx="1"/>
          </p:nvPr>
        </p:nvSpPr>
        <p:spPr/>
        <p:txBody>
          <a:bodyPr/>
          <a:lstStyle/>
          <a:p>
            <a:r>
              <a:rPr lang="en-US" sz="2400" dirty="0" smtClean="0"/>
              <a:t>A reverse acquisition occurs when the entity that issues securities (the legal acquirer) is identified as the </a:t>
            </a:r>
            <a:r>
              <a:rPr lang="en-US" sz="2400" dirty="0" err="1" smtClean="0"/>
              <a:t>acquiree</a:t>
            </a:r>
            <a:r>
              <a:rPr lang="en-US" sz="2400" dirty="0" smtClean="0"/>
              <a:t> for accounting purposes .</a:t>
            </a:r>
          </a:p>
          <a:p>
            <a:r>
              <a:rPr lang="en-US" sz="2400" dirty="0" smtClean="0"/>
              <a:t> The entity whose equity interests are acquired (the legal </a:t>
            </a:r>
            <a:r>
              <a:rPr lang="en-US" sz="2400" dirty="0" err="1" smtClean="0"/>
              <a:t>acquiree</a:t>
            </a:r>
            <a:r>
              <a:rPr lang="en-US" sz="2400" dirty="0" smtClean="0"/>
              <a:t>) must be the acquirer for accounting purposes for the transaction to be considered a reverse acquisition. </a:t>
            </a:r>
          </a:p>
          <a:p>
            <a:endParaRPr lang="en-US" sz="2400" dirty="0" smtClean="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 to take away</a:t>
            </a:r>
            <a:br>
              <a:rPr lang="en-US" dirty="0" smtClean="0"/>
            </a:br>
            <a:endParaRPr lang="en-US" dirty="0"/>
          </a:p>
        </p:txBody>
      </p:sp>
      <p:sp>
        <p:nvSpPr>
          <p:cNvPr id="3" name="Content Placeholder 2"/>
          <p:cNvSpPr>
            <a:spLocks noGrp="1"/>
          </p:cNvSpPr>
          <p:nvPr>
            <p:ph idx="1"/>
          </p:nvPr>
        </p:nvSpPr>
        <p:spPr/>
        <p:txBody>
          <a:bodyPr/>
          <a:lstStyle/>
          <a:p>
            <a:r>
              <a:rPr lang="en-US" sz="2400" dirty="0" smtClean="0"/>
              <a:t>Understand the economics of </a:t>
            </a:r>
            <a:r>
              <a:rPr lang="en-US" sz="2400" smtClean="0"/>
              <a:t>the transaction </a:t>
            </a:r>
            <a:r>
              <a:rPr lang="en-US" sz="2400" dirty="0" smtClean="0"/>
              <a:t>before looking at </a:t>
            </a:r>
            <a:r>
              <a:rPr lang="en-US" sz="2400" smtClean="0"/>
              <a:t>the accounting</a:t>
            </a:r>
            <a:r>
              <a:rPr lang="en-US" sz="2400" dirty="0" smtClean="0"/>
              <a:t>.</a:t>
            </a:r>
          </a:p>
          <a:p>
            <a:r>
              <a:rPr lang="en-US" sz="2400" dirty="0" smtClean="0"/>
              <a:t>Consider whether you have an </a:t>
            </a:r>
            <a:r>
              <a:rPr lang="en-US" sz="2400" smtClean="0"/>
              <a:t>asset acquisition </a:t>
            </a:r>
            <a:r>
              <a:rPr lang="en-US" sz="2400" dirty="0" smtClean="0"/>
              <a:t>or a business combination.</a:t>
            </a:r>
          </a:p>
          <a:p>
            <a:r>
              <a:rPr lang="en-US" sz="2400" dirty="0" smtClean="0"/>
              <a:t>Control is a much broader concept than % equity ownership. </a:t>
            </a:r>
          </a:p>
          <a:p>
            <a:r>
              <a:rPr lang="en-US" sz="2400" dirty="0" smtClean="0"/>
              <a:t>Cost: determine what is a cost of the business combination and what is </a:t>
            </a:r>
            <a:r>
              <a:rPr lang="en-US" sz="2400" smtClean="0"/>
              <a:t>a post-acquisition </a:t>
            </a:r>
            <a:r>
              <a:rPr lang="en-US" sz="2400" dirty="0" smtClean="0"/>
              <a:t>cost.</a:t>
            </a:r>
          </a:p>
          <a:p>
            <a:endParaRPr lang="en-US" sz="24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42900"/>
            <a:ext cx="8839200" cy="1143000"/>
          </a:xfrm>
        </p:spPr>
        <p:txBody>
          <a:bodyPr/>
          <a:lstStyle/>
          <a:p>
            <a:r>
              <a:rPr lang="en-US" dirty="0" smtClean="0"/>
              <a:t/>
            </a:r>
            <a:br>
              <a:rPr lang="en-US" dirty="0" smtClean="0"/>
            </a:br>
            <a:r>
              <a:rPr lang="en-US" dirty="0" smtClean="0"/>
              <a:t>Disclosures</a:t>
            </a:r>
            <a:br>
              <a:rPr lang="en-US" dirty="0" smtClean="0"/>
            </a:br>
            <a:endParaRPr lang="en-US" dirty="0"/>
          </a:p>
        </p:txBody>
      </p:sp>
      <p:sp>
        <p:nvSpPr>
          <p:cNvPr id="3" name="Content Placeholder 2"/>
          <p:cNvSpPr>
            <a:spLocks noGrp="1"/>
          </p:cNvSpPr>
          <p:nvPr>
            <p:ph idx="1"/>
          </p:nvPr>
        </p:nvSpPr>
        <p:spPr>
          <a:xfrm>
            <a:off x="2081226" y="785794"/>
            <a:ext cx="6991368" cy="4724400"/>
          </a:xfrm>
        </p:spPr>
        <p:txBody>
          <a:bodyPr/>
          <a:lstStyle/>
          <a:p>
            <a:r>
              <a:rPr lang="en-US" sz="1800" dirty="0" smtClean="0"/>
              <a:t>Information that enable users of its financial statements to evaluate the nature and financial effect of the business Combination</a:t>
            </a:r>
          </a:p>
          <a:p>
            <a:r>
              <a:rPr lang="en-US" sz="1800" dirty="0" smtClean="0"/>
              <a:t>For each business combination </a:t>
            </a:r>
          </a:p>
          <a:p>
            <a:pPr>
              <a:buNone/>
            </a:pPr>
            <a:r>
              <a:rPr lang="en-US" sz="1800" dirty="0" smtClean="0"/>
              <a:t>	• Names and description</a:t>
            </a:r>
          </a:p>
          <a:p>
            <a:pPr>
              <a:buNone/>
            </a:pPr>
            <a:r>
              <a:rPr lang="en-US" sz="1800" dirty="0" smtClean="0"/>
              <a:t>	• Acquisition Date</a:t>
            </a:r>
          </a:p>
          <a:p>
            <a:pPr>
              <a:buNone/>
            </a:pPr>
            <a:r>
              <a:rPr lang="en-US" sz="1800" dirty="0" smtClean="0"/>
              <a:t>	• Percentage of Voting Instruments Acquired</a:t>
            </a:r>
          </a:p>
          <a:p>
            <a:pPr>
              <a:buNone/>
            </a:pPr>
            <a:r>
              <a:rPr lang="en-US" sz="1800" dirty="0" smtClean="0"/>
              <a:t>	• Cost of Business Combinations and its components, including Equity – Number, Basis of FV; published or why not published price used.</a:t>
            </a:r>
          </a:p>
          <a:p>
            <a:pPr>
              <a:buNone/>
            </a:pPr>
            <a:r>
              <a:rPr lang="en-US" sz="1800" dirty="0" smtClean="0"/>
              <a:t>      • Operations intended to be disposed off </a:t>
            </a:r>
          </a:p>
          <a:p>
            <a:pPr>
              <a:buNone/>
            </a:pPr>
            <a:r>
              <a:rPr lang="en-US" sz="1800" dirty="0" smtClean="0"/>
              <a:t>      • At acquisition date, amounts for each class of assets &amp; liabilities</a:t>
            </a:r>
          </a:p>
          <a:p>
            <a:pPr>
              <a:buNone/>
            </a:pPr>
            <a:r>
              <a:rPr lang="en-US" sz="1800" dirty="0" smtClean="0"/>
              <a:t>      • Gain, if any and the line item</a:t>
            </a:r>
          </a:p>
          <a:p>
            <a:pPr>
              <a:buNone/>
            </a:pPr>
            <a:r>
              <a:rPr lang="en-US" sz="1800" dirty="0" smtClean="0"/>
              <a:t>      • Factors contributing to recognition of Goodwill and description of each intangible asset that was not </a:t>
            </a:r>
            <a:r>
              <a:rPr lang="en-US" sz="1800" dirty="0" err="1" smtClean="0"/>
              <a:t>recognised</a:t>
            </a:r>
            <a:r>
              <a:rPr lang="en-US" sz="1800" dirty="0" smtClean="0"/>
              <a:t> and explanation why not </a:t>
            </a:r>
            <a:r>
              <a:rPr lang="en-US" sz="1800" dirty="0" err="1" smtClean="0"/>
              <a:t>recognsied</a:t>
            </a:r>
            <a:r>
              <a:rPr lang="en-US" sz="1800" dirty="0" smtClean="0"/>
              <a:t>.</a:t>
            </a:r>
          </a:p>
          <a:p>
            <a:pPr>
              <a:buNone/>
            </a:pPr>
            <a:r>
              <a:rPr lang="en-US" sz="1800" dirty="0" smtClean="0"/>
              <a:t>     • Profit or Loss since the acquisition date</a:t>
            </a:r>
          </a:p>
          <a:p>
            <a:endParaRPr lang="en-US" sz="1800" dirty="0"/>
          </a:p>
        </p:txBody>
      </p:sp>
      <p:pic>
        <p:nvPicPr>
          <p:cNvPr id="5122" name="Picture 2"/>
          <p:cNvPicPr>
            <a:picLocks noChangeAspect="1" noChangeArrowheads="1"/>
          </p:cNvPicPr>
          <p:nvPr/>
        </p:nvPicPr>
        <p:blipFill>
          <a:blip r:embed="rId3" cstate="print"/>
          <a:srcRect/>
          <a:stretch>
            <a:fillRect/>
          </a:stretch>
        </p:blipFill>
        <p:spPr bwMode="auto">
          <a:xfrm>
            <a:off x="142844" y="1757362"/>
            <a:ext cx="1533524" cy="1171572"/>
          </a:xfrm>
          <a:prstGeom prst="rect">
            <a:avLst/>
          </a:prstGeom>
          <a:noFill/>
          <a:ln w="9525">
            <a:noFill/>
            <a:miter lim="800000"/>
            <a:headEnd/>
            <a:tailEnd/>
          </a:ln>
          <a:effec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Disclosures (Continued)</a:t>
            </a:r>
            <a:br>
              <a:rPr lang="en-US" dirty="0" smtClean="0"/>
            </a:br>
            <a:endParaRPr lang="en-US" dirty="0"/>
          </a:p>
        </p:txBody>
      </p:sp>
      <p:sp>
        <p:nvSpPr>
          <p:cNvPr id="3" name="Content Placeholder 2"/>
          <p:cNvSpPr>
            <a:spLocks noGrp="1"/>
          </p:cNvSpPr>
          <p:nvPr>
            <p:ph idx="1"/>
          </p:nvPr>
        </p:nvSpPr>
        <p:spPr/>
        <p:txBody>
          <a:bodyPr/>
          <a:lstStyle/>
          <a:p>
            <a:r>
              <a:rPr lang="en-US" sz="2000" dirty="0" smtClean="0"/>
              <a:t>For immaterial combinations disclosure may be aggregated:-</a:t>
            </a:r>
          </a:p>
          <a:p>
            <a:r>
              <a:rPr lang="en-US" sz="2000" smtClean="0"/>
              <a:t>Fact </a:t>
            </a:r>
            <a:r>
              <a:rPr lang="en-US" sz="2000" dirty="0" smtClean="0"/>
              <a:t>of provisional determination of values</a:t>
            </a:r>
          </a:p>
          <a:p>
            <a:r>
              <a:rPr lang="en-US" sz="2000" dirty="0" smtClean="0"/>
              <a:t>Revenue &amp; Profit or loss of combined entity as though business combinations were effected at the beginning of the period.</a:t>
            </a:r>
          </a:p>
          <a:p>
            <a:r>
              <a:rPr lang="en-US" sz="2000" dirty="0" smtClean="0"/>
              <a:t>Information that enables users of its financial statements to evaluate financial effects of gains and losses, error corrections and other adjustments </a:t>
            </a:r>
            <a:r>
              <a:rPr lang="en-US" sz="2000" dirty="0" err="1" smtClean="0"/>
              <a:t>recognised</a:t>
            </a:r>
            <a:r>
              <a:rPr lang="en-US" sz="2000" dirty="0" smtClean="0"/>
              <a:t> in current period that relate to business combinations that were effected in current or previous periods.</a:t>
            </a:r>
          </a:p>
          <a:p>
            <a:r>
              <a:rPr lang="en-US" sz="2000" dirty="0" smtClean="0"/>
              <a:t>Changes in Carrying amount of Goodwill during the period</a:t>
            </a:r>
          </a:p>
          <a:p>
            <a:endParaRPr lang="en-US" sz="20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now start preparing CFS………</a:t>
            </a:r>
            <a:endParaRPr lang="en-US" dirty="0"/>
          </a:p>
        </p:txBody>
      </p:sp>
      <p:pic>
        <p:nvPicPr>
          <p:cNvPr id="4098" name="Picture 2"/>
          <p:cNvPicPr>
            <a:picLocks noGrp="1" noChangeAspect="1" noChangeArrowheads="1"/>
          </p:cNvPicPr>
          <p:nvPr>
            <p:ph idx="1"/>
          </p:nvPr>
        </p:nvPicPr>
        <p:blipFill>
          <a:blip r:embed="rId3" cstate="print"/>
          <a:srcRect/>
          <a:stretch>
            <a:fillRect/>
          </a:stretch>
        </p:blipFill>
        <p:spPr bwMode="auto">
          <a:xfrm>
            <a:off x="2071670" y="1571612"/>
            <a:ext cx="6786610" cy="3741302"/>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2050" name="Picture 2"/>
          <p:cNvPicPr>
            <a:picLocks noChangeAspect="1" noChangeArrowheads="1"/>
          </p:cNvPicPr>
          <p:nvPr/>
        </p:nvPicPr>
        <p:blipFill>
          <a:blip r:embed="rId3" cstate="print"/>
          <a:srcRect l="17578" t="17500" r="25293" b="18750"/>
          <a:stretch>
            <a:fillRect/>
          </a:stretch>
        </p:blipFill>
        <p:spPr bwMode="auto">
          <a:xfrm>
            <a:off x="2201939" y="571480"/>
            <a:ext cx="6227713" cy="5072098"/>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708" y="152400"/>
            <a:ext cx="8839200" cy="1143000"/>
          </a:xfrm>
        </p:spPr>
        <p:txBody>
          <a:bodyPr/>
          <a:lstStyle/>
          <a:p>
            <a:r>
              <a:rPr lang="en-US" dirty="0" smtClean="0"/>
              <a:t>Which of these is a BC?</a:t>
            </a:r>
            <a:endParaRPr lang="en-US" dirty="0"/>
          </a:p>
        </p:txBody>
      </p:sp>
      <p:sp>
        <p:nvSpPr>
          <p:cNvPr id="3" name="Content Placeholder 2"/>
          <p:cNvSpPr>
            <a:spLocks noGrp="1"/>
          </p:cNvSpPr>
          <p:nvPr>
            <p:ph idx="1"/>
          </p:nvPr>
        </p:nvSpPr>
        <p:spPr/>
        <p:txBody>
          <a:bodyPr/>
          <a:lstStyle/>
          <a:p>
            <a:r>
              <a:rPr lang="en-US" sz="2400" dirty="0" smtClean="0"/>
              <a:t>Q – Company P acquires operations of Company S.</a:t>
            </a:r>
          </a:p>
          <a:p>
            <a:r>
              <a:rPr lang="en-US" sz="2400" dirty="0" smtClean="0"/>
              <a:t>Q - Company P acquires operations of Company S, except for a vital Patent which is very important part of S’s business</a:t>
            </a:r>
          </a:p>
          <a:p>
            <a:r>
              <a:rPr lang="en-US" sz="2400" dirty="0" smtClean="0"/>
              <a:t>Q - Company P acquires operations of Company S, except for a vital Patent which is very important part of S’s business, but it enters into an agreement with S use its Patents on a long term basis</a:t>
            </a:r>
            <a:endParaRPr lang="en-US" sz="2400" dirty="0"/>
          </a:p>
        </p:txBody>
      </p:sp>
      <p:pic>
        <p:nvPicPr>
          <p:cNvPr id="4" name="Picture 2" descr="http://t0.gstatic.com/images?q=tbn:ANd9GcQGNdLwy1hMXIOxSd4bOYMGpDxHe9mQtxlVLxbBmhoa4evTWxn-vA"/>
          <p:cNvPicPr>
            <a:picLocks noChangeAspect="1" noChangeArrowheads="1"/>
          </p:cNvPicPr>
          <p:nvPr/>
        </p:nvPicPr>
        <p:blipFill>
          <a:blip r:embed="rId3" cstate="print"/>
          <a:srcRect/>
          <a:stretch>
            <a:fillRect/>
          </a:stretch>
        </p:blipFill>
        <p:spPr bwMode="auto">
          <a:xfrm>
            <a:off x="4429124" y="4920338"/>
            <a:ext cx="1528756" cy="1161381"/>
          </a:xfrm>
          <a:prstGeom prst="rect">
            <a:avLst/>
          </a:prstGeom>
          <a:noFill/>
        </p:spPr>
      </p:pic>
      <p:sp>
        <p:nvSpPr>
          <p:cNvPr id="5" name="TextBox 4"/>
          <p:cNvSpPr txBox="1"/>
          <p:nvPr/>
        </p:nvSpPr>
        <p:spPr>
          <a:xfrm>
            <a:off x="5000628" y="5643578"/>
            <a:ext cx="3099764" cy="369332"/>
          </a:xfrm>
          <a:prstGeom prst="rect">
            <a:avLst/>
          </a:prstGeom>
          <a:noFill/>
        </p:spPr>
        <p:txBody>
          <a:bodyPr wrap="square" rtlCol="0">
            <a:spAutoFit/>
          </a:bodyPr>
          <a:lstStyle/>
          <a:p>
            <a:r>
              <a:rPr lang="en-US" dirty="0" smtClean="0"/>
              <a:t>  - On the Screen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a:blip r:embed="rId3" cstate="print"/>
          <a:srcRect/>
          <a:stretch>
            <a:fillRect/>
          </a:stretch>
        </p:blipFill>
        <p:spPr bwMode="auto">
          <a:xfrm>
            <a:off x="2971367" y="4704919"/>
            <a:ext cx="1840589" cy="1224828"/>
          </a:xfrm>
          <a:prstGeom prst="rect">
            <a:avLst/>
          </a:prstGeom>
          <a:noFill/>
          <a:ln w="9525">
            <a:noFill/>
            <a:miter lim="800000"/>
            <a:headEnd/>
            <a:tailEnd/>
          </a:ln>
        </p:spPr>
      </p:pic>
      <p:pic>
        <p:nvPicPr>
          <p:cNvPr id="6146" name="Picture 2"/>
          <p:cNvPicPr>
            <a:picLocks noChangeAspect="1" noChangeArrowheads="1"/>
          </p:cNvPicPr>
          <p:nvPr/>
        </p:nvPicPr>
        <p:blipFill>
          <a:blip r:embed="rId4" cstate="print"/>
          <a:srcRect/>
          <a:stretch>
            <a:fillRect/>
          </a:stretch>
        </p:blipFill>
        <p:spPr bwMode="auto">
          <a:xfrm>
            <a:off x="6604849" y="2594061"/>
            <a:ext cx="1943100" cy="1524000"/>
          </a:xfrm>
          <a:prstGeom prst="rect">
            <a:avLst/>
          </a:prstGeom>
          <a:noFill/>
          <a:ln w="9525">
            <a:noFill/>
            <a:miter lim="800000"/>
            <a:headEnd/>
            <a:tailEnd/>
          </a:ln>
        </p:spPr>
      </p:pic>
      <p:pic>
        <p:nvPicPr>
          <p:cNvPr id="6147" name="Picture 3"/>
          <p:cNvPicPr>
            <a:picLocks noChangeAspect="1" noChangeArrowheads="1"/>
          </p:cNvPicPr>
          <p:nvPr/>
        </p:nvPicPr>
        <p:blipFill>
          <a:blip r:embed="rId5" cstate="print"/>
          <a:srcRect/>
          <a:stretch>
            <a:fillRect/>
          </a:stretch>
        </p:blipFill>
        <p:spPr bwMode="auto">
          <a:xfrm>
            <a:off x="5028769" y="1244311"/>
            <a:ext cx="1316614" cy="986189"/>
          </a:xfrm>
          <a:prstGeom prst="rect">
            <a:avLst/>
          </a:prstGeom>
          <a:noFill/>
          <a:ln w="9525">
            <a:noFill/>
            <a:miter lim="800000"/>
            <a:headEnd/>
            <a:tailEnd/>
          </a:ln>
        </p:spPr>
      </p:pic>
      <p:sp>
        <p:nvSpPr>
          <p:cNvPr id="538626" name="Rectangle 2"/>
          <p:cNvSpPr>
            <a:spLocks noGrp="1" noChangeArrowheads="1"/>
          </p:cNvSpPr>
          <p:nvPr>
            <p:ph type="title"/>
          </p:nvPr>
        </p:nvSpPr>
        <p:spPr>
          <a:xfrm>
            <a:off x="1645920" y="0"/>
            <a:ext cx="7498080" cy="1143000"/>
          </a:xfrm>
        </p:spPr>
        <p:txBody>
          <a:bodyPr>
            <a:normAutofit/>
          </a:bodyPr>
          <a:lstStyle/>
          <a:p>
            <a:r>
              <a:rPr lang="en-GB" altLang="zh-CN" dirty="0" smtClean="0">
                <a:solidFill>
                  <a:schemeClr val="accent4">
                    <a:lumMod val="60000"/>
                    <a:lumOff val="40000"/>
                  </a:schemeClr>
                </a:solidFill>
                <a:ea typeface="宋体" pitchFamily="2" charset="-122"/>
              </a:rPr>
              <a:t>Business – Combination ?</a:t>
            </a:r>
            <a:endParaRPr lang="en-GB" altLang="zh-CN" dirty="0">
              <a:solidFill>
                <a:schemeClr val="accent4">
                  <a:lumMod val="60000"/>
                  <a:lumOff val="40000"/>
                </a:schemeClr>
              </a:solidFill>
              <a:ea typeface="宋体" pitchFamily="2" charset="-122"/>
            </a:endParaRPr>
          </a:p>
        </p:txBody>
      </p:sp>
      <p:sp>
        <p:nvSpPr>
          <p:cNvPr id="14" name="Slide Number Placeholder 13"/>
          <p:cNvSpPr>
            <a:spLocks noGrp="1"/>
          </p:cNvSpPr>
          <p:nvPr>
            <p:ph type="sldNum" sz="quarter" idx="12"/>
          </p:nvPr>
        </p:nvSpPr>
        <p:spPr/>
        <p:txBody>
          <a:bodyPr/>
          <a:lstStyle/>
          <a:p>
            <a:fld id="{811AAEEF-F233-4E32-A923-D4DF4B556C67}" type="slidenum">
              <a:rPr lang="en-US" smtClean="0"/>
              <a:pPr/>
              <a:t>8</a:t>
            </a:fld>
            <a:endParaRPr lang="en-US" dirty="0"/>
          </a:p>
        </p:txBody>
      </p:sp>
      <p:sp>
        <p:nvSpPr>
          <p:cNvPr id="538631" name="Text Box 7"/>
          <p:cNvSpPr txBox="1">
            <a:spLocks noChangeArrowheads="1"/>
          </p:cNvSpPr>
          <p:nvPr/>
        </p:nvSpPr>
        <p:spPr bwMode="auto">
          <a:xfrm>
            <a:off x="2113219" y="1430339"/>
            <a:ext cx="2127738" cy="221599"/>
          </a:xfrm>
          <a:prstGeom prst="rect">
            <a:avLst/>
          </a:prstGeom>
          <a:noFill/>
          <a:ln w="9525">
            <a:noFill/>
            <a:miter lim="800000"/>
            <a:headEnd/>
            <a:tailEnd/>
          </a:ln>
          <a:effectLst/>
        </p:spPr>
        <p:txBody>
          <a:bodyPr lIns="0" tIns="0" rIns="0" bIns="0">
            <a:spAutoFit/>
          </a:bodyPr>
          <a:lstStyle/>
          <a:p>
            <a:pPr>
              <a:spcBef>
                <a:spcPct val="50000"/>
              </a:spcBef>
            </a:pPr>
            <a:r>
              <a:rPr lang="en-US" dirty="0">
                <a:solidFill>
                  <a:srgbClr val="FF0000"/>
                </a:solidFill>
                <a:latin typeface="Verdana" pitchFamily="34" charset="0"/>
              </a:rPr>
              <a:t>Acquisition</a:t>
            </a:r>
          </a:p>
        </p:txBody>
      </p:sp>
      <p:sp>
        <p:nvSpPr>
          <p:cNvPr id="538633" name="Text Box 9"/>
          <p:cNvSpPr txBox="1">
            <a:spLocks noChangeArrowheads="1"/>
          </p:cNvSpPr>
          <p:nvPr/>
        </p:nvSpPr>
        <p:spPr bwMode="auto">
          <a:xfrm>
            <a:off x="2890841" y="4270665"/>
            <a:ext cx="2127738" cy="221599"/>
          </a:xfrm>
          <a:prstGeom prst="rect">
            <a:avLst/>
          </a:prstGeom>
          <a:noFill/>
          <a:ln w="9525">
            <a:noFill/>
            <a:miter lim="800000"/>
            <a:headEnd/>
            <a:tailEnd/>
          </a:ln>
          <a:effectLst/>
        </p:spPr>
        <p:txBody>
          <a:bodyPr lIns="0" tIns="0" rIns="0" bIns="0">
            <a:spAutoFit/>
          </a:bodyPr>
          <a:lstStyle/>
          <a:p>
            <a:pPr>
              <a:spcBef>
                <a:spcPct val="50000"/>
              </a:spcBef>
            </a:pPr>
            <a:r>
              <a:rPr lang="en-US" dirty="0">
                <a:solidFill>
                  <a:srgbClr val="FF0000"/>
                </a:solidFill>
                <a:latin typeface="Verdana" pitchFamily="34" charset="0"/>
              </a:rPr>
              <a:t>Joint Venture</a:t>
            </a:r>
          </a:p>
        </p:txBody>
      </p:sp>
      <p:sp>
        <p:nvSpPr>
          <p:cNvPr id="538634" name="Text Box 10"/>
          <p:cNvSpPr txBox="1">
            <a:spLocks noChangeArrowheads="1"/>
          </p:cNvSpPr>
          <p:nvPr/>
        </p:nvSpPr>
        <p:spPr bwMode="auto">
          <a:xfrm>
            <a:off x="6434590" y="4204566"/>
            <a:ext cx="2526323" cy="221599"/>
          </a:xfrm>
          <a:prstGeom prst="rect">
            <a:avLst/>
          </a:prstGeom>
          <a:noFill/>
          <a:ln w="9525">
            <a:noFill/>
            <a:miter lim="800000"/>
            <a:headEnd/>
            <a:tailEnd/>
          </a:ln>
          <a:effectLst/>
        </p:spPr>
        <p:txBody>
          <a:bodyPr lIns="0" tIns="0" rIns="0" bIns="0">
            <a:spAutoFit/>
          </a:bodyPr>
          <a:lstStyle/>
          <a:p>
            <a:pPr>
              <a:spcBef>
                <a:spcPct val="50000"/>
              </a:spcBef>
            </a:pPr>
            <a:r>
              <a:rPr lang="en-US" dirty="0">
                <a:solidFill>
                  <a:srgbClr val="FF0000"/>
                </a:solidFill>
                <a:latin typeface="Verdana" pitchFamily="34" charset="0"/>
              </a:rPr>
              <a:t>Hostile take-over</a:t>
            </a:r>
          </a:p>
        </p:txBody>
      </p:sp>
      <p:sp>
        <p:nvSpPr>
          <p:cNvPr id="538635" name="Text Box 11"/>
          <p:cNvSpPr txBox="1">
            <a:spLocks noChangeArrowheads="1"/>
          </p:cNvSpPr>
          <p:nvPr/>
        </p:nvSpPr>
        <p:spPr bwMode="auto">
          <a:xfrm>
            <a:off x="5321344" y="1221077"/>
            <a:ext cx="2127738" cy="221599"/>
          </a:xfrm>
          <a:prstGeom prst="rect">
            <a:avLst/>
          </a:prstGeom>
          <a:noFill/>
          <a:ln w="9525">
            <a:noFill/>
            <a:miter lim="800000"/>
            <a:headEnd/>
            <a:tailEnd/>
          </a:ln>
          <a:effectLst/>
        </p:spPr>
        <p:txBody>
          <a:bodyPr lIns="0" tIns="0" rIns="0" bIns="0">
            <a:spAutoFit/>
          </a:bodyPr>
          <a:lstStyle/>
          <a:p>
            <a:pPr>
              <a:spcBef>
                <a:spcPct val="50000"/>
              </a:spcBef>
            </a:pPr>
            <a:r>
              <a:rPr lang="en-US" dirty="0">
                <a:solidFill>
                  <a:srgbClr val="FF0000"/>
                </a:solidFill>
                <a:latin typeface="Verdana" pitchFamily="34" charset="0"/>
              </a:rPr>
              <a:t>Merger</a:t>
            </a:r>
          </a:p>
        </p:txBody>
      </p:sp>
      <p:sp>
        <p:nvSpPr>
          <p:cNvPr id="538639" name="Text Box 15"/>
          <p:cNvSpPr txBox="1">
            <a:spLocks noChangeArrowheads="1"/>
          </p:cNvSpPr>
          <p:nvPr/>
        </p:nvSpPr>
        <p:spPr bwMode="auto">
          <a:xfrm>
            <a:off x="2381087" y="2772837"/>
            <a:ext cx="4443524" cy="221599"/>
          </a:xfrm>
          <a:prstGeom prst="rect">
            <a:avLst/>
          </a:prstGeom>
          <a:noFill/>
          <a:ln w="9525">
            <a:noFill/>
            <a:miter lim="800000"/>
            <a:headEnd/>
            <a:tailEnd/>
          </a:ln>
          <a:effectLst/>
        </p:spPr>
        <p:txBody>
          <a:bodyPr wrap="none" lIns="0" tIns="0" rIns="0" bIns="0">
            <a:spAutoFit/>
          </a:bodyPr>
          <a:lstStyle/>
          <a:p>
            <a:r>
              <a:rPr lang="en-US" b="1" dirty="0">
                <a:solidFill>
                  <a:schemeClr val="tx2">
                    <a:lumMod val="60000"/>
                    <a:lumOff val="40000"/>
                  </a:schemeClr>
                </a:solidFill>
                <a:latin typeface="Verdana" pitchFamily="34" charset="0"/>
              </a:rPr>
              <a:t>Need for consolidated information</a:t>
            </a:r>
          </a:p>
        </p:txBody>
      </p:sp>
      <p:pic>
        <p:nvPicPr>
          <p:cNvPr id="6149" name="Picture 5"/>
          <p:cNvPicPr>
            <a:picLocks noChangeAspect="1" noChangeArrowheads="1"/>
          </p:cNvPicPr>
          <p:nvPr/>
        </p:nvPicPr>
        <p:blipFill>
          <a:blip r:embed="rId6" cstate="print"/>
          <a:srcRect/>
          <a:stretch>
            <a:fillRect/>
          </a:stretch>
        </p:blipFill>
        <p:spPr bwMode="auto">
          <a:xfrm>
            <a:off x="1181533" y="1212272"/>
            <a:ext cx="826266" cy="1073727"/>
          </a:xfrm>
          <a:prstGeom prst="rect">
            <a:avLst/>
          </a:prstGeom>
          <a:noFill/>
          <a:ln w="9525">
            <a:noFill/>
            <a:miter lim="800000"/>
            <a:headEnd/>
            <a:tailEnd/>
          </a:ln>
        </p:spPr>
      </p:pic>
      <p:pic>
        <p:nvPicPr>
          <p:cNvPr id="6150" name="Picture 6"/>
          <p:cNvPicPr>
            <a:picLocks noChangeAspect="1" noChangeArrowheads="1"/>
          </p:cNvPicPr>
          <p:nvPr/>
        </p:nvPicPr>
        <p:blipFill>
          <a:blip r:embed="rId7" cstate="print"/>
          <a:srcRect/>
          <a:stretch>
            <a:fillRect/>
          </a:stretch>
        </p:blipFill>
        <p:spPr bwMode="auto">
          <a:xfrm>
            <a:off x="384031" y="2984363"/>
            <a:ext cx="1307844" cy="1047317"/>
          </a:xfrm>
          <a:prstGeom prst="rect">
            <a:avLst/>
          </a:prstGeom>
          <a:noFill/>
          <a:ln w="9525">
            <a:noFill/>
            <a:miter lim="800000"/>
            <a:headEnd/>
            <a:tailEnd/>
          </a:ln>
        </p:spPr>
      </p:pic>
      <p:sp>
        <p:nvSpPr>
          <p:cNvPr id="20" name="Text Box 7"/>
          <p:cNvSpPr txBox="1">
            <a:spLocks noChangeArrowheads="1"/>
          </p:cNvSpPr>
          <p:nvPr/>
        </p:nvSpPr>
        <p:spPr bwMode="auto">
          <a:xfrm>
            <a:off x="1739131" y="3314604"/>
            <a:ext cx="2127738" cy="221599"/>
          </a:xfrm>
          <a:prstGeom prst="rect">
            <a:avLst/>
          </a:prstGeom>
          <a:noFill/>
          <a:ln w="9525">
            <a:noFill/>
            <a:miter lim="800000"/>
            <a:headEnd/>
            <a:tailEnd/>
          </a:ln>
          <a:effectLst/>
        </p:spPr>
        <p:txBody>
          <a:bodyPr lIns="0" tIns="0" rIns="0" bIns="0">
            <a:spAutoFit/>
          </a:bodyPr>
          <a:lstStyle/>
          <a:p>
            <a:pPr>
              <a:spcBef>
                <a:spcPct val="50000"/>
              </a:spcBef>
            </a:pPr>
            <a:r>
              <a:rPr lang="en-US" dirty="0" smtClean="0">
                <a:solidFill>
                  <a:srgbClr val="FF0000"/>
                </a:solidFill>
                <a:latin typeface="Verdana" pitchFamily="34" charset="0"/>
              </a:rPr>
              <a:t>New formation</a:t>
            </a:r>
            <a:endParaRPr lang="en-US" dirty="0">
              <a:solidFill>
                <a:srgbClr val="FF0000"/>
              </a:solidFill>
              <a:latin typeface="Verdana" pitchFamily="34" charset="0"/>
            </a:endParaRPr>
          </a:p>
        </p:txBody>
      </p:sp>
    </p:spTree>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that arise are?</a:t>
            </a:r>
            <a:endParaRPr lang="en-US" dirty="0"/>
          </a:p>
        </p:txBody>
      </p:sp>
      <p:sp>
        <p:nvSpPr>
          <p:cNvPr id="3" name="Content Placeholder 2"/>
          <p:cNvSpPr>
            <a:spLocks noGrp="1"/>
          </p:cNvSpPr>
          <p:nvPr>
            <p:ph idx="1"/>
          </p:nvPr>
        </p:nvSpPr>
        <p:spPr/>
        <p:txBody>
          <a:bodyPr/>
          <a:lstStyle/>
          <a:p>
            <a:r>
              <a:rPr lang="en-US" sz="2400" dirty="0" smtClean="0"/>
              <a:t>What constitutes control?</a:t>
            </a:r>
          </a:p>
          <a:p>
            <a:r>
              <a:rPr lang="en-US" sz="2400" dirty="0" smtClean="0"/>
              <a:t>What is control?</a:t>
            </a:r>
          </a:p>
          <a:p>
            <a:r>
              <a:rPr lang="en-US" sz="2400" dirty="0" smtClean="0"/>
              <a:t>Factors influencing control!</a:t>
            </a:r>
          </a:p>
          <a:p>
            <a:r>
              <a:rPr lang="en-US" sz="2400" dirty="0" smtClean="0"/>
              <a:t>Control or no control? That is the question!</a:t>
            </a:r>
          </a:p>
          <a:p>
            <a:r>
              <a:rPr lang="en-US" sz="2400" dirty="0" smtClean="0"/>
              <a:t>Control is defined as:-</a:t>
            </a:r>
          </a:p>
          <a:p>
            <a:pPr>
              <a:buNone/>
            </a:pPr>
            <a:r>
              <a:rPr lang="en-US" sz="2400" dirty="0" smtClean="0"/>
              <a:t>“   </a:t>
            </a:r>
            <a:r>
              <a:rPr lang="en-US" sz="2000" dirty="0" smtClean="0"/>
              <a:t>Power to govern the operating and financial policies of an entity so as to gain benefits from its activities.”</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eography globe design template">
  <a:themeElements>
    <a:clrScheme name="">
      <a:dk1>
        <a:srgbClr val="000000"/>
      </a:dk1>
      <a:lt1>
        <a:srgbClr val="B2B2B2"/>
      </a:lt1>
      <a:dk2>
        <a:srgbClr val="336699"/>
      </a:dk2>
      <a:lt2>
        <a:srgbClr val="808080"/>
      </a:lt2>
      <a:accent1>
        <a:srgbClr val="BBE0E3"/>
      </a:accent1>
      <a:accent2>
        <a:srgbClr val="333399"/>
      </a:accent2>
      <a:accent3>
        <a:srgbClr val="D5D5D5"/>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3">
        <a:dk1>
          <a:srgbClr val="000000"/>
        </a:dk1>
        <a:lt1>
          <a:srgbClr val="FFFFFF"/>
        </a:lt1>
        <a:dk2>
          <a:srgbClr val="660033"/>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14">
        <a:dk1>
          <a:srgbClr val="000000"/>
        </a:dk1>
        <a:lt1>
          <a:srgbClr val="FFFFFF"/>
        </a:lt1>
        <a:dk2>
          <a:srgbClr val="8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15">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16">
        <a:dk1>
          <a:srgbClr val="808080"/>
        </a:dk1>
        <a:lt1>
          <a:srgbClr val="FFFFFF"/>
        </a:lt1>
        <a:dk2>
          <a:srgbClr val="B2B2B2"/>
        </a:dk2>
        <a:lt2>
          <a:srgbClr val="000000"/>
        </a:lt2>
        <a:accent1>
          <a:srgbClr val="BBE0E3"/>
        </a:accent1>
        <a:accent2>
          <a:srgbClr val="333399"/>
        </a:accent2>
        <a:accent3>
          <a:srgbClr val="D5D5D5"/>
        </a:accent3>
        <a:accent4>
          <a:srgbClr val="DADADA"/>
        </a:accent4>
        <a:accent5>
          <a:srgbClr val="DAEDEF"/>
        </a:accent5>
        <a:accent6>
          <a:srgbClr val="2D2D8A"/>
        </a:accent6>
        <a:hlink>
          <a:srgbClr val="009999"/>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Geography globe design template</Template>
  <TotalTime>1954</TotalTime>
  <Words>2701</Words>
  <Application>Microsoft Office PowerPoint</Application>
  <PresentationFormat>On-screen Show (4:3)</PresentationFormat>
  <Paragraphs>401</Paragraphs>
  <Slides>56</Slides>
  <Notes>56</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Geography globe design template</vt:lpstr>
      <vt:lpstr>Business Combinations – IND AS 103</vt:lpstr>
      <vt:lpstr>Scope of Business Combination</vt:lpstr>
      <vt:lpstr>Slide 3</vt:lpstr>
      <vt:lpstr>Here are some of the options considered for acquisition. You need to advise which one leads to BC</vt:lpstr>
      <vt:lpstr>Key Definitions:-</vt:lpstr>
      <vt:lpstr>Slide 6</vt:lpstr>
      <vt:lpstr>Which of these is a BC?</vt:lpstr>
      <vt:lpstr>Business – Combination ?</vt:lpstr>
      <vt:lpstr>Issues that arise are?</vt:lpstr>
      <vt:lpstr>When is control said to be established:- </vt:lpstr>
      <vt:lpstr>Slide 11</vt:lpstr>
      <vt:lpstr>Slide 12</vt:lpstr>
      <vt:lpstr>Slide 13</vt:lpstr>
      <vt:lpstr>Minutes of Board Meeting…. </vt:lpstr>
      <vt:lpstr>Slide 15</vt:lpstr>
      <vt:lpstr>Who is the acquirer?</vt:lpstr>
      <vt:lpstr>Slide 17</vt:lpstr>
      <vt:lpstr>Do you still believe in mergers ……….</vt:lpstr>
      <vt:lpstr>Acquisition Date – Some issues</vt:lpstr>
      <vt:lpstr>Date of Exchange V/S Acquisition Date</vt:lpstr>
      <vt:lpstr>What is the cost of a business combination? </vt:lpstr>
      <vt:lpstr>Costs you can’t include! Consideration</vt:lpstr>
      <vt:lpstr>Slide 23</vt:lpstr>
      <vt:lpstr>Slide 24</vt:lpstr>
      <vt:lpstr>Payment to Employees of Acquiree</vt:lpstr>
      <vt:lpstr>Slide 26</vt:lpstr>
      <vt:lpstr>Fair value everything! </vt:lpstr>
      <vt:lpstr>Exercise – Fair Valuation </vt:lpstr>
      <vt:lpstr>Solution….</vt:lpstr>
      <vt:lpstr>Slide 30</vt:lpstr>
      <vt:lpstr>Fair Values Guidelines </vt:lpstr>
      <vt:lpstr>Recognition criteria for intangible assets acquired in a business combination </vt:lpstr>
      <vt:lpstr>Allocation of cost </vt:lpstr>
      <vt:lpstr>Allocation of cost (cont’d) </vt:lpstr>
      <vt:lpstr>Open Question for all the Teams</vt:lpstr>
      <vt:lpstr>Slide 36</vt:lpstr>
      <vt:lpstr>Additional Matters </vt:lpstr>
      <vt:lpstr>Pre-existing Relationships</vt:lpstr>
      <vt:lpstr>Slide 39</vt:lpstr>
      <vt:lpstr>Slide 40</vt:lpstr>
      <vt:lpstr>Subsequent Adjustments to Acquisition Date Values…</vt:lpstr>
      <vt:lpstr>Lets take a look at the GAAP Differences</vt:lpstr>
      <vt:lpstr>Under the existing AS 14, the acquired assets and liabilities are recognised at their existing book values or at fair values under the purchase method (Accounting on basis of Court Order). </vt:lpstr>
      <vt:lpstr>GAAP differences continued…..</vt:lpstr>
      <vt:lpstr>Goodwill   vs   Negative Goodwill</vt:lpstr>
      <vt:lpstr>Slide 46</vt:lpstr>
      <vt:lpstr>Second Carve Out</vt:lpstr>
      <vt:lpstr>Significant changes - goodwill</vt:lpstr>
      <vt:lpstr>Goodwill example</vt:lpstr>
      <vt:lpstr>IFRS : Goodwill example</vt:lpstr>
      <vt:lpstr>Goodwill – allocation</vt:lpstr>
      <vt:lpstr>Reverse Acquisition</vt:lpstr>
      <vt:lpstr>Key points to take away </vt:lpstr>
      <vt:lpstr> Disclosures </vt:lpstr>
      <vt:lpstr>Disclosures (Continued) </vt:lpstr>
      <vt:lpstr>Lets now start preparing CFS………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Combinations</dc:title>
  <dc:creator>sandesh</dc:creator>
  <cp:lastModifiedBy>admin</cp:lastModifiedBy>
  <cp:revision>184</cp:revision>
  <dcterms:created xsi:type="dcterms:W3CDTF">2010-10-22T10:07:58Z</dcterms:created>
  <dcterms:modified xsi:type="dcterms:W3CDTF">2014-12-13T06:03:34Z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TC102885651033</vt:lpwstr>
  </property>
</Properties>
</file>