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4"/>
  </p:sldMasterIdLst>
  <p:notesMasterIdLst>
    <p:notesMasterId r:id="rId71"/>
  </p:notesMasterIdLst>
  <p:handoutMasterIdLst>
    <p:handoutMasterId r:id="rId72"/>
  </p:handoutMasterIdLst>
  <p:sldIdLst>
    <p:sldId id="256" r:id="rId5"/>
    <p:sldId id="412" r:id="rId6"/>
    <p:sldId id="394" r:id="rId7"/>
    <p:sldId id="395" r:id="rId8"/>
    <p:sldId id="396" r:id="rId9"/>
    <p:sldId id="399" r:id="rId10"/>
    <p:sldId id="411" r:id="rId11"/>
    <p:sldId id="441" r:id="rId12"/>
    <p:sldId id="303" r:id="rId13"/>
    <p:sldId id="266" r:id="rId14"/>
    <p:sldId id="442" r:id="rId15"/>
    <p:sldId id="443" r:id="rId16"/>
    <p:sldId id="444" r:id="rId17"/>
    <p:sldId id="262" r:id="rId18"/>
    <p:sldId id="364" r:id="rId19"/>
    <p:sldId id="414" r:id="rId20"/>
    <p:sldId id="415" r:id="rId21"/>
    <p:sldId id="416" r:id="rId22"/>
    <p:sldId id="417" r:id="rId23"/>
    <p:sldId id="418" r:id="rId24"/>
    <p:sldId id="419" r:id="rId25"/>
    <p:sldId id="420" r:id="rId26"/>
    <p:sldId id="336" r:id="rId27"/>
    <p:sldId id="337" r:id="rId28"/>
    <p:sldId id="421" r:id="rId29"/>
    <p:sldId id="422" r:id="rId30"/>
    <p:sldId id="445" r:id="rId31"/>
    <p:sldId id="446" r:id="rId32"/>
    <p:sldId id="391" r:id="rId33"/>
    <p:sldId id="423" r:id="rId34"/>
    <p:sldId id="340" r:id="rId35"/>
    <p:sldId id="341" r:id="rId36"/>
    <p:sldId id="424" r:id="rId37"/>
    <p:sldId id="425" r:id="rId38"/>
    <p:sldId id="346" r:id="rId39"/>
    <p:sldId id="347" r:id="rId40"/>
    <p:sldId id="348" r:id="rId41"/>
    <p:sldId id="427" r:id="rId42"/>
    <p:sldId id="426" r:id="rId43"/>
    <p:sldId id="428" r:id="rId44"/>
    <p:sldId id="447" r:id="rId45"/>
    <p:sldId id="292" r:id="rId46"/>
    <p:sldId id="365" r:id="rId47"/>
    <p:sldId id="294" r:id="rId48"/>
    <p:sldId id="429" r:id="rId49"/>
    <p:sldId id="295" r:id="rId50"/>
    <p:sldId id="371" r:id="rId51"/>
    <p:sldId id="273" r:id="rId52"/>
    <p:sldId id="384" r:id="rId53"/>
    <p:sldId id="287" r:id="rId54"/>
    <p:sldId id="288" r:id="rId55"/>
    <p:sldId id="260" r:id="rId56"/>
    <p:sldId id="283" r:id="rId57"/>
    <p:sldId id="448" r:id="rId58"/>
    <p:sldId id="300" r:id="rId59"/>
    <p:sldId id="372" r:id="rId60"/>
    <p:sldId id="430" r:id="rId61"/>
    <p:sldId id="431" r:id="rId62"/>
    <p:sldId id="432" r:id="rId63"/>
    <p:sldId id="433" r:id="rId64"/>
    <p:sldId id="434" r:id="rId65"/>
    <p:sldId id="435" r:id="rId66"/>
    <p:sldId id="436" r:id="rId67"/>
    <p:sldId id="437" r:id="rId68"/>
    <p:sldId id="438" r:id="rId69"/>
    <p:sldId id="440" r:id="rId70"/>
  </p:sldIdLst>
  <p:sldSz cx="9144000" cy="6858000" type="screen4x3"/>
  <p:notesSz cx="6858000" cy="9144000"/>
  <p:defaultTextStyle>
    <a:defPPr>
      <a:defRPr lang="en-US"/>
    </a:defPPr>
    <a:lvl1pPr algn="l" rtl="0" fontAlgn="base">
      <a:lnSpc>
        <a:spcPct val="80000"/>
      </a:lnSpc>
      <a:spcBef>
        <a:spcPct val="20000"/>
      </a:spcBef>
      <a:spcAft>
        <a:spcPct val="0"/>
      </a:spcAft>
      <a:defRPr kern="1200">
        <a:solidFill>
          <a:schemeClr val="tx1"/>
        </a:solidFill>
        <a:latin typeface="Arial" charset="0"/>
        <a:ea typeface="+mn-ea"/>
        <a:cs typeface="+mn-cs"/>
      </a:defRPr>
    </a:lvl1pPr>
    <a:lvl2pPr marL="457200" algn="l" rtl="0" fontAlgn="base">
      <a:lnSpc>
        <a:spcPct val="80000"/>
      </a:lnSpc>
      <a:spcBef>
        <a:spcPct val="20000"/>
      </a:spcBef>
      <a:spcAft>
        <a:spcPct val="0"/>
      </a:spcAft>
      <a:defRPr kern="1200">
        <a:solidFill>
          <a:schemeClr val="tx1"/>
        </a:solidFill>
        <a:latin typeface="Arial" charset="0"/>
        <a:ea typeface="+mn-ea"/>
        <a:cs typeface="+mn-cs"/>
      </a:defRPr>
    </a:lvl2pPr>
    <a:lvl3pPr marL="914400" algn="l" rtl="0" fontAlgn="base">
      <a:lnSpc>
        <a:spcPct val="80000"/>
      </a:lnSpc>
      <a:spcBef>
        <a:spcPct val="20000"/>
      </a:spcBef>
      <a:spcAft>
        <a:spcPct val="0"/>
      </a:spcAft>
      <a:defRPr kern="1200">
        <a:solidFill>
          <a:schemeClr val="tx1"/>
        </a:solidFill>
        <a:latin typeface="Arial" charset="0"/>
        <a:ea typeface="+mn-ea"/>
        <a:cs typeface="+mn-cs"/>
      </a:defRPr>
    </a:lvl3pPr>
    <a:lvl4pPr marL="1371600" algn="l" rtl="0" fontAlgn="base">
      <a:lnSpc>
        <a:spcPct val="80000"/>
      </a:lnSpc>
      <a:spcBef>
        <a:spcPct val="20000"/>
      </a:spcBef>
      <a:spcAft>
        <a:spcPct val="0"/>
      </a:spcAft>
      <a:defRPr kern="1200">
        <a:solidFill>
          <a:schemeClr val="tx1"/>
        </a:solidFill>
        <a:latin typeface="Arial" charset="0"/>
        <a:ea typeface="+mn-ea"/>
        <a:cs typeface="+mn-cs"/>
      </a:defRPr>
    </a:lvl4pPr>
    <a:lvl5pPr marL="1828800" algn="l" rtl="0" fontAlgn="base">
      <a:lnSpc>
        <a:spcPct val="80000"/>
      </a:lnSpc>
      <a:spcBef>
        <a:spcPct val="2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99FF"/>
    <a:srgbClr val="00FFCC"/>
    <a:srgbClr val="00CC99"/>
    <a:srgbClr val="006666"/>
  </p:clrMru>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autoAdjust="0"/>
    <p:restoredTop sz="94912" autoAdjust="0"/>
  </p:normalViewPr>
  <p:slideViewPr>
    <p:cSldViewPr snapToGrid="0">
      <p:cViewPr varScale="1">
        <p:scale>
          <a:sx n="69" d="100"/>
          <a:sy n="69" d="100"/>
        </p:scale>
        <p:origin x="-1182" y="-108"/>
      </p:cViewPr>
      <p:guideLst>
        <p:guide orient="horz" pos="2160"/>
        <p:guide pos="2880"/>
      </p:guideLst>
    </p:cSldViewPr>
  </p:slideViewPr>
  <p:outlineViewPr>
    <p:cViewPr>
      <p:scale>
        <a:sx n="33" d="100"/>
        <a:sy n="33" d="100"/>
      </p:scale>
      <p:origin x="0" y="991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242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BDFADC-5447-4DF2-BF63-5A4154164B6C}" type="doc">
      <dgm:prSet loTypeId="urn:microsoft.com/office/officeart/2005/8/layout/hProcess9" loCatId="process" qsTypeId="urn:microsoft.com/office/officeart/2005/8/quickstyle/simple1" qsCatId="simple" csTypeId="urn:microsoft.com/office/officeart/2005/8/colors/accent1_2" csCatId="accent1" phldr="1"/>
      <dgm:spPr/>
    </dgm:pt>
    <dgm:pt modelId="{6FD37F3B-6BB6-4AD7-9919-7BD48865ADB8}">
      <dgm:prSet phldrT="[Text]"/>
      <dgm:spPr/>
      <dgm:t>
        <a:bodyPr/>
        <a:lstStyle/>
        <a:p>
          <a:r>
            <a:rPr lang="en-US" dirty="0" smtClean="0"/>
            <a:t>AS 21</a:t>
          </a:r>
          <a:endParaRPr lang="en-US" dirty="0"/>
        </a:p>
      </dgm:t>
    </dgm:pt>
    <dgm:pt modelId="{7F4C9EEB-736C-4835-B7E7-F8A2F10DB03A}" type="parTrans" cxnId="{A8DD66FA-AC5D-403D-BD08-E8442366F142}">
      <dgm:prSet/>
      <dgm:spPr/>
      <dgm:t>
        <a:bodyPr/>
        <a:lstStyle/>
        <a:p>
          <a:endParaRPr lang="en-US"/>
        </a:p>
      </dgm:t>
    </dgm:pt>
    <dgm:pt modelId="{B08B2FB0-AD37-4115-AF0D-A1B9A36D838B}" type="sibTrans" cxnId="{A8DD66FA-AC5D-403D-BD08-E8442366F142}">
      <dgm:prSet/>
      <dgm:spPr/>
      <dgm:t>
        <a:bodyPr/>
        <a:lstStyle/>
        <a:p>
          <a:endParaRPr lang="en-US"/>
        </a:p>
      </dgm:t>
    </dgm:pt>
    <dgm:pt modelId="{A49C72EF-5330-411E-B38C-5F2FB09DFA91}">
      <dgm:prSet phldrT="[Text]"/>
      <dgm:spPr/>
      <dgm:t>
        <a:bodyPr/>
        <a:lstStyle/>
        <a:p>
          <a:r>
            <a:rPr lang="en-US" dirty="0" smtClean="0"/>
            <a:t>IAS 27</a:t>
          </a:r>
          <a:endParaRPr lang="en-US" dirty="0"/>
        </a:p>
      </dgm:t>
    </dgm:pt>
    <dgm:pt modelId="{233E7BA3-FB01-4B9E-891F-27EA444A7D40}" type="parTrans" cxnId="{030C420E-F192-4B44-9EBF-273E46327FCE}">
      <dgm:prSet/>
      <dgm:spPr/>
      <dgm:t>
        <a:bodyPr/>
        <a:lstStyle/>
        <a:p>
          <a:endParaRPr lang="en-US"/>
        </a:p>
      </dgm:t>
    </dgm:pt>
    <dgm:pt modelId="{4B8A16DA-5FB6-403F-BF17-DA37E779A419}" type="sibTrans" cxnId="{030C420E-F192-4B44-9EBF-273E46327FCE}">
      <dgm:prSet/>
      <dgm:spPr/>
      <dgm:t>
        <a:bodyPr/>
        <a:lstStyle/>
        <a:p>
          <a:endParaRPr lang="en-US"/>
        </a:p>
      </dgm:t>
    </dgm:pt>
    <dgm:pt modelId="{B482DBD5-8DC3-43C7-8585-D22055D76C9C}">
      <dgm:prSet phldrT="[Text]"/>
      <dgm:spPr/>
      <dgm:t>
        <a:bodyPr/>
        <a:lstStyle/>
        <a:p>
          <a:r>
            <a:rPr lang="en-US" dirty="0" smtClean="0"/>
            <a:t>IND AS 27</a:t>
          </a:r>
          <a:endParaRPr lang="en-US" dirty="0"/>
        </a:p>
      </dgm:t>
    </dgm:pt>
    <dgm:pt modelId="{4266E2A9-B84D-4803-A71A-0106A7F0AF00}" type="parTrans" cxnId="{71A01311-26A8-48FF-BA85-179498128EA8}">
      <dgm:prSet/>
      <dgm:spPr/>
      <dgm:t>
        <a:bodyPr/>
        <a:lstStyle/>
        <a:p>
          <a:endParaRPr lang="en-US"/>
        </a:p>
      </dgm:t>
    </dgm:pt>
    <dgm:pt modelId="{C56EC80C-F0FB-4DE4-945C-41BA77F4776E}" type="sibTrans" cxnId="{71A01311-26A8-48FF-BA85-179498128EA8}">
      <dgm:prSet/>
      <dgm:spPr/>
      <dgm:t>
        <a:bodyPr/>
        <a:lstStyle/>
        <a:p>
          <a:endParaRPr lang="en-US"/>
        </a:p>
      </dgm:t>
    </dgm:pt>
    <dgm:pt modelId="{5818EC24-7E02-4D56-862F-20D8D2E6A898}">
      <dgm:prSet phldrT="[Text]"/>
      <dgm:spPr/>
      <dgm:t>
        <a:bodyPr/>
        <a:lstStyle/>
        <a:p>
          <a:r>
            <a:rPr lang="en-US" dirty="0" smtClean="0"/>
            <a:t>IFRS 10</a:t>
          </a:r>
          <a:endParaRPr lang="en-US" dirty="0"/>
        </a:p>
      </dgm:t>
    </dgm:pt>
    <dgm:pt modelId="{05E01AC4-DDCF-4308-92B6-4D61DE66D5A0}" type="parTrans" cxnId="{AC056828-ECBB-4E38-8323-F5C74ADA82F9}">
      <dgm:prSet/>
      <dgm:spPr/>
      <dgm:t>
        <a:bodyPr/>
        <a:lstStyle/>
        <a:p>
          <a:endParaRPr lang="en-US"/>
        </a:p>
      </dgm:t>
    </dgm:pt>
    <dgm:pt modelId="{44331A1A-5195-44F3-AF19-12B5BA72C181}" type="sibTrans" cxnId="{AC056828-ECBB-4E38-8323-F5C74ADA82F9}">
      <dgm:prSet/>
      <dgm:spPr/>
      <dgm:t>
        <a:bodyPr/>
        <a:lstStyle/>
        <a:p>
          <a:endParaRPr lang="en-US"/>
        </a:p>
      </dgm:t>
    </dgm:pt>
    <dgm:pt modelId="{393FA02D-380D-4184-B256-80351525602C}" type="pres">
      <dgm:prSet presAssocID="{83BDFADC-5447-4DF2-BF63-5A4154164B6C}" presName="CompostProcess" presStyleCnt="0">
        <dgm:presLayoutVars>
          <dgm:dir/>
          <dgm:resizeHandles val="exact"/>
        </dgm:presLayoutVars>
      </dgm:prSet>
      <dgm:spPr/>
    </dgm:pt>
    <dgm:pt modelId="{054E4135-337C-43A7-9DF7-92320DE77B26}" type="pres">
      <dgm:prSet presAssocID="{83BDFADC-5447-4DF2-BF63-5A4154164B6C}" presName="arrow" presStyleLbl="bgShp" presStyleIdx="0" presStyleCnt="1"/>
      <dgm:spPr/>
    </dgm:pt>
    <dgm:pt modelId="{55CF01A1-ED88-41F6-AB4F-6C0666161A75}" type="pres">
      <dgm:prSet presAssocID="{83BDFADC-5447-4DF2-BF63-5A4154164B6C}" presName="linearProcess" presStyleCnt="0"/>
      <dgm:spPr/>
    </dgm:pt>
    <dgm:pt modelId="{B18B5524-E7A5-4997-BEEA-B7E5C6780CF3}" type="pres">
      <dgm:prSet presAssocID="{6FD37F3B-6BB6-4AD7-9919-7BD48865ADB8}" presName="textNode" presStyleLbl="node1" presStyleIdx="0" presStyleCnt="4" custScaleX="46219">
        <dgm:presLayoutVars>
          <dgm:bulletEnabled val="1"/>
        </dgm:presLayoutVars>
      </dgm:prSet>
      <dgm:spPr/>
      <dgm:t>
        <a:bodyPr/>
        <a:lstStyle/>
        <a:p>
          <a:endParaRPr lang="en-IN"/>
        </a:p>
      </dgm:t>
    </dgm:pt>
    <dgm:pt modelId="{BE231766-8555-400B-B65F-FF61EDB12161}" type="pres">
      <dgm:prSet presAssocID="{B08B2FB0-AD37-4115-AF0D-A1B9A36D838B}" presName="sibTrans" presStyleCnt="0"/>
      <dgm:spPr/>
    </dgm:pt>
    <dgm:pt modelId="{68864248-F2E6-4566-B168-C434F2747ECE}" type="pres">
      <dgm:prSet presAssocID="{A49C72EF-5330-411E-B38C-5F2FB09DFA91}" presName="textNode" presStyleLbl="node1" presStyleIdx="1" presStyleCnt="4" custScaleX="51823">
        <dgm:presLayoutVars>
          <dgm:bulletEnabled val="1"/>
        </dgm:presLayoutVars>
      </dgm:prSet>
      <dgm:spPr/>
      <dgm:t>
        <a:bodyPr/>
        <a:lstStyle/>
        <a:p>
          <a:endParaRPr lang="en-IN"/>
        </a:p>
      </dgm:t>
    </dgm:pt>
    <dgm:pt modelId="{E2FA7CFD-710B-4FAE-B383-B1966ED74122}" type="pres">
      <dgm:prSet presAssocID="{4B8A16DA-5FB6-403F-BF17-DA37E779A419}" presName="sibTrans" presStyleCnt="0"/>
      <dgm:spPr/>
    </dgm:pt>
    <dgm:pt modelId="{75E47116-B83E-47E7-AD1D-29BB417792EA}" type="pres">
      <dgm:prSet presAssocID="{B482DBD5-8DC3-43C7-8585-D22055D76C9C}" presName="textNode" presStyleLbl="node1" presStyleIdx="2" presStyleCnt="4" custScaleX="53764">
        <dgm:presLayoutVars>
          <dgm:bulletEnabled val="1"/>
        </dgm:presLayoutVars>
      </dgm:prSet>
      <dgm:spPr/>
      <dgm:t>
        <a:bodyPr/>
        <a:lstStyle/>
        <a:p>
          <a:endParaRPr lang="en-US"/>
        </a:p>
      </dgm:t>
    </dgm:pt>
    <dgm:pt modelId="{16D3E71E-5344-40A0-B051-AD6F6A5EF46B}" type="pres">
      <dgm:prSet presAssocID="{C56EC80C-F0FB-4DE4-945C-41BA77F4776E}" presName="sibTrans" presStyleCnt="0"/>
      <dgm:spPr/>
    </dgm:pt>
    <dgm:pt modelId="{66F68570-A8B2-4B19-A7F5-CD64B9500A9A}" type="pres">
      <dgm:prSet presAssocID="{5818EC24-7E02-4D56-862F-20D8D2E6A898}" presName="textNode" presStyleLbl="node1" presStyleIdx="3" presStyleCnt="4">
        <dgm:presLayoutVars>
          <dgm:bulletEnabled val="1"/>
        </dgm:presLayoutVars>
      </dgm:prSet>
      <dgm:spPr/>
      <dgm:t>
        <a:bodyPr/>
        <a:lstStyle/>
        <a:p>
          <a:endParaRPr lang="en-IN"/>
        </a:p>
      </dgm:t>
    </dgm:pt>
  </dgm:ptLst>
  <dgm:cxnLst>
    <dgm:cxn modelId="{304AA632-6770-47BB-8CB4-640D13E7C1C7}" type="presOf" srcId="{B482DBD5-8DC3-43C7-8585-D22055D76C9C}" destId="{75E47116-B83E-47E7-AD1D-29BB417792EA}" srcOrd="0" destOrd="0" presId="urn:microsoft.com/office/officeart/2005/8/layout/hProcess9"/>
    <dgm:cxn modelId="{AC056828-ECBB-4E38-8323-F5C74ADA82F9}" srcId="{83BDFADC-5447-4DF2-BF63-5A4154164B6C}" destId="{5818EC24-7E02-4D56-862F-20D8D2E6A898}" srcOrd="3" destOrd="0" parTransId="{05E01AC4-DDCF-4308-92B6-4D61DE66D5A0}" sibTransId="{44331A1A-5195-44F3-AF19-12B5BA72C181}"/>
    <dgm:cxn modelId="{EAD2056D-41A8-409F-BEC3-4DC4AB2E311C}" type="presOf" srcId="{6FD37F3B-6BB6-4AD7-9919-7BD48865ADB8}" destId="{B18B5524-E7A5-4997-BEEA-B7E5C6780CF3}" srcOrd="0" destOrd="0" presId="urn:microsoft.com/office/officeart/2005/8/layout/hProcess9"/>
    <dgm:cxn modelId="{20680550-5BEA-4AC0-931C-2CAE0792F766}" type="presOf" srcId="{83BDFADC-5447-4DF2-BF63-5A4154164B6C}" destId="{393FA02D-380D-4184-B256-80351525602C}" srcOrd="0" destOrd="0" presId="urn:microsoft.com/office/officeart/2005/8/layout/hProcess9"/>
    <dgm:cxn modelId="{030C420E-F192-4B44-9EBF-273E46327FCE}" srcId="{83BDFADC-5447-4DF2-BF63-5A4154164B6C}" destId="{A49C72EF-5330-411E-B38C-5F2FB09DFA91}" srcOrd="1" destOrd="0" parTransId="{233E7BA3-FB01-4B9E-891F-27EA444A7D40}" sibTransId="{4B8A16DA-5FB6-403F-BF17-DA37E779A419}"/>
    <dgm:cxn modelId="{71A01311-26A8-48FF-BA85-179498128EA8}" srcId="{83BDFADC-5447-4DF2-BF63-5A4154164B6C}" destId="{B482DBD5-8DC3-43C7-8585-D22055D76C9C}" srcOrd="2" destOrd="0" parTransId="{4266E2A9-B84D-4803-A71A-0106A7F0AF00}" sibTransId="{C56EC80C-F0FB-4DE4-945C-41BA77F4776E}"/>
    <dgm:cxn modelId="{2E7FA4E0-B546-4217-986E-63D360553335}" type="presOf" srcId="{A49C72EF-5330-411E-B38C-5F2FB09DFA91}" destId="{68864248-F2E6-4566-B168-C434F2747ECE}" srcOrd="0" destOrd="0" presId="urn:microsoft.com/office/officeart/2005/8/layout/hProcess9"/>
    <dgm:cxn modelId="{273E2C8B-AC66-4723-B391-540D87E26603}" type="presOf" srcId="{5818EC24-7E02-4D56-862F-20D8D2E6A898}" destId="{66F68570-A8B2-4B19-A7F5-CD64B9500A9A}" srcOrd="0" destOrd="0" presId="urn:microsoft.com/office/officeart/2005/8/layout/hProcess9"/>
    <dgm:cxn modelId="{A8DD66FA-AC5D-403D-BD08-E8442366F142}" srcId="{83BDFADC-5447-4DF2-BF63-5A4154164B6C}" destId="{6FD37F3B-6BB6-4AD7-9919-7BD48865ADB8}" srcOrd="0" destOrd="0" parTransId="{7F4C9EEB-736C-4835-B7E7-F8A2F10DB03A}" sibTransId="{B08B2FB0-AD37-4115-AF0D-A1B9A36D838B}"/>
    <dgm:cxn modelId="{71F13EAF-E2DE-43E8-997A-6A8CC34B1188}" type="presParOf" srcId="{393FA02D-380D-4184-B256-80351525602C}" destId="{054E4135-337C-43A7-9DF7-92320DE77B26}" srcOrd="0" destOrd="0" presId="urn:microsoft.com/office/officeart/2005/8/layout/hProcess9"/>
    <dgm:cxn modelId="{B7F69B12-DC80-4FD5-8852-311E92C3D196}" type="presParOf" srcId="{393FA02D-380D-4184-B256-80351525602C}" destId="{55CF01A1-ED88-41F6-AB4F-6C0666161A75}" srcOrd="1" destOrd="0" presId="urn:microsoft.com/office/officeart/2005/8/layout/hProcess9"/>
    <dgm:cxn modelId="{D3C988FE-8989-4722-9BB8-1E7ACB400D15}" type="presParOf" srcId="{55CF01A1-ED88-41F6-AB4F-6C0666161A75}" destId="{B18B5524-E7A5-4997-BEEA-B7E5C6780CF3}" srcOrd="0" destOrd="0" presId="urn:microsoft.com/office/officeart/2005/8/layout/hProcess9"/>
    <dgm:cxn modelId="{65B15467-EC2B-4891-B425-12E46C31103C}" type="presParOf" srcId="{55CF01A1-ED88-41F6-AB4F-6C0666161A75}" destId="{BE231766-8555-400B-B65F-FF61EDB12161}" srcOrd="1" destOrd="0" presId="urn:microsoft.com/office/officeart/2005/8/layout/hProcess9"/>
    <dgm:cxn modelId="{600EBE63-F178-4596-BAF0-006D66E4647A}" type="presParOf" srcId="{55CF01A1-ED88-41F6-AB4F-6C0666161A75}" destId="{68864248-F2E6-4566-B168-C434F2747ECE}" srcOrd="2" destOrd="0" presId="urn:microsoft.com/office/officeart/2005/8/layout/hProcess9"/>
    <dgm:cxn modelId="{F1F646E2-6951-4A9F-A4B5-FF5A6DFBB277}" type="presParOf" srcId="{55CF01A1-ED88-41F6-AB4F-6C0666161A75}" destId="{E2FA7CFD-710B-4FAE-B383-B1966ED74122}" srcOrd="3" destOrd="0" presId="urn:microsoft.com/office/officeart/2005/8/layout/hProcess9"/>
    <dgm:cxn modelId="{BD5E7A1B-2649-4ED0-BD06-816B5496610E}" type="presParOf" srcId="{55CF01A1-ED88-41F6-AB4F-6C0666161A75}" destId="{75E47116-B83E-47E7-AD1D-29BB417792EA}" srcOrd="4" destOrd="0" presId="urn:microsoft.com/office/officeart/2005/8/layout/hProcess9"/>
    <dgm:cxn modelId="{62B55493-CBF1-4CC0-9220-0F8A3547B002}" type="presParOf" srcId="{55CF01A1-ED88-41F6-AB4F-6C0666161A75}" destId="{16D3E71E-5344-40A0-B051-AD6F6A5EF46B}" srcOrd="5" destOrd="0" presId="urn:microsoft.com/office/officeart/2005/8/layout/hProcess9"/>
    <dgm:cxn modelId="{C1E048A0-BE16-4224-89F0-6C43D78BE309}" type="presParOf" srcId="{55CF01A1-ED88-41F6-AB4F-6C0666161A75}" destId="{66F68570-A8B2-4B19-A7F5-CD64B9500A9A}" srcOrd="6" destOrd="0" presId="urn:microsoft.com/office/officeart/2005/8/layout/hProcess9"/>
  </dgm:cxnLst>
  <dgm:bg/>
  <dgm:whole/>
</dgm:dataModel>
</file>

<file path=ppt/diagrams/data2.xml><?xml version="1.0" encoding="utf-8"?>
<dgm:dataModel xmlns:dgm="http://schemas.openxmlformats.org/drawingml/2006/diagram" xmlns:a="http://schemas.openxmlformats.org/drawingml/2006/main">
  <dgm:ptLst>
    <dgm:pt modelId="{C553AC24-E529-4E1E-B87B-3226D389C8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18491B5-EB30-4BC9-A8CF-A2A56B84A59C}">
      <dgm:prSet custT="1"/>
      <dgm:spPr>
        <a:solidFill>
          <a:schemeClr val="bg1">
            <a:lumMod val="95000"/>
          </a:schemeClr>
        </a:solidFill>
      </dgm:spPr>
      <dgm:t>
        <a:bodyPr/>
        <a:lstStyle/>
        <a:p>
          <a:pPr rtl="0"/>
          <a:r>
            <a:rPr lang="en-US" sz="2800" b="1" i="1" dirty="0" smtClean="0">
              <a:solidFill>
                <a:srgbClr val="C00000"/>
              </a:solidFill>
              <a:hlinkClick xmlns:r="http://schemas.openxmlformats.org/officeDocument/2006/relationships" r:id=""/>
            </a:rPr>
            <a:t>sandeshmundra@gmail.com</a:t>
          </a:r>
          <a:endParaRPr lang="en-US" sz="2800" b="1" i="1" dirty="0" smtClean="0">
            <a:solidFill>
              <a:srgbClr val="C00000"/>
            </a:solidFill>
          </a:endParaRPr>
        </a:p>
        <a:p>
          <a:pPr rtl="0"/>
          <a:r>
            <a:rPr lang="en-GB" sz="2800" b="1" i="1" dirty="0" smtClean="0">
              <a:solidFill>
                <a:srgbClr val="C00000"/>
              </a:solidFill>
              <a:hlinkClick xmlns:r="http://schemas.openxmlformats.org/officeDocument/2006/relationships" r:id=""/>
            </a:rPr>
            <a:t>Consolidationofaccounts@googlegroups.com</a:t>
          </a:r>
          <a:endParaRPr lang="en-US" sz="2800" b="1" i="1" dirty="0">
            <a:solidFill>
              <a:srgbClr val="C00000"/>
            </a:solidFill>
          </a:endParaRPr>
        </a:p>
      </dgm:t>
    </dgm:pt>
    <dgm:pt modelId="{7316E48F-E661-47A2-9B57-EDE00BDC2F43}" type="parTrans" cxnId="{85E448F7-FBE9-49FB-B37C-E8456E8A1A4E}">
      <dgm:prSet/>
      <dgm:spPr/>
      <dgm:t>
        <a:bodyPr/>
        <a:lstStyle/>
        <a:p>
          <a:endParaRPr lang="en-US"/>
        </a:p>
      </dgm:t>
    </dgm:pt>
    <dgm:pt modelId="{10E4ACA7-5B27-440E-ABE8-F3769BBAF0B5}" type="sibTrans" cxnId="{85E448F7-FBE9-49FB-B37C-E8456E8A1A4E}">
      <dgm:prSet/>
      <dgm:spPr/>
      <dgm:t>
        <a:bodyPr/>
        <a:lstStyle/>
        <a:p>
          <a:endParaRPr lang="en-US"/>
        </a:p>
      </dgm:t>
    </dgm:pt>
    <dgm:pt modelId="{D2267EDB-2A27-4CA4-B165-F4BFFE1C6340}">
      <dgm:prSet custT="1"/>
      <dgm:spPr/>
      <dgm:t>
        <a:bodyPr/>
        <a:lstStyle/>
        <a:p>
          <a:pPr rtl="0"/>
          <a:r>
            <a:rPr lang="en-US" sz="3600" b="1" i="1" dirty="0" smtClean="0"/>
            <a:t>9426024975</a:t>
          </a:r>
          <a:endParaRPr lang="en-US" sz="3600" b="1" i="1" dirty="0"/>
        </a:p>
      </dgm:t>
    </dgm:pt>
    <dgm:pt modelId="{8F9C91E4-9C75-4D4A-82CE-6CF5B1480867}" type="sibTrans" cxnId="{3A3A59BC-064E-4A4B-8497-E57C73F21F96}">
      <dgm:prSet/>
      <dgm:spPr/>
      <dgm:t>
        <a:bodyPr/>
        <a:lstStyle/>
        <a:p>
          <a:endParaRPr lang="en-US"/>
        </a:p>
      </dgm:t>
    </dgm:pt>
    <dgm:pt modelId="{01AB4007-0F05-4D34-8959-550F961AAD5F}" type="parTrans" cxnId="{3A3A59BC-064E-4A4B-8497-E57C73F21F96}">
      <dgm:prSet/>
      <dgm:spPr/>
      <dgm:t>
        <a:bodyPr/>
        <a:lstStyle/>
        <a:p>
          <a:endParaRPr lang="en-US"/>
        </a:p>
      </dgm:t>
    </dgm:pt>
    <dgm:pt modelId="{1D977740-AA67-4D5B-933A-5219506FF5B2}">
      <dgm:prSet custT="1"/>
      <dgm:spPr>
        <a:solidFill>
          <a:schemeClr val="bg1">
            <a:lumMod val="95000"/>
          </a:schemeClr>
        </a:solidFill>
      </dgm:spPr>
      <dgm:t>
        <a:bodyPr/>
        <a:lstStyle/>
        <a:p>
          <a:pPr rtl="0"/>
          <a:r>
            <a:rPr lang="en-GB" sz="2800" b="1" i="1" dirty="0" smtClean="0">
              <a:solidFill>
                <a:srgbClr val="C00000"/>
              </a:solidFill>
            </a:rPr>
            <a:t>www.consolidationofaccounts.com</a:t>
          </a:r>
        </a:p>
        <a:p>
          <a:pPr rtl="0"/>
          <a:endParaRPr lang="en-US" sz="2800" b="1" i="1" dirty="0">
            <a:solidFill>
              <a:srgbClr val="C00000"/>
            </a:solidFill>
          </a:endParaRPr>
        </a:p>
      </dgm:t>
    </dgm:pt>
    <dgm:pt modelId="{115ED0AF-1DB5-492C-A3BF-F53A14820F48}" type="parTrans" cxnId="{7A98AC48-B691-4B87-9C7D-A27363813561}">
      <dgm:prSet/>
      <dgm:spPr/>
    </dgm:pt>
    <dgm:pt modelId="{99446C1F-45CF-4480-B165-EA97D83D007E}" type="sibTrans" cxnId="{7A98AC48-B691-4B87-9C7D-A27363813561}">
      <dgm:prSet/>
      <dgm:spPr/>
    </dgm:pt>
    <dgm:pt modelId="{A57B6948-BEA9-4572-BCD9-791B7BE9F709}" type="pres">
      <dgm:prSet presAssocID="{C553AC24-E529-4E1E-B87B-3226D389C8FF}" presName="linear" presStyleCnt="0">
        <dgm:presLayoutVars>
          <dgm:animLvl val="lvl"/>
          <dgm:resizeHandles val="exact"/>
        </dgm:presLayoutVars>
      </dgm:prSet>
      <dgm:spPr/>
      <dgm:t>
        <a:bodyPr/>
        <a:lstStyle/>
        <a:p>
          <a:endParaRPr lang="en-US"/>
        </a:p>
      </dgm:t>
    </dgm:pt>
    <dgm:pt modelId="{8F3D3122-6D0F-4F59-A631-65264A81E4A5}" type="pres">
      <dgm:prSet presAssocID="{A18491B5-EB30-4BC9-A8CF-A2A56B84A59C}" presName="parentText" presStyleLbl="node1" presStyleIdx="0" presStyleCnt="3" custLinFactNeighborX="-7792">
        <dgm:presLayoutVars>
          <dgm:chMax val="0"/>
          <dgm:bulletEnabled val="1"/>
        </dgm:presLayoutVars>
      </dgm:prSet>
      <dgm:spPr/>
      <dgm:t>
        <a:bodyPr/>
        <a:lstStyle/>
        <a:p>
          <a:endParaRPr lang="en-US"/>
        </a:p>
      </dgm:t>
    </dgm:pt>
    <dgm:pt modelId="{022BC5B1-D2F4-4DEB-A62C-C4E61BA00529}" type="pres">
      <dgm:prSet presAssocID="{10E4ACA7-5B27-440E-ABE8-F3769BBAF0B5}" presName="spacer" presStyleCnt="0"/>
      <dgm:spPr/>
    </dgm:pt>
    <dgm:pt modelId="{4C3A31FD-17D4-4327-8785-A7B0BE851F12}" type="pres">
      <dgm:prSet presAssocID="{1D977740-AA67-4D5B-933A-5219506FF5B2}" presName="parentText" presStyleLbl="node1" presStyleIdx="1" presStyleCnt="3">
        <dgm:presLayoutVars>
          <dgm:chMax val="0"/>
          <dgm:bulletEnabled val="1"/>
        </dgm:presLayoutVars>
      </dgm:prSet>
      <dgm:spPr/>
      <dgm:t>
        <a:bodyPr/>
        <a:lstStyle/>
        <a:p>
          <a:endParaRPr lang="en-US"/>
        </a:p>
      </dgm:t>
    </dgm:pt>
    <dgm:pt modelId="{24CFEA00-BC33-4815-8578-0A9AE6B386A5}" type="pres">
      <dgm:prSet presAssocID="{99446C1F-45CF-4480-B165-EA97D83D007E}" presName="spacer" presStyleCnt="0"/>
      <dgm:spPr/>
    </dgm:pt>
    <dgm:pt modelId="{1273721A-76BE-4329-B4D8-70C6A7705C60}" type="pres">
      <dgm:prSet presAssocID="{D2267EDB-2A27-4CA4-B165-F4BFFE1C6340}" presName="parentText" presStyleLbl="node1" presStyleIdx="2" presStyleCnt="3" custScaleX="46007" custScaleY="60451" custLinFactNeighborX="-659">
        <dgm:presLayoutVars>
          <dgm:chMax val="0"/>
          <dgm:bulletEnabled val="1"/>
        </dgm:presLayoutVars>
      </dgm:prSet>
      <dgm:spPr/>
      <dgm:t>
        <a:bodyPr/>
        <a:lstStyle/>
        <a:p>
          <a:endParaRPr lang="en-US"/>
        </a:p>
      </dgm:t>
    </dgm:pt>
  </dgm:ptLst>
  <dgm:cxnLst>
    <dgm:cxn modelId="{7B605DB9-C7E4-43DF-9A62-39272752D661}" type="presOf" srcId="{C553AC24-E529-4E1E-B87B-3226D389C8FF}" destId="{A57B6948-BEA9-4572-BCD9-791B7BE9F709}" srcOrd="0" destOrd="0" presId="urn:microsoft.com/office/officeart/2005/8/layout/vList2"/>
    <dgm:cxn modelId="{7A98AC48-B691-4B87-9C7D-A27363813561}" srcId="{C553AC24-E529-4E1E-B87B-3226D389C8FF}" destId="{1D977740-AA67-4D5B-933A-5219506FF5B2}" srcOrd="1" destOrd="0" parTransId="{115ED0AF-1DB5-492C-A3BF-F53A14820F48}" sibTransId="{99446C1F-45CF-4480-B165-EA97D83D007E}"/>
    <dgm:cxn modelId="{8AC4DE6F-8111-48C6-9C5F-5BFABC972778}" type="presOf" srcId="{D2267EDB-2A27-4CA4-B165-F4BFFE1C6340}" destId="{1273721A-76BE-4329-B4D8-70C6A7705C60}" srcOrd="0" destOrd="0" presId="urn:microsoft.com/office/officeart/2005/8/layout/vList2"/>
    <dgm:cxn modelId="{85E448F7-FBE9-49FB-B37C-E8456E8A1A4E}" srcId="{C553AC24-E529-4E1E-B87B-3226D389C8FF}" destId="{A18491B5-EB30-4BC9-A8CF-A2A56B84A59C}" srcOrd="0" destOrd="0" parTransId="{7316E48F-E661-47A2-9B57-EDE00BDC2F43}" sibTransId="{10E4ACA7-5B27-440E-ABE8-F3769BBAF0B5}"/>
    <dgm:cxn modelId="{B5BCCC5A-74C1-41B7-B054-02418DF6ED78}" type="presOf" srcId="{A18491B5-EB30-4BC9-A8CF-A2A56B84A59C}" destId="{8F3D3122-6D0F-4F59-A631-65264A81E4A5}" srcOrd="0" destOrd="0" presId="urn:microsoft.com/office/officeart/2005/8/layout/vList2"/>
    <dgm:cxn modelId="{3A3A59BC-064E-4A4B-8497-E57C73F21F96}" srcId="{C553AC24-E529-4E1E-B87B-3226D389C8FF}" destId="{D2267EDB-2A27-4CA4-B165-F4BFFE1C6340}" srcOrd="2" destOrd="0" parTransId="{01AB4007-0F05-4D34-8959-550F961AAD5F}" sibTransId="{8F9C91E4-9C75-4D4A-82CE-6CF5B1480867}"/>
    <dgm:cxn modelId="{B14EBEC4-9FE9-4ADE-B190-350623ED2CFC}" type="presOf" srcId="{1D977740-AA67-4D5B-933A-5219506FF5B2}" destId="{4C3A31FD-17D4-4327-8785-A7B0BE851F12}" srcOrd="0" destOrd="0" presId="urn:microsoft.com/office/officeart/2005/8/layout/vList2"/>
    <dgm:cxn modelId="{9D5D31FD-89C2-43DC-A2DD-41569858790C}" type="presParOf" srcId="{A57B6948-BEA9-4572-BCD9-791B7BE9F709}" destId="{8F3D3122-6D0F-4F59-A631-65264A81E4A5}" srcOrd="0" destOrd="0" presId="urn:microsoft.com/office/officeart/2005/8/layout/vList2"/>
    <dgm:cxn modelId="{CD862E13-6198-4FB7-A5F7-FB64E2CD66A9}" type="presParOf" srcId="{A57B6948-BEA9-4572-BCD9-791B7BE9F709}" destId="{022BC5B1-D2F4-4DEB-A62C-C4E61BA00529}" srcOrd="1" destOrd="0" presId="urn:microsoft.com/office/officeart/2005/8/layout/vList2"/>
    <dgm:cxn modelId="{0EF7E3A8-0ACA-4826-B157-5B3DBFAD2C1F}" type="presParOf" srcId="{A57B6948-BEA9-4572-BCD9-791B7BE9F709}" destId="{4C3A31FD-17D4-4327-8785-A7B0BE851F12}" srcOrd="2" destOrd="0" presId="urn:microsoft.com/office/officeart/2005/8/layout/vList2"/>
    <dgm:cxn modelId="{F7FEA478-29F7-40E8-A51F-BF3E582852F8}" type="presParOf" srcId="{A57B6948-BEA9-4572-BCD9-791B7BE9F709}" destId="{24CFEA00-BC33-4815-8578-0A9AE6B386A5}" srcOrd="3" destOrd="0" presId="urn:microsoft.com/office/officeart/2005/8/layout/vList2"/>
    <dgm:cxn modelId="{1AAB76CE-91DA-418C-B081-874339B2D50A}" type="presParOf" srcId="{A57B6948-BEA9-4572-BCD9-791B7BE9F709}" destId="{1273721A-76BE-4329-B4D8-70C6A7705C60}" srcOrd="4"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F36945-DA39-4D29-8D9A-AA36E3A11382}" type="datetimeFigureOut">
              <a:rPr lang="en-US" smtClean="0"/>
              <a:pPr/>
              <a:t>12/13/2014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097BA5-440D-4243-A886-8DC4B873D83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a:lvl1pPr>
          </a:lstStyle>
          <a:p>
            <a:endParaRPr lang="en-US" dirty="0"/>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lvl1pPr>
          </a:lstStyle>
          <a:p>
            <a:endParaRPr lang="en-US" dirty="0"/>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a:lvl1pPr>
          </a:lstStyle>
          <a:p>
            <a:endParaRPr lang="en-US" dirty="0"/>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lvl1pPr>
          </a:lstStyle>
          <a:p>
            <a:fld id="{27E35BBE-AD12-48C5-8DCC-805B4F1FD104}"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7A733-DA2F-4999-8E32-54115CD3DBBB}" type="slidenum">
              <a:rPr lang="en-US"/>
              <a:pPr/>
              <a:t>1</a:t>
            </a:fld>
            <a:endParaRPr lang="en-US" dirty="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7526EC-2B31-4D73-B6C0-EC9886E91D36}" type="slidenum">
              <a:rPr lang="en-US"/>
              <a:pPr/>
              <a:t>14</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23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24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a:ln/>
        </p:spPr>
      </p:sp>
      <p:sp>
        <p:nvSpPr>
          <p:cNvPr id="34818" name="Rectangle 3"/>
          <p:cNvSpPr>
            <a:spLocks noGrp="1" noChangeArrowheads="1"/>
          </p:cNvSpPr>
          <p:nvPr>
            <p:ph type="body" idx="1"/>
          </p:nvPr>
        </p:nvSpPr>
        <p:spPr>
          <a:noFill/>
          <a:ln/>
        </p:spPr>
        <p:txBody>
          <a:bodyPr/>
          <a:lstStyle/>
          <a:p>
            <a:r>
              <a:rPr lang="en-US" b="1" smtClean="0"/>
              <a:t>Definition  of PvR</a:t>
            </a:r>
            <a:r>
              <a:rPr lang="en-US" smtClean="0"/>
              <a:t>: An entity may own securities that are convertible into ordinary shares or other similar instruments that have the potential, if exercised or converted, to give the entity voting power or reduce another party’s voting power over the financial and operating policies of another entity. </a:t>
            </a:r>
          </a:p>
          <a:p>
            <a:endParaRPr lang="en-US" smtClean="0"/>
          </a:p>
          <a:p>
            <a:r>
              <a:rPr lang="en-US" b="1" smtClean="0"/>
              <a:t>Examples of PvR:</a:t>
            </a:r>
            <a:r>
              <a:rPr lang="en-US" smtClean="0"/>
              <a:t> Some of the key instruments that are considered to have potential voting rights are as under:</a:t>
            </a:r>
          </a:p>
          <a:p>
            <a:r>
              <a:rPr lang="en-US" smtClean="0"/>
              <a:t> </a:t>
            </a:r>
          </a:p>
          <a:p>
            <a:r>
              <a:rPr lang="en-US" smtClean="0"/>
              <a:t>1. Equity Share Warrants</a:t>
            </a:r>
          </a:p>
          <a:p>
            <a:r>
              <a:rPr lang="en-US" smtClean="0"/>
              <a:t>2. Share Call Options</a:t>
            </a:r>
          </a:p>
          <a:p>
            <a:r>
              <a:rPr lang="en-US" smtClean="0"/>
              <a:t>3. Convertible Preference Shares</a:t>
            </a:r>
          </a:p>
          <a:p>
            <a:r>
              <a:rPr lang="en-US" smtClean="0"/>
              <a:t>4. Convertible Debts</a:t>
            </a:r>
          </a:p>
          <a:p>
            <a:endParaRPr lang="en-US" smtClean="0"/>
          </a:p>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a:ln/>
        </p:spPr>
      </p:sp>
      <p:sp>
        <p:nvSpPr>
          <p:cNvPr id="3686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29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nvPr>
        </p:nvSpPr>
        <p:spPr>
          <a:noFill/>
          <a:ln/>
        </p:spPr>
        <p:txBody>
          <a:bodyPr/>
          <a:lstStyle/>
          <a:p>
            <a:r>
              <a:rPr lang="en-US" b="1" smtClean="0"/>
              <a:t>Note: </a:t>
            </a:r>
            <a:r>
              <a:rPr lang="en-US" smtClean="0"/>
              <a:t>In assessing whether potential voting rights contribute to control, the entity examines all facts and circumstances (including the terms of exercise of the potential voting rights and any other contractual arrangements whether considered individually or in combination) that affect potential voting rights, except the intention of the management and the financial ability to exercise or convert. The intention of the management and the financial ability of an entity to exercise or convert does not affect the existence of power.</a:t>
            </a:r>
          </a:p>
          <a:p>
            <a:r>
              <a:rPr lang="en-US" smtClean="0"/>
              <a:t> </a:t>
            </a:r>
          </a:p>
          <a:p>
            <a:r>
              <a:rPr lang="en-US" smtClean="0"/>
              <a:t>Example: An entity holding 35% voting rights in another entity, but having options to acquire another 20% voting interest, would effectively have 55% current and potential voting interests. This may lead to consolidation as per IAS 27.</a:t>
            </a:r>
          </a:p>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a:ln/>
        </p:spPr>
      </p:sp>
      <p:sp>
        <p:nvSpPr>
          <p:cNvPr id="40962" name="Rectangle 3"/>
          <p:cNvSpPr>
            <a:spLocks noGrp="1" noChangeArrowheads="1"/>
          </p:cNvSpPr>
          <p:nvPr>
            <p:ph type="body" idx="1"/>
          </p:nvPr>
        </p:nvSpPr>
        <p:spPr>
          <a:noFill/>
          <a:ln/>
        </p:spPr>
        <p:txBody>
          <a:bodyPr/>
          <a:lstStyle/>
          <a:p>
            <a:r>
              <a:rPr lang="en-US" b="1" smtClean="0"/>
              <a:t>Notes</a:t>
            </a:r>
            <a:r>
              <a:rPr lang="en-US" smtClean="0"/>
              <a:t> : </a:t>
            </a:r>
            <a:r>
              <a:rPr lang="en-US" b="1" smtClean="0"/>
              <a:t>Currently exercisable or convertible</a:t>
            </a:r>
            <a:endParaRPr lang="en-US" smtClean="0"/>
          </a:p>
          <a:p>
            <a:r>
              <a:rPr lang="en-US" smtClean="0"/>
              <a:t> </a:t>
            </a:r>
          </a:p>
          <a:p>
            <a:r>
              <a:rPr lang="en-US" smtClean="0"/>
              <a:t>An entity has control when it </a:t>
            </a:r>
            <a:r>
              <a:rPr lang="en-US" i="1" smtClean="0"/>
              <a:t>currently</a:t>
            </a:r>
            <a:r>
              <a:rPr lang="en-US" smtClean="0"/>
              <a:t> has the ability to exercise that power, regardless of whether control is actively demonstrated or is passive in nature. The existence and effect of only those potential voting rights that are </a:t>
            </a:r>
            <a:r>
              <a:rPr lang="en-US" i="1" smtClean="0"/>
              <a:t>currently</a:t>
            </a:r>
            <a:r>
              <a:rPr lang="en-US" smtClean="0"/>
              <a:t> exercisable or convertible, including potential voting rights held by another entity, </a:t>
            </a:r>
            <a:r>
              <a:rPr lang="en-US" i="1" smtClean="0"/>
              <a:t>are considered when assessing whether an entity has the power to govern the financial and operating policies of another entity</a:t>
            </a:r>
            <a:r>
              <a:rPr lang="en-US" smtClean="0"/>
              <a:t>. Potential voting rights are not currently exercisable or convertible when they cannot be exercised or converted until a future date or until the occurrence of a future event.</a:t>
            </a:r>
          </a:p>
          <a:p>
            <a:r>
              <a:rPr lang="en-US" smtClean="0"/>
              <a:t> </a:t>
            </a:r>
          </a:p>
          <a:p>
            <a:r>
              <a:rPr lang="en-US" smtClean="0"/>
              <a:t>Example: Company H issues Foreign Currency Convertible Bonds (FCCB) with the condition that it is redeemable or convertible only after a period of 3 years. In this case, potential voting rights shall be assumed to exist only after completion of the 3 year lock-in period.</a:t>
            </a:r>
          </a:p>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7A733-DA2F-4999-8E32-54115CD3DBBB}" type="slidenum">
              <a:rPr lang="en-US"/>
              <a:pPr/>
              <a:t>2</a:t>
            </a:fld>
            <a:endParaRPr lang="en-US" dirty="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ChangeArrowheads="1" noTextEdit="1"/>
          </p:cNvSpPr>
          <p:nvPr>
            <p:ph type="sldImg"/>
          </p:nvPr>
        </p:nvSpPr>
        <p:spPr>
          <a:ln/>
        </p:spPr>
      </p:sp>
      <p:sp>
        <p:nvSpPr>
          <p:cNvPr id="51202" name="Rectangle 3"/>
          <p:cNvSpPr>
            <a:spLocks noGrp="1" noChangeArrowheads="1"/>
          </p:cNvSpPr>
          <p:nvPr>
            <p:ph type="body" idx="1"/>
          </p:nvPr>
        </p:nvSpPr>
        <p:spPr>
          <a:noFill/>
          <a:ln/>
        </p:spPr>
        <p:txBody>
          <a:bodyPr/>
          <a:lstStyle/>
          <a:p>
            <a:endParaRPr lang="en-IN"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endParaRPr lang="en-IN"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ChangeArrowheads="1" noTextEdit="1"/>
          </p:cNvSpPr>
          <p:nvPr>
            <p:ph type="sldImg"/>
          </p:nvPr>
        </p:nvSpPr>
        <p:spPr>
          <a:ln/>
        </p:spPr>
      </p:sp>
      <p:sp>
        <p:nvSpPr>
          <p:cNvPr id="55298" name="Rectangle 3"/>
          <p:cNvSpPr>
            <a:spLocks noGrp="1" noChangeArrowheads="1"/>
          </p:cNvSpPr>
          <p:nvPr>
            <p:ph type="body" idx="1"/>
          </p:nvPr>
        </p:nvSpPr>
        <p:spPr>
          <a:xfrm>
            <a:off x="684869" y="4342464"/>
            <a:ext cx="5488264" cy="4114487"/>
          </a:xfrm>
          <a:noFill/>
          <a:ln/>
        </p:spPr>
        <p:txBody>
          <a:bodyPr lIns="0" tIns="0" rIns="0" bIns="0"/>
          <a:lstStyle/>
          <a:p>
            <a:pPr eaLnBrk="1" hangingPunct="1">
              <a:lnSpc>
                <a:spcPct val="90000"/>
              </a:lnSpc>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a:ln/>
        </p:spPr>
      </p:sp>
      <p:sp>
        <p:nvSpPr>
          <p:cNvPr id="5734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44</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47</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248E39-2AEA-4B1F-BCDA-3CE8099E08CF}" type="slidenum">
              <a:rPr lang="en-GB"/>
              <a:pPr/>
              <a:t>48</a:t>
            </a:fld>
            <a:endParaRPr lang="en-GB"/>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4400" y="4344988"/>
            <a:ext cx="5029200" cy="4113212"/>
          </a:xfrm>
        </p:spPr>
        <p:txBody>
          <a:bodyPr/>
          <a:lstStyle/>
          <a:p>
            <a:r>
              <a:rPr lang="en-GB"/>
              <a:t>Consolidated financial statements are prepared by combining the financial statements of the parent and its subsidiaries on a line by line basis, adding together those items of assets, liabilities, equity, income and expenses that are alike. </a:t>
            </a:r>
          </a:p>
          <a:p>
            <a:endParaRPr lang="en-GB"/>
          </a:p>
          <a:p>
            <a:r>
              <a:rPr lang="en-GB"/>
              <a:t>The carrying amount of the parent's investment and the parent's share of equity in each subsidiary are eliminated. </a:t>
            </a:r>
          </a:p>
          <a:p>
            <a:endParaRPr lang="en-GB"/>
          </a:p>
          <a:p>
            <a:r>
              <a:rPr lang="en-GB"/>
              <a:t>Minority interests in consolidated subsidiaries' profit or loss are identified and separately disclosed from the parent shareholder's interest. Minority interests are not income or expense. The profit or loss for the period is allocated on the face of the income statement between the parent's equity holders and minority interests. </a:t>
            </a:r>
          </a:p>
          <a:p>
            <a:endParaRPr lang="en-GB"/>
          </a:p>
          <a:p>
            <a:r>
              <a:rPr lang="en-GB"/>
              <a:t>Minority interests in consolidated subsidiaries' net assets are identified and presented in the consolidated balance sheet within equity, separately from the parent shareholders' equity. </a:t>
            </a:r>
          </a:p>
          <a:p>
            <a:endParaRPr lang="en-GB"/>
          </a:p>
          <a:p>
            <a:r>
              <a:rPr lang="en-GB"/>
              <a:t>The proportions of profit and loss and changes in equity allocated to the parent and minority interests are based on present ownership interests. </a:t>
            </a:r>
          </a:p>
          <a:p>
            <a:endParaRPr lang="nl-NL"/>
          </a:p>
          <a:p>
            <a:r>
              <a:rPr lang="en-GB"/>
              <a:t>The subsidiary's income and expenses are included in the consolidated financial statements from the date of acquisition to the date on which the parent ceases to have control. </a:t>
            </a:r>
            <a:endParaRPr lang="nl-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49</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710B8F5-1294-4370-B148-8C027A40EA00}" type="slidenum">
              <a:rPr lang="da-DK"/>
              <a:pPr/>
              <a:t>50</a:t>
            </a:fld>
            <a:endParaRPr lang="da-DK"/>
          </a:p>
        </p:txBody>
      </p:sp>
      <p:sp>
        <p:nvSpPr>
          <p:cNvPr id="509954" name="Rectangle 2"/>
          <p:cNvSpPr>
            <a:spLocks noGrp="1" noRot="1" noChangeAspect="1" noChangeArrowheads="1" noTextEdit="1"/>
          </p:cNvSpPr>
          <p:nvPr>
            <p:ph type="sldImg"/>
          </p:nvPr>
        </p:nvSpPr>
        <p:spPr>
          <a:xfrm>
            <a:off x="1143000" y="685800"/>
            <a:ext cx="4573588" cy="3430588"/>
          </a:xfrm>
          <a:ln/>
        </p:spPr>
      </p:sp>
      <p:sp>
        <p:nvSpPr>
          <p:cNvPr id="509955" name="Rectangle 3"/>
          <p:cNvSpPr>
            <a:spLocks noGrp="1" noChangeArrowheads="1"/>
          </p:cNvSpPr>
          <p:nvPr>
            <p:ph type="body" idx="1"/>
          </p:nvPr>
        </p:nvSpPr>
        <p:spPr>
          <a:xfrm>
            <a:off x="913745" y="4345795"/>
            <a:ext cx="5030510" cy="4112957"/>
          </a:xfrm>
        </p:spPr>
        <p:txBody>
          <a:bodyPr/>
          <a:lstStyle/>
          <a:p>
            <a:endParaRPr lang="da-DK"/>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4C82BE2-97C8-4826-8F4B-B0FF8BA1E2FD}" type="slidenum">
              <a:rPr lang="da-DK"/>
              <a:pPr/>
              <a:t>51</a:t>
            </a:fld>
            <a:endParaRPr lang="da-DK"/>
          </a:p>
        </p:txBody>
      </p:sp>
      <p:sp>
        <p:nvSpPr>
          <p:cNvPr id="512002" name="Rectangle 2"/>
          <p:cNvSpPr>
            <a:spLocks noGrp="1" noRot="1" noChangeAspect="1" noChangeArrowheads="1" noTextEdit="1"/>
          </p:cNvSpPr>
          <p:nvPr>
            <p:ph type="sldImg"/>
          </p:nvPr>
        </p:nvSpPr>
        <p:spPr>
          <a:xfrm>
            <a:off x="1143000" y="685800"/>
            <a:ext cx="4573588" cy="3430588"/>
          </a:xfrm>
          <a:ln/>
        </p:spPr>
      </p:sp>
      <p:sp>
        <p:nvSpPr>
          <p:cNvPr id="512003" name="Rectangle 3"/>
          <p:cNvSpPr>
            <a:spLocks noGrp="1" noChangeArrowheads="1"/>
          </p:cNvSpPr>
          <p:nvPr>
            <p:ph type="body" idx="1"/>
          </p:nvPr>
        </p:nvSpPr>
        <p:spPr>
          <a:xfrm>
            <a:off x="913745" y="4345795"/>
            <a:ext cx="5030510" cy="4112957"/>
          </a:xfrm>
        </p:spPr>
        <p:txBody>
          <a:bodyPr/>
          <a:lstStyle/>
          <a:p>
            <a:endParaRPr lang="da-DK"/>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DF9F92-9179-4246-B151-30ED0BE4C6AD}" type="slidenum">
              <a:rPr lang="en-US"/>
              <a:pPr/>
              <a:t>52</a:t>
            </a:fld>
            <a:endParaRPr lang="en-US" dirty="0"/>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53</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55</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56</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61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6A7F8FE-6B0C-499F-9BC3-ECB7B8F095FC}" type="slidenum">
              <a:rPr lang="en-US"/>
              <a:pPr/>
              <a:t>66</a:t>
            </a:fld>
            <a:endParaRPr lang="en-US"/>
          </a:p>
        </p:txBody>
      </p:sp>
      <p:sp>
        <p:nvSpPr>
          <p:cNvPr id="239618" name="Rectangle 7"/>
          <p:cNvSpPr txBox="1">
            <a:spLocks noGrp="1" noChangeArrowheads="1"/>
          </p:cNvSpPr>
          <p:nvPr/>
        </p:nvSpPr>
        <p:spPr bwMode="auto">
          <a:xfrm>
            <a:off x="3883025" y="8688388"/>
            <a:ext cx="2974975" cy="455612"/>
          </a:xfrm>
          <a:prstGeom prst="rect">
            <a:avLst/>
          </a:prstGeom>
          <a:noFill/>
          <a:ln w="9525">
            <a:noFill/>
            <a:miter lim="800000"/>
            <a:headEnd/>
            <a:tailEnd/>
          </a:ln>
        </p:spPr>
        <p:txBody>
          <a:bodyPr lIns="85529" tIns="42766" rIns="85529" bIns="42766" anchor="b"/>
          <a:lstStyle/>
          <a:p>
            <a:pPr algn="r" defTabSz="855663">
              <a:spcBef>
                <a:spcPct val="0"/>
              </a:spcBef>
              <a:buFontTx/>
              <a:buNone/>
            </a:pPr>
            <a:fld id="{3F98223B-60E1-4C1A-9597-629E2D00CC0B}" type="slidenum">
              <a:rPr lang="en-CA" sz="1100">
                <a:latin typeface="Times New Roman" pitchFamily="18" charset="0"/>
                <a:cs typeface="Arial" charset="0"/>
              </a:rPr>
              <a:pPr algn="r" defTabSz="855663">
                <a:spcBef>
                  <a:spcPct val="0"/>
                </a:spcBef>
                <a:buFontTx/>
                <a:buNone/>
              </a:pPr>
              <a:t>66</a:t>
            </a:fld>
            <a:endParaRPr lang="en-CA" sz="1100">
              <a:latin typeface="Times New Roman" pitchFamily="18" charset="0"/>
              <a:cs typeface="Arial" charset="0"/>
            </a:endParaRPr>
          </a:p>
        </p:txBody>
      </p:sp>
      <p:sp>
        <p:nvSpPr>
          <p:cNvPr id="239619" name="Rectangle 2"/>
          <p:cNvSpPr>
            <a:spLocks noGrp="1" noRot="1" noChangeAspect="1" noChangeArrowheads="1" noTextEdit="1"/>
          </p:cNvSpPr>
          <p:nvPr>
            <p:ph type="sldImg"/>
          </p:nvPr>
        </p:nvSpPr>
        <p:spPr>
          <a:xfrm>
            <a:off x="1143000" y="685800"/>
            <a:ext cx="4575175" cy="3430588"/>
          </a:xfrm>
          <a:ln/>
        </p:spPr>
      </p:sp>
      <p:sp>
        <p:nvSpPr>
          <p:cNvPr id="239620" name="Rectangle 3"/>
          <p:cNvSpPr>
            <a:spLocks noGrp="1" noChangeArrowheads="1"/>
          </p:cNvSpPr>
          <p:nvPr>
            <p:ph type="body" idx="1"/>
          </p:nvPr>
        </p:nvSpPr>
        <p:spPr>
          <a:xfrm>
            <a:off x="914400" y="4343400"/>
            <a:ext cx="5029200" cy="4114800"/>
          </a:xfrm>
        </p:spPr>
        <p:txBody>
          <a:bodyPr lIns="85529" tIns="42766" rIns="85529" bIns="42766"/>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845E83F-8672-4F5E-A432-C9EC97E0B792}" type="slidenum">
              <a:rPr lang="en-US" smtClean="0"/>
              <a:pPr/>
              <a:t>9</a:t>
            </a:fld>
            <a:endParaRPr lang="en-US" smtClean="0"/>
          </a:p>
        </p:txBody>
      </p:sp>
      <p:sp>
        <p:nvSpPr>
          <p:cNvPr id="36867" name="Rectangle 2"/>
          <p:cNvSpPr>
            <a:spLocks noGrp="1" noRot="1" noChangeAspect="1" noChangeArrowheads="1" noTextEdit="1"/>
          </p:cNvSpPr>
          <p:nvPr>
            <p:ph type="sldImg"/>
          </p:nvPr>
        </p:nvSpPr>
        <p:spPr>
          <a:xfrm>
            <a:off x="1146175" y="687388"/>
            <a:ext cx="4568825" cy="3425825"/>
          </a:xfrm>
          <a:ln/>
        </p:spPr>
      </p:sp>
      <p:sp>
        <p:nvSpPr>
          <p:cNvPr id="36868" name="Rectangle 3"/>
          <p:cNvSpPr>
            <a:spLocks noGrp="1" noChangeArrowheads="1"/>
          </p:cNvSpPr>
          <p:nvPr>
            <p:ph type="body" idx="1"/>
          </p:nvPr>
        </p:nvSpPr>
        <p:spPr>
          <a:xfrm>
            <a:off x="914508" y="4343913"/>
            <a:ext cx="5028986" cy="4112899"/>
          </a:xfrm>
          <a:noFill/>
          <a:ln/>
        </p:spPr>
        <p:txBody>
          <a:bodyPr/>
          <a:lstStyle/>
          <a:p>
            <a:pPr eaLnBrk="1" hangingPunct="1"/>
            <a:r>
              <a:rPr lang="en-US" altLang="ja-JP" dirty="0" smtClean="0"/>
              <a:t>e objective of </a:t>
            </a:r>
            <a:r>
              <a:rPr lang="en-US" altLang="ja-JP" u="sng" dirty="0" smtClean="0"/>
              <a:t>IAS 27</a:t>
            </a:r>
            <a:r>
              <a:rPr lang="en-US" altLang="ja-JP" dirty="0" smtClean="0"/>
              <a:t> is to enhance the relevance, reliability and comparability of the information that a parent entity provides in its separate financial statements and in its consolidated financial statements for a group of entities under its control. The Standard specifies:</a:t>
            </a:r>
          </a:p>
          <a:p>
            <a:pPr eaLnBrk="1" hangingPunct="1"/>
            <a:r>
              <a:rPr lang="en-US" altLang="ja-JP" dirty="0" smtClean="0"/>
              <a:t>(a)     the circumstances in which an entity must consolidate the financial statements of another entity (being a subsidiary);</a:t>
            </a:r>
          </a:p>
          <a:p>
            <a:pPr eaLnBrk="1" hangingPunct="1"/>
            <a:r>
              <a:rPr lang="en-US" altLang="ja-JP" dirty="0" smtClean="0"/>
              <a:t>(b)     the accounting for changes in the level of ownership interest in a subsidiary;</a:t>
            </a:r>
          </a:p>
          <a:p>
            <a:pPr eaLnBrk="1" hangingPunct="1"/>
            <a:r>
              <a:rPr lang="en-US" altLang="ja-JP" dirty="0" smtClean="0"/>
              <a:t>(c)     the accounting for the loss of control of a subsidiary; and</a:t>
            </a:r>
          </a:p>
          <a:p>
            <a:pPr eaLnBrk="1" hangingPunct="1"/>
            <a:r>
              <a:rPr lang="en-US" altLang="ja-JP" dirty="0" smtClean="0"/>
              <a:t>(d)     the information that an entity must disclose to enable users of the financial statements to evaluate the nature of the relationship between the entity and its subsidiaries.</a:t>
            </a:r>
          </a:p>
          <a:p>
            <a:pPr eaLnBrk="1" hangingPunct="1"/>
            <a:r>
              <a:rPr lang="en-GB" b="1" i="1" dirty="0" smtClean="0"/>
              <a:t>Objectives of IAS 27</a:t>
            </a:r>
            <a:r>
              <a:rPr lang="en-GB" dirty="0" smtClean="0"/>
              <a:t> </a:t>
            </a:r>
          </a:p>
          <a:p>
            <a:pPr eaLnBrk="1" hangingPunct="1"/>
            <a:r>
              <a:rPr lang="en-GB" dirty="0" smtClean="0"/>
              <a:t>IAS 27 has the twin objectives of setting standards to be applied: </a:t>
            </a:r>
            <a:endParaRPr lang="el-GR" dirty="0" smtClean="0"/>
          </a:p>
          <a:p>
            <a:pPr eaLnBrk="1" hangingPunct="1"/>
            <a:r>
              <a:rPr lang="en-GB" dirty="0" smtClean="0"/>
              <a:t>in the preparation and presentation of consolidated financial statements for a group of entities under the control of a parent; and </a:t>
            </a:r>
            <a:endParaRPr lang="el-GR" dirty="0" smtClean="0"/>
          </a:p>
          <a:p>
            <a:pPr eaLnBrk="1" hangingPunct="1"/>
            <a:r>
              <a:rPr lang="en-GB" dirty="0" smtClean="0"/>
              <a:t>in accounting for investments in subsidiaries, jointly controlled entities, and associates when an entity elects, or is required by local regulations, to present separate (non-consolidated) financial statements. </a:t>
            </a:r>
            <a:endParaRPr lang="el-GR" dirty="0" smtClean="0"/>
          </a:p>
          <a:p>
            <a:pPr eaLnBrk="1" hangingPunct="1"/>
            <a:r>
              <a:rPr lang="en-US" dirty="0" smtClean="0"/>
              <a:t>The </a:t>
            </a:r>
            <a:r>
              <a:rPr lang="en-US" b="1" dirty="0" smtClean="0">
                <a:solidFill>
                  <a:srgbClr val="FF0000"/>
                </a:solidFill>
              </a:rPr>
              <a:t>main objective</a:t>
            </a:r>
            <a:r>
              <a:rPr lang="en-US" dirty="0" smtClean="0"/>
              <a:t> of this Standard is to </a:t>
            </a:r>
            <a:r>
              <a:rPr lang="en-US" altLang="ja-JP" dirty="0" smtClean="0"/>
              <a:t>enhance the </a:t>
            </a:r>
            <a:r>
              <a:rPr lang="en-US" altLang="ja-JP" dirty="0" smtClean="0">
                <a:solidFill>
                  <a:srgbClr val="3333CC"/>
                </a:solidFill>
              </a:rPr>
              <a:t>relevance</a:t>
            </a:r>
            <a:r>
              <a:rPr lang="en-US" altLang="ja-JP" dirty="0" smtClean="0"/>
              <a:t>, </a:t>
            </a:r>
            <a:r>
              <a:rPr lang="en-US" altLang="ja-JP" dirty="0" smtClean="0">
                <a:solidFill>
                  <a:srgbClr val="3333CC"/>
                </a:solidFill>
              </a:rPr>
              <a:t>reliability</a:t>
            </a:r>
            <a:r>
              <a:rPr lang="en-US" altLang="ja-JP" dirty="0" smtClean="0"/>
              <a:t> and </a:t>
            </a:r>
            <a:r>
              <a:rPr lang="en-US" altLang="ja-JP" dirty="0" smtClean="0">
                <a:solidFill>
                  <a:srgbClr val="3333CC"/>
                </a:solidFill>
              </a:rPr>
              <a:t>comparability</a:t>
            </a:r>
            <a:r>
              <a:rPr lang="en-US" altLang="ja-JP" dirty="0" smtClean="0"/>
              <a:t> of the information that a parent entity provides in its </a:t>
            </a:r>
            <a:r>
              <a:rPr lang="en-US" altLang="ja-JP" u="sng" dirty="0" smtClean="0"/>
              <a:t>separate FS</a:t>
            </a:r>
            <a:r>
              <a:rPr lang="en-US" altLang="ja-JP" dirty="0" smtClean="0"/>
              <a:t> and in its </a:t>
            </a:r>
            <a:r>
              <a:rPr lang="en-US" altLang="ja-JP" u="sng" dirty="0" smtClean="0"/>
              <a:t>consolidated FS</a:t>
            </a:r>
            <a:r>
              <a:rPr lang="en-US" altLang="ja-JP" dirty="0" smtClean="0"/>
              <a:t> for a group of entities under its control.</a:t>
            </a:r>
            <a:r>
              <a:rPr lang="en-US" dirty="0" smtClean="0"/>
              <a:t> </a:t>
            </a:r>
          </a:p>
          <a:p>
            <a:pPr eaLnBrk="1" hangingPunct="1"/>
            <a:r>
              <a:rPr lang="en-US" altLang="ja-JP" dirty="0" smtClean="0"/>
              <a:t>(a) the circumstances in which an entity must consolidate the financial statements of another entity (being a subsidiary);</a:t>
            </a:r>
          </a:p>
          <a:p>
            <a:pPr eaLnBrk="1" hangingPunct="1"/>
            <a:r>
              <a:rPr lang="en-US" altLang="ja-JP" dirty="0" smtClean="0"/>
              <a:t>(b) the accounting for changes in the level of ownership interest in a subsidiary;</a:t>
            </a:r>
          </a:p>
          <a:p>
            <a:pPr eaLnBrk="1" hangingPunct="1"/>
            <a:r>
              <a:rPr lang="en-US" altLang="ja-JP" dirty="0" smtClean="0"/>
              <a:t>(c)  the accounting for the loss of control of a subsidiary; and</a:t>
            </a:r>
          </a:p>
          <a:p>
            <a:pPr eaLnBrk="1" hangingPunct="1"/>
            <a:r>
              <a:rPr lang="en-US" altLang="ja-JP" dirty="0" smtClean="0"/>
              <a:t>(d)  the information that an entity must disclose to enable users of the financial statements to evaluate the nature of the relationship between the entity and its subsidiaries.</a:t>
            </a:r>
            <a:endParaRPr lang="el-GR" dirty="0" smtClean="0"/>
          </a:p>
          <a:p>
            <a:pPr eaLnBrk="1" hangingPunct="1"/>
            <a:endParaRPr lang="el-GR"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27E35BBE-AD12-48C5-8DCC-805B4F1FD104}"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pic>
        <p:nvPicPr>
          <p:cNvPr id="12" name="Picture 11" descr="http://t1.gstatic.com/images?q=tbn:ANd9GcRP5b69C_f_3uW9EwZWYhp7VSSRMObGOm1hXmrYN2iHwlk1ur3GgQ"/>
          <p:cNvPicPr>
            <a:picLocks noChangeAspect="1" noChangeArrowheads="1"/>
          </p:cNvPicPr>
          <p:nvPr userDrawn="1"/>
        </p:nvPicPr>
        <p:blipFill>
          <a:blip r:embed="rId2" cstate="print"/>
          <a:srcRect/>
          <a:stretch>
            <a:fillRect/>
          </a:stretch>
        </p:blipFill>
        <p:spPr bwMode="auto">
          <a:xfrm>
            <a:off x="8047517" y="6123712"/>
            <a:ext cx="812799" cy="609600"/>
          </a:xfrm>
          <a:prstGeom prst="rect">
            <a:avLst/>
          </a:prstGeom>
          <a:noFill/>
        </p:spPr>
      </p:pic>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extLst/>
          </a:lstStyle>
          <a:p>
            <a:fld id="{6FFD35D2-A457-4652-A634-B903CBBEE148}"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extLst/>
          </a:lstStyle>
          <a:p>
            <a:fld id="{1BC515BA-3D06-4280-946E-21FBEF5FCF7A}"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1435608" y="1447799"/>
            <a:ext cx="7498080" cy="505624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extLst/>
          </a:lstStyle>
          <a:p>
            <a:fld id="{811AAEEF-F233-4E32-A923-D4DF4B556C67}" type="slidenum">
              <a:rPr lang="en-US" smtClean="0"/>
              <a:pPr/>
              <a:t>‹#›</a:t>
            </a:fld>
            <a:endParaRPr lang="en-US" dirty="0"/>
          </a:p>
        </p:txBody>
      </p:sp>
      <p:pic>
        <p:nvPicPr>
          <p:cNvPr id="7" name="Picture 6" descr="http://t1.gstatic.com/images?q=tbn:ANd9GcRP5b69C_f_3uW9EwZWYhp7VSSRMObGOm1hXmrYN2iHwlk1ur3GgQ"/>
          <p:cNvPicPr>
            <a:picLocks noChangeAspect="1" noChangeArrowheads="1"/>
          </p:cNvPicPr>
          <p:nvPr userDrawn="1"/>
        </p:nvPicPr>
        <p:blipFill>
          <a:blip r:embed="rId2" cstate="print"/>
          <a:srcRect/>
          <a:stretch>
            <a:fillRect/>
          </a:stretch>
        </p:blipFill>
        <p:spPr bwMode="auto">
          <a:xfrm>
            <a:off x="8047517" y="6151422"/>
            <a:ext cx="812799" cy="609600"/>
          </a:xfrm>
          <a:prstGeom prst="rect">
            <a:avLst/>
          </a:prstGeom>
          <a:noFill/>
        </p:spPr>
      </p:pic>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extLst/>
          </a:lstStyle>
          <a:p>
            <a:fld id="{A7AB9523-6905-405B-8AC8-E63F416FC9C7}"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pic>
        <p:nvPicPr>
          <p:cNvPr id="12" name="Picture 11" descr="http://t1.gstatic.com/images?q=tbn:ANd9GcRP5b69C_f_3uW9EwZWYhp7VSSRMObGOm1hXmrYN2iHwlk1ur3GgQ"/>
          <p:cNvPicPr>
            <a:picLocks noChangeAspect="1" noChangeArrowheads="1"/>
          </p:cNvPicPr>
          <p:nvPr userDrawn="1"/>
        </p:nvPicPr>
        <p:blipFill>
          <a:blip r:embed="rId2" cstate="print"/>
          <a:srcRect/>
          <a:stretch>
            <a:fillRect/>
          </a:stretch>
        </p:blipFill>
        <p:spPr bwMode="auto">
          <a:xfrm>
            <a:off x="8047517" y="6151422"/>
            <a:ext cx="812799" cy="609600"/>
          </a:xfrm>
          <a:prstGeom prst="rect">
            <a:avLst/>
          </a:prstGeom>
          <a:noFill/>
        </p:spPr>
      </p:pic>
    </p:spTree>
  </p:cSld>
  <p:clrMapOvr>
    <a:masterClrMapping/>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7" name="Slide Number Placeholder 6"/>
          <p:cNvSpPr>
            <a:spLocks noGrp="1"/>
          </p:cNvSpPr>
          <p:nvPr>
            <p:ph type="sldNum" sz="quarter" idx="12"/>
          </p:nvPr>
        </p:nvSpPr>
        <p:spPr>
          <a:xfrm>
            <a:off x="8613648" y="6305550"/>
            <a:ext cx="457200" cy="476250"/>
          </a:xfrm>
          <a:prstGeom prst="rect">
            <a:avLst/>
          </a:prstGeom>
        </p:spPr>
        <p:txBody>
          <a:bodyPr/>
          <a:lstStyle>
            <a:extLst/>
          </a:lstStyle>
          <a:p>
            <a:fld id="{E7951DCE-B4FC-4A91-83BF-56D09753318D}"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9" name="Slide Number Placeholder 8"/>
          <p:cNvSpPr>
            <a:spLocks noGrp="1"/>
          </p:cNvSpPr>
          <p:nvPr>
            <p:ph type="sldNum" sz="quarter" idx="12"/>
          </p:nvPr>
        </p:nvSpPr>
        <p:spPr>
          <a:xfrm>
            <a:off x="8613648" y="6305550"/>
            <a:ext cx="457200" cy="476250"/>
          </a:xfrm>
          <a:prstGeom prst="rect">
            <a:avLst/>
          </a:prstGeom>
        </p:spPr>
        <p:txBody>
          <a:bodyPr/>
          <a:lstStyle>
            <a:extLst/>
          </a:lstStyle>
          <a:p>
            <a:fld id="{63303231-D21E-4F74-BD7E-5FDD244E1CA6}"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5" name="Slide Number Placeholder 4"/>
          <p:cNvSpPr>
            <a:spLocks noGrp="1"/>
          </p:cNvSpPr>
          <p:nvPr>
            <p:ph type="sldNum" sz="quarter" idx="12"/>
          </p:nvPr>
        </p:nvSpPr>
        <p:spPr>
          <a:xfrm>
            <a:off x="8613648" y="6305550"/>
            <a:ext cx="457200" cy="476250"/>
          </a:xfrm>
          <a:prstGeom prst="rect">
            <a:avLst/>
          </a:prstGeom>
        </p:spPr>
        <p:txBody>
          <a:bodyPr/>
          <a:lstStyle>
            <a:extLst/>
          </a:lstStyle>
          <a:p>
            <a:fld id="{0063BA1C-C7A3-45F8-9E86-8739D3421FB7}"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4" name="Slide Number Placeholder 3"/>
          <p:cNvSpPr>
            <a:spLocks noGrp="1"/>
          </p:cNvSpPr>
          <p:nvPr>
            <p:ph type="sldNum" sz="quarter" idx="12"/>
          </p:nvPr>
        </p:nvSpPr>
        <p:spPr>
          <a:xfrm>
            <a:off x="8613648" y="6305550"/>
            <a:ext cx="457200" cy="476250"/>
          </a:xfrm>
          <a:prstGeom prst="rect">
            <a:avLst/>
          </a:prstGeom>
        </p:spPr>
        <p:txBody>
          <a:bodyPr/>
          <a:lstStyle>
            <a:extLst/>
          </a:lstStyle>
          <a:p>
            <a:fld id="{6AD1C6FD-A228-4DFF-9C48-5B61C80157C8}"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8" name="Picture 7" descr="http://t1.gstatic.com/images?q=tbn:ANd9GcRP5b69C_f_3uW9EwZWYhp7VSSRMObGOm1hXmrYN2iHwlk1ur3GgQ"/>
          <p:cNvPicPr>
            <a:picLocks noChangeAspect="1" noChangeArrowheads="1"/>
          </p:cNvPicPr>
          <p:nvPr userDrawn="1"/>
        </p:nvPicPr>
        <p:blipFill>
          <a:blip r:embed="rId2" cstate="print"/>
          <a:srcRect/>
          <a:stretch>
            <a:fillRect/>
          </a:stretch>
        </p:blipFill>
        <p:spPr bwMode="auto">
          <a:xfrm>
            <a:off x="8047517" y="6151422"/>
            <a:ext cx="812799" cy="609600"/>
          </a:xfrm>
          <a:prstGeom prst="rect">
            <a:avLst/>
          </a:prstGeom>
          <a:noFill/>
        </p:spPr>
      </p:pic>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7" name="Slide Number Placeholder 6"/>
          <p:cNvSpPr>
            <a:spLocks noGrp="1"/>
          </p:cNvSpPr>
          <p:nvPr>
            <p:ph type="sldNum" sz="quarter" idx="12"/>
          </p:nvPr>
        </p:nvSpPr>
        <p:spPr>
          <a:xfrm>
            <a:off x="8613648" y="6305550"/>
            <a:ext cx="457200" cy="476250"/>
          </a:xfrm>
          <a:prstGeom prst="rect">
            <a:avLst/>
          </a:prstGeom>
        </p:spPr>
        <p:txBody>
          <a:bodyPr/>
          <a:lstStyle>
            <a:extLst/>
          </a:lstStyle>
          <a:p>
            <a:fld id="{CBFC9E96-5424-4435-BAB1-7174F194AED5}"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a:xfrm>
            <a:off x="3581400" y="6305550"/>
            <a:ext cx="2133600" cy="476250"/>
          </a:xfrm>
          <a:prstGeom prst="rect">
            <a:avLst/>
          </a:prstGeom>
        </p:spPr>
        <p:txBody>
          <a:bodyPr/>
          <a:lstStyle>
            <a:extLst/>
          </a:lstStyle>
          <a:p>
            <a:endParaRPr lang="en-US" dirty="0"/>
          </a:p>
        </p:txBody>
      </p:sp>
      <p:sp>
        <p:nvSpPr>
          <p:cNvPr id="7" name="Slide Number Placeholder 6"/>
          <p:cNvSpPr>
            <a:spLocks noGrp="1"/>
          </p:cNvSpPr>
          <p:nvPr>
            <p:ph type="sldNum" sz="quarter" idx="12"/>
          </p:nvPr>
        </p:nvSpPr>
        <p:spPr>
          <a:xfrm>
            <a:off x="8613648" y="6305550"/>
            <a:ext cx="457200" cy="476250"/>
          </a:xfrm>
          <a:prstGeom prst="rect">
            <a:avLst/>
          </a:prstGeom>
        </p:spPr>
        <p:txBody>
          <a:bodyPr/>
          <a:lstStyle>
            <a:extLst/>
          </a:lstStyle>
          <a:p>
            <a:fld id="{0060F01E-2B22-4B7C-9328-0E1C58AAA094}"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www.consolidationofaccounts.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03214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smtClean="0"/>
          </a:p>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14" name="Picture 13" descr="http://t1.gstatic.com/images?q=tbn:ANd9GcRP5b69C_f_3uW9EwZWYhp7VSSRMObGOm1hXmrYN2iHwlk1ur3GgQ"/>
          <p:cNvPicPr>
            <a:picLocks noChangeAspect="1" noChangeArrowheads="1"/>
          </p:cNvPicPr>
          <p:nvPr userDrawn="1"/>
        </p:nvPicPr>
        <p:blipFill>
          <a:blip r:embed="rId13" cstate="print"/>
          <a:srcRect/>
          <a:stretch>
            <a:fillRect/>
          </a:stretch>
        </p:blipFill>
        <p:spPr bwMode="auto">
          <a:xfrm>
            <a:off x="8047517" y="6151422"/>
            <a:ext cx="812799" cy="609600"/>
          </a:xfrm>
          <a:prstGeom prst="rect">
            <a:avLst/>
          </a:prstGeom>
          <a:noFill/>
        </p:spPr>
      </p:pic>
      <p:pic>
        <p:nvPicPr>
          <p:cNvPr id="16" name="Picture 15"/>
          <p:cNvPicPr/>
          <p:nvPr userDrawn="1"/>
        </p:nvPicPr>
        <p:blipFill>
          <a:blip r:embed="rId14" cstate="print"/>
          <a:srcRect l="33237" t="20397" r="31697" b="50425"/>
          <a:stretch>
            <a:fillRect/>
          </a:stretch>
        </p:blipFill>
        <p:spPr bwMode="auto">
          <a:xfrm>
            <a:off x="7557796" y="0"/>
            <a:ext cx="1586204" cy="802433"/>
          </a:xfrm>
          <a:prstGeom prst="rect">
            <a:avLst/>
          </a:prstGeom>
          <a:noFill/>
          <a:ln w="9525">
            <a:noFill/>
            <a:miter lim="800000"/>
            <a:headEnd/>
            <a:tailEnd/>
          </a:ln>
        </p:spPr>
      </p:pic>
      <p:sp>
        <p:nvSpPr>
          <p:cNvPr id="17" name="TextBox 16"/>
          <p:cNvSpPr txBox="1"/>
          <p:nvPr userDrawn="1"/>
        </p:nvSpPr>
        <p:spPr>
          <a:xfrm>
            <a:off x="1637096" y="6489294"/>
            <a:ext cx="6083845" cy="313932"/>
          </a:xfrm>
          <a:prstGeom prst="rect">
            <a:avLst/>
          </a:prstGeom>
          <a:noFill/>
        </p:spPr>
        <p:txBody>
          <a:bodyPr wrap="none" rtlCol="0">
            <a:spAutoFit/>
          </a:bodyPr>
          <a:lstStyle/>
          <a:p>
            <a:r>
              <a:rPr lang="en-US" dirty="0" smtClean="0">
                <a:hlinkClick r:id="rId15"/>
              </a:rPr>
              <a:t>www.consolidationofaccounts.com</a:t>
            </a:r>
            <a:r>
              <a:rPr lang="en-US" dirty="0" smtClean="0"/>
              <a:t> – CA </a:t>
            </a:r>
            <a:r>
              <a:rPr lang="en-US" dirty="0" err="1" smtClean="0"/>
              <a:t>Sandesh</a:t>
            </a:r>
            <a:r>
              <a:rPr lang="en-US" dirty="0" smtClean="0"/>
              <a:t> </a:t>
            </a:r>
            <a:r>
              <a:rPr lang="en-US" dirty="0" err="1" smtClean="0"/>
              <a:t>Mundra</a:t>
            </a:r>
            <a:endParaRPr 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fade thruBlk="1"/>
  </p:transition>
  <p:timing>
    <p:tnLst>
      <p:par>
        <p:cTn id="1" dur="indefinite" restart="never" nodeType="tmRoot"/>
      </p:par>
    </p:tnLst>
  </p:timing>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investopedia.com/terms/o/obsf.asp"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Layout" Target="../diagrams/layout1.xml"/><Relationship Id="rId7" Type="http://schemas.openxmlformats.org/officeDocument/2006/relationships/image" Target="../media/image40.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42.png"/></Relationships>
</file>

<file path=ppt/slides/_rels/slide66.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diagramData" Target="../diagrams/data2.xml"/><Relationship Id="rId7" Type="http://schemas.openxmlformats.org/officeDocument/2006/relationships/image" Target="../media/image43.jpe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image" Target="../media/image47.jpeg"/><Relationship Id="rId5" Type="http://schemas.openxmlformats.org/officeDocument/2006/relationships/diagramQuickStyle" Target="../diagrams/quickStyle2.xml"/><Relationship Id="rId10" Type="http://schemas.openxmlformats.org/officeDocument/2006/relationships/image" Target="../media/image46.jpeg"/><Relationship Id="rId4" Type="http://schemas.openxmlformats.org/officeDocument/2006/relationships/diagramLayout" Target="../diagrams/layout2.xml"/><Relationship Id="rId9" Type="http://schemas.openxmlformats.org/officeDocument/2006/relationships/image" Target="../media/image45.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6024564" y="4411791"/>
            <a:ext cx="2220908" cy="1524313"/>
          </a:xfrm>
          <a:prstGeom prst="rect">
            <a:avLst/>
          </a:prstGeom>
          <a:noFill/>
          <a:ln w="9525">
            <a:noFill/>
            <a:miter lim="800000"/>
            <a:headEnd/>
            <a:tailEnd/>
          </a:ln>
        </p:spPr>
      </p:pic>
      <p:sp>
        <p:nvSpPr>
          <p:cNvPr id="2050" name="Rectangle 2"/>
          <p:cNvSpPr>
            <a:spLocks noGrp="1" noChangeArrowheads="1"/>
          </p:cNvSpPr>
          <p:nvPr>
            <p:ph type="ctrTitle"/>
          </p:nvPr>
        </p:nvSpPr>
        <p:spPr>
          <a:xfrm>
            <a:off x="1451255" y="1519769"/>
            <a:ext cx="7429500" cy="1143000"/>
          </a:xfrm>
        </p:spPr>
        <p:txBody>
          <a:bodyPr>
            <a:normAutofit fontScale="90000"/>
          </a:bodyPr>
          <a:lstStyle/>
          <a:p>
            <a:r>
              <a:rPr lang="fr-FR" dirty="0" smtClean="0"/>
              <a:t>Consolidation, Associates, Joint </a:t>
            </a:r>
            <a:r>
              <a:rPr lang="fr-FR" dirty="0" err="1" smtClean="0"/>
              <a:t>Ventures</a:t>
            </a:r>
            <a:r>
              <a:rPr lang="fr-FR" dirty="0" smtClean="0"/>
              <a:t> (IND AS 27, 28, 31)</a:t>
            </a:r>
            <a:br>
              <a:rPr lang="fr-FR" dirty="0" smtClean="0"/>
            </a:br>
            <a:r>
              <a:rPr lang="fr-FR" dirty="0" smtClean="0"/>
              <a:t>                (IFRS 10, 11, 12)</a:t>
            </a:r>
            <a:endParaRPr lang="en-US" dirty="0"/>
          </a:p>
        </p:txBody>
      </p:sp>
      <p:sp>
        <p:nvSpPr>
          <p:cNvPr id="2051" name="Rectangle 3"/>
          <p:cNvSpPr>
            <a:spLocks noGrp="1" noChangeArrowheads="1"/>
          </p:cNvSpPr>
          <p:nvPr>
            <p:ph type="subTitle" idx="1"/>
          </p:nvPr>
        </p:nvSpPr>
        <p:spPr>
          <a:xfrm>
            <a:off x="1862885" y="2687917"/>
            <a:ext cx="5248275" cy="1109663"/>
          </a:xfrm>
        </p:spPr>
        <p:txBody>
          <a:bodyPr/>
          <a:lstStyle/>
          <a:p>
            <a:pPr>
              <a:spcBef>
                <a:spcPct val="0"/>
              </a:spcBef>
            </a:pPr>
            <a:r>
              <a:rPr lang="en-US" b="1" i="1" dirty="0" smtClean="0"/>
              <a:t>Lets begin…</a:t>
            </a:r>
            <a:endParaRPr lang="en-US" b="1" i="1" dirty="0"/>
          </a:p>
        </p:txBody>
      </p:sp>
      <p:sp>
        <p:nvSpPr>
          <p:cNvPr id="6" name="Slide Number Placeholder 5"/>
          <p:cNvSpPr>
            <a:spLocks noGrp="1"/>
          </p:cNvSpPr>
          <p:nvPr>
            <p:ph type="sldNum" sz="quarter" idx="4294967295"/>
          </p:nvPr>
        </p:nvSpPr>
        <p:spPr>
          <a:xfrm>
            <a:off x="8613648" y="6305550"/>
            <a:ext cx="457200" cy="476250"/>
          </a:xfrm>
          <a:prstGeom prst="rect">
            <a:avLst/>
          </a:prstGeom>
        </p:spPr>
        <p:txBody>
          <a:bodyPr/>
          <a:lstStyle/>
          <a:p>
            <a:fld id="{13DF2338-097B-4264-8E72-A856CEE12771}" type="slidenum">
              <a:rPr lang="en-US" smtClean="0"/>
              <a:pPr/>
              <a:t>1</a:t>
            </a:fld>
            <a:endParaRPr lang="en-US" dirty="0"/>
          </a:p>
        </p:txBody>
      </p:sp>
    </p:spTree>
  </p:cSld>
  <p:clrMapOvr>
    <a:masterClrMapping/>
  </p:clrMapOvr>
  <p:transition advTm="30281">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http://t2.gstatic.com/images?q=tbn:ANd9GcSxn-BrOXo1L4Wj7aX-M5ROquRhBpbgAWZAdL-92YZ1X9IUxTbfWg"/>
          <p:cNvPicPr>
            <a:picLocks noChangeAspect="1" noChangeArrowheads="1"/>
          </p:cNvPicPr>
          <p:nvPr/>
        </p:nvPicPr>
        <p:blipFill>
          <a:blip r:embed="rId3" cstate="print">
            <a:duotone>
              <a:schemeClr val="bg2">
                <a:shade val="45000"/>
                <a:satMod val="135000"/>
              </a:schemeClr>
              <a:prstClr val="white"/>
            </a:duotone>
            <a:lum bright="10000" contrast="40000"/>
          </a:blip>
          <a:srcRect/>
          <a:stretch>
            <a:fillRect/>
          </a:stretch>
        </p:blipFill>
        <p:spPr bwMode="auto">
          <a:xfrm>
            <a:off x="-40230" y="1"/>
            <a:ext cx="9184230" cy="6858000"/>
          </a:xfrm>
          <a:prstGeom prst="rect">
            <a:avLst/>
          </a:prstGeom>
          <a:noFill/>
        </p:spPr>
      </p:pic>
      <p:sp>
        <p:nvSpPr>
          <p:cNvPr id="4" name="Rectangle 3"/>
          <p:cNvSpPr/>
          <p:nvPr/>
        </p:nvSpPr>
        <p:spPr>
          <a:xfrm>
            <a:off x="521356" y="237687"/>
            <a:ext cx="7030386" cy="5324535"/>
          </a:xfrm>
          <a:prstGeom prst="rect">
            <a:avLst/>
          </a:prstGeom>
        </p:spPr>
        <p:txBody>
          <a:bodyPr wrap="square">
            <a:spAutoFit/>
          </a:bodyPr>
          <a:lstStyle/>
          <a:p>
            <a:r>
              <a:rPr lang="en-US" sz="2000" b="1" i="1" dirty="0" smtClean="0"/>
              <a:t>Important Definitions:-</a:t>
            </a:r>
          </a:p>
          <a:p>
            <a:endParaRPr lang="en-US" sz="2000" b="1" i="1" dirty="0" smtClean="0"/>
          </a:p>
          <a:p>
            <a:r>
              <a:rPr lang="en-US" sz="2000" b="1" i="1" dirty="0" smtClean="0"/>
              <a:t>Consolidated financial statements </a:t>
            </a:r>
            <a:r>
              <a:rPr lang="en-IN" sz="2000" dirty="0" smtClean="0"/>
              <a:t>of a group are those   in which the assets, liabilities, equity, income, expenses   and cash flows of the parent and its subsidiaries are</a:t>
            </a:r>
          </a:p>
          <a:p>
            <a:r>
              <a:rPr lang="en-IN" sz="2000" dirty="0" smtClean="0"/>
              <a:t>presented as those of a single economic entity</a:t>
            </a:r>
            <a:endParaRPr lang="en-US" sz="2000" i="1" dirty="0" smtClean="0"/>
          </a:p>
          <a:p>
            <a:endParaRPr lang="en-US" sz="2000" i="1" dirty="0" smtClean="0"/>
          </a:p>
          <a:p>
            <a:r>
              <a:rPr lang="en-US" sz="2000" b="1" i="1" dirty="0" smtClean="0"/>
              <a:t>Non-controlling interest </a:t>
            </a:r>
            <a:r>
              <a:rPr lang="en-US" sz="2000" i="1" dirty="0" smtClean="0"/>
              <a:t>is the equity in a subsidiary not attributable, directly or indirectly, to a parent.</a:t>
            </a:r>
          </a:p>
          <a:p>
            <a:endParaRPr lang="en-US" sz="2000" i="1" dirty="0" smtClean="0"/>
          </a:p>
          <a:p>
            <a:r>
              <a:rPr lang="en-US" sz="2000" b="1" i="1" dirty="0" smtClean="0"/>
              <a:t>Separate financial statements </a:t>
            </a:r>
            <a:r>
              <a:rPr lang="en-US" sz="2000" i="1" dirty="0" smtClean="0"/>
              <a:t>are those presented by a parent, an investor in an associate or a </a:t>
            </a:r>
            <a:r>
              <a:rPr lang="en-US" sz="2000" i="1" dirty="0" err="1" smtClean="0"/>
              <a:t>venturer</a:t>
            </a:r>
            <a:r>
              <a:rPr lang="en-US" sz="2000" i="1" dirty="0" smtClean="0"/>
              <a:t> in a jointly controlled entity, in which the investments are accounted for on the basis of the direct equity interest rather than on the basis of the reported results and net assets of the investees.</a:t>
            </a:r>
          </a:p>
          <a:p>
            <a:endParaRPr lang="en-US" sz="2000" i="1" dirty="0" smtClean="0"/>
          </a:p>
          <a:p>
            <a:r>
              <a:rPr lang="en-US" sz="2000" i="1" dirty="0" smtClean="0"/>
              <a:t>A </a:t>
            </a:r>
            <a:r>
              <a:rPr lang="en-US" sz="2000" b="1" i="1" dirty="0" smtClean="0"/>
              <a:t>subsidiary </a:t>
            </a:r>
            <a:r>
              <a:rPr lang="en-US" sz="2000" i="1" dirty="0" smtClean="0"/>
              <a:t>is an entity, including an unincorporated entity such as a partnership, that is controlled by another entity (known as the parent).</a:t>
            </a:r>
          </a:p>
        </p:txBody>
      </p:sp>
      <p:sp>
        <p:nvSpPr>
          <p:cNvPr id="5" name="Slide Number Placeholder 4"/>
          <p:cNvSpPr>
            <a:spLocks noGrp="1"/>
          </p:cNvSpPr>
          <p:nvPr>
            <p:ph type="sldNum" sz="quarter" idx="12"/>
          </p:nvPr>
        </p:nvSpPr>
        <p:spPr/>
        <p:txBody>
          <a:bodyPr/>
          <a:lstStyle/>
          <a:p>
            <a:fld id="{811AAEEF-F233-4E32-A923-D4DF4B556C67}" type="slidenum">
              <a:rPr lang="en-US" smtClean="0"/>
              <a:pPr/>
              <a:t>10</a:t>
            </a:fld>
            <a:endParaRPr lang="en-US" dirty="0"/>
          </a:p>
        </p:txBody>
      </p:sp>
      <p:pic>
        <p:nvPicPr>
          <p:cNvPr id="7170" name="Picture 2"/>
          <p:cNvPicPr>
            <a:picLocks noChangeAspect="1" noChangeArrowheads="1"/>
          </p:cNvPicPr>
          <p:nvPr/>
        </p:nvPicPr>
        <p:blipFill>
          <a:blip r:embed="rId4" cstate="print"/>
          <a:srcRect/>
          <a:stretch>
            <a:fillRect/>
          </a:stretch>
        </p:blipFill>
        <p:spPr bwMode="auto">
          <a:xfrm>
            <a:off x="6966697" y="242046"/>
            <a:ext cx="1947272" cy="136599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Control of an investee</a:t>
            </a:r>
            <a:br>
              <a:rPr lang="en-IN" dirty="0" smtClean="0"/>
            </a:br>
            <a:endParaRPr lang="en-IN" dirty="0"/>
          </a:p>
        </p:txBody>
      </p:sp>
      <p:sp>
        <p:nvSpPr>
          <p:cNvPr id="3" name="Content Placeholder 2"/>
          <p:cNvSpPr>
            <a:spLocks noGrp="1"/>
          </p:cNvSpPr>
          <p:nvPr>
            <p:ph idx="1"/>
          </p:nvPr>
        </p:nvSpPr>
        <p:spPr>
          <a:xfrm>
            <a:off x="1006102" y="1212264"/>
            <a:ext cx="8137897" cy="5056240"/>
          </a:xfrm>
        </p:spPr>
        <p:txBody>
          <a:bodyPr>
            <a:normAutofit/>
          </a:bodyPr>
          <a:lstStyle/>
          <a:p>
            <a:pPr>
              <a:buNone/>
            </a:pPr>
            <a:r>
              <a:rPr lang="en-IN" dirty="0" smtClean="0"/>
              <a:t>– Old: the power to govern the operating and </a:t>
            </a:r>
          </a:p>
          <a:p>
            <a:pPr>
              <a:buNone/>
            </a:pPr>
            <a:r>
              <a:rPr lang="en-IN" dirty="0" smtClean="0"/>
              <a:t>financial policy decisions of another entity (IAS 27)</a:t>
            </a:r>
          </a:p>
          <a:p>
            <a:pPr>
              <a:buNone/>
            </a:pPr>
            <a:endParaRPr lang="en-IN" dirty="0" smtClean="0"/>
          </a:p>
          <a:p>
            <a:pPr>
              <a:buNone/>
            </a:pPr>
            <a:r>
              <a:rPr lang="en-IN" dirty="0" smtClean="0"/>
              <a:t>– New: An investor controls an investee when the</a:t>
            </a:r>
          </a:p>
          <a:p>
            <a:pPr>
              <a:buNone/>
            </a:pPr>
            <a:r>
              <a:rPr lang="en-IN" dirty="0" smtClean="0"/>
              <a:t>investor is exposed (or has rights) to variable</a:t>
            </a:r>
          </a:p>
          <a:p>
            <a:pPr>
              <a:buNone/>
            </a:pPr>
            <a:r>
              <a:rPr lang="en-IN" dirty="0" smtClean="0"/>
              <a:t>returns from its involvement with the investee,</a:t>
            </a:r>
          </a:p>
          <a:p>
            <a:pPr>
              <a:buNone/>
            </a:pPr>
            <a:r>
              <a:rPr lang="en-IN" dirty="0" smtClean="0"/>
              <a:t>and has the ability to affect those returns</a:t>
            </a:r>
          </a:p>
          <a:p>
            <a:pPr>
              <a:buNone/>
            </a:pPr>
            <a:r>
              <a:rPr lang="en-IN" dirty="0" smtClean="0"/>
              <a:t>through its power over the investee (IFRS 10)</a:t>
            </a:r>
          </a:p>
        </p:txBody>
      </p:sp>
      <p:sp>
        <p:nvSpPr>
          <p:cNvPr id="4" name="Slide Number Placeholder 3"/>
          <p:cNvSpPr>
            <a:spLocks noGrp="1"/>
          </p:cNvSpPr>
          <p:nvPr>
            <p:ph type="sldNum" sz="quarter" idx="12"/>
          </p:nvPr>
        </p:nvSpPr>
        <p:spPr/>
        <p:txBody>
          <a:bodyPr/>
          <a:lstStyle/>
          <a:p>
            <a:fld id="{811AAEEF-F233-4E32-A923-D4DF4B556C67}" type="slidenum">
              <a:rPr lang="en-US" smtClean="0"/>
              <a:pPr/>
              <a:t>11</a:t>
            </a:fld>
            <a:endParaRPr lang="en-US"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310913" y="1447799"/>
            <a:ext cx="7498080" cy="5056240"/>
          </a:xfrm>
        </p:spPr>
        <p:txBody>
          <a:bodyPr>
            <a:normAutofit/>
          </a:bodyPr>
          <a:lstStyle/>
          <a:p>
            <a:pPr>
              <a:buNone/>
            </a:pPr>
            <a:r>
              <a:rPr lang="en-IN" sz="2800" dirty="0" smtClean="0"/>
              <a:t>Power</a:t>
            </a:r>
          </a:p>
          <a:p>
            <a:pPr>
              <a:buNone/>
            </a:pPr>
            <a:r>
              <a:rPr lang="en-IN" sz="2800" dirty="0" smtClean="0"/>
              <a:t>– Existing rights that give the current ability to direct the ‘relevant activities’</a:t>
            </a:r>
          </a:p>
          <a:p>
            <a:pPr>
              <a:buNone/>
            </a:pPr>
            <a:r>
              <a:rPr lang="en-IN" sz="2800" dirty="0" smtClean="0"/>
              <a:t>Protective rights</a:t>
            </a:r>
          </a:p>
          <a:p>
            <a:pPr>
              <a:buNone/>
            </a:pPr>
            <a:r>
              <a:rPr lang="en-IN" sz="2800" dirty="0" smtClean="0"/>
              <a:t>– Rights designed to protect the interest of the party holding those rights without giving that party power over the entity to which the rights relate  </a:t>
            </a:r>
          </a:p>
          <a:p>
            <a:pPr>
              <a:buNone/>
            </a:pPr>
            <a:r>
              <a:rPr lang="en-IN" sz="2800" dirty="0" smtClean="0"/>
              <a:t>Relevant activities</a:t>
            </a:r>
          </a:p>
          <a:p>
            <a:pPr>
              <a:buNone/>
            </a:pPr>
            <a:r>
              <a:rPr lang="en-IN" sz="2800" dirty="0" smtClean="0"/>
              <a:t>– Activities of the investee that significantly affect the investee’s returns</a:t>
            </a:r>
            <a:endParaRPr lang="en-IN" sz="2800" dirty="0"/>
          </a:p>
        </p:txBody>
      </p:sp>
      <p:sp>
        <p:nvSpPr>
          <p:cNvPr id="4" name="Slide Number Placeholder 3"/>
          <p:cNvSpPr>
            <a:spLocks noGrp="1"/>
          </p:cNvSpPr>
          <p:nvPr>
            <p:ph type="sldNum" sz="quarter" idx="12"/>
          </p:nvPr>
        </p:nvSpPr>
        <p:spPr/>
        <p:txBody>
          <a:bodyPr/>
          <a:lstStyle/>
          <a:p>
            <a:fld id="{811AAEEF-F233-4E32-A923-D4DF4B556C67}" type="slidenum">
              <a:rPr lang="en-US" smtClean="0"/>
              <a:pPr/>
              <a:t>12</a:t>
            </a:fld>
            <a:endParaRPr lang="en-US" dirty="0"/>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11AAEEF-F233-4E32-A923-D4DF4B556C67}" type="slidenum">
              <a:rPr lang="en-US" smtClean="0"/>
              <a:pPr/>
              <a:t>13</a:t>
            </a:fld>
            <a:endParaRPr lang="en-US" dirty="0"/>
          </a:p>
        </p:txBody>
      </p:sp>
      <p:pic>
        <p:nvPicPr>
          <p:cNvPr id="1026" name="Picture 2"/>
          <p:cNvPicPr>
            <a:picLocks noChangeAspect="1" noChangeArrowheads="1"/>
          </p:cNvPicPr>
          <p:nvPr/>
        </p:nvPicPr>
        <p:blipFill>
          <a:blip r:embed="rId2"/>
          <a:srcRect l="17463" t="21970" r="31808" b="18561"/>
          <a:stretch>
            <a:fillRect/>
          </a:stretch>
        </p:blipFill>
        <p:spPr bwMode="auto">
          <a:xfrm>
            <a:off x="1357756" y="942119"/>
            <a:ext cx="7329054" cy="4830589"/>
          </a:xfrm>
          <a:prstGeom prst="rect">
            <a:avLst/>
          </a:prstGeom>
          <a:noFill/>
          <a:ln w="9525">
            <a:noFill/>
            <a:miter lim="800000"/>
            <a:headEnd/>
            <a:tailEnd/>
          </a:ln>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l="22750" t="12667" r="23500" b="34572"/>
          <a:stretch>
            <a:fillRect/>
          </a:stretch>
        </p:blipFill>
        <p:spPr bwMode="auto">
          <a:xfrm>
            <a:off x="1828804" y="198120"/>
            <a:ext cx="6910466" cy="492806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811AAEEF-F233-4E32-A923-D4DF4B556C67}" type="slidenum">
              <a:rPr lang="en-US" smtClean="0"/>
              <a:pPr/>
              <a:t>14</a:t>
            </a:fld>
            <a:endParaRPr lang="en-US" dirty="0"/>
          </a:p>
        </p:txBody>
      </p:sp>
      <p:sp>
        <p:nvSpPr>
          <p:cNvPr id="5" name="Flowchart: Summing Junction 4"/>
          <p:cNvSpPr/>
          <p:nvPr/>
        </p:nvSpPr>
        <p:spPr>
          <a:xfrm>
            <a:off x="4197927" y="5153891"/>
            <a:ext cx="637309" cy="665018"/>
          </a:xfrm>
          <a:prstGeom prst="flowChartSummingJunctio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advTm="29985">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practical scenario, its very difficult to judge the intentions of the management. </a:t>
            </a:r>
          </a:p>
          <a:p>
            <a:r>
              <a:rPr lang="en-US" dirty="0" smtClean="0"/>
              <a:t>If they wish to boost the top line, they would say that the entity is a subsidiary……..if you argue as auditors they might settle for JV.</a:t>
            </a:r>
          </a:p>
          <a:p>
            <a:r>
              <a:rPr lang="en-US" dirty="0" smtClean="0"/>
              <a:t>So there’s lot of juggling….</a:t>
            </a:r>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15</a:t>
            </a:fld>
            <a:endParaRPr lang="en-US" dirty="0"/>
          </a:p>
        </p:txBody>
      </p:sp>
      <p:pic>
        <p:nvPicPr>
          <p:cNvPr id="8194" name="Picture 2"/>
          <p:cNvPicPr>
            <a:picLocks noChangeAspect="1" noChangeArrowheads="1"/>
          </p:cNvPicPr>
          <p:nvPr/>
        </p:nvPicPr>
        <p:blipFill>
          <a:blip r:embed="rId3" cstate="print"/>
          <a:srcRect/>
          <a:stretch>
            <a:fillRect/>
          </a:stretch>
        </p:blipFill>
        <p:spPr bwMode="auto">
          <a:xfrm>
            <a:off x="6418450" y="4213132"/>
            <a:ext cx="1945621" cy="1945621"/>
          </a:xfrm>
          <a:prstGeom prst="rect">
            <a:avLst/>
          </a:prstGeom>
          <a:noFill/>
          <a:ln w="9525">
            <a:noFill/>
            <a:miter lim="800000"/>
            <a:headEnd/>
            <a:tailEnd/>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b="0" smtClean="0"/>
              <a:t>Scope Exclusions</a:t>
            </a:r>
          </a:p>
        </p:txBody>
      </p:sp>
      <p:sp>
        <p:nvSpPr>
          <p:cNvPr id="24578" name="Content Placeholder 2"/>
          <p:cNvSpPr>
            <a:spLocks noGrp="1"/>
          </p:cNvSpPr>
          <p:nvPr>
            <p:ph idx="1"/>
          </p:nvPr>
        </p:nvSpPr>
        <p:spPr>
          <a:xfrm>
            <a:off x="811997" y="1565275"/>
            <a:ext cx="8569325" cy="3813175"/>
          </a:xfrm>
        </p:spPr>
        <p:txBody>
          <a:bodyPr>
            <a:normAutofit/>
          </a:bodyPr>
          <a:lstStyle/>
          <a:p>
            <a:pPr>
              <a:lnSpc>
                <a:spcPct val="150000"/>
              </a:lnSpc>
              <a:buFontTx/>
              <a:buChar char="•"/>
            </a:pPr>
            <a:r>
              <a:rPr lang="en-US" dirty="0" smtClean="0">
                <a:solidFill>
                  <a:schemeClr val="tx1"/>
                </a:solidFill>
              </a:rPr>
              <a:t>IFRS 10 -  Does not deal with business combinations at all.</a:t>
            </a:r>
          </a:p>
          <a:p>
            <a:pPr>
              <a:lnSpc>
                <a:spcPct val="150000"/>
              </a:lnSpc>
              <a:buNone/>
            </a:pPr>
            <a:endParaRPr lang="en-US" dirty="0" smtClean="0">
              <a:solidFill>
                <a:schemeClr val="tx1"/>
              </a:solidFill>
            </a:endParaRPr>
          </a:p>
          <a:p>
            <a:pPr>
              <a:lnSpc>
                <a:spcPct val="150000"/>
              </a:lnSpc>
              <a:buFontTx/>
              <a:buChar char="•"/>
            </a:pPr>
            <a:r>
              <a:rPr lang="en-US" dirty="0" smtClean="0">
                <a:solidFill>
                  <a:schemeClr val="tx1"/>
                </a:solidFill>
              </a:rPr>
              <a:t>AS 21 – </a:t>
            </a:r>
            <a:r>
              <a:rPr lang="en-US" dirty="0" smtClean="0"/>
              <a:t>Deals with BC involving </a:t>
            </a:r>
            <a:r>
              <a:rPr lang="en-US" dirty="0" err="1" smtClean="0"/>
              <a:t>acq</a:t>
            </a:r>
            <a:r>
              <a:rPr lang="en-US" dirty="0" smtClean="0"/>
              <a:t> by shares</a:t>
            </a:r>
            <a:endParaRPr lang="en-US"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1995050" y="5269564"/>
            <a:ext cx="1454732" cy="122746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1171755" y="268367"/>
            <a:ext cx="8569325" cy="506413"/>
          </a:xfrm>
        </p:spPr>
        <p:txBody>
          <a:bodyPr>
            <a:normAutofit fontScale="90000"/>
          </a:bodyPr>
          <a:lstStyle/>
          <a:p>
            <a:r>
              <a:rPr lang="en-US" b="0" dirty="0" smtClean="0"/>
              <a:t>Goodwill</a:t>
            </a:r>
          </a:p>
        </p:txBody>
      </p:sp>
      <p:sp>
        <p:nvSpPr>
          <p:cNvPr id="26626" name="Rectangle 3"/>
          <p:cNvSpPr>
            <a:spLocks noGrp="1" noChangeArrowheads="1"/>
          </p:cNvSpPr>
          <p:nvPr>
            <p:ph type="body" idx="1"/>
          </p:nvPr>
        </p:nvSpPr>
        <p:spPr>
          <a:xfrm>
            <a:off x="681408" y="1038148"/>
            <a:ext cx="8377237" cy="3813175"/>
          </a:xfrm>
        </p:spPr>
        <p:txBody>
          <a:bodyPr>
            <a:noAutofit/>
          </a:bodyPr>
          <a:lstStyle/>
          <a:p>
            <a:pPr marL="457200" indent="-228600" algn="just">
              <a:lnSpc>
                <a:spcPct val="150000"/>
              </a:lnSpc>
              <a:buFontTx/>
              <a:buChar char="•"/>
            </a:pPr>
            <a:r>
              <a:rPr lang="en-US" sz="2800" dirty="0" smtClean="0">
                <a:solidFill>
                  <a:schemeClr val="tx1"/>
                </a:solidFill>
              </a:rPr>
              <a:t>As per Indian GAAP,</a:t>
            </a:r>
          </a:p>
          <a:p>
            <a:pPr marL="755650" lvl="2" indent="-228600" algn="just">
              <a:lnSpc>
                <a:spcPct val="150000"/>
              </a:lnSpc>
              <a:buFont typeface="Courier New" pitchFamily="49" charset="0"/>
              <a:buChar char="o"/>
            </a:pPr>
            <a:r>
              <a:rPr lang="en-US" dirty="0" smtClean="0">
                <a:solidFill>
                  <a:schemeClr val="tx1"/>
                </a:solidFill>
              </a:rPr>
              <a:t>Amortization of Goodwill - Amalgamation  (AS-14)</a:t>
            </a:r>
            <a:endParaRPr lang="en-US" dirty="0" smtClean="0"/>
          </a:p>
          <a:p>
            <a:pPr marL="755650" lvl="2" indent="-228600" algn="just">
              <a:lnSpc>
                <a:spcPct val="150000"/>
              </a:lnSpc>
              <a:buFont typeface="Courier New" pitchFamily="49" charset="0"/>
              <a:buChar char="o"/>
            </a:pPr>
            <a:r>
              <a:rPr lang="en-US" dirty="0" smtClean="0">
                <a:solidFill>
                  <a:schemeClr val="tx1"/>
                </a:solidFill>
              </a:rPr>
              <a:t>Reversal of impairment losses on goodwill in subsequent periods</a:t>
            </a:r>
            <a:endParaRPr lang="en-US" sz="3600" dirty="0" smtClean="0">
              <a:solidFill>
                <a:schemeClr val="tx1"/>
              </a:solidFill>
            </a:endParaRPr>
          </a:p>
          <a:p>
            <a:pPr marL="457200" indent="-228600" algn="just">
              <a:lnSpc>
                <a:spcPct val="150000"/>
              </a:lnSpc>
              <a:buFontTx/>
              <a:buChar char="•"/>
            </a:pPr>
            <a:r>
              <a:rPr lang="en-US" sz="2800" dirty="0" smtClean="0">
                <a:solidFill>
                  <a:schemeClr val="tx1"/>
                </a:solidFill>
              </a:rPr>
              <a:t>Under IFRS,  </a:t>
            </a:r>
          </a:p>
          <a:p>
            <a:pPr marL="755650" lvl="2" indent="-228600" algn="just">
              <a:lnSpc>
                <a:spcPct val="150000"/>
              </a:lnSpc>
              <a:buFont typeface="Courier New" pitchFamily="49" charset="0"/>
              <a:buChar char="o"/>
            </a:pPr>
            <a:r>
              <a:rPr lang="en-US" dirty="0" smtClean="0"/>
              <a:t>No </a:t>
            </a:r>
            <a:r>
              <a:rPr lang="en-US" dirty="0" smtClean="0">
                <a:solidFill>
                  <a:schemeClr val="tx1"/>
                </a:solidFill>
              </a:rPr>
              <a:t>amortization ; only tested for impairment </a:t>
            </a:r>
          </a:p>
          <a:p>
            <a:pPr marL="755650" lvl="2" indent="-228600" algn="just">
              <a:lnSpc>
                <a:spcPct val="150000"/>
              </a:lnSpc>
              <a:buFont typeface="Courier New" pitchFamily="49" charset="0"/>
              <a:buChar char="o"/>
            </a:pPr>
            <a:r>
              <a:rPr lang="en-US" dirty="0" smtClean="0">
                <a:solidFill>
                  <a:schemeClr val="tx1"/>
                </a:solidFill>
              </a:rPr>
              <a:t>Prohibits reversal of impairment losses </a:t>
            </a:r>
          </a:p>
          <a:p>
            <a:pPr marL="457200" indent="-228600" algn="just">
              <a:lnSpc>
                <a:spcPct val="150000"/>
              </a:lnSpc>
              <a:buNone/>
            </a:pPr>
            <a:r>
              <a:rPr lang="en-US" sz="1100" dirty="0" smtClean="0">
                <a:solidFill>
                  <a:schemeClr val="tx1"/>
                </a:solidFill>
              </a:rPr>
              <a:t>	</a:t>
            </a:r>
          </a:p>
          <a:p>
            <a:pPr marL="457200" indent="-228600" algn="just">
              <a:lnSpc>
                <a:spcPct val="150000"/>
              </a:lnSpc>
            </a:pPr>
            <a:endParaRPr lang="en-US" sz="2800" b="1" dirty="0" smtClean="0">
              <a:solidFill>
                <a:schemeClr val="tx1"/>
              </a:solidFill>
            </a:endParaRPr>
          </a:p>
        </p:txBody>
      </p:sp>
      <p:pic>
        <p:nvPicPr>
          <p:cNvPr id="2050" name="Picture 2"/>
          <p:cNvPicPr>
            <a:picLocks noChangeAspect="1" noChangeArrowheads="1"/>
          </p:cNvPicPr>
          <p:nvPr/>
        </p:nvPicPr>
        <p:blipFill>
          <a:blip r:embed="rId3" cstate="print"/>
          <a:srcRect b="52015"/>
          <a:stretch>
            <a:fillRect/>
          </a:stretch>
        </p:blipFill>
        <p:spPr bwMode="auto">
          <a:xfrm>
            <a:off x="1246480" y="138550"/>
            <a:ext cx="2729775" cy="983668"/>
          </a:xfrm>
          <a:prstGeom prst="rect">
            <a:avLst/>
          </a:prstGeom>
          <a:noFill/>
          <a:ln w="9525">
            <a:noFill/>
            <a:miter lim="800000"/>
            <a:headEnd/>
            <a:tailEnd/>
          </a:ln>
        </p:spPr>
      </p:pic>
      <p:pic>
        <p:nvPicPr>
          <p:cNvPr id="86018" name="Picture 2" descr="https://encrypted-tbn2.google.com/images?q=tbn:ANd9GcRkdkirjp5WaO6OChgjk362xOINcC-MUFIkwbPfsaG3ajR3YfY8"/>
          <p:cNvPicPr>
            <a:picLocks noChangeAspect="1" noChangeArrowheads="1"/>
          </p:cNvPicPr>
          <p:nvPr/>
        </p:nvPicPr>
        <p:blipFill>
          <a:blip r:embed="rId4" cstate="print"/>
          <a:srcRect/>
          <a:stretch>
            <a:fillRect/>
          </a:stretch>
        </p:blipFill>
        <p:spPr bwMode="auto">
          <a:xfrm>
            <a:off x="7585826" y="3083733"/>
            <a:ext cx="1007052" cy="1007052"/>
          </a:xfrm>
          <a:prstGeom prst="rect">
            <a:avLst/>
          </a:prstGeom>
          <a:noFill/>
        </p:spPr>
      </p:pic>
      <p:pic>
        <p:nvPicPr>
          <p:cNvPr id="93190" name="Picture 6" descr="https://encrypted-tbn2.google.com/images?q=tbn:ANd9GcQnXkCulW6_OMX329Kg_SGGoG0okE2od336qfVun_EPK2d13rZn"/>
          <p:cNvPicPr>
            <a:picLocks noChangeAspect="1" noChangeArrowheads="1"/>
          </p:cNvPicPr>
          <p:nvPr/>
        </p:nvPicPr>
        <p:blipFill>
          <a:blip r:embed="rId5" cstate="print"/>
          <a:srcRect t="27761" b="10242"/>
          <a:stretch>
            <a:fillRect/>
          </a:stretch>
        </p:blipFill>
        <p:spPr bwMode="auto">
          <a:xfrm>
            <a:off x="1429269" y="4968241"/>
            <a:ext cx="3732011" cy="1246907"/>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066827" y="207676"/>
            <a:ext cx="8569325" cy="971550"/>
          </a:xfrm>
        </p:spPr>
        <p:txBody>
          <a:bodyPr>
            <a:normAutofit/>
          </a:bodyPr>
          <a:lstStyle/>
          <a:p>
            <a:r>
              <a:rPr lang="en-US" sz="3600" b="0" dirty="0" smtClean="0"/>
              <a:t>Mandatory Consolidation</a:t>
            </a:r>
          </a:p>
        </p:txBody>
      </p:sp>
      <p:sp>
        <p:nvSpPr>
          <p:cNvPr id="3" name="Content Placeholder 2"/>
          <p:cNvSpPr>
            <a:spLocks noGrp="1"/>
          </p:cNvSpPr>
          <p:nvPr>
            <p:ph idx="1"/>
          </p:nvPr>
        </p:nvSpPr>
        <p:spPr>
          <a:xfrm>
            <a:off x="624783" y="1091498"/>
            <a:ext cx="8569325" cy="5475287"/>
          </a:xfrm>
        </p:spPr>
        <p:txBody>
          <a:bodyPr>
            <a:normAutofit fontScale="92500"/>
          </a:bodyPr>
          <a:lstStyle/>
          <a:p>
            <a:pPr>
              <a:lnSpc>
                <a:spcPct val="150000"/>
              </a:lnSpc>
              <a:buFontTx/>
              <a:buChar char="•"/>
            </a:pPr>
            <a:r>
              <a:rPr lang="en-US" dirty="0" smtClean="0">
                <a:solidFill>
                  <a:schemeClr val="tx1"/>
                </a:solidFill>
              </a:rPr>
              <a:t>with </a:t>
            </a:r>
            <a:r>
              <a:rPr lang="en-US" b="1" i="1" dirty="0" smtClean="0">
                <a:solidFill>
                  <a:schemeClr val="tx1"/>
                </a:solidFill>
              </a:rPr>
              <a:t>Exceptions </a:t>
            </a:r>
            <a:endParaRPr lang="en-US" sz="900" dirty="0" smtClean="0">
              <a:solidFill>
                <a:schemeClr val="tx1"/>
              </a:solidFill>
            </a:endParaRPr>
          </a:p>
          <a:p>
            <a:pPr marL="569913" lvl="2" indent="-285750">
              <a:lnSpc>
                <a:spcPct val="150000"/>
              </a:lnSpc>
              <a:buFont typeface="Courier New" pitchFamily="49" charset="0"/>
              <a:buChar char="o"/>
            </a:pPr>
            <a:r>
              <a:rPr lang="en-US" sz="2900" dirty="0" smtClean="0">
                <a:solidFill>
                  <a:schemeClr val="tx1"/>
                </a:solidFill>
              </a:rPr>
              <a:t>subsidiary of another entity and other owners, do not object;</a:t>
            </a:r>
          </a:p>
          <a:p>
            <a:pPr marL="576263" lvl="1" indent="-292100" eaLnBrk="1" hangingPunct="1">
              <a:lnSpc>
                <a:spcPct val="150000"/>
              </a:lnSpc>
              <a:buClr>
                <a:srgbClr val="7F7F7F"/>
              </a:buClr>
              <a:buSzPct val="75000"/>
              <a:buFont typeface="Courier New" pitchFamily="49" charset="0"/>
              <a:buChar char="o"/>
            </a:pPr>
            <a:r>
              <a:rPr lang="en-US" dirty="0" smtClean="0">
                <a:solidFill>
                  <a:schemeClr val="tx1"/>
                </a:solidFill>
              </a:rPr>
              <a:t>debt/equity are not publicly traded / No Plan for Public Issue</a:t>
            </a:r>
          </a:p>
          <a:p>
            <a:pPr marL="576263" lvl="1" indent="-292100" eaLnBrk="1" hangingPunct="1">
              <a:lnSpc>
                <a:spcPct val="150000"/>
              </a:lnSpc>
              <a:buClr>
                <a:srgbClr val="7F7F7F"/>
              </a:buClr>
              <a:buSzPct val="75000"/>
              <a:buFont typeface="Courier New" pitchFamily="49" charset="0"/>
              <a:buChar char="o"/>
            </a:pPr>
            <a:r>
              <a:rPr lang="en-US" dirty="0" smtClean="0"/>
              <a:t>P</a:t>
            </a:r>
            <a:r>
              <a:rPr lang="en-US" dirty="0" smtClean="0">
                <a:solidFill>
                  <a:schemeClr val="tx1"/>
                </a:solidFill>
              </a:rPr>
              <a:t>arent produces IFRS compliant CFS for public</a:t>
            </a:r>
          </a:p>
          <a:p>
            <a:pPr marL="576263" lvl="1" indent="-292100" eaLnBrk="1" hangingPunct="1">
              <a:lnSpc>
                <a:spcPct val="150000"/>
              </a:lnSpc>
              <a:buClr>
                <a:srgbClr val="7F7F7F"/>
              </a:buClr>
              <a:buSzPct val="75000"/>
              <a:buFont typeface="Courier New" pitchFamily="49" charset="0"/>
              <a:buChar char="o"/>
            </a:pPr>
            <a:endParaRPr lang="en-US" sz="700" dirty="0" smtClean="0">
              <a:solidFill>
                <a:schemeClr val="tx1"/>
              </a:solidFill>
            </a:endParaRPr>
          </a:p>
          <a:p>
            <a:pPr marL="576263" lvl="1" indent="-292100" eaLnBrk="1" hangingPunct="1">
              <a:lnSpc>
                <a:spcPct val="150000"/>
              </a:lnSpc>
              <a:buClr>
                <a:srgbClr val="7F7F7F"/>
              </a:buClr>
              <a:buSzPct val="75000"/>
              <a:buFont typeface="Courier New" pitchFamily="49" charset="0"/>
              <a:buChar char="o"/>
            </a:pPr>
            <a:endParaRPr lang="en-US" sz="700" dirty="0" smtClean="0"/>
          </a:p>
          <a:p>
            <a:pPr marL="576263" lvl="1" indent="-292100" eaLnBrk="1" hangingPunct="1">
              <a:lnSpc>
                <a:spcPct val="150000"/>
              </a:lnSpc>
              <a:buClr>
                <a:srgbClr val="7F7F7F"/>
              </a:buClr>
              <a:buSzPct val="75000"/>
              <a:buFont typeface="Courier New" pitchFamily="49" charset="0"/>
              <a:buChar char="o"/>
            </a:pPr>
            <a:endParaRPr lang="en-US" sz="700" dirty="0" smtClean="0">
              <a:solidFill>
                <a:schemeClr val="tx1"/>
              </a:solidFill>
            </a:endParaRPr>
          </a:p>
          <a:p>
            <a:pPr>
              <a:lnSpc>
                <a:spcPct val="150000"/>
              </a:lnSpc>
              <a:buFontTx/>
              <a:buChar char="•"/>
            </a:pPr>
            <a:r>
              <a:rPr lang="en-US" sz="3000" dirty="0" smtClean="0">
                <a:solidFill>
                  <a:schemeClr val="tx1"/>
                </a:solidFill>
              </a:rPr>
              <a:t>The application of equity method for associates/Joint ventures is mandatory even if an entity does not have subsidiary.</a:t>
            </a:r>
          </a:p>
          <a:p>
            <a:pPr>
              <a:lnSpc>
                <a:spcPct val="150000"/>
              </a:lnSpc>
              <a:buFontTx/>
              <a:buChar char="•"/>
            </a:pPr>
            <a:endParaRPr lang="en-US" dirty="0" smtClean="0">
              <a:solidFill>
                <a:schemeClr val="tx1"/>
              </a:solidFill>
            </a:endParaRPr>
          </a:p>
          <a:p>
            <a:pPr>
              <a:lnSpc>
                <a:spcPct val="150000"/>
              </a:lnSpc>
            </a:pPr>
            <a:endParaRPr lang="en-US" dirty="0" smtClean="0">
              <a:solidFill>
                <a:schemeClr val="tx1"/>
              </a:solidFill>
            </a:endParaRPr>
          </a:p>
        </p:txBody>
      </p:sp>
      <p:pic>
        <p:nvPicPr>
          <p:cNvPr id="4099" name="Picture 3"/>
          <p:cNvPicPr>
            <a:picLocks noChangeAspect="1" noChangeArrowheads="1"/>
          </p:cNvPicPr>
          <p:nvPr/>
        </p:nvPicPr>
        <p:blipFill>
          <a:blip r:embed="rId2" cstate="print"/>
          <a:srcRect/>
          <a:stretch>
            <a:fillRect/>
          </a:stretch>
        </p:blipFill>
        <p:spPr bwMode="auto">
          <a:xfrm>
            <a:off x="69275" y="5262569"/>
            <a:ext cx="845127" cy="83390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1435608" y="0"/>
            <a:ext cx="7498080" cy="1143000"/>
          </a:xfrm>
        </p:spPr>
        <p:txBody>
          <a:bodyPr/>
          <a:lstStyle/>
          <a:p>
            <a:r>
              <a:rPr lang="en-US" b="0" dirty="0" smtClean="0"/>
              <a:t>Case Study</a:t>
            </a:r>
          </a:p>
        </p:txBody>
      </p:sp>
      <p:grpSp>
        <p:nvGrpSpPr>
          <p:cNvPr id="2" name="Group 15"/>
          <p:cNvGrpSpPr>
            <a:grpSpLocks/>
          </p:cNvGrpSpPr>
          <p:nvPr/>
        </p:nvGrpSpPr>
        <p:grpSpPr bwMode="auto">
          <a:xfrm>
            <a:off x="2232025" y="1022350"/>
            <a:ext cx="4787900" cy="2867025"/>
            <a:chOff x="2232291" y="1305696"/>
            <a:chExt cx="4788103" cy="2868119"/>
          </a:xfrm>
        </p:grpSpPr>
        <p:sp>
          <p:nvSpPr>
            <p:cNvPr id="30724" name="Rounded Rectangle 7"/>
            <p:cNvSpPr>
              <a:spLocks noChangeArrowheads="1"/>
            </p:cNvSpPr>
            <p:nvPr/>
          </p:nvSpPr>
          <p:spPr bwMode="auto">
            <a:xfrm>
              <a:off x="3552669" y="2345232"/>
              <a:ext cx="2098623" cy="584616"/>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B</a:t>
              </a:r>
            </a:p>
          </p:txBody>
        </p:sp>
        <p:grpSp>
          <p:nvGrpSpPr>
            <p:cNvPr id="3" name="Group 12"/>
            <p:cNvGrpSpPr>
              <a:grpSpLocks/>
            </p:cNvGrpSpPr>
            <p:nvPr/>
          </p:nvGrpSpPr>
          <p:grpSpPr bwMode="auto">
            <a:xfrm>
              <a:off x="2232291" y="1305696"/>
              <a:ext cx="4788103" cy="2868119"/>
              <a:chOff x="2232291" y="1274164"/>
              <a:chExt cx="4788103" cy="2868119"/>
            </a:xfrm>
          </p:grpSpPr>
          <p:sp>
            <p:nvSpPr>
              <p:cNvPr id="30726" name="Rounded Rectangle 6"/>
              <p:cNvSpPr>
                <a:spLocks noChangeArrowheads="1"/>
              </p:cNvSpPr>
              <p:nvPr/>
            </p:nvSpPr>
            <p:spPr bwMode="auto">
              <a:xfrm>
                <a:off x="3552669" y="1274164"/>
                <a:ext cx="2098623" cy="584616"/>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A</a:t>
                </a:r>
              </a:p>
            </p:txBody>
          </p:sp>
          <p:sp>
            <p:nvSpPr>
              <p:cNvPr id="30727" name="Rounded Rectangle 8"/>
              <p:cNvSpPr>
                <a:spLocks noChangeArrowheads="1"/>
              </p:cNvSpPr>
              <p:nvPr/>
            </p:nvSpPr>
            <p:spPr bwMode="auto">
              <a:xfrm>
                <a:off x="5398958" y="3557667"/>
                <a:ext cx="1621436" cy="584616"/>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D</a:t>
                </a:r>
                <a:endParaRPr lang="en-US"/>
              </a:p>
            </p:txBody>
          </p:sp>
          <p:sp>
            <p:nvSpPr>
              <p:cNvPr id="30728" name="Rounded Rectangle 9"/>
              <p:cNvSpPr>
                <a:spLocks noChangeArrowheads="1"/>
              </p:cNvSpPr>
              <p:nvPr/>
            </p:nvSpPr>
            <p:spPr bwMode="auto">
              <a:xfrm>
                <a:off x="2232291" y="3550169"/>
                <a:ext cx="1621436" cy="584616"/>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C</a:t>
                </a:r>
              </a:p>
            </p:txBody>
          </p:sp>
          <p:cxnSp>
            <p:nvCxnSpPr>
              <p:cNvPr id="30729" name="Straight Arrow Connector 11"/>
              <p:cNvCxnSpPr>
                <a:cxnSpLocks noChangeShapeType="1"/>
                <a:stCxn id="30726" idx="2"/>
                <a:endCxn id="30724" idx="0"/>
              </p:cNvCxnSpPr>
              <p:nvPr/>
            </p:nvCxnSpPr>
            <p:spPr bwMode="auto">
              <a:xfrm rot="5400000">
                <a:off x="4358755" y="2102006"/>
                <a:ext cx="486452" cy="1588"/>
              </a:xfrm>
              <a:prstGeom prst="straightConnector1">
                <a:avLst/>
              </a:prstGeom>
              <a:noFill/>
              <a:ln w="25400" algn="ctr">
                <a:solidFill>
                  <a:srgbClr val="9D8D85"/>
                </a:solidFill>
                <a:round/>
                <a:headEnd/>
                <a:tailEnd type="arrow" w="med" len="med"/>
              </a:ln>
            </p:spPr>
          </p:cxnSp>
          <p:cxnSp>
            <p:nvCxnSpPr>
              <p:cNvPr id="30730" name="Straight Arrow Connector 13"/>
              <p:cNvCxnSpPr>
                <a:cxnSpLocks noChangeShapeType="1"/>
              </p:cNvCxnSpPr>
              <p:nvPr/>
            </p:nvCxnSpPr>
            <p:spPr bwMode="auto">
              <a:xfrm>
                <a:off x="3057995" y="3222885"/>
                <a:ext cx="3102964" cy="1588"/>
              </a:xfrm>
              <a:prstGeom prst="straightConnector1">
                <a:avLst/>
              </a:prstGeom>
              <a:noFill/>
              <a:ln w="25400" algn="ctr">
                <a:solidFill>
                  <a:srgbClr val="9D8D85"/>
                </a:solidFill>
                <a:round/>
                <a:headEnd/>
                <a:tailEnd/>
              </a:ln>
            </p:spPr>
          </p:cxnSp>
          <p:cxnSp>
            <p:nvCxnSpPr>
              <p:cNvPr id="30731" name="Straight Arrow Connector 16"/>
              <p:cNvCxnSpPr>
                <a:cxnSpLocks noChangeShapeType="1"/>
                <a:endCxn id="30728" idx="0"/>
              </p:cNvCxnSpPr>
              <p:nvPr/>
            </p:nvCxnSpPr>
            <p:spPr bwMode="auto">
              <a:xfrm rot="5400000">
                <a:off x="2886860" y="3379034"/>
                <a:ext cx="327284" cy="14986"/>
              </a:xfrm>
              <a:prstGeom prst="straightConnector1">
                <a:avLst/>
              </a:prstGeom>
              <a:noFill/>
              <a:ln w="25400" algn="ctr">
                <a:solidFill>
                  <a:srgbClr val="9D8D85"/>
                </a:solidFill>
                <a:round/>
                <a:headEnd/>
                <a:tailEnd type="arrow" w="med" len="med"/>
              </a:ln>
            </p:spPr>
          </p:cxnSp>
          <p:cxnSp>
            <p:nvCxnSpPr>
              <p:cNvPr id="30732" name="Straight Arrow Connector 18"/>
              <p:cNvCxnSpPr>
                <a:cxnSpLocks noChangeShapeType="1"/>
              </p:cNvCxnSpPr>
              <p:nvPr/>
            </p:nvCxnSpPr>
            <p:spPr bwMode="auto">
              <a:xfrm rot="5400000">
                <a:off x="5997317" y="3390276"/>
                <a:ext cx="334780" cy="3"/>
              </a:xfrm>
              <a:prstGeom prst="straightConnector1">
                <a:avLst/>
              </a:prstGeom>
              <a:noFill/>
              <a:ln w="25400" algn="ctr">
                <a:solidFill>
                  <a:srgbClr val="9D8D85"/>
                </a:solidFill>
                <a:round/>
                <a:headEnd/>
                <a:tailEnd type="arrow" w="med" len="med"/>
              </a:ln>
            </p:spPr>
          </p:cxnSp>
          <p:cxnSp>
            <p:nvCxnSpPr>
              <p:cNvPr id="30733" name="Straight Arrow Connector 21"/>
              <p:cNvCxnSpPr>
                <a:cxnSpLocks noChangeShapeType="1"/>
              </p:cNvCxnSpPr>
              <p:nvPr/>
            </p:nvCxnSpPr>
            <p:spPr bwMode="auto">
              <a:xfrm rot="5400000">
                <a:off x="4453325" y="3060037"/>
                <a:ext cx="328872" cy="1588"/>
              </a:xfrm>
              <a:prstGeom prst="straightConnector1">
                <a:avLst/>
              </a:prstGeom>
              <a:noFill/>
              <a:ln w="25400" algn="ctr">
                <a:solidFill>
                  <a:srgbClr val="9D8D85"/>
                </a:solidFill>
                <a:round/>
                <a:headEnd/>
                <a:tailEnd/>
              </a:ln>
            </p:spPr>
          </p:cxnSp>
        </p:grpSp>
      </p:grpSp>
      <p:sp>
        <p:nvSpPr>
          <p:cNvPr id="24" name="TextBox 23"/>
          <p:cNvSpPr txBox="1">
            <a:spLocks noChangeArrowheads="1"/>
          </p:cNvSpPr>
          <p:nvPr/>
        </p:nvSpPr>
        <p:spPr bwMode="auto">
          <a:xfrm>
            <a:off x="1037851" y="3997325"/>
            <a:ext cx="8329613" cy="2041072"/>
          </a:xfrm>
          <a:prstGeom prst="rect">
            <a:avLst/>
          </a:prstGeom>
          <a:noFill/>
          <a:ln w="9525">
            <a:noFill/>
            <a:miter lim="800000"/>
            <a:headEnd/>
            <a:tailEnd/>
          </a:ln>
        </p:spPr>
        <p:txBody>
          <a:bodyPr>
            <a:spAutoFit/>
          </a:bodyPr>
          <a:lstStyle/>
          <a:p>
            <a:pPr>
              <a:lnSpc>
                <a:spcPct val="150000"/>
              </a:lnSpc>
            </a:pPr>
            <a:r>
              <a:rPr lang="en-US" sz="1600" b="0" dirty="0">
                <a:solidFill>
                  <a:schemeClr val="tx1"/>
                </a:solidFill>
              </a:rPr>
              <a:t>Whether Entity B has to prepare consolidated financial statement ?</a:t>
            </a:r>
          </a:p>
          <a:p>
            <a:pPr>
              <a:lnSpc>
                <a:spcPct val="150000"/>
              </a:lnSpc>
            </a:pPr>
            <a:r>
              <a:rPr lang="en-US" sz="1600" b="0" dirty="0">
                <a:solidFill>
                  <a:schemeClr val="tx1"/>
                </a:solidFill>
              </a:rPr>
              <a:t>Yes, if Entity B, if partially owned then, such owners </a:t>
            </a:r>
            <a:r>
              <a:rPr lang="en-US" sz="1600" b="0" dirty="0" smtClean="0">
                <a:solidFill>
                  <a:schemeClr val="tx1"/>
                </a:solidFill>
              </a:rPr>
              <a:t>object </a:t>
            </a:r>
            <a:r>
              <a:rPr lang="en-US" sz="1600" b="0" dirty="0">
                <a:solidFill>
                  <a:schemeClr val="tx1"/>
                </a:solidFill>
              </a:rPr>
              <a:t>to, not presenting CFS</a:t>
            </a:r>
          </a:p>
          <a:p>
            <a:pPr>
              <a:lnSpc>
                <a:spcPct val="150000"/>
              </a:lnSpc>
            </a:pPr>
            <a:r>
              <a:rPr lang="en-US" sz="1600" b="0" dirty="0">
                <a:solidFill>
                  <a:schemeClr val="tx1"/>
                </a:solidFill>
              </a:rPr>
              <a:t>Yes, if Entity B is listed or is in process of listing</a:t>
            </a:r>
          </a:p>
          <a:p>
            <a:pPr>
              <a:lnSpc>
                <a:spcPct val="150000"/>
              </a:lnSpc>
            </a:pPr>
            <a:r>
              <a:rPr lang="en-US" sz="1600" b="0" dirty="0">
                <a:solidFill>
                  <a:schemeClr val="tx1"/>
                </a:solidFill>
              </a:rPr>
              <a:t>Yes, if Entity A, the ultimate parent company is not presenting CFS for public use that comply with IFRS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6024564" y="4411791"/>
            <a:ext cx="2220908" cy="1524313"/>
          </a:xfrm>
          <a:prstGeom prst="rect">
            <a:avLst/>
          </a:prstGeom>
          <a:noFill/>
          <a:ln w="9525">
            <a:noFill/>
            <a:miter lim="800000"/>
            <a:headEnd/>
            <a:tailEnd/>
          </a:ln>
        </p:spPr>
      </p:pic>
      <p:sp>
        <p:nvSpPr>
          <p:cNvPr id="2050" name="Rectangle 2"/>
          <p:cNvSpPr>
            <a:spLocks noGrp="1" noChangeArrowheads="1"/>
          </p:cNvSpPr>
          <p:nvPr>
            <p:ph type="ctrTitle"/>
          </p:nvPr>
        </p:nvSpPr>
        <p:spPr>
          <a:xfrm>
            <a:off x="1714500" y="605339"/>
            <a:ext cx="7429500" cy="1143000"/>
          </a:xfrm>
        </p:spPr>
        <p:txBody>
          <a:bodyPr>
            <a:normAutofit/>
          </a:bodyPr>
          <a:lstStyle/>
          <a:p>
            <a:r>
              <a:rPr lang="fr-FR" dirty="0" smtClean="0"/>
              <a:t>Scope of Consolidation</a:t>
            </a:r>
            <a:endParaRPr lang="en-US" dirty="0"/>
          </a:p>
        </p:txBody>
      </p:sp>
      <p:sp>
        <p:nvSpPr>
          <p:cNvPr id="2051" name="Rectangle 3"/>
          <p:cNvSpPr>
            <a:spLocks noGrp="1" noChangeArrowheads="1"/>
          </p:cNvSpPr>
          <p:nvPr>
            <p:ph type="subTitle" idx="1"/>
          </p:nvPr>
        </p:nvSpPr>
        <p:spPr>
          <a:xfrm>
            <a:off x="1781605" y="2092960"/>
            <a:ext cx="5614875" cy="3556000"/>
          </a:xfrm>
        </p:spPr>
        <p:txBody>
          <a:bodyPr>
            <a:normAutofit/>
          </a:bodyPr>
          <a:lstStyle/>
          <a:p>
            <a:pPr marL="541782" indent="-514350">
              <a:spcBef>
                <a:spcPct val="0"/>
              </a:spcBef>
              <a:buAutoNum type="arabicPeriod"/>
            </a:pPr>
            <a:r>
              <a:rPr lang="en-US" sz="3200" b="1" i="1" dirty="0" smtClean="0"/>
              <a:t>GAAP Differences</a:t>
            </a:r>
          </a:p>
          <a:p>
            <a:pPr marL="541782" indent="-514350">
              <a:spcBef>
                <a:spcPct val="0"/>
              </a:spcBef>
              <a:buAutoNum type="arabicPeriod"/>
            </a:pPr>
            <a:r>
              <a:rPr lang="en-US" sz="3200" b="1" i="1" dirty="0" smtClean="0"/>
              <a:t>Change in Stake (+) / (-)</a:t>
            </a:r>
          </a:p>
          <a:p>
            <a:pPr marL="541782" indent="-514350">
              <a:spcBef>
                <a:spcPct val="0"/>
              </a:spcBef>
              <a:buAutoNum type="arabicPeriod"/>
            </a:pPr>
            <a:r>
              <a:rPr lang="en-US" sz="3200" b="1" i="1" dirty="0" smtClean="0"/>
              <a:t>Impact of Deferred Taxes</a:t>
            </a:r>
          </a:p>
          <a:p>
            <a:pPr marL="541782" indent="-514350">
              <a:spcBef>
                <a:spcPct val="0"/>
              </a:spcBef>
              <a:buAutoNum type="arabicPeriod"/>
            </a:pPr>
            <a:r>
              <a:rPr lang="en-US" sz="3200" b="1" i="1" dirty="0" smtClean="0"/>
              <a:t>Consolidation Procedures</a:t>
            </a:r>
          </a:p>
          <a:p>
            <a:pPr marL="541782" indent="-514350">
              <a:spcBef>
                <a:spcPct val="0"/>
              </a:spcBef>
              <a:buAutoNum type="arabicPeriod"/>
            </a:pPr>
            <a:r>
              <a:rPr lang="en-US" sz="3200" b="1" i="1" dirty="0" smtClean="0"/>
              <a:t>Non-Controlling Interest</a:t>
            </a:r>
          </a:p>
          <a:p>
            <a:pPr marL="541782" indent="-514350">
              <a:spcBef>
                <a:spcPct val="0"/>
              </a:spcBef>
              <a:buAutoNum type="arabicPeriod"/>
            </a:pPr>
            <a:r>
              <a:rPr lang="en-US" sz="3200" b="1" i="1" dirty="0" smtClean="0"/>
              <a:t>Practical Consolidation</a:t>
            </a:r>
            <a:endParaRPr lang="en-US" sz="3200" b="1" i="1" dirty="0"/>
          </a:p>
        </p:txBody>
      </p:sp>
      <p:sp>
        <p:nvSpPr>
          <p:cNvPr id="6" name="Slide Number Placeholder 5"/>
          <p:cNvSpPr>
            <a:spLocks noGrp="1"/>
          </p:cNvSpPr>
          <p:nvPr>
            <p:ph type="sldNum" sz="quarter" idx="4294967295"/>
          </p:nvPr>
        </p:nvSpPr>
        <p:spPr>
          <a:xfrm>
            <a:off x="8613648" y="6305550"/>
            <a:ext cx="457200" cy="476250"/>
          </a:xfrm>
          <a:prstGeom prst="rect">
            <a:avLst/>
          </a:prstGeom>
        </p:spPr>
        <p:txBody>
          <a:bodyPr/>
          <a:lstStyle/>
          <a:p>
            <a:fld id="{13DF2338-097B-4264-8E72-A856CEE12771}" type="slidenum">
              <a:rPr lang="en-US" smtClean="0"/>
              <a:pPr/>
              <a:t>2</a:t>
            </a:fld>
            <a:endParaRPr lang="en-US" dirty="0"/>
          </a:p>
        </p:txBody>
      </p:sp>
    </p:spTree>
  </p:cSld>
  <p:clrMapOvr>
    <a:masterClrMapping/>
  </p:clrMapOvr>
  <p:transition advTm="30281">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a:xfrm>
            <a:off x="1051836" y="192686"/>
            <a:ext cx="8569325" cy="971550"/>
          </a:xfrm>
        </p:spPr>
        <p:txBody>
          <a:bodyPr/>
          <a:lstStyle/>
          <a:p>
            <a:r>
              <a:rPr lang="en-US" b="0" dirty="0" smtClean="0"/>
              <a:t>Mandatory Consolidation</a:t>
            </a:r>
          </a:p>
        </p:txBody>
      </p:sp>
      <p:sp>
        <p:nvSpPr>
          <p:cNvPr id="3" name="Content Placeholder 2"/>
          <p:cNvSpPr>
            <a:spLocks noGrp="1"/>
          </p:cNvSpPr>
          <p:nvPr>
            <p:ph idx="4294967295"/>
          </p:nvPr>
        </p:nvSpPr>
        <p:spPr>
          <a:xfrm>
            <a:off x="763477" y="1111600"/>
            <a:ext cx="8004748" cy="5742326"/>
          </a:xfrm>
        </p:spPr>
        <p:txBody>
          <a:bodyPr>
            <a:normAutofit/>
          </a:bodyPr>
          <a:lstStyle/>
          <a:p>
            <a:pPr>
              <a:lnSpc>
                <a:spcPct val="150000"/>
              </a:lnSpc>
              <a:buFontTx/>
              <a:buChar char="•"/>
            </a:pPr>
            <a:endParaRPr lang="en-US" sz="500" dirty="0" smtClean="0">
              <a:solidFill>
                <a:schemeClr val="tx1"/>
              </a:solidFill>
            </a:endParaRPr>
          </a:p>
          <a:p>
            <a:pPr>
              <a:buNone/>
            </a:pPr>
            <a:r>
              <a:rPr lang="en-US" sz="2800" dirty="0" smtClean="0">
                <a:solidFill>
                  <a:schemeClr val="tx1"/>
                </a:solidFill>
              </a:rPr>
              <a:t>  </a:t>
            </a:r>
            <a:r>
              <a:rPr lang="en-US" sz="2000" b="1" dirty="0" smtClean="0">
                <a:solidFill>
                  <a:schemeClr val="tx1"/>
                </a:solidFill>
              </a:rPr>
              <a:t>Subsidiary operates under severe long term restrictions</a:t>
            </a:r>
          </a:p>
          <a:p>
            <a:pPr marL="576263" lvl="1" indent="-292100">
              <a:lnSpc>
                <a:spcPct val="150000"/>
              </a:lnSpc>
            </a:pPr>
            <a:r>
              <a:rPr lang="en-US" sz="2000" dirty="0" smtClean="0">
                <a:solidFill>
                  <a:schemeClr val="tx1"/>
                </a:solidFill>
              </a:rPr>
              <a:t>Indian GAAP – Exemption from consolidation</a:t>
            </a:r>
          </a:p>
          <a:p>
            <a:pPr marL="576263" lvl="1" indent="-292100">
              <a:lnSpc>
                <a:spcPct val="150000"/>
              </a:lnSpc>
            </a:pPr>
            <a:r>
              <a:rPr lang="en-US" sz="2000" dirty="0" smtClean="0">
                <a:solidFill>
                  <a:schemeClr val="tx1"/>
                </a:solidFill>
              </a:rPr>
              <a:t>IFRS – No exemption</a:t>
            </a:r>
          </a:p>
          <a:p>
            <a:pPr marL="576263" lvl="1" indent="-292100">
              <a:lnSpc>
                <a:spcPct val="150000"/>
              </a:lnSpc>
            </a:pPr>
            <a:endParaRPr lang="en-US" sz="2000" dirty="0" smtClean="0">
              <a:solidFill>
                <a:schemeClr val="tx1"/>
              </a:solidFill>
            </a:endParaRPr>
          </a:p>
          <a:p>
            <a:pPr marL="576263" lvl="1" indent="-292100">
              <a:lnSpc>
                <a:spcPct val="150000"/>
              </a:lnSpc>
              <a:buFontTx/>
              <a:buNone/>
            </a:pPr>
            <a:r>
              <a:rPr lang="en-US" sz="2000" b="1" dirty="0" smtClean="0">
                <a:solidFill>
                  <a:schemeClr val="tx1"/>
                </a:solidFill>
              </a:rPr>
              <a:t>Investment in subsidiaries for temporary purpose or held for sale</a:t>
            </a:r>
          </a:p>
          <a:p>
            <a:pPr marL="576263" lvl="1" indent="-292100">
              <a:lnSpc>
                <a:spcPct val="170000"/>
              </a:lnSpc>
            </a:pPr>
            <a:r>
              <a:rPr lang="en-US" sz="2000" dirty="0" smtClean="0">
                <a:solidFill>
                  <a:schemeClr val="tx1"/>
                </a:solidFill>
              </a:rPr>
              <a:t>Indian GAAP – Exemption from consolidation</a:t>
            </a:r>
          </a:p>
          <a:p>
            <a:pPr marL="576263" lvl="1" indent="-292100">
              <a:lnSpc>
                <a:spcPct val="170000"/>
              </a:lnSpc>
            </a:pPr>
            <a:r>
              <a:rPr lang="en-US" sz="2000" dirty="0" smtClean="0">
                <a:solidFill>
                  <a:schemeClr val="tx1"/>
                </a:solidFill>
              </a:rPr>
              <a:t>IFRS –  Consolidation to be done. Compliance to IFRS 5, Non-current Assets held for Sale and Discontinued Operations.</a:t>
            </a:r>
          </a:p>
        </p:txBody>
      </p:sp>
      <p:pic>
        <p:nvPicPr>
          <p:cNvPr id="5122" name="Picture 2"/>
          <p:cNvPicPr>
            <a:picLocks noChangeAspect="1" noChangeArrowheads="1"/>
          </p:cNvPicPr>
          <p:nvPr/>
        </p:nvPicPr>
        <p:blipFill>
          <a:blip r:embed="rId2" cstate="print"/>
          <a:srcRect/>
          <a:stretch>
            <a:fillRect/>
          </a:stretch>
        </p:blipFill>
        <p:spPr bwMode="auto">
          <a:xfrm>
            <a:off x="6992303" y="1787237"/>
            <a:ext cx="1819188" cy="135194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221673" y="4583691"/>
            <a:ext cx="831273" cy="8202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11AAEEF-F233-4E32-A923-D4DF4B556C67}" type="slidenum">
              <a:rPr lang="en-US" smtClean="0"/>
              <a:pPr/>
              <a:t>21</a:t>
            </a:fld>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2688261" y="1363188"/>
            <a:ext cx="4156292" cy="406474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158508" y="-44027"/>
            <a:ext cx="7498080" cy="1143000"/>
          </a:xfrm>
        </p:spPr>
        <p:txBody>
          <a:bodyPr/>
          <a:lstStyle/>
          <a:p>
            <a:r>
              <a:rPr lang="en-US" b="0" dirty="0" smtClean="0"/>
              <a:t>Definition of Control</a:t>
            </a:r>
          </a:p>
        </p:txBody>
      </p:sp>
      <p:sp>
        <p:nvSpPr>
          <p:cNvPr id="31746" name="Content Placeholder 2"/>
          <p:cNvSpPr>
            <a:spLocks noGrp="1"/>
          </p:cNvSpPr>
          <p:nvPr>
            <p:ph idx="1"/>
          </p:nvPr>
        </p:nvSpPr>
        <p:spPr>
          <a:xfrm>
            <a:off x="592578" y="759528"/>
            <a:ext cx="8569325" cy="4909460"/>
          </a:xfrm>
        </p:spPr>
        <p:txBody>
          <a:bodyPr lIns="91440" tIns="91440" bIns="0">
            <a:noAutofit/>
          </a:bodyPr>
          <a:lstStyle/>
          <a:p>
            <a:pPr>
              <a:lnSpc>
                <a:spcPct val="250000"/>
              </a:lnSpc>
              <a:buFontTx/>
              <a:buChar char="•"/>
            </a:pPr>
            <a:r>
              <a:rPr lang="en-US" sz="2400" dirty="0" smtClean="0">
                <a:solidFill>
                  <a:schemeClr val="tx1"/>
                </a:solidFill>
              </a:rPr>
              <a:t>Much broader definition now under IFRS. Regard to  Potential voting Rights (</a:t>
            </a:r>
            <a:r>
              <a:rPr lang="en-US" sz="2400" dirty="0" err="1" smtClean="0">
                <a:solidFill>
                  <a:schemeClr val="tx1"/>
                </a:solidFill>
              </a:rPr>
              <a:t>PvRs</a:t>
            </a:r>
            <a:r>
              <a:rPr lang="en-US" sz="2400" dirty="0" smtClean="0">
                <a:solidFill>
                  <a:schemeClr val="tx1"/>
                </a:solidFill>
              </a:rPr>
              <a:t>) &amp; Structured Entities (SE’s)</a:t>
            </a:r>
          </a:p>
          <a:p>
            <a:endParaRPr lang="en-US" sz="2000" dirty="0" smtClean="0"/>
          </a:p>
          <a:p>
            <a:r>
              <a:rPr lang="en-US" sz="2000" dirty="0" smtClean="0"/>
              <a:t>As per Indian GAAP, </a:t>
            </a:r>
            <a:r>
              <a:rPr lang="en-US" sz="2000" b="1" dirty="0" smtClean="0"/>
              <a:t>Control</a:t>
            </a:r>
            <a:r>
              <a:rPr lang="en-US" sz="2000" dirty="0" smtClean="0"/>
              <a:t> means:-</a:t>
            </a:r>
          </a:p>
          <a:p>
            <a:pPr>
              <a:buNone/>
            </a:pPr>
            <a:endParaRPr lang="en-US" sz="2000" dirty="0" smtClean="0"/>
          </a:p>
          <a:p>
            <a:pPr>
              <a:buNone/>
            </a:pPr>
            <a:r>
              <a:rPr lang="en-US" sz="2000" dirty="0" smtClean="0"/>
              <a:t>	(</a:t>
            </a:r>
            <a:r>
              <a:rPr lang="en-US" sz="2000" dirty="0" err="1" smtClean="0"/>
              <a:t>i</a:t>
            </a:r>
            <a:r>
              <a:rPr lang="en-US" sz="2000" dirty="0" smtClean="0"/>
              <a:t>)  more than one-half of the voting power of an enterprise; or</a:t>
            </a:r>
          </a:p>
          <a:p>
            <a:pPr>
              <a:buNone/>
            </a:pPr>
            <a:r>
              <a:rPr lang="en-US" sz="2000" dirty="0" smtClean="0"/>
              <a:t>	(ii) control of the composition of the BOD</a:t>
            </a:r>
          </a:p>
          <a:p>
            <a:pPr lvl="2">
              <a:lnSpc>
                <a:spcPct val="250000"/>
              </a:lnSpc>
              <a:buFont typeface="Courier New" pitchFamily="49" charset="0"/>
              <a:buChar char="o"/>
            </a:pPr>
            <a:endParaRPr lang="en-US" dirty="0" smtClean="0">
              <a:solidFill>
                <a:schemeClr val="tx1"/>
              </a:solidFill>
            </a:endParaRPr>
          </a:p>
          <a:p>
            <a:pPr>
              <a:lnSpc>
                <a:spcPct val="250000"/>
              </a:lnSpc>
              <a:buNone/>
            </a:pPr>
            <a:r>
              <a:rPr lang="en-US" sz="2000" dirty="0" smtClean="0">
                <a:solidFill>
                  <a:schemeClr val="tx1"/>
                </a:solidFill>
              </a:rPr>
              <a:t>	</a:t>
            </a: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b="0" smtClean="0"/>
              <a:t>Case Study</a:t>
            </a:r>
          </a:p>
        </p:txBody>
      </p:sp>
      <p:cxnSp>
        <p:nvCxnSpPr>
          <p:cNvPr id="32770" name="Shape 11"/>
          <p:cNvCxnSpPr>
            <a:cxnSpLocks noChangeShapeType="1"/>
            <a:stCxn id="32775" idx="2"/>
            <a:endCxn id="32773" idx="3"/>
          </p:cNvCxnSpPr>
          <p:nvPr/>
        </p:nvCxnSpPr>
        <p:spPr bwMode="auto">
          <a:xfrm rot="5400000">
            <a:off x="6159500" y="1922463"/>
            <a:ext cx="763587" cy="1735138"/>
          </a:xfrm>
          <a:prstGeom prst="bentConnector2">
            <a:avLst/>
          </a:prstGeom>
          <a:noFill/>
          <a:ln w="25400" algn="ctr">
            <a:solidFill>
              <a:srgbClr val="9D8D85"/>
            </a:solidFill>
            <a:round/>
            <a:headEnd/>
            <a:tailEnd type="arrow" w="med" len="med"/>
          </a:ln>
        </p:spPr>
      </p:cxnSp>
      <p:sp>
        <p:nvSpPr>
          <p:cNvPr id="32773" name="Rounded Rectangle 5"/>
          <p:cNvSpPr>
            <a:spLocks noChangeArrowheads="1"/>
          </p:cNvSpPr>
          <p:nvPr/>
        </p:nvSpPr>
        <p:spPr bwMode="auto">
          <a:xfrm>
            <a:off x="3484563" y="2859088"/>
            <a:ext cx="2176462" cy="625475"/>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2000" b="0"/>
              <a:t>Entity X</a:t>
            </a:r>
          </a:p>
        </p:txBody>
      </p:sp>
      <p:sp>
        <p:nvSpPr>
          <p:cNvPr id="32774" name="Rounded Rectangle 6"/>
          <p:cNvSpPr>
            <a:spLocks noChangeArrowheads="1"/>
          </p:cNvSpPr>
          <p:nvPr/>
        </p:nvSpPr>
        <p:spPr bwMode="auto">
          <a:xfrm>
            <a:off x="609600" y="1801813"/>
            <a:ext cx="2008188" cy="593725"/>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2000" b="0"/>
              <a:t>Entity A</a:t>
            </a:r>
          </a:p>
        </p:txBody>
      </p:sp>
      <p:sp>
        <p:nvSpPr>
          <p:cNvPr id="32775" name="Rounded Rectangle 7"/>
          <p:cNvSpPr>
            <a:spLocks noChangeArrowheads="1"/>
          </p:cNvSpPr>
          <p:nvPr/>
        </p:nvSpPr>
        <p:spPr bwMode="auto">
          <a:xfrm>
            <a:off x="6475413" y="1801813"/>
            <a:ext cx="1865312" cy="593725"/>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800" b="0"/>
              <a:t>Entity B</a:t>
            </a:r>
          </a:p>
        </p:txBody>
      </p:sp>
      <p:cxnSp>
        <p:nvCxnSpPr>
          <p:cNvPr id="32776" name="Shape 9"/>
          <p:cNvCxnSpPr>
            <a:cxnSpLocks noChangeShapeType="1"/>
            <a:stCxn id="32774" idx="2"/>
            <a:endCxn id="32773" idx="1"/>
          </p:cNvCxnSpPr>
          <p:nvPr/>
        </p:nvCxnSpPr>
        <p:spPr bwMode="auto">
          <a:xfrm rot="16200000" flipH="1">
            <a:off x="2160588" y="1847850"/>
            <a:ext cx="776287" cy="1871663"/>
          </a:xfrm>
          <a:prstGeom prst="bentConnector2">
            <a:avLst/>
          </a:prstGeom>
          <a:noFill/>
          <a:ln w="25400" algn="ctr">
            <a:solidFill>
              <a:srgbClr val="9D8D85"/>
            </a:solidFill>
            <a:round/>
            <a:headEnd/>
            <a:tailEnd type="arrow" w="med" len="med"/>
          </a:ln>
        </p:spPr>
      </p:cxnSp>
      <p:sp>
        <p:nvSpPr>
          <p:cNvPr id="32777" name="TextBox 12"/>
          <p:cNvSpPr txBox="1">
            <a:spLocks noChangeArrowheads="1"/>
          </p:cNvSpPr>
          <p:nvPr/>
        </p:nvSpPr>
        <p:spPr bwMode="auto">
          <a:xfrm>
            <a:off x="1612900" y="2554288"/>
            <a:ext cx="1871663" cy="517525"/>
          </a:xfrm>
          <a:prstGeom prst="rect">
            <a:avLst/>
          </a:prstGeom>
          <a:noFill/>
          <a:ln w="9525">
            <a:noFill/>
            <a:miter lim="800000"/>
            <a:headEnd/>
            <a:tailEnd/>
          </a:ln>
        </p:spPr>
        <p:txBody>
          <a:bodyPr>
            <a:spAutoFit/>
          </a:bodyPr>
          <a:lstStyle/>
          <a:p>
            <a:pPr algn="ctr"/>
            <a:r>
              <a:rPr lang="en-US">
                <a:solidFill>
                  <a:schemeClr val="tx1"/>
                </a:solidFill>
              </a:rPr>
              <a:t>Governs Financial &amp; Operating Policies</a:t>
            </a:r>
          </a:p>
        </p:txBody>
      </p:sp>
      <p:sp>
        <p:nvSpPr>
          <p:cNvPr id="32778" name="TextBox 13"/>
          <p:cNvSpPr txBox="1">
            <a:spLocks noChangeArrowheads="1"/>
          </p:cNvSpPr>
          <p:nvPr/>
        </p:nvSpPr>
        <p:spPr bwMode="auto">
          <a:xfrm>
            <a:off x="5597525" y="2470150"/>
            <a:ext cx="1870075" cy="730250"/>
          </a:xfrm>
          <a:prstGeom prst="rect">
            <a:avLst/>
          </a:prstGeom>
          <a:noFill/>
          <a:ln w="9525">
            <a:noFill/>
            <a:miter lim="800000"/>
            <a:headEnd/>
            <a:tailEnd/>
          </a:ln>
        </p:spPr>
        <p:txBody>
          <a:bodyPr>
            <a:spAutoFit/>
          </a:bodyPr>
          <a:lstStyle/>
          <a:p>
            <a:pPr algn="ctr"/>
            <a:r>
              <a:rPr lang="en-US">
                <a:solidFill>
                  <a:schemeClr val="tx1"/>
                </a:solidFill>
              </a:rPr>
              <a:t>Investment of more than half the total no. of shares</a:t>
            </a:r>
          </a:p>
        </p:txBody>
      </p:sp>
      <p:sp>
        <p:nvSpPr>
          <p:cNvPr id="32772" name="TextBox 14"/>
          <p:cNvSpPr txBox="1">
            <a:spLocks noChangeArrowheads="1"/>
          </p:cNvSpPr>
          <p:nvPr/>
        </p:nvSpPr>
        <p:spPr bwMode="auto">
          <a:xfrm>
            <a:off x="1025525" y="4460875"/>
            <a:ext cx="6161088" cy="2032000"/>
          </a:xfrm>
          <a:prstGeom prst="rect">
            <a:avLst/>
          </a:prstGeom>
          <a:noFill/>
          <a:ln w="9525">
            <a:noFill/>
            <a:miter lim="800000"/>
            <a:headEnd/>
            <a:tailEnd/>
          </a:ln>
        </p:spPr>
        <p:txBody>
          <a:bodyPr wrap="none">
            <a:spAutoFit/>
          </a:bodyPr>
          <a:lstStyle/>
          <a:p>
            <a:r>
              <a:rPr lang="en-US" sz="1800" b="0">
                <a:solidFill>
                  <a:schemeClr val="tx1"/>
                </a:solidFill>
              </a:rPr>
              <a:t>Which Entity will apply Standard on consolidation as per ?</a:t>
            </a:r>
          </a:p>
          <a:p>
            <a:r>
              <a:rPr lang="en-US" sz="1800" b="0">
                <a:solidFill>
                  <a:schemeClr val="tx1"/>
                </a:solidFill>
              </a:rPr>
              <a:t> </a:t>
            </a:r>
          </a:p>
          <a:p>
            <a:pPr>
              <a:buFontTx/>
              <a:buChar char="-"/>
            </a:pPr>
            <a:r>
              <a:rPr lang="en-US" sz="1800" b="0">
                <a:solidFill>
                  <a:schemeClr val="tx1"/>
                </a:solidFill>
              </a:rPr>
              <a:t>   Indian GAAP</a:t>
            </a:r>
          </a:p>
          <a:p>
            <a:endParaRPr lang="en-US" sz="1800" b="0">
              <a:solidFill>
                <a:schemeClr val="tx1"/>
              </a:solidFill>
            </a:endParaRPr>
          </a:p>
          <a:p>
            <a:r>
              <a:rPr lang="en-US" sz="1800" b="0">
                <a:solidFill>
                  <a:schemeClr val="tx1"/>
                </a:solidFill>
              </a:rPr>
              <a:t>-   IFRS </a:t>
            </a:r>
          </a:p>
          <a:p>
            <a:endParaRPr lang="en-US" sz="1800" b="0">
              <a:solidFill>
                <a:schemeClr val="tx1"/>
              </a:solidFill>
            </a:endParaRPr>
          </a:p>
          <a:p>
            <a:endParaRPr lang="en-US" sz="1800" b="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idx="4294967295"/>
          </p:nvPr>
        </p:nvSpPr>
        <p:spPr>
          <a:xfrm>
            <a:off x="1435608" y="0"/>
            <a:ext cx="7498080" cy="1143000"/>
          </a:xfrm>
        </p:spPr>
        <p:txBody>
          <a:bodyPr/>
          <a:lstStyle/>
          <a:p>
            <a:r>
              <a:rPr lang="en-US" b="0" dirty="0" smtClean="0"/>
              <a:t>Case Study</a:t>
            </a:r>
          </a:p>
        </p:txBody>
      </p:sp>
      <p:sp>
        <p:nvSpPr>
          <p:cNvPr id="73732" name="Rounded Rectangle 7"/>
          <p:cNvSpPr>
            <a:spLocks noChangeArrowheads="1"/>
          </p:cNvSpPr>
          <p:nvPr/>
        </p:nvSpPr>
        <p:spPr bwMode="auto">
          <a:xfrm>
            <a:off x="3552825" y="2601913"/>
            <a:ext cx="2098675" cy="584200"/>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B</a:t>
            </a:r>
          </a:p>
        </p:txBody>
      </p:sp>
      <p:sp>
        <p:nvSpPr>
          <p:cNvPr id="73734" name="Rounded Rectangle 6"/>
          <p:cNvSpPr>
            <a:spLocks noChangeArrowheads="1"/>
          </p:cNvSpPr>
          <p:nvPr/>
        </p:nvSpPr>
        <p:spPr bwMode="auto">
          <a:xfrm>
            <a:off x="3552825" y="1022350"/>
            <a:ext cx="2098675" cy="584200"/>
          </a:xfrm>
          <a:prstGeom prst="roundRect">
            <a:avLst>
              <a:gd name="adj" fmla="val 16667"/>
            </a:avLst>
          </a:prstGeom>
          <a:solidFill>
            <a:schemeClr val="accent1"/>
          </a:solidFill>
          <a:ln w="25400" algn="ctr">
            <a:solidFill>
              <a:srgbClr val="9D8D85"/>
            </a:solidFill>
            <a:round/>
            <a:headEnd/>
            <a:tailEnd type="triangle" w="lg" len="med"/>
          </a:ln>
        </p:spPr>
        <p:txBody>
          <a:bodyPr lIns="0" tIns="0" rIns="0" bIns="0" anchor="ctr"/>
          <a:lstStyle/>
          <a:p>
            <a:pPr algn="ctr"/>
            <a:r>
              <a:rPr lang="en-US" sz="1600"/>
              <a:t>Entity A</a:t>
            </a:r>
          </a:p>
        </p:txBody>
      </p:sp>
      <p:cxnSp>
        <p:nvCxnSpPr>
          <p:cNvPr id="73737" name="Straight Arrow Connector 11"/>
          <p:cNvCxnSpPr>
            <a:cxnSpLocks noChangeShapeType="1"/>
            <a:stCxn id="73734" idx="2"/>
            <a:endCxn id="73732" idx="0"/>
          </p:cNvCxnSpPr>
          <p:nvPr/>
        </p:nvCxnSpPr>
        <p:spPr bwMode="auto">
          <a:xfrm>
            <a:off x="4602163" y="1619250"/>
            <a:ext cx="0" cy="969963"/>
          </a:xfrm>
          <a:prstGeom prst="straightConnector1">
            <a:avLst/>
          </a:prstGeom>
          <a:noFill/>
          <a:ln w="25400" algn="ctr">
            <a:solidFill>
              <a:srgbClr val="9D8D85"/>
            </a:solidFill>
            <a:round/>
            <a:headEnd/>
            <a:tailEnd type="arrow" w="med" len="med"/>
          </a:ln>
        </p:spPr>
      </p:cxnSp>
      <p:sp>
        <p:nvSpPr>
          <p:cNvPr id="24" name="TextBox 23"/>
          <p:cNvSpPr txBox="1">
            <a:spLocks noChangeArrowheads="1"/>
          </p:cNvSpPr>
          <p:nvPr/>
        </p:nvSpPr>
        <p:spPr bwMode="auto">
          <a:xfrm>
            <a:off x="991512" y="3517640"/>
            <a:ext cx="8329613" cy="2360613"/>
          </a:xfrm>
          <a:prstGeom prst="rect">
            <a:avLst/>
          </a:prstGeom>
          <a:noFill/>
          <a:ln w="9525">
            <a:noFill/>
            <a:miter lim="800000"/>
            <a:headEnd/>
            <a:tailEnd/>
          </a:ln>
        </p:spPr>
        <p:txBody>
          <a:bodyPr>
            <a:spAutoFit/>
          </a:bodyPr>
          <a:lstStyle/>
          <a:p>
            <a:pPr>
              <a:lnSpc>
                <a:spcPct val="150000"/>
              </a:lnSpc>
            </a:pPr>
            <a:r>
              <a:rPr lang="en-US" sz="1800" b="0" dirty="0">
                <a:solidFill>
                  <a:schemeClr val="tx1"/>
                </a:solidFill>
              </a:rPr>
              <a:t>Entity A has no control over the board of director, however it  governs financial and operating policies</a:t>
            </a:r>
          </a:p>
          <a:p>
            <a:pPr>
              <a:lnSpc>
                <a:spcPct val="150000"/>
              </a:lnSpc>
            </a:pPr>
            <a:endParaRPr lang="en-US" sz="900" b="0" dirty="0">
              <a:solidFill>
                <a:schemeClr val="tx1"/>
              </a:solidFill>
            </a:endParaRPr>
          </a:p>
          <a:p>
            <a:pPr>
              <a:lnSpc>
                <a:spcPct val="150000"/>
              </a:lnSpc>
            </a:pPr>
            <a:r>
              <a:rPr lang="en-US" sz="1800" b="0" dirty="0">
                <a:solidFill>
                  <a:schemeClr val="tx1"/>
                </a:solidFill>
              </a:rPr>
              <a:t>Whether Entity B needs to be consolidated in Entity A ? </a:t>
            </a:r>
          </a:p>
          <a:p>
            <a:pPr marL="742950" lvl="1" indent="-285750">
              <a:lnSpc>
                <a:spcPct val="150000"/>
              </a:lnSpc>
              <a:buFont typeface="Trebuchet MS" pitchFamily="34" charset="0"/>
              <a:buChar char="—"/>
            </a:pPr>
            <a:r>
              <a:rPr lang="en-US" sz="1800" b="0" dirty="0">
                <a:solidFill>
                  <a:schemeClr val="tx1"/>
                </a:solidFill>
              </a:rPr>
              <a:t>IFRS</a:t>
            </a:r>
          </a:p>
          <a:p>
            <a:pPr marL="742950" lvl="1" indent="-285750">
              <a:lnSpc>
                <a:spcPct val="150000"/>
              </a:lnSpc>
              <a:buFont typeface="Trebuchet MS" pitchFamily="34" charset="0"/>
              <a:buChar char="—"/>
            </a:pPr>
            <a:r>
              <a:rPr lang="en-US" sz="1800" b="0" dirty="0">
                <a:solidFill>
                  <a:schemeClr val="tx1"/>
                </a:solidFill>
              </a:rPr>
              <a:t>Indian GAAP</a:t>
            </a:r>
          </a:p>
        </p:txBody>
      </p:sp>
      <p:sp>
        <p:nvSpPr>
          <p:cNvPr id="73751" name="TextBox 12"/>
          <p:cNvSpPr txBox="1">
            <a:spLocks noChangeArrowheads="1"/>
          </p:cNvSpPr>
          <p:nvPr/>
        </p:nvSpPr>
        <p:spPr bwMode="auto">
          <a:xfrm>
            <a:off x="4565650" y="1808163"/>
            <a:ext cx="1871663" cy="517525"/>
          </a:xfrm>
          <a:prstGeom prst="rect">
            <a:avLst/>
          </a:prstGeom>
          <a:noFill/>
          <a:ln w="9525">
            <a:noFill/>
            <a:miter lim="800000"/>
            <a:headEnd/>
            <a:tailEnd/>
          </a:ln>
        </p:spPr>
        <p:txBody>
          <a:bodyPr>
            <a:spAutoFit/>
          </a:bodyPr>
          <a:lstStyle/>
          <a:p>
            <a:pPr algn="ctr"/>
            <a:r>
              <a:rPr lang="en-US">
                <a:solidFill>
                  <a:schemeClr val="tx1"/>
                </a:solidFill>
              </a:rPr>
              <a:t>Investment less than 50%</a:t>
            </a:r>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b="0" smtClean="0"/>
              <a:t>Potential voting Rights</a:t>
            </a:r>
          </a:p>
        </p:txBody>
      </p:sp>
      <p:sp>
        <p:nvSpPr>
          <p:cNvPr id="33794" name="Rectangle 3"/>
          <p:cNvSpPr>
            <a:spLocks noGrp="1" noChangeArrowheads="1"/>
          </p:cNvSpPr>
          <p:nvPr>
            <p:ph type="body" idx="1"/>
          </p:nvPr>
        </p:nvSpPr>
        <p:spPr>
          <a:xfrm>
            <a:off x="574675" y="1255530"/>
            <a:ext cx="8569325" cy="5257800"/>
          </a:xfrm>
        </p:spPr>
        <p:txBody>
          <a:bodyPr>
            <a:noAutofit/>
          </a:bodyPr>
          <a:lstStyle/>
          <a:p>
            <a:pPr algn="just">
              <a:lnSpc>
                <a:spcPct val="150000"/>
              </a:lnSpc>
              <a:buFontTx/>
              <a:buChar char="•"/>
            </a:pPr>
            <a:r>
              <a:rPr lang="en-US" sz="2400" dirty="0" smtClean="0">
                <a:solidFill>
                  <a:schemeClr val="tx1"/>
                </a:solidFill>
              </a:rPr>
              <a:t>Definition  of </a:t>
            </a:r>
            <a:r>
              <a:rPr lang="en-US" sz="2400" dirty="0" err="1" smtClean="0">
                <a:solidFill>
                  <a:schemeClr val="tx1"/>
                </a:solidFill>
              </a:rPr>
              <a:t>PvRs</a:t>
            </a:r>
            <a:r>
              <a:rPr lang="en-US" sz="2400" dirty="0" smtClean="0">
                <a:solidFill>
                  <a:schemeClr val="tx1"/>
                </a:solidFill>
              </a:rPr>
              <a:t>: An entity may own instruments / securities that are </a:t>
            </a:r>
            <a:r>
              <a:rPr lang="en-US" sz="2400" b="1" i="1" dirty="0" smtClean="0">
                <a:solidFill>
                  <a:schemeClr val="tx1"/>
                </a:solidFill>
              </a:rPr>
              <a:t>convertible into ordinary shares</a:t>
            </a:r>
            <a:endParaRPr lang="en-US" sz="2400" dirty="0" smtClean="0">
              <a:solidFill>
                <a:schemeClr val="tx1"/>
              </a:solidFill>
            </a:endParaRPr>
          </a:p>
          <a:p>
            <a:pPr>
              <a:lnSpc>
                <a:spcPct val="150000"/>
              </a:lnSpc>
            </a:pPr>
            <a:endParaRPr lang="en-US" sz="700" b="1" dirty="0" smtClean="0">
              <a:solidFill>
                <a:schemeClr val="tx1"/>
              </a:solidFill>
            </a:endParaRPr>
          </a:p>
          <a:p>
            <a:pPr>
              <a:lnSpc>
                <a:spcPct val="150000"/>
              </a:lnSpc>
            </a:pPr>
            <a:r>
              <a:rPr lang="en-US" sz="2400" b="1" dirty="0" smtClean="0">
                <a:solidFill>
                  <a:schemeClr val="tx1"/>
                </a:solidFill>
              </a:rPr>
              <a:t>	Examples of </a:t>
            </a:r>
            <a:r>
              <a:rPr lang="en-US" sz="2400" b="1" dirty="0" err="1" smtClean="0">
                <a:solidFill>
                  <a:schemeClr val="tx1"/>
                </a:solidFill>
              </a:rPr>
              <a:t>PvR</a:t>
            </a:r>
            <a:r>
              <a:rPr lang="en-US" sz="2400" b="1" dirty="0" smtClean="0">
                <a:solidFill>
                  <a:schemeClr val="tx1"/>
                </a:solidFill>
              </a:rPr>
              <a:t>:</a:t>
            </a:r>
            <a:r>
              <a:rPr lang="en-US" sz="2400" b="1" dirty="0" smtClean="0"/>
              <a:t>-</a:t>
            </a:r>
            <a:endParaRPr lang="en-US" sz="2400" dirty="0" smtClean="0">
              <a:solidFill>
                <a:schemeClr val="tx1"/>
              </a:solidFill>
            </a:endParaRPr>
          </a:p>
          <a:p>
            <a:pPr lvl="3">
              <a:lnSpc>
                <a:spcPct val="150000"/>
              </a:lnSpc>
              <a:buFont typeface="Courier New" pitchFamily="49" charset="0"/>
              <a:buChar char="o"/>
            </a:pPr>
            <a:r>
              <a:rPr lang="en-US" dirty="0" smtClean="0">
                <a:solidFill>
                  <a:schemeClr val="tx1"/>
                </a:solidFill>
              </a:rPr>
              <a:t>Equity Share Warrants</a:t>
            </a:r>
          </a:p>
          <a:p>
            <a:pPr lvl="3">
              <a:lnSpc>
                <a:spcPct val="150000"/>
              </a:lnSpc>
              <a:buFont typeface="Courier New" pitchFamily="49" charset="0"/>
              <a:buChar char="o"/>
            </a:pPr>
            <a:r>
              <a:rPr lang="en-US" dirty="0" smtClean="0">
                <a:solidFill>
                  <a:schemeClr val="tx1"/>
                </a:solidFill>
              </a:rPr>
              <a:t>Share Call Options</a:t>
            </a:r>
          </a:p>
          <a:p>
            <a:pPr lvl="3">
              <a:lnSpc>
                <a:spcPct val="150000"/>
              </a:lnSpc>
              <a:buFont typeface="Courier New" pitchFamily="49" charset="0"/>
              <a:buChar char="o"/>
            </a:pPr>
            <a:r>
              <a:rPr lang="en-US" dirty="0" smtClean="0">
                <a:solidFill>
                  <a:schemeClr val="tx1"/>
                </a:solidFill>
              </a:rPr>
              <a:t>Convertible Preference Shares</a:t>
            </a:r>
          </a:p>
          <a:p>
            <a:pPr lvl="3">
              <a:lnSpc>
                <a:spcPct val="150000"/>
              </a:lnSpc>
              <a:buFont typeface="Courier New" pitchFamily="49" charset="0"/>
              <a:buChar char="o"/>
            </a:pPr>
            <a:r>
              <a:rPr lang="en-US" dirty="0" smtClean="0">
                <a:solidFill>
                  <a:schemeClr val="tx1"/>
                </a:solidFill>
              </a:rPr>
              <a:t>Convertible Debts</a:t>
            </a:r>
          </a:p>
          <a:p>
            <a:pPr>
              <a:lnSpc>
                <a:spcPct val="220000"/>
              </a:lnSpc>
              <a:buFontTx/>
              <a:buChar char="•"/>
            </a:pPr>
            <a:endParaRPr lang="en-US" sz="2400" dirty="0" smtClean="0">
              <a:solidFill>
                <a:schemeClr val="tx1"/>
              </a:solidFill>
            </a:endParaRPr>
          </a:p>
        </p:txBody>
      </p:sp>
      <p:pic>
        <p:nvPicPr>
          <p:cNvPr id="7170" name="Picture 2"/>
          <p:cNvPicPr>
            <a:picLocks noChangeAspect="1" noChangeArrowheads="1"/>
          </p:cNvPicPr>
          <p:nvPr/>
        </p:nvPicPr>
        <p:blipFill>
          <a:blip r:embed="rId3" cstate="print"/>
          <a:srcRect t="2928" r="33646"/>
          <a:stretch>
            <a:fillRect/>
          </a:stretch>
        </p:blipFill>
        <p:spPr bwMode="auto">
          <a:xfrm>
            <a:off x="4635888" y="4034118"/>
            <a:ext cx="2181771" cy="2229131"/>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b="0" smtClean="0"/>
              <a:t>Potential voting Rights</a:t>
            </a:r>
          </a:p>
        </p:txBody>
      </p:sp>
      <p:sp>
        <p:nvSpPr>
          <p:cNvPr id="35842" name="Rectangle 3"/>
          <p:cNvSpPr>
            <a:spLocks noGrp="1" noChangeArrowheads="1"/>
          </p:cNvSpPr>
          <p:nvPr>
            <p:ph type="body" idx="1"/>
          </p:nvPr>
        </p:nvSpPr>
        <p:spPr>
          <a:xfrm>
            <a:off x="969031" y="1177608"/>
            <a:ext cx="7867312" cy="4763827"/>
          </a:xfrm>
        </p:spPr>
        <p:txBody>
          <a:bodyPr>
            <a:noAutofit/>
          </a:bodyPr>
          <a:lstStyle/>
          <a:p>
            <a:pPr lvl="2" eaLnBrk="1" hangingPunct="1">
              <a:lnSpc>
                <a:spcPct val="150000"/>
              </a:lnSpc>
              <a:buFont typeface="Univers HSBCPB Con 520"/>
              <a:buNone/>
            </a:pPr>
            <a:r>
              <a:rPr lang="en-GB" b="1" u="sng" dirty="0" smtClean="0">
                <a:solidFill>
                  <a:schemeClr val="tx1"/>
                </a:solidFill>
              </a:rPr>
              <a:t>Salient Features of </a:t>
            </a:r>
            <a:r>
              <a:rPr lang="en-GB" b="1" u="sng" dirty="0" err="1" smtClean="0">
                <a:solidFill>
                  <a:schemeClr val="tx1"/>
                </a:solidFill>
              </a:rPr>
              <a:t>PvR</a:t>
            </a:r>
            <a:endParaRPr lang="en-GB" b="1" u="sng" dirty="0" smtClean="0">
              <a:solidFill>
                <a:schemeClr val="tx1"/>
              </a:solidFill>
            </a:endParaRPr>
          </a:p>
          <a:p>
            <a:pPr lvl="2" eaLnBrk="1" hangingPunct="1">
              <a:lnSpc>
                <a:spcPct val="150000"/>
              </a:lnSpc>
              <a:buFont typeface="Arial" pitchFamily="34" charset="0"/>
              <a:buChar char="•"/>
            </a:pPr>
            <a:r>
              <a:rPr lang="en-GB" sz="2000" dirty="0" smtClean="0">
                <a:solidFill>
                  <a:schemeClr val="tx1"/>
                </a:solidFill>
              </a:rPr>
              <a:t>Convertible instruments</a:t>
            </a:r>
          </a:p>
          <a:p>
            <a:pPr lvl="2" eaLnBrk="1" hangingPunct="1">
              <a:lnSpc>
                <a:spcPct val="150000"/>
              </a:lnSpc>
              <a:buFont typeface="Arial" pitchFamily="34" charset="0"/>
              <a:buChar char="•"/>
            </a:pPr>
            <a:r>
              <a:rPr lang="en-GB" sz="2000" dirty="0" smtClean="0">
                <a:solidFill>
                  <a:schemeClr val="tx1"/>
                </a:solidFill>
              </a:rPr>
              <a:t>Currently exercisable/convertible</a:t>
            </a:r>
          </a:p>
          <a:p>
            <a:pPr lvl="2" eaLnBrk="1" hangingPunct="1">
              <a:lnSpc>
                <a:spcPct val="150000"/>
              </a:lnSpc>
              <a:buFont typeface="Arial" pitchFamily="34" charset="0"/>
              <a:buChar char="•"/>
            </a:pPr>
            <a:r>
              <a:rPr lang="en-GB" sz="2000" dirty="0" smtClean="0">
                <a:solidFill>
                  <a:schemeClr val="tx1"/>
                </a:solidFill>
              </a:rPr>
              <a:t>the proportion allocated to parent  should be based only on </a:t>
            </a:r>
            <a:r>
              <a:rPr lang="en-GB" sz="2000" i="1" dirty="0" smtClean="0">
                <a:solidFill>
                  <a:schemeClr val="tx1"/>
                </a:solidFill>
              </a:rPr>
              <a:t>present</a:t>
            </a:r>
            <a:r>
              <a:rPr lang="en-GB" sz="2000" dirty="0" smtClean="0">
                <a:solidFill>
                  <a:schemeClr val="tx1"/>
                </a:solidFill>
              </a:rPr>
              <a:t> ownership interests.</a:t>
            </a:r>
            <a:endParaRPr lang="en-US" sz="2800" dirty="0" smtClean="0">
              <a:solidFill>
                <a:schemeClr val="tx1"/>
              </a:solidFill>
            </a:endParaRPr>
          </a:p>
          <a:p>
            <a:pPr indent="7938" algn="just">
              <a:lnSpc>
                <a:spcPct val="120000"/>
              </a:lnSpc>
              <a:buNone/>
            </a:pPr>
            <a:r>
              <a:rPr lang="en-US" sz="2400" b="1" u="sng" dirty="0" smtClean="0">
                <a:solidFill>
                  <a:schemeClr val="tx1"/>
                </a:solidFill>
              </a:rPr>
              <a:t>Indian GAAP</a:t>
            </a:r>
          </a:p>
          <a:p>
            <a:pPr indent="7938" algn="just">
              <a:lnSpc>
                <a:spcPct val="120000"/>
              </a:lnSpc>
            </a:pPr>
            <a:r>
              <a:rPr lang="en-US" sz="2000" dirty="0" smtClean="0">
                <a:solidFill>
                  <a:schemeClr val="tx1"/>
                </a:solidFill>
              </a:rPr>
              <a:t>(ASI) 18 states that the effects of potential voting rights are not to be considered  with respect to Investments in Associates </a:t>
            </a:r>
          </a:p>
        </p:txBody>
      </p:sp>
      <p:sp>
        <p:nvSpPr>
          <p:cNvPr id="4" name="Rectangle 3"/>
          <p:cNvSpPr txBox="1">
            <a:spLocks noChangeArrowheads="1"/>
          </p:cNvSpPr>
          <p:nvPr/>
        </p:nvSpPr>
        <p:spPr bwMode="auto">
          <a:xfrm>
            <a:off x="287338" y="-417513"/>
            <a:ext cx="8569325" cy="6048376"/>
          </a:xfrm>
          <a:prstGeom prst="rect">
            <a:avLst/>
          </a:prstGeom>
          <a:noFill/>
          <a:ln w="9525">
            <a:noFill/>
            <a:miter lim="800000"/>
            <a:headEnd/>
            <a:tailEnd/>
          </a:ln>
        </p:spPr>
        <p:txBody>
          <a:bodyPr lIns="0" tIns="0" rIns="0" bIns="0"/>
          <a:lstStyle/>
          <a:p>
            <a:pPr marL="342900" indent="-342900">
              <a:spcBef>
                <a:spcPct val="20000"/>
              </a:spcBef>
              <a:defRPr/>
            </a:pPr>
            <a:endParaRPr lang="en-US" sz="1800" b="0" kern="0" dirty="0">
              <a:solidFill>
                <a:srgbClr val="786860"/>
              </a:solidFill>
              <a:latin typeface="+mn-lt"/>
            </a:endParaRPr>
          </a:p>
        </p:txBody>
      </p:sp>
      <p:pic>
        <p:nvPicPr>
          <p:cNvPr id="7170" name="Picture 2"/>
          <p:cNvPicPr>
            <a:picLocks noChangeAspect="1" noChangeArrowheads="1"/>
          </p:cNvPicPr>
          <p:nvPr/>
        </p:nvPicPr>
        <p:blipFill>
          <a:blip r:embed="rId3" cstate="print"/>
          <a:srcRect/>
          <a:stretch>
            <a:fillRect/>
          </a:stretch>
        </p:blipFill>
        <p:spPr bwMode="auto">
          <a:xfrm>
            <a:off x="6964967" y="1050878"/>
            <a:ext cx="1346519" cy="1797672"/>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Aspects dealing with POWER (1)</a:t>
            </a:r>
            <a:br>
              <a:rPr lang="en-IN" dirty="0" smtClean="0"/>
            </a:br>
            <a:endParaRPr lang="en-IN" dirty="0"/>
          </a:p>
        </p:txBody>
      </p:sp>
      <p:sp>
        <p:nvSpPr>
          <p:cNvPr id="3" name="Content Placeholder 2"/>
          <p:cNvSpPr>
            <a:spLocks noGrp="1"/>
          </p:cNvSpPr>
          <p:nvPr>
            <p:ph idx="1"/>
          </p:nvPr>
        </p:nvSpPr>
        <p:spPr>
          <a:xfrm>
            <a:off x="1324768" y="1170699"/>
            <a:ext cx="7498080" cy="5056240"/>
          </a:xfrm>
        </p:spPr>
        <p:txBody>
          <a:bodyPr>
            <a:normAutofit lnSpcReduction="10000"/>
          </a:bodyPr>
          <a:lstStyle/>
          <a:p>
            <a:pPr>
              <a:buNone/>
            </a:pPr>
            <a:r>
              <a:rPr lang="en-IN" dirty="0" smtClean="0"/>
              <a:t>Existing rights that give an investor the current ability to direct the relevant activities</a:t>
            </a:r>
          </a:p>
          <a:p>
            <a:pPr>
              <a:buNone/>
            </a:pPr>
            <a:r>
              <a:rPr lang="en-IN" dirty="0" smtClean="0"/>
              <a:t>– Must be substantive (practical to exercise)</a:t>
            </a:r>
          </a:p>
          <a:p>
            <a:pPr>
              <a:buNone/>
            </a:pPr>
            <a:r>
              <a:rPr lang="en-IN" dirty="0" smtClean="0"/>
              <a:t>– Protective rights do not provide power</a:t>
            </a:r>
          </a:p>
          <a:p>
            <a:pPr>
              <a:buNone/>
            </a:pPr>
            <a:r>
              <a:rPr lang="en-IN" dirty="0" smtClean="0"/>
              <a:t>– Potential voting rights need to be currently exercisable and must take into account the economic reality (i.e. is it practical to exercise? i.e. consider financial ability and intention to exercise)</a:t>
            </a:r>
          </a:p>
          <a:p>
            <a:pPr>
              <a:buNone/>
            </a:pPr>
            <a:r>
              <a:rPr lang="en-IN" dirty="0" smtClean="0"/>
              <a:t>• Different to IAS 27’s principles</a:t>
            </a:r>
            <a:endParaRPr lang="en-IN" dirty="0"/>
          </a:p>
        </p:txBody>
      </p:sp>
      <p:sp>
        <p:nvSpPr>
          <p:cNvPr id="4" name="Slide Number Placeholder 3"/>
          <p:cNvSpPr>
            <a:spLocks noGrp="1"/>
          </p:cNvSpPr>
          <p:nvPr>
            <p:ph type="sldNum" sz="quarter" idx="12"/>
          </p:nvPr>
        </p:nvSpPr>
        <p:spPr/>
        <p:txBody>
          <a:bodyPr/>
          <a:lstStyle/>
          <a:p>
            <a:fld id="{811AAEEF-F233-4E32-A923-D4DF4B556C67}" type="slidenum">
              <a:rPr lang="en-US" smtClean="0"/>
              <a:pPr/>
              <a:t>27</a:t>
            </a:fld>
            <a:endParaRPr lang="en-US" dirty="0"/>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043" y="205363"/>
            <a:ext cx="7498080" cy="1143000"/>
          </a:xfrm>
        </p:spPr>
        <p:txBody>
          <a:bodyPr>
            <a:normAutofit/>
          </a:bodyPr>
          <a:lstStyle/>
          <a:p>
            <a:r>
              <a:rPr lang="en-IN" sz="3600" dirty="0" smtClean="0"/>
              <a:t>Example 1: Relevant activities</a:t>
            </a:r>
          </a:p>
        </p:txBody>
      </p:sp>
      <p:sp>
        <p:nvSpPr>
          <p:cNvPr id="3" name="Content Placeholder 2"/>
          <p:cNvSpPr>
            <a:spLocks noGrp="1"/>
          </p:cNvSpPr>
          <p:nvPr>
            <p:ph idx="1"/>
          </p:nvPr>
        </p:nvSpPr>
        <p:spPr>
          <a:xfrm>
            <a:off x="1324768" y="1724899"/>
            <a:ext cx="7498080" cy="5056240"/>
          </a:xfrm>
        </p:spPr>
        <p:txBody>
          <a:bodyPr>
            <a:normAutofit/>
          </a:bodyPr>
          <a:lstStyle/>
          <a:p>
            <a:pPr>
              <a:buNone/>
            </a:pPr>
            <a:r>
              <a:rPr lang="en-IN" dirty="0" smtClean="0"/>
              <a:t>• Structured entity (SE) is formed to manage the debts of a financial institution</a:t>
            </a:r>
          </a:p>
          <a:p>
            <a:pPr>
              <a:buNone/>
            </a:pPr>
            <a:r>
              <a:rPr lang="en-IN" dirty="0" smtClean="0"/>
              <a:t>• Activities: restructuring of debts, debt collection, debt management, legal processes relating to debt management etc. </a:t>
            </a:r>
          </a:p>
          <a:p>
            <a:pPr>
              <a:buNone/>
            </a:pPr>
            <a:r>
              <a:rPr lang="en-IN" dirty="0" smtClean="0"/>
              <a:t>• These are relevant activities of the SE </a:t>
            </a:r>
          </a:p>
          <a:p>
            <a:pPr>
              <a:buNone/>
            </a:pPr>
            <a:r>
              <a:rPr lang="en-IN" dirty="0" smtClean="0"/>
              <a:t>• Party that controls the relevant activities, control the structured entity…</a:t>
            </a:r>
            <a:endParaRPr lang="en-IN" dirty="0"/>
          </a:p>
        </p:txBody>
      </p:sp>
      <p:sp>
        <p:nvSpPr>
          <p:cNvPr id="4" name="Slide Number Placeholder 3"/>
          <p:cNvSpPr>
            <a:spLocks noGrp="1"/>
          </p:cNvSpPr>
          <p:nvPr>
            <p:ph type="sldNum" sz="quarter" idx="12"/>
          </p:nvPr>
        </p:nvSpPr>
        <p:spPr/>
        <p:txBody>
          <a:bodyPr/>
          <a:lstStyle/>
          <a:p>
            <a:fld id="{811AAEEF-F233-4E32-A923-D4DF4B556C67}" type="slidenum">
              <a:rPr lang="en-US" smtClean="0"/>
              <a:pPr/>
              <a:t>28</a:t>
            </a:fld>
            <a:endParaRPr lang="en-US" dirty="0"/>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Can one subsidiary have two parents ?</a:t>
            </a:r>
            <a:br>
              <a:rPr lang="en-US" sz="2400" b="1" dirty="0" smtClean="0"/>
            </a:br>
            <a:endParaRPr lang="en-US" sz="2400"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11AAEEF-F233-4E32-A923-D4DF4B556C67}" type="slidenum">
              <a:rPr lang="en-US" smtClean="0"/>
              <a:pPr/>
              <a:t>29</a:t>
            </a:fld>
            <a:endParaRPr lang="en-US" dirty="0"/>
          </a:p>
        </p:txBody>
      </p:sp>
      <p:sp>
        <p:nvSpPr>
          <p:cNvPr id="6" name="Rectangle 5"/>
          <p:cNvSpPr/>
          <p:nvPr/>
        </p:nvSpPr>
        <p:spPr>
          <a:xfrm>
            <a:off x="1364775" y="1471541"/>
            <a:ext cx="6782937" cy="1311128"/>
          </a:xfrm>
          <a:prstGeom prst="rect">
            <a:avLst/>
          </a:prstGeom>
        </p:spPr>
        <p:txBody>
          <a:bodyPr wrap="square">
            <a:spAutoFit/>
          </a:bodyPr>
          <a:lstStyle/>
          <a:p>
            <a:endParaRPr lang="en-US" b="1" dirty="0" smtClean="0"/>
          </a:p>
          <a:p>
            <a:endParaRPr lang="en-US" dirty="0" smtClean="0"/>
          </a:p>
          <a:p>
            <a:r>
              <a:rPr lang="en-US" dirty="0" smtClean="0"/>
              <a:t>Therefore, when two or more entities each holding significant voting rights, both actual and potential, the factors are reassessed to determine which entity has control.</a:t>
            </a:r>
            <a:endParaRPr lang="en-US" dirty="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3</a:t>
            </a:fld>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3252868" y="1242805"/>
            <a:ext cx="3132944" cy="3627619"/>
          </a:xfrm>
          <a:prstGeom prst="rect">
            <a:avLst/>
          </a:prstGeom>
          <a:noFill/>
          <a:ln w="9525">
            <a:noFill/>
            <a:miter lim="800000"/>
            <a:headEnd/>
            <a:tailEnd/>
          </a:ln>
        </p:spPr>
      </p:pic>
      <p:pic>
        <p:nvPicPr>
          <p:cNvPr id="2051" name="Picture 3"/>
          <p:cNvPicPr>
            <a:picLocks noGrp="1" noChangeAspect="1" noChangeArrowheads="1"/>
          </p:cNvPicPr>
          <p:nvPr>
            <p:ph idx="1"/>
          </p:nvPr>
        </p:nvPicPr>
        <p:blipFill>
          <a:blip r:embed="rId4" cstate="print"/>
          <a:srcRect/>
          <a:stretch>
            <a:fillRect/>
          </a:stretch>
        </p:blipFill>
        <p:spPr bwMode="auto">
          <a:xfrm>
            <a:off x="6970427" y="4272197"/>
            <a:ext cx="1573967" cy="163330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999548" y="434715"/>
            <a:ext cx="1618775" cy="124418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840" y="763230"/>
            <a:ext cx="7498080" cy="1143000"/>
          </a:xfrm>
        </p:spPr>
        <p:txBody>
          <a:bodyPr>
            <a:noAutofit/>
          </a:bodyPr>
          <a:lstStyle/>
          <a:p>
            <a:r>
              <a:rPr lang="en-US" sz="2800" b="1" dirty="0" smtClean="0"/>
              <a:t>Can non-convertible Preference Share Holders have potential voting rights ?</a:t>
            </a:r>
            <a:endParaRPr lang="en-US" sz="2800" dirty="0"/>
          </a:p>
        </p:txBody>
      </p:sp>
      <p:sp>
        <p:nvSpPr>
          <p:cNvPr id="3" name="Content Placeholder 2"/>
          <p:cNvSpPr>
            <a:spLocks noGrp="1"/>
          </p:cNvSpPr>
          <p:nvPr>
            <p:ph idx="1"/>
          </p:nvPr>
        </p:nvSpPr>
        <p:spPr>
          <a:xfrm>
            <a:off x="1029208" y="1806888"/>
            <a:ext cx="7498080" cy="4800600"/>
          </a:xfrm>
        </p:spPr>
        <p:txBody>
          <a:bodyPr>
            <a:normAutofit/>
          </a:bodyPr>
          <a:lstStyle/>
          <a:p>
            <a:endParaRPr lang="en-US" sz="2800" dirty="0" smtClean="0"/>
          </a:p>
          <a:p>
            <a:r>
              <a:rPr lang="en-US" sz="2800" dirty="0" smtClean="0"/>
              <a:t>As per S. 87(2)(b) of the Companies Act, 1956, preference shareholders be entitled to vote , if dividend has remained unpaid.</a:t>
            </a:r>
          </a:p>
          <a:p>
            <a:endParaRPr lang="en-US" sz="2800" dirty="0" smtClean="0"/>
          </a:p>
          <a:p>
            <a:r>
              <a:rPr lang="en-US" sz="2800" dirty="0" smtClean="0"/>
              <a:t>Preference shares will have right to exercise voting power only on default by the company,. To be considered </a:t>
            </a:r>
            <a:r>
              <a:rPr lang="en-US" sz="2800" dirty="0" err="1" smtClean="0"/>
              <a:t>for‘control</a:t>
            </a:r>
            <a:r>
              <a:rPr lang="en-US" sz="2800" dirty="0" smtClean="0"/>
              <a:t>’ only when they are entitled to vote. </a:t>
            </a:r>
            <a:endParaRPr lang="en-US" sz="2800"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30</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1455738" y="1590675"/>
            <a:ext cx="6410325" cy="2778125"/>
            <a:chOff x="917" y="519"/>
            <a:chExt cx="3557" cy="1750"/>
          </a:xfrm>
        </p:grpSpPr>
        <p:sp>
          <p:nvSpPr>
            <p:cNvPr id="37892" name="AutoShape 4"/>
            <p:cNvSpPr>
              <a:spLocks noChangeArrowheads="1"/>
            </p:cNvSpPr>
            <p:nvPr/>
          </p:nvSpPr>
          <p:spPr bwMode="auto">
            <a:xfrm>
              <a:off x="1856" y="519"/>
              <a:ext cx="1506" cy="373"/>
            </a:xfrm>
            <a:prstGeom prst="roundRect">
              <a:avLst>
                <a:gd name="adj" fmla="val 16667"/>
              </a:avLst>
            </a:prstGeom>
            <a:solidFill>
              <a:schemeClr val="accent1"/>
            </a:solidFill>
            <a:ln w="25400" algn="ctr">
              <a:solidFill>
                <a:srgbClr val="9D8D85"/>
              </a:solidFill>
              <a:round/>
              <a:headEnd/>
              <a:tailEnd type="none" w="lg" len="med"/>
            </a:ln>
          </p:spPr>
          <p:txBody>
            <a:bodyPr wrap="none" lIns="0" tIns="0" rIns="0" bIns="0" anchor="ctr"/>
            <a:lstStyle/>
            <a:p>
              <a:pPr algn="ctr"/>
              <a:endParaRPr lang="en-US"/>
            </a:p>
          </p:txBody>
        </p:sp>
        <p:sp>
          <p:nvSpPr>
            <p:cNvPr id="37893" name="AutoShape 6"/>
            <p:cNvSpPr>
              <a:spLocks noChangeArrowheads="1"/>
            </p:cNvSpPr>
            <p:nvPr/>
          </p:nvSpPr>
          <p:spPr bwMode="auto">
            <a:xfrm>
              <a:off x="1771" y="1834"/>
              <a:ext cx="1738" cy="435"/>
            </a:xfrm>
            <a:prstGeom prst="roundRect">
              <a:avLst>
                <a:gd name="adj" fmla="val 16667"/>
              </a:avLst>
            </a:prstGeom>
            <a:solidFill>
              <a:schemeClr val="accent1"/>
            </a:solidFill>
            <a:ln w="25400" algn="ctr">
              <a:solidFill>
                <a:srgbClr val="9D8D85"/>
              </a:solidFill>
              <a:round/>
              <a:headEnd/>
              <a:tailEnd type="none" w="lg" len="med"/>
            </a:ln>
          </p:spPr>
          <p:txBody>
            <a:bodyPr wrap="none" lIns="0" tIns="0" rIns="0" bIns="0" anchor="ctr"/>
            <a:lstStyle/>
            <a:p>
              <a:pPr algn="ctr"/>
              <a:endParaRPr lang="en-US"/>
            </a:p>
          </p:txBody>
        </p:sp>
        <p:sp>
          <p:nvSpPr>
            <p:cNvPr id="37894" name="Text Box 10"/>
            <p:cNvSpPr txBox="1">
              <a:spLocks noChangeArrowheads="1"/>
            </p:cNvSpPr>
            <p:nvPr/>
          </p:nvSpPr>
          <p:spPr bwMode="auto">
            <a:xfrm>
              <a:off x="1820" y="600"/>
              <a:ext cx="1508" cy="192"/>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2000" b="0"/>
                <a:t>Entity A</a:t>
              </a:r>
            </a:p>
          </p:txBody>
        </p:sp>
        <p:sp>
          <p:nvSpPr>
            <p:cNvPr id="37895" name="Text Box 11"/>
            <p:cNvSpPr txBox="1">
              <a:spLocks noChangeArrowheads="1"/>
            </p:cNvSpPr>
            <p:nvPr/>
          </p:nvSpPr>
          <p:spPr bwMode="auto">
            <a:xfrm>
              <a:off x="1735" y="1975"/>
              <a:ext cx="1736" cy="192"/>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2000" b="0"/>
                <a:t>Entity B</a:t>
              </a:r>
            </a:p>
          </p:txBody>
        </p:sp>
        <p:sp>
          <p:nvSpPr>
            <p:cNvPr id="37896" name="Text Box 13"/>
            <p:cNvSpPr txBox="1">
              <a:spLocks noChangeArrowheads="1"/>
            </p:cNvSpPr>
            <p:nvPr/>
          </p:nvSpPr>
          <p:spPr bwMode="auto">
            <a:xfrm>
              <a:off x="917" y="1134"/>
              <a:ext cx="1187" cy="346"/>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1800" b="0">
                  <a:solidFill>
                    <a:schemeClr val="tx1"/>
                  </a:solidFill>
                </a:rPr>
                <a:t>35% Equity Stake in Entity B</a:t>
              </a:r>
            </a:p>
          </p:txBody>
        </p:sp>
        <p:sp>
          <p:nvSpPr>
            <p:cNvPr id="37897" name="Line 14"/>
            <p:cNvSpPr>
              <a:spLocks noChangeShapeType="1"/>
            </p:cNvSpPr>
            <p:nvPr/>
          </p:nvSpPr>
          <p:spPr bwMode="auto">
            <a:xfrm>
              <a:off x="2260" y="892"/>
              <a:ext cx="0" cy="942"/>
            </a:xfrm>
            <a:prstGeom prst="line">
              <a:avLst/>
            </a:prstGeom>
            <a:noFill/>
            <a:ln w="25400">
              <a:solidFill>
                <a:srgbClr val="9D8D85"/>
              </a:solidFill>
              <a:round/>
              <a:headEnd/>
              <a:tailEnd type="triangle" w="lg" len="med"/>
            </a:ln>
          </p:spPr>
          <p:txBody>
            <a:bodyPr lIns="0" tIns="0" rIns="0" bIns="0" anchor="ctr"/>
            <a:lstStyle/>
            <a:p>
              <a:endParaRPr lang="en-US"/>
            </a:p>
          </p:txBody>
        </p:sp>
        <p:sp>
          <p:nvSpPr>
            <p:cNvPr id="37898" name="Text Box 15"/>
            <p:cNvSpPr txBox="1">
              <a:spLocks noChangeArrowheads="1"/>
            </p:cNvSpPr>
            <p:nvPr/>
          </p:nvSpPr>
          <p:spPr bwMode="auto">
            <a:xfrm>
              <a:off x="3116" y="1136"/>
              <a:ext cx="1358" cy="523"/>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1800" b="0">
                  <a:solidFill>
                    <a:schemeClr val="tx1"/>
                  </a:solidFill>
                </a:rPr>
                <a:t>20% Call Option in Entity B – Currently exercisable</a:t>
              </a:r>
            </a:p>
          </p:txBody>
        </p:sp>
        <p:sp>
          <p:nvSpPr>
            <p:cNvPr id="37899" name="Line 16"/>
            <p:cNvSpPr>
              <a:spLocks noChangeShapeType="1"/>
            </p:cNvSpPr>
            <p:nvPr/>
          </p:nvSpPr>
          <p:spPr bwMode="auto">
            <a:xfrm>
              <a:off x="3116" y="896"/>
              <a:ext cx="0" cy="942"/>
            </a:xfrm>
            <a:prstGeom prst="line">
              <a:avLst/>
            </a:prstGeom>
            <a:noFill/>
            <a:ln w="25400">
              <a:solidFill>
                <a:srgbClr val="9D8D85"/>
              </a:solidFill>
              <a:round/>
              <a:headEnd/>
              <a:tailEnd type="triangle" w="lg" len="med"/>
            </a:ln>
          </p:spPr>
          <p:txBody>
            <a:bodyPr lIns="0" tIns="0" rIns="0" bIns="0" anchor="ctr"/>
            <a:lstStyle/>
            <a:p>
              <a:endParaRPr lang="en-US"/>
            </a:p>
          </p:txBody>
        </p:sp>
      </p:grpSp>
      <p:sp>
        <p:nvSpPr>
          <p:cNvPr id="37890" name="Rectangle 19"/>
          <p:cNvSpPr>
            <a:spLocks noChangeArrowheads="1"/>
          </p:cNvSpPr>
          <p:nvPr/>
        </p:nvSpPr>
        <p:spPr bwMode="auto">
          <a:xfrm>
            <a:off x="1577514" y="5039648"/>
            <a:ext cx="6772275" cy="221599"/>
          </a:xfrm>
          <a:prstGeom prst="rect">
            <a:avLst/>
          </a:prstGeom>
          <a:noFill/>
          <a:ln w="25400" algn="ctr">
            <a:noFill/>
            <a:miter lim="800000"/>
            <a:headEnd/>
            <a:tailEnd type="none" w="lg" len="med"/>
          </a:ln>
        </p:spPr>
        <p:txBody>
          <a:bodyPr lIns="0" tIns="0" rIns="0" bIns="0" anchor="ctr">
            <a:spAutoFit/>
          </a:bodyPr>
          <a:lstStyle/>
          <a:p>
            <a:pPr eaLnBrk="0" hangingPunct="0"/>
            <a:r>
              <a:rPr lang="en-US" sz="1800" b="0" dirty="0">
                <a:solidFill>
                  <a:schemeClr val="tx1"/>
                </a:solidFill>
              </a:rPr>
              <a:t>Will this lead to consolidation </a:t>
            </a:r>
            <a:r>
              <a:rPr lang="en-US" sz="1800" b="0" dirty="0" smtClean="0">
                <a:solidFill>
                  <a:schemeClr val="tx1"/>
                </a:solidFill>
              </a:rPr>
              <a:t>?</a:t>
            </a:r>
            <a:endParaRPr lang="en-US" sz="1800" b="0" dirty="0">
              <a:solidFill>
                <a:schemeClr val="tx1"/>
              </a:solidFill>
            </a:endParaRPr>
          </a:p>
        </p:txBody>
      </p:sp>
      <p:sp>
        <p:nvSpPr>
          <p:cNvPr id="37891" name="Rectangle 22"/>
          <p:cNvSpPr>
            <a:spLocks noGrp="1" noChangeArrowheads="1"/>
          </p:cNvSpPr>
          <p:nvPr>
            <p:ph type="title"/>
          </p:nvPr>
        </p:nvSpPr>
        <p:spPr>
          <a:xfrm>
            <a:off x="1266123" y="469380"/>
            <a:ext cx="8569325" cy="971550"/>
          </a:xfrm>
        </p:spPr>
        <p:txBody>
          <a:bodyPr/>
          <a:lstStyle/>
          <a:p>
            <a:r>
              <a:rPr lang="en-US" b="0" dirty="0" smtClean="0"/>
              <a:t>Case Study</a:t>
            </a:r>
          </a:p>
        </p:txBody>
      </p:sp>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455738" y="874713"/>
            <a:ext cx="5646737" cy="2778125"/>
            <a:chOff x="1455738" y="1600200"/>
            <a:chExt cx="5646737" cy="2778125"/>
          </a:xfrm>
        </p:grpSpPr>
        <p:sp>
          <p:nvSpPr>
            <p:cNvPr id="39941" name="AutoShape 5"/>
            <p:cNvSpPr>
              <a:spLocks noChangeArrowheads="1"/>
            </p:cNvSpPr>
            <p:nvPr/>
          </p:nvSpPr>
          <p:spPr bwMode="auto">
            <a:xfrm>
              <a:off x="2946400" y="1600200"/>
              <a:ext cx="2390775" cy="592138"/>
            </a:xfrm>
            <a:prstGeom prst="roundRect">
              <a:avLst>
                <a:gd name="adj" fmla="val 16667"/>
              </a:avLst>
            </a:prstGeom>
            <a:solidFill>
              <a:schemeClr val="accent1"/>
            </a:solidFill>
            <a:ln w="25400" algn="ctr">
              <a:solidFill>
                <a:srgbClr val="9D8D85"/>
              </a:solidFill>
              <a:round/>
              <a:headEnd/>
              <a:tailEnd type="none" w="lg" len="med"/>
            </a:ln>
          </p:spPr>
          <p:txBody>
            <a:bodyPr wrap="none" lIns="0" tIns="0" rIns="0" bIns="0" anchor="ctr"/>
            <a:lstStyle/>
            <a:p>
              <a:pPr algn="ctr"/>
              <a:endParaRPr lang="en-US" b="0"/>
            </a:p>
          </p:txBody>
        </p:sp>
        <p:sp>
          <p:nvSpPr>
            <p:cNvPr id="39942" name="AutoShape 6"/>
            <p:cNvSpPr>
              <a:spLocks noChangeArrowheads="1"/>
            </p:cNvSpPr>
            <p:nvPr/>
          </p:nvSpPr>
          <p:spPr bwMode="auto">
            <a:xfrm>
              <a:off x="2697163" y="3687763"/>
              <a:ext cx="2759075" cy="690562"/>
            </a:xfrm>
            <a:prstGeom prst="roundRect">
              <a:avLst>
                <a:gd name="adj" fmla="val 16667"/>
              </a:avLst>
            </a:prstGeom>
            <a:solidFill>
              <a:schemeClr val="accent1"/>
            </a:solidFill>
            <a:ln w="25400" algn="ctr">
              <a:solidFill>
                <a:srgbClr val="9D8D85"/>
              </a:solidFill>
              <a:round/>
              <a:headEnd/>
              <a:tailEnd type="none" w="lg" len="med"/>
            </a:ln>
          </p:spPr>
          <p:txBody>
            <a:bodyPr wrap="none" lIns="0" tIns="0" rIns="0" bIns="0" anchor="ctr"/>
            <a:lstStyle/>
            <a:p>
              <a:pPr algn="ctr"/>
              <a:endParaRPr lang="en-US" b="0"/>
            </a:p>
          </p:txBody>
        </p:sp>
        <p:sp>
          <p:nvSpPr>
            <p:cNvPr id="39943" name="Text Box 7"/>
            <p:cNvSpPr txBox="1">
              <a:spLocks noChangeArrowheads="1"/>
            </p:cNvSpPr>
            <p:nvPr/>
          </p:nvSpPr>
          <p:spPr bwMode="auto">
            <a:xfrm>
              <a:off x="2889250" y="1728788"/>
              <a:ext cx="2393950" cy="304800"/>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2000" b="0"/>
                <a:t>Entity A</a:t>
              </a:r>
            </a:p>
          </p:txBody>
        </p:sp>
        <p:sp>
          <p:nvSpPr>
            <p:cNvPr id="39944" name="Text Box 8"/>
            <p:cNvSpPr txBox="1">
              <a:spLocks noChangeArrowheads="1"/>
            </p:cNvSpPr>
            <p:nvPr/>
          </p:nvSpPr>
          <p:spPr bwMode="auto">
            <a:xfrm>
              <a:off x="2754313" y="3911600"/>
              <a:ext cx="2755900" cy="304800"/>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2000" b="0"/>
                <a:t>Entity B</a:t>
              </a:r>
            </a:p>
          </p:txBody>
        </p:sp>
        <p:sp>
          <p:nvSpPr>
            <p:cNvPr id="39945" name="Text Box 9"/>
            <p:cNvSpPr txBox="1">
              <a:spLocks noChangeArrowheads="1"/>
            </p:cNvSpPr>
            <p:nvPr/>
          </p:nvSpPr>
          <p:spPr bwMode="auto">
            <a:xfrm>
              <a:off x="1455738" y="2576513"/>
              <a:ext cx="1884362" cy="549275"/>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1800" b="0">
                  <a:solidFill>
                    <a:schemeClr val="tx1"/>
                  </a:solidFill>
                </a:rPr>
                <a:t>35% Equity Stake in Entity B</a:t>
              </a:r>
            </a:p>
          </p:txBody>
        </p:sp>
        <p:sp>
          <p:nvSpPr>
            <p:cNvPr id="39946" name="Line 10"/>
            <p:cNvSpPr>
              <a:spLocks noChangeShapeType="1"/>
            </p:cNvSpPr>
            <p:nvPr/>
          </p:nvSpPr>
          <p:spPr bwMode="auto">
            <a:xfrm>
              <a:off x="3587750" y="2192338"/>
              <a:ext cx="0" cy="1495425"/>
            </a:xfrm>
            <a:prstGeom prst="line">
              <a:avLst/>
            </a:prstGeom>
            <a:noFill/>
            <a:ln w="25400">
              <a:solidFill>
                <a:srgbClr val="9D8D85"/>
              </a:solidFill>
              <a:round/>
              <a:headEnd/>
              <a:tailEnd type="triangle" w="lg" len="med"/>
            </a:ln>
          </p:spPr>
          <p:txBody>
            <a:bodyPr lIns="0" tIns="0" rIns="0" bIns="0" anchor="ctr"/>
            <a:lstStyle/>
            <a:p>
              <a:endParaRPr lang="en-US"/>
            </a:p>
          </p:txBody>
        </p:sp>
        <p:sp>
          <p:nvSpPr>
            <p:cNvPr id="39947" name="Text Box 11"/>
            <p:cNvSpPr txBox="1">
              <a:spLocks noChangeArrowheads="1"/>
            </p:cNvSpPr>
            <p:nvPr/>
          </p:nvSpPr>
          <p:spPr bwMode="auto">
            <a:xfrm>
              <a:off x="5218113" y="2162175"/>
              <a:ext cx="1884362" cy="2060575"/>
            </a:xfrm>
            <a:prstGeom prst="rect">
              <a:avLst/>
            </a:prstGeom>
            <a:noFill/>
            <a:ln w="25400" algn="ctr">
              <a:noFill/>
              <a:miter lim="800000"/>
              <a:headEnd/>
              <a:tailEnd type="none" w="lg" len="med"/>
            </a:ln>
          </p:spPr>
          <p:txBody>
            <a:bodyPr lIns="0" tIns="0" rIns="0" bIns="0">
              <a:spAutoFit/>
            </a:bodyPr>
            <a:lstStyle/>
            <a:p>
              <a:pPr algn="ctr">
                <a:spcBef>
                  <a:spcPct val="50000"/>
                </a:spcBef>
              </a:pPr>
              <a:r>
                <a:rPr lang="en-US" sz="1800" b="0">
                  <a:solidFill>
                    <a:schemeClr val="tx1"/>
                  </a:solidFill>
                </a:rPr>
                <a:t>20% FCCB in Entity B, convertible after 2 years &amp;   redeemable after 5 year</a:t>
              </a:r>
            </a:p>
            <a:p>
              <a:pPr algn="ctr">
                <a:spcBef>
                  <a:spcPct val="50000"/>
                </a:spcBef>
              </a:pPr>
              <a:endParaRPr lang="en-US" sz="1800" b="0">
                <a:solidFill>
                  <a:schemeClr val="tx1"/>
                </a:solidFill>
              </a:endParaRPr>
            </a:p>
          </p:txBody>
        </p:sp>
        <p:sp>
          <p:nvSpPr>
            <p:cNvPr id="39948" name="Line 12"/>
            <p:cNvSpPr>
              <a:spLocks noChangeShapeType="1"/>
            </p:cNvSpPr>
            <p:nvPr/>
          </p:nvSpPr>
          <p:spPr bwMode="auto">
            <a:xfrm>
              <a:off x="4946650" y="2198688"/>
              <a:ext cx="0" cy="1495425"/>
            </a:xfrm>
            <a:prstGeom prst="line">
              <a:avLst/>
            </a:prstGeom>
            <a:noFill/>
            <a:ln w="25400">
              <a:solidFill>
                <a:srgbClr val="9D8D85"/>
              </a:solidFill>
              <a:round/>
              <a:headEnd/>
              <a:tailEnd type="triangle" w="lg" len="med"/>
            </a:ln>
          </p:spPr>
          <p:txBody>
            <a:bodyPr lIns="0" tIns="0" rIns="0" bIns="0" anchor="ctr"/>
            <a:lstStyle/>
            <a:p>
              <a:endParaRPr lang="en-US"/>
            </a:p>
          </p:txBody>
        </p:sp>
      </p:grpSp>
      <p:sp>
        <p:nvSpPr>
          <p:cNvPr id="121869" name="Rectangle 13"/>
          <p:cNvSpPr>
            <a:spLocks noChangeArrowheads="1"/>
          </p:cNvSpPr>
          <p:nvPr/>
        </p:nvSpPr>
        <p:spPr bwMode="auto">
          <a:xfrm>
            <a:off x="1341699" y="3873500"/>
            <a:ext cx="6772275" cy="221599"/>
          </a:xfrm>
          <a:prstGeom prst="rect">
            <a:avLst/>
          </a:prstGeom>
          <a:noFill/>
          <a:ln w="25400" algn="ctr">
            <a:noFill/>
            <a:miter lim="800000"/>
            <a:headEnd/>
            <a:tailEnd type="none" w="lg" len="med"/>
          </a:ln>
        </p:spPr>
        <p:txBody>
          <a:bodyPr lIns="0" tIns="0" rIns="0" bIns="0" anchor="ctr">
            <a:spAutoFit/>
          </a:bodyPr>
          <a:lstStyle/>
          <a:p>
            <a:pPr>
              <a:spcBef>
                <a:spcPct val="50000"/>
              </a:spcBef>
            </a:pPr>
            <a:r>
              <a:rPr lang="en-US" sz="1800" b="0" dirty="0">
                <a:solidFill>
                  <a:schemeClr val="tx1"/>
                </a:solidFill>
              </a:rPr>
              <a:t>Will this lead to consolidation </a:t>
            </a:r>
            <a:r>
              <a:rPr lang="en-US" sz="1800" b="0" dirty="0" smtClean="0">
                <a:solidFill>
                  <a:schemeClr val="tx1"/>
                </a:solidFill>
              </a:rPr>
              <a:t>?</a:t>
            </a:r>
            <a:endParaRPr lang="en-US" sz="1800" b="0" dirty="0">
              <a:solidFill>
                <a:schemeClr val="tx1"/>
              </a:solidFill>
            </a:endParaRPr>
          </a:p>
        </p:txBody>
      </p:sp>
      <p:sp>
        <p:nvSpPr>
          <p:cNvPr id="39939" name="Rectangle 16"/>
          <p:cNvSpPr>
            <a:spLocks noGrp="1" noChangeArrowheads="1"/>
          </p:cNvSpPr>
          <p:nvPr>
            <p:ph type="title"/>
          </p:nvPr>
        </p:nvSpPr>
        <p:spPr>
          <a:xfrm>
            <a:off x="1431015" y="0"/>
            <a:ext cx="8569325" cy="971550"/>
          </a:xfrm>
        </p:spPr>
        <p:txBody>
          <a:bodyPr/>
          <a:lstStyle/>
          <a:p>
            <a:r>
              <a:rPr lang="en-US" b="0" dirty="0" smtClean="0"/>
              <a:t>Case Study</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5493" y="52958"/>
            <a:ext cx="7498080" cy="1143000"/>
          </a:xfrm>
        </p:spPr>
        <p:txBody>
          <a:bodyPr>
            <a:normAutofit/>
          </a:bodyPr>
          <a:lstStyle/>
          <a:p>
            <a:r>
              <a:rPr lang="en-US" sz="4000" dirty="0" smtClean="0"/>
              <a:t>Case Study</a:t>
            </a:r>
            <a:endParaRPr lang="en-US" sz="4000" dirty="0"/>
          </a:p>
        </p:txBody>
      </p:sp>
      <p:sp>
        <p:nvSpPr>
          <p:cNvPr id="3" name="Content Placeholder 2"/>
          <p:cNvSpPr>
            <a:spLocks noGrp="1"/>
          </p:cNvSpPr>
          <p:nvPr>
            <p:ph idx="1"/>
          </p:nvPr>
        </p:nvSpPr>
        <p:spPr>
          <a:xfrm>
            <a:off x="1283203" y="1447800"/>
            <a:ext cx="7498080" cy="4800600"/>
          </a:xfrm>
        </p:spPr>
        <p:txBody>
          <a:bodyPr>
            <a:normAutofit/>
          </a:bodyPr>
          <a:lstStyle/>
          <a:p>
            <a:r>
              <a:rPr lang="en-US" sz="2800" dirty="0" smtClean="0"/>
              <a:t>A holds 40 per cent of B and an option to acquire another 20 per cent from C, </a:t>
            </a:r>
          </a:p>
          <a:p>
            <a:r>
              <a:rPr lang="en-US" sz="2800" dirty="0" smtClean="0"/>
              <a:t>The option is exercisable during 51 weeks in each calendar year; however, it is not exercisable during the last week of every year. </a:t>
            </a:r>
          </a:p>
          <a:p>
            <a:r>
              <a:rPr lang="en-US" sz="2800" dirty="0" smtClean="0"/>
              <a:t>The option is exercisable for a nominal amount. </a:t>
            </a:r>
            <a:endParaRPr lang="en-US" sz="2800"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33</a:t>
            </a:fld>
            <a:endParaRPr lang="en-US" dirty="0"/>
          </a:p>
        </p:txBody>
      </p:sp>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1231718" y="448247"/>
            <a:ext cx="8569325" cy="633413"/>
          </a:xfrm>
        </p:spPr>
        <p:txBody>
          <a:bodyPr>
            <a:normAutofit fontScale="90000"/>
          </a:bodyPr>
          <a:lstStyle/>
          <a:p>
            <a:r>
              <a:rPr lang="en-IN" b="0" dirty="0" smtClean="0"/>
              <a:t>Deferred tax on consolidation</a:t>
            </a:r>
            <a:endParaRPr lang="en-US" b="0" dirty="0" smtClean="0"/>
          </a:p>
        </p:txBody>
      </p:sp>
      <p:sp>
        <p:nvSpPr>
          <p:cNvPr id="48130" name="Rectangle 3"/>
          <p:cNvSpPr>
            <a:spLocks noGrp="1" noChangeArrowheads="1"/>
          </p:cNvSpPr>
          <p:nvPr>
            <p:ph type="body" idx="1"/>
          </p:nvPr>
        </p:nvSpPr>
        <p:spPr>
          <a:xfrm>
            <a:off x="679607" y="1455400"/>
            <a:ext cx="8569325" cy="4594225"/>
          </a:xfrm>
        </p:spPr>
        <p:txBody>
          <a:bodyPr>
            <a:normAutofit fontScale="92500"/>
          </a:bodyPr>
          <a:lstStyle/>
          <a:p>
            <a:pPr marL="344488" indent="-52388" algn="just" defTabSz="225425">
              <a:lnSpc>
                <a:spcPct val="150000"/>
              </a:lnSpc>
            </a:pPr>
            <a:r>
              <a:rPr lang="en-IN" dirty="0" smtClean="0">
                <a:solidFill>
                  <a:schemeClr val="tx1"/>
                </a:solidFill>
              </a:rPr>
              <a:t>	As per </a:t>
            </a:r>
            <a:r>
              <a:rPr lang="en-IN" dirty="0" smtClean="0"/>
              <a:t>IFRS - DTA / DTL arises in Consolidation on:-</a:t>
            </a:r>
            <a:endParaRPr lang="en-IN" sz="1000" dirty="0" smtClean="0">
              <a:solidFill>
                <a:schemeClr val="tx1"/>
              </a:solidFill>
            </a:endParaRPr>
          </a:p>
          <a:p>
            <a:pPr marL="344488" indent="-52388" defTabSz="225425">
              <a:lnSpc>
                <a:spcPct val="170000"/>
              </a:lnSpc>
              <a:buFontTx/>
              <a:buChar char="•"/>
            </a:pPr>
            <a:r>
              <a:rPr lang="en-IN" dirty="0" smtClean="0">
                <a:solidFill>
                  <a:schemeClr val="tx1"/>
                </a:solidFill>
              </a:rPr>
              <a:t>		Foreign Currency Translation Reserves (FCTR)</a:t>
            </a:r>
          </a:p>
          <a:p>
            <a:pPr marL="344488" indent="-52388" defTabSz="225425">
              <a:lnSpc>
                <a:spcPct val="170000"/>
              </a:lnSpc>
              <a:buFontTx/>
              <a:buChar char="•"/>
            </a:pPr>
            <a:r>
              <a:rPr lang="en-IN" dirty="0" smtClean="0">
                <a:solidFill>
                  <a:schemeClr val="tx1"/>
                </a:solidFill>
              </a:rPr>
              <a:t> 	Inter company Transactions</a:t>
            </a:r>
          </a:p>
          <a:p>
            <a:pPr marL="344488" indent="-52388" defTabSz="225425">
              <a:lnSpc>
                <a:spcPct val="170000"/>
              </a:lnSpc>
              <a:buNone/>
            </a:pPr>
            <a:r>
              <a:rPr lang="en-IN" b="1" u="sng" dirty="0" smtClean="0">
                <a:solidFill>
                  <a:schemeClr val="tx1"/>
                </a:solidFill>
              </a:rPr>
              <a:t>Under Indian GAAP</a:t>
            </a:r>
          </a:p>
          <a:p>
            <a:pPr marL="344488" indent="-52388" defTabSz="225425">
              <a:lnSpc>
                <a:spcPct val="170000"/>
              </a:lnSpc>
            </a:pPr>
            <a:r>
              <a:rPr lang="en-IN" dirty="0" smtClean="0">
                <a:solidFill>
                  <a:schemeClr val="tx1"/>
                </a:solidFill>
              </a:rPr>
              <a:t> ASI 26 “Accounting for Taxes on Income in CFS</a:t>
            </a:r>
          </a:p>
        </p:txBody>
      </p:sp>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normAutofit fontScale="90000"/>
          </a:bodyPr>
          <a:lstStyle/>
          <a:p>
            <a:r>
              <a:rPr lang="en-US" b="0" smtClean="0"/>
              <a:t>Case Study – Foreign Currency Translation Reserve</a:t>
            </a:r>
          </a:p>
        </p:txBody>
      </p:sp>
      <p:graphicFrame>
        <p:nvGraphicFramePr>
          <p:cNvPr id="147512" name="Group 56"/>
          <p:cNvGraphicFramePr>
            <a:graphicFrameLocks noGrp="1"/>
          </p:cNvGraphicFramePr>
          <p:nvPr/>
        </p:nvGraphicFramePr>
        <p:xfrm>
          <a:off x="614363" y="2181225"/>
          <a:ext cx="3200400" cy="732473"/>
        </p:xfrm>
        <a:graphic>
          <a:graphicData uri="http://schemas.openxmlformats.org/drawingml/2006/table">
            <a:tbl>
              <a:tblPr/>
              <a:tblGrid>
                <a:gridCol w="1770062"/>
                <a:gridCol w="1430338"/>
              </a:tblGrid>
              <a:tr h="26035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rPr>
                        <a:t>Holding Company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366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Net Assets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Rs. 7,000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147511" name="Group 55"/>
          <p:cNvGraphicFramePr>
            <a:graphicFrameLocks noGrp="1"/>
          </p:cNvGraphicFramePr>
          <p:nvPr/>
        </p:nvGraphicFramePr>
        <p:xfrm>
          <a:off x="5381625" y="1979520"/>
          <a:ext cx="3200400" cy="1099186"/>
        </p:xfrm>
        <a:graphic>
          <a:graphicData uri="http://schemas.openxmlformats.org/drawingml/2006/table">
            <a:tbl>
              <a:tblPr/>
              <a:tblGrid>
                <a:gridCol w="1770063"/>
                <a:gridCol w="1430337"/>
              </a:tblGrid>
              <a:tr h="26035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rPr>
                        <a:t>Subsidiary Company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366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Net Assets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$ 50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6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147514" name="Group 58"/>
          <p:cNvGraphicFramePr>
            <a:graphicFrameLocks noGrp="1"/>
          </p:cNvGraphicFramePr>
          <p:nvPr/>
        </p:nvGraphicFramePr>
        <p:xfrm>
          <a:off x="2819400" y="3171825"/>
          <a:ext cx="3505200" cy="1099186"/>
        </p:xfrm>
        <a:graphic>
          <a:graphicData uri="http://schemas.openxmlformats.org/drawingml/2006/table">
            <a:tbl>
              <a:tblPr/>
              <a:tblGrid>
                <a:gridCol w="1938338"/>
                <a:gridCol w="1566862"/>
              </a:tblGrid>
              <a:tr h="26035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rPr>
                        <a:t>Consolidated Company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366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Net Assets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Rs. 9,500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6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FCTR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Rs.    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0211" name="Text Box 37"/>
          <p:cNvSpPr txBox="1">
            <a:spLocks noChangeArrowheads="1"/>
          </p:cNvSpPr>
          <p:nvPr/>
        </p:nvSpPr>
        <p:spPr bwMode="auto">
          <a:xfrm>
            <a:off x="2819400" y="4391025"/>
            <a:ext cx="3505200" cy="307975"/>
          </a:xfrm>
          <a:prstGeom prst="rect">
            <a:avLst/>
          </a:prstGeom>
          <a:solidFill>
            <a:schemeClr val="bg1"/>
          </a:solidFill>
          <a:ln w="9525">
            <a:noFill/>
            <a:miter lim="800000"/>
            <a:headEnd/>
            <a:tailEnd/>
          </a:ln>
        </p:spPr>
        <p:txBody>
          <a:bodyPr>
            <a:spAutoFit/>
          </a:bodyPr>
          <a:lstStyle/>
          <a:p>
            <a:pPr algn="ctr">
              <a:spcBef>
                <a:spcPct val="50000"/>
              </a:spcBef>
            </a:pPr>
            <a:r>
              <a:rPr lang="en-US">
                <a:solidFill>
                  <a:schemeClr val="tx1"/>
                </a:solidFill>
                <a:latin typeface="Verdana" pitchFamily="34" charset="0"/>
                <a:cs typeface="Arial" pitchFamily="34" charset="0"/>
              </a:rPr>
              <a:t>DTL on 300 @ 30% = 90</a:t>
            </a:r>
          </a:p>
        </p:txBody>
      </p:sp>
      <p:graphicFrame>
        <p:nvGraphicFramePr>
          <p:cNvPr id="147513" name="Group 57"/>
          <p:cNvGraphicFramePr>
            <a:graphicFrameLocks noGrp="1"/>
          </p:cNvGraphicFramePr>
          <p:nvPr/>
        </p:nvGraphicFramePr>
        <p:xfrm>
          <a:off x="2819400" y="5087938"/>
          <a:ext cx="3505200" cy="731520"/>
        </p:xfrm>
        <a:graphic>
          <a:graphicData uri="http://schemas.openxmlformats.org/drawingml/2006/table">
            <a:tbl>
              <a:tblPr/>
              <a:tblGrid>
                <a:gridCol w="2398713"/>
                <a:gridCol w="552450"/>
                <a:gridCol w="554037"/>
              </a:tblGrid>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FCTR A/c          Dr</a:t>
                      </a:r>
                    </a:p>
                  </a:txBody>
                  <a:tcPr horzOverflow="overflow">
                    <a:lnL cap="flat">
                      <a:noFill/>
                    </a:lnL>
                    <a:lnR>
                      <a:noFill/>
                    </a:lnR>
                    <a:lnT cap="flat">
                      <a:noFill/>
                    </a:lnT>
                    <a:lnB>
                      <a:noFill/>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90</a:t>
                      </a:r>
                    </a:p>
                  </a:txBody>
                  <a:tcPr horzOverflow="overflow">
                    <a:lnL>
                      <a:noFill/>
                    </a:lnL>
                    <a:lnR>
                      <a:noFill/>
                    </a:lnR>
                    <a:lnT cap="flat">
                      <a:noFill/>
                    </a:lnT>
                    <a:lnB>
                      <a:noFill/>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IN" sz="1800" b="0" i="0" u="none" strike="noStrike" cap="none" normalizeH="0" baseline="0" smtClean="0">
                        <a:ln>
                          <a:noFill/>
                        </a:ln>
                        <a:solidFill>
                          <a:schemeClr val="tx1"/>
                        </a:solidFill>
                        <a:effectLst/>
                        <a:latin typeface="Trebuchet MS" pitchFamily="34" charset="0"/>
                      </a:endParaRPr>
                    </a:p>
                  </a:txBody>
                  <a:tcPr horzOverflow="overflow">
                    <a:lnL>
                      <a:noFill/>
                    </a:lnL>
                    <a:lnR cap="flat">
                      <a:noFill/>
                    </a:lnR>
                    <a:lnT cap="flat">
                      <a:noFill/>
                    </a:lnT>
                    <a:lnB>
                      <a:noFill/>
                    </a:lnB>
                    <a:lnTlToBr>
                      <a:noFill/>
                    </a:lnTlToBr>
                    <a:lnBlToTr>
                      <a:noFill/>
                    </a:lnBlToTr>
                    <a:solidFill>
                      <a:schemeClr val="bg1"/>
                    </a:solidFill>
                  </a:tcPr>
                </a:tc>
              </a:tr>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rebuchet MS" pitchFamily="34" charset="0"/>
                        </a:rPr>
                        <a:t>      To DTL A/c</a:t>
                      </a:r>
                    </a:p>
                  </a:txBody>
                  <a:tcPr horzOverflow="overflow">
                    <a:lnL cap="flat">
                      <a:noFill/>
                    </a:lnL>
                    <a:lnR>
                      <a:noFill/>
                    </a:lnR>
                    <a:lnT>
                      <a:noFill/>
                    </a:lnT>
                    <a:lnB cap="flat">
                      <a:noFill/>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IN" sz="1800" b="0" i="0" u="none" strike="noStrike" cap="none" normalizeH="0" baseline="0" smtClean="0">
                        <a:ln>
                          <a:noFill/>
                        </a:ln>
                        <a:solidFill>
                          <a:schemeClr val="tx1"/>
                        </a:solidFill>
                        <a:effectLst/>
                        <a:latin typeface="Trebuchet MS" pitchFamily="34" charset="0"/>
                      </a:endParaRPr>
                    </a:p>
                  </a:txBody>
                  <a:tcPr horzOverflow="overflow">
                    <a:lnL>
                      <a:noFill/>
                    </a:lnL>
                    <a:lnR>
                      <a:noFill/>
                    </a:lnR>
                    <a:lnT>
                      <a:noFill/>
                    </a:lnT>
                    <a:lnB cap="flat">
                      <a:noFill/>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rebuchet MS" pitchFamily="34" charset="0"/>
                        </a:rPr>
                        <a:t>90</a:t>
                      </a:r>
                    </a:p>
                  </a:txBody>
                  <a:tcPr horzOverflow="overflow">
                    <a:lnL>
                      <a:noFill/>
                    </a:lnL>
                    <a:lnR cap="flat">
                      <a:noFill/>
                    </a:lnR>
                    <a:lnT>
                      <a:noFill/>
                    </a:lnT>
                    <a:lnB cap="flat">
                      <a:noFill/>
                    </a:lnB>
                    <a:lnTlToBr>
                      <a:noFill/>
                    </a:lnTlToBr>
                    <a:lnBlToTr>
                      <a:noFill/>
                    </a:lnBlToTr>
                    <a:solidFill>
                      <a:schemeClr val="bg1"/>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4"/>
          <p:cNvSpPr txBox="1">
            <a:spLocks noChangeArrowheads="1"/>
          </p:cNvSpPr>
          <p:nvPr/>
        </p:nvSpPr>
        <p:spPr bwMode="auto">
          <a:xfrm>
            <a:off x="1511118" y="1762672"/>
            <a:ext cx="2286000" cy="703262"/>
          </a:xfrm>
          <a:prstGeom prst="rect">
            <a:avLst/>
          </a:prstGeom>
          <a:solidFill>
            <a:schemeClr val="bg1"/>
          </a:solidFill>
          <a:ln w="9525">
            <a:noFill/>
            <a:miter lim="800000"/>
            <a:headEnd/>
            <a:tailEnd/>
          </a:ln>
        </p:spPr>
        <p:txBody>
          <a:bodyPr>
            <a:spAutoFit/>
          </a:bodyPr>
          <a:lstStyle/>
          <a:p>
            <a:pPr algn="ctr">
              <a:spcBef>
                <a:spcPct val="50000"/>
              </a:spcBef>
            </a:pPr>
            <a:r>
              <a:rPr lang="en-US" sz="1600" b="0">
                <a:solidFill>
                  <a:schemeClr val="tx1"/>
                </a:solidFill>
                <a:latin typeface="Verdana" pitchFamily="34" charset="0"/>
                <a:cs typeface="Arial" pitchFamily="34" charset="0"/>
              </a:rPr>
              <a:t>Company X</a:t>
            </a:r>
          </a:p>
          <a:p>
            <a:pPr algn="ctr">
              <a:spcBef>
                <a:spcPct val="50000"/>
              </a:spcBef>
            </a:pPr>
            <a:r>
              <a:rPr lang="en-US" sz="1600" b="0">
                <a:solidFill>
                  <a:schemeClr val="tx1"/>
                </a:solidFill>
                <a:latin typeface="Verdana" pitchFamily="34" charset="0"/>
                <a:cs typeface="Arial" pitchFamily="34" charset="0"/>
              </a:rPr>
              <a:t>(Holding)</a:t>
            </a:r>
          </a:p>
        </p:txBody>
      </p:sp>
      <p:sp>
        <p:nvSpPr>
          <p:cNvPr id="52227" name="Text Box 5"/>
          <p:cNvSpPr txBox="1">
            <a:spLocks noChangeArrowheads="1"/>
          </p:cNvSpPr>
          <p:nvPr/>
        </p:nvSpPr>
        <p:spPr bwMode="auto">
          <a:xfrm>
            <a:off x="1436167" y="3356860"/>
            <a:ext cx="2286000" cy="703263"/>
          </a:xfrm>
          <a:prstGeom prst="rect">
            <a:avLst/>
          </a:prstGeom>
          <a:solidFill>
            <a:schemeClr val="bg1"/>
          </a:solidFill>
          <a:ln w="9525">
            <a:noFill/>
            <a:miter lim="800000"/>
            <a:headEnd/>
            <a:tailEnd/>
          </a:ln>
        </p:spPr>
        <p:txBody>
          <a:bodyPr>
            <a:spAutoFit/>
          </a:bodyPr>
          <a:lstStyle/>
          <a:p>
            <a:pPr algn="ctr">
              <a:spcBef>
                <a:spcPct val="50000"/>
              </a:spcBef>
            </a:pPr>
            <a:r>
              <a:rPr lang="en-US" sz="1600" b="0" dirty="0">
                <a:solidFill>
                  <a:schemeClr val="tx1"/>
                </a:solidFill>
                <a:latin typeface="Verdana" pitchFamily="34" charset="0"/>
                <a:cs typeface="Arial" pitchFamily="34" charset="0"/>
              </a:rPr>
              <a:t>Company Y</a:t>
            </a:r>
          </a:p>
          <a:p>
            <a:pPr algn="ctr">
              <a:spcBef>
                <a:spcPct val="50000"/>
              </a:spcBef>
            </a:pPr>
            <a:r>
              <a:rPr lang="en-US" sz="1600" b="0" dirty="0">
                <a:solidFill>
                  <a:schemeClr val="tx1"/>
                </a:solidFill>
                <a:latin typeface="Verdana" pitchFamily="34" charset="0"/>
                <a:cs typeface="Arial" pitchFamily="34" charset="0"/>
              </a:rPr>
              <a:t>(Subsidiary)</a:t>
            </a:r>
          </a:p>
        </p:txBody>
      </p:sp>
      <p:sp>
        <p:nvSpPr>
          <p:cNvPr id="52228" name="Line 6"/>
          <p:cNvSpPr>
            <a:spLocks noChangeShapeType="1"/>
          </p:cNvSpPr>
          <p:nvPr/>
        </p:nvSpPr>
        <p:spPr bwMode="auto">
          <a:xfrm>
            <a:off x="2623279" y="2443397"/>
            <a:ext cx="13740" cy="769182"/>
          </a:xfrm>
          <a:prstGeom prst="line">
            <a:avLst/>
          </a:prstGeom>
          <a:noFill/>
          <a:ln w="9525">
            <a:solidFill>
              <a:schemeClr val="tx1"/>
            </a:solidFill>
            <a:round/>
            <a:headEnd/>
            <a:tailEnd type="triangle" w="med" len="med"/>
          </a:ln>
        </p:spPr>
        <p:txBody>
          <a:bodyPr/>
          <a:lstStyle/>
          <a:p>
            <a:endParaRPr lang="en-US"/>
          </a:p>
        </p:txBody>
      </p:sp>
      <p:sp>
        <p:nvSpPr>
          <p:cNvPr id="52229" name="Text Box 7"/>
          <p:cNvSpPr txBox="1">
            <a:spLocks noChangeArrowheads="1"/>
          </p:cNvSpPr>
          <p:nvPr/>
        </p:nvSpPr>
        <p:spPr bwMode="auto">
          <a:xfrm>
            <a:off x="5395913" y="1928813"/>
            <a:ext cx="3124200" cy="703262"/>
          </a:xfrm>
          <a:prstGeom prst="rect">
            <a:avLst/>
          </a:prstGeom>
          <a:solidFill>
            <a:schemeClr val="bg1"/>
          </a:solidFill>
          <a:ln w="9525">
            <a:noFill/>
            <a:miter lim="800000"/>
            <a:headEnd/>
            <a:tailEnd/>
          </a:ln>
        </p:spPr>
        <p:txBody>
          <a:bodyPr>
            <a:spAutoFit/>
          </a:bodyPr>
          <a:lstStyle/>
          <a:p>
            <a:pPr>
              <a:spcBef>
                <a:spcPct val="50000"/>
              </a:spcBef>
            </a:pPr>
            <a:r>
              <a:rPr lang="en-US" sz="1600" b="0">
                <a:solidFill>
                  <a:schemeClr val="tx1"/>
                </a:solidFill>
                <a:latin typeface="Verdana" pitchFamily="34" charset="0"/>
                <a:cs typeface="Arial" pitchFamily="34" charset="0"/>
              </a:rPr>
              <a:t>Cost to X = $  120,000</a:t>
            </a:r>
          </a:p>
          <a:p>
            <a:pPr>
              <a:spcBef>
                <a:spcPct val="50000"/>
              </a:spcBef>
            </a:pPr>
            <a:r>
              <a:rPr lang="en-US" sz="1600" b="0">
                <a:solidFill>
                  <a:schemeClr val="tx1"/>
                </a:solidFill>
                <a:latin typeface="Verdana" pitchFamily="34" charset="0"/>
                <a:cs typeface="Arial" pitchFamily="34" charset="0"/>
              </a:rPr>
              <a:t>Sold to Y = $  140,000</a:t>
            </a:r>
          </a:p>
        </p:txBody>
      </p:sp>
      <p:sp>
        <p:nvSpPr>
          <p:cNvPr id="52230" name="Text Box 8"/>
          <p:cNvSpPr txBox="1">
            <a:spLocks noChangeArrowheads="1"/>
          </p:cNvSpPr>
          <p:nvPr/>
        </p:nvSpPr>
        <p:spPr bwMode="auto">
          <a:xfrm>
            <a:off x="5443538" y="2938463"/>
            <a:ext cx="3657600" cy="1436687"/>
          </a:xfrm>
          <a:prstGeom prst="rect">
            <a:avLst/>
          </a:prstGeom>
          <a:solidFill>
            <a:schemeClr val="bg1"/>
          </a:solidFill>
          <a:ln w="9525">
            <a:noFill/>
            <a:miter lim="800000"/>
            <a:headEnd/>
            <a:tailEnd/>
          </a:ln>
        </p:spPr>
        <p:txBody>
          <a:bodyPr>
            <a:spAutoFit/>
          </a:bodyPr>
          <a:lstStyle/>
          <a:p>
            <a:pPr>
              <a:spcBef>
                <a:spcPct val="50000"/>
              </a:spcBef>
            </a:pPr>
            <a:r>
              <a:rPr lang="en-US" sz="1600" b="0" u="sng">
                <a:solidFill>
                  <a:schemeClr val="tx1"/>
                </a:solidFill>
                <a:latin typeface="Verdana" pitchFamily="34" charset="0"/>
                <a:cs typeface="Arial" pitchFamily="34" charset="0"/>
              </a:rPr>
              <a:t>Consolidated Accounts</a:t>
            </a:r>
            <a:endParaRPr lang="en-US" sz="1600" b="0">
              <a:solidFill>
                <a:schemeClr val="tx1"/>
              </a:solidFill>
              <a:latin typeface="Verdana" pitchFamily="34" charset="0"/>
              <a:cs typeface="Arial" pitchFamily="34" charset="0"/>
            </a:endParaRPr>
          </a:p>
          <a:p>
            <a:pPr>
              <a:spcBef>
                <a:spcPct val="50000"/>
              </a:spcBef>
            </a:pPr>
            <a:r>
              <a:rPr lang="en-US" sz="1600" b="0">
                <a:solidFill>
                  <a:schemeClr val="tx1"/>
                </a:solidFill>
                <a:latin typeface="Verdana" pitchFamily="34" charset="0"/>
                <a:cs typeface="Arial" pitchFamily="34" charset="0"/>
              </a:rPr>
              <a:t>Stock	            =  $ 140,000</a:t>
            </a:r>
          </a:p>
          <a:p>
            <a:pPr>
              <a:spcBef>
                <a:spcPct val="50000"/>
              </a:spcBef>
            </a:pPr>
            <a:r>
              <a:rPr lang="en-US" sz="1600" b="0">
                <a:solidFill>
                  <a:schemeClr val="tx1"/>
                </a:solidFill>
                <a:latin typeface="Verdana" pitchFamily="34" charset="0"/>
                <a:cs typeface="Arial" pitchFamily="34" charset="0"/>
              </a:rPr>
              <a:t>Unrealised Gain  = </a:t>
            </a:r>
            <a:r>
              <a:rPr lang="en-US" sz="1600" b="0" u="sng">
                <a:solidFill>
                  <a:schemeClr val="tx1"/>
                </a:solidFill>
                <a:latin typeface="Verdana" pitchFamily="34" charset="0"/>
                <a:cs typeface="Arial" pitchFamily="34" charset="0"/>
              </a:rPr>
              <a:t>($   20,000)</a:t>
            </a:r>
          </a:p>
          <a:p>
            <a:pPr>
              <a:spcBef>
                <a:spcPct val="50000"/>
              </a:spcBef>
            </a:pPr>
            <a:r>
              <a:rPr lang="en-US" sz="1600" b="0">
                <a:solidFill>
                  <a:schemeClr val="tx1"/>
                </a:solidFill>
                <a:latin typeface="Verdana" pitchFamily="34" charset="0"/>
                <a:cs typeface="Arial" pitchFamily="34" charset="0"/>
              </a:rPr>
              <a:t>Net Stock	= </a:t>
            </a:r>
            <a:r>
              <a:rPr lang="en-US" sz="1600" b="0" u="sng">
                <a:solidFill>
                  <a:schemeClr val="tx1"/>
                </a:solidFill>
                <a:latin typeface="Verdana" pitchFamily="34" charset="0"/>
                <a:cs typeface="Arial" pitchFamily="34" charset="0"/>
              </a:rPr>
              <a:t> $ 120,000</a:t>
            </a:r>
          </a:p>
        </p:txBody>
      </p:sp>
      <p:sp>
        <p:nvSpPr>
          <p:cNvPr id="52231" name="Text Box 9"/>
          <p:cNvSpPr txBox="1">
            <a:spLocks noChangeArrowheads="1"/>
          </p:cNvSpPr>
          <p:nvPr/>
        </p:nvSpPr>
        <p:spPr bwMode="auto">
          <a:xfrm>
            <a:off x="2614613" y="4629150"/>
            <a:ext cx="2895600" cy="703263"/>
          </a:xfrm>
          <a:prstGeom prst="rect">
            <a:avLst/>
          </a:prstGeom>
          <a:solidFill>
            <a:schemeClr val="bg1"/>
          </a:solidFill>
          <a:ln w="9525">
            <a:noFill/>
            <a:miter lim="800000"/>
            <a:headEnd/>
            <a:tailEnd/>
          </a:ln>
        </p:spPr>
        <p:txBody>
          <a:bodyPr>
            <a:spAutoFit/>
          </a:bodyPr>
          <a:lstStyle/>
          <a:p>
            <a:pPr>
              <a:spcBef>
                <a:spcPct val="50000"/>
              </a:spcBef>
            </a:pPr>
            <a:r>
              <a:rPr lang="en-US" sz="1600" b="0">
                <a:solidFill>
                  <a:schemeClr val="tx1"/>
                </a:solidFill>
                <a:latin typeface="Verdana" pitchFamily="34" charset="0"/>
                <a:cs typeface="Arial" pitchFamily="34" charset="0"/>
              </a:rPr>
              <a:t>Tax Rate for X = 34%</a:t>
            </a:r>
          </a:p>
          <a:p>
            <a:pPr>
              <a:spcBef>
                <a:spcPct val="50000"/>
              </a:spcBef>
            </a:pPr>
            <a:r>
              <a:rPr lang="en-US" sz="1600" b="0">
                <a:solidFill>
                  <a:schemeClr val="tx1"/>
                </a:solidFill>
                <a:latin typeface="Verdana" pitchFamily="34" charset="0"/>
                <a:cs typeface="Arial" pitchFamily="34" charset="0"/>
              </a:rPr>
              <a:t>Tax Rate for Y = 30%</a:t>
            </a:r>
          </a:p>
        </p:txBody>
      </p:sp>
      <p:sp>
        <p:nvSpPr>
          <p:cNvPr id="52232" name="Rectangle 10"/>
          <p:cNvSpPr>
            <a:spLocks noChangeArrowheads="1"/>
          </p:cNvSpPr>
          <p:nvPr/>
        </p:nvSpPr>
        <p:spPr bwMode="auto">
          <a:xfrm>
            <a:off x="929807" y="5466080"/>
            <a:ext cx="8320088" cy="492443"/>
          </a:xfrm>
          <a:prstGeom prst="rect">
            <a:avLst/>
          </a:prstGeom>
          <a:noFill/>
          <a:ln w="25400">
            <a:noFill/>
            <a:miter lim="800000"/>
            <a:headEnd/>
            <a:tailEnd type="none" w="lg" len="med"/>
          </a:ln>
        </p:spPr>
        <p:txBody>
          <a:bodyPr wrap="square" lIns="0" tIns="0" rIns="0" bIns="0">
            <a:spAutoFit/>
          </a:bodyPr>
          <a:lstStyle/>
          <a:p>
            <a:pPr>
              <a:spcBef>
                <a:spcPct val="20000"/>
              </a:spcBef>
            </a:pPr>
            <a:r>
              <a:rPr lang="en-US" sz="2000" b="0" dirty="0" smtClean="0">
                <a:solidFill>
                  <a:schemeClr val="tx1"/>
                </a:solidFill>
              </a:rPr>
              <a:t>Tax base of Inventory is $ 1,40,000, however as per books it is $ 120000 giving rise to temporary differences.</a:t>
            </a:r>
            <a:endParaRPr lang="en-US" sz="2000" b="0" dirty="0">
              <a:solidFill>
                <a:schemeClr val="tx1"/>
              </a:solidFill>
            </a:endParaRPr>
          </a:p>
        </p:txBody>
      </p:sp>
      <p:sp>
        <p:nvSpPr>
          <p:cNvPr id="11" name="Title 1"/>
          <p:cNvSpPr txBox="1">
            <a:spLocks/>
          </p:cNvSpPr>
          <p:nvPr/>
        </p:nvSpPr>
        <p:spPr bwMode="auto">
          <a:xfrm>
            <a:off x="1216910" y="598488"/>
            <a:ext cx="8569325" cy="971550"/>
          </a:xfrm>
          <a:prstGeom prst="rect">
            <a:avLst/>
          </a:prstGeom>
          <a:noFill/>
          <a:ln w="9525">
            <a:noFill/>
            <a:miter lim="800000"/>
            <a:headEnd/>
            <a:tailEnd/>
          </a:ln>
        </p:spPr>
        <p:txBody>
          <a:bodyPr lIns="0" tIns="0" rIns="0" bIns="0"/>
          <a:lstStyle/>
          <a:p>
            <a:pPr eaLnBrk="0" hangingPunct="0">
              <a:lnSpc>
                <a:spcPct val="105000"/>
              </a:lnSpc>
              <a:defRPr/>
            </a:pPr>
            <a:r>
              <a:rPr lang="en-US" sz="2800" b="0" dirty="0">
                <a:solidFill>
                  <a:srgbClr val="ED1A3B"/>
                </a:solidFill>
                <a:latin typeface="+mj-lt"/>
                <a:ea typeface="+mj-ea"/>
                <a:cs typeface="+mj-cs"/>
              </a:rPr>
              <a:t>Deferred tax on elimination of unrealised profit</a:t>
            </a:r>
            <a:r>
              <a:rPr lang="en-US" sz="2800" b="0" kern="0" dirty="0">
                <a:solidFill>
                  <a:srgbClr val="00B050"/>
                </a:solidFill>
                <a:latin typeface="+mj-lt"/>
                <a:ea typeface="+mj-ea"/>
                <a:cs typeface="+mj-cs"/>
              </a:rPr>
              <a:t/>
            </a:r>
            <a:br>
              <a:rPr lang="en-US" sz="2800" b="0" kern="0" dirty="0">
                <a:solidFill>
                  <a:srgbClr val="00B050"/>
                </a:solidFill>
                <a:latin typeface="+mj-lt"/>
                <a:ea typeface="+mj-ea"/>
                <a:cs typeface="+mj-cs"/>
              </a:rPr>
            </a:br>
            <a:endParaRPr lang="en-US" sz="2800" b="0" kern="0" dirty="0">
              <a:solidFill>
                <a:srgbClr val="00B050"/>
              </a:solidFill>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5"/>
          <p:cNvSpPr>
            <a:spLocks noGrp="1" noChangeArrowheads="1"/>
          </p:cNvSpPr>
          <p:nvPr>
            <p:ph type="title" idx="4294967295"/>
          </p:nvPr>
        </p:nvSpPr>
        <p:spPr>
          <a:xfrm>
            <a:off x="1214436" y="51245"/>
            <a:ext cx="8569325" cy="971550"/>
          </a:xfrm>
        </p:spPr>
        <p:txBody>
          <a:bodyPr tIns="36000"/>
          <a:lstStyle/>
          <a:p>
            <a:pPr eaLnBrk="1" hangingPunct="1"/>
            <a:r>
              <a:rPr lang="en-GB" b="0" dirty="0" smtClean="0"/>
              <a:t>Solution </a:t>
            </a:r>
          </a:p>
        </p:txBody>
      </p:sp>
      <p:sp>
        <p:nvSpPr>
          <p:cNvPr id="54274" name="Rectangle 6"/>
          <p:cNvSpPr>
            <a:spLocks noGrp="1" noChangeArrowheads="1"/>
          </p:cNvSpPr>
          <p:nvPr>
            <p:ph type="body" idx="4294967295"/>
          </p:nvPr>
        </p:nvSpPr>
        <p:spPr>
          <a:xfrm>
            <a:off x="1214203" y="1206500"/>
            <a:ext cx="7358297" cy="3813175"/>
          </a:xfrm>
        </p:spPr>
        <p:txBody>
          <a:bodyPr>
            <a:noAutofit/>
          </a:bodyPr>
          <a:lstStyle/>
          <a:p>
            <a:pPr marL="360363" indent="-360363" eaLnBrk="1" hangingPunct="1">
              <a:lnSpc>
                <a:spcPct val="150000"/>
              </a:lnSpc>
              <a:tabLst>
                <a:tab pos="4452938" algn="l"/>
              </a:tabLst>
            </a:pPr>
            <a:r>
              <a:rPr lang="en-US" sz="2000" dirty="0" smtClean="0">
                <a:solidFill>
                  <a:schemeClr val="tx1"/>
                </a:solidFill>
              </a:rPr>
              <a:t>The profit made by X on sale to Y would be eliminated</a:t>
            </a:r>
          </a:p>
          <a:p>
            <a:pPr marL="360363" indent="-360363" eaLnBrk="1" hangingPunct="1">
              <a:lnSpc>
                <a:spcPct val="150000"/>
              </a:lnSpc>
              <a:tabLst>
                <a:tab pos="4452938" algn="l"/>
              </a:tabLst>
            </a:pPr>
            <a:r>
              <a:rPr lang="en-US" sz="2000" dirty="0" smtClean="0">
                <a:solidFill>
                  <a:schemeClr val="tx1"/>
                </a:solidFill>
              </a:rPr>
              <a:t>Under IAS 12, a deferred tax asset would be </a:t>
            </a:r>
            <a:r>
              <a:rPr lang="en-US" sz="2000" dirty="0" err="1" smtClean="0">
                <a:solidFill>
                  <a:schemeClr val="tx1"/>
                </a:solidFill>
              </a:rPr>
              <a:t>recognised</a:t>
            </a:r>
            <a:r>
              <a:rPr lang="en-US" sz="2000" dirty="0" smtClean="0">
                <a:solidFill>
                  <a:schemeClr val="tx1"/>
                </a:solidFill>
              </a:rPr>
              <a:t> on the unrealized profit of $ 20,000 based on Y’s 30% tax rate i.e. $ 6,000</a:t>
            </a:r>
          </a:p>
          <a:p>
            <a:pPr marL="360363" indent="-360363" eaLnBrk="1" hangingPunct="1">
              <a:lnSpc>
                <a:spcPct val="150000"/>
              </a:lnSpc>
              <a:tabLst>
                <a:tab pos="4452938" algn="l"/>
              </a:tabLst>
            </a:pPr>
            <a:r>
              <a:rPr lang="en-US" sz="2000" dirty="0" smtClean="0">
                <a:solidFill>
                  <a:schemeClr val="tx1"/>
                </a:solidFill>
              </a:rPr>
              <a:t>	The accounting entry being</a:t>
            </a:r>
          </a:p>
          <a:p>
            <a:pPr marL="717550" lvl="1" indent="-355600" eaLnBrk="1" hangingPunct="1">
              <a:lnSpc>
                <a:spcPct val="150000"/>
              </a:lnSpc>
              <a:tabLst>
                <a:tab pos="4452938" algn="l"/>
              </a:tabLst>
            </a:pPr>
            <a:r>
              <a:rPr lang="en-US" sz="2000" dirty="0" smtClean="0">
                <a:solidFill>
                  <a:schemeClr val="tx1"/>
                </a:solidFill>
              </a:rPr>
              <a:t>Dr Current Tax (income statement)  	 $ 6,800</a:t>
            </a:r>
          </a:p>
          <a:p>
            <a:pPr marL="717550" lvl="1" indent="-355600" eaLnBrk="1" hangingPunct="1">
              <a:lnSpc>
                <a:spcPct val="150000"/>
              </a:lnSpc>
              <a:tabLst>
                <a:tab pos="4452938" algn="l"/>
              </a:tabLst>
            </a:pPr>
            <a:r>
              <a:rPr lang="en-US" sz="2000" dirty="0" smtClean="0">
                <a:solidFill>
                  <a:schemeClr val="tx1"/>
                </a:solidFill>
              </a:rPr>
              <a:t>Cr Current Tax (balance sheet)				 $ 6,800</a:t>
            </a:r>
          </a:p>
          <a:p>
            <a:pPr marL="717550" lvl="1" indent="-355600" eaLnBrk="1" hangingPunct="1">
              <a:lnSpc>
                <a:spcPct val="150000"/>
              </a:lnSpc>
              <a:tabLst>
                <a:tab pos="4452938" algn="l"/>
              </a:tabLst>
            </a:pPr>
            <a:endParaRPr lang="en-US" sz="2000" dirty="0" smtClean="0">
              <a:solidFill>
                <a:schemeClr val="tx1"/>
              </a:solidFill>
            </a:endParaRPr>
          </a:p>
          <a:p>
            <a:pPr marL="717550" lvl="1" indent="-355600" eaLnBrk="1" hangingPunct="1">
              <a:lnSpc>
                <a:spcPct val="150000"/>
              </a:lnSpc>
              <a:tabLst>
                <a:tab pos="4452938" algn="l"/>
              </a:tabLst>
            </a:pPr>
            <a:r>
              <a:rPr lang="en-US" sz="2000" dirty="0" smtClean="0">
                <a:solidFill>
                  <a:schemeClr val="tx1"/>
                </a:solidFill>
              </a:rPr>
              <a:t>Dr Deferred Tax (balance sheet)	 $ 6,000</a:t>
            </a:r>
          </a:p>
          <a:p>
            <a:pPr marL="717550" lvl="1" indent="-355600" eaLnBrk="1" hangingPunct="1">
              <a:lnSpc>
                <a:spcPct val="150000"/>
              </a:lnSpc>
              <a:tabLst>
                <a:tab pos="4452938" algn="l"/>
              </a:tabLst>
            </a:pPr>
            <a:r>
              <a:rPr lang="en-US" sz="2000" dirty="0" smtClean="0">
                <a:solidFill>
                  <a:schemeClr val="tx1"/>
                </a:solidFill>
              </a:rPr>
              <a:t>Cr Deferred Tax (income statement) 			                $ 6,000</a:t>
            </a:r>
          </a:p>
          <a:p>
            <a:pPr marL="717550" lvl="1" indent="-355600" eaLnBrk="1" hangingPunct="1">
              <a:lnSpc>
                <a:spcPct val="150000"/>
              </a:lnSpc>
              <a:tabLst>
                <a:tab pos="4452938" algn="l"/>
              </a:tabLst>
            </a:pPr>
            <a:endParaRPr lang="en-US" sz="1600" dirty="0" smtClean="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D1C6FD-A228-4DFF-9C48-5B61C80157C8}" type="slidenum">
              <a:rPr lang="en-US" smtClean="0"/>
              <a:pPr/>
              <a:t>38</a:t>
            </a:fld>
            <a:endParaRPr lang="en-US" dirty="0"/>
          </a:p>
        </p:txBody>
      </p:sp>
      <p:sp>
        <p:nvSpPr>
          <p:cNvPr id="4" name="TextBox 3"/>
          <p:cNvSpPr txBox="1"/>
          <p:nvPr/>
        </p:nvSpPr>
        <p:spPr>
          <a:xfrm>
            <a:off x="1151568" y="847374"/>
            <a:ext cx="6240811" cy="978729"/>
          </a:xfrm>
          <a:prstGeom prst="rect">
            <a:avLst/>
          </a:prstGeom>
          <a:noFill/>
        </p:spPr>
        <p:txBody>
          <a:bodyPr wrap="none" rtlCol="0">
            <a:spAutoFit/>
          </a:bodyPr>
          <a:lstStyle/>
          <a:p>
            <a:r>
              <a:rPr lang="en-US" sz="3200" dirty="0" smtClean="0"/>
              <a:t>This proves that accountants are </a:t>
            </a:r>
          </a:p>
          <a:p>
            <a:r>
              <a:rPr lang="en-US" sz="3200" dirty="0" smtClean="0"/>
              <a:t>perfectionists.</a:t>
            </a:r>
            <a:endParaRPr lang="en-IN" sz="3200" dirty="0"/>
          </a:p>
        </p:txBody>
      </p:sp>
      <p:pic>
        <p:nvPicPr>
          <p:cNvPr id="8194" name="Picture 2"/>
          <p:cNvPicPr>
            <a:picLocks noChangeAspect="1" noChangeArrowheads="1"/>
          </p:cNvPicPr>
          <p:nvPr/>
        </p:nvPicPr>
        <p:blipFill>
          <a:blip r:embed="rId2" cstate="print"/>
          <a:srcRect/>
          <a:stretch>
            <a:fillRect/>
          </a:stretch>
        </p:blipFill>
        <p:spPr bwMode="auto">
          <a:xfrm>
            <a:off x="1868493" y="2292823"/>
            <a:ext cx="4737563" cy="3152633"/>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1006866" y="688090"/>
            <a:ext cx="8569325" cy="633413"/>
          </a:xfrm>
        </p:spPr>
        <p:txBody>
          <a:bodyPr>
            <a:normAutofit fontScale="90000"/>
          </a:bodyPr>
          <a:lstStyle/>
          <a:p>
            <a:r>
              <a:rPr lang="en-IN" b="0" dirty="0" smtClean="0"/>
              <a:t>Reporting Gap</a:t>
            </a:r>
            <a:endParaRPr lang="en-US" b="0" dirty="0" smtClean="0"/>
          </a:p>
        </p:txBody>
      </p:sp>
      <p:sp>
        <p:nvSpPr>
          <p:cNvPr id="68611" name="Rectangle 3"/>
          <p:cNvSpPr>
            <a:spLocks noGrp="1" noChangeArrowheads="1"/>
          </p:cNvSpPr>
          <p:nvPr>
            <p:ph type="body" idx="4294967295"/>
          </p:nvPr>
        </p:nvSpPr>
        <p:spPr>
          <a:xfrm>
            <a:off x="767028" y="1515360"/>
            <a:ext cx="8569325" cy="4886325"/>
          </a:xfrm>
        </p:spPr>
        <p:txBody>
          <a:bodyPr>
            <a:normAutofit/>
          </a:bodyPr>
          <a:lstStyle/>
          <a:p>
            <a:pPr marL="344488" indent="-52388" defTabSz="225425"/>
            <a:r>
              <a:rPr lang="en-IN" dirty="0" smtClean="0">
                <a:solidFill>
                  <a:schemeClr val="tx1"/>
                </a:solidFill>
              </a:rPr>
              <a:t>Under IFRS</a:t>
            </a:r>
          </a:p>
          <a:p>
            <a:pPr marL="344488" indent="-52388" defTabSz="225425">
              <a:lnSpc>
                <a:spcPct val="150000"/>
              </a:lnSpc>
              <a:buNone/>
            </a:pPr>
            <a:r>
              <a:rPr lang="en-IN" dirty="0" smtClean="0">
                <a:solidFill>
                  <a:schemeClr val="tx1"/>
                </a:solidFill>
              </a:rPr>
              <a:t>Max 3 months</a:t>
            </a:r>
          </a:p>
          <a:p>
            <a:pPr marL="344488" indent="-52388" defTabSz="225425"/>
            <a:endParaRPr lang="en-IN" dirty="0" smtClean="0">
              <a:solidFill>
                <a:schemeClr val="tx1"/>
              </a:solidFill>
            </a:endParaRPr>
          </a:p>
          <a:p>
            <a:pPr marL="344488" indent="-52388" defTabSz="225425"/>
            <a:r>
              <a:rPr lang="en-IN" dirty="0" smtClean="0">
                <a:solidFill>
                  <a:schemeClr val="tx1"/>
                </a:solidFill>
              </a:rPr>
              <a:t>Indian GAAP</a:t>
            </a:r>
          </a:p>
          <a:p>
            <a:pPr marL="344488" indent="-52388" defTabSz="225425">
              <a:lnSpc>
                <a:spcPct val="150000"/>
              </a:lnSpc>
              <a:buNone/>
            </a:pPr>
            <a:r>
              <a:rPr lang="en-IN" dirty="0" smtClean="0">
                <a:solidFill>
                  <a:schemeClr val="tx1"/>
                </a:solidFill>
              </a:rPr>
              <a:t>Max  6 months</a:t>
            </a:r>
          </a:p>
          <a:p>
            <a:pPr marL="344488" indent="-52388" defTabSz="225425">
              <a:lnSpc>
                <a:spcPct val="150000"/>
              </a:lnSpc>
            </a:pPr>
            <a:endParaRPr lang="en-IN" sz="1000" dirty="0" smtClean="0">
              <a:solidFill>
                <a:schemeClr val="tx1"/>
              </a:solidFill>
            </a:endParaRPr>
          </a:p>
        </p:txBody>
      </p:sp>
      <p:pic>
        <p:nvPicPr>
          <p:cNvPr id="9218" name="Picture 2"/>
          <p:cNvPicPr>
            <a:picLocks noChangeAspect="1" noChangeArrowheads="1"/>
          </p:cNvPicPr>
          <p:nvPr/>
        </p:nvPicPr>
        <p:blipFill>
          <a:blip r:embed="rId3" cstate="print"/>
          <a:srcRect/>
          <a:stretch>
            <a:fillRect/>
          </a:stretch>
        </p:blipFill>
        <p:spPr bwMode="auto">
          <a:xfrm>
            <a:off x="3853210" y="3568527"/>
            <a:ext cx="878088" cy="92219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479686"/>
            <a:ext cx="7406640" cy="617880"/>
          </a:xfrm>
        </p:spPr>
        <p:txBody>
          <a:bodyPr>
            <a:normAutofit fontScale="90000"/>
          </a:bodyPr>
          <a:lstStyle/>
          <a:p>
            <a:r>
              <a:rPr lang="en-US" sz="3600" dirty="0" smtClean="0"/>
              <a:t>Enron Scandal made headlines…..</a:t>
            </a:r>
            <a:endParaRPr lang="en-US" sz="3600" dirty="0"/>
          </a:p>
        </p:txBody>
      </p:sp>
      <p:sp>
        <p:nvSpPr>
          <p:cNvPr id="3" name="Subtitle 2"/>
          <p:cNvSpPr>
            <a:spLocks noGrp="1"/>
          </p:cNvSpPr>
          <p:nvPr>
            <p:ph type="subTitle" idx="1"/>
          </p:nvPr>
        </p:nvSpPr>
        <p:spPr>
          <a:xfrm>
            <a:off x="1432560" y="1850064"/>
            <a:ext cx="7406640" cy="4220952"/>
          </a:xfrm>
        </p:spPr>
        <p:txBody>
          <a:bodyPr>
            <a:normAutofit/>
          </a:bodyPr>
          <a:lstStyle/>
          <a:p>
            <a:r>
              <a:rPr lang="en-US" dirty="0" smtClean="0"/>
              <a:t>Companies have used </a:t>
            </a:r>
            <a:r>
              <a:rPr lang="en-US" dirty="0" smtClean="0">
                <a:hlinkClick r:id="rId3"/>
              </a:rPr>
              <a:t>off-balance-sheet entities</a:t>
            </a:r>
            <a:r>
              <a:rPr lang="en-US" dirty="0" smtClean="0"/>
              <a:t> responsibly and irresponsibly for some time……..</a:t>
            </a:r>
          </a:p>
          <a:p>
            <a:endParaRPr lang="en-US" dirty="0" smtClean="0"/>
          </a:p>
          <a:p>
            <a:r>
              <a:rPr lang="en-US" dirty="0" smtClean="0"/>
              <a:t>Companies could finance business ventures by transferring the risk of these ventures from the parent to the off-balance-sheet  entities </a:t>
            </a:r>
            <a:r>
              <a:rPr lang="en-US" sz="2400" dirty="0" smtClean="0">
                <a:solidFill>
                  <a:srgbClr val="FF0000"/>
                </a:solidFill>
              </a:rPr>
              <a:t>which sometimes did not qualify for the definition of subsidiary. ……..</a:t>
            </a:r>
            <a:r>
              <a:rPr lang="en-US" dirty="0" smtClean="0">
                <a:solidFill>
                  <a:srgbClr val="FF0000"/>
                </a:solidFill>
              </a:rPr>
              <a:t/>
            </a:r>
            <a:br>
              <a:rPr lang="en-US" dirty="0" smtClean="0">
                <a:solidFill>
                  <a:srgbClr val="FF0000"/>
                </a:solidFill>
              </a:rPr>
            </a:br>
            <a:r>
              <a:rPr lang="en-US" dirty="0" smtClean="0"/>
              <a:t/>
            </a:r>
            <a:br>
              <a:rPr lang="en-US" dirty="0" smtClean="0"/>
            </a:br>
            <a:endParaRPr lang="en-US" dirty="0"/>
          </a:p>
        </p:txBody>
      </p:sp>
      <p:sp>
        <p:nvSpPr>
          <p:cNvPr id="5" name="Slide Number Placeholder 4"/>
          <p:cNvSpPr>
            <a:spLocks noGrp="1"/>
          </p:cNvSpPr>
          <p:nvPr>
            <p:ph type="sldNum" sz="quarter" idx="4294967295"/>
          </p:nvPr>
        </p:nvSpPr>
        <p:spPr>
          <a:xfrm>
            <a:off x="8613648" y="6305550"/>
            <a:ext cx="457200" cy="476250"/>
          </a:xfrm>
          <a:prstGeom prst="rect">
            <a:avLst/>
          </a:prstGeom>
        </p:spPr>
        <p:txBody>
          <a:bodyPr/>
          <a:lstStyle/>
          <a:p>
            <a:fld id="{13DF2338-097B-4264-8E72-A856CEE12771}" type="slidenum">
              <a:rPr lang="en-US" smtClean="0"/>
              <a:pPr/>
              <a:t>4</a:t>
            </a:fld>
            <a:endParaRPr lang="en-US" dirty="0"/>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b="0" smtClean="0"/>
              <a:t>Other Concepts</a:t>
            </a:r>
          </a:p>
        </p:txBody>
      </p:sp>
      <p:sp>
        <p:nvSpPr>
          <p:cNvPr id="56322" name="Rectangle 3"/>
          <p:cNvSpPr>
            <a:spLocks noGrp="1" noChangeArrowheads="1"/>
          </p:cNvSpPr>
          <p:nvPr>
            <p:ph type="body" idx="1"/>
          </p:nvPr>
        </p:nvSpPr>
        <p:spPr>
          <a:xfrm>
            <a:off x="632115" y="1327305"/>
            <a:ext cx="8569325" cy="4733925"/>
          </a:xfrm>
        </p:spPr>
        <p:txBody>
          <a:bodyPr>
            <a:normAutofit/>
          </a:bodyPr>
          <a:lstStyle/>
          <a:p>
            <a:pPr algn="just">
              <a:lnSpc>
                <a:spcPct val="150000"/>
              </a:lnSpc>
              <a:buFontTx/>
              <a:buChar char="•"/>
            </a:pPr>
            <a:r>
              <a:rPr lang="en-US" dirty="0" smtClean="0">
                <a:solidFill>
                  <a:srgbClr val="0099FF"/>
                </a:solidFill>
              </a:rPr>
              <a:t>Uniform accounting policy </a:t>
            </a:r>
            <a:r>
              <a:rPr lang="en-US" dirty="0" smtClean="0">
                <a:solidFill>
                  <a:schemeClr val="tx1"/>
                </a:solidFill>
              </a:rPr>
              <a:t>mandatory  </a:t>
            </a:r>
          </a:p>
          <a:p>
            <a:pPr algn="just">
              <a:lnSpc>
                <a:spcPct val="150000"/>
              </a:lnSpc>
              <a:buNone/>
            </a:pPr>
            <a:r>
              <a:rPr lang="en-US" dirty="0" smtClean="0"/>
              <a:t>	</a:t>
            </a:r>
            <a:r>
              <a:rPr lang="en-US" dirty="0" smtClean="0">
                <a:solidFill>
                  <a:srgbClr val="FF0000"/>
                </a:solidFill>
              </a:rPr>
              <a:t>Carve Out</a:t>
            </a:r>
            <a:r>
              <a:rPr lang="en-US" dirty="0" smtClean="0"/>
              <a:t> </a:t>
            </a:r>
            <a:r>
              <a:rPr lang="en-US" dirty="0" smtClean="0">
                <a:solidFill>
                  <a:srgbClr val="FF0000"/>
                </a:solidFill>
              </a:rPr>
              <a:t>under IND AS</a:t>
            </a:r>
            <a:r>
              <a:rPr lang="en-US" sz="2900" dirty="0" smtClean="0"/>
              <a:t>- </a:t>
            </a:r>
            <a:r>
              <a:rPr lang="en-US" dirty="0" smtClean="0"/>
              <a:t>Choice to follow non-uniform acct policies/periods for associates, where alignment is determined to be impracticable. </a:t>
            </a:r>
            <a:endParaRPr lang="en-US" sz="2900" dirty="0" smtClean="0">
              <a:solidFill>
                <a:schemeClr val="tx1"/>
              </a:solidFill>
            </a:endParaRPr>
          </a:p>
          <a:p>
            <a:pPr algn="just">
              <a:lnSpc>
                <a:spcPct val="150000"/>
              </a:lnSpc>
              <a:buFontTx/>
              <a:buChar char="•"/>
            </a:pPr>
            <a:r>
              <a:rPr lang="en-US" dirty="0" smtClean="0">
                <a:solidFill>
                  <a:srgbClr val="0099FF"/>
                </a:solidFill>
              </a:rPr>
              <a:t>Non controlling interest disclosed within equity</a:t>
            </a:r>
            <a:r>
              <a:rPr lang="en-US" dirty="0" smtClean="0">
                <a:solidFill>
                  <a:schemeClr val="tx1"/>
                </a:solidFill>
              </a:rPr>
              <a:t>, </a:t>
            </a:r>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‘Investment entities’</a:t>
            </a:r>
            <a:br>
              <a:rPr lang="en-IN" b="1" dirty="0" smtClean="0"/>
            </a:br>
            <a:endParaRPr lang="en-IN" dirty="0"/>
          </a:p>
        </p:txBody>
      </p:sp>
      <p:sp>
        <p:nvSpPr>
          <p:cNvPr id="3" name="Content Placeholder 2"/>
          <p:cNvSpPr>
            <a:spLocks noGrp="1"/>
          </p:cNvSpPr>
          <p:nvPr>
            <p:ph idx="1"/>
          </p:nvPr>
        </p:nvSpPr>
        <p:spPr>
          <a:xfrm>
            <a:off x="1116943" y="1018294"/>
            <a:ext cx="7498080" cy="5056240"/>
          </a:xfrm>
        </p:spPr>
        <p:txBody>
          <a:bodyPr>
            <a:normAutofit/>
          </a:bodyPr>
          <a:lstStyle/>
          <a:p>
            <a:pPr>
              <a:buNone/>
            </a:pPr>
            <a:r>
              <a:rPr lang="en-IN" dirty="0" smtClean="0"/>
              <a:t>An exemption from consolidation is being given for investment entities that meet certain criteria related to business purpose, investment activity, exit strategy, unit ownership, pooling of funds, use of fair value for internal and external reporting and whether it is a reporting entity. </a:t>
            </a:r>
          </a:p>
          <a:p>
            <a:r>
              <a:rPr lang="en-IN" dirty="0" smtClean="0"/>
              <a:t>These entities would be required to measure their controlled investments at fair value through profit or loss.</a:t>
            </a:r>
            <a:endParaRPr lang="en-IN" dirty="0"/>
          </a:p>
        </p:txBody>
      </p:sp>
      <p:sp>
        <p:nvSpPr>
          <p:cNvPr id="4" name="Slide Number Placeholder 3"/>
          <p:cNvSpPr>
            <a:spLocks noGrp="1"/>
          </p:cNvSpPr>
          <p:nvPr>
            <p:ph type="sldNum" sz="quarter" idx="12"/>
          </p:nvPr>
        </p:nvSpPr>
        <p:spPr/>
        <p:txBody>
          <a:bodyPr/>
          <a:lstStyle/>
          <a:p>
            <a:fld id="{811AAEEF-F233-4E32-A923-D4DF4B556C67}" type="slidenum">
              <a:rPr lang="en-US" smtClean="0"/>
              <a:pPr/>
              <a:t>41</a:t>
            </a:fld>
            <a:endParaRPr lang="en-US" dirty="0"/>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503353" y="201467"/>
            <a:ext cx="5394608" cy="404075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811AAEEF-F233-4E32-A923-D4DF4B556C67}" type="slidenum">
              <a:rPr lang="en-US" smtClean="0"/>
              <a:pPr/>
              <a:t>42</a:t>
            </a:fld>
            <a:endParaRPr lang="en-US" dirty="0"/>
          </a:p>
        </p:txBody>
      </p:sp>
      <p:sp>
        <p:nvSpPr>
          <p:cNvPr id="5" name="TextBox 4"/>
          <p:cNvSpPr txBox="1"/>
          <p:nvPr/>
        </p:nvSpPr>
        <p:spPr>
          <a:xfrm>
            <a:off x="1413114" y="4170218"/>
            <a:ext cx="7316426" cy="437043"/>
          </a:xfrm>
          <a:prstGeom prst="rect">
            <a:avLst/>
          </a:prstGeom>
          <a:noFill/>
        </p:spPr>
        <p:txBody>
          <a:bodyPr wrap="none" rtlCol="0">
            <a:spAutoFit/>
          </a:bodyPr>
          <a:lstStyle/>
          <a:p>
            <a:r>
              <a:rPr lang="en-IN" sz="2800" dirty="0" smtClean="0"/>
              <a:t>Structured Entities / Special Purpose Entities</a:t>
            </a:r>
            <a:endParaRPr lang="en-IN" sz="2800" dirty="0"/>
          </a:p>
        </p:txBody>
      </p:sp>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11AAEEF-F233-4E32-A923-D4DF4B556C67}" type="slidenum">
              <a:rPr lang="en-US" smtClean="0"/>
              <a:pPr/>
              <a:t>43</a:t>
            </a:fld>
            <a:endParaRPr lang="en-US" dirty="0"/>
          </a:p>
        </p:txBody>
      </p:sp>
      <p:sp>
        <p:nvSpPr>
          <p:cNvPr id="6" name="TextBox 5"/>
          <p:cNvSpPr txBox="1"/>
          <p:nvPr/>
        </p:nvSpPr>
        <p:spPr>
          <a:xfrm>
            <a:off x="1385047" y="1106847"/>
            <a:ext cx="7395882" cy="3637919"/>
          </a:xfrm>
          <a:prstGeom prst="rect">
            <a:avLst/>
          </a:prstGeom>
          <a:noFill/>
        </p:spPr>
        <p:txBody>
          <a:bodyPr wrap="square" rtlCol="0">
            <a:spAutoFit/>
          </a:bodyPr>
          <a:lstStyle/>
          <a:p>
            <a:r>
              <a:rPr lang="en-US" sz="2400" dirty="0" smtClean="0"/>
              <a:t>Objectives behind formation of an SE’s</a:t>
            </a:r>
          </a:p>
          <a:p>
            <a:endParaRPr lang="en-US" sz="2400" dirty="0" smtClean="0"/>
          </a:p>
          <a:p>
            <a:pPr marL="342900" indent="-342900">
              <a:buAutoNum type="arabicPeriod"/>
            </a:pPr>
            <a:r>
              <a:rPr lang="en-US" sz="2400" dirty="0" smtClean="0"/>
              <a:t>To carry out lease transactions</a:t>
            </a:r>
          </a:p>
          <a:p>
            <a:pPr marL="342900" indent="-342900">
              <a:buAutoNum type="arabicPeriod"/>
            </a:pPr>
            <a:r>
              <a:rPr lang="en-US" sz="2400" dirty="0" smtClean="0"/>
              <a:t>To carry out R &amp; D</a:t>
            </a:r>
          </a:p>
          <a:p>
            <a:pPr marL="342900" indent="-342900">
              <a:buAutoNum type="arabicPeriod"/>
            </a:pPr>
            <a:r>
              <a:rPr lang="en-US" sz="2400" dirty="0" smtClean="0"/>
              <a:t>To carry out </a:t>
            </a:r>
            <a:r>
              <a:rPr lang="en-US" sz="2400" dirty="0" err="1" smtClean="0"/>
              <a:t>Securitisation</a:t>
            </a:r>
            <a:r>
              <a:rPr lang="en-US" sz="2400" dirty="0" smtClean="0"/>
              <a:t> Transactions</a:t>
            </a:r>
          </a:p>
          <a:p>
            <a:pPr marL="342900" indent="-342900">
              <a:buAutoNum type="arabicPeriod"/>
            </a:pPr>
            <a:r>
              <a:rPr lang="en-US" sz="2400" dirty="0" smtClean="0"/>
              <a:t>To finance a particular activity</a:t>
            </a:r>
          </a:p>
          <a:p>
            <a:pPr marL="342900" indent="-342900">
              <a:buAutoNum type="arabicPeriod"/>
            </a:pPr>
            <a:r>
              <a:rPr lang="en-US" sz="2400" dirty="0" smtClean="0"/>
              <a:t>To circumvent some tax / corporate law requirement</a:t>
            </a:r>
          </a:p>
          <a:p>
            <a:pPr marL="342900" indent="-342900">
              <a:buAutoNum type="arabicPeriod"/>
            </a:pPr>
            <a:endParaRPr lang="en-US" sz="2400" dirty="0" smtClean="0"/>
          </a:p>
          <a:p>
            <a:pPr marL="342900" indent="-342900">
              <a:buAutoNum type="arabicPeriod"/>
            </a:pPr>
            <a:endParaRPr lang="en-US" sz="2400" dirty="0"/>
          </a:p>
        </p:txBody>
      </p:sp>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39849"/>
            <a:ext cx="7010400" cy="838200"/>
          </a:xfrm>
        </p:spPr>
        <p:txBody>
          <a:bodyPr>
            <a:normAutofit fontScale="90000"/>
          </a:bodyPr>
          <a:lstStyle/>
          <a:p>
            <a:r>
              <a:rPr lang="en-US" sz="2800" dirty="0" smtClean="0"/>
              <a:t/>
            </a:r>
            <a:br>
              <a:rPr lang="en-US" sz="2800" dirty="0" smtClean="0"/>
            </a:br>
            <a:endParaRPr lang="en-US" sz="2800" dirty="0"/>
          </a:p>
        </p:txBody>
      </p:sp>
      <p:sp>
        <p:nvSpPr>
          <p:cNvPr id="6" name="Slide Number Placeholder 5"/>
          <p:cNvSpPr>
            <a:spLocks noGrp="1"/>
          </p:cNvSpPr>
          <p:nvPr>
            <p:ph type="sldNum" sz="quarter" idx="12"/>
          </p:nvPr>
        </p:nvSpPr>
        <p:spPr/>
        <p:txBody>
          <a:bodyPr/>
          <a:lstStyle/>
          <a:p>
            <a:fld id="{811AAEEF-F233-4E32-A923-D4DF4B556C67}" type="slidenum">
              <a:rPr lang="en-US" smtClean="0"/>
              <a:pPr/>
              <a:t>44</a:t>
            </a:fld>
            <a:endParaRPr lang="en-US" dirty="0"/>
          </a:p>
        </p:txBody>
      </p:sp>
      <p:sp>
        <p:nvSpPr>
          <p:cNvPr id="4" name="Rectangle 3"/>
          <p:cNvSpPr/>
          <p:nvPr/>
        </p:nvSpPr>
        <p:spPr>
          <a:xfrm>
            <a:off x="1602074" y="674030"/>
            <a:ext cx="6423281" cy="5484578"/>
          </a:xfrm>
          <a:prstGeom prst="rect">
            <a:avLst/>
          </a:prstGeom>
        </p:spPr>
        <p:txBody>
          <a:bodyPr wrap="square">
            <a:spAutoFit/>
          </a:bodyPr>
          <a:lstStyle/>
          <a:p>
            <a:r>
              <a:rPr lang="en-US" sz="2400" b="1" dirty="0" smtClean="0"/>
              <a:t>Features of SE :-</a:t>
            </a:r>
          </a:p>
          <a:p>
            <a:endParaRPr lang="en-US" dirty="0" smtClean="0"/>
          </a:p>
          <a:p>
            <a:r>
              <a:rPr lang="en-US" dirty="0" smtClean="0"/>
              <a:t>• Auto-pilot arrangements that restrict the decision-making capacity of the governing board or management</a:t>
            </a:r>
          </a:p>
          <a:p>
            <a:endParaRPr lang="en-US" dirty="0" smtClean="0"/>
          </a:p>
          <a:p>
            <a:r>
              <a:rPr lang="en-US" dirty="0" smtClean="0"/>
              <a:t>• Use of professional directors, trustees or partners.</a:t>
            </a:r>
          </a:p>
          <a:p>
            <a:endParaRPr lang="en-US" dirty="0" smtClean="0"/>
          </a:p>
          <a:p>
            <a:r>
              <a:rPr lang="en-US" dirty="0" smtClean="0"/>
              <a:t>• Thin capitalization, the proportion of ‘real’ equity is too small to support the SPE’s overall activities.</a:t>
            </a:r>
          </a:p>
          <a:p>
            <a:endParaRPr lang="en-US" dirty="0" smtClean="0"/>
          </a:p>
          <a:p>
            <a:r>
              <a:rPr lang="en-US" dirty="0" smtClean="0"/>
              <a:t>• Absence of an apparent profit-making motive,</a:t>
            </a:r>
          </a:p>
          <a:p>
            <a:endParaRPr lang="en-US" dirty="0" smtClean="0"/>
          </a:p>
          <a:p>
            <a:r>
              <a:rPr lang="en-US" dirty="0" smtClean="0"/>
              <a:t>• Domiciled in ‘offshore’ capital havens.</a:t>
            </a:r>
          </a:p>
          <a:p>
            <a:endParaRPr lang="en-US" dirty="0" smtClean="0"/>
          </a:p>
          <a:p>
            <a:r>
              <a:rPr lang="en-US" dirty="0" smtClean="0"/>
              <a:t>• Have a specified life.</a:t>
            </a:r>
          </a:p>
          <a:p>
            <a:endParaRPr lang="en-US" dirty="0" smtClean="0"/>
          </a:p>
          <a:p>
            <a:r>
              <a:rPr lang="en-US" dirty="0" smtClean="0"/>
              <a:t>• Exists for financial engineering purposes.</a:t>
            </a:r>
          </a:p>
          <a:p>
            <a:endParaRPr lang="en-US" dirty="0" smtClean="0"/>
          </a:p>
          <a:p>
            <a:r>
              <a:rPr lang="en-US" dirty="0" smtClean="0"/>
              <a:t>• The creator or sponsor transfers assets to the SPE, as part of a derecognition transaction involving financial assets</a:t>
            </a:r>
          </a:p>
        </p:txBody>
      </p:sp>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Activities</a:t>
            </a:r>
          </a:p>
          <a:p>
            <a:r>
              <a:rPr lang="en-US" dirty="0" smtClean="0"/>
              <a:t>Benefits</a:t>
            </a:r>
          </a:p>
          <a:p>
            <a:r>
              <a:rPr lang="en-US" dirty="0" smtClean="0"/>
              <a:t>Risk</a:t>
            </a:r>
          </a:p>
          <a:p>
            <a:r>
              <a:rPr lang="en-US" dirty="0" smtClean="0"/>
              <a:t>Decision Making</a:t>
            </a:r>
            <a:endParaRPr lang="en-IN"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45</a:t>
            </a:fld>
            <a:endParaRPr lang="en-US" dirty="0"/>
          </a:p>
        </p:txBody>
      </p:sp>
      <p:pic>
        <p:nvPicPr>
          <p:cNvPr id="6" name="Picture 3"/>
          <p:cNvPicPr>
            <a:picLocks noChangeAspect="1" noChangeArrowheads="1"/>
          </p:cNvPicPr>
          <p:nvPr/>
        </p:nvPicPr>
        <p:blipFill>
          <a:blip r:embed="rId2" cstate="print"/>
          <a:srcRect/>
          <a:stretch>
            <a:fillRect/>
          </a:stretch>
        </p:blipFill>
        <p:spPr bwMode="auto">
          <a:xfrm>
            <a:off x="5490596" y="1864444"/>
            <a:ext cx="2076176" cy="1603948"/>
          </a:xfrm>
          <a:prstGeom prst="rect">
            <a:avLst/>
          </a:prstGeom>
          <a:noFill/>
          <a:ln w="9525">
            <a:noFill/>
            <a:miter lim="800000"/>
            <a:headEnd/>
            <a:tailEnd/>
          </a:ln>
        </p:spPr>
      </p:pic>
    </p:spTree>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7610" y="379750"/>
            <a:ext cx="7010400" cy="838200"/>
          </a:xfrm>
        </p:spPr>
        <p:txBody>
          <a:bodyPr>
            <a:normAutofit fontScale="90000"/>
          </a:bodyPr>
          <a:lstStyle/>
          <a:p>
            <a:r>
              <a:rPr lang="en-US" dirty="0" smtClean="0"/>
              <a:t>Accounting Principles</a:t>
            </a:r>
            <a:br>
              <a:rPr lang="en-US" dirty="0" smtClean="0"/>
            </a:br>
            <a:endParaRPr lang="en-US" dirty="0"/>
          </a:p>
        </p:txBody>
      </p:sp>
      <p:sp>
        <p:nvSpPr>
          <p:cNvPr id="6" name="Slide Number Placeholder 5"/>
          <p:cNvSpPr>
            <a:spLocks noGrp="1"/>
          </p:cNvSpPr>
          <p:nvPr>
            <p:ph type="sldNum" sz="quarter" idx="12"/>
          </p:nvPr>
        </p:nvSpPr>
        <p:spPr/>
        <p:txBody>
          <a:bodyPr/>
          <a:lstStyle/>
          <a:p>
            <a:fld id="{811AAEEF-F233-4E32-A923-D4DF4B556C67}" type="slidenum">
              <a:rPr lang="en-US" smtClean="0"/>
              <a:pPr/>
              <a:t>46</a:t>
            </a:fld>
            <a:endParaRPr lang="en-US" dirty="0"/>
          </a:p>
        </p:txBody>
      </p:sp>
      <p:sp>
        <p:nvSpPr>
          <p:cNvPr id="4" name="Rectangle 3"/>
          <p:cNvSpPr/>
          <p:nvPr/>
        </p:nvSpPr>
        <p:spPr>
          <a:xfrm>
            <a:off x="1693889" y="1333042"/>
            <a:ext cx="6775554" cy="3539430"/>
          </a:xfrm>
          <a:prstGeom prst="rect">
            <a:avLst/>
          </a:prstGeom>
        </p:spPr>
        <p:txBody>
          <a:bodyPr wrap="square">
            <a:spAutoFit/>
          </a:bodyPr>
          <a:lstStyle/>
          <a:p>
            <a:r>
              <a:rPr lang="en-US" sz="2000" dirty="0" smtClean="0"/>
              <a:t>SE should be consolidated when the substance of the relationship indicates that the SE is a subsidiary.</a:t>
            </a:r>
          </a:p>
          <a:p>
            <a:endParaRPr lang="en-US" sz="2000" dirty="0" smtClean="0"/>
          </a:p>
          <a:p>
            <a:r>
              <a:rPr lang="en-US" sz="2000" b="1" dirty="0" smtClean="0"/>
              <a:t>For consolidation:-</a:t>
            </a:r>
          </a:p>
          <a:p>
            <a:endParaRPr lang="en-US" sz="2000" dirty="0" smtClean="0"/>
          </a:p>
          <a:p>
            <a:r>
              <a:rPr lang="en-US" sz="2000" dirty="0" smtClean="0"/>
              <a:t>• follow usual procedures</a:t>
            </a:r>
          </a:p>
          <a:p>
            <a:r>
              <a:rPr lang="en-US" sz="2000" dirty="0" smtClean="0"/>
              <a:t>• elimination of inter-company activity</a:t>
            </a:r>
          </a:p>
          <a:p>
            <a:r>
              <a:rPr lang="en-US" sz="2000" dirty="0" smtClean="0"/>
              <a:t>• presentation of minority interests.</a:t>
            </a:r>
          </a:p>
          <a:p>
            <a:endParaRPr lang="en-US" sz="2000" dirty="0" smtClean="0"/>
          </a:p>
          <a:p>
            <a:r>
              <a:rPr lang="en-US" sz="2000" dirty="0" smtClean="0"/>
              <a:t>IFRS requires specific disclosures for subsidiaries that are consolidated for reasons other than majority of voting power. </a:t>
            </a:r>
          </a:p>
        </p:txBody>
      </p:sp>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4" name="TextBox 3"/>
          <p:cNvSpPr txBox="1"/>
          <p:nvPr/>
        </p:nvSpPr>
        <p:spPr>
          <a:xfrm>
            <a:off x="914400" y="3566159"/>
            <a:ext cx="7315200" cy="461665"/>
          </a:xfrm>
          <a:prstGeom prst="rect">
            <a:avLst/>
          </a:prstGeom>
          <a:noFill/>
        </p:spPr>
        <p:txBody>
          <a:bodyPr vert="horz" rtlCol="0">
            <a:spAutoFit/>
          </a:bodyPr>
          <a:lstStyle/>
          <a:p>
            <a:pPr algn="ctr"/>
            <a:r>
              <a:rPr lang="en-US" sz="3000" smtClean="0">
                <a:solidFill>
                  <a:srgbClr val="A9A9A9"/>
                </a:solidFill>
                <a:latin typeface="Arial"/>
              </a:rPr>
              <a:t>pptPlex Section Divider</a:t>
            </a:r>
            <a:endParaRPr lang="en-US" sz="3000">
              <a:solidFill>
                <a:srgbClr val="A9A9A9"/>
              </a:solidFill>
              <a:latin typeface="Arial"/>
            </a:endParaRPr>
          </a:p>
        </p:txBody>
      </p:sp>
      <p:sp>
        <p:nvSpPr>
          <p:cNvPr id="5" name="TextBox 4"/>
          <p:cNvSpPr txBox="1"/>
          <p:nvPr/>
        </p:nvSpPr>
        <p:spPr>
          <a:xfrm>
            <a:off x="914400" y="1714500"/>
            <a:ext cx="7315200" cy="1077218"/>
          </a:xfrm>
          <a:prstGeom prst="rect">
            <a:avLst/>
          </a:prstGeom>
          <a:noFill/>
        </p:spPr>
        <p:txBody>
          <a:bodyPr vert="horz" rtlCol="0">
            <a:spAutoFit/>
          </a:bodyPr>
          <a:lstStyle/>
          <a:p>
            <a:pPr algn="ctr"/>
            <a:r>
              <a:rPr lang="en-US" sz="4000" b="1" dirty="0" smtClean="0">
                <a:solidFill>
                  <a:srgbClr val="000000"/>
                </a:solidFill>
                <a:latin typeface="Arial"/>
              </a:rPr>
              <a:t>[Lets come to the procedural aspect]</a:t>
            </a:r>
            <a:endParaRPr lang="en-US" sz="4000" b="1" dirty="0">
              <a:solidFill>
                <a:srgbClr val="000000"/>
              </a:solidFill>
              <a:latin typeface="Arial"/>
            </a:endParaRPr>
          </a:p>
        </p:txBody>
      </p:sp>
      <p:sp>
        <p:nvSpPr>
          <p:cNvPr id="6" name="TextBox 5"/>
          <p:cNvSpPr txBox="1"/>
          <p:nvPr/>
        </p:nvSpPr>
        <p:spPr>
          <a:xfrm>
            <a:off x="914400" y="4251959"/>
            <a:ext cx="7315200" cy="830997"/>
          </a:xfrm>
          <a:prstGeom prst="rect">
            <a:avLst/>
          </a:prstGeom>
          <a:noFill/>
        </p:spPr>
        <p:txBody>
          <a:bodyPr vert="horz" rtlCol="0">
            <a:spAutoFit/>
          </a:bodyPr>
          <a:lstStyle/>
          <a:p>
            <a:pPr algn="ctr"/>
            <a:r>
              <a:rPr lang="en-US" sz="2000" smtClean="0">
                <a:solidFill>
                  <a:srgbClr val="A9A9A9"/>
                </a:solidFill>
                <a:latin typeface="Arial"/>
              </a:rPr>
              <a:t>The slides after this divider will be grouped into a section and given the label you type above.  Feel free to move this slide to any position in the deck.</a:t>
            </a:r>
            <a:endParaRPr lang="en-US" sz="2000">
              <a:solidFill>
                <a:srgbClr val="A9A9A9"/>
              </a:solidFill>
              <a:latin typeface="Arial"/>
            </a:endParaRPr>
          </a:p>
        </p:txBody>
      </p:sp>
    </p:spTree>
    <p:custDataLst>
      <p:tags r:id="rId1"/>
    </p:custDataLst>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sz="3400"/>
              <a:t>Consolidation procedures</a:t>
            </a:r>
          </a:p>
        </p:txBody>
      </p:sp>
      <p:sp>
        <p:nvSpPr>
          <p:cNvPr id="13315" name="Rectangle 3"/>
          <p:cNvSpPr>
            <a:spLocks noGrp="1" noChangeArrowheads="1"/>
          </p:cNvSpPr>
          <p:nvPr>
            <p:ph idx="1"/>
          </p:nvPr>
        </p:nvSpPr>
        <p:spPr>
          <a:xfrm>
            <a:off x="1050608" y="1227138"/>
            <a:ext cx="8313737" cy="4305300"/>
          </a:xfrm>
        </p:spPr>
        <p:txBody>
          <a:bodyPr>
            <a:noAutofit/>
          </a:bodyPr>
          <a:lstStyle/>
          <a:p>
            <a:pPr lvl="1"/>
            <a:r>
              <a:rPr lang="en-GB" sz="2400" dirty="0" smtClean="0">
                <a:solidFill>
                  <a:schemeClr val="hlink"/>
                </a:solidFill>
              </a:rPr>
              <a:t>Start consolidation – when control commences</a:t>
            </a:r>
          </a:p>
          <a:p>
            <a:pPr lvl="1"/>
            <a:r>
              <a:rPr lang="en-GB" sz="2400" dirty="0" smtClean="0">
                <a:solidFill>
                  <a:schemeClr val="hlink"/>
                </a:solidFill>
              </a:rPr>
              <a:t>Combining </a:t>
            </a:r>
            <a:r>
              <a:rPr lang="en-GB" sz="2400" dirty="0">
                <a:solidFill>
                  <a:schemeClr val="hlink"/>
                </a:solidFill>
              </a:rPr>
              <a:t>the accounts of the parent and it’s subsidiaries </a:t>
            </a:r>
            <a:endParaRPr lang="en-GB" sz="2400" dirty="0" smtClean="0">
              <a:solidFill>
                <a:schemeClr val="hlink"/>
              </a:solidFill>
            </a:endParaRPr>
          </a:p>
          <a:p>
            <a:pPr lvl="2"/>
            <a:r>
              <a:rPr lang="en-GB" sz="2000" dirty="0" smtClean="0">
                <a:solidFill>
                  <a:schemeClr val="hlink"/>
                </a:solidFill>
              </a:rPr>
              <a:t>Accounting Policy Adjustments</a:t>
            </a:r>
          </a:p>
          <a:p>
            <a:pPr lvl="2"/>
            <a:r>
              <a:rPr lang="en-GB" sz="2000" dirty="0" smtClean="0">
                <a:solidFill>
                  <a:schemeClr val="hlink"/>
                </a:solidFill>
              </a:rPr>
              <a:t>Line by Line Addition</a:t>
            </a:r>
          </a:p>
          <a:p>
            <a:pPr lvl="2"/>
            <a:r>
              <a:rPr lang="en-GB" sz="2000" dirty="0" smtClean="0">
                <a:solidFill>
                  <a:schemeClr val="hlink"/>
                </a:solidFill>
              </a:rPr>
              <a:t>Inter-company Transactions / Balances</a:t>
            </a:r>
          </a:p>
          <a:p>
            <a:pPr lvl="2"/>
            <a:r>
              <a:rPr lang="en-GB" sz="2000" dirty="0" smtClean="0">
                <a:solidFill>
                  <a:schemeClr val="hlink"/>
                </a:solidFill>
              </a:rPr>
              <a:t>Unrealised Profit Elimination</a:t>
            </a:r>
          </a:p>
          <a:p>
            <a:pPr lvl="2"/>
            <a:r>
              <a:rPr lang="en-GB" sz="2000" dirty="0" smtClean="0">
                <a:solidFill>
                  <a:schemeClr val="hlink"/>
                </a:solidFill>
              </a:rPr>
              <a:t>Other Adjustments</a:t>
            </a:r>
          </a:p>
          <a:p>
            <a:pPr lvl="1"/>
            <a:r>
              <a:rPr lang="en-GB" sz="2400" dirty="0" smtClean="0">
                <a:solidFill>
                  <a:schemeClr val="hlink"/>
                </a:solidFill>
              </a:rPr>
              <a:t>Elimination </a:t>
            </a:r>
            <a:r>
              <a:rPr lang="en-GB" sz="2400" dirty="0">
                <a:solidFill>
                  <a:schemeClr val="hlink"/>
                </a:solidFill>
              </a:rPr>
              <a:t>of parent’s investment</a:t>
            </a:r>
          </a:p>
          <a:p>
            <a:pPr lvl="1"/>
            <a:r>
              <a:rPr lang="en-GB" sz="2400" dirty="0">
                <a:solidFill>
                  <a:schemeClr val="hlink"/>
                </a:solidFill>
              </a:rPr>
              <a:t>Disclose minority interests separately</a:t>
            </a:r>
          </a:p>
          <a:p>
            <a:pPr lvl="1"/>
            <a:r>
              <a:rPr lang="en-GB" sz="2400" dirty="0">
                <a:solidFill>
                  <a:schemeClr val="hlink"/>
                </a:solidFill>
              </a:rPr>
              <a:t>Base on present ownership interests</a:t>
            </a:r>
          </a:p>
          <a:p>
            <a:pPr lvl="1"/>
            <a:r>
              <a:rPr lang="en-GB" sz="2400" dirty="0" smtClean="0">
                <a:solidFill>
                  <a:schemeClr val="hlink"/>
                </a:solidFill>
              </a:rPr>
              <a:t>Stop </a:t>
            </a:r>
            <a:r>
              <a:rPr lang="en-GB" sz="2400" dirty="0">
                <a:solidFill>
                  <a:schemeClr val="hlink"/>
                </a:solidFill>
              </a:rPr>
              <a:t>consolidation – when control ceases</a:t>
            </a:r>
          </a:p>
        </p:txBody>
      </p:sp>
      <p:sp>
        <p:nvSpPr>
          <p:cNvPr id="9" name="Slide Number Placeholder 8"/>
          <p:cNvSpPr>
            <a:spLocks noGrp="1"/>
          </p:cNvSpPr>
          <p:nvPr>
            <p:ph type="sldNum" sz="quarter" idx="12"/>
          </p:nvPr>
        </p:nvSpPr>
        <p:spPr/>
        <p:txBody>
          <a:bodyPr/>
          <a:lstStyle/>
          <a:p>
            <a:fld id="{811AAEEF-F233-4E32-A923-D4DF4B556C67}" type="slidenum">
              <a:rPr lang="en-US" smtClean="0"/>
              <a:pPr/>
              <a:t>48</a:t>
            </a:fld>
            <a:endParaRPr lang="en-US" dirty="0"/>
          </a:p>
        </p:txBody>
      </p:sp>
      <p:grpSp>
        <p:nvGrpSpPr>
          <p:cNvPr id="2" name="Group 4"/>
          <p:cNvGrpSpPr>
            <a:grpSpLocks/>
          </p:cNvGrpSpPr>
          <p:nvPr/>
        </p:nvGrpSpPr>
        <p:grpSpPr bwMode="auto">
          <a:xfrm>
            <a:off x="1042988" y="2420938"/>
            <a:ext cx="12141200" cy="1792287"/>
            <a:chOff x="354" y="1185"/>
            <a:chExt cx="7648" cy="1129"/>
          </a:xfrm>
        </p:grpSpPr>
        <p:sp>
          <p:nvSpPr>
            <p:cNvPr id="13317" name="Text Box 5"/>
            <p:cNvSpPr txBox="1">
              <a:spLocks noChangeArrowheads="1"/>
            </p:cNvSpPr>
            <p:nvPr/>
          </p:nvSpPr>
          <p:spPr bwMode="auto">
            <a:xfrm>
              <a:off x="384" y="1185"/>
              <a:ext cx="4800" cy="480"/>
            </a:xfrm>
            <a:prstGeom prst="rect">
              <a:avLst/>
            </a:prstGeom>
            <a:noFill/>
            <a:ln w="12700">
              <a:noFill/>
              <a:miter lim="800000"/>
              <a:headEnd type="none" w="sm" len="sm"/>
              <a:tailEnd type="none" w="sm" len="sm"/>
            </a:ln>
            <a:effectLst/>
          </p:spPr>
          <p:txBody>
            <a:bodyPr>
              <a:spAutoFit/>
            </a:bodyPr>
            <a:lstStyle/>
            <a:p>
              <a:pPr eaLnBrk="0" hangingPunct="0">
                <a:buSzTx/>
              </a:pPr>
              <a:endParaRPr lang="en-GB" sz="2200">
                <a:solidFill>
                  <a:srgbClr val="000000"/>
                </a:solidFill>
              </a:endParaRPr>
            </a:p>
            <a:p>
              <a:pPr eaLnBrk="0" hangingPunct="0">
                <a:buClr>
                  <a:srgbClr val="3A60A4"/>
                </a:buClr>
                <a:buSzTx/>
                <a:buFont typeface="Wingdings" pitchFamily="2" charset="2"/>
                <a:buNone/>
              </a:pPr>
              <a:endParaRPr lang="en-GB" sz="2200">
                <a:solidFill>
                  <a:srgbClr val="000000"/>
                </a:solidFill>
              </a:endParaRPr>
            </a:p>
          </p:txBody>
        </p:sp>
        <p:sp>
          <p:nvSpPr>
            <p:cNvPr id="13318" name="Text Box 6"/>
            <p:cNvSpPr txBox="1">
              <a:spLocks noChangeArrowheads="1"/>
            </p:cNvSpPr>
            <p:nvPr/>
          </p:nvSpPr>
          <p:spPr bwMode="auto">
            <a:xfrm>
              <a:off x="354" y="1815"/>
              <a:ext cx="7648" cy="499"/>
            </a:xfrm>
            <a:prstGeom prst="rect">
              <a:avLst/>
            </a:prstGeom>
            <a:noFill/>
            <a:ln w="12700">
              <a:noFill/>
              <a:miter lim="800000"/>
              <a:headEnd type="none" w="sm" len="sm"/>
              <a:tailEnd type="none" w="sm" len="sm"/>
            </a:ln>
            <a:effectLst/>
          </p:spPr>
          <p:txBody>
            <a:bodyPr>
              <a:spAutoFit/>
            </a:bodyPr>
            <a:lstStyle/>
            <a:p>
              <a:pPr marL="381000" indent="-381000" eaLnBrk="0" hangingPunct="0">
                <a:buClr>
                  <a:schemeClr val="accent1"/>
                </a:buClr>
                <a:buSzTx/>
                <a:buFont typeface="Wingdings" pitchFamily="2" charset="2"/>
                <a:buChar char="§"/>
              </a:pPr>
              <a:endParaRPr lang="en-GB" sz="2200">
                <a:solidFill>
                  <a:srgbClr val="000000"/>
                </a:solidFill>
              </a:endParaRPr>
            </a:p>
            <a:p>
              <a:pPr marL="381000" indent="-381000" eaLnBrk="0" hangingPunct="0">
                <a:buSzTx/>
              </a:pPr>
              <a:endParaRPr lang="en-GB">
                <a:solidFill>
                  <a:schemeClr val="tx1"/>
                </a:solidFill>
                <a:latin typeface="Times New Roman" pitchFamily="18" charset="0"/>
              </a:endParaRPr>
            </a:p>
          </p:txBody>
        </p:sp>
      </p:grpSp>
      <p:pic>
        <p:nvPicPr>
          <p:cNvPr id="12290" name="Picture 2"/>
          <p:cNvPicPr>
            <a:picLocks noChangeAspect="1" noChangeArrowheads="1"/>
          </p:cNvPicPr>
          <p:nvPr/>
        </p:nvPicPr>
        <p:blipFill>
          <a:blip r:embed="rId3" cstate="print"/>
          <a:srcRect/>
          <a:stretch>
            <a:fillRect/>
          </a:stretch>
        </p:blipFill>
        <p:spPr bwMode="auto">
          <a:xfrm>
            <a:off x="6177182" y="2710010"/>
            <a:ext cx="988864" cy="892492"/>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7942752" y="4299806"/>
            <a:ext cx="714375" cy="790575"/>
          </a:xfrm>
          <a:prstGeom prst="rect">
            <a:avLst/>
          </a:prstGeom>
          <a:noFill/>
          <a:ln w="9525">
            <a:noFill/>
            <a:miter lim="800000"/>
            <a:headEnd/>
            <a:tailEnd/>
          </a:ln>
          <a:effectLst/>
        </p:spPr>
      </p:pic>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Maintenance of Two books of Accounts</a:t>
            </a:r>
            <a:endParaRPr lang="en-US" dirty="0"/>
          </a:p>
        </p:txBody>
      </p:sp>
      <p:sp>
        <p:nvSpPr>
          <p:cNvPr id="3" name="Content Placeholder 2"/>
          <p:cNvSpPr>
            <a:spLocks noGrp="1"/>
          </p:cNvSpPr>
          <p:nvPr>
            <p:ph idx="1"/>
          </p:nvPr>
        </p:nvSpPr>
        <p:spPr/>
        <p:txBody>
          <a:bodyPr/>
          <a:lstStyle/>
          <a:p>
            <a:r>
              <a:rPr lang="en-US" dirty="0" smtClean="0"/>
              <a:t>Standalone books of Subsidiary at carrying values</a:t>
            </a:r>
          </a:p>
          <a:p>
            <a:r>
              <a:rPr lang="en-US" dirty="0" smtClean="0"/>
              <a:t>Fair Value Books for the purposes of consolidation.</a:t>
            </a:r>
            <a:endParaRPr lang="en-US" dirty="0"/>
          </a:p>
        </p:txBody>
      </p:sp>
      <p:sp>
        <p:nvSpPr>
          <p:cNvPr id="5" name="Slide Number Placeholder 4"/>
          <p:cNvSpPr>
            <a:spLocks noGrp="1"/>
          </p:cNvSpPr>
          <p:nvPr>
            <p:ph type="sldNum" sz="quarter" idx="12"/>
          </p:nvPr>
        </p:nvSpPr>
        <p:spPr/>
        <p:txBody>
          <a:bodyPr/>
          <a:lstStyle/>
          <a:p>
            <a:fld id="{811AAEEF-F233-4E32-A923-D4DF4B556C67}" type="slidenum">
              <a:rPr lang="en-US" smtClean="0"/>
              <a:pPr/>
              <a:t>49</a:t>
            </a:fld>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11AAEEF-F233-4E32-A923-D4DF4B556C67}" type="slidenum">
              <a:rPr lang="en-US" smtClean="0"/>
              <a:pPr/>
              <a:t>5</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838569" y="860612"/>
            <a:ext cx="6081746" cy="4716765"/>
          </a:xfrm>
          <a:prstGeom prst="rect">
            <a:avLst/>
          </a:prstGeom>
          <a:noFill/>
          <a:ln w="9525">
            <a:noFill/>
            <a:miter lim="800000"/>
            <a:headEnd/>
            <a:tailEnd/>
          </a:ln>
        </p:spPr>
      </p:pic>
    </p:spTree>
  </p:cSld>
  <p:clrMapOvr>
    <a:masterClrMapping/>
  </p:clrMapOvr>
  <p:transition>
    <p:fade thruBlk="1"/>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3" name="Rectangle 5"/>
          <p:cNvSpPr>
            <a:spLocks noGrp="1" noChangeArrowheads="1"/>
          </p:cNvSpPr>
          <p:nvPr>
            <p:ph type="title"/>
          </p:nvPr>
        </p:nvSpPr>
        <p:spPr>
          <a:xfrm>
            <a:off x="2429608" y="310758"/>
            <a:ext cx="5864469" cy="533400"/>
          </a:xfrm>
        </p:spPr>
        <p:txBody>
          <a:bodyPr>
            <a:normAutofit fontScale="90000"/>
          </a:bodyPr>
          <a:lstStyle/>
          <a:p>
            <a:r>
              <a:rPr lang="en-GB" altLang="zh-CN" dirty="0">
                <a:ea typeface="宋体" pitchFamily="2" charset="-122"/>
              </a:rPr>
              <a:t>Step acquisitions </a:t>
            </a:r>
          </a:p>
        </p:txBody>
      </p:sp>
      <p:sp>
        <p:nvSpPr>
          <p:cNvPr id="508934" name="Rectangle 6"/>
          <p:cNvSpPr>
            <a:spLocks noGrp="1" noChangeArrowheads="1"/>
          </p:cNvSpPr>
          <p:nvPr>
            <p:ph idx="1"/>
          </p:nvPr>
        </p:nvSpPr>
        <p:spPr>
          <a:xfrm>
            <a:off x="1437810" y="1125593"/>
            <a:ext cx="7010400" cy="4572000"/>
          </a:xfrm>
        </p:spPr>
        <p:txBody>
          <a:bodyPr>
            <a:normAutofit fontScale="92500" lnSpcReduction="20000"/>
          </a:bodyPr>
          <a:lstStyle/>
          <a:p>
            <a:r>
              <a:rPr lang="en-GB" altLang="zh-CN" dirty="0">
                <a:ea typeface="宋体" pitchFamily="2" charset="-122"/>
              </a:rPr>
              <a:t>Change in accounting for </a:t>
            </a:r>
            <a:r>
              <a:rPr lang="en-GB" altLang="zh-CN" dirty="0">
                <a:solidFill>
                  <a:srgbClr val="009900"/>
                </a:solidFill>
                <a:ea typeface="宋体" pitchFamily="2" charset="-122"/>
              </a:rPr>
              <a:t>step acquisitions</a:t>
            </a:r>
            <a:endParaRPr lang="en-GB" altLang="zh-CN" dirty="0">
              <a:ea typeface="宋体" pitchFamily="2" charset="-122"/>
            </a:endParaRPr>
          </a:p>
          <a:p>
            <a:endParaRPr lang="en-GB" altLang="zh-CN" dirty="0">
              <a:ea typeface="宋体" pitchFamily="2" charset="-122"/>
            </a:endParaRPr>
          </a:p>
          <a:p>
            <a:r>
              <a:rPr lang="en-GB" altLang="zh-CN" dirty="0">
                <a:ea typeface="宋体" pitchFamily="2" charset="-122"/>
              </a:rPr>
              <a:t>A owns an investment in B</a:t>
            </a:r>
          </a:p>
          <a:p>
            <a:r>
              <a:rPr lang="en-GB" altLang="zh-CN" dirty="0">
                <a:ea typeface="宋体" pitchFamily="2" charset="-122"/>
              </a:rPr>
              <a:t>B = associated comp to A (i.e. A doesn’t control B)</a:t>
            </a:r>
          </a:p>
          <a:p>
            <a:r>
              <a:rPr lang="en-GB" altLang="zh-CN" dirty="0">
                <a:ea typeface="宋体" pitchFamily="2" charset="-122"/>
              </a:rPr>
              <a:t>If A increase its stake &amp; gains control over B it must</a:t>
            </a:r>
          </a:p>
          <a:p>
            <a:pPr lvl="1"/>
            <a:r>
              <a:rPr lang="en-GB" altLang="zh-CN" dirty="0">
                <a:ea typeface="宋体" pitchFamily="2" charset="-122"/>
              </a:rPr>
              <a:t>Determine fair value of associate</a:t>
            </a:r>
          </a:p>
          <a:p>
            <a:pPr lvl="1"/>
            <a:r>
              <a:rPr lang="en-GB" altLang="zh-CN" dirty="0">
                <a:ea typeface="宋体" pitchFamily="2" charset="-122"/>
              </a:rPr>
              <a:t>Recognise profit/loss in income statement</a:t>
            </a:r>
          </a:p>
          <a:p>
            <a:pPr lvl="1"/>
            <a:r>
              <a:rPr lang="en-GB" altLang="zh-CN" dirty="0">
                <a:ea typeface="宋体" pitchFamily="2" charset="-122"/>
              </a:rPr>
              <a:t>Follow the provisions of IFRS 3</a:t>
            </a:r>
          </a:p>
          <a:p>
            <a:pPr lvl="2"/>
            <a:r>
              <a:rPr lang="en-GB" altLang="zh-CN" dirty="0">
                <a:ea typeface="宋体" pitchFamily="2" charset="-122"/>
              </a:rPr>
              <a:t>Cost would include fair value of B</a:t>
            </a:r>
          </a:p>
        </p:txBody>
      </p:sp>
      <p:sp>
        <p:nvSpPr>
          <p:cNvPr id="6" name="Slide Number Placeholder 5"/>
          <p:cNvSpPr>
            <a:spLocks noGrp="1"/>
          </p:cNvSpPr>
          <p:nvPr>
            <p:ph type="sldNum" sz="quarter" idx="12"/>
          </p:nvPr>
        </p:nvSpPr>
        <p:spPr/>
        <p:txBody>
          <a:bodyPr/>
          <a:lstStyle/>
          <a:p>
            <a:fld id="{811AAEEF-F233-4E32-A923-D4DF4B556C67}" type="slidenum">
              <a:rPr lang="en-US" smtClean="0"/>
              <a:pPr/>
              <a:t>50</a:t>
            </a:fld>
            <a:endParaRPr lang="en-US" dirty="0"/>
          </a:p>
        </p:txBody>
      </p:sp>
      <p:pic>
        <p:nvPicPr>
          <p:cNvPr id="508932" name="Picture 4" descr="j0280503[1]"/>
          <p:cNvPicPr>
            <a:picLocks noChangeAspect="1" noChangeArrowheads="1"/>
          </p:cNvPicPr>
          <p:nvPr/>
        </p:nvPicPr>
        <p:blipFill>
          <a:blip r:embed="rId3" cstate="print"/>
          <a:srcRect/>
          <a:stretch>
            <a:fillRect/>
          </a:stretch>
        </p:blipFill>
        <p:spPr bwMode="auto">
          <a:xfrm>
            <a:off x="7297616" y="115889"/>
            <a:ext cx="1715966" cy="2325687"/>
          </a:xfrm>
          <a:prstGeom prst="rect">
            <a:avLst/>
          </a:prstGeom>
          <a:noFill/>
        </p:spPr>
      </p:pic>
    </p:spTree>
  </p:cSld>
  <p:clrMapOvr>
    <a:masterClrMapping/>
  </p:clrMapOvr>
  <p:transition spd="med">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80" name="Rectangle 4"/>
          <p:cNvSpPr>
            <a:spLocks noGrp="1" noChangeArrowheads="1"/>
          </p:cNvSpPr>
          <p:nvPr>
            <p:ph type="title"/>
          </p:nvPr>
        </p:nvSpPr>
        <p:spPr>
          <a:xfrm>
            <a:off x="1389114" y="-19824"/>
            <a:ext cx="7498080" cy="1143000"/>
          </a:xfrm>
        </p:spPr>
        <p:txBody>
          <a:bodyPr>
            <a:normAutofit/>
          </a:bodyPr>
          <a:lstStyle/>
          <a:p>
            <a:r>
              <a:rPr lang="en-GB" altLang="zh-CN" sz="3600" dirty="0">
                <a:ea typeface="宋体" pitchFamily="2" charset="-122"/>
              </a:rPr>
              <a:t>Step acquisition – illustration </a:t>
            </a:r>
          </a:p>
        </p:txBody>
      </p:sp>
      <p:sp>
        <p:nvSpPr>
          <p:cNvPr id="510981" name="Rectangle 5"/>
          <p:cNvSpPr>
            <a:spLocks noGrp="1" noChangeArrowheads="1"/>
          </p:cNvSpPr>
          <p:nvPr>
            <p:ph idx="1"/>
          </p:nvPr>
        </p:nvSpPr>
        <p:spPr>
          <a:xfrm>
            <a:off x="1420110" y="1215329"/>
            <a:ext cx="7498080" cy="5056240"/>
          </a:xfrm>
        </p:spPr>
        <p:txBody>
          <a:bodyPr>
            <a:normAutofit fontScale="92500" lnSpcReduction="20000"/>
          </a:bodyPr>
          <a:lstStyle/>
          <a:p>
            <a:pPr>
              <a:spcBef>
                <a:spcPct val="10000"/>
              </a:spcBef>
            </a:pPr>
            <a:r>
              <a:rPr lang="en-GB" altLang="zh-CN" dirty="0">
                <a:ea typeface="宋体" pitchFamily="2" charset="-122"/>
              </a:rPr>
              <a:t>A owns 35% stake in B at 31 Dec 2007</a:t>
            </a:r>
          </a:p>
          <a:p>
            <a:pPr>
              <a:spcBef>
                <a:spcPct val="10000"/>
              </a:spcBef>
            </a:pPr>
            <a:r>
              <a:rPr lang="en-GB" altLang="zh-CN" dirty="0">
                <a:ea typeface="宋体" pitchFamily="2" charset="-122"/>
              </a:rPr>
              <a:t>Book value </a:t>
            </a:r>
            <a:r>
              <a:rPr lang="en-GB" altLang="zh-CN" dirty="0" smtClean="0">
                <a:ea typeface="宋体" pitchFamily="2" charset="-122"/>
              </a:rPr>
              <a:t> </a:t>
            </a:r>
            <a:r>
              <a:rPr lang="en-GB" altLang="zh-CN" dirty="0">
                <a:ea typeface="宋体" pitchFamily="2" charset="-122"/>
              </a:rPr>
              <a:t>= </a:t>
            </a:r>
            <a:r>
              <a:rPr lang="en-GB" altLang="zh-CN" dirty="0" smtClean="0">
                <a:ea typeface="宋体" pitchFamily="2" charset="-122"/>
              </a:rPr>
              <a:t>Rs 2,500</a:t>
            </a:r>
            <a:endParaRPr lang="en-GB" altLang="zh-CN" dirty="0">
              <a:ea typeface="宋体" pitchFamily="2" charset="-122"/>
            </a:endParaRPr>
          </a:p>
          <a:p>
            <a:pPr>
              <a:spcBef>
                <a:spcPct val="10000"/>
              </a:spcBef>
            </a:pPr>
            <a:r>
              <a:rPr lang="en-GB" altLang="zh-CN" dirty="0">
                <a:ea typeface="宋体" pitchFamily="2" charset="-122"/>
              </a:rPr>
              <a:t>Buying additional 40% on 31 Dec 2007 at </a:t>
            </a:r>
            <a:r>
              <a:rPr lang="en-GB" altLang="zh-CN" dirty="0" smtClean="0">
                <a:ea typeface="宋体" pitchFamily="2" charset="-122"/>
              </a:rPr>
              <a:t>Rs 8,000</a:t>
            </a:r>
            <a:endParaRPr lang="en-GB" altLang="zh-CN" dirty="0">
              <a:ea typeface="宋体" pitchFamily="2" charset="-122"/>
            </a:endParaRPr>
          </a:p>
          <a:p>
            <a:pPr>
              <a:spcBef>
                <a:spcPct val="10000"/>
              </a:spcBef>
            </a:pPr>
            <a:r>
              <a:rPr lang="en-GB" altLang="zh-CN" dirty="0">
                <a:ea typeface="宋体" pitchFamily="2" charset="-122"/>
              </a:rPr>
              <a:t>Fair value (FV) of total B = </a:t>
            </a:r>
            <a:r>
              <a:rPr lang="en-GB" altLang="zh-CN" dirty="0" smtClean="0">
                <a:ea typeface="宋体" pitchFamily="2" charset="-122"/>
              </a:rPr>
              <a:t>Rs 10,000</a:t>
            </a:r>
            <a:endParaRPr lang="en-GB" altLang="zh-CN" dirty="0">
              <a:ea typeface="宋体" pitchFamily="2" charset="-122"/>
            </a:endParaRPr>
          </a:p>
          <a:p>
            <a:pPr>
              <a:spcBef>
                <a:spcPct val="10000"/>
              </a:spcBef>
            </a:pPr>
            <a:endParaRPr lang="en-GB" altLang="zh-CN" dirty="0">
              <a:ea typeface="宋体" pitchFamily="2" charset="-122"/>
            </a:endParaRPr>
          </a:p>
          <a:p>
            <a:pPr>
              <a:spcBef>
                <a:spcPct val="10000"/>
              </a:spcBef>
              <a:buFont typeface="Wingdings" pitchFamily="2" charset="2"/>
              <a:buNone/>
            </a:pPr>
            <a:r>
              <a:rPr lang="en-GB" altLang="zh-CN" dirty="0">
                <a:ea typeface="宋体" pitchFamily="2" charset="-122"/>
              </a:rPr>
              <a:t>31 Dec 2007</a:t>
            </a:r>
          </a:p>
          <a:p>
            <a:pPr>
              <a:spcBef>
                <a:spcPct val="10000"/>
              </a:spcBef>
            </a:pPr>
            <a:r>
              <a:rPr lang="en-GB" altLang="zh-CN" dirty="0">
                <a:ea typeface="宋体" pitchFamily="2" charset="-122"/>
              </a:rPr>
              <a:t>A recognise gain of </a:t>
            </a:r>
            <a:r>
              <a:rPr lang="en-GB" altLang="zh-CN" dirty="0" smtClean="0">
                <a:ea typeface="宋体" pitchFamily="2" charset="-122"/>
              </a:rPr>
              <a:t>Rs 1,000 </a:t>
            </a:r>
            <a:r>
              <a:rPr lang="en-GB" altLang="zh-CN" sz="2400" dirty="0">
                <a:ea typeface="宋体" pitchFamily="2" charset="-122"/>
              </a:rPr>
              <a:t>[(35</a:t>
            </a:r>
            <a:r>
              <a:rPr lang="en-GB" altLang="zh-CN" sz="2400" dirty="0" smtClean="0">
                <a:ea typeface="宋体" pitchFamily="2" charset="-122"/>
              </a:rPr>
              <a:t>%*Rs10,000</a:t>
            </a:r>
            <a:r>
              <a:rPr lang="en-GB" altLang="zh-CN" sz="2400" dirty="0">
                <a:ea typeface="宋体" pitchFamily="2" charset="-122"/>
              </a:rPr>
              <a:t>)- </a:t>
            </a:r>
            <a:r>
              <a:rPr lang="en-GB" altLang="zh-CN" sz="2400" dirty="0" smtClean="0">
                <a:ea typeface="宋体" pitchFamily="2" charset="-122"/>
              </a:rPr>
              <a:t>Rs2,500</a:t>
            </a:r>
            <a:r>
              <a:rPr lang="en-GB" altLang="zh-CN" sz="2400" dirty="0">
                <a:ea typeface="宋体" pitchFamily="2" charset="-122"/>
              </a:rPr>
              <a:t>]</a:t>
            </a:r>
          </a:p>
          <a:p>
            <a:pPr>
              <a:spcBef>
                <a:spcPct val="10000"/>
              </a:spcBef>
            </a:pPr>
            <a:r>
              <a:rPr lang="en-GB" altLang="zh-CN" dirty="0">
                <a:ea typeface="宋体" pitchFamily="2" charset="-122"/>
              </a:rPr>
              <a:t>A accounts for 40% purchase </a:t>
            </a:r>
            <a:r>
              <a:rPr lang="en-GB" altLang="zh-CN" dirty="0" smtClean="0">
                <a:ea typeface="宋体" pitchFamily="2" charset="-122"/>
              </a:rPr>
              <a:t>under IFRS </a:t>
            </a:r>
            <a:r>
              <a:rPr lang="en-GB" altLang="zh-CN" dirty="0">
                <a:ea typeface="宋体" pitchFamily="2" charset="-122"/>
              </a:rPr>
              <a:t>3</a:t>
            </a:r>
          </a:p>
          <a:p>
            <a:pPr lvl="1">
              <a:lnSpc>
                <a:spcPts val="3000"/>
              </a:lnSpc>
              <a:spcBef>
                <a:spcPct val="10000"/>
              </a:spcBef>
            </a:pPr>
            <a:r>
              <a:rPr lang="en-GB" altLang="zh-CN" dirty="0">
                <a:ea typeface="宋体" pitchFamily="2" charset="-122"/>
              </a:rPr>
              <a:t>FV of all of B = CU10,000 and FV of 75% of B = CU7,500</a:t>
            </a:r>
          </a:p>
          <a:p>
            <a:pPr>
              <a:spcBef>
                <a:spcPct val="10000"/>
              </a:spcBef>
            </a:pPr>
            <a:r>
              <a:rPr lang="en-GB" altLang="zh-CN" dirty="0">
                <a:ea typeface="宋体" pitchFamily="2" charset="-122"/>
              </a:rPr>
              <a:t>Subsequent purchases = equity transaction</a:t>
            </a:r>
          </a:p>
        </p:txBody>
      </p:sp>
      <p:sp>
        <p:nvSpPr>
          <p:cNvPr id="5" name="Slide Number Placeholder 4"/>
          <p:cNvSpPr>
            <a:spLocks noGrp="1"/>
          </p:cNvSpPr>
          <p:nvPr>
            <p:ph type="sldNum" sz="quarter" idx="12"/>
          </p:nvPr>
        </p:nvSpPr>
        <p:spPr/>
        <p:txBody>
          <a:bodyPr/>
          <a:lstStyle/>
          <a:p>
            <a:fld id="{811AAEEF-F233-4E32-A923-D4DF4B556C67}" type="slidenum">
              <a:rPr lang="en-US" smtClean="0"/>
              <a:pPr/>
              <a:t>51</a:t>
            </a:fld>
            <a:endParaRPr lang="en-US" dirty="0"/>
          </a:p>
        </p:txBody>
      </p:sp>
    </p:spTree>
  </p:cSld>
  <p:clrMapOvr>
    <a:masterClrMapping/>
  </p:clrMapOvr>
  <p:transition spd="med">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srcRect/>
          <a:stretch>
            <a:fillRect/>
          </a:stretch>
        </p:blipFill>
        <p:spPr bwMode="auto">
          <a:xfrm>
            <a:off x="7422775" y="143152"/>
            <a:ext cx="1602671" cy="2139648"/>
          </a:xfrm>
          <a:prstGeom prst="rect">
            <a:avLst/>
          </a:prstGeom>
          <a:noFill/>
          <a:ln w="9525">
            <a:noFill/>
            <a:miter lim="800000"/>
            <a:headEnd/>
            <a:tailEnd/>
          </a:ln>
        </p:spPr>
      </p:pic>
      <p:sp>
        <p:nvSpPr>
          <p:cNvPr id="4" name="Rectangle 3"/>
          <p:cNvSpPr/>
          <p:nvPr/>
        </p:nvSpPr>
        <p:spPr>
          <a:xfrm>
            <a:off x="1155792" y="1496095"/>
            <a:ext cx="6378315" cy="3945696"/>
          </a:xfrm>
          <a:prstGeom prst="rect">
            <a:avLst/>
          </a:prstGeom>
        </p:spPr>
        <p:txBody>
          <a:bodyPr wrap="square">
            <a:spAutoFit/>
          </a:bodyPr>
          <a:lstStyle/>
          <a:p>
            <a:r>
              <a:rPr lang="en-US" altLang="zh-CN" sz="2700" dirty="0" smtClean="0">
                <a:latin typeface="+mn-lt"/>
                <a:ea typeface="宋体" pitchFamily="2" charset="-122"/>
              </a:rPr>
              <a:t>A owns 60% of B  On 1 January 20Y0 A disposes of 20% of B for Rs. 400 and loses control.</a:t>
            </a:r>
          </a:p>
          <a:p>
            <a:endParaRPr lang="en-US" altLang="zh-CN" sz="2700" dirty="0" smtClean="0">
              <a:latin typeface="+mn-lt"/>
              <a:ea typeface="宋体" pitchFamily="2" charset="-122"/>
            </a:endParaRPr>
          </a:p>
          <a:p>
            <a:r>
              <a:rPr lang="en-US" altLang="zh-CN" sz="2700" dirty="0" smtClean="0">
                <a:latin typeface="+mn-lt"/>
                <a:ea typeface="宋体" pitchFamily="2" charset="-122"/>
              </a:rPr>
              <a:t>Carrying amount of NCI of B on 1 January 20Y0 is 700.</a:t>
            </a:r>
          </a:p>
          <a:p>
            <a:endParaRPr lang="en-US" altLang="zh-CN" sz="2700" dirty="0" smtClean="0">
              <a:latin typeface="+mn-lt"/>
              <a:ea typeface="宋体" pitchFamily="2" charset="-122"/>
            </a:endParaRPr>
          </a:p>
          <a:p>
            <a:r>
              <a:rPr lang="en-US" altLang="zh-CN" sz="2700" dirty="0" smtClean="0">
                <a:latin typeface="+mn-lt"/>
                <a:ea typeface="宋体" pitchFamily="2" charset="-122"/>
              </a:rPr>
              <a:t>Carrying amount of net assets of B on 1 January 20Y0 is 1,750.</a:t>
            </a:r>
          </a:p>
          <a:p>
            <a:endParaRPr lang="en-US" altLang="zh-CN" sz="2700" dirty="0" smtClean="0">
              <a:latin typeface="+mn-lt"/>
              <a:ea typeface="宋体" pitchFamily="2" charset="-122"/>
            </a:endParaRPr>
          </a:p>
          <a:p>
            <a:r>
              <a:rPr lang="en-US" altLang="zh-CN" sz="2700" dirty="0" smtClean="0">
                <a:latin typeface="+mn-lt"/>
                <a:ea typeface="宋体" pitchFamily="2" charset="-122"/>
              </a:rPr>
              <a:t>Fair value of remaining 40% is 800.</a:t>
            </a:r>
          </a:p>
        </p:txBody>
      </p:sp>
      <p:sp>
        <p:nvSpPr>
          <p:cNvPr id="6" name="Title 5"/>
          <p:cNvSpPr>
            <a:spLocks noGrp="1"/>
          </p:cNvSpPr>
          <p:nvPr>
            <p:ph type="title"/>
          </p:nvPr>
        </p:nvSpPr>
        <p:spPr>
          <a:xfrm>
            <a:off x="1166667" y="234297"/>
            <a:ext cx="7498080" cy="1143000"/>
          </a:xfrm>
        </p:spPr>
        <p:txBody>
          <a:bodyPr/>
          <a:lstStyle/>
          <a:p>
            <a:r>
              <a:rPr lang="en-US" dirty="0" smtClean="0"/>
              <a:t>Loss of Control</a:t>
            </a:r>
            <a:endParaRPr lang="en-US" dirty="0"/>
          </a:p>
        </p:txBody>
      </p:sp>
      <p:sp>
        <p:nvSpPr>
          <p:cNvPr id="7" name="Slide Number Placeholder 6"/>
          <p:cNvSpPr>
            <a:spLocks noGrp="1"/>
          </p:cNvSpPr>
          <p:nvPr>
            <p:ph type="sldNum" sz="quarter" idx="12"/>
          </p:nvPr>
        </p:nvSpPr>
        <p:spPr/>
        <p:txBody>
          <a:bodyPr/>
          <a:lstStyle/>
          <a:p>
            <a:fld id="{811AAEEF-F233-4E32-A923-D4DF4B556C67}" type="slidenum">
              <a:rPr lang="en-US" smtClean="0"/>
              <a:pPr/>
              <a:t>52</a:t>
            </a:fld>
            <a:endParaRPr lang="en-US" dirty="0"/>
          </a:p>
        </p:txBody>
      </p:sp>
    </p:spTree>
  </p:cSld>
  <p:clrMapOvr>
    <a:masterClrMapping/>
  </p:clrMapOvr>
  <p:transition advTm="19969">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3831" y="928267"/>
            <a:ext cx="7000407" cy="4893647"/>
          </a:xfrm>
          <a:prstGeom prst="rect">
            <a:avLst/>
          </a:prstGeom>
        </p:spPr>
        <p:txBody>
          <a:bodyPr wrap="square">
            <a:spAutoFit/>
          </a:bodyPr>
          <a:lstStyle/>
          <a:p>
            <a:r>
              <a:rPr lang="en-US" altLang="zh-CN" sz="2000" dirty="0" smtClean="0">
                <a:latin typeface="+mn-lt"/>
                <a:ea typeface="宋体" pitchFamily="2" charset="-122"/>
              </a:rPr>
              <a:t>Disposal of the 20% interest is recorded as follows</a:t>
            </a:r>
          </a:p>
          <a:p>
            <a:endParaRPr lang="en-US" altLang="zh-CN" sz="2000" dirty="0" smtClean="0">
              <a:latin typeface="+mn-lt"/>
              <a:ea typeface="宋体" pitchFamily="2" charset="-122"/>
            </a:endParaRPr>
          </a:p>
          <a:p>
            <a:r>
              <a:rPr lang="en-US" altLang="zh-CN" sz="2000" dirty="0" smtClean="0">
                <a:latin typeface="+mn-lt"/>
                <a:ea typeface="宋体" pitchFamily="2" charset="-122"/>
              </a:rPr>
              <a:t>Dr. Cash 400</a:t>
            </a:r>
          </a:p>
          <a:p>
            <a:r>
              <a:rPr lang="en-US" altLang="zh-CN" sz="2000" dirty="0" smtClean="0">
                <a:latin typeface="+mn-lt"/>
                <a:ea typeface="宋体" pitchFamily="2" charset="-122"/>
              </a:rPr>
              <a:t>Dr. Non-controlling interest 700</a:t>
            </a:r>
          </a:p>
          <a:p>
            <a:r>
              <a:rPr lang="en-US" altLang="zh-CN" sz="2000" dirty="0" smtClean="0">
                <a:latin typeface="+mn-lt"/>
                <a:ea typeface="宋体" pitchFamily="2" charset="-122"/>
              </a:rPr>
              <a:t>Dr. Investment in B 800</a:t>
            </a:r>
          </a:p>
          <a:p>
            <a:r>
              <a:rPr lang="en-US" altLang="zh-CN" sz="2000" dirty="0" smtClean="0">
                <a:latin typeface="+mn-lt"/>
                <a:ea typeface="宋体" pitchFamily="2" charset="-122"/>
              </a:rPr>
              <a:t>    Cr. Net assets of B (including goodwill) 1,750</a:t>
            </a:r>
          </a:p>
          <a:p>
            <a:r>
              <a:rPr lang="en-US" altLang="zh-CN" sz="2000" dirty="0" smtClean="0">
                <a:latin typeface="+mn-lt"/>
                <a:ea typeface="宋体" pitchFamily="2" charset="-122"/>
              </a:rPr>
              <a:t>    Cr. Gain on disposal 150</a:t>
            </a:r>
          </a:p>
          <a:p>
            <a:endParaRPr lang="en-US" altLang="zh-CN" sz="2000" dirty="0" smtClean="0">
              <a:latin typeface="+mn-lt"/>
              <a:ea typeface="宋体" pitchFamily="2" charset="-122"/>
            </a:endParaRPr>
          </a:p>
          <a:p>
            <a:r>
              <a:rPr lang="en-US" altLang="zh-CN" sz="2000" dirty="0" smtClean="0">
                <a:latin typeface="+mn-lt"/>
                <a:ea typeface="宋体" pitchFamily="2" charset="-122"/>
              </a:rPr>
              <a:t>Gain is based on the following calculation</a:t>
            </a:r>
          </a:p>
          <a:p>
            <a:endParaRPr lang="en-US" altLang="zh-CN" sz="2000" dirty="0" smtClean="0">
              <a:latin typeface="+mn-lt"/>
              <a:ea typeface="宋体" pitchFamily="2" charset="-122"/>
            </a:endParaRPr>
          </a:p>
          <a:p>
            <a:r>
              <a:rPr lang="en-US" altLang="zh-CN" sz="2000" dirty="0" smtClean="0">
                <a:latin typeface="+mn-lt"/>
                <a:ea typeface="宋体" pitchFamily="2" charset="-122"/>
              </a:rPr>
              <a:t>Gain on 40% retained 100 (800 - (40% x 1,750))</a:t>
            </a:r>
          </a:p>
          <a:p>
            <a:r>
              <a:rPr lang="en-US" altLang="zh-CN" sz="2000" dirty="0" smtClean="0">
                <a:latin typeface="+mn-lt"/>
                <a:ea typeface="宋体" pitchFamily="2" charset="-122"/>
              </a:rPr>
              <a:t>Gain on 20% disposed of 50 (400 - (20% x 1,750))</a:t>
            </a:r>
          </a:p>
          <a:p>
            <a:r>
              <a:rPr lang="en-US" altLang="zh-CN" sz="2000" dirty="0" smtClean="0">
                <a:latin typeface="+mn-lt"/>
                <a:ea typeface="宋体" pitchFamily="2" charset="-122"/>
              </a:rPr>
              <a:t>Total gain 150</a:t>
            </a:r>
          </a:p>
          <a:p>
            <a:endParaRPr lang="en-US" altLang="zh-CN" sz="2000" dirty="0" smtClean="0">
              <a:latin typeface="+mn-lt"/>
              <a:ea typeface="宋体" pitchFamily="2" charset="-122"/>
            </a:endParaRPr>
          </a:p>
          <a:p>
            <a:r>
              <a:rPr lang="en-US" altLang="zh-CN" sz="2000" dirty="0" smtClean="0">
                <a:latin typeface="+mn-lt"/>
                <a:ea typeface="宋体" pitchFamily="2" charset="-122"/>
              </a:rPr>
              <a:t>Assuming that the remaining 40% represents an associate, the fair value of 800 represents cost on initial recognition</a:t>
            </a:r>
          </a:p>
        </p:txBody>
      </p:sp>
      <p:sp>
        <p:nvSpPr>
          <p:cNvPr id="5" name="Title 5"/>
          <p:cNvSpPr>
            <a:spLocks noGrp="1"/>
          </p:cNvSpPr>
          <p:nvPr>
            <p:ph type="title"/>
          </p:nvPr>
        </p:nvSpPr>
        <p:spPr>
          <a:xfrm>
            <a:off x="1752600" y="49970"/>
            <a:ext cx="7010400" cy="838200"/>
          </a:xfrm>
        </p:spPr>
        <p:txBody>
          <a:bodyPr/>
          <a:lstStyle/>
          <a:p>
            <a:r>
              <a:rPr lang="en-US" sz="2800" dirty="0" smtClean="0"/>
              <a:t>Loss of Control ………</a:t>
            </a:r>
            <a:endParaRPr lang="en-US" sz="2800" dirty="0"/>
          </a:p>
        </p:txBody>
      </p:sp>
      <p:sp>
        <p:nvSpPr>
          <p:cNvPr id="7" name="Slide Number Placeholder 6"/>
          <p:cNvSpPr>
            <a:spLocks noGrp="1"/>
          </p:cNvSpPr>
          <p:nvPr>
            <p:ph type="sldNum" sz="quarter" idx="12"/>
          </p:nvPr>
        </p:nvSpPr>
        <p:spPr/>
        <p:txBody>
          <a:bodyPr/>
          <a:lstStyle/>
          <a:p>
            <a:fld id="{811AAEEF-F233-4E32-A923-D4DF4B556C67}" type="slidenum">
              <a:rPr lang="en-US" smtClean="0"/>
              <a:pPr/>
              <a:t>53</a:t>
            </a:fld>
            <a:endParaRPr lang="en-US" dirty="0"/>
          </a:p>
        </p:txBody>
      </p:sp>
    </p:spTree>
  </p:cSld>
  <p:clrMapOvr>
    <a:masterClrMapping/>
  </p:clrMapOvr>
  <p:transition>
    <p:fade thruBlk="1"/>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IFRS 12 - Disclosures</a:t>
            </a:r>
            <a:endParaRPr lang="en-IN" dirty="0"/>
          </a:p>
        </p:txBody>
      </p:sp>
      <p:sp>
        <p:nvSpPr>
          <p:cNvPr id="3" name="Content Placeholder 2"/>
          <p:cNvSpPr>
            <a:spLocks noGrp="1"/>
          </p:cNvSpPr>
          <p:nvPr>
            <p:ph idx="1"/>
          </p:nvPr>
        </p:nvSpPr>
        <p:spPr/>
        <p:txBody>
          <a:bodyPr>
            <a:normAutofit fontScale="62500" lnSpcReduction="20000"/>
          </a:bodyPr>
          <a:lstStyle/>
          <a:p>
            <a:pPr>
              <a:buNone/>
            </a:pPr>
            <a:r>
              <a:rPr lang="en-IN" dirty="0" smtClean="0"/>
              <a:t>The IFRS establishes disclosure objectives according to which an entity disclose s information that enables  users of its financial statements </a:t>
            </a:r>
          </a:p>
          <a:p>
            <a:pPr>
              <a:buNone/>
            </a:pPr>
            <a:r>
              <a:rPr lang="en-IN" dirty="0" smtClean="0"/>
              <a:t>(a) to understand: </a:t>
            </a:r>
          </a:p>
          <a:p>
            <a:pPr>
              <a:buNone/>
            </a:pPr>
            <a:r>
              <a:rPr lang="en-IN" dirty="0" smtClean="0"/>
              <a:t>(</a:t>
            </a:r>
            <a:r>
              <a:rPr lang="en-IN" dirty="0" err="1" smtClean="0"/>
              <a:t>i</a:t>
            </a:r>
            <a:r>
              <a:rPr lang="en-IN" dirty="0" smtClean="0"/>
              <a:t>) the significant judgements and assumptions (and changes to those judgements and assumptions)  made in determining the nature of its interest in another entity or arrangement (</a:t>
            </a:r>
            <a:r>
              <a:rPr lang="en-IN" dirty="0" err="1" smtClean="0"/>
              <a:t>ie</a:t>
            </a:r>
            <a:r>
              <a:rPr lang="en-IN" dirty="0" smtClean="0"/>
              <a:t> control, joint  control or significant influence), and in determining the type of joint arrangement in which it has an interest; and </a:t>
            </a:r>
          </a:p>
          <a:p>
            <a:pPr marL="653796" indent="-571500">
              <a:buAutoNum type="romanLcParenBoth" startAt="2"/>
            </a:pPr>
            <a:r>
              <a:rPr lang="en-IN" dirty="0" smtClean="0"/>
              <a:t>the interest that non-controlling interests have in the group’s activities and cash flows; and </a:t>
            </a:r>
          </a:p>
          <a:p>
            <a:pPr marL="653796" indent="-571500">
              <a:buNone/>
            </a:pPr>
            <a:r>
              <a:rPr lang="en-IN" dirty="0" smtClean="0"/>
              <a:t>(b) to evaluate: </a:t>
            </a:r>
          </a:p>
          <a:p>
            <a:pPr>
              <a:buNone/>
            </a:pPr>
            <a:r>
              <a:rPr lang="en-IN" dirty="0" smtClean="0"/>
              <a:t>(</a:t>
            </a:r>
            <a:r>
              <a:rPr lang="en-IN" dirty="0" err="1" smtClean="0"/>
              <a:t>i</a:t>
            </a:r>
            <a:r>
              <a:rPr lang="en-IN" dirty="0" smtClean="0"/>
              <a:t>)   the nature and extent of significant restrictions on its ability to access or use assets, and settle liabilities, of the group; </a:t>
            </a:r>
          </a:p>
          <a:p>
            <a:pPr>
              <a:buNone/>
            </a:pPr>
            <a:r>
              <a:rPr lang="en-IN" dirty="0" smtClean="0"/>
              <a:t>(ii)   the nature of, and changes in, the risks associated with its interests in  consolidated structured entities; </a:t>
            </a:r>
          </a:p>
          <a:p>
            <a:pPr>
              <a:buNone/>
            </a:pPr>
            <a:r>
              <a:rPr lang="en-IN" dirty="0" smtClean="0"/>
              <a:t>(iii) the nature and extent of its interests in unconsolidated structured entities, and the nature of, and  changes in, the risks associated with those interests; </a:t>
            </a:r>
          </a:p>
          <a:p>
            <a:endParaRPr lang="en-IN" dirty="0"/>
          </a:p>
        </p:txBody>
      </p:sp>
      <p:sp>
        <p:nvSpPr>
          <p:cNvPr id="4" name="Slide Number Placeholder 3"/>
          <p:cNvSpPr>
            <a:spLocks noGrp="1"/>
          </p:cNvSpPr>
          <p:nvPr>
            <p:ph type="sldNum" sz="quarter" idx="12"/>
          </p:nvPr>
        </p:nvSpPr>
        <p:spPr/>
        <p:txBody>
          <a:bodyPr/>
          <a:lstStyle/>
          <a:p>
            <a:fld id="{811AAEEF-F233-4E32-A923-D4DF4B556C67}" type="slidenum">
              <a:rPr lang="en-US" smtClean="0"/>
              <a:pPr/>
              <a:t>54</a:t>
            </a:fld>
            <a:endParaRPr lang="en-US" dirty="0"/>
          </a:p>
        </p:txBody>
      </p:sp>
    </p:spTree>
  </p:cSld>
  <p:clrMapOvr>
    <a:masterClrMapping/>
  </p:clrMapOvr>
  <p:transition>
    <p:fade thruBlk="1"/>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413"/>
            <a:ext cx="7010400" cy="838200"/>
          </a:xfrm>
        </p:spPr>
        <p:txBody>
          <a:bodyPr/>
          <a:lstStyle/>
          <a:p>
            <a:r>
              <a:rPr lang="en-US" smtClean="0"/>
              <a:t>Disclosures – IFRS 12.</a:t>
            </a:r>
            <a:endParaRPr lang="en-US" dirty="0"/>
          </a:p>
        </p:txBody>
      </p:sp>
      <p:sp>
        <p:nvSpPr>
          <p:cNvPr id="3" name="Content Placeholder 2"/>
          <p:cNvSpPr>
            <a:spLocks noGrp="1"/>
          </p:cNvSpPr>
          <p:nvPr>
            <p:ph sz="half" idx="1"/>
          </p:nvPr>
        </p:nvSpPr>
        <p:spPr>
          <a:xfrm>
            <a:off x="1199212" y="938215"/>
            <a:ext cx="7764905" cy="5489480"/>
          </a:xfrm>
        </p:spPr>
        <p:txBody>
          <a:bodyPr>
            <a:normAutofit/>
          </a:bodyPr>
          <a:lstStyle/>
          <a:p>
            <a:r>
              <a:rPr lang="en-US" sz="1800" dirty="0" smtClean="0"/>
              <a:t>the nature of the relationship  when the parent owns &lt; 50% Voting Power, </a:t>
            </a:r>
          </a:p>
          <a:p>
            <a:r>
              <a:rPr lang="en-US" sz="1800" dirty="0" smtClean="0">
                <a:solidFill>
                  <a:schemeClr val="accent2"/>
                </a:solidFill>
              </a:rPr>
              <a:t>the reasons why the ownership &gt; 50% Voting Power does not constitute control, </a:t>
            </a:r>
          </a:p>
          <a:p>
            <a:r>
              <a:rPr lang="en-US" sz="1800" dirty="0" smtClean="0"/>
              <a:t>the reporting date of the financial statements of a subsidiary  that is different from that of the parent with reasons, </a:t>
            </a:r>
          </a:p>
          <a:p>
            <a:r>
              <a:rPr lang="en-US" sz="1800" dirty="0" smtClean="0"/>
              <a:t>the nature and extent of </a:t>
            </a:r>
            <a:r>
              <a:rPr lang="en-US" sz="1800" dirty="0" smtClean="0">
                <a:solidFill>
                  <a:schemeClr val="accent2"/>
                </a:solidFill>
              </a:rPr>
              <a:t>significant restrictions to transfer funds </a:t>
            </a:r>
            <a:r>
              <a:rPr lang="en-US" sz="1800" dirty="0" smtClean="0"/>
              <a:t>to the parent. </a:t>
            </a:r>
          </a:p>
          <a:p>
            <a:r>
              <a:rPr lang="en-US" sz="1800" dirty="0" smtClean="0"/>
              <a:t>Disclosures required in </a:t>
            </a:r>
            <a:r>
              <a:rPr lang="en-US" sz="1800" dirty="0" smtClean="0">
                <a:solidFill>
                  <a:schemeClr val="accent2"/>
                </a:solidFill>
              </a:rPr>
              <a:t>separate financial statements </a:t>
            </a:r>
            <a:r>
              <a:rPr lang="en-US" sz="1800" dirty="0" smtClean="0"/>
              <a:t>that are prepared for a parent that is permitted not to prepare consolidated financial statements: </a:t>
            </a:r>
          </a:p>
          <a:p>
            <a:r>
              <a:rPr lang="en-US" sz="1800" dirty="0" smtClean="0"/>
              <a:t>the fact that the financial statements are separate; that the exemption from consolidation has been used; the name and country of incorporation or residence of the entity whose consolidated financial statements that comply with IFRS have been produced for public use; and the address where those consolidated financial statements are obtainable, </a:t>
            </a:r>
          </a:p>
          <a:p>
            <a:r>
              <a:rPr lang="en-US" sz="1800" dirty="0" smtClean="0"/>
              <a:t>a list </a:t>
            </a:r>
            <a:r>
              <a:rPr lang="en-US" sz="1800" dirty="0" smtClean="0">
                <a:solidFill>
                  <a:schemeClr val="accent2"/>
                </a:solidFill>
              </a:rPr>
              <a:t>of significant investments in subsidiaries, jointly controlled entities, and associates</a:t>
            </a:r>
            <a:r>
              <a:rPr lang="en-US" sz="1800" dirty="0" smtClean="0"/>
              <a:t>, including the name, country of incorporation or residence, proportion of ownership interest and, if different, proportion of voting power held, and </a:t>
            </a:r>
          </a:p>
          <a:p>
            <a:r>
              <a:rPr lang="en-US" sz="1800" dirty="0" smtClean="0"/>
              <a:t>a description of the method used to account for the foregoing investments. </a:t>
            </a:r>
          </a:p>
          <a:p>
            <a:endParaRPr lang="en-US" sz="3600"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55</a:t>
            </a:fld>
            <a:endParaRPr lang="en-US" dirty="0"/>
          </a:p>
        </p:txBody>
      </p:sp>
      <p:pic>
        <p:nvPicPr>
          <p:cNvPr id="10242" name="Picture 2"/>
          <p:cNvPicPr>
            <a:picLocks noChangeAspect="1" noChangeArrowheads="1"/>
          </p:cNvPicPr>
          <p:nvPr/>
        </p:nvPicPr>
        <p:blipFill>
          <a:blip r:embed="rId3" cstate="print"/>
          <a:srcRect/>
          <a:stretch>
            <a:fillRect/>
          </a:stretch>
        </p:blipFill>
        <p:spPr bwMode="auto">
          <a:xfrm>
            <a:off x="0" y="0"/>
            <a:ext cx="1343891" cy="1002749"/>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4" name="TextBox 3"/>
          <p:cNvSpPr txBox="1"/>
          <p:nvPr/>
        </p:nvSpPr>
        <p:spPr>
          <a:xfrm>
            <a:off x="914400" y="3566159"/>
            <a:ext cx="7315200" cy="461665"/>
          </a:xfrm>
          <a:prstGeom prst="rect">
            <a:avLst/>
          </a:prstGeom>
          <a:noFill/>
        </p:spPr>
        <p:txBody>
          <a:bodyPr vert="horz" rtlCol="0">
            <a:spAutoFit/>
          </a:bodyPr>
          <a:lstStyle/>
          <a:p>
            <a:pPr algn="ctr"/>
            <a:r>
              <a:rPr lang="en-US" sz="3000" smtClean="0">
                <a:solidFill>
                  <a:srgbClr val="A9A9A9"/>
                </a:solidFill>
                <a:latin typeface="Arial"/>
              </a:rPr>
              <a:t>pptPlex Section Divider</a:t>
            </a:r>
            <a:endParaRPr lang="en-US" sz="3000">
              <a:solidFill>
                <a:srgbClr val="A9A9A9"/>
              </a:solidFill>
              <a:latin typeface="Arial"/>
            </a:endParaRPr>
          </a:p>
        </p:txBody>
      </p:sp>
      <p:sp>
        <p:nvSpPr>
          <p:cNvPr id="5" name="TextBox 4"/>
          <p:cNvSpPr txBox="1"/>
          <p:nvPr/>
        </p:nvSpPr>
        <p:spPr>
          <a:xfrm>
            <a:off x="914400" y="1714500"/>
            <a:ext cx="7315200" cy="584775"/>
          </a:xfrm>
          <a:prstGeom prst="rect">
            <a:avLst/>
          </a:prstGeom>
          <a:noFill/>
        </p:spPr>
        <p:txBody>
          <a:bodyPr vert="horz" rtlCol="0">
            <a:spAutoFit/>
          </a:bodyPr>
          <a:lstStyle/>
          <a:p>
            <a:pPr algn="ctr"/>
            <a:r>
              <a:rPr lang="en-US" sz="4000" b="1" dirty="0" smtClean="0">
                <a:solidFill>
                  <a:srgbClr val="000000"/>
                </a:solidFill>
                <a:latin typeface="Arial"/>
              </a:rPr>
              <a:t>[Associates / JV]</a:t>
            </a:r>
            <a:endParaRPr lang="en-US" sz="4000" b="1" dirty="0">
              <a:solidFill>
                <a:srgbClr val="000000"/>
              </a:solidFill>
              <a:latin typeface="Arial"/>
            </a:endParaRPr>
          </a:p>
        </p:txBody>
      </p:sp>
      <p:sp>
        <p:nvSpPr>
          <p:cNvPr id="6" name="TextBox 5"/>
          <p:cNvSpPr txBox="1"/>
          <p:nvPr/>
        </p:nvSpPr>
        <p:spPr>
          <a:xfrm>
            <a:off x="914400" y="4251959"/>
            <a:ext cx="7315200" cy="830997"/>
          </a:xfrm>
          <a:prstGeom prst="rect">
            <a:avLst/>
          </a:prstGeom>
          <a:noFill/>
        </p:spPr>
        <p:txBody>
          <a:bodyPr vert="horz" rtlCol="0">
            <a:spAutoFit/>
          </a:bodyPr>
          <a:lstStyle/>
          <a:p>
            <a:pPr algn="ctr"/>
            <a:r>
              <a:rPr lang="en-US" sz="2000" smtClean="0">
                <a:solidFill>
                  <a:srgbClr val="A9A9A9"/>
                </a:solidFill>
                <a:latin typeface="Arial"/>
              </a:rPr>
              <a:t>The slides after this divider will be grouped into a section and given the label you type above.  Feel free to move this slide to any position in the deck.</a:t>
            </a:r>
            <a:endParaRPr lang="en-US" sz="2000">
              <a:solidFill>
                <a:srgbClr val="A9A9A9"/>
              </a:solidFill>
              <a:latin typeface="Arial"/>
            </a:endParaRPr>
          </a:p>
        </p:txBody>
      </p:sp>
    </p:spTree>
    <p:custDataLst>
      <p:tags r:id="rId1"/>
    </p:custDataLst>
  </p:cSld>
  <p:clrMapOvr>
    <a:masterClrMapping/>
  </p:clrMapOvr>
  <p:transition>
    <p:fade thruBlk="1"/>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14359"/>
            <a:ext cx="7498080" cy="1143000"/>
          </a:xfrm>
        </p:spPr>
        <p:txBody>
          <a:bodyPr/>
          <a:lstStyle/>
          <a:p>
            <a:r>
              <a:rPr lang="en-US" dirty="0" smtClean="0"/>
              <a:t>IAS 28 – Associates – </a:t>
            </a:r>
            <a:r>
              <a:rPr lang="en-US" sz="2800" dirty="0" err="1" smtClean="0"/>
              <a:t>Def’n</a:t>
            </a:r>
            <a:endParaRPr lang="en-US" sz="2800" dirty="0"/>
          </a:p>
        </p:txBody>
      </p:sp>
      <p:sp>
        <p:nvSpPr>
          <p:cNvPr id="3" name="Content Placeholder 2"/>
          <p:cNvSpPr>
            <a:spLocks noGrp="1"/>
          </p:cNvSpPr>
          <p:nvPr>
            <p:ph sz="half" idx="1"/>
          </p:nvPr>
        </p:nvSpPr>
        <p:spPr>
          <a:xfrm>
            <a:off x="1752600" y="1210234"/>
            <a:ext cx="6987988" cy="4988859"/>
          </a:xfrm>
        </p:spPr>
        <p:txBody>
          <a:bodyPr>
            <a:normAutofit/>
          </a:bodyPr>
          <a:lstStyle/>
          <a:p>
            <a:r>
              <a:rPr lang="en-US" sz="2400" u="sng" dirty="0" smtClean="0"/>
              <a:t>Associate</a:t>
            </a:r>
            <a:r>
              <a:rPr lang="en-US" sz="2400" dirty="0" smtClean="0"/>
              <a:t>: an entity in which an investor has significant influence but no control or joint control. (20% will indicate significant influence. )</a:t>
            </a:r>
          </a:p>
          <a:p>
            <a:endParaRPr lang="en-US" sz="2400" dirty="0" smtClean="0"/>
          </a:p>
          <a:p>
            <a:r>
              <a:rPr lang="en-US" sz="2400" dirty="0" smtClean="0"/>
              <a:t>(a) representation on BOD;</a:t>
            </a:r>
          </a:p>
          <a:p>
            <a:r>
              <a:rPr lang="en-US" sz="2400" dirty="0" smtClean="0"/>
              <a:t>(b) participation in policy-setting processes, </a:t>
            </a:r>
          </a:p>
          <a:p>
            <a:r>
              <a:rPr lang="en-US" sz="2400" dirty="0" smtClean="0"/>
              <a:t>(c) exchange of personnel management, or</a:t>
            </a:r>
          </a:p>
          <a:p>
            <a:r>
              <a:rPr lang="en-US" sz="2400" dirty="0" smtClean="0"/>
              <a:t>(d) provision of essential technical information.</a:t>
            </a:r>
          </a:p>
          <a:p>
            <a:endParaRPr lang="en-US" sz="2400" dirty="0" smtClean="0"/>
          </a:p>
        </p:txBody>
      </p:sp>
      <p:sp>
        <p:nvSpPr>
          <p:cNvPr id="6" name="Slide Number Placeholder 5"/>
          <p:cNvSpPr>
            <a:spLocks noGrp="1"/>
          </p:cNvSpPr>
          <p:nvPr>
            <p:ph type="sldNum" sz="quarter" idx="12"/>
          </p:nvPr>
        </p:nvSpPr>
        <p:spPr/>
        <p:txBody>
          <a:bodyPr/>
          <a:lstStyle/>
          <a:p>
            <a:fld id="{E7951DCE-B4FC-4A91-83BF-56D09753318D}" type="slidenum">
              <a:rPr lang="en-US" smtClean="0"/>
              <a:pPr/>
              <a:t>57</a:t>
            </a:fld>
            <a:endParaRPr lang="en-US" dirty="0"/>
          </a:p>
        </p:txBody>
      </p:sp>
    </p:spTree>
  </p:cSld>
  <p:clrMapOvr>
    <a:masterClrMapping/>
  </p:clrMapOvr>
  <p:transition>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7951DCE-B4FC-4A91-83BF-56D09753318D}" type="slidenum">
              <a:rPr lang="en-US" smtClean="0"/>
              <a:pPr/>
              <a:t>58</a:t>
            </a:fld>
            <a:endParaRPr lang="en-US" dirty="0"/>
          </a:p>
        </p:txBody>
      </p:sp>
      <p:sp>
        <p:nvSpPr>
          <p:cNvPr id="7" name="Rectangle 6"/>
          <p:cNvSpPr/>
          <p:nvPr/>
        </p:nvSpPr>
        <p:spPr>
          <a:xfrm>
            <a:off x="1048871" y="1329516"/>
            <a:ext cx="7866529" cy="3447098"/>
          </a:xfrm>
          <a:prstGeom prst="rect">
            <a:avLst/>
          </a:prstGeom>
        </p:spPr>
        <p:txBody>
          <a:bodyPr wrap="square">
            <a:spAutoFit/>
          </a:bodyPr>
          <a:lstStyle/>
          <a:p>
            <a:pPr marL="342900" indent="-342900">
              <a:buAutoNum type="arabicPeriod"/>
            </a:pPr>
            <a:r>
              <a:rPr lang="en-US" sz="2000" dirty="0" smtClean="0"/>
              <a:t>This Standard applies to accounting for investments in associates. However, shall not apply to investments in associates held by:</a:t>
            </a:r>
          </a:p>
          <a:p>
            <a:pPr marL="342900" indent="-342900"/>
            <a:endParaRPr lang="en-US" sz="2000" dirty="0" smtClean="0"/>
          </a:p>
          <a:p>
            <a:r>
              <a:rPr lang="en-US" sz="2000" dirty="0" smtClean="0"/>
              <a:t>(a) venture capital organizations, or</a:t>
            </a:r>
          </a:p>
          <a:p>
            <a:r>
              <a:rPr lang="en-US" sz="2000" dirty="0" smtClean="0"/>
              <a:t>(b) collective investment institutions, investment funds or other similar entities,</a:t>
            </a:r>
          </a:p>
          <a:p>
            <a:r>
              <a:rPr lang="en-US" sz="2000" dirty="0" smtClean="0"/>
              <a:t>including funds related to insurance investments</a:t>
            </a:r>
          </a:p>
          <a:p>
            <a:endParaRPr lang="en-US" sz="2000" dirty="0" smtClean="0"/>
          </a:p>
          <a:p>
            <a:pPr>
              <a:buNone/>
            </a:pPr>
            <a:r>
              <a:rPr lang="en-US" sz="2000" i="1" dirty="0" smtClean="0"/>
              <a:t>Applying the Equity Method of Accounting</a:t>
            </a:r>
            <a:r>
              <a:rPr lang="en-US" sz="2000" dirty="0" smtClean="0"/>
              <a:t> </a:t>
            </a:r>
          </a:p>
          <a:p>
            <a:endParaRPr lang="en-US" sz="1400" dirty="0" smtClean="0"/>
          </a:p>
          <a:p>
            <a:endParaRPr lang="en-US" sz="2000" dirty="0"/>
          </a:p>
        </p:txBody>
      </p:sp>
      <p:sp>
        <p:nvSpPr>
          <p:cNvPr id="8" name="Title 1"/>
          <p:cNvSpPr txBox="1">
            <a:spLocks/>
          </p:cNvSpPr>
          <p:nvPr/>
        </p:nvSpPr>
        <p:spPr>
          <a:xfrm>
            <a:off x="1220455" y="0"/>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IAS 28 – Associates -   </a:t>
            </a:r>
            <a:r>
              <a:rPr kumimoji="0" lang="en-US" sz="32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Scope</a:t>
            </a:r>
            <a:endParaRPr kumimoji="0" lang="en-US" sz="32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35607" y="1483659"/>
            <a:ext cx="7466346" cy="4663440"/>
          </a:xfrm>
        </p:spPr>
        <p:txBody>
          <a:bodyPr>
            <a:normAutofit/>
          </a:bodyPr>
          <a:lstStyle/>
          <a:p>
            <a:r>
              <a:rPr lang="en-US" sz="2400" b="1" dirty="0" smtClean="0"/>
              <a:t>Implicit goodwill and fair value adjustments.</a:t>
            </a:r>
            <a:endParaRPr lang="en-US" sz="2400" dirty="0" smtClean="0"/>
          </a:p>
          <a:p>
            <a:pPr>
              <a:buNone/>
            </a:pPr>
            <a:endParaRPr lang="en-US" sz="2400" dirty="0" smtClean="0"/>
          </a:p>
          <a:p>
            <a:r>
              <a:rPr lang="en-US" sz="2400" dirty="0" smtClean="0"/>
              <a:t>Appropriate adjustments to the investor's share  to account for additional depreciation or </a:t>
            </a:r>
            <a:r>
              <a:rPr lang="en-US" sz="2400" dirty="0" err="1" smtClean="0"/>
              <a:t>amortisation</a:t>
            </a:r>
            <a:r>
              <a:rPr lang="en-US" sz="2400" dirty="0" smtClean="0"/>
              <a:t> of the associate's depreciable or </a:t>
            </a:r>
            <a:r>
              <a:rPr lang="en-US" sz="2400" dirty="0" err="1" smtClean="0"/>
              <a:t>amortisable</a:t>
            </a:r>
            <a:r>
              <a:rPr lang="en-US" sz="2400" dirty="0" smtClean="0"/>
              <a:t> assets based on the excess of their fair values over their carrying amounts</a:t>
            </a:r>
            <a:endParaRPr lang="en-US" sz="2400"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59</a:t>
            </a:fld>
            <a:endParaRPr lang="en-US" dirty="0"/>
          </a:p>
        </p:txBody>
      </p:sp>
      <p:sp>
        <p:nvSpPr>
          <p:cNvPr id="7" name="Title 1"/>
          <p:cNvSpPr>
            <a:spLocks noGrp="1"/>
          </p:cNvSpPr>
          <p:nvPr>
            <p:ph type="title"/>
          </p:nvPr>
        </p:nvSpPr>
        <p:spPr/>
        <p:txBody>
          <a:bodyPr>
            <a:normAutofit/>
          </a:bodyPr>
          <a:lstStyle/>
          <a:p>
            <a:r>
              <a:rPr lang="en-US" dirty="0" smtClean="0"/>
              <a:t>IAS 28 – Associates – </a:t>
            </a:r>
            <a:r>
              <a:rPr lang="en-US" sz="2400" dirty="0" smtClean="0"/>
              <a:t>GW and </a:t>
            </a:r>
            <a:r>
              <a:rPr lang="en-US" sz="2400" dirty="0" err="1" smtClean="0"/>
              <a:t>Adj</a:t>
            </a:r>
            <a:endParaRPr lang="en-US" sz="2400"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Bird’s eye view…..</a:t>
            </a:r>
            <a:endParaRPr lang="en-US" dirty="0"/>
          </a:p>
        </p:txBody>
      </p:sp>
      <p:graphicFrame>
        <p:nvGraphicFramePr>
          <p:cNvPr id="6" name="Content Placeholder 5"/>
          <p:cNvGraphicFramePr>
            <a:graphicFrameLocks noGrp="1"/>
          </p:cNvGraphicFramePr>
          <p:nvPr>
            <p:ph idx="1"/>
          </p:nvPr>
        </p:nvGraphicFramePr>
        <p:xfrm>
          <a:off x="1059295" y="1566473"/>
          <a:ext cx="3859070" cy="4451068"/>
        </p:xfrm>
        <a:graphic>
          <a:graphicData uri="http://schemas.openxmlformats.org/drawingml/2006/table">
            <a:tbl>
              <a:tblPr>
                <a:tableStyleId>{0E3FDE45-AF77-4B5C-9715-49D594BDF05E}</a:tableStyleId>
              </a:tblPr>
              <a:tblGrid>
                <a:gridCol w="3859070"/>
              </a:tblGrid>
              <a:tr h="178252">
                <a:tc>
                  <a:txBody>
                    <a:bodyPr/>
                    <a:lstStyle/>
                    <a:p>
                      <a:pPr algn="ctr" rtl="0" fontAlgn="t"/>
                      <a:r>
                        <a:rPr lang="en-US" sz="1800" b="1" dirty="0"/>
                        <a:t>Indian GAAP</a:t>
                      </a:r>
                    </a:p>
                  </a:txBody>
                  <a:tcPr marL="0" marR="0" marT="0" marB="0"/>
                </a:tc>
              </a:tr>
              <a:tr h="691068">
                <a:tc>
                  <a:txBody>
                    <a:bodyPr/>
                    <a:lstStyle/>
                    <a:p>
                      <a:pPr rtl="0" fontAlgn="t"/>
                      <a:r>
                        <a:rPr lang="en-US" sz="1800" dirty="0"/>
                        <a:t>AS 21 – Consolidated Financial Statements (Mandatory only for listed entities - SEBI)</a:t>
                      </a:r>
                    </a:p>
                  </a:txBody>
                  <a:tcPr marL="0" marR="0" marT="0" marB="0"/>
                </a:tc>
              </a:tr>
              <a:tr h="863835">
                <a:tc>
                  <a:txBody>
                    <a:bodyPr/>
                    <a:lstStyle/>
                    <a:p>
                      <a:pPr rtl="0" fontAlgn="t"/>
                      <a:r>
                        <a:rPr lang="en-US" sz="1800" dirty="0"/>
                        <a:t>AS 23 – Accounting for Investments in Associates in Consolidated financial statements</a:t>
                      </a:r>
                    </a:p>
                  </a:txBody>
                  <a:tcPr marL="0" marR="0" marT="0" marB="0"/>
                </a:tc>
              </a:tr>
              <a:tr h="518301">
                <a:tc>
                  <a:txBody>
                    <a:bodyPr/>
                    <a:lstStyle/>
                    <a:p>
                      <a:pPr rtl="0" fontAlgn="t"/>
                      <a:r>
                        <a:rPr lang="en-US" sz="1800" dirty="0"/>
                        <a:t>AS 27 – Financial Reporting of Interest in Joint Ventures</a:t>
                      </a:r>
                    </a:p>
                  </a:txBody>
                  <a:tcPr marL="0" marR="0" marT="0" marB="0"/>
                </a:tc>
              </a:tr>
              <a:tr h="1036603">
                <a:tc>
                  <a:txBody>
                    <a:bodyPr/>
                    <a:lstStyle/>
                    <a:p>
                      <a:pPr rtl="0" fontAlgn="t"/>
                      <a:r>
                        <a:rPr lang="en-US" sz="1800" dirty="0"/>
                        <a:t>ASI 18 - Consideration of Potential Equity Shares for Determining whether an Investee is an Associate under AS 23</a:t>
                      </a:r>
                    </a:p>
                  </a:txBody>
                  <a:tcPr marL="0" marR="0" marT="0" marB="0"/>
                </a:tc>
              </a:tr>
              <a:tr h="345534">
                <a:tc>
                  <a:txBody>
                    <a:bodyPr/>
                    <a:lstStyle/>
                    <a:p>
                      <a:pPr rtl="0" fontAlgn="t"/>
                      <a:r>
                        <a:rPr lang="en-US" sz="1800" dirty="0"/>
                        <a:t>ASI 24 – Definition of ‘Control’</a:t>
                      </a:r>
                    </a:p>
                  </a:txBody>
                  <a:tcPr marL="0" marR="0" marT="0" marB="0"/>
                </a:tc>
              </a:tr>
              <a:tr h="691068">
                <a:tc>
                  <a:txBody>
                    <a:bodyPr/>
                    <a:lstStyle/>
                    <a:p>
                      <a:pPr rtl="0" fontAlgn="t"/>
                      <a:r>
                        <a:rPr lang="en-US" sz="1800" dirty="0"/>
                        <a:t>ASI 26 - Accounting for Taxes on Income in Consolidated Financial Statements</a:t>
                      </a:r>
                    </a:p>
                  </a:txBody>
                  <a:tcPr marL="0" marR="0" marT="0" marB="0"/>
                </a:tc>
              </a:tr>
            </a:tbl>
          </a:graphicData>
        </a:graphic>
      </p:graphicFrame>
      <p:sp>
        <p:nvSpPr>
          <p:cNvPr id="5" name="Slide Number Placeholder 4"/>
          <p:cNvSpPr>
            <a:spLocks noGrp="1"/>
          </p:cNvSpPr>
          <p:nvPr>
            <p:ph type="sldNum" sz="quarter" idx="12"/>
          </p:nvPr>
        </p:nvSpPr>
        <p:spPr/>
        <p:txBody>
          <a:bodyPr/>
          <a:lstStyle/>
          <a:p>
            <a:fld id="{811AAEEF-F233-4E32-A923-D4DF4B556C67}" type="slidenum">
              <a:rPr lang="en-US" smtClean="0"/>
              <a:pPr/>
              <a:t>6</a:t>
            </a:fld>
            <a:endParaRPr lang="en-US" dirty="0"/>
          </a:p>
        </p:txBody>
      </p:sp>
      <p:graphicFrame>
        <p:nvGraphicFramePr>
          <p:cNvPr id="7" name="Table 6"/>
          <p:cNvGraphicFramePr>
            <a:graphicFrameLocks noGrp="1"/>
          </p:cNvGraphicFramePr>
          <p:nvPr/>
        </p:nvGraphicFramePr>
        <p:xfrm>
          <a:off x="5124140" y="1564178"/>
          <a:ext cx="3867515" cy="2204257"/>
        </p:xfrm>
        <a:graphic>
          <a:graphicData uri="http://schemas.openxmlformats.org/drawingml/2006/table">
            <a:tbl>
              <a:tblPr>
                <a:tableStyleId>{18603FDC-E32A-4AB5-989C-0864C3EAD2B8}</a:tableStyleId>
              </a:tblPr>
              <a:tblGrid>
                <a:gridCol w="3867515"/>
              </a:tblGrid>
              <a:tr h="314894">
                <a:tc>
                  <a:txBody>
                    <a:bodyPr/>
                    <a:lstStyle/>
                    <a:p>
                      <a:pPr algn="ctr" rtl="0" fontAlgn="t"/>
                      <a:r>
                        <a:rPr lang="en-US" b="1" dirty="0" smtClean="0"/>
                        <a:t>IND AS</a:t>
                      </a:r>
                      <a:endParaRPr lang="en-US" b="1"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4681">
                <a:tc>
                  <a:txBody>
                    <a:bodyPr/>
                    <a:lstStyle/>
                    <a:p>
                      <a:pPr rtl="0" fontAlgn="t"/>
                      <a:r>
                        <a:rPr lang="en-US" b="1" dirty="0" smtClean="0"/>
                        <a:t>IND</a:t>
                      </a:r>
                      <a:r>
                        <a:rPr lang="en-US" b="1" baseline="0" dirty="0" smtClean="0"/>
                        <a:t> AS</a:t>
                      </a:r>
                      <a:r>
                        <a:rPr lang="en-US" b="1" dirty="0" smtClean="0"/>
                        <a:t> 27 – </a:t>
                      </a:r>
                      <a:r>
                        <a:rPr lang="en-US" b="1" dirty="0"/>
                        <a:t>Consolidated and Separate financial statements (Mandatory for all entities)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894">
                <a:tc>
                  <a:txBody>
                    <a:bodyPr/>
                    <a:lstStyle/>
                    <a:p>
                      <a:pPr rtl="0" fontAlgn="t"/>
                      <a:r>
                        <a:rPr lang="en-US" b="1" dirty="0" smtClean="0"/>
                        <a:t>IND AS </a:t>
                      </a:r>
                      <a:r>
                        <a:rPr lang="en-US" b="1" dirty="0"/>
                        <a:t>28 – Investments in Associates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894">
                <a:tc>
                  <a:txBody>
                    <a:bodyPr/>
                    <a:lstStyle/>
                    <a:p>
                      <a:pPr rtl="0" fontAlgn="t"/>
                      <a:r>
                        <a:rPr lang="en-US" b="1" dirty="0" smtClean="0"/>
                        <a:t>IND AS </a:t>
                      </a:r>
                      <a:r>
                        <a:rPr lang="en-US" b="1" dirty="0"/>
                        <a:t>31 – Interest in Joint Ventures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894">
                <a:tc>
                  <a:txBody>
                    <a:bodyPr/>
                    <a:lstStyle/>
                    <a:p>
                      <a:pPr rtl="0" fontAlgn="t"/>
                      <a:r>
                        <a:rPr lang="en-US" b="1" dirty="0" smtClean="0"/>
                        <a:t>IND</a:t>
                      </a:r>
                      <a:r>
                        <a:rPr lang="en-US" b="1" baseline="0" dirty="0" smtClean="0"/>
                        <a:t> AS 103</a:t>
                      </a:r>
                      <a:r>
                        <a:rPr lang="en-US" b="1" dirty="0" smtClean="0"/>
                        <a:t> </a:t>
                      </a:r>
                      <a:r>
                        <a:rPr lang="en-US" b="1" dirty="0"/>
                        <a:t>– Business Combinations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2050" name="Picture 2"/>
          <p:cNvPicPr>
            <a:picLocks noChangeAspect="1" noChangeArrowheads="1"/>
          </p:cNvPicPr>
          <p:nvPr/>
        </p:nvPicPr>
        <p:blipFill>
          <a:blip r:embed="rId3" cstate="print"/>
          <a:srcRect t="23820"/>
          <a:stretch>
            <a:fillRect/>
          </a:stretch>
        </p:blipFill>
        <p:spPr bwMode="auto">
          <a:xfrm>
            <a:off x="5711639" y="637308"/>
            <a:ext cx="895350" cy="682081"/>
          </a:xfrm>
          <a:prstGeom prst="rect">
            <a:avLst/>
          </a:prstGeom>
          <a:noFill/>
          <a:ln w="9525">
            <a:noFill/>
            <a:miter lim="800000"/>
            <a:headEnd/>
            <a:tailEnd/>
          </a:ln>
          <a:effectLst/>
        </p:spPr>
      </p:pic>
      <p:graphicFrame>
        <p:nvGraphicFramePr>
          <p:cNvPr id="8" name="Content Placeholder 5"/>
          <p:cNvGraphicFramePr>
            <a:graphicFrameLocks/>
          </p:cNvGraphicFramePr>
          <p:nvPr/>
        </p:nvGraphicFramePr>
        <p:xfrm>
          <a:off x="5160310" y="3867490"/>
          <a:ext cx="3859056" cy="1981200"/>
        </p:xfrm>
        <a:graphic>
          <a:graphicData uri="http://schemas.openxmlformats.org/drawingml/2006/table">
            <a:tbl>
              <a:tblPr>
                <a:tableStyleId>{0E3FDE45-AF77-4B5C-9715-49D594BDF05E}</a:tableStyleId>
              </a:tblPr>
              <a:tblGrid>
                <a:gridCol w="3859056"/>
              </a:tblGrid>
              <a:tr h="179898">
                <a:tc>
                  <a:txBody>
                    <a:bodyPr/>
                    <a:lstStyle/>
                    <a:p>
                      <a:pPr algn="ctr" rtl="0" fontAlgn="t"/>
                      <a:r>
                        <a:rPr lang="en-US" sz="1800" b="1" dirty="0" smtClean="0"/>
                        <a:t>IFRS</a:t>
                      </a:r>
                      <a:endParaRPr lang="en-US" sz="1800" b="1" dirty="0"/>
                    </a:p>
                  </a:txBody>
                  <a:tcPr marL="0" marR="0" marT="0" marB="0"/>
                </a:tc>
              </a:tr>
              <a:tr h="539694">
                <a:tc>
                  <a:txBody>
                    <a:bodyPr/>
                    <a:lstStyle/>
                    <a:p>
                      <a:pPr rtl="0" fontAlgn="t"/>
                      <a:r>
                        <a:rPr lang="en-US" sz="1600" dirty="0" smtClean="0"/>
                        <a:t>IAS 27 – Separate Financial Statements</a:t>
                      </a:r>
                      <a:br>
                        <a:rPr lang="en-US" sz="1600" dirty="0" smtClean="0"/>
                      </a:br>
                      <a:r>
                        <a:rPr lang="en-US" sz="1600" dirty="0" smtClean="0"/>
                        <a:t>IFRS</a:t>
                      </a:r>
                      <a:r>
                        <a:rPr lang="en-US" sz="1600" baseline="0" dirty="0" smtClean="0"/>
                        <a:t> 10 </a:t>
                      </a:r>
                      <a:r>
                        <a:rPr lang="en-US" sz="1600" dirty="0" smtClean="0"/>
                        <a:t>– </a:t>
                      </a:r>
                      <a:r>
                        <a:rPr lang="en-US" sz="1600" dirty="0"/>
                        <a:t>Consolidated Financial </a:t>
                      </a:r>
                      <a:r>
                        <a:rPr lang="en-US" sz="1600" dirty="0" smtClean="0"/>
                        <a:t>Statements (Replaced IAS 27, SIC 12, SIC 33)  - 1/1/13</a:t>
                      </a:r>
                      <a:endParaRPr lang="en-US" sz="1600" dirty="0"/>
                    </a:p>
                  </a:txBody>
                  <a:tcPr marL="0" marR="0" marT="0" marB="0"/>
                </a:tc>
              </a:tr>
              <a:tr h="719591">
                <a:tc>
                  <a:txBody>
                    <a:bodyPr/>
                    <a:lstStyle/>
                    <a:p>
                      <a:pPr rtl="0" fontAlgn="t"/>
                      <a:r>
                        <a:rPr lang="en-US" sz="1600" dirty="0" smtClean="0"/>
                        <a:t>IFRS 11- Joint Arrangements                 (Replaced IAS 28)</a:t>
                      </a:r>
                    </a:p>
                    <a:p>
                      <a:pPr rtl="0" fontAlgn="t"/>
                      <a:r>
                        <a:rPr lang="en-US" sz="1600" dirty="0" smtClean="0"/>
                        <a:t>IFRS 12 – Disclosure of Interest in other Entities (Replaced Disclosures of IAS 27, 28 and 31)</a:t>
                      </a:r>
                      <a:endParaRPr lang="en-US" sz="1600" dirty="0"/>
                    </a:p>
                  </a:txBody>
                  <a:tcPr marL="0" marR="0" marT="0" marB="0"/>
                </a:tc>
              </a:tr>
            </a:tbl>
          </a:graphicData>
        </a:graphic>
      </p:graphicFrame>
    </p:spTree>
  </p:cSld>
  <p:clrMapOvr>
    <a:masterClrMapping/>
  </p:clrMapOvr>
  <p:transition>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Deferred tax on undistributed profits :</a:t>
            </a:r>
            <a:r>
              <a:rPr lang="en-US" sz="2800" dirty="0" smtClean="0"/>
              <a:t/>
            </a:r>
            <a:br>
              <a:rPr lang="en-US" sz="2800" dirty="0" smtClean="0"/>
            </a:br>
            <a:endParaRPr lang="en-US" sz="2800" dirty="0"/>
          </a:p>
        </p:txBody>
      </p:sp>
      <p:sp>
        <p:nvSpPr>
          <p:cNvPr id="3" name="Content Placeholder 2"/>
          <p:cNvSpPr>
            <a:spLocks noGrp="1"/>
          </p:cNvSpPr>
          <p:nvPr>
            <p:ph sz="half" idx="1"/>
          </p:nvPr>
        </p:nvSpPr>
        <p:spPr>
          <a:xfrm>
            <a:off x="1186217" y="1117276"/>
            <a:ext cx="7528283" cy="4663440"/>
          </a:xfrm>
        </p:spPr>
        <p:txBody>
          <a:bodyPr>
            <a:noAutofit/>
          </a:bodyPr>
          <a:lstStyle/>
          <a:p>
            <a:r>
              <a:rPr lang="en-US" sz="2400" dirty="0" smtClean="0"/>
              <a:t>entity will have to provide for deferred tax on its share of undistributed reserves of the investee company in its consolidated books.</a:t>
            </a:r>
          </a:p>
          <a:p>
            <a:r>
              <a:rPr lang="en-US" sz="2400" dirty="0" smtClean="0"/>
              <a:t>Similar is the treatment under IFRS</a:t>
            </a:r>
            <a:endParaRPr lang="en-US" sz="2400" i="1" dirty="0" smtClean="0"/>
          </a:p>
          <a:p>
            <a:pPr>
              <a:buNone/>
            </a:pPr>
            <a:endParaRPr lang="en-US" sz="2400" dirty="0" smtClean="0"/>
          </a:p>
          <a:p>
            <a:r>
              <a:rPr lang="en-US" sz="2400" dirty="0" smtClean="0"/>
              <a:t>An entity is exempted if  following conditions are satisfied :</a:t>
            </a:r>
          </a:p>
          <a:p>
            <a:r>
              <a:rPr lang="en-US" sz="2400" dirty="0" smtClean="0"/>
              <a:t>(a) the investor/</a:t>
            </a:r>
            <a:r>
              <a:rPr lang="en-US" sz="2400" dirty="0" err="1" smtClean="0"/>
              <a:t>venturer</a:t>
            </a:r>
            <a:r>
              <a:rPr lang="en-US" sz="2400" dirty="0" smtClean="0"/>
              <a:t> is able to control the timing of the reversal of the temporary difference; and</a:t>
            </a:r>
          </a:p>
          <a:p>
            <a:r>
              <a:rPr lang="en-US" sz="2400" dirty="0" smtClean="0"/>
              <a:t>(b) it is probable that the temporary difference will not reverse in the foreseeable future.</a:t>
            </a:r>
          </a:p>
          <a:p>
            <a:pPr>
              <a:buNone/>
            </a:pPr>
            <a:endParaRPr lang="en-US" sz="2400" dirty="0" smtClean="0"/>
          </a:p>
          <a:p>
            <a:pPr>
              <a:buNone/>
            </a:pPr>
            <a:r>
              <a:rPr lang="en-US" sz="2400" dirty="0" smtClean="0"/>
              <a:t>	Usually not possible to control.</a:t>
            </a:r>
            <a:endParaRPr lang="en-US" sz="2400"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60</a:t>
            </a:fld>
            <a:endParaRPr lang="en-US" dirty="0"/>
          </a:p>
        </p:txBody>
      </p:sp>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70330"/>
            <a:ext cx="7010400" cy="838200"/>
          </a:xfrm>
        </p:spPr>
        <p:txBody>
          <a:bodyPr/>
          <a:lstStyle/>
          <a:p>
            <a:r>
              <a:rPr lang="en-US" dirty="0" smtClean="0"/>
              <a:t>IFRS 11 – Joint Ventures</a:t>
            </a:r>
            <a:endParaRPr lang="en-US" dirty="0"/>
          </a:p>
        </p:txBody>
      </p:sp>
      <p:sp>
        <p:nvSpPr>
          <p:cNvPr id="3" name="Content Placeholder 2"/>
          <p:cNvSpPr>
            <a:spLocks noGrp="1"/>
          </p:cNvSpPr>
          <p:nvPr>
            <p:ph sz="half" idx="1"/>
          </p:nvPr>
        </p:nvSpPr>
        <p:spPr>
          <a:xfrm>
            <a:off x="1691639" y="1171892"/>
            <a:ext cx="6463553" cy="4797519"/>
          </a:xfrm>
        </p:spPr>
        <p:txBody>
          <a:bodyPr>
            <a:noAutofit/>
          </a:bodyPr>
          <a:lstStyle/>
          <a:p>
            <a:r>
              <a:rPr lang="en-US" sz="2400" u="sng" dirty="0" smtClean="0"/>
              <a:t>Joint control</a:t>
            </a:r>
            <a:r>
              <a:rPr lang="en-US" sz="2400" dirty="0" smtClean="0"/>
              <a:t>: the contractually agreed sharing of control over an economic activity. </a:t>
            </a:r>
          </a:p>
          <a:p>
            <a:pPr>
              <a:buNone/>
            </a:pPr>
            <a:endParaRPr lang="en-US" sz="2400" dirty="0" smtClean="0"/>
          </a:p>
          <a:p>
            <a:r>
              <a:rPr lang="en-US" sz="2400" i="1" dirty="0" smtClean="0"/>
              <a:t>Jointly Controlled Operations</a:t>
            </a:r>
            <a:r>
              <a:rPr lang="en-US" sz="2400" dirty="0" smtClean="0"/>
              <a:t>  </a:t>
            </a:r>
          </a:p>
          <a:p>
            <a:r>
              <a:rPr lang="en-US" sz="2400" i="1" smtClean="0"/>
              <a:t>Jointly </a:t>
            </a:r>
            <a:r>
              <a:rPr lang="en-US" sz="2400" i="1" dirty="0" smtClean="0"/>
              <a:t>Controlled Entity</a:t>
            </a:r>
            <a:r>
              <a:rPr lang="en-US" sz="2400" dirty="0" smtClean="0"/>
              <a:t>  is a corporation, partnership, or other entity in which two or more </a:t>
            </a:r>
            <a:r>
              <a:rPr lang="en-US" sz="2400" dirty="0" err="1" smtClean="0"/>
              <a:t>venturers</a:t>
            </a:r>
            <a:r>
              <a:rPr lang="en-US" sz="2400" dirty="0" smtClean="0"/>
              <a:t> have an interest, under a contractual arrangement that establishes joint control over the entity. </a:t>
            </a:r>
          </a:p>
          <a:p>
            <a:endParaRPr lang="en-US" sz="4400"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61</a:t>
            </a:fld>
            <a:endParaRPr lang="en-US" dirty="0"/>
          </a:p>
        </p:txBody>
      </p:sp>
      <p:pic>
        <p:nvPicPr>
          <p:cNvPr id="10242" name="Picture 2"/>
          <p:cNvPicPr>
            <a:picLocks noChangeAspect="1" noChangeArrowheads="1"/>
          </p:cNvPicPr>
          <p:nvPr/>
        </p:nvPicPr>
        <p:blipFill>
          <a:blip r:embed="rId3" cstate="print"/>
          <a:srcRect/>
          <a:stretch>
            <a:fillRect/>
          </a:stretch>
        </p:blipFill>
        <p:spPr bwMode="auto">
          <a:xfrm rot="20729587">
            <a:off x="256385" y="952357"/>
            <a:ext cx="1638708" cy="1233776"/>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Two methods for JV</a:t>
            </a:r>
            <a:endParaRPr lang="en-US" sz="3600" dirty="0"/>
          </a:p>
        </p:txBody>
      </p:sp>
      <p:sp>
        <p:nvSpPr>
          <p:cNvPr id="4" name="Content Placeholder 3"/>
          <p:cNvSpPr>
            <a:spLocks noGrp="1"/>
          </p:cNvSpPr>
          <p:nvPr>
            <p:ph sz="half" idx="2"/>
          </p:nvPr>
        </p:nvSpPr>
        <p:spPr>
          <a:xfrm>
            <a:off x="1564700" y="1497106"/>
            <a:ext cx="6288382" cy="4663440"/>
          </a:xfrm>
        </p:spPr>
        <p:txBody>
          <a:bodyPr>
            <a:normAutofit/>
          </a:bodyPr>
          <a:lstStyle/>
          <a:p>
            <a:pPr>
              <a:buNone/>
            </a:pPr>
            <a:r>
              <a:rPr lang="en-US" sz="2400" dirty="0" smtClean="0"/>
              <a:t>IAS 31 allowed two treatments of accounting for an investment in jointly controlled entities –  </a:t>
            </a:r>
          </a:p>
          <a:p>
            <a:r>
              <a:rPr lang="en-US" sz="2400" dirty="0" smtClean="0"/>
              <a:t>proportionate consolidation [IAS 31.30] </a:t>
            </a:r>
          </a:p>
          <a:p>
            <a:pPr>
              <a:buNone/>
            </a:pPr>
            <a:endParaRPr lang="en-US" sz="2400" dirty="0" smtClean="0"/>
          </a:p>
          <a:p>
            <a:r>
              <a:rPr lang="en-US" sz="2400" dirty="0" smtClean="0"/>
              <a:t>equity method of accounting [IAS 31.38]  -</a:t>
            </a:r>
          </a:p>
          <a:p>
            <a:pPr>
              <a:buNone/>
            </a:pPr>
            <a:r>
              <a:rPr lang="en-US" sz="2400" dirty="0" smtClean="0"/>
              <a:t>    </a:t>
            </a:r>
          </a:p>
          <a:p>
            <a:pPr>
              <a:buNone/>
            </a:pPr>
            <a:r>
              <a:rPr lang="en-US" sz="2400" dirty="0" smtClean="0"/>
              <a:t>Why two methods ?</a:t>
            </a:r>
          </a:p>
          <a:p>
            <a:pPr>
              <a:buNone/>
            </a:pPr>
            <a:endParaRPr lang="en-US" sz="2400" dirty="0" smtClean="0"/>
          </a:p>
          <a:p>
            <a:pPr>
              <a:buNone/>
            </a:pPr>
            <a:r>
              <a:rPr lang="en-US" sz="2400" dirty="0" smtClean="0"/>
              <a:t>But now IFRS 31 covers only one method</a:t>
            </a:r>
          </a:p>
          <a:p>
            <a:endParaRPr lang="en-US" sz="2400"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62</a:t>
            </a:fld>
            <a:endParaRPr lang="en-US" dirty="0"/>
          </a:p>
        </p:txBody>
      </p:sp>
    </p:spTree>
  </p:cSld>
  <p:clrMapOvr>
    <a:masterClrMapping/>
  </p:clrMapOvr>
  <p:transition>
    <p:fade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sz="half" idx="1"/>
          </p:nvPr>
        </p:nvSpPr>
        <p:spPr>
          <a:xfrm>
            <a:off x="1435608" y="1524000"/>
            <a:ext cx="6641592" cy="4663440"/>
          </a:xfrm>
        </p:spPr>
        <p:txBody>
          <a:bodyPr/>
          <a:lstStyle/>
          <a:p>
            <a:r>
              <a:rPr lang="en-US" dirty="0" err="1" smtClean="0"/>
              <a:t>Recognising</a:t>
            </a:r>
            <a:r>
              <a:rPr lang="en-US" dirty="0" smtClean="0"/>
              <a:t> a proportionate share of asset and liability is not in sync with the Framework, which defines asset in terms of exclusive control and liabilities in terms of present obligations</a:t>
            </a:r>
            <a:endParaRPr lang="en-US" dirty="0"/>
          </a:p>
        </p:txBody>
      </p:sp>
      <p:sp>
        <p:nvSpPr>
          <p:cNvPr id="6" name="Slide Number Placeholder 5"/>
          <p:cNvSpPr>
            <a:spLocks noGrp="1"/>
          </p:cNvSpPr>
          <p:nvPr>
            <p:ph type="sldNum" sz="quarter" idx="12"/>
          </p:nvPr>
        </p:nvSpPr>
        <p:spPr/>
        <p:txBody>
          <a:bodyPr/>
          <a:lstStyle/>
          <a:p>
            <a:fld id="{E7951DCE-B4FC-4A91-83BF-56D09753318D}" type="slidenum">
              <a:rPr lang="en-US" smtClean="0"/>
              <a:pPr/>
              <a:t>63</a:t>
            </a:fld>
            <a:endParaRPr lang="en-US" dirty="0"/>
          </a:p>
        </p:txBody>
      </p:sp>
    </p:spTree>
  </p:cSld>
  <p:clrMapOvr>
    <a:masterClrMapping/>
  </p:clrMapOvr>
  <p:transition>
    <p:fade thruBlk="1"/>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7" name="Slide Number Placeholder 6"/>
          <p:cNvSpPr>
            <a:spLocks noGrp="1"/>
          </p:cNvSpPr>
          <p:nvPr>
            <p:ph type="sldNum" sz="quarter" idx="12"/>
          </p:nvPr>
        </p:nvSpPr>
        <p:spPr/>
        <p:txBody>
          <a:bodyPr/>
          <a:lstStyle/>
          <a:p>
            <a:fld id="{E7951DCE-B4FC-4A91-83BF-56D09753318D}" type="slidenum">
              <a:rPr lang="en-US" smtClean="0"/>
              <a:pPr/>
              <a:t>64</a:t>
            </a:fld>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2818150" y="1945178"/>
            <a:ext cx="3867463" cy="4025677"/>
          </a:xfrm>
          <a:prstGeom prst="rect">
            <a:avLst/>
          </a:prstGeom>
          <a:noFill/>
          <a:ln w="9525">
            <a:noFill/>
            <a:miter lim="800000"/>
            <a:headEnd/>
            <a:tailEnd/>
          </a:ln>
        </p:spPr>
      </p:pic>
      <p:pic>
        <p:nvPicPr>
          <p:cNvPr id="92162" name="Picture 2" descr="http://t0.gstatic.com/images?q=tbn:ANd9GcR-GkVfVmMMEsHSsSZtM2Qh-K4WR03Hvta90-QWARxIhvbcau1rUg"/>
          <p:cNvPicPr>
            <a:picLocks noChangeAspect="1" noChangeArrowheads="1"/>
          </p:cNvPicPr>
          <p:nvPr/>
        </p:nvPicPr>
        <p:blipFill>
          <a:blip r:embed="rId3" cstate="print"/>
          <a:srcRect/>
          <a:stretch>
            <a:fillRect/>
          </a:stretch>
        </p:blipFill>
        <p:spPr bwMode="auto">
          <a:xfrm>
            <a:off x="314794" y="2878294"/>
            <a:ext cx="2466975" cy="1847851"/>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Journey ….</a:t>
            </a:r>
            <a:endParaRPr lang="en-US" dirty="0"/>
          </a:p>
        </p:txBody>
      </p:sp>
      <p:graphicFrame>
        <p:nvGraphicFramePr>
          <p:cNvPr id="7" name="Content Placeholder 6"/>
          <p:cNvGraphicFramePr>
            <a:graphicFrameLocks noGrp="1"/>
          </p:cNvGraphicFramePr>
          <p:nvPr>
            <p:ph sz="half" idx="1"/>
          </p:nvPr>
        </p:nvGraphicFramePr>
        <p:xfrm>
          <a:off x="1435100" y="1524000"/>
          <a:ext cx="6562488" cy="4664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fld id="{E7951DCE-B4FC-4A91-83BF-56D09753318D}" type="slidenum">
              <a:rPr lang="en-US" smtClean="0"/>
              <a:pPr/>
              <a:t>65</a:t>
            </a:fld>
            <a:endParaRPr lang="en-US" dirty="0"/>
          </a:p>
        </p:txBody>
      </p:sp>
      <p:pic>
        <p:nvPicPr>
          <p:cNvPr id="9218" name="Picture 2"/>
          <p:cNvPicPr>
            <a:picLocks noChangeAspect="1" noChangeArrowheads="1"/>
          </p:cNvPicPr>
          <p:nvPr/>
        </p:nvPicPr>
        <p:blipFill>
          <a:blip r:embed="rId6" cstate="print"/>
          <a:srcRect/>
          <a:stretch>
            <a:fillRect/>
          </a:stretch>
        </p:blipFill>
        <p:spPr bwMode="auto">
          <a:xfrm>
            <a:off x="5711225" y="1405718"/>
            <a:ext cx="841264" cy="1332789"/>
          </a:xfrm>
          <a:prstGeom prst="rect">
            <a:avLst/>
          </a:prstGeom>
          <a:noFill/>
          <a:ln w="9525">
            <a:noFill/>
            <a:miter lim="800000"/>
            <a:headEnd/>
            <a:tailEnd/>
          </a:ln>
          <a:effectLst/>
        </p:spPr>
      </p:pic>
      <p:pic>
        <p:nvPicPr>
          <p:cNvPr id="9221" name="Picture 5"/>
          <p:cNvPicPr>
            <a:picLocks noChangeAspect="1" noChangeArrowheads="1"/>
          </p:cNvPicPr>
          <p:nvPr/>
        </p:nvPicPr>
        <p:blipFill>
          <a:blip r:embed="rId7" cstate="print"/>
          <a:srcRect/>
          <a:stretch>
            <a:fillRect/>
          </a:stretch>
        </p:blipFill>
        <p:spPr bwMode="auto">
          <a:xfrm>
            <a:off x="2952891" y="1433015"/>
            <a:ext cx="857678" cy="1100065"/>
          </a:xfrm>
          <a:prstGeom prst="rect">
            <a:avLst/>
          </a:prstGeom>
          <a:noFill/>
          <a:ln w="9525">
            <a:noFill/>
            <a:miter lim="800000"/>
            <a:headEnd/>
            <a:tailEnd/>
          </a:ln>
          <a:effectLst/>
        </p:spPr>
      </p:pic>
      <p:pic>
        <p:nvPicPr>
          <p:cNvPr id="9222" name="Picture 6"/>
          <p:cNvPicPr>
            <a:picLocks noChangeAspect="1" noChangeArrowheads="1"/>
          </p:cNvPicPr>
          <p:nvPr/>
        </p:nvPicPr>
        <p:blipFill>
          <a:blip r:embed="rId8" cstate="print"/>
          <a:srcRect/>
          <a:stretch>
            <a:fillRect/>
          </a:stretch>
        </p:blipFill>
        <p:spPr bwMode="auto">
          <a:xfrm>
            <a:off x="4220432" y="1496494"/>
            <a:ext cx="937718" cy="1014695"/>
          </a:xfrm>
          <a:prstGeom prst="rect">
            <a:avLst/>
          </a:prstGeom>
          <a:noFill/>
          <a:ln w="9525">
            <a:noFill/>
            <a:miter lim="800000"/>
            <a:headEnd/>
            <a:tailEnd/>
          </a:ln>
          <a:effectLst/>
        </p:spPr>
      </p:pic>
      <p:pic>
        <p:nvPicPr>
          <p:cNvPr id="9223" name="Picture 7"/>
          <p:cNvPicPr>
            <a:picLocks noChangeAspect="1" noChangeArrowheads="1"/>
          </p:cNvPicPr>
          <p:nvPr/>
        </p:nvPicPr>
        <p:blipFill>
          <a:blip r:embed="rId9" cstate="print"/>
          <a:srcRect/>
          <a:stretch>
            <a:fillRect/>
          </a:stretch>
        </p:blipFill>
        <p:spPr bwMode="auto">
          <a:xfrm>
            <a:off x="1708501" y="1692323"/>
            <a:ext cx="892249" cy="864856"/>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nvGraphicFramePr>
        <p:xfrm>
          <a:off x="1274162" y="2503361"/>
          <a:ext cx="7480092" cy="3402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8594" name="Slide Number Placeholder 2"/>
          <p:cNvSpPr txBox="1">
            <a:spLocks noGrp="1"/>
          </p:cNvSpPr>
          <p:nvPr/>
        </p:nvSpPr>
        <p:spPr bwMode="auto">
          <a:xfrm>
            <a:off x="114300" y="6572250"/>
            <a:ext cx="1066800" cy="304800"/>
          </a:xfrm>
          <a:prstGeom prst="rect">
            <a:avLst/>
          </a:prstGeom>
          <a:noFill/>
          <a:ln w="9525">
            <a:noFill/>
            <a:miter lim="800000"/>
            <a:headEnd/>
            <a:tailEnd/>
          </a:ln>
        </p:spPr>
        <p:txBody>
          <a:bodyPr lIns="90941" tIns="45475" rIns="90941" bIns="45475"/>
          <a:lstStyle/>
          <a:p>
            <a:pPr algn="ctr" eaLnBrk="0" hangingPunct="0">
              <a:spcBef>
                <a:spcPct val="0"/>
              </a:spcBef>
              <a:buFontTx/>
              <a:buNone/>
            </a:pPr>
            <a:fld id="{EDBA68E4-0E31-4FA3-A184-41420ACE8537}" type="slidenum">
              <a:rPr lang="en-GB" sz="1000">
                <a:latin typeface="Times New Roman" pitchFamily="18" charset="0"/>
                <a:cs typeface="Arial" charset="0"/>
              </a:rPr>
              <a:pPr algn="ctr" eaLnBrk="0" hangingPunct="0">
                <a:spcBef>
                  <a:spcPct val="0"/>
                </a:spcBef>
                <a:buFontTx/>
                <a:buNone/>
              </a:pPr>
              <a:t>66</a:t>
            </a:fld>
            <a:endParaRPr lang="en-GB" sz="1400">
              <a:latin typeface="Times New Roman" pitchFamily="18" charset="0"/>
              <a:cs typeface="Arial" charset="0"/>
            </a:endParaRPr>
          </a:p>
        </p:txBody>
      </p:sp>
      <p:pic>
        <p:nvPicPr>
          <p:cNvPr id="238595" name="Picture 3" descr="thank you 3"/>
          <p:cNvPicPr>
            <a:picLocks noChangeAspect="1" noChangeArrowheads="1"/>
          </p:cNvPicPr>
          <p:nvPr/>
        </p:nvPicPr>
        <p:blipFill>
          <a:blip r:embed="rId7" cstate="print"/>
          <a:srcRect/>
          <a:stretch>
            <a:fillRect/>
          </a:stretch>
        </p:blipFill>
        <p:spPr bwMode="auto">
          <a:xfrm>
            <a:off x="7686252" y="4940490"/>
            <a:ext cx="949748" cy="949748"/>
          </a:xfrm>
          <a:prstGeom prst="rect">
            <a:avLst/>
          </a:prstGeom>
          <a:noFill/>
        </p:spPr>
      </p:pic>
      <p:pic>
        <p:nvPicPr>
          <p:cNvPr id="238596" name="Picture 4" descr="thank you 4"/>
          <p:cNvPicPr>
            <a:picLocks noChangeAspect="1" noChangeArrowheads="1"/>
          </p:cNvPicPr>
          <p:nvPr/>
        </p:nvPicPr>
        <p:blipFill>
          <a:blip r:embed="rId8" cstate="print"/>
          <a:srcRect/>
          <a:stretch>
            <a:fillRect/>
          </a:stretch>
        </p:blipFill>
        <p:spPr bwMode="auto">
          <a:xfrm>
            <a:off x="1822879" y="736979"/>
            <a:ext cx="1086294" cy="1086294"/>
          </a:xfrm>
          <a:prstGeom prst="rect">
            <a:avLst/>
          </a:prstGeom>
          <a:noFill/>
        </p:spPr>
      </p:pic>
      <p:pic>
        <p:nvPicPr>
          <p:cNvPr id="238597" name="Picture 5" descr="thank you 5"/>
          <p:cNvPicPr>
            <a:picLocks noChangeAspect="1" noChangeArrowheads="1"/>
          </p:cNvPicPr>
          <p:nvPr/>
        </p:nvPicPr>
        <p:blipFill>
          <a:blip r:embed="rId9" cstate="print"/>
          <a:srcRect/>
          <a:stretch>
            <a:fillRect/>
          </a:stretch>
        </p:blipFill>
        <p:spPr bwMode="auto">
          <a:xfrm>
            <a:off x="1642349" y="4967785"/>
            <a:ext cx="1119920" cy="1371600"/>
          </a:xfrm>
          <a:prstGeom prst="rect">
            <a:avLst/>
          </a:prstGeom>
          <a:noFill/>
        </p:spPr>
      </p:pic>
      <p:pic>
        <p:nvPicPr>
          <p:cNvPr id="238598" name="Picture 6" descr="thank you 1"/>
          <p:cNvPicPr>
            <a:picLocks noChangeAspect="1" noChangeArrowheads="1"/>
          </p:cNvPicPr>
          <p:nvPr/>
        </p:nvPicPr>
        <p:blipFill>
          <a:blip r:embed="rId10" cstate="print"/>
          <a:srcRect b="12329"/>
          <a:stretch>
            <a:fillRect/>
          </a:stretch>
        </p:blipFill>
        <p:spPr bwMode="auto">
          <a:xfrm>
            <a:off x="4353636" y="1323368"/>
            <a:ext cx="1437564" cy="1106125"/>
          </a:xfrm>
          <a:prstGeom prst="rect">
            <a:avLst/>
          </a:prstGeom>
          <a:noFill/>
        </p:spPr>
      </p:pic>
      <p:pic>
        <p:nvPicPr>
          <p:cNvPr id="238599" name="Picture 7" descr="thank yoi 4"/>
          <p:cNvPicPr>
            <a:picLocks noChangeAspect="1" noChangeArrowheads="1"/>
          </p:cNvPicPr>
          <p:nvPr/>
        </p:nvPicPr>
        <p:blipFill>
          <a:blip r:embed="rId11" cstate="print"/>
          <a:srcRect/>
          <a:stretch>
            <a:fillRect/>
          </a:stretch>
        </p:blipFill>
        <p:spPr bwMode="auto">
          <a:xfrm>
            <a:off x="7729853" y="955343"/>
            <a:ext cx="863882" cy="863882"/>
          </a:xfrm>
          <a:prstGeom prst="rect">
            <a:avLst/>
          </a:prstGeom>
          <a:noFill/>
        </p:spPr>
      </p:pic>
      <p:sp>
        <p:nvSpPr>
          <p:cNvPr id="9" name="Slide Number Placeholder 8"/>
          <p:cNvSpPr>
            <a:spLocks noGrp="1"/>
          </p:cNvSpPr>
          <p:nvPr>
            <p:ph type="sldNum" sz="quarter" idx="12"/>
          </p:nvPr>
        </p:nvSpPr>
        <p:spPr/>
        <p:txBody>
          <a:bodyPr/>
          <a:lstStyle/>
          <a:p>
            <a:fld id="{6AD1C6FD-A228-4DFF-9C48-5B61C80157C8}" type="slidenum">
              <a:rPr lang="en-US" smtClean="0"/>
              <a:pPr/>
              <a:t>66</a:t>
            </a:fld>
            <a:endParaRPr lang="en-US"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D1C6FD-A228-4DFF-9C48-5B61C80157C8}" type="slidenum">
              <a:rPr lang="en-US" smtClean="0"/>
              <a:pPr/>
              <a:t>7</a:t>
            </a:fld>
            <a:endParaRPr lang="en-US" dirty="0"/>
          </a:p>
        </p:txBody>
      </p:sp>
      <p:pic>
        <p:nvPicPr>
          <p:cNvPr id="129030" name="Picture 6" descr="http://t0.gstatic.com/images?q=tbn:ANd9GcQEzrjwtq8x5gvFbQDL6yF1od51UYgQtWI4uFby1JwE4SfXK1U"/>
          <p:cNvPicPr>
            <a:picLocks noChangeAspect="1" noChangeArrowheads="1"/>
          </p:cNvPicPr>
          <p:nvPr/>
        </p:nvPicPr>
        <p:blipFill>
          <a:blip r:embed="rId3" cstate="print"/>
          <a:srcRect/>
          <a:stretch>
            <a:fillRect/>
          </a:stretch>
        </p:blipFill>
        <p:spPr bwMode="auto">
          <a:xfrm>
            <a:off x="1917139" y="915800"/>
            <a:ext cx="4342910" cy="3884800"/>
          </a:xfrm>
          <a:prstGeom prst="rect">
            <a:avLst/>
          </a:prstGeom>
          <a:noFill/>
        </p:spPr>
      </p:pic>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N" dirty="0" smtClean="0"/>
              <a:t>History of IFRS 10</a:t>
            </a:r>
            <a:br>
              <a:rPr lang="en-IN" dirty="0" smtClean="0"/>
            </a:br>
            <a:endParaRPr lang="en-IN" dirty="0"/>
          </a:p>
        </p:txBody>
      </p:sp>
      <p:sp>
        <p:nvSpPr>
          <p:cNvPr id="4" name="Content Placeholder 3"/>
          <p:cNvSpPr>
            <a:spLocks noGrp="1"/>
          </p:cNvSpPr>
          <p:nvPr>
            <p:ph idx="1"/>
          </p:nvPr>
        </p:nvSpPr>
        <p:spPr>
          <a:xfrm>
            <a:off x="1241638" y="1212264"/>
            <a:ext cx="7498080" cy="5056240"/>
          </a:xfrm>
        </p:spPr>
        <p:txBody>
          <a:bodyPr>
            <a:normAutofit fontScale="85000" lnSpcReduction="10000"/>
          </a:bodyPr>
          <a:lstStyle/>
          <a:p>
            <a:pPr>
              <a:buNone/>
            </a:pPr>
            <a:r>
              <a:rPr lang="en-IN" dirty="0" smtClean="0"/>
              <a:t>April 2002</a:t>
            </a:r>
          </a:p>
          <a:p>
            <a:r>
              <a:rPr lang="en-IN" dirty="0" smtClean="0"/>
              <a:t>– Consolidation project added to IASB agenda</a:t>
            </a:r>
          </a:p>
          <a:p>
            <a:pPr>
              <a:buNone/>
            </a:pPr>
            <a:r>
              <a:rPr lang="en-IN" dirty="0" smtClean="0"/>
              <a:t>18 December 2008</a:t>
            </a:r>
          </a:p>
          <a:p>
            <a:r>
              <a:rPr lang="en-IN" dirty="0" smtClean="0"/>
              <a:t>– ED 10 Consolidated Financial Statements issued</a:t>
            </a:r>
          </a:p>
          <a:p>
            <a:pPr>
              <a:buNone/>
            </a:pPr>
            <a:r>
              <a:rPr lang="en-IN" dirty="0" smtClean="0"/>
              <a:t>29 September 2010</a:t>
            </a:r>
          </a:p>
          <a:p>
            <a:r>
              <a:rPr lang="en-IN" dirty="0" smtClean="0"/>
              <a:t>– Staff draft of IFRS X Consolidated Financial Statements published</a:t>
            </a:r>
          </a:p>
          <a:p>
            <a:pPr>
              <a:buNone/>
            </a:pPr>
            <a:r>
              <a:rPr lang="en-IN" dirty="0" smtClean="0"/>
              <a:t>12 May 2011</a:t>
            </a:r>
          </a:p>
          <a:p>
            <a:r>
              <a:rPr lang="en-IN" dirty="0" smtClean="0"/>
              <a:t>– IFRS 10 Consolidated Financial Statements published</a:t>
            </a:r>
          </a:p>
          <a:p>
            <a:pPr>
              <a:buNone/>
            </a:pPr>
            <a:r>
              <a:rPr lang="en-IN" dirty="0" smtClean="0"/>
              <a:t>1 January 2013</a:t>
            </a:r>
          </a:p>
          <a:p>
            <a:r>
              <a:rPr lang="en-IN" dirty="0" smtClean="0"/>
              <a:t>– Effective date of IFRS 10</a:t>
            </a:r>
            <a:endParaRPr lang="en-IN" dirty="0"/>
          </a:p>
        </p:txBody>
      </p:sp>
      <p:sp>
        <p:nvSpPr>
          <p:cNvPr id="2" name="Slide Number Placeholder 1"/>
          <p:cNvSpPr>
            <a:spLocks noGrp="1"/>
          </p:cNvSpPr>
          <p:nvPr>
            <p:ph type="sldNum" sz="quarter" idx="12"/>
          </p:nvPr>
        </p:nvSpPr>
        <p:spPr/>
        <p:txBody>
          <a:bodyPr/>
          <a:lstStyle/>
          <a:p>
            <a:fld id="{6AD1C6FD-A228-4DFF-9C48-5B61C80157C8}" type="slidenum">
              <a:rPr lang="en-US" smtClean="0"/>
              <a:pPr/>
              <a:t>8</a:t>
            </a:fld>
            <a:endParaRPr lang="en-US" dirty="0"/>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5DA351E6-D0BF-42F8-BEA1-18E09662194D}" type="slidenum">
              <a:rPr lang="en-US" smtClean="0"/>
              <a:pPr/>
              <a:t>9</a:t>
            </a:fld>
            <a:endParaRPr lang="en-US" smtClean="0"/>
          </a:p>
        </p:txBody>
      </p:sp>
      <p:sp>
        <p:nvSpPr>
          <p:cNvPr id="6147" name="Rectangle 2"/>
          <p:cNvSpPr>
            <a:spLocks noGrp="1" noChangeArrowheads="1"/>
          </p:cNvSpPr>
          <p:nvPr>
            <p:ph type="title" idx="4294967295"/>
          </p:nvPr>
        </p:nvSpPr>
        <p:spPr>
          <a:xfrm>
            <a:off x="214313" y="142875"/>
            <a:ext cx="8572500" cy="846138"/>
          </a:xfrm>
        </p:spPr>
        <p:txBody>
          <a:bodyPr anchor="b"/>
          <a:lstStyle/>
          <a:p>
            <a:pPr algn="l" eaLnBrk="1" hangingPunct="1"/>
            <a:r>
              <a:rPr lang="en-US" sz="4100" dirty="0" smtClean="0"/>
              <a:t>        OBJECTIVE</a:t>
            </a:r>
          </a:p>
        </p:txBody>
      </p:sp>
      <p:sp>
        <p:nvSpPr>
          <p:cNvPr id="6149" name="Text Box 6"/>
          <p:cNvSpPr txBox="1">
            <a:spLocks noChangeArrowheads="1"/>
          </p:cNvSpPr>
          <p:nvPr/>
        </p:nvSpPr>
        <p:spPr bwMode="auto">
          <a:xfrm>
            <a:off x="1223964" y="1128009"/>
            <a:ext cx="7587528" cy="4893647"/>
          </a:xfrm>
          <a:prstGeom prst="rect">
            <a:avLst/>
          </a:prstGeom>
          <a:noFill/>
          <a:ln w="9525">
            <a:noFill/>
            <a:miter lim="800000"/>
            <a:headEnd/>
            <a:tailEnd/>
          </a:ln>
        </p:spPr>
        <p:txBody>
          <a:bodyPr wrap="square">
            <a:spAutoFit/>
          </a:bodyPr>
          <a:lstStyle/>
          <a:p>
            <a:r>
              <a:rPr lang="en-IN" sz="2000" dirty="0" smtClean="0"/>
              <a:t>• To establish principles for the presentation and preparation</a:t>
            </a:r>
          </a:p>
          <a:p>
            <a:r>
              <a:rPr lang="en-IN" sz="2000" dirty="0" smtClean="0"/>
              <a:t>of consolidated financial statements when an entity</a:t>
            </a:r>
          </a:p>
          <a:p>
            <a:r>
              <a:rPr lang="en-IN" sz="2000" dirty="0" smtClean="0"/>
              <a:t>controls one or more other entities</a:t>
            </a:r>
          </a:p>
          <a:p>
            <a:endParaRPr lang="en-IN" sz="2000" dirty="0" smtClean="0"/>
          </a:p>
          <a:p>
            <a:r>
              <a:rPr lang="en-IN" sz="2000" dirty="0" smtClean="0"/>
              <a:t>• IFRS 10:</a:t>
            </a:r>
          </a:p>
          <a:p>
            <a:r>
              <a:rPr lang="en-IN" sz="2000" dirty="0" smtClean="0"/>
              <a:t>– Requires a ‘parent entity’ to present consolidated AFS</a:t>
            </a:r>
          </a:p>
          <a:p>
            <a:r>
              <a:rPr lang="en-IN" sz="2000" dirty="0" smtClean="0"/>
              <a:t>– Defines the principle of ‘control’ and establishes control as the</a:t>
            </a:r>
          </a:p>
          <a:p>
            <a:r>
              <a:rPr lang="en-IN" sz="2000" dirty="0" smtClean="0"/>
              <a:t>basis for consolidation</a:t>
            </a:r>
          </a:p>
          <a:p>
            <a:r>
              <a:rPr lang="en-IN" sz="2000" dirty="0" smtClean="0"/>
              <a:t>– Provides guidance on how to interpret/apply ‘control’</a:t>
            </a:r>
          </a:p>
          <a:p>
            <a:r>
              <a:rPr lang="en-IN" sz="2000" dirty="0" smtClean="0"/>
              <a:t>– Sets out the accounting requirements for the preparation of</a:t>
            </a:r>
          </a:p>
          <a:p>
            <a:r>
              <a:rPr lang="en-IN" sz="2000" dirty="0" smtClean="0"/>
              <a:t>consolidated AFS (very similar to IAS 27)</a:t>
            </a:r>
          </a:p>
          <a:p>
            <a:endParaRPr lang="en-IN" sz="2000" dirty="0" smtClean="0"/>
          </a:p>
          <a:p>
            <a:r>
              <a:rPr lang="en-IN" sz="2000" dirty="0" smtClean="0"/>
              <a:t>• IAS 27 now only deals with separate financial statements of</a:t>
            </a:r>
          </a:p>
          <a:p>
            <a:r>
              <a:rPr lang="en-IN" sz="2000" dirty="0" smtClean="0"/>
              <a:t>the parent</a:t>
            </a:r>
          </a:p>
          <a:p>
            <a:r>
              <a:rPr lang="en-IN" sz="2000" dirty="0" smtClean="0"/>
              <a:t>– Individual financial statements </a:t>
            </a:r>
            <a:r>
              <a:rPr lang="en-IN" sz="2000" dirty="0" err="1" smtClean="0"/>
              <a:t>vs</a:t>
            </a:r>
            <a:r>
              <a:rPr lang="en-IN" sz="2000" dirty="0" smtClean="0"/>
              <a:t> separate financial statements?</a:t>
            </a:r>
            <a:endParaRPr lang="el-GR" sz="2000" i="1" dirty="0">
              <a:latin typeface="Georgia" pitchFamily="18" charset="0"/>
            </a:endParaRPr>
          </a:p>
        </p:txBody>
      </p:sp>
      <p:pic>
        <p:nvPicPr>
          <p:cNvPr id="5123" name="Picture 3"/>
          <p:cNvPicPr>
            <a:picLocks noChangeAspect="1" noChangeArrowheads="1"/>
          </p:cNvPicPr>
          <p:nvPr/>
        </p:nvPicPr>
        <p:blipFill>
          <a:blip r:embed="rId3" cstate="print"/>
          <a:srcRect/>
          <a:stretch>
            <a:fillRect/>
          </a:stretch>
        </p:blipFill>
        <p:spPr bwMode="auto">
          <a:xfrm>
            <a:off x="4610537" y="110841"/>
            <a:ext cx="840068" cy="928252"/>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6&lt;/SectionTemplate&gt;&#10;  &lt;SectionTemplateColor&gt;&#10;    &lt;A&gt;255&lt;/A&gt;&#10;    &lt;R&gt;198&lt;/R&gt;&#10;    &lt;G&gt;200&lt;/G&gt;&#10;    &lt;B&gt;202&lt;/B&gt;&#10;    &lt;ScA&gt;1&lt;/ScA&gt;&#10;    &lt;ScR&gt;0.5647115&lt;/ScR&gt;&#10;    &lt;ScG&gt;0.577580452&lt;/ScG&gt;&#10;    &lt;ScB&gt;0.590618849&lt;/ScB&gt;&#10;  &lt;/SectionTemplateColor&gt;&#10;  &lt;ShowPreviews&gt;true&lt;/ShowPreviews&gt;&#10;  &lt;ShowReviews&gt;true&lt;/ShowReviews&gt;&#10;  &lt;ShowHeaderTitle&gt;true&lt;/ShowHeaderTitle&gt;&#10;  &lt;ShowHeaderNumber&gt;false&lt;/ShowHeaderNumber&gt;&#10;  &lt;SectionArrangement&gt;Simple&lt;/SectionArrangement&gt;&#10;&lt;/Metadata&gt;"/>
</p:tagLst>
</file>

<file path=ppt/tags/tag2.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6&lt;/SectionTemplate&gt;&#10;  &lt;SectionTemplateColor&gt;&#10;    &lt;A&gt;255&lt;/A&gt;&#10;    &lt;R&gt;198&lt;/R&gt;&#10;    &lt;G&gt;200&lt;/G&gt;&#10;    &lt;B&gt;202&lt;/B&gt;&#10;    &lt;ScA&gt;1&lt;/ScA&gt;&#10;    &lt;ScR&gt;0.5647115&lt;/ScR&gt;&#10;    &lt;ScG&gt;0.577580452&lt;/ScG&gt;&#10;    &lt;ScB&gt;0.590618849&lt;/ScB&gt;&#10;  &lt;/SectionTemplateColor&gt;&#10;  &lt;ShowPreviews&gt;true&lt;/ShowPreviews&gt;&#10;  &lt;ShowReviews&gt;true&lt;/ShowReviews&gt;&#10;  &lt;ShowHeaderTitle&gt;true&lt;/ShowHeaderTitle&gt;&#10;  &lt;ShowHeaderNumber&gt;false&lt;/ShowHeaderNumber&gt;&#10;  &lt;SectionArrangement&gt;Simple&lt;/SectionArrangement&gt;&#10;&lt;/Metadata&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50ABA70-5501-4A8D-8889-E85F5B44E212}">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45EFF378-EE32-4F29-B4EC-F695B8F6EB0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D940E67-CFA4-4BB9-B2EC-56952559F71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Solstice</Template>
  <TotalTime>3125</TotalTime>
  <Words>3742</Words>
  <Application>Microsoft Office PowerPoint</Application>
  <PresentationFormat>On-screen Show (4:3)</PresentationFormat>
  <Paragraphs>561</Paragraphs>
  <Slides>66</Slides>
  <Notes>40</Notes>
  <HiddenSlides>2</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Solstice</vt:lpstr>
      <vt:lpstr>Consolidation, Associates, Joint Ventures (IND AS 27, 28, 31)                 (IFRS 10, 11, 12)</vt:lpstr>
      <vt:lpstr>Scope of Consolidation</vt:lpstr>
      <vt:lpstr>Slide 3</vt:lpstr>
      <vt:lpstr>Enron Scandal made headlines…..</vt:lpstr>
      <vt:lpstr>Slide 5</vt:lpstr>
      <vt:lpstr>Bird’s eye view…..</vt:lpstr>
      <vt:lpstr>Slide 7</vt:lpstr>
      <vt:lpstr>History of IFRS 10 </vt:lpstr>
      <vt:lpstr>        OBJECTIVE</vt:lpstr>
      <vt:lpstr>Slide 10</vt:lpstr>
      <vt:lpstr>Control of an investee </vt:lpstr>
      <vt:lpstr>Slide 12</vt:lpstr>
      <vt:lpstr>Slide 13</vt:lpstr>
      <vt:lpstr>Slide 14</vt:lpstr>
      <vt:lpstr>Slide 15</vt:lpstr>
      <vt:lpstr>Scope Exclusions</vt:lpstr>
      <vt:lpstr>Goodwill</vt:lpstr>
      <vt:lpstr>Mandatory Consolidation</vt:lpstr>
      <vt:lpstr>Case Study</vt:lpstr>
      <vt:lpstr>Mandatory Consolidation</vt:lpstr>
      <vt:lpstr>Slide 21</vt:lpstr>
      <vt:lpstr>Definition of Control</vt:lpstr>
      <vt:lpstr>Case Study</vt:lpstr>
      <vt:lpstr>Case Study</vt:lpstr>
      <vt:lpstr>Potential voting Rights</vt:lpstr>
      <vt:lpstr>Potential voting Rights</vt:lpstr>
      <vt:lpstr>Aspects dealing with POWER (1) </vt:lpstr>
      <vt:lpstr>Example 1: Relevant activities</vt:lpstr>
      <vt:lpstr>Can one subsidiary have two parents ? </vt:lpstr>
      <vt:lpstr>Can non-convertible Preference Share Holders have potential voting rights ?</vt:lpstr>
      <vt:lpstr>Case Study</vt:lpstr>
      <vt:lpstr>Case Study</vt:lpstr>
      <vt:lpstr>Case Study</vt:lpstr>
      <vt:lpstr>Deferred tax on consolidation</vt:lpstr>
      <vt:lpstr>Case Study – Foreign Currency Translation Reserve</vt:lpstr>
      <vt:lpstr>Slide 36</vt:lpstr>
      <vt:lpstr>Solution </vt:lpstr>
      <vt:lpstr>Slide 38</vt:lpstr>
      <vt:lpstr>Reporting Gap</vt:lpstr>
      <vt:lpstr>Other Concepts</vt:lpstr>
      <vt:lpstr>‘Investment entities’ </vt:lpstr>
      <vt:lpstr>Slide 42</vt:lpstr>
      <vt:lpstr>Slide 43</vt:lpstr>
      <vt:lpstr> </vt:lpstr>
      <vt:lpstr>Slide 45</vt:lpstr>
      <vt:lpstr>Accounting Principles </vt:lpstr>
      <vt:lpstr>Slide 47</vt:lpstr>
      <vt:lpstr>Consolidation procedures</vt:lpstr>
      <vt:lpstr>Maintenance of Two books of Accounts</vt:lpstr>
      <vt:lpstr>Step acquisitions </vt:lpstr>
      <vt:lpstr>Step acquisition – illustration </vt:lpstr>
      <vt:lpstr>Loss of Control</vt:lpstr>
      <vt:lpstr>Loss of Control ………</vt:lpstr>
      <vt:lpstr>IFRS 12 - Disclosures</vt:lpstr>
      <vt:lpstr>Disclosures – IFRS 12.</vt:lpstr>
      <vt:lpstr>Slide 56</vt:lpstr>
      <vt:lpstr>IAS 28 – Associates – Def’n</vt:lpstr>
      <vt:lpstr>Slide 58</vt:lpstr>
      <vt:lpstr>IAS 28 – Associates – GW and Adj</vt:lpstr>
      <vt:lpstr>Deferred tax on undistributed profits : </vt:lpstr>
      <vt:lpstr>IFRS 11 – Joint Ventures</vt:lpstr>
      <vt:lpstr>Two methods for JV</vt:lpstr>
      <vt:lpstr>Answer</vt:lpstr>
      <vt:lpstr>Any Questions……..</vt:lpstr>
      <vt:lpstr>The Journey ….</vt:lpstr>
      <vt:lpstr>Slide 66</vt:lpstr>
    </vt:vector>
  </TitlesOfParts>
  <Company>Sandesh Mundra Associates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Goal Setting</dc:title>
  <dc:creator>Administrator</dc:creator>
  <cp:lastModifiedBy>admin</cp:lastModifiedBy>
  <cp:revision>516</cp:revision>
  <dcterms:created xsi:type="dcterms:W3CDTF">2010-10-28T10:24:40Z</dcterms:created>
  <dcterms:modified xsi:type="dcterms:W3CDTF">2014-12-13T05:55:16Z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TC300014609990</vt:lpwstr>
  </property>
</Properties>
</file>