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8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7" r:id="rId22"/>
    <p:sldId id="278" r:id="rId23"/>
    <p:sldId id="279" r:id="rId24"/>
    <p:sldId id="280" r:id="rId25"/>
    <p:sldId id="282" r:id="rId26"/>
    <p:sldId id="281" r:id="rId27"/>
    <p:sldId id="285" r:id="rId28"/>
    <p:sldId id="286" r:id="rId29"/>
    <p:sldId id="287" r:id="rId30"/>
    <p:sldId id="288" r:id="rId31"/>
    <p:sldId id="284" r:id="rId32"/>
    <p:sldId id="283"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7D2F1"/>
    <a:srgbClr val="BEBA06"/>
    <a:srgbClr val="993300"/>
    <a:srgbClr val="FFCC00"/>
    <a:srgbClr val="CC6600"/>
    <a:srgbClr val="FFCC66"/>
    <a:srgbClr val="FF9900"/>
    <a:srgbClr val="FFCCFF"/>
    <a:srgbClr val="DCDF63"/>
    <a:srgbClr val="FFD13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20D000D-63B2-4921-9155-C2612573EA58}" type="datetimeFigureOut">
              <a:rPr lang="en-US" smtClean="0"/>
              <a:pPr/>
              <a:t>11/27/2017</a:t>
            </a:fld>
            <a:endParaRPr lang="en-IN" dirty="0"/>
          </a:p>
        </p:txBody>
      </p:sp>
      <p:sp>
        <p:nvSpPr>
          <p:cNvPr id="19" name="Footer Placeholder 18"/>
          <p:cNvSpPr>
            <a:spLocks noGrp="1"/>
          </p:cNvSpPr>
          <p:nvPr>
            <p:ph type="ftr" sz="quarter" idx="11"/>
          </p:nvPr>
        </p:nvSpPr>
        <p:spPr/>
        <p:txBody>
          <a:bodyPr/>
          <a:lstStyle/>
          <a:p>
            <a:endParaRPr lang="en-IN" dirty="0"/>
          </a:p>
        </p:txBody>
      </p:sp>
      <p:sp>
        <p:nvSpPr>
          <p:cNvPr id="27" name="Slide Number Placeholder 26"/>
          <p:cNvSpPr>
            <a:spLocks noGrp="1"/>
          </p:cNvSpPr>
          <p:nvPr>
            <p:ph type="sldNum" sz="quarter" idx="12"/>
          </p:nvPr>
        </p:nvSpPr>
        <p:spPr/>
        <p:txBody>
          <a:bodyPr/>
          <a:lstStyle/>
          <a:p>
            <a:fld id="{2CD82C4D-A289-46AA-807B-8B55B378EAEA}" type="slidenum">
              <a:rPr lang="en-IN" smtClean="0"/>
              <a:pPr/>
              <a:t>‹#›</a:t>
            </a:fld>
            <a:endParaRPr lang="en-I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0D000D-63B2-4921-9155-C2612573EA58}" type="datetimeFigureOut">
              <a:rPr lang="en-US" smtClean="0"/>
              <a:pPr/>
              <a:t>11/27/2017</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2CD82C4D-A289-46AA-807B-8B55B378EAEA}" type="slidenum">
              <a:rPr lang="en-IN" smtClean="0"/>
              <a:pPr/>
              <a:t>‹#›</a:t>
            </a:fld>
            <a:endParaRPr lang="en-I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0D000D-63B2-4921-9155-C2612573EA58}" type="datetimeFigureOut">
              <a:rPr lang="en-US" smtClean="0"/>
              <a:pPr/>
              <a:t>11/27/2017</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2CD82C4D-A289-46AA-807B-8B55B378EAEA}" type="slidenum">
              <a:rPr lang="en-IN" smtClean="0"/>
              <a:pPr/>
              <a:t>‹#›</a:t>
            </a:fld>
            <a:endParaRPr lang="en-I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0D000D-63B2-4921-9155-C2612573EA58}" type="datetimeFigureOut">
              <a:rPr lang="en-US" smtClean="0"/>
              <a:pPr/>
              <a:t>11/27/2017</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2CD82C4D-A289-46AA-807B-8B55B378EAEA}" type="slidenum">
              <a:rPr lang="en-IN" smtClean="0"/>
              <a:pPr/>
              <a:t>‹#›</a:t>
            </a:fld>
            <a:endParaRPr lang="en-I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20D000D-63B2-4921-9155-C2612573EA58}" type="datetimeFigureOut">
              <a:rPr lang="en-US" smtClean="0"/>
              <a:pPr/>
              <a:t>11/27/2017</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2CD82C4D-A289-46AA-807B-8B55B378EAEA}" type="slidenum">
              <a:rPr lang="en-IN" smtClean="0"/>
              <a:pPr/>
              <a:t>‹#›</a:t>
            </a:fld>
            <a:endParaRPr lang="en-I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20D000D-63B2-4921-9155-C2612573EA58}" type="datetimeFigureOut">
              <a:rPr lang="en-US" smtClean="0"/>
              <a:pPr/>
              <a:t>11/27/2017</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2CD82C4D-A289-46AA-807B-8B55B378EAEA}" type="slidenum">
              <a:rPr lang="en-IN" smtClean="0"/>
              <a:pPr/>
              <a:t>‹#›</a:t>
            </a:fld>
            <a:endParaRPr lang="en-I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20D000D-63B2-4921-9155-C2612573EA58}" type="datetimeFigureOut">
              <a:rPr lang="en-US" smtClean="0"/>
              <a:pPr/>
              <a:t>11/27/2017</a:t>
            </a:fld>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p:txBody>
          <a:bodyPr/>
          <a:lstStyle/>
          <a:p>
            <a:fld id="{2CD82C4D-A289-46AA-807B-8B55B378EAEA}" type="slidenum">
              <a:rPr lang="en-IN" smtClean="0"/>
              <a:pPr/>
              <a:t>‹#›</a:t>
            </a:fld>
            <a:endParaRPr lang="en-IN"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20D000D-63B2-4921-9155-C2612573EA58}" type="datetimeFigureOut">
              <a:rPr lang="en-US" smtClean="0"/>
              <a:pPr/>
              <a:t>11/27/2017</a:t>
            </a:fld>
            <a:endParaRPr lang="en-IN" dirty="0"/>
          </a:p>
        </p:txBody>
      </p:sp>
      <p:sp>
        <p:nvSpPr>
          <p:cNvPr id="4" name="Footer Placeholder 3"/>
          <p:cNvSpPr>
            <a:spLocks noGrp="1"/>
          </p:cNvSpPr>
          <p:nvPr>
            <p:ph type="ftr" sz="quarter" idx="11"/>
          </p:nvPr>
        </p:nvSpPr>
        <p:spPr/>
        <p:txBody>
          <a:bodyPr/>
          <a:lstStyle/>
          <a:p>
            <a:endParaRPr lang="en-IN" dirty="0"/>
          </a:p>
        </p:txBody>
      </p:sp>
      <p:sp>
        <p:nvSpPr>
          <p:cNvPr id="5" name="Slide Number Placeholder 4"/>
          <p:cNvSpPr>
            <a:spLocks noGrp="1"/>
          </p:cNvSpPr>
          <p:nvPr>
            <p:ph type="sldNum" sz="quarter" idx="12"/>
          </p:nvPr>
        </p:nvSpPr>
        <p:spPr/>
        <p:txBody>
          <a:bodyPr/>
          <a:lstStyle/>
          <a:p>
            <a:fld id="{2CD82C4D-A289-46AA-807B-8B55B378EAEA}" type="slidenum">
              <a:rPr lang="en-IN" smtClean="0"/>
              <a:pPr/>
              <a:t>‹#›</a:t>
            </a:fld>
            <a:endParaRPr lang="en-I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0D000D-63B2-4921-9155-C2612573EA58}" type="datetimeFigureOut">
              <a:rPr lang="en-US" smtClean="0"/>
              <a:pPr/>
              <a:t>11/27/2017</a:t>
            </a:fld>
            <a:endParaRPr lang="en-IN" dirty="0"/>
          </a:p>
        </p:txBody>
      </p:sp>
      <p:sp>
        <p:nvSpPr>
          <p:cNvPr id="3" name="Footer Placeholder 2"/>
          <p:cNvSpPr>
            <a:spLocks noGrp="1"/>
          </p:cNvSpPr>
          <p:nvPr>
            <p:ph type="ftr" sz="quarter" idx="11"/>
          </p:nvPr>
        </p:nvSpPr>
        <p:spPr/>
        <p:txBody>
          <a:bodyPr/>
          <a:lstStyle/>
          <a:p>
            <a:endParaRPr lang="en-IN" dirty="0"/>
          </a:p>
        </p:txBody>
      </p:sp>
      <p:sp>
        <p:nvSpPr>
          <p:cNvPr id="4" name="Slide Number Placeholder 3"/>
          <p:cNvSpPr>
            <a:spLocks noGrp="1"/>
          </p:cNvSpPr>
          <p:nvPr>
            <p:ph type="sldNum" sz="quarter" idx="12"/>
          </p:nvPr>
        </p:nvSpPr>
        <p:spPr/>
        <p:txBody>
          <a:bodyPr/>
          <a:lstStyle/>
          <a:p>
            <a:fld id="{2CD82C4D-A289-46AA-807B-8B55B378EAEA}" type="slidenum">
              <a:rPr lang="en-IN" smtClean="0"/>
              <a:pPr/>
              <a:t>‹#›</a:t>
            </a:fld>
            <a:endParaRPr lang="en-I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20D000D-63B2-4921-9155-C2612573EA58}" type="datetimeFigureOut">
              <a:rPr lang="en-US" smtClean="0"/>
              <a:pPr/>
              <a:t>11/27/2017</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2CD82C4D-A289-46AA-807B-8B55B378EAEA}" type="slidenum">
              <a:rPr lang="en-IN" smtClean="0"/>
              <a:pPr/>
              <a:t>‹#›</a:t>
            </a:fld>
            <a:endParaRPr lang="en-I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20D000D-63B2-4921-9155-C2612573EA58}" type="datetimeFigureOut">
              <a:rPr lang="en-US" smtClean="0"/>
              <a:pPr/>
              <a:t>11/27/2017</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a:xfrm>
            <a:off x="8077200" y="6356350"/>
            <a:ext cx="609600" cy="365125"/>
          </a:xfrm>
        </p:spPr>
        <p:txBody>
          <a:bodyPr/>
          <a:lstStyle/>
          <a:p>
            <a:fld id="{2CD82C4D-A289-46AA-807B-8B55B378EAEA}" type="slidenum">
              <a:rPr lang="en-IN" smtClean="0"/>
              <a:pPr/>
              <a:t>‹#›</a:t>
            </a:fld>
            <a:endParaRPr lang="en-IN"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20D000D-63B2-4921-9155-C2612573EA58}" type="datetimeFigureOut">
              <a:rPr lang="en-US" smtClean="0"/>
              <a:pPr/>
              <a:t>11/27/2017</a:t>
            </a:fld>
            <a:endParaRPr lang="en-IN"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IN"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CD82C4D-A289-46AA-807B-8B55B378EAEA}" type="slidenum">
              <a:rPr lang="en-IN" smtClean="0"/>
              <a:pPr/>
              <a:t>‹#›</a:t>
            </a:fld>
            <a:endParaRPr lang="en-IN"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4081" r:id="rId1"/>
    <p:sldLayoutId id="2147484082" r:id="rId2"/>
    <p:sldLayoutId id="2147484083" r:id="rId3"/>
    <p:sldLayoutId id="2147484084" r:id="rId4"/>
    <p:sldLayoutId id="2147484085" r:id="rId5"/>
    <p:sldLayoutId id="2147484086" r:id="rId6"/>
    <p:sldLayoutId id="2147484087" r:id="rId7"/>
    <p:sldLayoutId id="2147484088" r:id="rId8"/>
    <p:sldLayoutId id="2147484089" r:id="rId9"/>
    <p:sldLayoutId id="2147484090" r:id="rId10"/>
    <p:sldLayoutId id="214748409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2844" y="571480"/>
            <a:ext cx="8715436" cy="2500330"/>
          </a:xfrm>
        </p:spPr>
        <p:txBody>
          <a:bodyPr>
            <a:normAutofit fontScale="90000"/>
          </a:bodyPr>
          <a:lstStyle/>
          <a:p>
            <a:pPr algn="ctr"/>
            <a:r>
              <a:rPr lang="en-IN" sz="4000" cap="all" dirty="0" smtClean="0">
                <a:solidFill>
                  <a:srgbClr val="FFCC00"/>
                </a:solidFill>
                <a:latin typeface="Cooper Black" pitchFamily="18" charset="0"/>
                <a:cs typeface="Calibri" pitchFamily="34" charset="0"/>
              </a:rPr>
              <a:t>"</a:t>
            </a:r>
            <a:r>
              <a:rPr lang="en-US" sz="4000" dirty="0" smtClean="0">
                <a:solidFill>
                  <a:srgbClr val="FFCC00"/>
                </a:solidFill>
                <a:latin typeface="Cooper Black" pitchFamily="18" charset="0"/>
              </a:rPr>
              <a:t>Real  Estate (Regulation and Development ) Act, 2016 &amp; Registration of Real Estate Projects Issues and Challenges</a:t>
            </a:r>
            <a:r>
              <a:rPr lang="en-IN" b="0" dirty="0" smtClean="0">
                <a:solidFill>
                  <a:srgbClr val="FFCC00"/>
                </a:solidFill>
                <a:latin typeface="Cooper Black" pitchFamily="18" charset="0"/>
              </a:rPr>
              <a:t> </a:t>
            </a:r>
            <a:endParaRPr lang="en-IN" dirty="0">
              <a:solidFill>
                <a:srgbClr val="FFCC00"/>
              </a:solidFill>
              <a:latin typeface="Cooper Black" pitchFamily="18" charset="0"/>
            </a:endParaRPr>
          </a:p>
        </p:txBody>
      </p:sp>
      <p:sp>
        <p:nvSpPr>
          <p:cNvPr id="3" name="Subtitle 2"/>
          <p:cNvSpPr>
            <a:spLocks noGrp="1"/>
          </p:cNvSpPr>
          <p:nvPr>
            <p:ph type="subTitle" idx="1"/>
          </p:nvPr>
        </p:nvSpPr>
        <p:spPr/>
        <p:txBody>
          <a:bodyPr>
            <a:normAutofit fontScale="40000" lnSpcReduction="20000"/>
          </a:bodyPr>
          <a:lstStyle/>
          <a:p>
            <a:endParaRPr lang="es-UY" sz="9600" b="1" dirty="0" smtClean="0">
              <a:solidFill>
                <a:srgbClr val="003300"/>
              </a:solidFill>
              <a:latin typeface="Comic Sans MS" pitchFamily="66" charset="0"/>
              <a:ea typeface="Arial Unicode MS" pitchFamily="34" charset="-128"/>
              <a:cs typeface="Arial Unicode MS" pitchFamily="34" charset="-128"/>
            </a:endParaRPr>
          </a:p>
          <a:p>
            <a:r>
              <a:rPr lang="es-UY" sz="11200" b="1" dirty="0" smtClean="0">
                <a:solidFill>
                  <a:srgbClr val="C00000"/>
                </a:solidFill>
                <a:latin typeface="Comic Sans MS" pitchFamily="66" charset="0"/>
                <a:ea typeface="Arial Unicode MS" pitchFamily="34" charset="-128"/>
                <a:cs typeface="Arial Unicode MS" pitchFamily="34" charset="-128"/>
              </a:rPr>
              <a:t>ADV. HIMANSHU BHEDA</a:t>
            </a:r>
          </a:p>
          <a:p>
            <a:endParaRPr lang="es-UY" sz="9600" b="1" dirty="0" smtClean="0">
              <a:solidFill>
                <a:srgbClr val="C00000"/>
              </a:solidFill>
              <a:latin typeface="Comic Sans MS" pitchFamily="66" charset="0"/>
              <a:ea typeface="Arial Unicode MS" pitchFamily="34" charset="-128"/>
              <a:cs typeface="Arial Unicode MS" pitchFamily="34" charset="-128"/>
            </a:endParaRPr>
          </a:p>
          <a:p>
            <a:pPr marL="268288" algn="l"/>
            <a:endParaRPr lang="en-IN" sz="4400" dirty="0" smtClean="0">
              <a:solidFill>
                <a:srgbClr val="C00000"/>
              </a:solidFill>
            </a:endParaRPr>
          </a:p>
          <a:p>
            <a:endParaRPr lang="en-US" sz="3500" dirty="0" smtClean="0">
              <a:solidFill>
                <a:schemeClr val="accent1">
                  <a:lumMod val="40000"/>
                  <a:lumOff val="60000"/>
                </a:schemeClr>
              </a:solidFill>
            </a:endParaRPr>
          </a:p>
          <a:p>
            <a:endParaRPr lang="en-IN" sz="35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solidFill>
                  <a:srgbClr val="FFCC00"/>
                </a:solidFill>
              </a:rPr>
              <a:t>Providing Land &amp; FSI details </a:t>
            </a:r>
            <a:r>
              <a:rPr lang="en-IN" dirty="0" smtClean="0">
                <a:solidFill>
                  <a:srgbClr val="FFCC00"/>
                </a:solidFill>
              </a:rPr>
              <a:t/>
            </a:r>
            <a:br>
              <a:rPr lang="en-IN" dirty="0" smtClean="0">
                <a:solidFill>
                  <a:srgbClr val="FFCC00"/>
                </a:solidFill>
              </a:rPr>
            </a:br>
            <a:r>
              <a:rPr lang="en-IN" dirty="0" err="1" smtClean="0">
                <a:solidFill>
                  <a:srgbClr val="FFCC00"/>
                </a:solidFill>
              </a:rPr>
              <a:t>i</a:t>
            </a:r>
            <a:r>
              <a:rPr lang="en-US" dirty="0" smtClean="0">
                <a:solidFill>
                  <a:srgbClr val="FFCC00"/>
                </a:solidFill>
              </a:rPr>
              <a:t>n case of:</a:t>
            </a:r>
            <a:endParaRPr lang="en-IN" dirty="0">
              <a:solidFill>
                <a:srgbClr val="FFCC00"/>
              </a:solidFill>
            </a:endParaRPr>
          </a:p>
        </p:txBody>
      </p:sp>
      <p:sp>
        <p:nvSpPr>
          <p:cNvPr id="3" name="Content Placeholder 2"/>
          <p:cNvSpPr>
            <a:spLocks noGrp="1"/>
          </p:cNvSpPr>
          <p:nvPr>
            <p:ph idx="1"/>
          </p:nvPr>
        </p:nvSpPr>
        <p:spPr/>
        <p:txBody>
          <a:bodyPr/>
          <a:lstStyle/>
          <a:p>
            <a:pPr lvl="0"/>
            <a:endParaRPr lang="en-US" dirty="0" smtClean="0"/>
          </a:p>
          <a:p>
            <a:pPr lvl="0"/>
            <a:r>
              <a:rPr lang="en-US" dirty="0" smtClean="0">
                <a:solidFill>
                  <a:srgbClr val="993300"/>
                </a:solidFill>
                <a:latin typeface="Comic Sans MS" pitchFamily="66" charset="0"/>
              </a:rPr>
              <a:t>Larger layouts/multi-phase layouts.</a:t>
            </a:r>
          </a:p>
          <a:p>
            <a:pPr lvl="0"/>
            <a:endParaRPr lang="en-IN" dirty="0" smtClean="0">
              <a:solidFill>
                <a:srgbClr val="993300"/>
              </a:solidFill>
              <a:latin typeface="Comic Sans MS" pitchFamily="66" charset="0"/>
            </a:endParaRPr>
          </a:p>
          <a:p>
            <a:pPr lvl="0"/>
            <a:r>
              <a:rPr lang="en-US" dirty="0" smtClean="0">
                <a:solidFill>
                  <a:srgbClr val="993300"/>
                </a:solidFill>
                <a:latin typeface="Comic Sans MS" pitchFamily="66" charset="0"/>
              </a:rPr>
              <a:t>Standalone building/single-phase layout.</a:t>
            </a:r>
          </a:p>
          <a:p>
            <a:pPr lvl="0"/>
            <a:endParaRPr lang="en-US" dirty="0" smtClean="0">
              <a:solidFill>
                <a:srgbClr val="993300"/>
              </a:solidFill>
              <a:latin typeface="Comic Sans MS" pitchFamily="66" charset="0"/>
            </a:endParaRPr>
          </a:p>
          <a:p>
            <a:pPr lvl="0"/>
            <a:r>
              <a:rPr lang="en-US" dirty="0" smtClean="0">
                <a:solidFill>
                  <a:srgbClr val="993300"/>
                </a:solidFill>
                <a:latin typeface="Comic Sans MS" pitchFamily="66" charset="0"/>
              </a:rPr>
              <a:t>Partly-completed and partly under-construction layout</a:t>
            </a:r>
            <a:endParaRPr lang="en-IN" dirty="0" smtClean="0">
              <a:solidFill>
                <a:srgbClr val="993300"/>
              </a:solidFill>
              <a:latin typeface="Comic Sans MS" pitchFamily="66" charset="0"/>
            </a:endParaRPr>
          </a:p>
          <a:p>
            <a:endParaRPr lang="en-IN" dirty="0">
              <a:solidFill>
                <a:srgbClr val="993300"/>
              </a:solidFill>
              <a:latin typeface="Comic Sans MS"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71546"/>
            <a:ext cx="8229600" cy="5429288"/>
          </a:xfrm>
        </p:spPr>
        <p:txBody>
          <a:bodyPr>
            <a:normAutofit/>
          </a:bodyPr>
          <a:lstStyle/>
          <a:p>
            <a:pPr>
              <a:buNone/>
            </a:pPr>
            <a:r>
              <a:rPr lang="en-US" sz="4400" dirty="0" smtClean="0">
                <a:solidFill>
                  <a:srgbClr val="FFCC00"/>
                </a:solidFill>
                <a:latin typeface="Comic Sans MS" pitchFamily="66" charset="0"/>
              </a:rPr>
              <a:t>Providing project details:</a:t>
            </a:r>
            <a:endParaRPr lang="en-IN" sz="4400" dirty="0" smtClean="0">
              <a:solidFill>
                <a:srgbClr val="FFCC00"/>
              </a:solidFill>
              <a:latin typeface="Comic Sans MS" pitchFamily="66" charset="0"/>
            </a:endParaRPr>
          </a:p>
          <a:p>
            <a:pPr lvl="0"/>
            <a:r>
              <a:rPr lang="en-US" sz="3600" dirty="0" smtClean="0">
                <a:solidFill>
                  <a:srgbClr val="993300"/>
                </a:solidFill>
                <a:latin typeface="Comic Sans MS" pitchFamily="66" charset="0"/>
              </a:rPr>
              <a:t>Details of each building.</a:t>
            </a:r>
          </a:p>
          <a:p>
            <a:pPr lvl="0"/>
            <a:r>
              <a:rPr lang="en-US" sz="3600" dirty="0" smtClean="0">
                <a:solidFill>
                  <a:srgbClr val="993300"/>
                </a:solidFill>
                <a:latin typeface="Comic Sans MS" pitchFamily="66" charset="0"/>
              </a:rPr>
              <a:t>Details of work done.</a:t>
            </a:r>
            <a:endParaRPr lang="en-IN" sz="3600" dirty="0" smtClean="0">
              <a:solidFill>
                <a:srgbClr val="993300"/>
              </a:solidFill>
              <a:latin typeface="Comic Sans MS" pitchFamily="66" charset="0"/>
            </a:endParaRPr>
          </a:p>
          <a:p>
            <a:pPr lvl="0"/>
            <a:r>
              <a:rPr lang="en-US" sz="3600" dirty="0" smtClean="0">
                <a:solidFill>
                  <a:srgbClr val="993300"/>
                </a:solidFill>
                <a:latin typeface="Comic Sans MS" pitchFamily="66" charset="0"/>
              </a:rPr>
              <a:t>Flats already sold/unsold flats.</a:t>
            </a:r>
            <a:endParaRPr lang="en-IN" sz="3600" dirty="0" smtClean="0">
              <a:solidFill>
                <a:srgbClr val="993300"/>
              </a:solidFill>
              <a:latin typeface="Comic Sans MS" pitchFamily="66" charset="0"/>
            </a:endParaRPr>
          </a:p>
          <a:p>
            <a:pPr lvl="0"/>
            <a:r>
              <a:rPr lang="en-US" sz="3600" dirty="0" smtClean="0">
                <a:solidFill>
                  <a:srgbClr val="993300"/>
                </a:solidFill>
                <a:latin typeface="Comic Sans MS" pitchFamily="66" charset="0"/>
              </a:rPr>
              <a:t>Details of car parking – available and sold</a:t>
            </a:r>
            <a:r>
              <a:rPr lang="en-IN" sz="3600" dirty="0" smtClean="0">
                <a:solidFill>
                  <a:srgbClr val="993300"/>
                </a:solidFill>
                <a:latin typeface="Comic Sans MS" pitchFamily="66" charset="0"/>
              </a:rPr>
              <a:t>.</a:t>
            </a:r>
          </a:p>
          <a:p>
            <a:endParaRPr lang="en-IN"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7166"/>
            <a:ext cx="8229600" cy="1000132"/>
          </a:xfrm>
        </p:spPr>
        <p:txBody>
          <a:bodyPr>
            <a:normAutofit/>
          </a:bodyPr>
          <a:lstStyle/>
          <a:p>
            <a:r>
              <a:rPr lang="en-US" sz="5400" dirty="0" smtClean="0">
                <a:solidFill>
                  <a:srgbClr val="FFCC00"/>
                </a:solidFill>
                <a:latin typeface="Comic Sans MS" pitchFamily="66" charset="0"/>
              </a:rPr>
              <a:t>Providing amenity details:</a:t>
            </a:r>
            <a:endParaRPr lang="en-IN" dirty="0"/>
          </a:p>
        </p:txBody>
      </p:sp>
      <p:sp>
        <p:nvSpPr>
          <p:cNvPr id="3" name="Content Placeholder 2"/>
          <p:cNvSpPr>
            <a:spLocks noGrp="1"/>
          </p:cNvSpPr>
          <p:nvPr>
            <p:ph idx="1"/>
          </p:nvPr>
        </p:nvSpPr>
        <p:spPr>
          <a:xfrm>
            <a:off x="457200" y="1285860"/>
            <a:ext cx="8229600" cy="5214974"/>
          </a:xfrm>
        </p:spPr>
        <p:txBody>
          <a:bodyPr>
            <a:normAutofit/>
          </a:bodyPr>
          <a:lstStyle/>
          <a:p>
            <a:endParaRPr lang="en-US" sz="3600" dirty="0" smtClean="0">
              <a:solidFill>
                <a:srgbClr val="FFCC00"/>
              </a:solidFill>
              <a:latin typeface="Comic Sans MS" pitchFamily="66" charset="0"/>
            </a:endParaRPr>
          </a:p>
          <a:p>
            <a:pPr lvl="0"/>
            <a:r>
              <a:rPr lang="en-US" sz="3600" dirty="0" smtClean="0">
                <a:solidFill>
                  <a:srgbClr val="993300"/>
                </a:solidFill>
                <a:latin typeface="Comic Sans MS" pitchFamily="66" charset="0"/>
              </a:rPr>
              <a:t>Identifying amenities.</a:t>
            </a:r>
            <a:endParaRPr lang="en-IN" sz="3600" dirty="0" smtClean="0">
              <a:solidFill>
                <a:srgbClr val="993300"/>
              </a:solidFill>
              <a:latin typeface="Comic Sans MS" pitchFamily="66" charset="0"/>
            </a:endParaRPr>
          </a:p>
          <a:p>
            <a:pPr lvl="0"/>
            <a:endParaRPr lang="en-US" sz="3600" dirty="0" smtClean="0">
              <a:solidFill>
                <a:srgbClr val="993300"/>
              </a:solidFill>
              <a:latin typeface="Comic Sans MS" pitchFamily="66" charset="0"/>
            </a:endParaRPr>
          </a:p>
          <a:p>
            <a:pPr lvl="0"/>
            <a:r>
              <a:rPr lang="en-US" sz="3600" dirty="0" smtClean="0">
                <a:solidFill>
                  <a:srgbClr val="993300"/>
                </a:solidFill>
                <a:latin typeface="Comic Sans MS" pitchFamily="66" charset="0"/>
              </a:rPr>
              <a:t>Certifying percentage of completion of each amenities.</a:t>
            </a:r>
            <a:endParaRPr lang="en-IN" sz="3600" dirty="0" smtClean="0">
              <a:solidFill>
                <a:srgbClr val="993300"/>
              </a:solidFill>
              <a:latin typeface="Comic Sans MS" pitchFamily="66" charset="0"/>
            </a:endParaRPr>
          </a:p>
          <a:p>
            <a:pPr lvl="0" algn="just"/>
            <a:endParaRPr lang="en-US" sz="3600" dirty="0" smtClean="0">
              <a:solidFill>
                <a:srgbClr val="993300"/>
              </a:solidFill>
              <a:latin typeface="Comic Sans MS" pitchFamily="66" charset="0"/>
            </a:endParaRPr>
          </a:p>
          <a:p>
            <a:pPr lvl="0"/>
            <a:r>
              <a:rPr lang="en-US" sz="3600" dirty="0" smtClean="0">
                <a:solidFill>
                  <a:srgbClr val="993300"/>
                </a:solidFill>
                <a:latin typeface="Comic Sans MS" pitchFamily="66" charset="0"/>
              </a:rPr>
              <a:t>Reconciling percentage certified under RERA with books of accounts. </a:t>
            </a:r>
            <a:endParaRPr lang="en-IN" sz="3600" dirty="0" smtClean="0">
              <a:solidFill>
                <a:srgbClr val="993300"/>
              </a:solidFill>
              <a:latin typeface="Comic Sans MS" pitchFamily="66" charset="0"/>
            </a:endParaRPr>
          </a:p>
          <a:p>
            <a:pPr>
              <a:buNone/>
            </a:pPr>
            <a:endParaRPr lang="en-IN" sz="3600" dirty="0" smtClean="0">
              <a:solidFill>
                <a:srgbClr val="993300"/>
              </a:solidFill>
              <a:latin typeface="Comic Sans MS" pitchFamily="66" charset="0"/>
            </a:endParaRPr>
          </a:p>
          <a:p>
            <a:endParaRPr lang="en-IN"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704088"/>
            <a:ext cx="8572560" cy="1143000"/>
          </a:xfrm>
        </p:spPr>
        <p:txBody>
          <a:bodyPr>
            <a:normAutofit fontScale="90000"/>
          </a:bodyPr>
          <a:lstStyle/>
          <a:p>
            <a:r>
              <a:rPr lang="en-US" dirty="0" smtClean="0">
                <a:solidFill>
                  <a:srgbClr val="FFCC00"/>
                </a:solidFill>
              </a:rPr>
              <a:t>Details related to Litigations  </a:t>
            </a:r>
            <a:br>
              <a:rPr lang="en-US" dirty="0" smtClean="0">
                <a:solidFill>
                  <a:srgbClr val="FFCC00"/>
                </a:solidFill>
              </a:rPr>
            </a:br>
            <a:r>
              <a:rPr lang="en-US" dirty="0" smtClean="0">
                <a:solidFill>
                  <a:srgbClr val="FFCC00"/>
                </a:solidFill>
              </a:rPr>
              <a:t>&amp; Encumbrances</a:t>
            </a:r>
            <a:endParaRPr lang="en-IN" dirty="0">
              <a:solidFill>
                <a:srgbClr val="FFCC00"/>
              </a:solidFill>
            </a:endParaRPr>
          </a:p>
        </p:txBody>
      </p:sp>
      <p:sp>
        <p:nvSpPr>
          <p:cNvPr id="3" name="Content Placeholder 2"/>
          <p:cNvSpPr>
            <a:spLocks noGrp="1"/>
          </p:cNvSpPr>
          <p:nvPr>
            <p:ph idx="1"/>
          </p:nvPr>
        </p:nvSpPr>
        <p:spPr/>
        <p:txBody>
          <a:bodyPr>
            <a:normAutofit fontScale="92500"/>
          </a:bodyPr>
          <a:lstStyle/>
          <a:p>
            <a:pPr lvl="0"/>
            <a:r>
              <a:rPr lang="en-US" sz="3200" dirty="0" smtClean="0">
                <a:solidFill>
                  <a:srgbClr val="993300"/>
                </a:solidFill>
                <a:latin typeface="Comic Sans MS" pitchFamily="66" charset="0"/>
              </a:rPr>
              <a:t>Which litigation/encumbrance to be mentioned ?</a:t>
            </a:r>
          </a:p>
          <a:p>
            <a:pPr lvl="0"/>
            <a:endParaRPr lang="en-IN" sz="3200" dirty="0" smtClean="0">
              <a:solidFill>
                <a:srgbClr val="993300"/>
              </a:solidFill>
              <a:latin typeface="Comic Sans MS" pitchFamily="66" charset="0"/>
            </a:endParaRPr>
          </a:p>
          <a:p>
            <a:pPr lvl="0"/>
            <a:r>
              <a:rPr lang="en-US" sz="3200" dirty="0" smtClean="0">
                <a:solidFill>
                  <a:srgbClr val="993300"/>
                </a:solidFill>
                <a:latin typeface="Comic Sans MS" pitchFamily="66" charset="0"/>
              </a:rPr>
              <a:t>Implications of withholding such information. </a:t>
            </a:r>
          </a:p>
          <a:p>
            <a:pPr lvl="0"/>
            <a:endParaRPr lang="en-IN" sz="3200" dirty="0" smtClean="0">
              <a:solidFill>
                <a:srgbClr val="993300"/>
              </a:solidFill>
              <a:latin typeface="Comic Sans MS" pitchFamily="66" charset="0"/>
            </a:endParaRPr>
          </a:p>
          <a:p>
            <a:pPr lvl="0"/>
            <a:r>
              <a:rPr lang="en-US" sz="3200" dirty="0" smtClean="0">
                <a:solidFill>
                  <a:srgbClr val="993300"/>
                </a:solidFill>
                <a:latin typeface="Comic Sans MS" pitchFamily="66" charset="0"/>
              </a:rPr>
              <a:t>Legal fall-out of mentioning any litigation/encumbrances – Is it Estoppel?</a:t>
            </a:r>
            <a:endParaRPr lang="en-IN" sz="3200" dirty="0" smtClean="0">
              <a:solidFill>
                <a:srgbClr val="993300"/>
              </a:solidFill>
              <a:latin typeface="Comic Sans MS" pitchFamily="66" charset="0"/>
            </a:endParaRPr>
          </a:p>
          <a:p>
            <a:endParaRPr lang="en-IN" sz="3200" dirty="0">
              <a:solidFill>
                <a:srgbClr val="993300"/>
              </a:solidFill>
              <a:latin typeface="Comic Sans MS" pitchFamily="66"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28"/>
            <a:ext cx="8229600" cy="642942"/>
          </a:xfrm>
        </p:spPr>
        <p:txBody>
          <a:bodyPr>
            <a:normAutofit fontScale="90000"/>
          </a:bodyPr>
          <a:lstStyle/>
          <a:p>
            <a:r>
              <a:rPr lang="en-US" sz="3200" b="1" dirty="0" smtClean="0">
                <a:solidFill>
                  <a:srgbClr val="FFCC00"/>
                </a:solidFill>
                <a:latin typeface="Comic Sans MS" pitchFamily="66" charset="0"/>
              </a:rPr>
              <a:t>ISSUES AND CHALLENGES: </a:t>
            </a:r>
            <a:br>
              <a:rPr lang="en-US" sz="3200" b="1" dirty="0" smtClean="0">
                <a:solidFill>
                  <a:srgbClr val="FFCC00"/>
                </a:solidFill>
                <a:latin typeface="Comic Sans MS" pitchFamily="66" charset="0"/>
              </a:rPr>
            </a:br>
            <a:r>
              <a:rPr lang="en-US" sz="3200" dirty="0" smtClean="0">
                <a:solidFill>
                  <a:srgbClr val="FFCC00"/>
                </a:solidFill>
                <a:latin typeface="Comic Sans MS" pitchFamily="66" charset="0"/>
              </a:rPr>
              <a:t>GIVING COST DETAILS</a:t>
            </a:r>
            <a:endParaRPr lang="en-IN" sz="3200" dirty="0"/>
          </a:p>
        </p:txBody>
      </p:sp>
      <p:sp>
        <p:nvSpPr>
          <p:cNvPr id="3" name="Content Placeholder 2"/>
          <p:cNvSpPr>
            <a:spLocks noGrp="1"/>
          </p:cNvSpPr>
          <p:nvPr>
            <p:ph idx="1"/>
          </p:nvPr>
        </p:nvSpPr>
        <p:spPr>
          <a:xfrm>
            <a:off x="457200" y="928670"/>
            <a:ext cx="8229600" cy="5643602"/>
          </a:xfrm>
        </p:spPr>
        <p:txBody>
          <a:bodyPr>
            <a:normAutofit fontScale="85000" lnSpcReduction="20000"/>
          </a:bodyPr>
          <a:lstStyle/>
          <a:p>
            <a:pPr algn="just"/>
            <a:r>
              <a:rPr lang="en-US" sz="3000" dirty="0" smtClean="0">
                <a:solidFill>
                  <a:srgbClr val="993300"/>
                </a:solidFill>
                <a:latin typeface="Comic Sans MS" pitchFamily="66" charset="0"/>
              </a:rPr>
              <a:t>Deriving cost of land in a  particular phase in multi-phased project.</a:t>
            </a:r>
            <a:endParaRPr lang="en-IN" sz="3000" dirty="0" smtClean="0">
              <a:solidFill>
                <a:srgbClr val="993300"/>
              </a:solidFill>
              <a:latin typeface="Comic Sans MS" pitchFamily="66" charset="0"/>
            </a:endParaRPr>
          </a:p>
          <a:p>
            <a:pPr lvl="0" algn="just"/>
            <a:r>
              <a:rPr lang="en-US" sz="3000" dirty="0" smtClean="0">
                <a:solidFill>
                  <a:srgbClr val="993300"/>
                </a:solidFill>
                <a:latin typeface="Comic Sans MS" pitchFamily="66" charset="0"/>
              </a:rPr>
              <a:t>Deriving cost of amenities and common area of larger layout.</a:t>
            </a:r>
            <a:endParaRPr lang="en-IN" sz="3000" dirty="0" smtClean="0">
              <a:solidFill>
                <a:srgbClr val="993300"/>
              </a:solidFill>
              <a:latin typeface="Comic Sans MS" pitchFamily="66" charset="0"/>
            </a:endParaRPr>
          </a:p>
          <a:p>
            <a:pPr lvl="0" algn="just"/>
            <a:r>
              <a:rPr lang="en-US" sz="3000" dirty="0" smtClean="0">
                <a:solidFill>
                  <a:srgbClr val="993300"/>
                </a:solidFill>
                <a:latin typeface="Comic Sans MS" pitchFamily="66" charset="0"/>
              </a:rPr>
              <a:t>Apportioning of cost of certain overlapping amount or facility amongst two or more phases.</a:t>
            </a:r>
            <a:endParaRPr lang="en-IN" sz="3000" dirty="0" smtClean="0">
              <a:solidFill>
                <a:srgbClr val="993300"/>
              </a:solidFill>
              <a:latin typeface="Comic Sans MS" pitchFamily="66" charset="0"/>
            </a:endParaRPr>
          </a:p>
          <a:p>
            <a:pPr lvl="0" algn="just"/>
            <a:r>
              <a:rPr lang="en-US" sz="3000" dirty="0" smtClean="0">
                <a:solidFill>
                  <a:srgbClr val="993300"/>
                </a:solidFill>
                <a:latin typeface="Comic Sans MS" pitchFamily="66" charset="0"/>
              </a:rPr>
              <a:t>Obtaining correct percentage of completion of work from the Architect and quantum of work done from Engineer, which matches with the cost incurred as per the books of accounts. </a:t>
            </a:r>
            <a:endParaRPr lang="en-IN" sz="3000" dirty="0" smtClean="0">
              <a:solidFill>
                <a:srgbClr val="993300"/>
              </a:solidFill>
              <a:latin typeface="Comic Sans MS" pitchFamily="66" charset="0"/>
            </a:endParaRPr>
          </a:p>
          <a:p>
            <a:pPr lvl="0" algn="just"/>
            <a:r>
              <a:rPr lang="en-US" sz="3000" dirty="0" smtClean="0">
                <a:solidFill>
                  <a:srgbClr val="993300"/>
                </a:solidFill>
                <a:latin typeface="Comic Sans MS" pitchFamily="66" charset="0"/>
              </a:rPr>
              <a:t>Problems arising due to overrun  of estimated cost. </a:t>
            </a:r>
            <a:endParaRPr lang="en-IN" sz="3000" dirty="0" smtClean="0">
              <a:solidFill>
                <a:srgbClr val="993300"/>
              </a:solidFill>
              <a:latin typeface="Comic Sans MS" pitchFamily="66" charset="0"/>
            </a:endParaRPr>
          </a:p>
          <a:p>
            <a:pPr lvl="0" algn="just"/>
            <a:r>
              <a:rPr lang="en-US" sz="3000" dirty="0" smtClean="0">
                <a:solidFill>
                  <a:srgbClr val="993300"/>
                </a:solidFill>
                <a:latin typeface="Comic Sans MS" pitchFamily="66" charset="0"/>
              </a:rPr>
              <a:t>Deriving cost of land in case of a Joint Venture transaction or where owner is given constructed premises in lieu of </a:t>
            </a:r>
            <a:r>
              <a:rPr lang="en-US" sz="3000" dirty="0" err="1" smtClean="0">
                <a:solidFill>
                  <a:srgbClr val="993300"/>
                </a:solidFill>
                <a:latin typeface="Comic Sans MS" pitchFamily="66" charset="0"/>
              </a:rPr>
              <a:t>monetory</a:t>
            </a:r>
            <a:r>
              <a:rPr lang="en-US" sz="3000" dirty="0" smtClean="0">
                <a:solidFill>
                  <a:srgbClr val="993300"/>
                </a:solidFill>
                <a:latin typeface="Comic Sans MS" pitchFamily="66" charset="0"/>
              </a:rPr>
              <a:t> consideration. </a:t>
            </a:r>
            <a:endParaRPr lang="en-IN" sz="3000" dirty="0" smtClean="0">
              <a:solidFill>
                <a:srgbClr val="993300"/>
              </a:solidFill>
              <a:latin typeface="Comic Sans MS" pitchFamily="66" charset="0"/>
            </a:endParaRPr>
          </a:p>
          <a:p>
            <a:pPr algn="just"/>
            <a:endParaRPr lang="en-IN"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rgbClr val="FFCC00"/>
                </a:solidFill>
                <a:latin typeface="Comic Sans MS" pitchFamily="66" charset="0"/>
              </a:rPr>
              <a:t>ISSUES AND CHALLENGES</a:t>
            </a:r>
            <a:endParaRPr lang="en-IN" sz="3200" dirty="0"/>
          </a:p>
        </p:txBody>
      </p:sp>
      <p:sp>
        <p:nvSpPr>
          <p:cNvPr id="3" name="Content Placeholder 2"/>
          <p:cNvSpPr>
            <a:spLocks noGrp="1"/>
          </p:cNvSpPr>
          <p:nvPr>
            <p:ph idx="1"/>
          </p:nvPr>
        </p:nvSpPr>
        <p:spPr/>
        <p:txBody>
          <a:bodyPr/>
          <a:lstStyle/>
          <a:p>
            <a:pPr>
              <a:buNone/>
            </a:pPr>
            <a:endParaRPr lang="en-US" b="1" dirty="0" smtClean="0"/>
          </a:p>
          <a:p>
            <a:pPr>
              <a:buNone/>
            </a:pPr>
            <a:r>
              <a:rPr lang="en-US" b="1" dirty="0" smtClean="0"/>
              <a:t>	</a:t>
            </a:r>
            <a:r>
              <a:rPr lang="en-US" sz="2800" b="1" dirty="0" smtClean="0">
                <a:solidFill>
                  <a:srgbClr val="993300"/>
                </a:solidFill>
                <a:latin typeface="Comic Sans MS" pitchFamily="66" charset="0"/>
              </a:rPr>
              <a:t>DETERMINING THE DATE OF PROJECT COMPLETION (POSSESSION DATE).</a:t>
            </a:r>
            <a:endParaRPr lang="en-IN" sz="2800" dirty="0" smtClean="0">
              <a:solidFill>
                <a:srgbClr val="993300"/>
              </a:solidFill>
              <a:latin typeface="Comic Sans MS" pitchFamily="66" charset="0"/>
            </a:endParaRPr>
          </a:p>
          <a:p>
            <a:pPr lvl="0"/>
            <a:endParaRPr lang="en-US" sz="2800" dirty="0" smtClean="0">
              <a:solidFill>
                <a:srgbClr val="993300"/>
              </a:solidFill>
              <a:latin typeface="Comic Sans MS" pitchFamily="66" charset="0"/>
            </a:endParaRPr>
          </a:p>
          <a:p>
            <a:pPr lvl="0"/>
            <a:r>
              <a:rPr lang="en-US" sz="2800" dirty="0" smtClean="0">
                <a:solidFill>
                  <a:srgbClr val="993300"/>
                </a:solidFill>
                <a:latin typeface="Comic Sans MS" pitchFamily="66" charset="0"/>
              </a:rPr>
              <a:t>Pros &amp; Cons</a:t>
            </a:r>
            <a:endParaRPr lang="en-IN" sz="2800" dirty="0" smtClean="0">
              <a:solidFill>
                <a:srgbClr val="993300"/>
              </a:solidFill>
              <a:latin typeface="Comic Sans MS" pitchFamily="66" charset="0"/>
            </a:endParaRPr>
          </a:p>
          <a:p>
            <a:pPr>
              <a:buNone/>
            </a:pPr>
            <a:endParaRPr lang="en-IN" sz="2800" dirty="0" smtClean="0">
              <a:solidFill>
                <a:srgbClr val="993300"/>
              </a:solidFill>
              <a:latin typeface="Comic Sans MS" pitchFamily="66" charset="0"/>
            </a:endParaRPr>
          </a:p>
          <a:p>
            <a:endParaRPr lang="en-IN"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rgbClr val="FFCC00"/>
                </a:solidFill>
                <a:latin typeface="Comic Sans MS" pitchFamily="66" charset="0"/>
              </a:rPr>
              <a:t>ISSUES AND CHALLENGES. </a:t>
            </a:r>
            <a:endParaRPr lang="en-IN" sz="3200" dirty="0"/>
          </a:p>
        </p:txBody>
      </p:sp>
      <p:sp>
        <p:nvSpPr>
          <p:cNvPr id="3" name="Content Placeholder 2"/>
          <p:cNvSpPr>
            <a:spLocks noGrp="1"/>
          </p:cNvSpPr>
          <p:nvPr>
            <p:ph idx="1"/>
          </p:nvPr>
        </p:nvSpPr>
        <p:spPr/>
        <p:txBody>
          <a:bodyPr/>
          <a:lstStyle/>
          <a:p>
            <a:pPr algn="just"/>
            <a:endParaRPr lang="en-US" dirty="0" smtClean="0">
              <a:solidFill>
                <a:srgbClr val="993300"/>
              </a:solidFill>
              <a:latin typeface="Comic Sans MS" pitchFamily="66" charset="0"/>
            </a:endParaRPr>
          </a:p>
          <a:p>
            <a:pPr algn="just"/>
            <a:endParaRPr lang="en-US" dirty="0" smtClean="0">
              <a:solidFill>
                <a:srgbClr val="993300"/>
              </a:solidFill>
              <a:latin typeface="Comic Sans MS" pitchFamily="66" charset="0"/>
            </a:endParaRPr>
          </a:p>
          <a:p>
            <a:pPr algn="just">
              <a:buNone/>
            </a:pPr>
            <a:r>
              <a:rPr lang="en-US" dirty="0" smtClean="0">
                <a:solidFill>
                  <a:srgbClr val="993300"/>
                </a:solidFill>
                <a:latin typeface="Comic Sans MS" pitchFamily="66" charset="0"/>
              </a:rPr>
              <a:t>   PERIODIC UPDATE OF THE PROJECT DETAILS ON MAHA-RERA WEBSITE, EITHER ON HAPPENING OF AN EVENT OR EVERY THREE MONTHS. </a:t>
            </a:r>
            <a:endParaRPr lang="en-IN" dirty="0" smtClean="0">
              <a:solidFill>
                <a:srgbClr val="993300"/>
              </a:solidFill>
              <a:latin typeface="Comic Sans MS" pitchFamily="66" charset="0"/>
            </a:endParaRPr>
          </a:p>
          <a:p>
            <a:pPr algn="just"/>
            <a:endParaRPr lang="en-IN" dirty="0">
              <a:solidFill>
                <a:srgbClr val="993300"/>
              </a:solidFill>
              <a:latin typeface="Comic Sans MS" pitchFamily="66"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804" y="285728"/>
            <a:ext cx="8229600" cy="1071570"/>
          </a:xfrm>
        </p:spPr>
        <p:txBody>
          <a:bodyPr>
            <a:normAutofit/>
          </a:bodyPr>
          <a:lstStyle/>
          <a:p>
            <a:r>
              <a:rPr lang="en-US" sz="2800" b="1" u="sng" dirty="0" smtClean="0">
                <a:solidFill>
                  <a:srgbClr val="FFCC00"/>
                </a:solidFill>
                <a:latin typeface="Comic Sans MS" pitchFamily="66" charset="0"/>
              </a:rPr>
              <a:t>ISSUES &amp; CHALLENGES DUE TO INTRODUCTION OF RERA &amp; GST</a:t>
            </a:r>
            <a:endParaRPr lang="en-IN" sz="2800" dirty="0">
              <a:solidFill>
                <a:srgbClr val="FFCC00"/>
              </a:solidFill>
              <a:latin typeface="Comic Sans MS" pitchFamily="66" charset="0"/>
            </a:endParaRPr>
          </a:p>
        </p:txBody>
      </p:sp>
      <p:sp>
        <p:nvSpPr>
          <p:cNvPr id="3" name="Content Placeholder 2"/>
          <p:cNvSpPr>
            <a:spLocks noGrp="1"/>
          </p:cNvSpPr>
          <p:nvPr>
            <p:ph idx="1"/>
          </p:nvPr>
        </p:nvSpPr>
        <p:spPr>
          <a:xfrm>
            <a:off x="457200" y="1785926"/>
            <a:ext cx="8229600" cy="4643470"/>
          </a:xfrm>
        </p:spPr>
        <p:txBody>
          <a:bodyPr>
            <a:normAutofit lnSpcReduction="10000"/>
          </a:bodyPr>
          <a:lstStyle/>
          <a:p>
            <a:pPr algn="just">
              <a:buNone/>
            </a:pPr>
            <a:r>
              <a:rPr lang="en-US" u="sng" dirty="0" smtClean="0">
                <a:solidFill>
                  <a:srgbClr val="FFCC00"/>
                </a:solidFill>
                <a:latin typeface="Comic Sans MS" pitchFamily="66" charset="0"/>
              </a:rPr>
              <a:t>Major Issues &amp; Challenges for Registration: </a:t>
            </a:r>
            <a:endParaRPr lang="en-IN" u="sng" dirty="0" smtClean="0">
              <a:solidFill>
                <a:srgbClr val="FFCC00"/>
              </a:solidFill>
              <a:latin typeface="Comic Sans MS" pitchFamily="66" charset="0"/>
            </a:endParaRPr>
          </a:p>
          <a:p>
            <a:pPr lvl="0" algn="just"/>
            <a:r>
              <a:rPr lang="en-US" dirty="0" smtClean="0">
                <a:solidFill>
                  <a:srgbClr val="993300"/>
                </a:solidFill>
                <a:latin typeface="Comic Sans MS" pitchFamily="66" charset="0"/>
              </a:rPr>
              <a:t>Joint Venture - Part Consideration.</a:t>
            </a:r>
            <a:endParaRPr lang="en-IN" dirty="0" smtClean="0">
              <a:solidFill>
                <a:srgbClr val="993300"/>
              </a:solidFill>
              <a:latin typeface="Comic Sans MS" pitchFamily="66" charset="0"/>
            </a:endParaRPr>
          </a:p>
          <a:p>
            <a:pPr algn="just">
              <a:buNone/>
            </a:pPr>
            <a:endParaRPr lang="en-IN" dirty="0" smtClean="0">
              <a:solidFill>
                <a:srgbClr val="993300"/>
              </a:solidFill>
              <a:latin typeface="Comic Sans MS" pitchFamily="66" charset="0"/>
            </a:endParaRPr>
          </a:p>
          <a:p>
            <a:pPr lvl="0" algn="just"/>
            <a:r>
              <a:rPr lang="en-US" dirty="0" smtClean="0">
                <a:solidFill>
                  <a:srgbClr val="993300"/>
                </a:solidFill>
                <a:latin typeface="Comic Sans MS" pitchFamily="66" charset="0"/>
              </a:rPr>
              <a:t>In Maharashtra, particularly in Mumbai, real estate is a very dynamic sector wherein a piece of land is developed by virtue of various commercial transactions between the parties. Although these transactions relate to the period prior to the launch of a real estate project but as per the rules of RERA, various issues and challenges come into play in certain commercial transactions. </a:t>
            </a:r>
            <a:endParaRPr lang="en-IN" dirty="0" smtClean="0">
              <a:solidFill>
                <a:srgbClr val="993300"/>
              </a:solidFill>
              <a:latin typeface="Comic Sans MS" pitchFamily="66" charset="0"/>
            </a:endParaRPr>
          </a:p>
          <a:p>
            <a:endParaRPr lang="en-IN"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00108"/>
            <a:ext cx="8229600" cy="5643602"/>
          </a:xfrm>
        </p:spPr>
        <p:txBody>
          <a:bodyPr>
            <a:normAutofit/>
          </a:bodyPr>
          <a:lstStyle/>
          <a:p>
            <a:pPr lvl="0" algn="just"/>
            <a:r>
              <a:rPr lang="en-US" sz="2800" dirty="0" smtClean="0">
                <a:solidFill>
                  <a:srgbClr val="993300"/>
                </a:solidFill>
                <a:latin typeface="Comic Sans MS" pitchFamily="66" charset="0"/>
              </a:rPr>
              <a:t>In case of a Joint Venture between land owner and developer, wherein all the premises constructed are shared between owner and developer in a particular ratio.</a:t>
            </a:r>
            <a:endParaRPr lang="en-IN" sz="2800" dirty="0" smtClean="0">
              <a:solidFill>
                <a:srgbClr val="993300"/>
              </a:solidFill>
              <a:latin typeface="Comic Sans MS" pitchFamily="66" charset="0"/>
            </a:endParaRPr>
          </a:p>
          <a:p>
            <a:pPr lvl="0" algn="just"/>
            <a:r>
              <a:rPr lang="en-US" sz="2800" dirty="0" smtClean="0">
                <a:solidFill>
                  <a:srgbClr val="993300"/>
                </a:solidFill>
                <a:latin typeface="Comic Sans MS" pitchFamily="66" charset="0"/>
              </a:rPr>
              <a:t>Where, as part-consideration, the owner has to receive certain constructed premises.</a:t>
            </a:r>
            <a:endParaRPr lang="en-IN" sz="2800" dirty="0" smtClean="0">
              <a:solidFill>
                <a:srgbClr val="993300"/>
              </a:solidFill>
              <a:latin typeface="Comic Sans MS" pitchFamily="66" charset="0"/>
            </a:endParaRPr>
          </a:p>
          <a:p>
            <a:pPr lvl="0" algn="just"/>
            <a:r>
              <a:rPr lang="en-US" sz="2800" dirty="0" smtClean="0">
                <a:solidFill>
                  <a:srgbClr val="993300"/>
                </a:solidFill>
                <a:latin typeface="Comic Sans MS" pitchFamily="66" charset="0"/>
              </a:rPr>
              <a:t>Where some of the owners have taken monetary consideration while others are taking constructed premises in lieu of monetary consideration.</a:t>
            </a:r>
            <a:endParaRPr lang="en-IN" sz="2800" dirty="0" smtClean="0">
              <a:solidFill>
                <a:srgbClr val="993300"/>
              </a:solidFill>
              <a:latin typeface="Comic Sans MS" pitchFamily="66" charset="0"/>
            </a:endParaRPr>
          </a:p>
          <a:p>
            <a:pPr lvl="0" algn="just"/>
            <a:r>
              <a:rPr lang="en-US" sz="2800" dirty="0" smtClean="0">
                <a:solidFill>
                  <a:srgbClr val="993300"/>
                </a:solidFill>
                <a:latin typeface="Comic Sans MS" pitchFamily="66" charset="0"/>
              </a:rPr>
              <a:t>In case of ancestral land now being developed by land owner.  </a:t>
            </a:r>
            <a:endParaRPr lang="en-IN" sz="2800" dirty="0" smtClean="0">
              <a:solidFill>
                <a:srgbClr val="993300"/>
              </a:solidFill>
              <a:latin typeface="Comic Sans MS" pitchFamily="66" charset="0"/>
            </a:endParaRPr>
          </a:p>
          <a:p>
            <a:pPr algn="just"/>
            <a:endParaRPr lang="en-IN"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04"/>
            <a:ext cx="8229600" cy="142876"/>
          </a:xfrm>
        </p:spPr>
        <p:txBody>
          <a:bodyPr>
            <a:normAutofit fontScale="90000"/>
          </a:bodyPr>
          <a:lstStyle/>
          <a:p>
            <a:endParaRPr lang="en-IN" dirty="0"/>
          </a:p>
        </p:txBody>
      </p:sp>
      <p:sp>
        <p:nvSpPr>
          <p:cNvPr id="3" name="Content Placeholder 2"/>
          <p:cNvSpPr>
            <a:spLocks noGrp="1"/>
          </p:cNvSpPr>
          <p:nvPr>
            <p:ph idx="1"/>
          </p:nvPr>
        </p:nvSpPr>
        <p:spPr>
          <a:xfrm>
            <a:off x="457200" y="642918"/>
            <a:ext cx="8229600" cy="5681682"/>
          </a:xfrm>
        </p:spPr>
        <p:txBody>
          <a:bodyPr>
            <a:normAutofit/>
          </a:bodyPr>
          <a:lstStyle/>
          <a:p>
            <a:pPr algn="just"/>
            <a:r>
              <a:rPr lang="en-US" dirty="0" smtClean="0">
                <a:solidFill>
                  <a:srgbClr val="993300"/>
                </a:solidFill>
                <a:latin typeface="Comic Sans MS" pitchFamily="66" charset="0"/>
              </a:rPr>
              <a:t>In case of ongoing projects, where substantial premises have already been sold under MOFA and balance premises are to be sold under RERA. </a:t>
            </a:r>
          </a:p>
          <a:p>
            <a:pPr algn="just">
              <a:buNone/>
            </a:pPr>
            <a:r>
              <a:rPr lang="en-US" dirty="0" smtClean="0">
                <a:solidFill>
                  <a:srgbClr val="993300"/>
                </a:solidFill>
                <a:latin typeface="Comic Sans MS" pitchFamily="66" charset="0"/>
              </a:rPr>
              <a:t>   In this scenario, the typical challenges are:</a:t>
            </a:r>
            <a:endParaRPr lang="en-IN" dirty="0" smtClean="0">
              <a:solidFill>
                <a:srgbClr val="993300"/>
              </a:solidFill>
              <a:latin typeface="Comic Sans MS" pitchFamily="66" charset="0"/>
            </a:endParaRPr>
          </a:p>
          <a:p>
            <a:pPr lvl="0" algn="just"/>
            <a:r>
              <a:rPr lang="en-US" dirty="0" smtClean="0">
                <a:solidFill>
                  <a:srgbClr val="993300"/>
                </a:solidFill>
                <a:latin typeface="Comic Sans MS" pitchFamily="66" charset="0"/>
              </a:rPr>
              <a:t>Carpet area under both Acts.</a:t>
            </a:r>
            <a:endParaRPr lang="en-IN" dirty="0" smtClean="0">
              <a:solidFill>
                <a:srgbClr val="993300"/>
              </a:solidFill>
              <a:latin typeface="Comic Sans MS" pitchFamily="66" charset="0"/>
            </a:endParaRPr>
          </a:p>
          <a:p>
            <a:pPr lvl="0" algn="just"/>
            <a:r>
              <a:rPr lang="en-US" dirty="0" smtClean="0">
                <a:solidFill>
                  <a:srgbClr val="993300"/>
                </a:solidFill>
                <a:latin typeface="Comic Sans MS" pitchFamily="66" charset="0"/>
              </a:rPr>
              <a:t>Payment schedule, old payment schedule under MOFA and new payment schedule under RERA.</a:t>
            </a:r>
            <a:endParaRPr lang="en-IN" dirty="0" smtClean="0">
              <a:solidFill>
                <a:srgbClr val="993300"/>
              </a:solidFill>
              <a:latin typeface="Comic Sans MS" pitchFamily="66" charset="0"/>
            </a:endParaRPr>
          </a:p>
          <a:p>
            <a:pPr lvl="0" algn="just"/>
            <a:r>
              <a:rPr lang="en-US" dirty="0" smtClean="0">
                <a:solidFill>
                  <a:srgbClr val="993300"/>
                </a:solidFill>
                <a:latin typeface="Comic Sans MS" pitchFamily="66" charset="0"/>
              </a:rPr>
              <a:t>Percentage of monetary consideration received prior to registration of agreement.</a:t>
            </a:r>
            <a:endParaRPr lang="en-IN" dirty="0" smtClean="0">
              <a:solidFill>
                <a:srgbClr val="993300"/>
              </a:solidFill>
              <a:latin typeface="Comic Sans MS" pitchFamily="66" charset="0"/>
            </a:endParaRPr>
          </a:p>
          <a:p>
            <a:pPr lvl="0" algn="just"/>
            <a:r>
              <a:rPr lang="en-US" dirty="0" smtClean="0">
                <a:solidFill>
                  <a:srgbClr val="993300"/>
                </a:solidFill>
                <a:latin typeface="Comic Sans MS" pitchFamily="66" charset="0"/>
              </a:rPr>
              <a:t>Covered car parking areas to be sold.</a:t>
            </a:r>
            <a:endParaRPr lang="en-IN" dirty="0" smtClean="0">
              <a:solidFill>
                <a:srgbClr val="993300"/>
              </a:solidFill>
              <a:latin typeface="Comic Sans MS" pitchFamily="66" charset="0"/>
            </a:endParaRPr>
          </a:p>
          <a:p>
            <a:pPr lvl="0" algn="just"/>
            <a:r>
              <a:rPr lang="en-US" dirty="0" smtClean="0">
                <a:solidFill>
                  <a:srgbClr val="993300"/>
                </a:solidFill>
                <a:latin typeface="Comic Sans MS" pitchFamily="66" charset="0"/>
              </a:rPr>
              <a:t>Delayed projects under MOFA.</a:t>
            </a:r>
            <a:endParaRPr lang="en-IN" dirty="0" smtClean="0">
              <a:solidFill>
                <a:srgbClr val="993300"/>
              </a:solidFill>
              <a:latin typeface="Comic Sans MS" pitchFamily="66" charset="0"/>
            </a:endParaRPr>
          </a:p>
          <a:p>
            <a:pPr lvl="0" algn="just"/>
            <a:r>
              <a:rPr lang="en-US" dirty="0" smtClean="0">
                <a:solidFill>
                  <a:srgbClr val="993300"/>
                </a:solidFill>
                <a:latin typeface="Comic Sans MS" pitchFamily="66" charset="0"/>
              </a:rPr>
              <a:t>Various rulings given by authorities.</a:t>
            </a:r>
            <a:endParaRPr lang="en-IN" dirty="0" smtClean="0">
              <a:solidFill>
                <a:srgbClr val="993300"/>
              </a:solidFill>
              <a:latin typeface="Comic Sans MS" pitchFamily="66" charset="0"/>
            </a:endParaRPr>
          </a:p>
          <a:p>
            <a:pPr algn="just"/>
            <a:endParaRPr lang="en-IN" dirty="0">
              <a:solidFill>
                <a:srgbClr val="9933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14290"/>
            <a:ext cx="8858280" cy="1428760"/>
          </a:xfrm>
        </p:spPr>
        <p:txBody>
          <a:bodyPr>
            <a:noAutofit/>
          </a:bodyPr>
          <a:lstStyle/>
          <a:p>
            <a:pPr algn="l"/>
            <a:r>
              <a:rPr lang="en-US" sz="2800" dirty="0" smtClean="0">
                <a:solidFill>
                  <a:srgbClr val="FFCC00"/>
                </a:solidFill>
                <a:latin typeface="Comic Sans MS" pitchFamily="66" charset="0"/>
              </a:rPr>
              <a:t>NEED FOR RERA:  </a:t>
            </a:r>
            <a:br>
              <a:rPr lang="en-US" sz="2800" dirty="0" smtClean="0">
                <a:solidFill>
                  <a:srgbClr val="FFCC00"/>
                </a:solidFill>
                <a:latin typeface="Comic Sans MS" pitchFamily="66" charset="0"/>
              </a:rPr>
            </a:br>
            <a:r>
              <a:rPr lang="en-US" sz="2800" dirty="0" smtClean="0">
                <a:solidFill>
                  <a:srgbClr val="FFCC00"/>
                </a:solidFill>
                <a:latin typeface="Comic Sans MS" pitchFamily="66" charset="0"/>
              </a:rPr>
              <a:t>Real Estate (Regulation and Development) Act, 2016 </a:t>
            </a:r>
            <a:endParaRPr lang="en-IN" sz="2800" dirty="0">
              <a:solidFill>
                <a:srgbClr val="FFCC00"/>
              </a:solidFill>
              <a:latin typeface="Comic Sans MS" pitchFamily="66" charset="0"/>
            </a:endParaRPr>
          </a:p>
        </p:txBody>
      </p:sp>
      <p:sp>
        <p:nvSpPr>
          <p:cNvPr id="3" name="Content Placeholder 2"/>
          <p:cNvSpPr>
            <a:spLocks noGrp="1"/>
          </p:cNvSpPr>
          <p:nvPr>
            <p:ph idx="1"/>
          </p:nvPr>
        </p:nvSpPr>
        <p:spPr>
          <a:xfrm>
            <a:off x="457200" y="1714488"/>
            <a:ext cx="8229600" cy="4786346"/>
          </a:xfrm>
        </p:spPr>
        <p:txBody>
          <a:bodyPr>
            <a:normAutofit/>
          </a:bodyPr>
          <a:lstStyle/>
          <a:p>
            <a:pPr lvl="0" algn="just"/>
            <a:r>
              <a:rPr lang="en-US" dirty="0" smtClean="0">
                <a:solidFill>
                  <a:srgbClr val="993300"/>
                </a:solidFill>
                <a:latin typeface="Comic Sans MS" pitchFamily="66" charset="0"/>
              </a:rPr>
              <a:t>Diverse rules in various states.</a:t>
            </a:r>
            <a:endParaRPr lang="en-IN" dirty="0" smtClean="0">
              <a:solidFill>
                <a:srgbClr val="993300"/>
              </a:solidFill>
              <a:latin typeface="Comic Sans MS" pitchFamily="66" charset="0"/>
            </a:endParaRPr>
          </a:p>
          <a:p>
            <a:pPr lvl="0" algn="just"/>
            <a:r>
              <a:rPr lang="en-US" dirty="0" smtClean="0">
                <a:solidFill>
                  <a:srgbClr val="993300"/>
                </a:solidFill>
                <a:latin typeface="Comic Sans MS" pitchFamily="66" charset="0"/>
              </a:rPr>
              <a:t>Lack of specific legislation on the subject in most of the States.</a:t>
            </a:r>
            <a:endParaRPr lang="en-IN" dirty="0" smtClean="0">
              <a:solidFill>
                <a:srgbClr val="993300"/>
              </a:solidFill>
              <a:latin typeface="Comic Sans MS" pitchFamily="66" charset="0"/>
            </a:endParaRPr>
          </a:p>
          <a:p>
            <a:pPr lvl="0" algn="just"/>
            <a:r>
              <a:rPr lang="en-US" dirty="0" smtClean="0">
                <a:solidFill>
                  <a:srgbClr val="993300"/>
                </a:solidFill>
                <a:latin typeface="Comic Sans MS" pitchFamily="66" charset="0"/>
              </a:rPr>
              <a:t>No accountability on promoters.</a:t>
            </a:r>
            <a:endParaRPr lang="en-IN" dirty="0" smtClean="0">
              <a:solidFill>
                <a:srgbClr val="993300"/>
              </a:solidFill>
              <a:latin typeface="Comic Sans MS" pitchFamily="66" charset="0"/>
            </a:endParaRPr>
          </a:p>
          <a:p>
            <a:pPr lvl="0" algn="just"/>
            <a:r>
              <a:rPr lang="en-US" dirty="0" smtClean="0">
                <a:solidFill>
                  <a:srgbClr val="993300"/>
                </a:solidFill>
                <a:latin typeface="Comic Sans MS" pitchFamily="66" charset="0"/>
              </a:rPr>
              <a:t>No machinery to initiate punitive action  on Promoters, in case of default by them.</a:t>
            </a:r>
            <a:endParaRPr lang="en-IN" dirty="0" smtClean="0">
              <a:solidFill>
                <a:srgbClr val="993300"/>
              </a:solidFill>
              <a:latin typeface="Comic Sans MS" pitchFamily="66" charset="0"/>
            </a:endParaRPr>
          </a:p>
          <a:p>
            <a:pPr lvl="0" algn="just"/>
            <a:r>
              <a:rPr lang="en-US" dirty="0" smtClean="0">
                <a:solidFill>
                  <a:srgbClr val="993300"/>
                </a:solidFill>
                <a:latin typeface="Comic Sans MS" pitchFamily="66" charset="0"/>
              </a:rPr>
              <a:t>Oppression of purchasers.</a:t>
            </a:r>
            <a:endParaRPr lang="en-IN" dirty="0" smtClean="0">
              <a:solidFill>
                <a:srgbClr val="993300"/>
              </a:solidFill>
              <a:latin typeface="Comic Sans MS" pitchFamily="66" charset="0"/>
            </a:endParaRPr>
          </a:p>
          <a:p>
            <a:pPr lvl="0" algn="just"/>
            <a:r>
              <a:rPr lang="en-US" dirty="0" smtClean="0">
                <a:solidFill>
                  <a:srgbClr val="993300"/>
                </a:solidFill>
                <a:latin typeface="Comic Sans MS" pitchFamily="66" charset="0"/>
              </a:rPr>
              <a:t>Long pending litigations in various courts, Consumer Courts, etc.</a:t>
            </a:r>
            <a:endParaRPr lang="en-IN" dirty="0" smtClean="0">
              <a:solidFill>
                <a:srgbClr val="993300"/>
              </a:solidFill>
              <a:latin typeface="Comic Sans MS" pitchFamily="66" charset="0"/>
            </a:endParaRPr>
          </a:p>
          <a:p>
            <a:pPr algn="just"/>
            <a:endParaRPr lang="en-IN" dirty="0">
              <a:solidFill>
                <a:srgbClr val="9933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0042"/>
            <a:ext cx="8229600" cy="428628"/>
          </a:xfrm>
        </p:spPr>
        <p:txBody>
          <a:bodyPr>
            <a:normAutofit fontScale="90000"/>
          </a:bodyPr>
          <a:lstStyle/>
          <a:p>
            <a:endParaRPr lang="en-IN" dirty="0"/>
          </a:p>
        </p:txBody>
      </p:sp>
      <p:sp>
        <p:nvSpPr>
          <p:cNvPr id="3" name="Content Placeholder 2"/>
          <p:cNvSpPr>
            <a:spLocks noGrp="1"/>
          </p:cNvSpPr>
          <p:nvPr>
            <p:ph idx="1"/>
          </p:nvPr>
        </p:nvSpPr>
        <p:spPr>
          <a:xfrm>
            <a:off x="457200" y="571480"/>
            <a:ext cx="8229600" cy="5929354"/>
          </a:xfrm>
        </p:spPr>
        <p:txBody>
          <a:bodyPr>
            <a:normAutofit fontScale="92500" lnSpcReduction="10000"/>
          </a:bodyPr>
          <a:lstStyle/>
          <a:p>
            <a:pPr algn="just"/>
            <a:endParaRPr lang="en-US" dirty="0" smtClean="0">
              <a:solidFill>
                <a:srgbClr val="993300"/>
              </a:solidFill>
              <a:latin typeface="Comic Sans MS" pitchFamily="66" charset="0"/>
            </a:endParaRPr>
          </a:p>
          <a:p>
            <a:pPr algn="just"/>
            <a:endParaRPr lang="en-US" dirty="0" smtClean="0">
              <a:solidFill>
                <a:srgbClr val="993300"/>
              </a:solidFill>
              <a:latin typeface="Comic Sans MS" pitchFamily="66" charset="0"/>
            </a:endParaRPr>
          </a:p>
          <a:p>
            <a:pPr algn="just"/>
            <a:r>
              <a:rPr lang="en-US" dirty="0" smtClean="0">
                <a:solidFill>
                  <a:srgbClr val="993300"/>
                </a:solidFill>
                <a:latin typeface="Comic Sans MS" pitchFamily="66" charset="0"/>
              </a:rPr>
              <a:t>Obligation to form co-operative society and execution of conveyance</a:t>
            </a:r>
            <a:endParaRPr lang="en-IN" dirty="0" smtClean="0">
              <a:solidFill>
                <a:srgbClr val="993300"/>
              </a:solidFill>
              <a:latin typeface="Comic Sans MS" pitchFamily="66" charset="0"/>
            </a:endParaRPr>
          </a:p>
          <a:p>
            <a:pPr lvl="0" algn="just"/>
            <a:r>
              <a:rPr lang="en-US" dirty="0" smtClean="0">
                <a:solidFill>
                  <a:srgbClr val="993300"/>
                </a:solidFill>
                <a:latin typeface="Comic Sans MS" pitchFamily="66" charset="0"/>
              </a:rPr>
              <a:t>In case of ongoing projects, government taxes such as Service Tax, VAT paid/payable prior to July 1, 2017 and GST payable post-July 1, 2017; reconciliation of the different taxes</a:t>
            </a:r>
            <a:endParaRPr lang="en-IN" dirty="0" smtClean="0">
              <a:solidFill>
                <a:srgbClr val="993300"/>
              </a:solidFill>
              <a:latin typeface="Comic Sans MS" pitchFamily="66" charset="0"/>
            </a:endParaRPr>
          </a:p>
          <a:p>
            <a:pPr lvl="0" algn="just"/>
            <a:r>
              <a:rPr lang="en-US" dirty="0" smtClean="0">
                <a:solidFill>
                  <a:srgbClr val="993300"/>
                </a:solidFill>
                <a:latin typeface="Comic Sans MS" pitchFamily="66" charset="0"/>
              </a:rPr>
              <a:t>Computing the cost of project at the time of registration</a:t>
            </a:r>
            <a:endParaRPr lang="en-IN" dirty="0" smtClean="0">
              <a:solidFill>
                <a:srgbClr val="993300"/>
              </a:solidFill>
              <a:latin typeface="Comic Sans MS" pitchFamily="66" charset="0"/>
            </a:endParaRPr>
          </a:p>
          <a:p>
            <a:pPr lvl="0" algn="just"/>
            <a:r>
              <a:rPr lang="en-US" dirty="0" smtClean="0">
                <a:solidFill>
                  <a:srgbClr val="993300"/>
                </a:solidFill>
                <a:latin typeface="Comic Sans MS" pitchFamily="66" charset="0"/>
              </a:rPr>
              <a:t>Reconciliation of cost of the project mentioned at the time of RERA registration and as shown in books of accounts for Income Tax, VAT, Service Tax and GST; reconciliation of the figure for all these Acts.</a:t>
            </a:r>
            <a:endParaRPr lang="en-IN" dirty="0" smtClean="0">
              <a:solidFill>
                <a:srgbClr val="993300"/>
              </a:solidFill>
              <a:latin typeface="Comic Sans MS" pitchFamily="66" charset="0"/>
            </a:endParaRPr>
          </a:p>
          <a:p>
            <a:pPr lvl="0" algn="just"/>
            <a:r>
              <a:rPr lang="en-US" dirty="0" smtClean="0">
                <a:solidFill>
                  <a:srgbClr val="993300"/>
                </a:solidFill>
                <a:latin typeface="Comic Sans MS" pitchFamily="66" charset="0"/>
              </a:rPr>
              <a:t>In case of large projects, phase-wise registration of project</a:t>
            </a:r>
            <a:endParaRPr lang="en-IN" dirty="0" smtClean="0">
              <a:solidFill>
                <a:srgbClr val="993300"/>
              </a:solidFill>
              <a:latin typeface="Comic Sans MS" pitchFamily="66" charset="0"/>
            </a:endParaRPr>
          </a:p>
          <a:p>
            <a:pPr algn="just"/>
            <a:endParaRPr lang="en-IN" dirty="0">
              <a:solidFill>
                <a:srgbClr val="993300"/>
              </a:solidFill>
              <a:latin typeface="Comic Sans MS" pitchFamily="66"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28"/>
            <a:ext cx="8229600" cy="857256"/>
          </a:xfrm>
        </p:spPr>
        <p:txBody>
          <a:bodyPr>
            <a:normAutofit/>
          </a:bodyPr>
          <a:lstStyle/>
          <a:p>
            <a:r>
              <a:rPr lang="en-US" b="1" dirty="0" smtClean="0">
                <a:solidFill>
                  <a:srgbClr val="FFCC00"/>
                </a:solidFill>
                <a:latin typeface="Comic Sans MS" pitchFamily="66" charset="0"/>
              </a:rPr>
              <a:t>How to define a phase:</a:t>
            </a:r>
            <a:endParaRPr lang="en-IN" dirty="0">
              <a:solidFill>
                <a:srgbClr val="FFCC00"/>
              </a:solidFill>
              <a:latin typeface="Comic Sans MS" pitchFamily="66" charset="0"/>
            </a:endParaRPr>
          </a:p>
        </p:txBody>
      </p:sp>
      <p:sp>
        <p:nvSpPr>
          <p:cNvPr id="3" name="Content Placeholder 2"/>
          <p:cNvSpPr>
            <a:spLocks noGrp="1"/>
          </p:cNvSpPr>
          <p:nvPr>
            <p:ph idx="1"/>
          </p:nvPr>
        </p:nvSpPr>
        <p:spPr>
          <a:xfrm>
            <a:off x="457200" y="1357298"/>
            <a:ext cx="8229600" cy="5143536"/>
          </a:xfrm>
        </p:spPr>
        <p:txBody>
          <a:bodyPr>
            <a:normAutofit lnSpcReduction="10000"/>
          </a:bodyPr>
          <a:lstStyle/>
          <a:p>
            <a:pPr lvl="0" algn="just"/>
            <a:r>
              <a:rPr lang="en-US" sz="2800" dirty="0" smtClean="0">
                <a:solidFill>
                  <a:srgbClr val="993300"/>
                </a:solidFill>
                <a:latin typeface="Comic Sans MS" pitchFamily="66" charset="0"/>
              </a:rPr>
              <a:t>What expenses are attributed to particular phase ?</a:t>
            </a:r>
            <a:endParaRPr lang="en-IN" sz="2800" dirty="0" smtClean="0">
              <a:solidFill>
                <a:srgbClr val="993300"/>
              </a:solidFill>
              <a:latin typeface="Comic Sans MS" pitchFamily="66" charset="0"/>
            </a:endParaRPr>
          </a:p>
          <a:p>
            <a:pPr lvl="0" algn="just"/>
            <a:r>
              <a:rPr lang="en-US" sz="2800" dirty="0" smtClean="0">
                <a:solidFill>
                  <a:srgbClr val="993300"/>
                </a:solidFill>
                <a:latin typeface="Comic Sans MS" pitchFamily="66" charset="0"/>
              </a:rPr>
              <a:t>Difference between the FSI and ground area in particular phase.</a:t>
            </a:r>
            <a:endParaRPr lang="en-IN" sz="2800" dirty="0" smtClean="0">
              <a:solidFill>
                <a:srgbClr val="993300"/>
              </a:solidFill>
              <a:latin typeface="Comic Sans MS" pitchFamily="66" charset="0"/>
            </a:endParaRPr>
          </a:p>
          <a:p>
            <a:pPr lvl="0" algn="just"/>
            <a:r>
              <a:rPr lang="en-US" sz="2800" dirty="0" smtClean="0">
                <a:solidFill>
                  <a:srgbClr val="993300"/>
                </a:solidFill>
                <a:latin typeface="Comic Sans MS" pitchFamily="66" charset="0"/>
              </a:rPr>
              <a:t>Implications of various permutations and combinations.</a:t>
            </a:r>
            <a:endParaRPr lang="en-IN" sz="2800" dirty="0" smtClean="0">
              <a:solidFill>
                <a:srgbClr val="993300"/>
              </a:solidFill>
              <a:latin typeface="Comic Sans MS" pitchFamily="66" charset="0"/>
            </a:endParaRPr>
          </a:p>
          <a:p>
            <a:pPr lvl="0" algn="just"/>
            <a:endParaRPr lang="en-US" sz="2800" dirty="0" smtClean="0">
              <a:solidFill>
                <a:srgbClr val="993300"/>
              </a:solidFill>
              <a:latin typeface="Comic Sans MS" pitchFamily="66" charset="0"/>
            </a:endParaRPr>
          </a:p>
          <a:p>
            <a:pPr lvl="0" algn="just"/>
            <a:r>
              <a:rPr lang="en-US" sz="2800" dirty="0" smtClean="0">
                <a:solidFill>
                  <a:srgbClr val="993300"/>
                </a:solidFill>
                <a:latin typeface="Comic Sans MS" pitchFamily="66" charset="0"/>
              </a:rPr>
              <a:t>Escrow of 70 per cent of sales proceeds – What happens when various buildings are in various stages of completion and some are likely to be completed earlier than the rest; how to define the phase under RERA ?</a:t>
            </a:r>
            <a:endParaRPr lang="en-IN" sz="2800" dirty="0" smtClean="0">
              <a:solidFill>
                <a:srgbClr val="993300"/>
              </a:solidFill>
              <a:latin typeface="Comic Sans MS" pitchFamily="66" charset="0"/>
            </a:endParaRPr>
          </a:p>
          <a:p>
            <a:pPr algn="just"/>
            <a:endParaRPr lang="en-IN" sz="2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CC00"/>
                </a:solidFill>
                <a:latin typeface="Comic Sans MS" pitchFamily="66" charset="0"/>
              </a:rPr>
              <a:t>How RERA has impacted various stakeholders.</a:t>
            </a:r>
            <a:endParaRPr lang="en-IN" dirty="0">
              <a:solidFill>
                <a:srgbClr val="FFCC00"/>
              </a:solidFill>
              <a:latin typeface="Comic Sans MS" pitchFamily="66" charset="0"/>
            </a:endParaRPr>
          </a:p>
        </p:txBody>
      </p:sp>
      <p:sp>
        <p:nvSpPr>
          <p:cNvPr id="3" name="Content Placeholder 2"/>
          <p:cNvSpPr>
            <a:spLocks noGrp="1"/>
          </p:cNvSpPr>
          <p:nvPr>
            <p:ph idx="1"/>
          </p:nvPr>
        </p:nvSpPr>
        <p:spPr/>
        <p:txBody>
          <a:bodyPr>
            <a:normAutofit lnSpcReduction="10000"/>
          </a:bodyPr>
          <a:lstStyle/>
          <a:p>
            <a:pPr lvl="0"/>
            <a:r>
              <a:rPr lang="en-US" sz="3200" dirty="0" smtClean="0">
                <a:solidFill>
                  <a:srgbClr val="C00000"/>
                </a:solidFill>
                <a:latin typeface="Comic Sans MS" pitchFamily="66" charset="0"/>
              </a:rPr>
              <a:t>Developers</a:t>
            </a:r>
            <a:endParaRPr lang="en-IN" sz="3200" dirty="0" smtClean="0">
              <a:solidFill>
                <a:srgbClr val="C00000"/>
              </a:solidFill>
              <a:latin typeface="Comic Sans MS" pitchFamily="66" charset="0"/>
            </a:endParaRPr>
          </a:p>
          <a:p>
            <a:pPr lvl="0"/>
            <a:r>
              <a:rPr lang="en-US" sz="3200" dirty="0" smtClean="0">
                <a:solidFill>
                  <a:srgbClr val="C00000"/>
                </a:solidFill>
                <a:latin typeface="Comic Sans MS" pitchFamily="66" charset="0"/>
              </a:rPr>
              <a:t>Land Owners</a:t>
            </a:r>
            <a:endParaRPr lang="en-IN" sz="3200" dirty="0" smtClean="0">
              <a:solidFill>
                <a:srgbClr val="C00000"/>
              </a:solidFill>
              <a:latin typeface="Comic Sans MS" pitchFamily="66" charset="0"/>
            </a:endParaRPr>
          </a:p>
          <a:p>
            <a:pPr lvl="0"/>
            <a:r>
              <a:rPr lang="en-US" sz="3200" dirty="0" smtClean="0">
                <a:solidFill>
                  <a:srgbClr val="C00000"/>
                </a:solidFill>
                <a:latin typeface="Comic Sans MS" pitchFamily="66" charset="0"/>
              </a:rPr>
              <a:t>Purchasers</a:t>
            </a:r>
            <a:endParaRPr lang="en-IN" sz="3200" dirty="0" smtClean="0">
              <a:solidFill>
                <a:srgbClr val="C00000"/>
              </a:solidFill>
              <a:latin typeface="Comic Sans MS" pitchFamily="66" charset="0"/>
            </a:endParaRPr>
          </a:p>
          <a:p>
            <a:pPr lvl="0"/>
            <a:r>
              <a:rPr lang="en-US" sz="3200" dirty="0" smtClean="0">
                <a:solidFill>
                  <a:srgbClr val="C00000"/>
                </a:solidFill>
                <a:latin typeface="Comic Sans MS" pitchFamily="66" charset="0"/>
              </a:rPr>
              <a:t>Real Estate Consultancies/Brokers</a:t>
            </a:r>
            <a:endParaRPr lang="en-IN" sz="3200" dirty="0" smtClean="0">
              <a:solidFill>
                <a:srgbClr val="C00000"/>
              </a:solidFill>
              <a:latin typeface="Comic Sans MS" pitchFamily="66" charset="0"/>
            </a:endParaRPr>
          </a:p>
          <a:p>
            <a:pPr lvl="0"/>
            <a:r>
              <a:rPr lang="en-US" sz="3200" dirty="0" smtClean="0">
                <a:solidFill>
                  <a:srgbClr val="C00000"/>
                </a:solidFill>
                <a:latin typeface="Comic Sans MS" pitchFamily="66" charset="0"/>
              </a:rPr>
              <a:t>Financial Institutions</a:t>
            </a:r>
            <a:endParaRPr lang="en-IN" sz="3200" dirty="0" smtClean="0">
              <a:solidFill>
                <a:srgbClr val="C00000"/>
              </a:solidFill>
              <a:latin typeface="Comic Sans MS" pitchFamily="66" charset="0"/>
            </a:endParaRPr>
          </a:p>
          <a:p>
            <a:pPr lvl="0"/>
            <a:r>
              <a:rPr lang="en-US" sz="3200" dirty="0" smtClean="0">
                <a:solidFill>
                  <a:srgbClr val="C00000"/>
                </a:solidFill>
                <a:latin typeface="Comic Sans MS" pitchFamily="66" charset="0"/>
              </a:rPr>
              <a:t>Investors</a:t>
            </a:r>
            <a:endParaRPr lang="en-IN" sz="3200" dirty="0" smtClean="0">
              <a:solidFill>
                <a:srgbClr val="C00000"/>
              </a:solidFill>
              <a:latin typeface="Comic Sans MS" pitchFamily="66" charset="0"/>
            </a:endParaRPr>
          </a:p>
          <a:p>
            <a:pPr lvl="0"/>
            <a:r>
              <a:rPr lang="en-US" sz="3200" dirty="0" smtClean="0">
                <a:solidFill>
                  <a:srgbClr val="C00000"/>
                </a:solidFill>
                <a:latin typeface="Comic Sans MS" pitchFamily="66" charset="0"/>
              </a:rPr>
              <a:t>Equity holders in projects/constructed premises</a:t>
            </a:r>
            <a:endParaRPr lang="en-IN" sz="3200" dirty="0" smtClean="0">
              <a:solidFill>
                <a:srgbClr val="C00000"/>
              </a:solidFill>
              <a:latin typeface="Comic Sans MS" pitchFamily="66" charset="0"/>
            </a:endParaRPr>
          </a:p>
          <a:p>
            <a:endParaRPr lang="en-IN"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04"/>
            <a:ext cx="8229600" cy="1418484"/>
          </a:xfrm>
        </p:spPr>
        <p:txBody>
          <a:bodyPr>
            <a:noAutofit/>
          </a:bodyPr>
          <a:lstStyle/>
          <a:p>
            <a:r>
              <a:rPr lang="en-US" sz="4000" dirty="0" smtClean="0">
                <a:solidFill>
                  <a:srgbClr val="FFCC00"/>
                </a:solidFill>
                <a:latin typeface="Comic Sans MS" pitchFamily="66" charset="0"/>
              </a:rPr>
              <a:t>Adding owner/investor as </a:t>
            </a:r>
            <a:br>
              <a:rPr lang="en-US" sz="4000" dirty="0" smtClean="0">
                <a:solidFill>
                  <a:srgbClr val="FFCC00"/>
                </a:solidFill>
                <a:latin typeface="Comic Sans MS" pitchFamily="66" charset="0"/>
              </a:rPr>
            </a:br>
            <a:r>
              <a:rPr lang="en-US" sz="4000" dirty="0" smtClean="0">
                <a:solidFill>
                  <a:srgbClr val="FFCC00"/>
                </a:solidFill>
                <a:latin typeface="Comic Sans MS" pitchFamily="66" charset="0"/>
              </a:rPr>
              <a:t>co-promoter:</a:t>
            </a:r>
            <a:endParaRPr lang="en-IN" sz="4000" dirty="0">
              <a:solidFill>
                <a:srgbClr val="FFCC00"/>
              </a:solidFill>
              <a:latin typeface="Comic Sans MS" pitchFamily="66" charset="0"/>
            </a:endParaRPr>
          </a:p>
        </p:txBody>
      </p:sp>
      <p:sp>
        <p:nvSpPr>
          <p:cNvPr id="3" name="Content Placeholder 2"/>
          <p:cNvSpPr>
            <a:spLocks noGrp="1"/>
          </p:cNvSpPr>
          <p:nvPr>
            <p:ph idx="1"/>
          </p:nvPr>
        </p:nvSpPr>
        <p:spPr/>
        <p:txBody>
          <a:bodyPr/>
          <a:lstStyle/>
          <a:p>
            <a:pPr lvl="0" algn="just"/>
            <a:endParaRPr lang="en-US" dirty="0" smtClean="0"/>
          </a:p>
          <a:p>
            <a:pPr lvl="0" algn="just"/>
            <a:endParaRPr lang="en-US" dirty="0" smtClean="0"/>
          </a:p>
          <a:p>
            <a:pPr lvl="0" algn="just"/>
            <a:r>
              <a:rPr lang="en-US" dirty="0" smtClean="0">
                <a:solidFill>
                  <a:srgbClr val="993300"/>
                </a:solidFill>
                <a:latin typeface="Comic Sans MS" pitchFamily="66" charset="0"/>
              </a:rPr>
              <a:t>Order dated 11</a:t>
            </a:r>
            <a:r>
              <a:rPr lang="en-US" baseline="30000" dirty="0" smtClean="0">
                <a:solidFill>
                  <a:srgbClr val="993300"/>
                </a:solidFill>
                <a:latin typeface="Comic Sans MS" pitchFamily="66" charset="0"/>
              </a:rPr>
              <a:t>th</a:t>
            </a:r>
            <a:r>
              <a:rPr lang="en-US" dirty="0" smtClean="0">
                <a:solidFill>
                  <a:srgbClr val="993300"/>
                </a:solidFill>
                <a:latin typeface="Comic Sans MS" pitchFamily="66" charset="0"/>
              </a:rPr>
              <a:t> May, 2017, passed by RERA authority, and its implications.</a:t>
            </a:r>
          </a:p>
          <a:p>
            <a:pPr lvl="0" algn="just"/>
            <a:endParaRPr lang="en-US" dirty="0" smtClean="0">
              <a:solidFill>
                <a:srgbClr val="993300"/>
              </a:solidFill>
              <a:latin typeface="Comic Sans MS" pitchFamily="66" charset="0"/>
            </a:endParaRPr>
          </a:p>
          <a:p>
            <a:pPr lvl="0" algn="just"/>
            <a:endParaRPr lang="en-IN" dirty="0" smtClean="0">
              <a:solidFill>
                <a:srgbClr val="993300"/>
              </a:solidFill>
              <a:latin typeface="Comic Sans MS" pitchFamily="66" charset="0"/>
            </a:endParaRPr>
          </a:p>
          <a:p>
            <a:pPr lvl="0" algn="just"/>
            <a:r>
              <a:rPr lang="en-US" dirty="0" smtClean="0">
                <a:solidFill>
                  <a:srgbClr val="993300"/>
                </a:solidFill>
                <a:latin typeface="Comic Sans MS" pitchFamily="66" charset="0"/>
              </a:rPr>
              <a:t>Order dated 14</a:t>
            </a:r>
            <a:r>
              <a:rPr lang="en-US" baseline="30000" dirty="0" smtClean="0">
                <a:solidFill>
                  <a:srgbClr val="993300"/>
                </a:solidFill>
                <a:latin typeface="Comic Sans MS" pitchFamily="66" charset="0"/>
              </a:rPr>
              <a:t>th</a:t>
            </a:r>
            <a:r>
              <a:rPr lang="en-US" dirty="0" smtClean="0">
                <a:solidFill>
                  <a:srgbClr val="993300"/>
                </a:solidFill>
                <a:latin typeface="Comic Sans MS" pitchFamily="66" charset="0"/>
              </a:rPr>
              <a:t>  November, 2017, passed by Hon’ble High Court, Bombay, and its implications.</a:t>
            </a:r>
            <a:endParaRPr lang="en-IN" dirty="0" smtClean="0">
              <a:solidFill>
                <a:srgbClr val="993300"/>
              </a:solidFill>
              <a:latin typeface="Comic Sans MS" pitchFamily="66" charset="0"/>
            </a:endParaRPr>
          </a:p>
          <a:p>
            <a:pPr algn="just"/>
            <a:endParaRPr lang="en-IN"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38962"/>
          </a:xfrm>
        </p:spPr>
        <p:txBody>
          <a:bodyPr>
            <a:noAutofit/>
          </a:bodyPr>
          <a:lstStyle/>
          <a:p>
            <a:r>
              <a:rPr lang="en-US" sz="3200" b="1" dirty="0" smtClean="0">
                <a:solidFill>
                  <a:srgbClr val="FFCC00"/>
                </a:solidFill>
                <a:latin typeface="Comic Sans MS" pitchFamily="66" charset="0"/>
              </a:rPr>
              <a:t>Issues and challenges in forming a society and executing vesting document in favour of the Society</a:t>
            </a:r>
            <a:endParaRPr lang="en-IN" sz="3200" dirty="0"/>
          </a:p>
        </p:txBody>
      </p:sp>
      <p:sp>
        <p:nvSpPr>
          <p:cNvPr id="3" name="Content Placeholder 2"/>
          <p:cNvSpPr>
            <a:spLocks noGrp="1"/>
          </p:cNvSpPr>
          <p:nvPr>
            <p:ph idx="1"/>
          </p:nvPr>
        </p:nvSpPr>
        <p:spPr>
          <a:xfrm>
            <a:off x="214282" y="1571612"/>
            <a:ext cx="8715436" cy="5000660"/>
          </a:xfrm>
        </p:spPr>
        <p:txBody>
          <a:bodyPr>
            <a:noAutofit/>
          </a:bodyPr>
          <a:lstStyle/>
          <a:p>
            <a:pPr lvl="0" algn="just"/>
            <a:r>
              <a:rPr lang="en-US" sz="2400" dirty="0" smtClean="0">
                <a:solidFill>
                  <a:srgbClr val="993300"/>
                </a:solidFill>
                <a:latin typeface="Comic Sans MS" pitchFamily="66" charset="0"/>
              </a:rPr>
              <a:t>Formation of Society and members under old and new law. </a:t>
            </a:r>
            <a:endParaRPr lang="en-IN" sz="2400" dirty="0" smtClean="0">
              <a:solidFill>
                <a:srgbClr val="993300"/>
              </a:solidFill>
              <a:latin typeface="Comic Sans MS" pitchFamily="66" charset="0"/>
            </a:endParaRPr>
          </a:p>
          <a:p>
            <a:pPr lvl="0" algn="just"/>
            <a:r>
              <a:rPr lang="en-US" sz="2400" dirty="0" smtClean="0">
                <a:solidFill>
                  <a:srgbClr val="993300"/>
                </a:solidFill>
                <a:latin typeface="Comic Sans MS" pitchFamily="66" charset="0"/>
              </a:rPr>
              <a:t>Different carpet area for Agreements under MOFA and Agreements under RERA hence difficulty in forming a uniform rate for maintenance. </a:t>
            </a:r>
            <a:endParaRPr lang="en-IN" sz="2400" dirty="0" smtClean="0">
              <a:solidFill>
                <a:srgbClr val="993300"/>
              </a:solidFill>
              <a:latin typeface="Comic Sans MS" pitchFamily="66" charset="0"/>
            </a:endParaRPr>
          </a:p>
          <a:p>
            <a:pPr lvl="0" algn="just"/>
            <a:r>
              <a:rPr lang="en-US" sz="2400" dirty="0" smtClean="0">
                <a:solidFill>
                  <a:srgbClr val="993300"/>
                </a:solidFill>
                <a:latin typeface="Comic Sans MS" pitchFamily="66" charset="0"/>
              </a:rPr>
              <a:t>Parking spaces need to be allotted by society to members as per old Act and the parking can be sold under new Act. Society will be having sold and unsold parking areas. </a:t>
            </a:r>
          </a:p>
          <a:p>
            <a:pPr lvl="0" algn="just"/>
            <a:r>
              <a:rPr lang="en-US" sz="2400" dirty="0" smtClean="0">
                <a:solidFill>
                  <a:srgbClr val="993300"/>
                </a:solidFill>
                <a:latin typeface="Comic Sans MS" pitchFamily="66" charset="0"/>
              </a:rPr>
              <a:t>Once promoter receives 100% payment of 50%  of the total premises, or three months from the receipt of Occupation Certificate, the Promoter has to execute Deed of Conveyance/Vesting Documents in favour of the Society. </a:t>
            </a:r>
            <a:endParaRPr lang="en-IN" sz="2400" dirty="0" smtClean="0">
              <a:solidFill>
                <a:srgbClr val="993300"/>
              </a:solidFill>
              <a:latin typeface="Comic Sans MS" pitchFamily="66" charset="0"/>
            </a:endParaRPr>
          </a:p>
          <a:p>
            <a:pPr algn="just"/>
            <a:endParaRPr lang="en-IN" sz="2400" dirty="0">
              <a:solidFill>
                <a:srgbClr val="993300"/>
              </a:solidFill>
              <a:latin typeface="Comic Sans MS" pitchFamily="66"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28"/>
            <a:ext cx="8229600" cy="1214446"/>
          </a:xfrm>
        </p:spPr>
        <p:txBody>
          <a:bodyPr>
            <a:normAutofit/>
          </a:bodyPr>
          <a:lstStyle/>
          <a:p>
            <a:pPr lvl="0"/>
            <a:r>
              <a:rPr lang="en-US" sz="3200" dirty="0" smtClean="0">
                <a:solidFill>
                  <a:srgbClr val="FFCC00"/>
                </a:solidFill>
                <a:latin typeface="Comic Sans MS" pitchFamily="66" charset="0"/>
              </a:rPr>
              <a:t>Executing Deed of Conveyance/Vesting Documents in favour of the Society</a:t>
            </a:r>
            <a:endParaRPr lang="en-IN" sz="3200" dirty="0">
              <a:solidFill>
                <a:srgbClr val="FFCC00"/>
              </a:solidFill>
              <a:latin typeface="Comic Sans MS" pitchFamily="66" charset="0"/>
            </a:endParaRPr>
          </a:p>
        </p:txBody>
      </p:sp>
      <p:sp>
        <p:nvSpPr>
          <p:cNvPr id="3" name="Content Placeholder 2"/>
          <p:cNvSpPr>
            <a:spLocks noGrp="1"/>
          </p:cNvSpPr>
          <p:nvPr>
            <p:ph idx="1"/>
          </p:nvPr>
        </p:nvSpPr>
        <p:spPr>
          <a:xfrm>
            <a:off x="457200" y="1571612"/>
            <a:ext cx="8229600" cy="4752988"/>
          </a:xfrm>
        </p:spPr>
        <p:txBody>
          <a:bodyPr>
            <a:noAutofit/>
          </a:bodyPr>
          <a:lstStyle/>
          <a:p>
            <a:r>
              <a:rPr lang="en-US" sz="3000" dirty="0" smtClean="0">
                <a:solidFill>
                  <a:srgbClr val="993300"/>
                </a:solidFill>
                <a:latin typeface="Comic Sans MS" pitchFamily="66" charset="0"/>
              </a:rPr>
              <a:t>Who will bear the Stamp Duty of unsold flats?</a:t>
            </a:r>
          </a:p>
          <a:p>
            <a:r>
              <a:rPr lang="en-US" sz="3000" dirty="0" smtClean="0">
                <a:solidFill>
                  <a:srgbClr val="993300"/>
                </a:solidFill>
                <a:latin typeface="Comic Sans MS" pitchFamily="66" charset="0"/>
              </a:rPr>
              <a:t>What happens to the Promoter’s unsold flats?</a:t>
            </a:r>
          </a:p>
          <a:p>
            <a:pPr>
              <a:buNone/>
            </a:pPr>
            <a:r>
              <a:rPr lang="en-US" sz="3000" dirty="0" smtClean="0">
                <a:solidFill>
                  <a:srgbClr val="993300"/>
                </a:solidFill>
                <a:latin typeface="Comic Sans MS" pitchFamily="66" charset="0"/>
              </a:rPr>
              <a:t>   (Society can play destructive role during such sale)</a:t>
            </a:r>
          </a:p>
          <a:p>
            <a:r>
              <a:rPr lang="en-US" sz="3000" dirty="0" smtClean="0">
                <a:solidFill>
                  <a:srgbClr val="993300"/>
                </a:solidFill>
                <a:latin typeface="Comic Sans MS" pitchFamily="66" charset="0"/>
              </a:rPr>
              <a:t>In case of part completion of project in a larger layout, conveying undivided portion of land and building and common areas will create unforeseen complications. </a:t>
            </a:r>
            <a:endParaRPr lang="en-IN" sz="3000" dirty="0">
              <a:solidFill>
                <a:srgbClr val="993300"/>
              </a:solidFill>
              <a:latin typeface="Comic Sans MS" pitchFamily="66"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290"/>
            <a:ext cx="8229600" cy="571504"/>
          </a:xfrm>
        </p:spPr>
        <p:txBody>
          <a:bodyPr>
            <a:normAutofit fontScale="90000"/>
          </a:bodyPr>
          <a:lstStyle/>
          <a:p>
            <a:r>
              <a:rPr lang="en-US" sz="3600" dirty="0" smtClean="0">
                <a:solidFill>
                  <a:srgbClr val="FFC000"/>
                </a:solidFill>
                <a:latin typeface="Comic Sans MS" pitchFamily="66" charset="0"/>
              </a:rPr>
              <a:t>RULINGS</a:t>
            </a:r>
            <a:endParaRPr lang="en-IN" sz="3600" dirty="0">
              <a:solidFill>
                <a:srgbClr val="FFC000"/>
              </a:solidFill>
              <a:latin typeface="Comic Sans MS" pitchFamily="66" charset="0"/>
            </a:endParaRPr>
          </a:p>
        </p:txBody>
      </p:sp>
      <p:sp>
        <p:nvSpPr>
          <p:cNvPr id="3" name="Content Placeholder 2"/>
          <p:cNvSpPr>
            <a:spLocks noGrp="1"/>
          </p:cNvSpPr>
          <p:nvPr>
            <p:ph idx="1"/>
          </p:nvPr>
        </p:nvSpPr>
        <p:spPr>
          <a:xfrm>
            <a:off x="457200" y="714356"/>
            <a:ext cx="8229600" cy="5610244"/>
          </a:xfrm>
        </p:spPr>
        <p:txBody>
          <a:bodyPr>
            <a:noAutofit/>
          </a:bodyPr>
          <a:lstStyle/>
          <a:p>
            <a:pPr algn="just"/>
            <a:endParaRPr lang="en-US" sz="1600" b="1" dirty="0" smtClean="0">
              <a:solidFill>
                <a:srgbClr val="993300"/>
              </a:solidFill>
              <a:latin typeface="Comic Sans MS" pitchFamily="66" charset="0"/>
            </a:endParaRPr>
          </a:p>
          <a:p>
            <a:pPr algn="just"/>
            <a:r>
              <a:rPr lang="en-US" sz="1600" b="1" dirty="0" smtClean="0">
                <a:solidFill>
                  <a:srgbClr val="993300"/>
                </a:solidFill>
                <a:latin typeface="Comic Sans MS" pitchFamily="66" charset="0"/>
              </a:rPr>
              <a:t>Possession delayed, difference in carpet area, Possession date extended by the Promoter:</a:t>
            </a:r>
            <a:r>
              <a:rPr lang="en-IN" sz="1600" b="1" dirty="0" smtClean="0">
                <a:solidFill>
                  <a:srgbClr val="993300"/>
                </a:solidFill>
                <a:latin typeface="Comic Sans MS" pitchFamily="66" charset="0"/>
              </a:rPr>
              <a:t> </a:t>
            </a:r>
            <a:r>
              <a:rPr lang="en-US" sz="1600" b="1" dirty="0" smtClean="0">
                <a:solidFill>
                  <a:srgbClr val="993300"/>
                </a:solidFill>
                <a:latin typeface="Comic Sans MS" pitchFamily="66" charset="0"/>
              </a:rPr>
              <a:t>Judgment of 10 November, 2017 </a:t>
            </a:r>
            <a:endParaRPr lang="en-IN" sz="1600" dirty="0" smtClean="0">
              <a:solidFill>
                <a:srgbClr val="993300"/>
              </a:solidFill>
              <a:latin typeface="Comic Sans MS" pitchFamily="66" charset="0"/>
            </a:endParaRPr>
          </a:p>
          <a:p>
            <a:pPr algn="just"/>
            <a:r>
              <a:rPr lang="en-US" sz="1600" b="1" u="sng" dirty="0" smtClean="0">
                <a:solidFill>
                  <a:srgbClr val="FFCC00"/>
                </a:solidFill>
                <a:latin typeface="Comic Sans MS" pitchFamily="66" charset="0"/>
              </a:rPr>
              <a:t> </a:t>
            </a:r>
            <a:r>
              <a:rPr lang="en-US" sz="1600" b="1" u="sng" dirty="0" err="1" smtClean="0">
                <a:solidFill>
                  <a:srgbClr val="FFCC00"/>
                </a:solidFill>
                <a:latin typeface="Comic Sans MS" pitchFamily="66" charset="0"/>
              </a:rPr>
              <a:t>Lakhmendra</a:t>
            </a:r>
            <a:r>
              <a:rPr lang="en-US" sz="1600" b="1" u="sng" dirty="0" smtClean="0">
                <a:solidFill>
                  <a:srgbClr val="FFCC00"/>
                </a:solidFill>
                <a:latin typeface="Comic Sans MS" pitchFamily="66" charset="0"/>
              </a:rPr>
              <a:t> </a:t>
            </a:r>
            <a:r>
              <a:rPr lang="en-US" sz="1600" b="1" u="sng" dirty="0" err="1" smtClean="0">
                <a:solidFill>
                  <a:srgbClr val="FFCC00"/>
                </a:solidFill>
                <a:latin typeface="Comic Sans MS" pitchFamily="66" charset="0"/>
              </a:rPr>
              <a:t>Khurana</a:t>
            </a:r>
            <a:r>
              <a:rPr lang="en-US" sz="1600" b="1" u="sng" dirty="0" smtClean="0">
                <a:solidFill>
                  <a:srgbClr val="FFCC00"/>
                </a:solidFill>
                <a:latin typeface="Comic Sans MS" pitchFamily="66" charset="0"/>
              </a:rPr>
              <a:t> v/s Samarth Erectors and Developers</a:t>
            </a:r>
            <a:endParaRPr lang="en-IN" sz="1600" b="1" u="sng" dirty="0" smtClean="0">
              <a:solidFill>
                <a:srgbClr val="FFCC00"/>
              </a:solidFill>
              <a:latin typeface="Comic Sans MS" pitchFamily="66" charset="0"/>
            </a:endParaRPr>
          </a:p>
          <a:p>
            <a:pPr algn="just"/>
            <a:r>
              <a:rPr lang="en-US" sz="1600" u="sng" dirty="0" smtClean="0">
                <a:solidFill>
                  <a:srgbClr val="993300"/>
                </a:solidFill>
                <a:latin typeface="Comic Sans MS" pitchFamily="66" charset="0"/>
              </a:rPr>
              <a:t>Contention:</a:t>
            </a:r>
            <a:r>
              <a:rPr lang="en-US" sz="1600" dirty="0" smtClean="0">
                <a:solidFill>
                  <a:srgbClr val="993300"/>
                </a:solidFill>
                <a:latin typeface="Comic Sans MS" pitchFamily="66" charset="0"/>
              </a:rPr>
              <a:t> </a:t>
            </a:r>
            <a:endParaRPr lang="en-IN" sz="1600" dirty="0" smtClean="0">
              <a:solidFill>
                <a:srgbClr val="993300"/>
              </a:solidFill>
              <a:latin typeface="Comic Sans MS" pitchFamily="66" charset="0"/>
            </a:endParaRPr>
          </a:p>
          <a:p>
            <a:pPr lvl="0" algn="just"/>
            <a:r>
              <a:rPr lang="en-US" sz="1600" dirty="0" smtClean="0">
                <a:solidFill>
                  <a:srgbClr val="993300"/>
                </a:solidFill>
                <a:latin typeface="Comic Sans MS" pitchFamily="66" charset="0"/>
              </a:rPr>
              <a:t>Possession delayed; no possession even after eight years.</a:t>
            </a:r>
            <a:endParaRPr lang="en-IN" sz="1600" dirty="0" smtClean="0">
              <a:solidFill>
                <a:srgbClr val="993300"/>
              </a:solidFill>
              <a:latin typeface="Comic Sans MS" pitchFamily="66" charset="0"/>
            </a:endParaRPr>
          </a:p>
          <a:p>
            <a:pPr lvl="0" algn="just"/>
            <a:r>
              <a:rPr lang="en-US" sz="1600" dirty="0" smtClean="0">
                <a:solidFill>
                  <a:srgbClr val="993300"/>
                </a:solidFill>
                <a:latin typeface="Comic Sans MS" pitchFamily="66" charset="0"/>
              </a:rPr>
              <a:t>Huge difference in carpet area; area promised by developer in 2009 is the same as declared by him even in </a:t>
            </a:r>
            <a:r>
              <a:rPr lang="en-US" sz="1600" dirty="0" err="1" smtClean="0">
                <a:solidFill>
                  <a:srgbClr val="993300"/>
                </a:solidFill>
                <a:latin typeface="Comic Sans MS" pitchFamily="66" charset="0"/>
              </a:rPr>
              <a:t>RERA</a:t>
            </a:r>
            <a:r>
              <a:rPr lang="en-US" sz="1600" dirty="0" smtClean="0">
                <a:solidFill>
                  <a:srgbClr val="993300"/>
                </a:solidFill>
                <a:latin typeface="Comic Sans MS" pitchFamily="66" charset="0"/>
              </a:rPr>
              <a:t> registration.</a:t>
            </a:r>
            <a:endParaRPr lang="en-IN" sz="1600" dirty="0" smtClean="0">
              <a:solidFill>
                <a:srgbClr val="993300"/>
              </a:solidFill>
              <a:latin typeface="Comic Sans MS" pitchFamily="66" charset="0"/>
            </a:endParaRPr>
          </a:p>
          <a:p>
            <a:pPr algn="just"/>
            <a:r>
              <a:rPr lang="en-US" sz="1600" dirty="0" smtClean="0">
                <a:solidFill>
                  <a:srgbClr val="993300"/>
                </a:solidFill>
                <a:latin typeface="Comic Sans MS" pitchFamily="66" charset="0"/>
              </a:rPr>
              <a:t> </a:t>
            </a:r>
            <a:endParaRPr lang="en-IN" sz="1600" dirty="0" smtClean="0">
              <a:solidFill>
                <a:srgbClr val="993300"/>
              </a:solidFill>
              <a:latin typeface="Comic Sans MS" pitchFamily="66" charset="0"/>
            </a:endParaRPr>
          </a:p>
          <a:p>
            <a:pPr algn="just"/>
            <a:r>
              <a:rPr lang="en-US" sz="1600" b="1" u="sng" dirty="0" smtClean="0">
                <a:solidFill>
                  <a:srgbClr val="993300"/>
                </a:solidFill>
                <a:latin typeface="Comic Sans MS" pitchFamily="66" charset="0"/>
              </a:rPr>
              <a:t>Judgment:</a:t>
            </a:r>
            <a:endParaRPr lang="en-IN" sz="1600" u="sng" dirty="0" smtClean="0">
              <a:solidFill>
                <a:srgbClr val="993300"/>
              </a:solidFill>
              <a:latin typeface="Comic Sans MS" pitchFamily="66" charset="0"/>
            </a:endParaRPr>
          </a:p>
          <a:p>
            <a:pPr lvl="0" algn="just"/>
            <a:r>
              <a:rPr lang="en-US" sz="1600" dirty="0" smtClean="0">
                <a:solidFill>
                  <a:srgbClr val="993300"/>
                </a:solidFill>
                <a:latin typeface="Comic Sans MS" pitchFamily="66" charset="0"/>
              </a:rPr>
              <a:t>Registration of agreements should be done within 45 days from the date of order.</a:t>
            </a:r>
            <a:endParaRPr lang="en-IN" sz="1600" dirty="0" smtClean="0">
              <a:solidFill>
                <a:srgbClr val="993300"/>
              </a:solidFill>
              <a:latin typeface="Comic Sans MS" pitchFamily="66" charset="0"/>
            </a:endParaRPr>
          </a:p>
          <a:p>
            <a:pPr lvl="0" algn="just"/>
            <a:r>
              <a:rPr lang="en-US" sz="1600" dirty="0" smtClean="0">
                <a:solidFill>
                  <a:srgbClr val="993300"/>
                </a:solidFill>
                <a:latin typeface="Comic Sans MS" pitchFamily="66" charset="0"/>
              </a:rPr>
              <a:t>In case the variation in the carpet area now offered is more than 3% than what was agreed to between the complainant and respondent, the respondent should allot additional apartment to the complainant in lieu of the carpet area thus decreased.</a:t>
            </a:r>
            <a:endParaRPr lang="en-IN" sz="1600" dirty="0" smtClean="0">
              <a:solidFill>
                <a:srgbClr val="993300"/>
              </a:solidFill>
              <a:latin typeface="Comic Sans MS" pitchFamily="66" charset="0"/>
            </a:endParaRPr>
          </a:p>
          <a:p>
            <a:pPr lvl="0" algn="just"/>
            <a:r>
              <a:rPr lang="en-US" sz="1600" dirty="0" smtClean="0">
                <a:solidFill>
                  <a:srgbClr val="993300"/>
                </a:solidFill>
                <a:latin typeface="Comic Sans MS" pitchFamily="66" charset="0"/>
              </a:rPr>
              <a:t>Though the revised proposed date of completion mentioned in the </a:t>
            </a:r>
            <a:r>
              <a:rPr lang="en-US" sz="1600" dirty="0" err="1" smtClean="0">
                <a:solidFill>
                  <a:srgbClr val="993300"/>
                </a:solidFill>
                <a:latin typeface="Comic Sans MS" pitchFamily="66" charset="0"/>
              </a:rPr>
              <a:t>MahaRERA</a:t>
            </a:r>
            <a:r>
              <a:rPr lang="en-US" sz="1600" dirty="0" smtClean="0">
                <a:solidFill>
                  <a:srgbClr val="993300"/>
                </a:solidFill>
                <a:latin typeface="Comic Sans MS" pitchFamily="66" charset="0"/>
              </a:rPr>
              <a:t> website is 31/12/2022, the respondent shall handover the possession of the said apartments to the complainant before the period ending July 2019. </a:t>
            </a:r>
            <a:endParaRPr lang="en-IN" sz="1600" dirty="0" smtClean="0">
              <a:solidFill>
                <a:srgbClr val="993300"/>
              </a:solidFill>
              <a:latin typeface="Comic Sans MS" pitchFamily="66" charset="0"/>
            </a:endParaRPr>
          </a:p>
          <a:p>
            <a:pPr lvl="0" algn="just"/>
            <a:r>
              <a:rPr lang="en-US" sz="1600" dirty="0" smtClean="0">
                <a:solidFill>
                  <a:srgbClr val="993300"/>
                </a:solidFill>
                <a:latin typeface="Comic Sans MS" pitchFamily="66" charset="0"/>
              </a:rPr>
              <a:t>The authority held that the proposed completion date of 2022 was not commensurate with the development already completed.               	</a:t>
            </a:r>
          </a:p>
          <a:p>
            <a:pPr lvl="0" algn="just"/>
            <a:endParaRPr lang="en-US" sz="400" dirty="0" smtClean="0">
              <a:solidFill>
                <a:srgbClr val="993300"/>
              </a:solidFill>
              <a:latin typeface="Comic Sans MS" pitchFamily="66" charset="0"/>
            </a:endParaRPr>
          </a:p>
          <a:p>
            <a:pPr algn="just"/>
            <a:endParaRPr lang="en-IN" sz="1600" dirty="0">
              <a:solidFill>
                <a:srgbClr val="993300"/>
              </a:solidFill>
              <a:latin typeface="Comic Sans MS" pitchFamily="66"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290"/>
            <a:ext cx="8229600" cy="285752"/>
          </a:xfrm>
        </p:spPr>
        <p:txBody>
          <a:bodyPr>
            <a:normAutofit fontScale="90000"/>
          </a:bodyPr>
          <a:lstStyle/>
          <a:p>
            <a:r>
              <a:rPr lang="en-US" sz="3200" dirty="0" smtClean="0">
                <a:solidFill>
                  <a:srgbClr val="FFC000"/>
                </a:solidFill>
              </a:rPr>
              <a:t>RULING (cont)</a:t>
            </a:r>
            <a:endParaRPr lang="en-IN" sz="3200" dirty="0">
              <a:solidFill>
                <a:srgbClr val="FFC000"/>
              </a:solidFill>
            </a:endParaRPr>
          </a:p>
        </p:txBody>
      </p:sp>
      <p:sp>
        <p:nvSpPr>
          <p:cNvPr id="3" name="Content Placeholder 2"/>
          <p:cNvSpPr>
            <a:spLocks noGrp="1"/>
          </p:cNvSpPr>
          <p:nvPr>
            <p:ph idx="1"/>
          </p:nvPr>
        </p:nvSpPr>
        <p:spPr>
          <a:xfrm>
            <a:off x="285720" y="357166"/>
            <a:ext cx="8572560" cy="6357982"/>
          </a:xfrm>
        </p:spPr>
        <p:txBody>
          <a:bodyPr>
            <a:noAutofit/>
          </a:bodyPr>
          <a:lstStyle/>
          <a:p>
            <a:pPr algn="just"/>
            <a:endParaRPr lang="en-US" sz="2000" b="1" dirty="0" smtClean="0">
              <a:solidFill>
                <a:srgbClr val="C00000"/>
              </a:solidFill>
              <a:latin typeface="Comic Sans MS" pitchFamily="66" charset="0"/>
            </a:endParaRPr>
          </a:p>
          <a:p>
            <a:pPr algn="just"/>
            <a:r>
              <a:rPr lang="en-US" sz="2000" b="1" dirty="0" smtClean="0">
                <a:solidFill>
                  <a:srgbClr val="C00000"/>
                </a:solidFill>
                <a:latin typeface="Comic Sans MS" pitchFamily="66" charset="0"/>
              </a:rPr>
              <a:t>Booking in project with OC, no </a:t>
            </a:r>
            <a:r>
              <a:rPr lang="en-US" sz="2000" b="1" dirty="0" err="1" smtClean="0">
                <a:solidFill>
                  <a:srgbClr val="C00000"/>
                </a:solidFill>
                <a:latin typeface="Comic Sans MS" pitchFamily="66" charset="0"/>
              </a:rPr>
              <a:t>RERA</a:t>
            </a:r>
            <a:r>
              <a:rPr lang="en-US" sz="2000" b="1" dirty="0" smtClean="0">
                <a:solidFill>
                  <a:srgbClr val="C00000"/>
                </a:solidFill>
                <a:latin typeface="Comic Sans MS" pitchFamily="66" charset="0"/>
              </a:rPr>
              <a:t> jurisdiction for flats for which OC was received and such flats did not form part of the layout registered with </a:t>
            </a:r>
            <a:r>
              <a:rPr lang="en-US" sz="2000" b="1" dirty="0" err="1" smtClean="0">
                <a:solidFill>
                  <a:srgbClr val="C00000"/>
                </a:solidFill>
                <a:latin typeface="Comic Sans MS" pitchFamily="66" charset="0"/>
              </a:rPr>
              <a:t>MahaRERA</a:t>
            </a:r>
            <a:r>
              <a:rPr lang="en-US" sz="2000" b="1" dirty="0" smtClean="0">
                <a:solidFill>
                  <a:srgbClr val="C00000"/>
                </a:solidFill>
                <a:latin typeface="Comic Sans MS" pitchFamily="66" charset="0"/>
              </a:rPr>
              <a:t>: Judgment of 13 November, 2017 </a:t>
            </a:r>
            <a:endParaRPr lang="en-IN" sz="2000" b="1" dirty="0" smtClean="0">
              <a:solidFill>
                <a:srgbClr val="C00000"/>
              </a:solidFill>
              <a:latin typeface="Comic Sans MS" pitchFamily="66" charset="0"/>
            </a:endParaRPr>
          </a:p>
          <a:p>
            <a:pPr algn="just"/>
            <a:r>
              <a:rPr lang="en-US" sz="2000" dirty="0" err="1" smtClean="0">
                <a:solidFill>
                  <a:srgbClr val="FFCC00"/>
                </a:solidFill>
                <a:latin typeface="Comic Sans MS" pitchFamily="66" charset="0"/>
              </a:rPr>
              <a:t>Sumit</a:t>
            </a:r>
            <a:r>
              <a:rPr lang="en-US" sz="2000" dirty="0" smtClean="0">
                <a:solidFill>
                  <a:srgbClr val="FFCC00"/>
                </a:solidFill>
                <a:latin typeface="Comic Sans MS" pitchFamily="66" charset="0"/>
              </a:rPr>
              <a:t> </a:t>
            </a:r>
            <a:r>
              <a:rPr lang="en-US" sz="2000" dirty="0" err="1" smtClean="0">
                <a:solidFill>
                  <a:srgbClr val="FFCC00"/>
                </a:solidFill>
                <a:latin typeface="Comic Sans MS" pitchFamily="66" charset="0"/>
              </a:rPr>
              <a:t>Agrawal</a:t>
            </a:r>
            <a:r>
              <a:rPr lang="en-US" sz="2000" dirty="0" smtClean="0">
                <a:solidFill>
                  <a:srgbClr val="FFCC00"/>
                </a:solidFill>
                <a:latin typeface="Comic Sans MS" pitchFamily="66" charset="0"/>
              </a:rPr>
              <a:t> versus M/s. Venus Developers &amp; M/s. </a:t>
            </a:r>
            <a:r>
              <a:rPr lang="en-US" sz="2000" dirty="0" err="1" smtClean="0">
                <a:solidFill>
                  <a:srgbClr val="FFCC00"/>
                </a:solidFill>
                <a:latin typeface="Comic Sans MS" pitchFamily="66" charset="0"/>
              </a:rPr>
              <a:t>Rustomjee</a:t>
            </a:r>
            <a:r>
              <a:rPr lang="en-US" sz="2000" dirty="0" smtClean="0">
                <a:solidFill>
                  <a:srgbClr val="FFCC00"/>
                </a:solidFill>
                <a:latin typeface="Comic Sans MS" pitchFamily="66" charset="0"/>
              </a:rPr>
              <a:t> </a:t>
            </a:r>
            <a:r>
              <a:rPr lang="en-US" sz="2000" dirty="0" err="1" smtClean="0">
                <a:solidFill>
                  <a:srgbClr val="FFCC00"/>
                </a:solidFill>
                <a:latin typeface="Comic Sans MS" pitchFamily="66" charset="0"/>
              </a:rPr>
              <a:t>Evershine</a:t>
            </a:r>
            <a:endParaRPr lang="en-IN" sz="2000" dirty="0" smtClean="0">
              <a:solidFill>
                <a:srgbClr val="FFCC00"/>
              </a:solidFill>
              <a:latin typeface="Comic Sans MS" pitchFamily="66" charset="0"/>
            </a:endParaRPr>
          </a:p>
          <a:p>
            <a:pPr algn="just"/>
            <a:r>
              <a:rPr lang="en-US" sz="2000" u="sng" dirty="0" smtClean="0">
                <a:solidFill>
                  <a:srgbClr val="C00000"/>
                </a:solidFill>
                <a:latin typeface="Comic Sans MS" pitchFamily="66" charset="0"/>
              </a:rPr>
              <a:t>Contention:</a:t>
            </a:r>
            <a:r>
              <a:rPr lang="en-US" sz="2000" dirty="0" smtClean="0">
                <a:solidFill>
                  <a:srgbClr val="C00000"/>
                </a:solidFill>
                <a:latin typeface="Comic Sans MS" pitchFamily="66" charset="0"/>
              </a:rPr>
              <a:t> </a:t>
            </a:r>
            <a:endParaRPr lang="en-IN" sz="2000" dirty="0" smtClean="0">
              <a:solidFill>
                <a:srgbClr val="C00000"/>
              </a:solidFill>
              <a:latin typeface="Comic Sans MS" pitchFamily="66" charset="0"/>
            </a:endParaRPr>
          </a:p>
          <a:p>
            <a:pPr algn="just"/>
            <a:r>
              <a:rPr lang="en-US" sz="2000" dirty="0" smtClean="0">
                <a:solidFill>
                  <a:srgbClr val="C00000"/>
                </a:solidFill>
                <a:latin typeface="Comic Sans MS" pitchFamily="66" charset="0"/>
              </a:rPr>
              <a:t>Complaint for getting refund of amount paid after failure to deliver possession on agreed date of December 2014. Booking was made in phase of project that had already received OC and hence was not registered with </a:t>
            </a:r>
            <a:r>
              <a:rPr lang="en-US" sz="2000" dirty="0" err="1" smtClean="0">
                <a:solidFill>
                  <a:srgbClr val="C00000"/>
                </a:solidFill>
                <a:latin typeface="Comic Sans MS" pitchFamily="66" charset="0"/>
              </a:rPr>
              <a:t>RERA</a:t>
            </a:r>
            <a:r>
              <a:rPr lang="en-US" sz="2000" dirty="0" smtClean="0">
                <a:solidFill>
                  <a:srgbClr val="C00000"/>
                </a:solidFill>
                <a:latin typeface="Comic Sans MS" pitchFamily="66" charset="0"/>
              </a:rPr>
              <a:t>.</a:t>
            </a:r>
            <a:endParaRPr lang="en-IN" sz="2000" dirty="0" smtClean="0">
              <a:solidFill>
                <a:srgbClr val="C00000"/>
              </a:solidFill>
              <a:latin typeface="Comic Sans MS" pitchFamily="66" charset="0"/>
            </a:endParaRPr>
          </a:p>
          <a:p>
            <a:pPr algn="just">
              <a:buNone/>
            </a:pPr>
            <a:r>
              <a:rPr lang="en-US" sz="2000" dirty="0" smtClean="0">
                <a:solidFill>
                  <a:srgbClr val="C00000"/>
                </a:solidFill>
                <a:latin typeface="Comic Sans MS" pitchFamily="66" charset="0"/>
              </a:rPr>
              <a:t> </a:t>
            </a:r>
            <a:endParaRPr lang="en-IN" sz="2000" dirty="0" smtClean="0">
              <a:solidFill>
                <a:srgbClr val="C00000"/>
              </a:solidFill>
              <a:latin typeface="Comic Sans MS" pitchFamily="66" charset="0"/>
            </a:endParaRPr>
          </a:p>
          <a:p>
            <a:pPr algn="just"/>
            <a:r>
              <a:rPr lang="en-US" sz="2000" u="sng" dirty="0" smtClean="0">
                <a:solidFill>
                  <a:srgbClr val="C00000"/>
                </a:solidFill>
                <a:latin typeface="Comic Sans MS" pitchFamily="66" charset="0"/>
              </a:rPr>
              <a:t>Judgment:</a:t>
            </a:r>
            <a:endParaRPr lang="en-IN" sz="2000" u="sng" dirty="0" smtClean="0">
              <a:solidFill>
                <a:srgbClr val="C00000"/>
              </a:solidFill>
              <a:latin typeface="Comic Sans MS" pitchFamily="66" charset="0"/>
            </a:endParaRPr>
          </a:p>
          <a:p>
            <a:pPr algn="just"/>
            <a:r>
              <a:rPr lang="en-US" sz="2000" dirty="0" smtClean="0">
                <a:solidFill>
                  <a:srgbClr val="C00000"/>
                </a:solidFill>
                <a:latin typeface="Comic Sans MS" pitchFamily="66" charset="0"/>
              </a:rPr>
              <a:t>The flat booked by the complainant, being part of phase that received OC, is not part of the project layout registered with </a:t>
            </a:r>
            <a:r>
              <a:rPr lang="en-US" sz="2000" dirty="0" err="1" smtClean="0">
                <a:solidFill>
                  <a:srgbClr val="C00000"/>
                </a:solidFill>
                <a:latin typeface="Comic Sans MS" pitchFamily="66" charset="0"/>
              </a:rPr>
              <a:t>MahaRERA</a:t>
            </a:r>
            <a:r>
              <a:rPr lang="en-US" sz="2000" dirty="0" smtClean="0">
                <a:solidFill>
                  <a:srgbClr val="C00000"/>
                </a:solidFill>
                <a:latin typeface="Comic Sans MS" pitchFamily="66" charset="0"/>
              </a:rPr>
              <a:t>. Since that phase of the layout had received OC and the disputed flat was not registered with </a:t>
            </a:r>
            <a:r>
              <a:rPr lang="en-US" sz="2000" dirty="0" err="1" smtClean="0">
                <a:solidFill>
                  <a:srgbClr val="C00000"/>
                </a:solidFill>
                <a:latin typeface="Comic Sans MS" pitchFamily="66" charset="0"/>
              </a:rPr>
              <a:t>RERA</a:t>
            </a:r>
            <a:r>
              <a:rPr lang="en-US" sz="2000" dirty="0" smtClean="0">
                <a:solidFill>
                  <a:srgbClr val="C00000"/>
                </a:solidFill>
                <a:latin typeface="Comic Sans MS" pitchFamily="66" charset="0"/>
              </a:rPr>
              <a:t>, the authority has no jurisdiction to entertain the complaint. The complaint is dismissed. </a:t>
            </a:r>
            <a:endParaRPr lang="en-IN" sz="2000" dirty="0" smtClean="0">
              <a:solidFill>
                <a:srgbClr val="C00000"/>
              </a:solidFill>
              <a:latin typeface="Comic Sans MS" pitchFamily="66" charset="0"/>
            </a:endParaRPr>
          </a:p>
          <a:p>
            <a:pPr algn="just"/>
            <a:endParaRPr lang="en-IN" sz="2000" dirty="0">
              <a:solidFill>
                <a:srgbClr val="C00000"/>
              </a:solidFill>
              <a:latin typeface="Comic Sans MS" pitchFamily="66"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214290"/>
          </a:xfrm>
        </p:spPr>
        <p:txBody>
          <a:bodyPr>
            <a:noAutofit/>
          </a:bodyPr>
          <a:lstStyle/>
          <a:p>
            <a:r>
              <a:rPr lang="en-US" sz="2400" dirty="0" smtClean="0">
                <a:solidFill>
                  <a:srgbClr val="FFC000"/>
                </a:solidFill>
              </a:rPr>
              <a:t>RULING (cont)</a:t>
            </a:r>
            <a:endParaRPr lang="en-IN" sz="2400" dirty="0"/>
          </a:p>
        </p:txBody>
      </p:sp>
      <p:sp>
        <p:nvSpPr>
          <p:cNvPr id="3" name="Content Placeholder 2"/>
          <p:cNvSpPr>
            <a:spLocks noGrp="1"/>
          </p:cNvSpPr>
          <p:nvPr>
            <p:ph idx="1"/>
          </p:nvPr>
        </p:nvSpPr>
        <p:spPr>
          <a:xfrm>
            <a:off x="457200" y="214290"/>
            <a:ext cx="8229600" cy="6429420"/>
          </a:xfrm>
        </p:spPr>
        <p:txBody>
          <a:bodyPr>
            <a:noAutofit/>
          </a:bodyPr>
          <a:lstStyle/>
          <a:p>
            <a:pPr algn="just"/>
            <a:r>
              <a:rPr lang="en-US" sz="2400" b="1" dirty="0" err="1" smtClean="0">
                <a:solidFill>
                  <a:srgbClr val="993300"/>
                </a:solidFill>
                <a:latin typeface="Comic Sans MS" pitchFamily="66" charset="0"/>
              </a:rPr>
              <a:t>RERA</a:t>
            </a:r>
            <a:r>
              <a:rPr lang="en-US" sz="2400" b="1" dirty="0" smtClean="0">
                <a:solidFill>
                  <a:srgbClr val="993300"/>
                </a:solidFill>
                <a:latin typeface="Comic Sans MS" pitchFamily="66" charset="0"/>
              </a:rPr>
              <a:t> jurisdiction to adjudicate </a:t>
            </a:r>
            <a:r>
              <a:rPr lang="en-US" sz="2400" b="1" dirty="0" err="1" smtClean="0">
                <a:solidFill>
                  <a:srgbClr val="993300"/>
                </a:solidFill>
                <a:latin typeface="Comic Sans MS" pitchFamily="66" charset="0"/>
              </a:rPr>
              <a:t>MOFA</a:t>
            </a:r>
            <a:r>
              <a:rPr lang="en-US" sz="2400" b="1" dirty="0" smtClean="0">
                <a:solidFill>
                  <a:srgbClr val="993300"/>
                </a:solidFill>
                <a:latin typeface="Comic Sans MS" pitchFamily="66" charset="0"/>
              </a:rPr>
              <a:t>-era dispute:</a:t>
            </a:r>
          </a:p>
          <a:p>
            <a:pPr algn="just">
              <a:buNone/>
            </a:pPr>
            <a:r>
              <a:rPr lang="en-US" sz="1700" b="1" dirty="0" smtClean="0">
                <a:solidFill>
                  <a:srgbClr val="993300"/>
                </a:solidFill>
                <a:latin typeface="Comic Sans MS" pitchFamily="66" charset="0"/>
              </a:rPr>
              <a:t>   Judgment of 14 November, 2017 </a:t>
            </a:r>
            <a:endParaRPr lang="en-IN" sz="1700" dirty="0" smtClean="0">
              <a:solidFill>
                <a:srgbClr val="993300"/>
              </a:solidFill>
              <a:latin typeface="Comic Sans MS" pitchFamily="66" charset="0"/>
            </a:endParaRPr>
          </a:p>
          <a:p>
            <a:pPr algn="just"/>
            <a:r>
              <a:rPr lang="en-US" sz="1700" b="1" dirty="0" smtClean="0">
                <a:solidFill>
                  <a:srgbClr val="FFC000"/>
                </a:solidFill>
                <a:latin typeface="Comic Sans MS" pitchFamily="66" charset="0"/>
              </a:rPr>
              <a:t>Nikhil </a:t>
            </a:r>
            <a:r>
              <a:rPr lang="en-US" sz="1700" b="1" dirty="0" err="1" smtClean="0">
                <a:solidFill>
                  <a:srgbClr val="FFC000"/>
                </a:solidFill>
                <a:latin typeface="Comic Sans MS" pitchFamily="66" charset="0"/>
              </a:rPr>
              <a:t>Rao</a:t>
            </a:r>
            <a:r>
              <a:rPr lang="en-US" sz="1700" b="1" dirty="0" smtClean="0">
                <a:solidFill>
                  <a:srgbClr val="FFC000"/>
                </a:solidFill>
                <a:latin typeface="Comic Sans MS" pitchFamily="66" charset="0"/>
              </a:rPr>
              <a:t> v/s </a:t>
            </a:r>
            <a:r>
              <a:rPr lang="en-US" sz="1700" b="1" dirty="0" err="1" smtClean="0">
                <a:solidFill>
                  <a:srgbClr val="FFC000"/>
                </a:solidFill>
                <a:latin typeface="Comic Sans MS" pitchFamily="66" charset="0"/>
              </a:rPr>
              <a:t>Jayesh</a:t>
            </a:r>
            <a:r>
              <a:rPr lang="en-US" sz="1700" b="1" dirty="0" smtClean="0">
                <a:solidFill>
                  <a:srgbClr val="FFC000"/>
                </a:solidFill>
                <a:latin typeface="Comic Sans MS" pitchFamily="66" charset="0"/>
              </a:rPr>
              <a:t> Shah</a:t>
            </a:r>
            <a:endParaRPr lang="en-IN" sz="1700" dirty="0" smtClean="0">
              <a:solidFill>
                <a:srgbClr val="FFC000"/>
              </a:solidFill>
              <a:latin typeface="Comic Sans MS" pitchFamily="66" charset="0"/>
            </a:endParaRPr>
          </a:p>
          <a:p>
            <a:pPr algn="just"/>
            <a:r>
              <a:rPr lang="en-US" sz="1700" b="1" u="sng" dirty="0" smtClean="0">
                <a:solidFill>
                  <a:srgbClr val="993300"/>
                </a:solidFill>
                <a:latin typeface="Comic Sans MS" pitchFamily="66" charset="0"/>
              </a:rPr>
              <a:t>Contention:</a:t>
            </a:r>
            <a:r>
              <a:rPr lang="en-US" sz="1700" b="1" dirty="0" smtClean="0">
                <a:solidFill>
                  <a:srgbClr val="993300"/>
                </a:solidFill>
                <a:latin typeface="Comic Sans MS" pitchFamily="66" charset="0"/>
              </a:rPr>
              <a:t> </a:t>
            </a:r>
            <a:endParaRPr lang="en-IN" sz="1700" dirty="0" smtClean="0">
              <a:solidFill>
                <a:srgbClr val="993300"/>
              </a:solidFill>
              <a:latin typeface="Comic Sans MS" pitchFamily="66" charset="0"/>
            </a:endParaRPr>
          </a:p>
          <a:p>
            <a:pPr lvl="0" algn="just"/>
            <a:r>
              <a:rPr lang="en-US" sz="1700" dirty="0" smtClean="0">
                <a:solidFill>
                  <a:srgbClr val="993300"/>
                </a:solidFill>
                <a:latin typeface="Comic Sans MS" pitchFamily="66" charset="0"/>
              </a:rPr>
              <a:t>The Agreement of Sale had been executed in the year 2015 when </a:t>
            </a:r>
            <a:r>
              <a:rPr lang="en-US" sz="1700" dirty="0" err="1" smtClean="0">
                <a:solidFill>
                  <a:srgbClr val="993300"/>
                </a:solidFill>
                <a:latin typeface="Comic Sans MS" pitchFamily="66" charset="0"/>
              </a:rPr>
              <a:t>RERA</a:t>
            </a:r>
            <a:r>
              <a:rPr lang="en-US" sz="1700" dirty="0" smtClean="0">
                <a:solidFill>
                  <a:srgbClr val="993300"/>
                </a:solidFill>
                <a:latin typeface="Comic Sans MS" pitchFamily="66" charset="0"/>
              </a:rPr>
              <a:t> was not in force and therefore, </a:t>
            </a:r>
            <a:r>
              <a:rPr lang="en-US" sz="1700" dirty="0" err="1" smtClean="0">
                <a:solidFill>
                  <a:srgbClr val="993300"/>
                </a:solidFill>
                <a:latin typeface="Comic Sans MS" pitchFamily="66" charset="0"/>
              </a:rPr>
              <a:t>RERA</a:t>
            </a:r>
            <a:r>
              <a:rPr lang="en-US" sz="1700" dirty="0" smtClean="0">
                <a:solidFill>
                  <a:srgbClr val="993300"/>
                </a:solidFill>
                <a:latin typeface="Comic Sans MS" pitchFamily="66" charset="0"/>
              </a:rPr>
              <a:t> has no jurisdiction to adjudicate this dispute.</a:t>
            </a:r>
            <a:endParaRPr lang="en-IN" sz="1700" dirty="0" smtClean="0">
              <a:solidFill>
                <a:srgbClr val="993300"/>
              </a:solidFill>
              <a:latin typeface="Comic Sans MS" pitchFamily="66" charset="0"/>
            </a:endParaRPr>
          </a:p>
          <a:p>
            <a:pPr algn="just"/>
            <a:r>
              <a:rPr lang="en-US" sz="1700" b="1" u="sng" dirty="0" smtClean="0">
                <a:solidFill>
                  <a:srgbClr val="993300"/>
                </a:solidFill>
                <a:latin typeface="Comic Sans MS" pitchFamily="66" charset="0"/>
              </a:rPr>
              <a:t>Judgment: </a:t>
            </a:r>
            <a:endParaRPr lang="en-IN" sz="1700" u="sng" dirty="0" smtClean="0">
              <a:solidFill>
                <a:srgbClr val="993300"/>
              </a:solidFill>
              <a:latin typeface="Comic Sans MS" pitchFamily="66" charset="0"/>
            </a:endParaRPr>
          </a:p>
          <a:p>
            <a:pPr algn="just"/>
            <a:r>
              <a:rPr lang="en-US" sz="1700" dirty="0" smtClean="0">
                <a:solidFill>
                  <a:srgbClr val="993300"/>
                </a:solidFill>
                <a:latin typeface="Comic Sans MS" pitchFamily="66" charset="0"/>
              </a:rPr>
              <a:t>The cause of action for claiming possession after the lapse of the agreed date of possession becomes a recurring cause of action. The claimant's right to claim his money back or to claim possession continues till the date of filing of complaint. If the cause of action survives after coming into force of </a:t>
            </a:r>
            <a:r>
              <a:rPr lang="en-US" sz="1700" dirty="0" err="1" smtClean="0">
                <a:solidFill>
                  <a:srgbClr val="993300"/>
                </a:solidFill>
                <a:latin typeface="Comic Sans MS" pitchFamily="66" charset="0"/>
              </a:rPr>
              <a:t>RERA</a:t>
            </a:r>
            <a:r>
              <a:rPr lang="en-US" sz="1700" dirty="0" smtClean="0">
                <a:solidFill>
                  <a:srgbClr val="993300"/>
                </a:solidFill>
                <a:latin typeface="Comic Sans MS" pitchFamily="66" charset="0"/>
              </a:rPr>
              <a:t>, </a:t>
            </a:r>
            <a:r>
              <a:rPr lang="en-US" sz="1700" dirty="0" err="1" smtClean="0">
                <a:solidFill>
                  <a:srgbClr val="993300"/>
                </a:solidFill>
                <a:latin typeface="Comic Sans MS" pitchFamily="66" charset="0"/>
              </a:rPr>
              <a:t>MahaRERA</a:t>
            </a:r>
            <a:r>
              <a:rPr lang="en-US" sz="1700" dirty="0" smtClean="0">
                <a:solidFill>
                  <a:srgbClr val="993300"/>
                </a:solidFill>
                <a:latin typeface="Comic Sans MS" pitchFamily="66" charset="0"/>
              </a:rPr>
              <a:t> gets jurisdiction over all the disputes pertaining to the eligible real estate projects requiring registration. The ongoing projects bring with them the legacy of rights and liabilities created under the statutes of the land in general and The Indian Contract Act and </a:t>
            </a:r>
            <a:r>
              <a:rPr lang="en-US" sz="1700" dirty="0" err="1" smtClean="0">
                <a:solidFill>
                  <a:srgbClr val="993300"/>
                </a:solidFill>
                <a:latin typeface="Comic Sans MS" pitchFamily="66" charset="0"/>
              </a:rPr>
              <a:t>MOFA</a:t>
            </a:r>
            <a:r>
              <a:rPr lang="en-US" sz="1700" dirty="0" smtClean="0">
                <a:solidFill>
                  <a:srgbClr val="993300"/>
                </a:solidFill>
                <a:latin typeface="Comic Sans MS" pitchFamily="66" charset="0"/>
              </a:rPr>
              <a:t> in particular. </a:t>
            </a:r>
            <a:endParaRPr lang="en-IN" sz="1700" dirty="0" smtClean="0">
              <a:solidFill>
                <a:srgbClr val="993300"/>
              </a:solidFill>
              <a:latin typeface="Comic Sans MS" pitchFamily="66" charset="0"/>
            </a:endParaRPr>
          </a:p>
          <a:p>
            <a:pPr algn="just"/>
            <a:r>
              <a:rPr lang="en-US" sz="1700" dirty="0" err="1" smtClean="0">
                <a:solidFill>
                  <a:srgbClr val="993300"/>
                </a:solidFill>
                <a:latin typeface="Comic Sans MS" pitchFamily="66" charset="0"/>
              </a:rPr>
              <a:t>RERA</a:t>
            </a:r>
            <a:r>
              <a:rPr lang="en-US" sz="1700" dirty="0" smtClean="0">
                <a:solidFill>
                  <a:srgbClr val="993300"/>
                </a:solidFill>
                <a:latin typeface="Comic Sans MS" pitchFamily="66" charset="0"/>
              </a:rPr>
              <a:t> can take cognizance of the agreements executed under </a:t>
            </a:r>
            <a:r>
              <a:rPr lang="en-US" sz="1700" dirty="0" err="1" smtClean="0">
                <a:solidFill>
                  <a:srgbClr val="993300"/>
                </a:solidFill>
                <a:latin typeface="Comic Sans MS" pitchFamily="66" charset="0"/>
              </a:rPr>
              <a:t>MOFA</a:t>
            </a:r>
            <a:r>
              <a:rPr lang="en-US" sz="1700" dirty="0" smtClean="0">
                <a:solidFill>
                  <a:srgbClr val="993300"/>
                </a:solidFill>
                <a:latin typeface="Comic Sans MS" pitchFamily="66" charset="0"/>
              </a:rPr>
              <a:t> also and is equally competent to grant relief relating to them. This view gets the support from Section 88 of </a:t>
            </a:r>
            <a:r>
              <a:rPr lang="en-US" sz="1700" dirty="0" err="1" smtClean="0">
                <a:solidFill>
                  <a:srgbClr val="993300"/>
                </a:solidFill>
                <a:latin typeface="Comic Sans MS" pitchFamily="66" charset="0"/>
              </a:rPr>
              <a:t>RERA</a:t>
            </a:r>
            <a:r>
              <a:rPr lang="en-US" sz="1700" dirty="0" smtClean="0">
                <a:solidFill>
                  <a:srgbClr val="993300"/>
                </a:solidFill>
                <a:latin typeface="Comic Sans MS" pitchFamily="66" charset="0"/>
              </a:rPr>
              <a:t> which provides that its provisions shall be in addition to, and not in derogation of, the provisions of any other law for the time being in force.</a:t>
            </a:r>
            <a:endParaRPr lang="en-IN" sz="1700" dirty="0">
              <a:solidFill>
                <a:srgbClr val="993300"/>
              </a:solidFill>
              <a:latin typeface="Comic Sans MS" pitchFamily="66"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852"/>
            <a:ext cx="8229600" cy="285752"/>
          </a:xfrm>
        </p:spPr>
        <p:txBody>
          <a:bodyPr>
            <a:noAutofit/>
          </a:bodyPr>
          <a:lstStyle/>
          <a:p>
            <a:r>
              <a:rPr lang="en-US" sz="2400" dirty="0" smtClean="0">
                <a:solidFill>
                  <a:srgbClr val="FFC000"/>
                </a:solidFill>
              </a:rPr>
              <a:t>RULING (cont)</a:t>
            </a:r>
            <a:endParaRPr lang="en-IN" sz="2400" dirty="0"/>
          </a:p>
        </p:txBody>
      </p:sp>
      <p:sp>
        <p:nvSpPr>
          <p:cNvPr id="3" name="Content Placeholder 2"/>
          <p:cNvSpPr>
            <a:spLocks noGrp="1"/>
          </p:cNvSpPr>
          <p:nvPr>
            <p:ph idx="1"/>
          </p:nvPr>
        </p:nvSpPr>
        <p:spPr>
          <a:xfrm>
            <a:off x="457200" y="285728"/>
            <a:ext cx="8229600" cy="6286544"/>
          </a:xfrm>
        </p:spPr>
        <p:txBody>
          <a:bodyPr>
            <a:normAutofit lnSpcReduction="10000"/>
          </a:bodyPr>
          <a:lstStyle/>
          <a:p>
            <a:pPr algn="just"/>
            <a:endParaRPr lang="en-US" sz="2400" b="1" dirty="0" smtClean="0">
              <a:solidFill>
                <a:srgbClr val="993300"/>
              </a:solidFill>
              <a:latin typeface="Comic Sans MS" pitchFamily="66" charset="0"/>
            </a:endParaRPr>
          </a:p>
          <a:p>
            <a:pPr algn="just"/>
            <a:r>
              <a:rPr lang="en-US" sz="2400" b="1" dirty="0" smtClean="0">
                <a:solidFill>
                  <a:srgbClr val="993300"/>
                </a:solidFill>
                <a:latin typeface="Comic Sans MS" pitchFamily="66" charset="0"/>
              </a:rPr>
              <a:t>Co-owners details not uploaded: </a:t>
            </a:r>
          </a:p>
          <a:p>
            <a:pPr lvl="2" algn="just"/>
            <a:r>
              <a:rPr lang="en-US" sz="1800" b="1" dirty="0" smtClean="0">
                <a:solidFill>
                  <a:srgbClr val="993300"/>
                </a:solidFill>
                <a:latin typeface="Comic Sans MS" pitchFamily="66" charset="0"/>
              </a:rPr>
              <a:t>Judgment of 26 September, 2017</a:t>
            </a:r>
            <a:endParaRPr lang="en-IN" sz="1800" dirty="0" smtClean="0">
              <a:solidFill>
                <a:srgbClr val="993300"/>
              </a:solidFill>
              <a:latin typeface="Comic Sans MS" pitchFamily="66" charset="0"/>
            </a:endParaRPr>
          </a:p>
          <a:p>
            <a:pPr algn="just"/>
            <a:r>
              <a:rPr lang="en-US" sz="1800" dirty="0" smtClean="0">
                <a:solidFill>
                  <a:srgbClr val="993300"/>
                </a:solidFill>
                <a:latin typeface="Comic Sans MS" pitchFamily="66" charset="0"/>
              </a:rPr>
              <a:t> </a:t>
            </a:r>
            <a:r>
              <a:rPr lang="en-US" sz="1800" b="1" dirty="0" err="1" smtClean="0">
                <a:solidFill>
                  <a:srgbClr val="FFCC00"/>
                </a:solidFill>
                <a:latin typeface="Comic Sans MS" pitchFamily="66" charset="0"/>
              </a:rPr>
              <a:t>Vishal</a:t>
            </a:r>
            <a:r>
              <a:rPr lang="en-US" sz="1800" b="1" dirty="0" smtClean="0">
                <a:solidFill>
                  <a:srgbClr val="FFCC00"/>
                </a:solidFill>
                <a:latin typeface="Comic Sans MS" pitchFamily="66" charset="0"/>
              </a:rPr>
              <a:t> </a:t>
            </a:r>
            <a:r>
              <a:rPr lang="en-US" sz="1800" b="1" dirty="0" err="1" smtClean="0">
                <a:solidFill>
                  <a:srgbClr val="FFCC00"/>
                </a:solidFill>
                <a:latin typeface="Comic Sans MS" pitchFamily="66" charset="0"/>
              </a:rPr>
              <a:t>Kamble</a:t>
            </a:r>
            <a:r>
              <a:rPr lang="en-US" sz="1800" b="1" dirty="0" smtClean="0">
                <a:solidFill>
                  <a:srgbClr val="FFCC00"/>
                </a:solidFill>
                <a:latin typeface="Comic Sans MS" pitchFamily="66" charset="0"/>
              </a:rPr>
              <a:t> v/s </a:t>
            </a:r>
            <a:r>
              <a:rPr lang="en-US" sz="1800" b="1" dirty="0" err="1" smtClean="0">
                <a:solidFill>
                  <a:srgbClr val="FFCC00"/>
                </a:solidFill>
                <a:latin typeface="Comic Sans MS" pitchFamily="66" charset="0"/>
              </a:rPr>
              <a:t>Amol</a:t>
            </a:r>
            <a:r>
              <a:rPr lang="en-US" sz="1800" b="1" dirty="0" smtClean="0">
                <a:solidFill>
                  <a:srgbClr val="FFCC00"/>
                </a:solidFill>
                <a:latin typeface="Comic Sans MS" pitchFamily="66" charset="0"/>
              </a:rPr>
              <a:t> </a:t>
            </a:r>
            <a:r>
              <a:rPr lang="en-US" sz="1800" b="1" dirty="0" err="1" smtClean="0">
                <a:solidFill>
                  <a:srgbClr val="FFCC00"/>
                </a:solidFill>
                <a:latin typeface="Comic Sans MS" pitchFamily="66" charset="0"/>
              </a:rPr>
              <a:t>Bhilare</a:t>
            </a:r>
            <a:r>
              <a:rPr lang="en-US" sz="1800" b="1" dirty="0" smtClean="0">
                <a:solidFill>
                  <a:srgbClr val="FFCC00"/>
                </a:solidFill>
                <a:latin typeface="Comic Sans MS" pitchFamily="66" charset="0"/>
              </a:rPr>
              <a:t> &amp; </a:t>
            </a:r>
            <a:r>
              <a:rPr lang="en-US" sz="1800" b="1" dirty="0" err="1" smtClean="0">
                <a:solidFill>
                  <a:srgbClr val="FFCC00"/>
                </a:solidFill>
                <a:latin typeface="Comic Sans MS" pitchFamily="66" charset="0"/>
              </a:rPr>
              <a:t>Kiran</a:t>
            </a:r>
            <a:r>
              <a:rPr lang="en-US" sz="1800" b="1" dirty="0" smtClean="0">
                <a:solidFill>
                  <a:srgbClr val="FFCC00"/>
                </a:solidFill>
                <a:latin typeface="Comic Sans MS" pitchFamily="66" charset="0"/>
              </a:rPr>
              <a:t> </a:t>
            </a:r>
            <a:r>
              <a:rPr lang="en-US" sz="1800" b="1" dirty="0" err="1" smtClean="0">
                <a:solidFill>
                  <a:srgbClr val="FFCC00"/>
                </a:solidFill>
                <a:latin typeface="Comic Sans MS" pitchFamily="66" charset="0"/>
              </a:rPr>
              <a:t>Gote</a:t>
            </a:r>
            <a:endParaRPr lang="en-IN" sz="1800" dirty="0" smtClean="0">
              <a:solidFill>
                <a:srgbClr val="FFCC00"/>
              </a:solidFill>
              <a:latin typeface="Comic Sans MS" pitchFamily="66" charset="0"/>
            </a:endParaRPr>
          </a:p>
          <a:p>
            <a:pPr algn="just"/>
            <a:r>
              <a:rPr lang="en-US" sz="1800" dirty="0" smtClean="0">
                <a:solidFill>
                  <a:srgbClr val="993300"/>
                </a:solidFill>
                <a:latin typeface="Comic Sans MS" pitchFamily="66" charset="0"/>
              </a:rPr>
              <a:t> </a:t>
            </a:r>
            <a:endParaRPr lang="en-IN" sz="1800" dirty="0" smtClean="0">
              <a:solidFill>
                <a:srgbClr val="993300"/>
              </a:solidFill>
              <a:latin typeface="Comic Sans MS" pitchFamily="66" charset="0"/>
            </a:endParaRPr>
          </a:p>
          <a:p>
            <a:pPr algn="just"/>
            <a:r>
              <a:rPr lang="en-US" sz="1800" b="1" u="sng" dirty="0" smtClean="0">
                <a:solidFill>
                  <a:srgbClr val="993300"/>
                </a:solidFill>
                <a:latin typeface="Comic Sans MS" pitchFamily="66" charset="0"/>
              </a:rPr>
              <a:t>Contention: </a:t>
            </a:r>
            <a:endParaRPr lang="en-IN" sz="1800" u="sng" dirty="0" smtClean="0">
              <a:solidFill>
                <a:srgbClr val="993300"/>
              </a:solidFill>
              <a:latin typeface="Comic Sans MS" pitchFamily="66" charset="0"/>
            </a:endParaRPr>
          </a:p>
          <a:p>
            <a:pPr algn="just">
              <a:buNone/>
            </a:pPr>
            <a:r>
              <a:rPr lang="en-US" sz="1800" dirty="0" smtClean="0">
                <a:solidFill>
                  <a:srgbClr val="993300"/>
                </a:solidFill>
                <a:latin typeface="Comic Sans MS" pitchFamily="66" charset="0"/>
              </a:rPr>
              <a:t>	The complainant demands his share in the project as a landowner, as per the registered development agreement executed in 2012. </a:t>
            </a:r>
            <a:endParaRPr lang="en-IN" sz="1800" dirty="0" smtClean="0">
              <a:solidFill>
                <a:srgbClr val="993300"/>
              </a:solidFill>
              <a:latin typeface="Comic Sans MS" pitchFamily="66" charset="0"/>
            </a:endParaRPr>
          </a:p>
          <a:p>
            <a:pPr algn="just">
              <a:buNone/>
            </a:pPr>
            <a:r>
              <a:rPr lang="en-US" sz="1800" dirty="0" smtClean="0">
                <a:solidFill>
                  <a:srgbClr val="993300"/>
                </a:solidFill>
                <a:latin typeface="Comic Sans MS" pitchFamily="66" charset="0"/>
              </a:rPr>
              <a:t> </a:t>
            </a:r>
            <a:endParaRPr lang="en-IN" sz="1800" dirty="0" smtClean="0">
              <a:solidFill>
                <a:srgbClr val="993300"/>
              </a:solidFill>
              <a:latin typeface="Comic Sans MS" pitchFamily="66" charset="0"/>
            </a:endParaRPr>
          </a:p>
          <a:p>
            <a:pPr algn="just"/>
            <a:r>
              <a:rPr lang="en-US" sz="1800" u="sng" dirty="0" smtClean="0">
                <a:solidFill>
                  <a:srgbClr val="993300"/>
                </a:solidFill>
                <a:latin typeface="Comic Sans MS" pitchFamily="66" charset="0"/>
              </a:rPr>
              <a:t>Judgment:</a:t>
            </a:r>
            <a:r>
              <a:rPr lang="en-US" sz="1800" dirty="0" smtClean="0">
                <a:solidFill>
                  <a:srgbClr val="993300"/>
                </a:solidFill>
                <a:latin typeface="Comic Sans MS" pitchFamily="66" charset="0"/>
              </a:rPr>
              <a:t> </a:t>
            </a:r>
            <a:endParaRPr lang="en-IN" sz="1800" dirty="0" smtClean="0">
              <a:solidFill>
                <a:srgbClr val="993300"/>
              </a:solidFill>
              <a:latin typeface="Comic Sans MS" pitchFamily="66" charset="0"/>
            </a:endParaRPr>
          </a:p>
          <a:p>
            <a:pPr algn="just">
              <a:buNone/>
            </a:pPr>
            <a:r>
              <a:rPr lang="en-US" sz="1800" dirty="0" smtClean="0">
                <a:solidFill>
                  <a:srgbClr val="993300"/>
                </a:solidFill>
                <a:latin typeface="Comic Sans MS" pitchFamily="66" charset="0"/>
              </a:rPr>
              <a:t>	Complainant is seeking directions for specific performance of the development agreement executed between the complainant and the respondents. However, the </a:t>
            </a:r>
            <a:r>
              <a:rPr lang="en-US" sz="1800" dirty="0" err="1" smtClean="0">
                <a:solidFill>
                  <a:srgbClr val="993300"/>
                </a:solidFill>
                <a:latin typeface="Comic Sans MS" pitchFamily="66" charset="0"/>
              </a:rPr>
              <a:t>MahaRERA</a:t>
            </a:r>
            <a:r>
              <a:rPr lang="en-US" sz="1800" dirty="0" smtClean="0">
                <a:solidFill>
                  <a:srgbClr val="993300"/>
                </a:solidFill>
                <a:latin typeface="Comic Sans MS" pitchFamily="66" charset="0"/>
              </a:rPr>
              <a:t> has no jurisdiction to try or entertain such civil disputes. </a:t>
            </a:r>
            <a:endParaRPr lang="en-IN" sz="1800" dirty="0" smtClean="0">
              <a:solidFill>
                <a:srgbClr val="993300"/>
              </a:solidFill>
              <a:latin typeface="Comic Sans MS" pitchFamily="66" charset="0"/>
            </a:endParaRPr>
          </a:p>
          <a:p>
            <a:pPr algn="just">
              <a:buNone/>
            </a:pPr>
            <a:r>
              <a:rPr lang="en-US" sz="1800" dirty="0" smtClean="0">
                <a:solidFill>
                  <a:srgbClr val="993300"/>
                </a:solidFill>
                <a:latin typeface="Comic Sans MS" pitchFamily="66" charset="0"/>
              </a:rPr>
              <a:t> </a:t>
            </a:r>
            <a:endParaRPr lang="en-IN" sz="1800" dirty="0" smtClean="0">
              <a:solidFill>
                <a:srgbClr val="993300"/>
              </a:solidFill>
              <a:latin typeface="Comic Sans MS" pitchFamily="66" charset="0"/>
            </a:endParaRPr>
          </a:p>
          <a:p>
            <a:pPr algn="just"/>
            <a:r>
              <a:rPr lang="en-US" sz="1800" dirty="0" smtClean="0">
                <a:solidFill>
                  <a:srgbClr val="993300"/>
                </a:solidFill>
                <a:latin typeface="Comic Sans MS" pitchFamily="66" charset="0"/>
              </a:rPr>
              <a:t>The complainant is one of the forty co-owners of the plot of land and his name should be uploaded with </a:t>
            </a:r>
            <a:r>
              <a:rPr lang="en-US" sz="1800" dirty="0" err="1" smtClean="0">
                <a:solidFill>
                  <a:srgbClr val="993300"/>
                </a:solidFill>
                <a:latin typeface="Comic Sans MS" pitchFamily="66" charset="0"/>
              </a:rPr>
              <a:t>RERA</a:t>
            </a:r>
            <a:r>
              <a:rPr lang="en-US" sz="1800" dirty="0" smtClean="0">
                <a:solidFill>
                  <a:srgbClr val="993300"/>
                </a:solidFill>
                <a:latin typeface="Comic Sans MS" pitchFamily="66" charset="0"/>
              </a:rPr>
              <a:t> as a co-owner in the said project. The complainant should provide all relevant details for registration within two days of the order and the respondent should upload all the details within five days.  </a:t>
            </a:r>
            <a:endParaRPr lang="en-IN" sz="1800" dirty="0" smtClean="0">
              <a:solidFill>
                <a:srgbClr val="993300"/>
              </a:solidFill>
              <a:latin typeface="Comic Sans MS" pitchFamily="66" charset="0"/>
            </a:endParaRPr>
          </a:p>
          <a:p>
            <a:pPr algn="just"/>
            <a:endParaRPr lang="en-IN" sz="1800" dirty="0">
              <a:solidFill>
                <a:srgbClr val="993300"/>
              </a:solidFill>
              <a:latin typeface="Comic Sans MS" pitchFamily="6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gs>
            <a:gs pos="25000">
              <a:schemeClr val="bg1">
                <a:tint val="83000"/>
                <a:satMod val="320000"/>
              </a:schemeClr>
            </a:gs>
            <a:gs pos="100000">
              <a:schemeClr val="bg1">
                <a:shade val="15000"/>
                <a:satMod val="320000"/>
              </a:schemeClr>
            </a:gs>
          </a:gsLst>
          <a:path path="circle">
            <a:fillToRect l="10000" t="110000" r="10000" b="10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85860"/>
          </a:xfrm>
        </p:spPr>
        <p:txBody>
          <a:bodyPr>
            <a:normAutofit fontScale="90000"/>
          </a:bodyPr>
          <a:lstStyle/>
          <a:p>
            <a:r>
              <a:rPr lang="en-US" sz="4000" dirty="0" smtClean="0">
                <a:solidFill>
                  <a:srgbClr val="FFCC00"/>
                </a:solidFill>
                <a:latin typeface="Comic Sans MS" pitchFamily="66" charset="0"/>
              </a:rPr>
              <a:t>BACKGROUND OF RERA</a:t>
            </a:r>
            <a:r>
              <a:rPr lang="en-IN" dirty="0" smtClean="0">
                <a:solidFill>
                  <a:srgbClr val="FFCC00"/>
                </a:solidFill>
                <a:latin typeface="Comic Sans MS" pitchFamily="66" charset="0"/>
              </a:rPr>
              <a:t/>
            </a:r>
            <a:br>
              <a:rPr lang="en-IN" dirty="0" smtClean="0">
                <a:solidFill>
                  <a:srgbClr val="FFCC00"/>
                </a:solidFill>
                <a:latin typeface="Comic Sans MS" pitchFamily="66" charset="0"/>
              </a:rPr>
            </a:br>
            <a:endParaRPr lang="en-IN" dirty="0">
              <a:solidFill>
                <a:srgbClr val="FFCC00"/>
              </a:solidFill>
              <a:latin typeface="Comic Sans MS" pitchFamily="66" charset="0"/>
            </a:endParaRPr>
          </a:p>
        </p:txBody>
      </p:sp>
      <p:sp>
        <p:nvSpPr>
          <p:cNvPr id="3" name="Content Placeholder 2"/>
          <p:cNvSpPr>
            <a:spLocks noGrp="1"/>
          </p:cNvSpPr>
          <p:nvPr>
            <p:ph idx="1"/>
          </p:nvPr>
        </p:nvSpPr>
        <p:spPr>
          <a:xfrm>
            <a:off x="357158" y="500042"/>
            <a:ext cx="8501122" cy="6215106"/>
          </a:xfrm>
        </p:spPr>
        <p:txBody>
          <a:bodyPr>
            <a:noAutofit/>
          </a:bodyPr>
          <a:lstStyle/>
          <a:p>
            <a:pPr lvl="0" algn="just"/>
            <a:r>
              <a:rPr lang="en-US" sz="2100" dirty="0" smtClean="0">
                <a:solidFill>
                  <a:srgbClr val="C00000"/>
                </a:solidFill>
                <a:latin typeface="Comic Sans MS" pitchFamily="66" charset="0"/>
              </a:rPr>
              <a:t>Draft rules were prepared  in 2010. </a:t>
            </a:r>
            <a:endParaRPr lang="en-IN" sz="2100" dirty="0" smtClean="0">
              <a:solidFill>
                <a:srgbClr val="C00000"/>
              </a:solidFill>
              <a:latin typeface="Comic Sans MS" pitchFamily="66" charset="0"/>
            </a:endParaRPr>
          </a:p>
          <a:p>
            <a:pPr lvl="0" algn="just"/>
            <a:r>
              <a:rPr lang="en-US" sz="2100" dirty="0" smtClean="0">
                <a:solidFill>
                  <a:srgbClr val="C00000"/>
                </a:solidFill>
                <a:latin typeface="Comic Sans MS" pitchFamily="66" charset="0"/>
              </a:rPr>
              <a:t>Draft rules were circulated in 2011 for suggestion, objections.</a:t>
            </a:r>
            <a:endParaRPr lang="en-IN" sz="2100" dirty="0" smtClean="0">
              <a:solidFill>
                <a:srgbClr val="C00000"/>
              </a:solidFill>
              <a:latin typeface="Comic Sans MS" pitchFamily="66" charset="0"/>
            </a:endParaRPr>
          </a:p>
          <a:p>
            <a:pPr lvl="0" algn="just"/>
            <a:r>
              <a:rPr lang="en-US" sz="2100" dirty="0" smtClean="0">
                <a:solidFill>
                  <a:srgbClr val="C00000"/>
                </a:solidFill>
                <a:latin typeface="Comic Sans MS" pitchFamily="66" charset="0"/>
              </a:rPr>
              <a:t>Maharashtra framed its own housing policy in 2012, enacted in 2014 as Maharashtra Housing (Regulation &amp; Development) Act, 2014. </a:t>
            </a:r>
            <a:endParaRPr lang="en-IN" sz="2100" dirty="0" smtClean="0">
              <a:solidFill>
                <a:srgbClr val="C00000"/>
              </a:solidFill>
              <a:latin typeface="Comic Sans MS" pitchFamily="66" charset="0"/>
            </a:endParaRPr>
          </a:p>
          <a:p>
            <a:pPr lvl="0" algn="just"/>
            <a:r>
              <a:rPr lang="en-US" sz="2100" dirty="0" smtClean="0">
                <a:solidFill>
                  <a:srgbClr val="C00000"/>
                </a:solidFill>
                <a:latin typeface="Comic Sans MS" pitchFamily="66" charset="0"/>
              </a:rPr>
              <a:t>RERA was enacted on 26</a:t>
            </a:r>
            <a:r>
              <a:rPr lang="en-US" sz="2100" baseline="30000" dirty="0" smtClean="0">
                <a:solidFill>
                  <a:srgbClr val="C00000"/>
                </a:solidFill>
                <a:latin typeface="Comic Sans MS" pitchFamily="66" charset="0"/>
              </a:rPr>
              <a:t>th</a:t>
            </a:r>
            <a:r>
              <a:rPr lang="en-US" sz="2100" dirty="0" smtClean="0">
                <a:solidFill>
                  <a:srgbClr val="C00000"/>
                </a:solidFill>
                <a:latin typeface="Comic Sans MS" pitchFamily="66" charset="0"/>
              </a:rPr>
              <a:t> March, 2016.</a:t>
            </a:r>
            <a:endParaRPr lang="en-IN" sz="2100" dirty="0" smtClean="0">
              <a:solidFill>
                <a:srgbClr val="C00000"/>
              </a:solidFill>
              <a:latin typeface="Comic Sans MS" pitchFamily="66" charset="0"/>
            </a:endParaRPr>
          </a:p>
          <a:p>
            <a:pPr lvl="0" algn="just"/>
            <a:r>
              <a:rPr lang="en-US" sz="2100" dirty="0" smtClean="0">
                <a:solidFill>
                  <a:srgbClr val="C00000"/>
                </a:solidFill>
                <a:latin typeface="Comic Sans MS" pitchFamily="66" charset="0"/>
              </a:rPr>
              <a:t>Section 92  repeals Maharashtra Housing (Regulation &amp; Development) Act, 2014. </a:t>
            </a:r>
            <a:endParaRPr lang="en-IN" sz="2100" dirty="0" smtClean="0">
              <a:solidFill>
                <a:srgbClr val="C00000"/>
              </a:solidFill>
              <a:latin typeface="Comic Sans MS" pitchFamily="66" charset="0"/>
            </a:endParaRPr>
          </a:p>
          <a:p>
            <a:pPr lvl="0" algn="just"/>
            <a:r>
              <a:rPr lang="en-US" sz="2100" dirty="0" smtClean="0">
                <a:solidFill>
                  <a:srgbClr val="C00000"/>
                </a:solidFill>
                <a:latin typeface="Comic Sans MS" pitchFamily="66" charset="0"/>
              </a:rPr>
              <a:t>Maharashtra framed various Rules &amp; Regulations and also appointed the Regulatory Authority.</a:t>
            </a:r>
            <a:endParaRPr lang="en-IN" sz="2100" dirty="0" smtClean="0">
              <a:solidFill>
                <a:srgbClr val="C00000"/>
              </a:solidFill>
              <a:latin typeface="Comic Sans MS" pitchFamily="66" charset="0"/>
            </a:endParaRPr>
          </a:p>
          <a:p>
            <a:pPr lvl="0" algn="just"/>
            <a:r>
              <a:rPr lang="en-US" sz="2100" dirty="0" smtClean="0">
                <a:solidFill>
                  <a:srgbClr val="C00000"/>
                </a:solidFill>
                <a:latin typeface="Comic Sans MS" pitchFamily="66" charset="0"/>
              </a:rPr>
              <a:t>In Maharashtra, RERA came in effect from 01</a:t>
            </a:r>
            <a:r>
              <a:rPr lang="en-US" sz="2100" baseline="30000" dirty="0" smtClean="0">
                <a:solidFill>
                  <a:srgbClr val="C00000"/>
                </a:solidFill>
                <a:latin typeface="Comic Sans MS" pitchFamily="66" charset="0"/>
              </a:rPr>
              <a:t>st</a:t>
            </a:r>
            <a:r>
              <a:rPr lang="en-US" sz="2100" dirty="0" smtClean="0">
                <a:solidFill>
                  <a:srgbClr val="C00000"/>
                </a:solidFill>
                <a:latin typeface="Comic Sans MS" pitchFamily="66" charset="0"/>
              </a:rPr>
              <a:t> May, 2017; the first State to implement RERA.</a:t>
            </a:r>
            <a:endParaRPr lang="en-IN" sz="2100" dirty="0" smtClean="0">
              <a:solidFill>
                <a:srgbClr val="C00000"/>
              </a:solidFill>
              <a:latin typeface="Comic Sans MS" pitchFamily="66" charset="0"/>
            </a:endParaRPr>
          </a:p>
          <a:p>
            <a:pPr lvl="0" algn="just"/>
            <a:r>
              <a:rPr lang="en-US" sz="2100" dirty="0" smtClean="0">
                <a:solidFill>
                  <a:srgbClr val="C00000"/>
                </a:solidFill>
                <a:latin typeface="Comic Sans MS" pitchFamily="66" charset="0"/>
              </a:rPr>
              <a:t>As per RERA, On-going projects, as well as New Projects, were required to be registered on or before 31</a:t>
            </a:r>
            <a:r>
              <a:rPr lang="en-US" sz="2100" baseline="30000" dirty="0" smtClean="0">
                <a:solidFill>
                  <a:srgbClr val="C00000"/>
                </a:solidFill>
                <a:latin typeface="Comic Sans MS" pitchFamily="66" charset="0"/>
              </a:rPr>
              <a:t>st</a:t>
            </a:r>
            <a:r>
              <a:rPr lang="en-US" sz="2100" dirty="0" smtClean="0">
                <a:solidFill>
                  <a:srgbClr val="C00000"/>
                </a:solidFill>
                <a:latin typeface="Comic Sans MS" pitchFamily="66" charset="0"/>
              </a:rPr>
              <a:t> July, 2017.</a:t>
            </a:r>
            <a:endParaRPr lang="en-IN" sz="2100" dirty="0" smtClean="0">
              <a:solidFill>
                <a:srgbClr val="C00000"/>
              </a:solidFill>
              <a:latin typeface="Comic Sans MS" pitchFamily="66" charset="0"/>
            </a:endParaRPr>
          </a:p>
          <a:p>
            <a:pPr lvl="0" algn="just"/>
            <a:r>
              <a:rPr lang="en-US" sz="2100" dirty="0" smtClean="0">
                <a:solidFill>
                  <a:srgbClr val="C00000"/>
                </a:solidFill>
                <a:latin typeface="Comic Sans MS" pitchFamily="66" charset="0"/>
              </a:rPr>
              <a:t>From 01</a:t>
            </a:r>
            <a:r>
              <a:rPr lang="en-US" sz="2100" baseline="30000" dirty="0" smtClean="0">
                <a:solidFill>
                  <a:srgbClr val="C00000"/>
                </a:solidFill>
                <a:latin typeface="Comic Sans MS" pitchFamily="66" charset="0"/>
              </a:rPr>
              <a:t>st</a:t>
            </a:r>
            <a:r>
              <a:rPr lang="en-US" sz="2100" dirty="0" smtClean="0">
                <a:solidFill>
                  <a:srgbClr val="C00000"/>
                </a:solidFill>
                <a:latin typeface="Comic Sans MS" pitchFamily="66" charset="0"/>
              </a:rPr>
              <a:t> August, 2017, On-going projects are permitted to be registered after charging penalty. New projects can be registered after obtaining Building Permissions from the Sanctioning Authority.</a:t>
            </a:r>
            <a:endParaRPr lang="en-IN" sz="2100" dirty="0" smtClean="0">
              <a:solidFill>
                <a:srgbClr val="C00000"/>
              </a:solidFill>
              <a:latin typeface="Comic Sans MS" pitchFamily="66"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852"/>
            <a:ext cx="8229600" cy="285752"/>
          </a:xfrm>
        </p:spPr>
        <p:txBody>
          <a:bodyPr>
            <a:noAutofit/>
          </a:bodyPr>
          <a:lstStyle/>
          <a:p>
            <a:r>
              <a:rPr lang="en-US" sz="2400" dirty="0" smtClean="0">
                <a:solidFill>
                  <a:srgbClr val="FFC000"/>
                </a:solidFill>
              </a:rPr>
              <a:t>RULING (cont)</a:t>
            </a:r>
            <a:endParaRPr lang="en-IN" sz="2400" dirty="0"/>
          </a:p>
        </p:txBody>
      </p:sp>
      <p:sp>
        <p:nvSpPr>
          <p:cNvPr id="3" name="Content Placeholder 2"/>
          <p:cNvSpPr>
            <a:spLocks noGrp="1"/>
          </p:cNvSpPr>
          <p:nvPr>
            <p:ph idx="1"/>
          </p:nvPr>
        </p:nvSpPr>
        <p:spPr>
          <a:xfrm>
            <a:off x="457200" y="428604"/>
            <a:ext cx="8229600" cy="5895996"/>
          </a:xfrm>
        </p:spPr>
        <p:txBody>
          <a:bodyPr>
            <a:noAutofit/>
          </a:bodyPr>
          <a:lstStyle/>
          <a:p>
            <a:pPr algn="just"/>
            <a:r>
              <a:rPr lang="en-US" sz="2400" b="1" dirty="0" smtClean="0">
                <a:solidFill>
                  <a:srgbClr val="993300"/>
                </a:solidFill>
                <a:latin typeface="Comic Sans MS" pitchFamily="66" charset="0"/>
              </a:rPr>
              <a:t>Agreement terminated, amount refunded, case dismissed: Judgment of 4 October, 2017</a:t>
            </a:r>
            <a:endParaRPr lang="en-IN" sz="2400" dirty="0" smtClean="0">
              <a:solidFill>
                <a:srgbClr val="993300"/>
              </a:solidFill>
              <a:latin typeface="Comic Sans MS" pitchFamily="66" charset="0"/>
            </a:endParaRPr>
          </a:p>
          <a:p>
            <a:pPr algn="just"/>
            <a:r>
              <a:rPr lang="en-US" sz="2400" b="1" dirty="0" smtClean="0">
                <a:solidFill>
                  <a:srgbClr val="993300"/>
                </a:solidFill>
                <a:latin typeface="Comic Sans MS" pitchFamily="66" charset="0"/>
              </a:rPr>
              <a:t> </a:t>
            </a:r>
            <a:r>
              <a:rPr lang="en-US" sz="2400" b="1" dirty="0" smtClean="0">
                <a:solidFill>
                  <a:srgbClr val="FFC000"/>
                </a:solidFill>
                <a:latin typeface="Comic Sans MS" pitchFamily="66" charset="0"/>
              </a:rPr>
              <a:t>Sunil </a:t>
            </a:r>
            <a:r>
              <a:rPr lang="en-US" sz="2400" b="1" dirty="0" err="1" smtClean="0">
                <a:solidFill>
                  <a:srgbClr val="FFC000"/>
                </a:solidFill>
                <a:latin typeface="Comic Sans MS" pitchFamily="66" charset="0"/>
              </a:rPr>
              <a:t>Mayekar</a:t>
            </a:r>
            <a:r>
              <a:rPr lang="en-US" sz="2400" b="1" dirty="0" smtClean="0">
                <a:solidFill>
                  <a:srgbClr val="FFC000"/>
                </a:solidFill>
                <a:latin typeface="Comic Sans MS" pitchFamily="66" charset="0"/>
              </a:rPr>
              <a:t> v/s </a:t>
            </a:r>
            <a:r>
              <a:rPr lang="en-US" sz="2400" b="1" dirty="0" err="1" smtClean="0">
                <a:solidFill>
                  <a:srgbClr val="FFC000"/>
                </a:solidFill>
                <a:latin typeface="Comic Sans MS" pitchFamily="66" charset="0"/>
              </a:rPr>
              <a:t>Aryaman</a:t>
            </a:r>
            <a:r>
              <a:rPr lang="en-US" sz="2400" b="1" dirty="0" smtClean="0">
                <a:solidFill>
                  <a:srgbClr val="FFC000"/>
                </a:solidFill>
                <a:latin typeface="Comic Sans MS" pitchFamily="66" charset="0"/>
              </a:rPr>
              <a:t> </a:t>
            </a:r>
            <a:r>
              <a:rPr lang="en-US" sz="2400" b="1" dirty="0" err="1" smtClean="0">
                <a:solidFill>
                  <a:srgbClr val="FFC000"/>
                </a:solidFill>
                <a:latin typeface="Comic Sans MS" pitchFamily="66" charset="0"/>
              </a:rPr>
              <a:t>Infratech</a:t>
            </a:r>
            <a:endParaRPr lang="en-IN" sz="2400" dirty="0" smtClean="0">
              <a:solidFill>
                <a:srgbClr val="FFC000"/>
              </a:solidFill>
              <a:latin typeface="Comic Sans MS" pitchFamily="66" charset="0"/>
            </a:endParaRPr>
          </a:p>
          <a:p>
            <a:pPr algn="just"/>
            <a:r>
              <a:rPr lang="en-US" sz="2400" b="1" u="sng" dirty="0" smtClean="0">
                <a:solidFill>
                  <a:srgbClr val="993300"/>
                </a:solidFill>
                <a:latin typeface="Comic Sans MS" pitchFamily="66" charset="0"/>
              </a:rPr>
              <a:t>Contention:</a:t>
            </a:r>
            <a:r>
              <a:rPr lang="en-US" sz="2400" b="1" dirty="0" smtClean="0">
                <a:solidFill>
                  <a:srgbClr val="993300"/>
                </a:solidFill>
                <a:latin typeface="Comic Sans MS" pitchFamily="66" charset="0"/>
              </a:rPr>
              <a:t> </a:t>
            </a:r>
            <a:endParaRPr lang="en-IN" sz="2400" dirty="0" smtClean="0">
              <a:solidFill>
                <a:srgbClr val="993300"/>
              </a:solidFill>
              <a:latin typeface="Comic Sans MS" pitchFamily="66" charset="0"/>
            </a:endParaRPr>
          </a:p>
          <a:p>
            <a:pPr algn="just"/>
            <a:r>
              <a:rPr lang="en-US" sz="2400" dirty="0" smtClean="0">
                <a:solidFill>
                  <a:srgbClr val="993300"/>
                </a:solidFill>
                <a:latin typeface="Comic Sans MS" pitchFamily="66" charset="0"/>
              </a:rPr>
              <a:t>Complainant made part-payment, claims developer did not register the agreement. Respondent maintains complainant did not pay stamp duty, registration charges and delayed signing of agreement. </a:t>
            </a:r>
            <a:endParaRPr lang="en-IN" sz="2400" dirty="0" smtClean="0">
              <a:solidFill>
                <a:srgbClr val="993300"/>
              </a:solidFill>
              <a:latin typeface="Comic Sans MS" pitchFamily="66" charset="0"/>
            </a:endParaRPr>
          </a:p>
          <a:p>
            <a:pPr algn="just"/>
            <a:r>
              <a:rPr lang="en-US" sz="2400" b="1" u="sng" dirty="0" smtClean="0">
                <a:solidFill>
                  <a:srgbClr val="993300"/>
                </a:solidFill>
                <a:latin typeface="Comic Sans MS" pitchFamily="66" charset="0"/>
              </a:rPr>
              <a:t>Judgment: </a:t>
            </a:r>
            <a:endParaRPr lang="en-IN" sz="2400" u="sng" dirty="0" smtClean="0">
              <a:solidFill>
                <a:srgbClr val="993300"/>
              </a:solidFill>
              <a:latin typeface="Comic Sans MS" pitchFamily="66" charset="0"/>
            </a:endParaRPr>
          </a:p>
          <a:p>
            <a:pPr algn="just"/>
            <a:r>
              <a:rPr lang="en-US" sz="2400" dirty="0" smtClean="0">
                <a:solidFill>
                  <a:srgbClr val="993300"/>
                </a:solidFill>
                <a:latin typeface="Comic Sans MS" pitchFamily="66" charset="0"/>
              </a:rPr>
              <a:t>The complainant was no longer an </a:t>
            </a:r>
            <a:r>
              <a:rPr lang="en-US" sz="2400" dirty="0" err="1" smtClean="0">
                <a:solidFill>
                  <a:srgbClr val="993300"/>
                </a:solidFill>
                <a:latin typeface="Comic Sans MS" pitchFamily="66" charset="0"/>
              </a:rPr>
              <a:t>allottee</a:t>
            </a:r>
            <a:r>
              <a:rPr lang="en-US" sz="2400" dirty="0" smtClean="0">
                <a:solidFill>
                  <a:srgbClr val="993300"/>
                </a:solidFill>
                <a:latin typeface="Comic Sans MS" pitchFamily="66" charset="0"/>
              </a:rPr>
              <a:t> as his allotment had been cancelled after his own request and the money was being refunded. The respondent is directed to pay back the outstanding amount of refund within 15 days, after deduction of administrative charges.</a:t>
            </a:r>
            <a:endParaRPr lang="en-IN" sz="2400" dirty="0">
              <a:solidFill>
                <a:srgbClr val="993300"/>
              </a:solidFill>
              <a:latin typeface="Comic Sans MS" pitchFamily="66"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67524"/>
          </a:xfrm>
        </p:spPr>
        <p:txBody>
          <a:bodyPr>
            <a:normAutofit fontScale="90000"/>
          </a:bodyPr>
          <a:lstStyle/>
          <a:p>
            <a:pPr algn="ctr"/>
            <a:r>
              <a:rPr lang="en-IN" b="1" dirty="0" smtClean="0">
                <a:solidFill>
                  <a:srgbClr val="FFCC00"/>
                </a:solidFill>
              </a:rPr>
              <a:t>DISCLAIMER</a:t>
            </a:r>
            <a:br>
              <a:rPr lang="en-IN" b="1" dirty="0" smtClean="0">
                <a:solidFill>
                  <a:srgbClr val="FFCC00"/>
                </a:solidFill>
              </a:rPr>
            </a:br>
            <a:endParaRPr lang="en-IN" b="1" dirty="0">
              <a:solidFill>
                <a:srgbClr val="FFCC00"/>
              </a:solidFill>
            </a:endParaRPr>
          </a:p>
        </p:txBody>
      </p:sp>
      <p:sp>
        <p:nvSpPr>
          <p:cNvPr id="3" name="Content Placeholder 2"/>
          <p:cNvSpPr>
            <a:spLocks noGrp="1"/>
          </p:cNvSpPr>
          <p:nvPr>
            <p:ph idx="1"/>
          </p:nvPr>
        </p:nvSpPr>
        <p:spPr>
          <a:xfrm>
            <a:off x="457200" y="1142984"/>
            <a:ext cx="8229600" cy="5181616"/>
          </a:xfrm>
        </p:spPr>
        <p:txBody>
          <a:bodyPr>
            <a:noAutofit/>
          </a:bodyPr>
          <a:lstStyle/>
          <a:p>
            <a:pPr algn="just"/>
            <a:r>
              <a:rPr lang="en-IN" sz="2000" dirty="0" smtClean="0">
                <a:solidFill>
                  <a:srgbClr val="993300"/>
                </a:solidFill>
                <a:latin typeface="Comic Sans MS" pitchFamily="66" charset="0"/>
              </a:rPr>
              <a:t>All efforts are made to cover the important provisions of the law. The material contained herein is not exhaustive and contains certain generalizations. </a:t>
            </a:r>
          </a:p>
          <a:p>
            <a:pPr algn="just">
              <a:buNone/>
            </a:pPr>
            <a:r>
              <a:rPr lang="en-IN" sz="2000" dirty="0" smtClean="0">
                <a:solidFill>
                  <a:srgbClr val="993300"/>
                </a:solidFill>
                <a:latin typeface="Comic Sans MS" pitchFamily="66" charset="0"/>
              </a:rPr>
              <a:t>	The latest Provisions and Notifications must be viewed. The presenter is not responsible for any loss incurred on the actions taken based on the material presented here.</a:t>
            </a:r>
          </a:p>
          <a:p>
            <a:pPr algn="just">
              <a:buNone/>
            </a:pPr>
            <a:r>
              <a:rPr lang="en-IN" sz="2000" b="1" dirty="0" smtClean="0">
                <a:solidFill>
                  <a:srgbClr val="993300"/>
                </a:solidFill>
                <a:latin typeface="Comic Sans MS" pitchFamily="66" charset="0"/>
              </a:rPr>
              <a:t>					---------</a:t>
            </a:r>
            <a:endParaRPr lang="en-IN" sz="2000" dirty="0">
              <a:solidFill>
                <a:srgbClr val="993300"/>
              </a:solidFill>
              <a:latin typeface="Comic Sans MS" pitchFamily="66"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i="1" smtClean="0">
                <a:ln w="1905"/>
                <a:solidFill>
                  <a:srgbClr val="FFC000"/>
                </a:solidFill>
                <a:effectLst>
                  <a:innerShdw blurRad="69850" dist="43180" dir="5400000">
                    <a:srgbClr val="000000">
                      <a:alpha val="65000"/>
                    </a:srgbClr>
                  </a:innerShdw>
                </a:effectLst>
                <a:latin typeface="Comic Sans MS" pitchFamily="66" charset="0"/>
              </a:rPr>
              <a:t>THANK YOU</a:t>
            </a:r>
            <a:endParaRPr lang="en-IN" dirty="0">
              <a:solidFill>
                <a:srgbClr val="FFC000"/>
              </a:solidFill>
            </a:endParaRPr>
          </a:p>
        </p:txBody>
      </p:sp>
      <p:sp>
        <p:nvSpPr>
          <p:cNvPr id="3" name="Content Placeholder 2"/>
          <p:cNvSpPr>
            <a:spLocks noGrp="1"/>
          </p:cNvSpPr>
          <p:nvPr>
            <p:ph idx="1"/>
          </p:nvPr>
        </p:nvSpPr>
        <p:spPr/>
        <p:txBody>
          <a:bodyPr/>
          <a:lstStyle/>
          <a:p>
            <a:pPr algn="r">
              <a:buNone/>
            </a:pPr>
            <a:endParaRPr lang="en-US" sz="3200" b="1" dirty="0" smtClean="0">
              <a:solidFill>
                <a:srgbClr val="993300"/>
              </a:solidFill>
              <a:latin typeface="Comic Sans MS" pitchFamily="66" charset="0"/>
              <a:cs typeface="Arial" charset="0"/>
            </a:endParaRPr>
          </a:p>
          <a:p>
            <a:endParaRPr lang="en-IN"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u="sng" dirty="0" smtClean="0">
                <a:solidFill>
                  <a:srgbClr val="FFCC00"/>
                </a:solidFill>
                <a:latin typeface="Comic Sans MS" pitchFamily="66" charset="0"/>
              </a:rPr>
              <a:t/>
            </a:r>
            <a:br>
              <a:rPr lang="en-US" sz="3600" b="1" u="sng" dirty="0" smtClean="0">
                <a:solidFill>
                  <a:srgbClr val="FFCC00"/>
                </a:solidFill>
                <a:latin typeface="Comic Sans MS" pitchFamily="66" charset="0"/>
              </a:rPr>
            </a:br>
            <a:r>
              <a:rPr lang="en-US" sz="3600" b="1" dirty="0" smtClean="0">
                <a:solidFill>
                  <a:srgbClr val="FFCC00"/>
                </a:solidFill>
                <a:latin typeface="Comic Sans MS" pitchFamily="66" charset="0"/>
              </a:rPr>
              <a:t>CURRENT STATUTES/LAWS GOVERNING SALE OF PREMISES</a:t>
            </a:r>
            <a:endParaRPr lang="en-IN" dirty="0"/>
          </a:p>
        </p:txBody>
      </p:sp>
      <p:sp>
        <p:nvSpPr>
          <p:cNvPr id="3" name="Content Placeholder 2"/>
          <p:cNvSpPr>
            <a:spLocks noGrp="1"/>
          </p:cNvSpPr>
          <p:nvPr>
            <p:ph idx="1"/>
          </p:nvPr>
        </p:nvSpPr>
        <p:spPr>
          <a:xfrm>
            <a:off x="457200" y="1285860"/>
            <a:ext cx="8229600" cy="5038740"/>
          </a:xfrm>
        </p:spPr>
        <p:txBody>
          <a:bodyPr/>
          <a:lstStyle/>
          <a:p>
            <a:endParaRPr lang="en-US" dirty="0" smtClean="0"/>
          </a:p>
          <a:p>
            <a:endParaRPr lang="en-US" dirty="0" smtClean="0"/>
          </a:p>
          <a:p>
            <a:pPr lvl="0"/>
            <a:r>
              <a:rPr lang="en-US" dirty="0" smtClean="0">
                <a:solidFill>
                  <a:srgbClr val="993300"/>
                </a:solidFill>
                <a:latin typeface="Comic Sans MS" pitchFamily="66" charset="0"/>
              </a:rPr>
              <a:t> Real Estate (Regulation and Development) Act, 2016.  (RERA).</a:t>
            </a:r>
          </a:p>
          <a:p>
            <a:pPr lvl="0" algn="ctr">
              <a:buNone/>
            </a:pPr>
            <a:r>
              <a:rPr lang="en-US" dirty="0" smtClean="0">
                <a:solidFill>
                  <a:srgbClr val="993300"/>
                </a:solidFill>
                <a:latin typeface="Comic Sans MS" pitchFamily="66" charset="0"/>
              </a:rPr>
              <a:t>&amp;</a:t>
            </a:r>
          </a:p>
          <a:p>
            <a:pPr lvl="0"/>
            <a:r>
              <a:rPr lang="en-US" dirty="0" smtClean="0">
                <a:solidFill>
                  <a:srgbClr val="993300"/>
                </a:solidFill>
                <a:latin typeface="Comic Sans MS" pitchFamily="66" charset="0"/>
              </a:rPr>
              <a:t>The Maharashtra Ownership of Flats Act, 1963. (MOFA).</a:t>
            </a:r>
            <a:endParaRPr lang="en-IN" dirty="0" smtClean="0">
              <a:solidFill>
                <a:srgbClr val="993300"/>
              </a:solidFill>
              <a:latin typeface="Comic Sans MS" pitchFamily="66" charset="0"/>
            </a:endParaRPr>
          </a:p>
          <a:p>
            <a:endParaRPr lang="en-IN"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smtClean="0">
                <a:solidFill>
                  <a:srgbClr val="FFCC00"/>
                </a:solidFill>
                <a:latin typeface="Comic Sans MS" pitchFamily="66" charset="0"/>
              </a:rPr>
              <a:t>MAJOR ISSUES AND CHALLENGES FOR REGISTRATION OF PROJECTS (ON-GOING AND NEW PROJECTS) UNDER RERA</a:t>
            </a:r>
            <a:r>
              <a:rPr lang="en-IN" sz="3200" dirty="0" smtClean="0"/>
              <a:t/>
            </a:r>
            <a:br>
              <a:rPr lang="en-IN" sz="3200" dirty="0" smtClean="0"/>
            </a:br>
            <a:endParaRPr lang="en-IN" sz="3200" dirty="0">
              <a:solidFill>
                <a:srgbClr val="FFCC00"/>
              </a:solidFill>
              <a:latin typeface="Comic Sans MS" pitchFamily="66" charset="0"/>
            </a:endParaRPr>
          </a:p>
        </p:txBody>
      </p:sp>
      <p:sp>
        <p:nvSpPr>
          <p:cNvPr id="3" name="Content Placeholder 2"/>
          <p:cNvSpPr>
            <a:spLocks noGrp="1"/>
          </p:cNvSpPr>
          <p:nvPr>
            <p:ph idx="1"/>
          </p:nvPr>
        </p:nvSpPr>
        <p:spPr>
          <a:xfrm>
            <a:off x="457200" y="1500174"/>
            <a:ext cx="8229600" cy="4824426"/>
          </a:xfrm>
        </p:spPr>
        <p:txBody>
          <a:bodyPr/>
          <a:lstStyle/>
          <a:p>
            <a:pPr algn="just"/>
            <a:endParaRPr lang="en-US" dirty="0" smtClean="0">
              <a:solidFill>
                <a:srgbClr val="C00000"/>
              </a:solidFill>
              <a:latin typeface="Comic Sans MS" pitchFamily="66" charset="0"/>
            </a:endParaRPr>
          </a:p>
          <a:p>
            <a:pPr lvl="0" algn="just"/>
            <a:r>
              <a:rPr lang="en-US" dirty="0" smtClean="0">
                <a:solidFill>
                  <a:srgbClr val="993300"/>
                </a:solidFill>
                <a:latin typeface="Comic Sans MS" pitchFamily="66" charset="0"/>
              </a:rPr>
              <a:t>Issues &amp; challenges related to procedural aspect of uploading information and updating information periodically.</a:t>
            </a:r>
            <a:endParaRPr lang="en-IN" dirty="0" smtClean="0">
              <a:solidFill>
                <a:srgbClr val="993300"/>
              </a:solidFill>
              <a:latin typeface="Comic Sans MS" pitchFamily="66" charset="0"/>
            </a:endParaRPr>
          </a:p>
          <a:p>
            <a:pPr lvl="0" algn="just"/>
            <a:endParaRPr lang="en-US" dirty="0" smtClean="0">
              <a:solidFill>
                <a:srgbClr val="993300"/>
              </a:solidFill>
              <a:latin typeface="Comic Sans MS" pitchFamily="66" charset="0"/>
            </a:endParaRPr>
          </a:p>
          <a:p>
            <a:pPr lvl="0" algn="just"/>
            <a:r>
              <a:rPr lang="en-US" dirty="0" smtClean="0">
                <a:solidFill>
                  <a:srgbClr val="993300"/>
                </a:solidFill>
                <a:latin typeface="Comic Sans MS" pitchFamily="66" charset="0"/>
              </a:rPr>
              <a:t>Issues &amp; challenges due to various types of commercial understandings between Landowners and Promoters after introduction of RERA &amp; GST.</a:t>
            </a:r>
            <a:endParaRPr lang="en-IN" dirty="0" smtClean="0">
              <a:solidFill>
                <a:srgbClr val="993300"/>
              </a:solidFill>
              <a:latin typeface="Comic Sans MS" pitchFamily="66" charset="0"/>
            </a:endParaRPr>
          </a:p>
          <a:p>
            <a:pPr algn="just"/>
            <a:endParaRPr lang="en-IN" dirty="0">
              <a:solidFill>
                <a:srgbClr val="C00000"/>
              </a:solidFill>
              <a:latin typeface="Comic Sans MS"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04"/>
            <a:ext cx="8229600" cy="1418484"/>
          </a:xfrm>
        </p:spPr>
        <p:txBody>
          <a:bodyPr>
            <a:normAutofit fontScale="90000"/>
          </a:bodyPr>
          <a:lstStyle/>
          <a:p>
            <a:r>
              <a:rPr lang="en-US" sz="3200" b="1" dirty="0" smtClean="0">
                <a:solidFill>
                  <a:srgbClr val="FFCC00"/>
                </a:solidFill>
                <a:latin typeface="Comic Sans MS" pitchFamily="66" charset="0"/>
              </a:rPr>
              <a:t/>
            </a:r>
            <a:br>
              <a:rPr lang="en-US" sz="3200" b="1" dirty="0" smtClean="0">
                <a:solidFill>
                  <a:srgbClr val="FFCC00"/>
                </a:solidFill>
                <a:latin typeface="Comic Sans MS" pitchFamily="66" charset="0"/>
              </a:rPr>
            </a:br>
            <a:r>
              <a:rPr lang="en-US" sz="3200" b="1" dirty="0" smtClean="0">
                <a:solidFill>
                  <a:srgbClr val="FFCC00"/>
                </a:solidFill>
                <a:latin typeface="Comic Sans MS" pitchFamily="66" charset="0"/>
              </a:rPr>
              <a:t/>
            </a:r>
            <a:br>
              <a:rPr lang="en-US" sz="3200" b="1" dirty="0" smtClean="0">
                <a:solidFill>
                  <a:srgbClr val="FFCC00"/>
                </a:solidFill>
                <a:latin typeface="Comic Sans MS" pitchFamily="66" charset="0"/>
              </a:rPr>
            </a:br>
            <a:r>
              <a:rPr lang="en-US" sz="3200" b="1" dirty="0" smtClean="0">
                <a:solidFill>
                  <a:srgbClr val="FFCC00"/>
                </a:solidFill>
                <a:latin typeface="Comic Sans MS" pitchFamily="66" charset="0"/>
              </a:rPr>
              <a:t/>
            </a:r>
            <a:br>
              <a:rPr lang="en-US" sz="3200" b="1" dirty="0" smtClean="0">
                <a:solidFill>
                  <a:srgbClr val="FFCC00"/>
                </a:solidFill>
                <a:latin typeface="Comic Sans MS" pitchFamily="66" charset="0"/>
              </a:rPr>
            </a:br>
            <a:r>
              <a:rPr lang="en-US" sz="3200" b="1" dirty="0" smtClean="0">
                <a:solidFill>
                  <a:srgbClr val="FFCC00"/>
                </a:solidFill>
                <a:latin typeface="Comic Sans MS" pitchFamily="66" charset="0"/>
              </a:rPr>
              <a:t/>
            </a:r>
            <a:br>
              <a:rPr lang="en-US" sz="3200" b="1" dirty="0" smtClean="0">
                <a:solidFill>
                  <a:srgbClr val="FFCC00"/>
                </a:solidFill>
                <a:latin typeface="Comic Sans MS" pitchFamily="66" charset="0"/>
              </a:rPr>
            </a:br>
            <a:r>
              <a:rPr lang="en-US" sz="3200" b="1" dirty="0" smtClean="0">
                <a:solidFill>
                  <a:srgbClr val="FFCC00"/>
                </a:solidFill>
                <a:latin typeface="Comic Sans MS" pitchFamily="66" charset="0"/>
              </a:rPr>
              <a:t/>
            </a:r>
            <a:br>
              <a:rPr lang="en-US" sz="3200" b="1" dirty="0" smtClean="0">
                <a:solidFill>
                  <a:srgbClr val="FFCC00"/>
                </a:solidFill>
                <a:latin typeface="Comic Sans MS" pitchFamily="66" charset="0"/>
              </a:rPr>
            </a:br>
            <a:r>
              <a:rPr lang="en-US" sz="3200" b="1" dirty="0" smtClean="0">
                <a:solidFill>
                  <a:srgbClr val="FFCC00"/>
                </a:solidFill>
                <a:latin typeface="Comic Sans MS" pitchFamily="66" charset="0"/>
              </a:rPr>
              <a:t/>
            </a:r>
            <a:br>
              <a:rPr lang="en-US" sz="3200" b="1" dirty="0" smtClean="0">
                <a:solidFill>
                  <a:srgbClr val="FFCC00"/>
                </a:solidFill>
                <a:latin typeface="Comic Sans MS" pitchFamily="66" charset="0"/>
              </a:rPr>
            </a:br>
            <a:r>
              <a:rPr lang="en-US" sz="3200" b="1" dirty="0" smtClean="0">
                <a:solidFill>
                  <a:srgbClr val="FFCC00"/>
                </a:solidFill>
                <a:latin typeface="Comic Sans MS" pitchFamily="66" charset="0"/>
              </a:rPr>
              <a:t/>
            </a:r>
            <a:br>
              <a:rPr lang="en-US" sz="3200" b="1" dirty="0" smtClean="0">
                <a:solidFill>
                  <a:srgbClr val="FFCC00"/>
                </a:solidFill>
                <a:latin typeface="Comic Sans MS" pitchFamily="66" charset="0"/>
              </a:rPr>
            </a:br>
            <a:r>
              <a:rPr lang="en-US" sz="3200" b="1" dirty="0" smtClean="0">
                <a:solidFill>
                  <a:srgbClr val="FFCC00"/>
                </a:solidFill>
                <a:latin typeface="Comic Sans MS" pitchFamily="66" charset="0"/>
              </a:rPr>
              <a:t/>
            </a:r>
            <a:br>
              <a:rPr lang="en-US" sz="3200" b="1" dirty="0" smtClean="0">
                <a:solidFill>
                  <a:srgbClr val="FFCC00"/>
                </a:solidFill>
                <a:latin typeface="Comic Sans MS" pitchFamily="66" charset="0"/>
              </a:rPr>
            </a:br>
            <a:r>
              <a:rPr lang="en-US" sz="3200" b="1" dirty="0" smtClean="0">
                <a:solidFill>
                  <a:srgbClr val="FFCC00"/>
                </a:solidFill>
                <a:latin typeface="Comic Sans MS" pitchFamily="66" charset="0"/>
              </a:rPr>
              <a:t/>
            </a:r>
            <a:br>
              <a:rPr lang="en-US" sz="3200" b="1" dirty="0" smtClean="0">
                <a:solidFill>
                  <a:srgbClr val="FFCC00"/>
                </a:solidFill>
                <a:latin typeface="Comic Sans MS" pitchFamily="66" charset="0"/>
              </a:rPr>
            </a:br>
            <a:r>
              <a:rPr lang="en-US" sz="3200" b="1" dirty="0" smtClean="0">
                <a:solidFill>
                  <a:srgbClr val="FFCC00"/>
                </a:solidFill>
                <a:latin typeface="Comic Sans MS" pitchFamily="66" charset="0"/>
              </a:rPr>
              <a:t/>
            </a:r>
            <a:br>
              <a:rPr lang="en-US" sz="3200" b="1" dirty="0" smtClean="0">
                <a:solidFill>
                  <a:srgbClr val="FFCC00"/>
                </a:solidFill>
                <a:latin typeface="Comic Sans MS" pitchFamily="66" charset="0"/>
              </a:rPr>
            </a:br>
            <a:r>
              <a:rPr lang="en-US" sz="3200" b="1" dirty="0" smtClean="0">
                <a:solidFill>
                  <a:srgbClr val="FFCC00"/>
                </a:solidFill>
                <a:latin typeface="Comic Sans MS" pitchFamily="66" charset="0"/>
              </a:rPr>
              <a:t/>
            </a:r>
            <a:br>
              <a:rPr lang="en-US" sz="3200" b="1" dirty="0" smtClean="0">
                <a:solidFill>
                  <a:srgbClr val="FFCC00"/>
                </a:solidFill>
                <a:latin typeface="Comic Sans MS" pitchFamily="66" charset="0"/>
              </a:rPr>
            </a:br>
            <a:r>
              <a:rPr lang="en-US" sz="3200" b="1" dirty="0" smtClean="0">
                <a:solidFill>
                  <a:srgbClr val="FFCC00"/>
                </a:solidFill>
                <a:latin typeface="Comic Sans MS" pitchFamily="66" charset="0"/>
              </a:rPr>
              <a:t/>
            </a:r>
            <a:br>
              <a:rPr lang="en-US" sz="3200" b="1" dirty="0" smtClean="0">
                <a:solidFill>
                  <a:srgbClr val="FFCC00"/>
                </a:solidFill>
                <a:latin typeface="Comic Sans MS" pitchFamily="66" charset="0"/>
              </a:rPr>
            </a:br>
            <a:r>
              <a:rPr lang="en-US" sz="3200" b="1" dirty="0" smtClean="0">
                <a:solidFill>
                  <a:srgbClr val="FFCC00"/>
                </a:solidFill>
                <a:latin typeface="Comic Sans MS" pitchFamily="66" charset="0"/>
              </a:rPr>
              <a:t/>
            </a:r>
            <a:br>
              <a:rPr lang="en-US" sz="3200" b="1" dirty="0" smtClean="0">
                <a:solidFill>
                  <a:srgbClr val="FFCC00"/>
                </a:solidFill>
                <a:latin typeface="Comic Sans MS" pitchFamily="66" charset="0"/>
              </a:rPr>
            </a:br>
            <a:r>
              <a:rPr lang="en-US" sz="3200" b="1" dirty="0" smtClean="0">
                <a:solidFill>
                  <a:srgbClr val="FFCC00"/>
                </a:solidFill>
                <a:latin typeface="Comic Sans MS" pitchFamily="66" charset="0"/>
              </a:rPr>
              <a:t/>
            </a:r>
            <a:br>
              <a:rPr lang="en-US" sz="3200" b="1" dirty="0" smtClean="0">
                <a:solidFill>
                  <a:srgbClr val="FFCC00"/>
                </a:solidFill>
                <a:latin typeface="Comic Sans MS" pitchFamily="66" charset="0"/>
              </a:rPr>
            </a:br>
            <a:r>
              <a:rPr lang="en-US" sz="3200" b="1" dirty="0" smtClean="0">
                <a:solidFill>
                  <a:srgbClr val="FFCC00"/>
                </a:solidFill>
                <a:latin typeface="Comic Sans MS" pitchFamily="66" charset="0"/>
              </a:rPr>
              <a:t/>
            </a:r>
            <a:br>
              <a:rPr lang="en-US" sz="3200" b="1" dirty="0" smtClean="0">
                <a:solidFill>
                  <a:srgbClr val="FFCC00"/>
                </a:solidFill>
                <a:latin typeface="Comic Sans MS" pitchFamily="66" charset="0"/>
              </a:rPr>
            </a:br>
            <a:r>
              <a:rPr lang="en-US" sz="3200" b="1" dirty="0" smtClean="0">
                <a:solidFill>
                  <a:srgbClr val="FFCC00"/>
                </a:solidFill>
                <a:latin typeface="Comic Sans MS" pitchFamily="66" charset="0"/>
              </a:rPr>
              <a:t/>
            </a:r>
            <a:br>
              <a:rPr lang="en-US" sz="3200" b="1" dirty="0" smtClean="0">
                <a:solidFill>
                  <a:srgbClr val="FFCC00"/>
                </a:solidFill>
                <a:latin typeface="Comic Sans MS" pitchFamily="66" charset="0"/>
              </a:rPr>
            </a:br>
            <a:r>
              <a:rPr lang="en-US" sz="3200" b="1" dirty="0" smtClean="0">
                <a:solidFill>
                  <a:srgbClr val="FFCC00"/>
                </a:solidFill>
                <a:latin typeface="Comic Sans MS" pitchFamily="66" charset="0"/>
              </a:rPr>
              <a:t/>
            </a:r>
            <a:br>
              <a:rPr lang="en-US" sz="3200" b="1" dirty="0" smtClean="0">
                <a:solidFill>
                  <a:srgbClr val="FFCC00"/>
                </a:solidFill>
                <a:latin typeface="Comic Sans MS" pitchFamily="66" charset="0"/>
              </a:rPr>
            </a:br>
            <a:r>
              <a:rPr lang="en-US" sz="3200" b="1" dirty="0" smtClean="0">
                <a:solidFill>
                  <a:srgbClr val="FFCC00"/>
                </a:solidFill>
                <a:latin typeface="Comic Sans MS" pitchFamily="66" charset="0"/>
              </a:rPr>
              <a:t/>
            </a:r>
            <a:br>
              <a:rPr lang="en-US" sz="3200" b="1" dirty="0" smtClean="0">
                <a:solidFill>
                  <a:srgbClr val="FFCC00"/>
                </a:solidFill>
                <a:latin typeface="Comic Sans MS" pitchFamily="66" charset="0"/>
              </a:rPr>
            </a:br>
            <a:r>
              <a:rPr lang="en-US" sz="3200" b="1" dirty="0" smtClean="0">
                <a:solidFill>
                  <a:srgbClr val="FFCC00"/>
                </a:solidFill>
                <a:latin typeface="Comic Sans MS" pitchFamily="66" charset="0"/>
              </a:rPr>
              <a:t/>
            </a:r>
            <a:br>
              <a:rPr lang="en-US" sz="3200" b="1" dirty="0" smtClean="0">
                <a:solidFill>
                  <a:srgbClr val="FFCC00"/>
                </a:solidFill>
                <a:latin typeface="Comic Sans MS" pitchFamily="66" charset="0"/>
              </a:rPr>
            </a:br>
            <a:r>
              <a:rPr lang="en-US" sz="3200" b="1" dirty="0" smtClean="0">
                <a:solidFill>
                  <a:srgbClr val="FFCC00"/>
                </a:solidFill>
                <a:latin typeface="Comic Sans MS" pitchFamily="66" charset="0"/>
              </a:rPr>
              <a:t/>
            </a:r>
            <a:br>
              <a:rPr lang="en-US" sz="3200" b="1" dirty="0" smtClean="0">
                <a:solidFill>
                  <a:srgbClr val="FFCC00"/>
                </a:solidFill>
                <a:latin typeface="Comic Sans MS" pitchFamily="66" charset="0"/>
              </a:rPr>
            </a:br>
            <a:r>
              <a:rPr lang="en-US" sz="3200" b="1" dirty="0" smtClean="0">
                <a:solidFill>
                  <a:srgbClr val="FFCC00"/>
                </a:solidFill>
                <a:latin typeface="Comic Sans MS" pitchFamily="66" charset="0"/>
              </a:rPr>
              <a:t/>
            </a:r>
            <a:br>
              <a:rPr lang="en-US" sz="3200" b="1" dirty="0" smtClean="0">
                <a:solidFill>
                  <a:srgbClr val="FFCC00"/>
                </a:solidFill>
                <a:latin typeface="Comic Sans MS" pitchFamily="66" charset="0"/>
              </a:rPr>
            </a:br>
            <a:r>
              <a:rPr lang="en-US" sz="3200" b="1" dirty="0" smtClean="0">
                <a:solidFill>
                  <a:srgbClr val="FFCC00"/>
                </a:solidFill>
                <a:latin typeface="Comic Sans MS" pitchFamily="66" charset="0"/>
              </a:rPr>
              <a:t/>
            </a:r>
            <a:br>
              <a:rPr lang="en-US" sz="3200" b="1" dirty="0" smtClean="0">
                <a:solidFill>
                  <a:srgbClr val="FFCC00"/>
                </a:solidFill>
                <a:latin typeface="Comic Sans MS" pitchFamily="66" charset="0"/>
              </a:rPr>
            </a:br>
            <a:r>
              <a:rPr lang="en-US" sz="3200" b="1" dirty="0" smtClean="0">
                <a:solidFill>
                  <a:srgbClr val="FFCC00"/>
                </a:solidFill>
                <a:latin typeface="Comic Sans MS" pitchFamily="66" charset="0"/>
              </a:rPr>
              <a:t>ISSUES &amp; CHALLENGES RELATED TO PROCEDURAL ASPECT OF UPLOADING INFORMATION</a:t>
            </a:r>
            <a:endParaRPr lang="en-IN" sz="3200" dirty="0">
              <a:solidFill>
                <a:srgbClr val="FFCC00"/>
              </a:solidFill>
              <a:latin typeface="Comic Sans MS" pitchFamily="66" charset="0"/>
            </a:endParaRPr>
          </a:p>
        </p:txBody>
      </p:sp>
      <p:sp>
        <p:nvSpPr>
          <p:cNvPr id="3" name="Content Placeholder 2"/>
          <p:cNvSpPr>
            <a:spLocks noGrp="1"/>
          </p:cNvSpPr>
          <p:nvPr>
            <p:ph idx="1"/>
          </p:nvPr>
        </p:nvSpPr>
        <p:spPr>
          <a:xfrm>
            <a:off x="457200" y="1785926"/>
            <a:ext cx="8229600" cy="4714908"/>
          </a:xfrm>
        </p:spPr>
        <p:txBody>
          <a:bodyPr>
            <a:normAutofit fontScale="92500" lnSpcReduction="10000"/>
          </a:bodyPr>
          <a:lstStyle/>
          <a:p>
            <a:pPr lvl="0" algn="just"/>
            <a:r>
              <a:rPr lang="en-US" dirty="0" smtClean="0">
                <a:solidFill>
                  <a:srgbClr val="C00000"/>
                </a:solidFill>
                <a:latin typeface="Comic Sans MS" pitchFamily="66" charset="0"/>
              </a:rPr>
              <a:t>Giving details of all the Partners/Designated Partners in Partnership firm or LLP.</a:t>
            </a:r>
            <a:endParaRPr lang="en-IN" dirty="0" smtClean="0">
              <a:solidFill>
                <a:srgbClr val="C00000"/>
              </a:solidFill>
              <a:latin typeface="Comic Sans MS" pitchFamily="66" charset="0"/>
            </a:endParaRPr>
          </a:p>
          <a:p>
            <a:pPr lvl="0" algn="just"/>
            <a:r>
              <a:rPr lang="en-US" dirty="0" smtClean="0">
                <a:solidFill>
                  <a:srgbClr val="C00000"/>
                </a:solidFill>
                <a:latin typeface="Comic Sans MS" pitchFamily="66" charset="0"/>
              </a:rPr>
              <a:t>Giving details of all Directors in case of a Private Limited Company.</a:t>
            </a:r>
            <a:endParaRPr lang="en-IN" dirty="0" smtClean="0">
              <a:solidFill>
                <a:srgbClr val="C00000"/>
              </a:solidFill>
              <a:latin typeface="Comic Sans MS" pitchFamily="66" charset="0"/>
            </a:endParaRPr>
          </a:p>
          <a:p>
            <a:pPr lvl="0" algn="just"/>
            <a:r>
              <a:rPr lang="en-US" dirty="0" smtClean="0">
                <a:solidFill>
                  <a:srgbClr val="C00000"/>
                </a:solidFill>
                <a:latin typeface="Comic Sans MS" pitchFamily="66" charset="0"/>
              </a:rPr>
              <a:t>Giving details of Sole Proprietor in case of a Proprietary firm. In case of a Proprietary firm, the registration has to be done in the category other than individual, since, it is presumed that, the Proprietor  along with the office staff will be implementing the project.</a:t>
            </a:r>
            <a:endParaRPr lang="en-IN" dirty="0" smtClean="0">
              <a:solidFill>
                <a:srgbClr val="C00000"/>
              </a:solidFill>
              <a:latin typeface="Comic Sans MS" pitchFamily="66" charset="0"/>
            </a:endParaRPr>
          </a:p>
          <a:p>
            <a:pPr algn="just"/>
            <a:r>
              <a:rPr lang="en-US" dirty="0" smtClean="0">
                <a:solidFill>
                  <a:srgbClr val="C00000"/>
                </a:solidFill>
                <a:latin typeface="Comic Sans MS" pitchFamily="66" charset="0"/>
              </a:rPr>
              <a:t>Giving details of an individual in case of self-development.  All individuals need to register under the category - individuals.</a:t>
            </a:r>
            <a:endParaRPr lang="en-IN" dirty="0">
              <a:solidFill>
                <a:srgbClr val="C00000"/>
              </a:solidFill>
              <a:latin typeface="Comic Sans MS"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428604"/>
            <a:ext cx="8229600" cy="785818"/>
          </a:xfrm>
        </p:spPr>
        <p:txBody>
          <a:bodyPr>
            <a:normAutofit/>
          </a:bodyPr>
          <a:lstStyle/>
          <a:p>
            <a:r>
              <a:rPr lang="en-US" sz="3200" b="1" dirty="0" smtClean="0">
                <a:solidFill>
                  <a:srgbClr val="FFCC00"/>
                </a:solidFill>
                <a:latin typeface="Comic Sans MS" pitchFamily="66" charset="0"/>
              </a:rPr>
              <a:t>ISSUES AND CHALLENGES </a:t>
            </a:r>
            <a:r>
              <a:rPr lang="en-US" sz="2200" b="1" dirty="0" smtClean="0">
                <a:solidFill>
                  <a:srgbClr val="FFCC00"/>
                </a:solidFill>
                <a:latin typeface="Comic Sans MS" pitchFamily="66" charset="0"/>
              </a:rPr>
              <a:t>(cont) </a:t>
            </a:r>
            <a:endParaRPr lang="en-IN" sz="2200" dirty="0">
              <a:solidFill>
                <a:srgbClr val="FFCC00"/>
              </a:solidFill>
              <a:latin typeface="Comic Sans MS" pitchFamily="66" charset="0"/>
            </a:endParaRPr>
          </a:p>
        </p:txBody>
      </p:sp>
      <p:sp>
        <p:nvSpPr>
          <p:cNvPr id="3" name="Content Placeholder 2"/>
          <p:cNvSpPr>
            <a:spLocks noGrp="1"/>
          </p:cNvSpPr>
          <p:nvPr>
            <p:ph idx="1"/>
          </p:nvPr>
        </p:nvSpPr>
        <p:spPr>
          <a:xfrm>
            <a:off x="357158" y="1285860"/>
            <a:ext cx="8429684" cy="5038740"/>
          </a:xfrm>
        </p:spPr>
        <p:txBody>
          <a:bodyPr>
            <a:normAutofit fontScale="92500"/>
          </a:bodyPr>
          <a:lstStyle/>
          <a:p>
            <a:pPr lvl="0" algn="just"/>
            <a:r>
              <a:rPr lang="en-US" dirty="0" smtClean="0">
                <a:solidFill>
                  <a:srgbClr val="993300"/>
                </a:solidFill>
                <a:latin typeface="Comic Sans MS" pitchFamily="66" charset="0"/>
              </a:rPr>
              <a:t>When one of the partners is a Private Limited Company, then for such Private Limited Company one of the authorised Director’s name and photo has to be uploaded.</a:t>
            </a:r>
            <a:endParaRPr lang="en-IN" dirty="0" smtClean="0">
              <a:solidFill>
                <a:srgbClr val="993300"/>
              </a:solidFill>
              <a:latin typeface="Comic Sans MS" pitchFamily="66" charset="0"/>
            </a:endParaRPr>
          </a:p>
          <a:p>
            <a:pPr lvl="0" algn="just"/>
            <a:r>
              <a:rPr lang="en-US" dirty="0" smtClean="0">
                <a:solidFill>
                  <a:srgbClr val="993300"/>
                </a:solidFill>
                <a:latin typeface="Comic Sans MS" pitchFamily="66" charset="0"/>
              </a:rPr>
              <a:t>There is no uniformity amongst the registered project uploading the details of all the partners on the website of </a:t>
            </a:r>
            <a:r>
              <a:rPr lang="en-US" dirty="0" err="1" smtClean="0">
                <a:solidFill>
                  <a:srgbClr val="993300"/>
                </a:solidFill>
                <a:latin typeface="Comic Sans MS" pitchFamily="66" charset="0"/>
              </a:rPr>
              <a:t>Maha</a:t>
            </a:r>
            <a:r>
              <a:rPr lang="en-US" dirty="0" smtClean="0">
                <a:solidFill>
                  <a:srgbClr val="993300"/>
                </a:solidFill>
                <a:latin typeface="Comic Sans MS" pitchFamily="66" charset="0"/>
              </a:rPr>
              <a:t>-RERA; in case of few projects, details of 1 or 2 partners have been uploaded instead of all the partners. </a:t>
            </a:r>
            <a:endParaRPr lang="en-IN" dirty="0" smtClean="0">
              <a:solidFill>
                <a:srgbClr val="993300"/>
              </a:solidFill>
              <a:latin typeface="Comic Sans MS" pitchFamily="66" charset="0"/>
            </a:endParaRPr>
          </a:p>
          <a:p>
            <a:pPr lvl="0" algn="just"/>
            <a:r>
              <a:rPr lang="en-US" dirty="0" smtClean="0">
                <a:solidFill>
                  <a:srgbClr val="993300"/>
                </a:solidFill>
                <a:latin typeface="Comic Sans MS" pitchFamily="66" charset="0"/>
              </a:rPr>
              <a:t>If there is any change in the constitution of Partnership Firm, Limited Liability Partnership Firm, Private Limited Company, etc. then such change in constitution should be uploaded on </a:t>
            </a:r>
            <a:r>
              <a:rPr lang="en-US" dirty="0" err="1" smtClean="0">
                <a:solidFill>
                  <a:srgbClr val="993300"/>
                </a:solidFill>
                <a:latin typeface="Comic Sans MS" pitchFamily="66" charset="0"/>
              </a:rPr>
              <a:t>Maha</a:t>
            </a:r>
            <a:r>
              <a:rPr lang="en-US" dirty="0" smtClean="0">
                <a:solidFill>
                  <a:srgbClr val="993300"/>
                </a:solidFill>
                <a:latin typeface="Comic Sans MS" pitchFamily="66" charset="0"/>
              </a:rPr>
              <a:t>-RERA website.  </a:t>
            </a:r>
            <a:endParaRPr lang="en-IN" dirty="0" smtClean="0">
              <a:solidFill>
                <a:srgbClr val="993300"/>
              </a:solidFill>
              <a:latin typeface="Comic Sans MS" pitchFamily="66" charset="0"/>
            </a:endParaRPr>
          </a:p>
          <a:p>
            <a:pPr algn="just"/>
            <a:endParaRPr lang="en-IN" dirty="0">
              <a:solidFill>
                <a:srgbClr val="C00000"/>
              </a:solidFill>
              <a:latin typeface="Comic Sans MS" pitchFamily="66"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38962"/>
          </a:xfrm>
        </p:spPr>
        <p:txBody>
          <a:bodyPr>
            <a:normAutofit/>
          </a:bodyPr>
          <a:lstStyle/>
          <a:p>
            <a:r>
              <a:rPr lang="en-US" sz="3600" b="1" dirty="0" smtClean="0">
                <a:solidFill>
                  <a:srgbClr val="FFCC00"/>
                </a:solidFill>
                <a:latin typeface="Comic Sans MS" pitchFamily="66" charset="0"/>
              </a:rPr>
              <a:t>ISSUES AND CHALLENGES </a:t>
            </a:r>
            <a:r>
              <a:rPr lang="en-US" sz="2200" b="1" dirty="0" smtClean="0">
                <a:solidFill>
                  <a:srgbClr val="FFCC00"/>
                </a:solidFill>
                <a:latin typeface="Comic Sans MS" pitchFamily="66" charset="0"/>
              </a:rPr>
              <a:t>(cont)</a:t>
            </a:r>
            <a:endParaRPr lang="en-IN" sz="2200" dirty="0"/>
          </a:p>
        </p:txBody>
      </p:sp>
      <p:sp>
        <p:nvSpPr>
          <p:cNvPr id="3" name="Content Placeholder 2"/>
          <p:cNvSpPr>
            <a:spLocks noGrp="1"/>
          </p:cNvSpPr>
          <p:nvPr>
            <p:ph idx="1"/>
          </p:nvPr>
        </p:nvSpPr>
        <p:spPr/>
        <p:txBody>
          <a:bodyPr/>
          <a:lstStyle/>
          <a:p>
            <a:pPr>
              <a:buNone/>
            </a:pPr>
            <a:r>
              <a:rPr lang="en-US" sz="3200" dirty="0" smtClean="0">
                <a:solidFill>
                  <a:srgbClr val="993300"/>
                </a:solidFill>
                <a:latin typeface="Comic Sans MS" pitchFamily="66" charset="0"/>
              </a:rPr>
              <a:t>Giving project details.</a:t>
            </a:r>
            <a:endParaRPr lang="en-IN" sz="3200" dirty="0" smtClean="0">
              <a:solidFill>
                <a:srgbClr val="993300"/>
              </a:solidFill>
              <a:latin typeface="Comic Sans MS" pitchFamily="66" charset="0"/>
            </a:endParaRPr>
          </a:p>
          <a:p>
            <a:pPr lvl="0"/>
            <a:r>
              <a:rPr lang="en-US" sz="3200" dirty="0" smtClean="0">
                <a:solidFill>
                  <a:srgbClr val="993300"/>
                </a:solidFill>
                <a:latin typeface="Comic Sans MS" pitchFamily="66" charset="0"/>
              </a:rPr>
              <a:t>Misleading/confusing at times.</a:t>
            </a:r>
          </a:p>
          <a:p>
            <a:pPr lvl="0"/>
            <a:endParaRPr lang="en-IN" sz="3200" dirty="0" smtClean="0">
              <a:solidFill>
                <a:srgbClr val="993300"/>
              </a:solidFill>
              <a:latin typeface="Comic Sans MS" pitchFamily="66" charset="0"/>
            </a:endParaRPr>
          </a:p>
          <a:p>
            <a:pPr lvl="0"/>
            <a:r>
              <a:rPr lang="en-US" sz="3200" dirty="0" smtClean="0">
                <a:solidFill>
                  <a:srgbClr val="993300"/>
                </a:solidFill>
                <a:latin typeface="Comic Sans MS" pitchFamily="66" charset="0"/>
              </a:rPr>
              <a:t>Not enough provision for giving exact location or landmark.</a:t>
            </a:r>
            <a:endParaRPr lang="en-IN" sz="3200" dirty="0" smtClean="0">
              <a:solidFill>
                <a:srgbClr val="993300"/>
              </a:solidFill>
              <a:latin typeface="Comic Sans MS" pitchFamily="66" charset="0"/>
            </a:endParaRPr>
          </a:p>
          <a:p>
            <a:endParaRPr lang="en-IN"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04"/>
            <a:ext cx="8229600" cy="642942"/>
          </a:xfrm>
        </p:spPr>
        <p:txBody>
          <a:bodyPr>
            <a:normAutofit/>
          </a:bodyPr>
          <a:lstStyle/>
          <a:p>
            <a:r>
              <a:rPr lang="en-US" sz="3200" b="1" dirty="0" smtClean="0">
                <a:solidFill>
                  <a:srgbClr val="FFCC00"/>
                </a:solidFill>
                <a:latin typeface="Comic Sans MS" pitchFamily="66" charset="0"/>
              </a:rPr>
              <a:t>ISSUES AND CHALLENGES </a:t>
            </a:r>
            <a:r>
              <a:rPr lang="en-US" sz="2200" b="1" dirty="0" smtClean="0">
                <a:solidFill>
                  <a:srgbClr val="FFCC00"/>
                </a:solidFill>
                <a:latin typeface="Comic Sans MS" pitchFamily="66" charset="0"/>
              </a:rPr>
              <a:t>(cont)</a:t>
            </a:r>
            <a:endParaRPr lang="en-IN" sz="2200" dirty="0"/>
          </a:p>
        </p:txBody>
      </p:sp>
      <p:sp>
        <p:nvSpPr>
          <p:cNvPr id="3" name="Content Placeholder 2"/>
          <p:cNvSpPr>
            <a:spLocks noGrp="1"/>
          </p:cNvSpPr>
          <p:nvPr>
            <p:ph idx="1"/>
          </p:nvPr>
        </p:nvSpPr>
        <p:spPr>
          <a:xfrm>
            <a:off x="457200" y="1357298"/>
            <a:ext cx="8229600" cy="5214974"/>
          </a:xfrm>
        </p:spPr>
        <p:txBody>
          <a:bodyPr>
            <a:normAutofit fontScale="92500" lnSpcReduction="20000"/>
          </a:bodyPr>
          <a:lstStyle/>
          <a:p>
            <a:pPr algn="just">
              <a:buNone/>
            </a:pPr>
            <a:r>
              <a:rPr lang="en-US" sz="2800" dirty="0" smtClean="0">
                <a:solidFill>
                  <a:srgbClr val="993300"/>
                </a:solidFill>
                <a:latin typeface="Comic Sans MS" pitchFamily="66" charset="0"/>
              </a:rPr>
              <a:t>DEFINING A PROJECT.</a:t>
            </a:r>
          </a:p>
          <a:p>
            <a:pPr algn="just">
              <a:buNone/>
            </a:pPr>
            <a:endParaRPr lang="en-US" sz="2800" dirty="0" smtClean="0">
              <a:solidFill>
                <a:srgbClr val="993300"/>
              </a:solidFill>
              <a:latin typeface="Comic Sans MS" pitchFamily="66" charset="0"/>
            </a:endParaRPr>
          </a:p>
          <a:p>
            <a:pPr lvl="0" algn="just"/>
            <a:r>
              <a:rPr lang="en-US" sz="2800" dirty="0" smtClean="0">
                <a:solidFill>
                  <a:srgbClr val="993300"/>
                </a:solidFill>
                <a:latin typeface="Comic Sans MS" pitchFamily="66" charset="0"/>
              </a:rPr>
              <a:t>What is an ongoing project?</a:t>
            </a:r>
          </a:p>
          <a:p>
            <a:pPr lvl="0" algn="just"/>
            <a:endParaRPr lang="en-IN" sz="2800" dirty="0" smtClean="0">
              <a:solidFill>
                <a:srgbClr val="993300"/>
              </a:solidFill>
              <a:latin typeface="Comic Sans MS" pitchFamily="66" charset="0"/>
            </a:endParaRPr>
          </a:p>
          <a:p>
            <a:pPr lvl="0" algn="just"/>
            <a:r>
              <a:rPr lang="en-US" sz="2800" dirty="0" smtClean="0">
                <a:solidFill>
                  <a:srgbClr val="993300"/>
                </a:solidFill>
                <a:latin typeface="Comic Sans MS" pitchFamily="66" charset="0"/>
              </a:rPr>
              <a:t>What is a new project?</a:t>
            </a:r>
          </a:p>
          <a:p>
            <a:pPr lvl="0" algn="just"/>
            <a:endParaRPr lang="en-IN" sz="2800" dirty="0" smtClean="0">
              <a:solidFill>
                <a:srgbClr val="993300"/>
              </a:solidFill>
              <a:latin typeface="Comic Sans MS" pitchFamily="66" charset="0"/>
            </a:endParaRPr>
          </a:p>
          <a:p>
            <a:pPr lvl="0" algn="just"/>
            <a:r>
              <a:rPr lang="en-US" sz="2800" dirty="0" smtClean="0">
                <a:solidFill>
                  <a:srgbClr val="993300"/>
                </a:solidFill>
                <a:latin typeface="Comic Sans MS" pitchFamily="66" charset="0"/>
              </a:rPr>
              <a:t>New project with old permissions.</a:t>
            </a:r>
          </a:p>
          <a:p>
            <a:pPr lvl="0" algn="just"/>
            <a:endParaRPr lang="en-IN" sz="2800" dirty="0" smtClean="0">
              <a:solidFill>
                <a:srgbClr val="993300"/>
              </a:solidFill>
              <a:latin typeface="Comic Sans MS" pitchFamily="66" charset="0"/>
            </a:endParaRPr>
          </a:p>
          <a:p>
            <a:pPr lvl="0" algn="just"/>
            <a:r>
              <a:rPr lang="en-US" sz="2800" dirty="0" smtClean="0">
                <a:solidFill>
                  <a:srgbClr val="993300"/>
                </a:solidFill>
                <a:latin typeface="Comic Sans MS" pitchFamily="66" charset="0"/>
              </a:rPr>
              <a:t>In case of new project with recent permission but some of the </a:t>
            </a:r>
            <a:r>
              <a:rPr lang="en-US" sz="2800" smtClean="0">
                <a:solidFill>
                  <a:srgbClr val="993300"/>
                </a:solidFill>
                <a:latin typeface="Comic Sans MS" pitchFamily="66" charset="0"/>
              </a:rPr>
              <a:t>premises were </a:t>
            </a:r>
            <a:r>
              <a:rPr lang="en-US" sz="2800" dirty="0" smtClean="0">
                <a:solidFill>
                  <a:srgbClr val="993300"/>
                </a:solidFill>
                <a:latin typeface="Comic Sans MS" pitchFamily="66" charset="0"/>
              </a:rPr>
              <a:t>sold even prior to receipt of the permission from Sanctioning Authority, whether the said project should be classified as New Project or On-going Project?</a:t>
            </a:r>
            <a:endParaRPr lang="en-IN" sz="2800" dirty="0">
              <a:solidFill>
                <a:srgbClr val="993300"/>
              </a:solidFill>
              <a:latin typeface="Comic Sans MS" pitchFamily="66"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375</TotalTime>
  <Words>1899</Words>
  <Application>Microsoft Office PowerPoint</Application>
  <PresentationFormat>On-screen Show (4:3)</PresentationFormat>
  <Paragraphs>209</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Flow</vt:lpstr>
      <vt:lpstr>"Real  Estate (Regulation and Development ) Act, 2016 &amp; Registration of Real Estate Projects Issues and Challenges </vt:lpstr>
      <vt:lpstr>NEED FOR RERA:   Real Estate (Regulation and Development) Act, 2016 </vt:lpstr>
      <vt:lpstr>BACKGROUND OF RERA </vt:lpstr>
      <vt:lpstr>                           CURRENT STATUTES/LAWS GOVERNING SALE OF PREMISES</vt:lpstr>
      <vt:lpstr>MAJOR ISSUES AND CHALLENGES FOR REGISTRATION OF PROJECTS (ON-GOING AND NEW PROJECTS) UNDER RERA </vt:lpstr>
      <vt:lpstr>                      ISSUES &amp; CHALLENGES RELATED TO PROCEDURAL ASPECT OF UPLOADING INFORMATION</vt:lpstr>
      <vt:lpstr>ISSUES AND CHALLENGES (cont) </vt:lpstr>
      <vt:lpstr>ISSUES AND CHALLENGES (cont)</vt:lpstr>
      <vt:lpstr>ISSUES AND CHALLENGES (cont)</vt:lpstr>
      <vt:lpstr>    Providing Land &amp; FSI details  in case of:</vt:lpstr>
      <vt:lpstr>Slide 11</vt:lpstr>
      <vt:lpstr>Providing amenity details:</vt:lpstr>
      <vt:lpstr>Details related to Litigations   &amp; Encumbrances</vt:lpstr>
      <vt:lpstr>ISSUES AND CHALLENGES:  GIVING COST DETAILS</vt:lpstr>
      <vt:lpstr>ISSUES AND CHALLENGES</vt:lpstr>
      <vt:lpstr>ISSUES AND CHALLENGES. </vt:lpstr>
      <vt:lpstr>ISSUES &amp; CHALLENGES DUE TO INTRODUCTION OF RERA &amp; GST</vt:lpstr>
      <vt:lpstr>Slide 18</vt:lpstr>
      <vt:lpstr>Slide 19</vt:lpstr>
      <vt:lpstr>Slide 20</vt:lpstr>
      <vt:lpstr>How to define a phase:</vt:lpstr>
      <vt:lpstr>How RERA has impacted various stakeholders.</vt:lpstr>
      <vt:lpstr>Adding owner/investor as  co-promoter:</vt:lpstr>
      <vt:lpstr>Issues and challenges in forming a society and executing vesting document in favour of the Society</vt:lpstr>
      <vt:lpstr>Executing Deed of Conveyance/Vesting Documents in favour of the Society</vt:lpstr>
      <vt:lpstr>RULINGS</vt:lpstr>
      <vt:lpstr>RULING (cont)</vt:lpstr>
      <vt:lpstr>RULING (cont)</vt:lpstr>
      <vt:lpstr>RULING (cont)</vt:lpstr>
      <vt:lpstr>RULING (cont)</vt:lpstr>
      <vt:lpstr>DISCLAIMER </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Events</cp:lastModifiedBy>
  <cp:revision>48</cp:revision>
  <dcterms:created xsi:type="dcterms:W3CDTF">2017-11-22T09:32:39Z</dcterms:created>
  <dcterms:modified xsi:type="dcterms:W3CDTF">2017-11-27T10:14:42Z</dcterms:modified>
</cp:coreProperties>
</file>