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118.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2"/>
  </p:notesMasterIdLst>
  <p:sldIdLst>
    <p:sldId id="256" r:id="rId2"/>
    <p:sldId id="257" r:id="rId3"/>
    <p:sldId id="258" r:id="rId4"/>
    <p:sldId id="259" r:id="rId5"/>
    <p:sldId id="260" r:id="rId6"/>
    <p:sldId id="261" r:id="rId7"/>
    <p:sldId id="262" r:id="rId8"/>
    <p:sldId id="293" r:id="rId9"/>
    <p:sldId id="263" r:id="rId10"/>
    <p:sldId id="264" r:id="rId11"/>
    <p:sldId id="265" r:id="rId12"/>
    <p:sldId id="294" r:id="rId13"/>
    <p:sldId id="266" r:id="rId14"/>
    <p:sldId id="267" r:id="rId15"/>
    <p:sldId id="268" r:id="rId16"/>
    <p:sldId id="269" r:id="rId17"/>
    <p:sldId id="270" r:id="rId18"/>
    <p:sldId id="271" r:id="rId19"/>
    <p:sldId id="272" r:id="rId20"/>
    <p:sldId id="273" r:id="rId21"/>
    <p:sldId id="274" r:id="rId22"/>
    <p:sldId id="275" r:id="rId23"/>
    <p:sldId id="295" r:id="rId24"/>
    <p:sldId id="276" r:id="rId25"/>
    <p:sldId id="277" r:id="rId26"/>
    <p:sldId id="278" r:id="rId27"/>
    <p:sldId id="279" r:id="rId28"/>
    <p:sldId id="280" r:id="rId29"/>
    <p:sldId id="296" r:id="rId30"/>
    <p:sldId id="281" r:id="rId31"/>
    <p:sldId id="282" r:id="rId32"/>
    <p:sldId id="283" r:id="rId33"/>
    <p:sldId id="284" r:id="rId34"/>
    <p:sldId id="285" r:id="rId35"/>
    <p:sldId id="286" r:id="rId36"/>
    <p:sldId id="287" r:id="rId37"/>
    <p:sldId id="364" r:id="rId38"/>
    <p:sldId id="401" r:id="rId39"/>
    <p:sldId id="288" r:id="rId40"/>
    <p:sldId id="289" r:id="rId41"/>
    <p:sldId id="298" r:id="rId42"/>
    <p:sldId id="290" r:id="rId43"/>
    <p:sldId id="299" r:id="rId44"/>
    <p:sldId id="291" r:id="rId45"/>
    <p:sldId id="292" r:id="rId46"/>
    <p:sldId id="301" r:id="rId47"/>
    <p:sldId id="302" r:id="rId48"/>
    <p:sldId id="303" r:id="rId49"/>
    <p:sldId id="394" r:id="rId50"/>
    <p:sldId id="395" r:id="rId51"/>
    <p:sldId id="304" r:id="rId52"/>
    <p:sldId id="305" r:id="rId53"/>
    <p:sldId id="359" r:id="rId54"/>
    <p:sldId id="308" r:id="rId55"/>
    <p:sldId id="310" r:id="rId56"/>
    <p:sldId id="400" r:id="rId57"/>
    <p:sldId id="311" r:id="rId58"/>
    <p:sldId id="312" r:id="rId59"/>
    <p:sldId id="313" r:id="rId60"/>
    <p:sldId id="361" r:id="rId61"/>
    <p:sldId id="314" r:id="rId62"/>
    <p:sldId id="389" r:id="rId63"/>
    <p:sldId id="390" r:id="rId64"/>
    <p:sldId id="366" r:id="rId65"/>
    <p:sldId id="368" r:id="rId66"/>
    <p:sldId id="415" r:id="rId67"/>
    <p:sldId id="411" r:id="rId68"/>
    <p:sldId id="362" r:id="rId69"/>
    <p:sldId id="319" r:id="rId70"/>
    <p:sldId id="363" r:id="rId71"/>
    <p:sldId id="387" r:id="rId72"/>
    <p:sldId id="388" r:id="rId73"/>
    <p:sldId id="321" r:id="rId74"/>
    <p:sldId id="322" r:id="rId75"/>
    <p:sldId id="323" r:id="rId76"/>
    <p:sldId id="372" r:id="rId77"/>
    <p:sldId id="373" r:id="rId78"/>
    <p:sldId id="374" r:id="rId79"/>
    <p:sldId id="328" r:id="rId80"/>
    <p:sldId id="402" r:id="rId81"/>
    <p:sldId id="330" r:id="rId82"/>
    <p:sldId id="379" r:id="rId83"/>
    <p:sldId id="335" r:id="rId84"/>
    <p:sldId id="381" r:id="rId85"/>
    <p:sldId id="382" r:id="rId86"/>
    <p:sldId id="336" r:id="rId87"/>
    <p:sldId id="337" r:id="rId88"/>
    <p:sldId id="338" r:id="rId89"/>
    <p:sldId id="383" r:id="rId90"/>
    <p:sldId id="339" r:id="rId91"/>
    <p:sldId id="340" r:id="rId92"/>
    <p:sldId id="413" r:id="rId93"/>
    <p:sldId id="391" r:id="rId94"/>
    <p:sldId id="384" r:id="rId95"/>
    <p:sldId id="343" r:id="rId96"/>
    <p:sldId id="407" r:id="rId97"/>
    <p:sldId id="344" r:id="rId98"/>
    <p:sldId id="393" r:id="rId99"/>
    <p:sldId id="405" r:id="rId100"/>
    <p:sldId id="414" r:id="rId101"/>
    <p:sldId id="412" r:id="rId102"/>
    <p:sldId id="409" r:id="rId103"/>
    <p:sldId id="410" r:id="rId104"/>
    <p:sldId id="406" r:id="rId105"/>
    <p:sldId id="385" r:id="rId106"/>
    <p:sldId id="403" r:id="rId107"/>
    <p:sldId id="408" r:id="rId108"/>
    <p:sldId id="404" r:id="rId109"/>
    <p:sldId id="347" r:id="rId110"/>
    <p:sldId id="416" r:id="rId111"/>
    <p:sldId id="417" r:id="rId112"/>
    <p:sldId id="399" r:id="rId113"/>
    <p:sldId id="386" r:id="rId114"/>
    <p:sldId id="348" r:id="rId115"/>
    <p:sldId id="349" r:id="rId116"/>
    <p:sldId id="350" r:id="rId117"/>
    <p:sldId id="353" r:id="rId118"/>
    <p:sldId id="355" r:id="rId119"/>
    <p:sldId id="356" r:id="rId120"/>
    <p:sldId id="357" r:id="rId1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100" d="100"/>
          <a:sy n="100" d="100"/>
        </p:scale>
        <p:origin x="-480" y="12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88C586-CBA4-4283-A1D5-FC6BC468D046}" type="datetimeFigureOut">
              <a:rPr lang="en-US" smtClean="0"/>
              <a:pPr/>
              <a:t>6/17/2017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572032-471F-4E38-8C18-7115480C408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572032-471F-4E38-8C18-7115480C4086}" type="slidenum">
              <a:rPr lang="en-US" smtClean="0"/>
              <a:pPr/>
              <a:t>97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F3687D2-5FD7-43FB-BC7D-01F569043ED7}" type="datetimeFigureOut">
              <a:rPr lang="en-US" smtClean="0"/>
              <a:pPr/>
              <a:t>6/17/2017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11FDD5-82EE-4D63-A43C-53D072F70D3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3687D2-5FD7-43FB-BC7D-01F569043ED7}" type="datetimeFigureOut">
              <a:rPr lang="en-US" smtClean="0"/>
              <a:pPr/>
              <a:t>6/17/2017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11FDD5-82EE-4D63-A43C-53D072F70D3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3687D2-5FD7-43FB-BC7D-01F569043ED7}" type="datetimeFigureOut">
              <a:rPr lang="en-US" smtClean="0"/>
              <a:pPr/>
              <a:t>6/17/2017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11FDD5-82EE-4D63-A43C-53D072F70D3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3687D2-5FD7-43FB-BC7D-01F569043ED7}" type="datetimeFigureOut">
              <a:rPr lang="en-US" smtClean="0"/>
              <a:pPr/>
              <a:t>6/17/2017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11FDD5-82EE-4D63-A43C-53D072F70D3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F3687D2-5FD7-43FB-BC7D-01F569043ED7}" type="datetimeFigureOut">
              <a:rPr lang="en-US" smtClean="0"/>
              <a:pPr/>
              <a:t>6/17/2017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11FDD5-82EE-4D63-A43C-53D072F70D3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F3687D2-5FD7-43FB-BC7D-01F569043ED7}" type="datetimeFigureOut">
              <a:rPr lang="en-US" smtClean="0"/>
              <a:pPr/>
              <a:t>6/17/2017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11FDD5-82EE-4D63-A43C-53D072F70D3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F3687D2-5FD7-43FB-BC7D-01F569043ED7}" type="datetimeFigureOut">
              <a:rPr lang="en-US" smtClean="0"/>
              <a:pPr/>
              <a:t>6/17/2017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11FDD5-82EE-4D63-A43C-53D072F70D3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F3687D2-5FD7-43FB-BC7D-01F569043ED7}" type="datetimeFigureOut">
              <a:rPr lang="en-US" smtClean="0"/>
              <a:pPr/>
              <a:t>6/17/2017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11FDD5-82EE-4D63-A43C-53D072F70D3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3687D2-5FD7-43FB-BC7D-01F569043ED7}" type="datetimeFigureOut">
              <a:rPr lang="en-US" smtClean="0"/>
              <a:pPr/>
              <a:t>6/17/2017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11FDD5-82EE-4D63-A43C-53D072F70D3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3687D2-5FD7-43FB-BC7D-01F569043ED7}" type="datetimeFigureOut">
              <a:rPr lang="en-US" smtClean="0"/>
              <a:pPr/>
              <a:t>6/17/2017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11FDD5-82EE-4D63-A43C-53D072F70D3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3687D2-5FD7-43FB-BC7D-01F569043ED7}" type="datetimeFigureOut">
              <a:rPr lang="en-US" smtClean="0"/>
              <a:pPr/>
              <a:t>6/17/2017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11FDD5-82EE-4D63-A43C-53D072F70D3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3687D2-5FD7-43FB-BC7D-01F569043ED7}" type="datetimeFigureOut">
              <a:rPr lang="en-US" smtClean="0"/>
              <a:pPr/>
              <a:t>6/17/2017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11FDD5-82EE-4D63-A43C-53D072F70D3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hyperlink" Target="file:///C:\Users\nicsi\Documents\%5b2012%5d%20348%20ITR%200485" TargetMode="Externa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2057399"/>
          </a:xfrm>
        </p:spPr>
        <p:txBody>
          <a:bodyPr/>
          <a:lstStyle/>
          <a:p>
            <a:r>
              <a:rPr lang="en-US" dirty="0" smtClean="0"/>
              <a:t> </a:t>
            </a:r>
            <a:endParaRPr lang="en-US" dirty="0"/>
          </a:p>
        </p:txBody>
      </p:sp>
      <p:sp>
        <p:nvSpPr>
          <p:cNvPr id="3" name="Subtitle 2"/>
          <p:cNvSpPr>
            <a:spLocks noGrp="1"/>
          </p:cNvSpPr>
          <p:nvPr>
            <p:ph type="subTitle" idx="1"/>
          </p:nvPr>
        </p:nvSpPr>
        <p:spPr>
          <a:xfrm>
            <a:off x="1371600" y="1447800"/>
            <a:ext cx="6400800" cy="4648200"/>
          </a:xfrm>
        </p:spPr>
        <p:txBody>
          <a:bodyPr>
            <a:normAutofit fontScale="25000" lnSpcReduction="20000"/>
          </a:bodyPr>
          <a:lstStyle/>
          <a:p>
            <a:pPr algn="just"/>
            <a:r>
              <a:rPr lang="hi-IN" sz="8800" b="1" dirty="0" smtClean="0"/>
              <a:t>                    </a:t>
            </a:r>
            <a:endParaRPr lang="en-US" sz="8800" b="1" dirty="0" smtClean="0"/>
          </a:p>
          <a:p>
            <a:pPr algn="just"/>
            <a:r>
              <a:rPr lang="en-US" sz="38400" b="1" dirty="0" smtClean="0">
                <a:solidFill>
                  <a:srgbClr val="00B050"/>
                </a:solidFill>
              </a:rPr>
              <a:t>   </a:t>
            </a:r>
            <a:r>
              <a:rPr lang="hi-IN" sz="38400" b="1" dirty="0" smtClean="0">
                <a:solidFill>
                  <a:srgbClr val="00B050"/>
                </a:solidFill>
              </a:rPr>
              <a:t>स्वागतम्</a:t>
            </a:r>
          </a:p>
          <a:p>
            <a:pPr algn="just"/>
            <a:r>
              <a:rPr lang="en-US" sz="32000" b="1" dirty="0" smtClean="0">
                <a:solidFill>
                  <a:srgbClr val="FF0000"/>
                </a:solidFill>
                <a:latin typeface="Times New Roman" pitchFamily="18" charset="0"/>
                <a:cs typeface="Times New Roman" pitchFamily="18" charset="0"/>
              </a:rPr>
              <a:t> WELCOME </a:t>
            </a:r>
          </a:p>
          <a:p>
            <a:pPr algn="just"/>
            <a:r>
              <a:rPr lang="en-US" sz="8800" b="1" dirty="0" smtClean="0">
                <a:latin typeface="Times New Roman" pitchFamily="18" charset="0"/>
                <a:cs typeface="Times New Roman" pitchFamily="18" charset="0"/>
              </a:rPr>
              <a:t>  </a:t>
            </a:r>
          </a:p>
          <a:p>
            <a:pPr algn="just"/>
            <a:r>
              <a:rPr lang="en-US" sz="14400" dirty="0"/>
              <a:t> </a:t>
            </a:r>
            <a:r>
              <a:rPr lang="en-US" sz="14400" dirty="0" smtClean="0"/>
              <a:t>                                                                                              		</a:t>
            </a:r>
            <a:r>
              <a:rPr lang="en-US" sz="14400" b="1" dirty="0" smtClean="0">
                <a:solidFill>
                  <a:schemeClr val="tx1"/>
                </a:solidFill>
                <a:latin typeface="Times New Roman" pitchFamily="18" charset="0"/>
                <a:cs typeface="Times New Roman" pitchFamily="18" charset="0"/>
              </a:rPr>
              <a:t>17/06/2017</a:t>
            </a:r>
            <a:endParaRPr lang="en-US" sz="14400" b="1" dirty="0">
              <a:solidFill>
                <a:schemeClr val="tx1"/>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buNone/>
            </a:pPr>
            <a:r>
              <a:rPr lang="en-US" dirty="0" smtClean="0">
                <a:latin typeface="Times New Roman" pitchFamily="18" charset="0"/>
                <a:cs typeface="Times New Roman" pitchFamily="18" charset="0"/>
              </a:rPr>
              <a:t>    </a:t>
            </a:r>
            <a:r>
              <a:rPr lang="en-US" sz="4000" dirty="0" smtClean="0">
                <a:latin typeface="Times New Roman" pitchFamily="18" charset="0"/>
                <a:cs typeface="Times New Roman" pitchFamily="18" charset="0"/>
              </a:rPr>
              <a:t>Reassessment </a:t>
            </a:r>
            <a:r>
              <a:rPr lang="en-US" sz="4000" dirty="0">
                <a:latin typeface="Times New Roman" pitchFamily="18" charset="0"/>
                <a:cs typeface="Times New Roman" pitchFamily="18" charset="0"/>
              </a:rPr>
              <a:t>provisions are not charging provisions-essentially they are procedural </a:t>
            </a:r>
            <a:r>
              <a:rPr lang="en-US" sz="4000" dirty="0" err="1">
                <a:latin typeface="Times New Roman" pitchFamily="18" charset="0"/>
                <a:cs typeface="Times New Roman" pitchFamily="18" charset="0"/>
              </a:rPr>
              <a:t>sections.Courts</a:t>
            </a:r>
            <a:r>
              <a:rPr lang="en-US" sz="4000" dirty="0">
                <a:latin typeface="Times New Roman" pitchFamily="18" charset="0"/>
                <a:cs typeface="Times New Roman" pitchFamily="18" charset="0"/>
              </a:rPr>
              <a:t> have </a:t>
            </a:r>
            <a:r>
              <a:rPr lang="en-US" sz="4000" dirty="0" err="1">
                <a:latin typeface="Times New Roman" pitchFamily="18" charset="0"/>
                <a:cs typeface="Times New Roman" pitchFamily="18" charset="0"/>
              </a:rPr>
              <a:t>analysed</a:t>
            </a:r>
            <a:r>
              <a:rPr lang="en-US" sz="4000" dirty="0">
                <a:latin typeface="Times New Roman" pitchFamily="18" charset="0"/>
                <a:cs typeface="Times New Roman" pitchFamily="18" charset="0"/>
              </a:rPr>
              <a:t> these sections in a manner that they play role of a helpful hand in implementing the </a:t>
            </a:r>
            <a:r>
              <a:rPr lang="en-US" sz="4000" dirty="0" smtClean="0">
                <a:latin typeface="Times New Roman" pitchFamily="18" charset="0"/>
                <a:cs typeface="Times New Roman" pitchFamily="18" charset="0"/>
              </a:rPr>
              <a:t>substantive</a:t>
            </a:r>
            <a:endParaRPr lang="en-US" sz="4000" dirty="0">
              <a:latin typeface="Times New Roman" pitchFamily="18" charset="0"/>
              <a:cs typeface="Times New Roman" pitchFamily="18" charset="0"/>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dirty="0" smtClean="0">
                <a:latin typeface="Times New Roman" pitchFamily="18" charset="0"/>
                <a:cs typeface="Times New Roman" pitchFamily="18" charset="0"/>
              </a:rPr>
              <a:t>Where a claim is rendered inadmissible on account of an amendment to the law introduced subsequently though with retrospective effect, which covers the relevant previous year, it cannot be said that there was any failure on the part of the </a:t>
            </a:r>
            <a:r>
              <a:rPr lang="en-US" dirty="0" err="1" smtClean="0">
                <a:latin typeface="Times New Roman" pitchFamily="18" charset="0"/>
                <a:cs typeface="Times New Roman" pitchFamily="18" charset="0"/>
              </a:rPr>
              <a:t>assessee</a:t>
            </a:r>
            <a:r>
              <a:rPr lang="en-US" dirty="0" smtClean="0">
                <a:latin typeface="Times New Roman" pitchFamily="18" charset="0"/>
                <a:cs typeface="Times New Roman" pitchFamily="18" charset="0"/>
              </a:rPr>
              <a:t> to disclose truly and fully all the material facts.     						</a:t>
            </a:r>
            <a:r>
              <a:rPr lang="en-US" b="1" dirty="0" smtClean="0">
                <a:solidFill>
                  <a:srgbClr val="FF0000"/>
                </a:solidFill>
                <a:latin typeface="Times New Roman" pitchFamily="18" charset="0"/>
                <a:cs typeface="Times New Roman" pitchFamily="18" charset="0"/>
              </a:rPr>
              <a:t>(381ITR387)</a:t>
            </a:r>
            <a:r>
              <a:rPr lang="en-US" dirty="0" smtClean="0">
                <a:latin typeface="Times New Roman" pitchFamily="18" charset="0"/>
                <a:cs typeface="Times New Roman" pitchFamily="18" charset="0"/>
              </a:rPr>
              <a:t>.</a:t>
            </a:r>
          </a:p>
          <a:p>
            <a:endParaRPr lang="en-US" dirty="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pPr algn="just"/>
            <a:r>
              <a:rPr lang="en-US" dirty="0" smtClean="0">
                <a:latin typeface="Times New Roman" pitchFamily="18" charset="0"/>
                <a:cs typeface="Times New Roman" pitchFamily="18" charset="0"/>
              </a:rPr>
              <a:t>Specific question was raised by the AO regarding payments to non-residents and reasons for failure to deduct tax with supporting </a:t>
            </a:r>
            <a:r>
              <a:rPr lang="en-US" dirty="0" err="1" smtClean="0">
                <a:latin typeface="Times New Roman" pitchFamily="18" charset="0"/>
                <a:cs typeface="Times New Roman" pitchFamily="18" charset="0"/>
              </a:rPr>
              <a:t>evidence.Assessee</a:t>
            </a:r>
            <a:r>
              <a:rPr lang="en-US" dirty="0" smtClean="0">
                <a:latin typeface="Times New Roman" pitchFamily="18" charset="0"/>
                <a:cs typeface="Times New Roman" pitchFamily="18" charset="0"/>
              </a:rPr>
              <a:t> furnished necessary documents with supporting reasons for failure.AO completed assessment thereafter without making any disallowance on ground of failure to deduct tax at </a:t>
            </a:r>
            <a:r>
              <a:rPr lang="en-US" dirty="0" err="1" smtClean="0">
                <a:latin typeface="Times New Roman" pitchFamily="18" charset="0"/>
                <a:cs typeface="Times New Roman" pitchFamily="18" charset="0"/>
              </a:rPr>
              <a:t>source.Later</a:t>
            </a:r>
            <a:r>
              <a:rPr lang="en-US" dirty="0" smtClean="0">
                <a:latin typeface="Times New Roman" pitchFamily="18" charset="0"/>
                <a:cs typeface="Times New Roman" pitchFamily="18" charset="0"/>
              </a:rPr>
              <a:t> on reassessment proceedings were initiated to disallow payments for failure to deduct tax at source in view of amended </a:t>
            </a:r>
            <a:r>
              <a:rPr lang="en-US" dirty="0" err="1" smtClean="0">
                <a:latin typeface="Times New Roman" pitchFamily="18" charset="0"/>
                <a:cs typeface="Times New Roman" pitchFamily="18" charset="0"/>
              </a:rPr>
              <a:t>provision.It</a:t>
            </a:r>
            <a:r>
              <a:rPr lang="en-US" dirty="0" smtClean="0">
                <a:latin typeface="Times New Roman" pitchFamily="18" charset="0"/>
                <a:cs typeface="Times New Roman" pitchFamily="18" charset="0"/>
              </a:rPr>
              <a:t> is a clear case of  change of opinion because amended provision available when original assessment </a:t>
            </a:r>
            <a:r>
              <a:rPr lang="en-US" dirty="0" err="1" smtClean="0">
                <a:latin typeface="Times New Roman" pitchFamily="18" charset="0"/>
                <a:cs typeface="Times New Roman" pitchFamily="18" charset="0"/>
              </a:rPr>
              <a:t>completed.Not</a:t>
            </a:r>
            <a:r>
              <a:rPr lang="en-US" dirty="0" smtClean="0">
                <a:latin typeface="Times New Roman" pitchFamily="18" charset="0"/>
                <a:cs typeface="Times New Roman" pitchFamily="18" charset="0"/>
              </a:rPr>
              <a:t> a fit case to issue 148 Notice.                       </a:t>
            </a:r>
            <a:r>
              <a:rPr lang="en-US" b="1" dirty="0" smtClean="0">
                <a:solidFill>
                  <a:srgbClr val="FF0000"/>
                </a:solidFill>
                <a:latin typeface="Times New Roman" pitchFamily="18" charset="0"/>
                <a:cs typeface="Times New Roman" pitchFamily="18" charset="0"/>
              </a:rPr>
              <a:t>(377 ITR 337)</a:t>
            </a:r>
          </a:p>
          <a:p>
            <a:endParaRPr lang="en-US"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4000" dirty="0" smtClean="0">
                <a:latin typeface="Times New Roman" pitchFamily="18" charset="0"/>
                <a:cs typeface="Times New Roman" pitchFamily="18" charset="0"/>
              </a:rPr>
              <a:t>If the action of the Revenue is based on a factually erroneous </a:t>
            </a:r>
            <a:r>
              <a:rPr lang="en-US" sz="4000" dirty="0" err="1" smtClean="0">
                <a:latin typeface="Times New Roman" pitchFamily="18" charset="0"/>
                <a:cs typeface="Times New Roman" pitchFamily="18" charset="0"/>
              </a:rPr>
              <a:t>premise,the</a:t>
            </a:r>
            <a:r>
              <a:rPr lang="en-US" sz="4000" dirty="0" smtClean="0">
                <a:latin typeface="Times New Roman" pitchFamily="18" charset="0"/>
                <a:cs typeface="Times New Roman" pitchFamily="18" charset="0"/>
              </a:rPr>
              <a:t> reopening of the assessments for an AY will not sustainable in law. Reason for the reopening of the assessment was that the </a:t>
            </a:r>
            <a:r>
              <a:rPr lang="en-US" sz="4000" dirty="0" err="1" smtClean="0">
                <a:latin typeface="Times New Roman" pitchFamily="18" charset="0"/>
                <a:cs typeface="Times New Roman" pitchFamily="18" charset="0"/>
              </a:rPr>
              <a:t>assessee</a:t>
            </a:r>
            <a:r>
              <a:rPr lang="en-US" sz="4000" dirty="0" smtClean="0">
                <a:latin typeface="Times New Roman" pitchFamily="18" charset="0"/>
                <a:cs typeface="Times New Roman" pitchFamily="18" charset="0"/>
              </a:rPr>
              <a:t> had changed the</a:t>
            </a:r>
            <a:endParaRPr lang="en-US" sz="4000"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algn="just"/>
            <a:r>
              <a:rPr lang="en-US" sz="4000" dirty="0" smtClean="0">
                <a:latin typeface="Times New Roman" pitchFamily="18" charset="0"/>
                <a:cs typeface="Times New Roman" pitchFamily="18" charset="0"/>
              </a:rPr>
              <a:t>system of accounting from the mercantile to the cash </a:t>
            </a:r>
            <a:r>
              <a:rPr lang="en-US" sz="4000" dirty="0" err="1" smtClean="0">
                <a:latin typeface="Times New Roman" pitchFamily="18" charset="0"/>
                <a:cs typeface="Times New Roman" pitchFamily="18" charset="0"/>
              </a:rPr>
              <a:t>system.It</a:t>
            </a:r>
            <a:r>
              <a:rPr lang="en-US" sz="4000" dirty="0" smtClean="0">
                <a:latin typeface="Times New Roman" pitchFamily="18" charset="0"/>
                <a:cs typeface="Times New Roman" pitchFamily="18" charset="0"/>
              </a:rPr>
              <a:t> was adequately explained  and convincingly shown that he had consistently been following the mercantile system of accounting not only for the assessment years in question but for the earlier and later assessment years as well.</a:t>
            </a:r>
          </a:p>
          <a:p>
            <a:pPr algn="just">
              <a:buNone/>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a:t>
            </a:r>
            <a:r>
              <a:rPr lang="en-US" b="1" dirty="0" smtClean="0">
                <a:solidFill>
                  <a:srgbClr val="FF0000"/>
                </a:solidFill>
                <a:latin typeface="Times New Roman" pitchFamily="18" charset="0"/>
                <a:cs typeface="Times New Roman" pitchFamily="18" charset="0"/>
              </a:rPr>
              <a:t>(383 ITR 361)</a:t>
            </a:r>
            <a:r>
              <a:rPr lang="en-US" dirty="0" smtClean="0">
                <a:latin typeface="Times New Roman" pitchFamily="18" charset="0"/>
                <a:cs typeface="Times New Roman" pitchFamily="18" charset="0"/>
              </a:rPr>
              <a:t>.</a:t>
            </a:r>
          </a:p>
          <a:p>
            <a:endParaRPr lang="en-US"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just"/>
            <a:r>
              <a:rPr lang="en-US" sz="4400" dirty="0" smtClean="0">
                <a:latin typeface="Times New Roman" pitchFamily="18" charset="0"/>
                <a:cs typeface="Times New Roman" pitchFamily="18" charset="0"/>
              </a:rPr>
              <a:t>Payment of royalty disclosed  and considered at every stage by the TPO and the AO. Reassessment on ground payment of royalty was capital expenditure is a case of change of opinion and is not permissible.</a:t>
            </a:r>
          </a:p>
          <a:p>
            <a:endParaRPr lang="en-US" dirty="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algn="just"/>
            <a:r>
              <a:rPr lang="en-US" b="1" dirty="0" smtClean="0">
                <a:latin typeface="Times New Roman" pitchFamily="18" charset="0"/>
                <a:cs typeface="Times New Roman" pitchFamily="18" charset="0"/>
              </a:rPr>
              <a:t>Share capital subscription matters</a:t>
            </a:r>
            <a:endParaRPr lang="en-US"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If questionnaire specifically raises the issue with regard to share capital and requires the </a:t>
            </a:r>
            <a:r>
              <a:rPr lang="en-US" dirty="0" err="1" smtClean="0">
                <a:latin typeface="Times New Roman" pitchFamily="18" charset="0"/>
                <a:cs typeface="Times New Roman" pitchFamily="18" charset="0"/>
              </a:rPr>
              <a:t>assessee</a:t>
            </a:r>
            <a:r>
              <a:rPr lang="en-US" dirty="0" smtClean="0">
                <a:latin typeface="Times New Roman" pitchFamily="18" charset="0"/>
                <a:cs typeface="Times New Roman" pitchFamily="18" charset="0"/>
              </a:rPr>
              <a:t> to give a list, source, genuineness, identity of the shareholders along with confirmation copies of the ledger account of the party including confirmation of the mode, date, address and acknowledgment of return, etc. from the party along with source and relevant bank </a:t>
            </a:r>
            <a:r>
              <a:rPr lang="en-US" dirty="0" err="1" smtClean="0">
                <a:latin typeface="Times New Roman" pitchFamily="18" charset="0"/>
                <a:cs typeface="Times New Roman" pitchFamily="18" charset="0"/>
              </a:rPr>
              <a:t>entries,it</a:t>
            </a:r>
            <a:r>
              <a:rPr lang="en-US" dirty="0" smtClean="0">
                <a:latin typeface="Times New Roman" pitchFamily="18" charset="0"/>
                <a:cs typeface="Times New Roman" pitchFamily="18" charset="0"/>
              </a:rPr>
              <a:t> is up to AO to draw a logical conclusion. </a:t>
            </a:r>
          </a:p>
          <a:p>
            <a:endParaRPr lang="en-US" dirty="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3600" dirty="0" smtClean="0">
                <a:latin typeface="Times New Roman" pitchFamily="18" charset="0"/>
                <a:cs typeface="Times New Roman" pitchFamily="18" charset="0"/>
              </a:rPr>
              <a:t>In such a case if after receipt of the information, the AO does not think it fit to make an addition then no addition itself would amount to forming an opinion. </a:t>
            </a:r>
            <a:r>
              <a:rPr lang="en-US" sz="3600" dirty="0" err="1" smtClean="0">
                <a:latin typeface="Times New Roman" pitchFamily="18" charset="0"/>
                <a:cs typeface="Times New Roman" pitchFamily="18" charset="0"/>
              </a:rPr>
              <a:t>So,if</a:t>
            </a:r>
            <a:r>
              <a:rPr lang="en-US" sz="3600" dirty="0" smtClean="0">
                <a:latin typeface="Times New Roman" pitchFamily="18" charset="0"/>
                <a:cs typeface="Times New Roman" pitchFamily="18" charset="0"/>
              </a:rPr>
              <a:t> in reassessment proceed -</a:t>
            </a:r>
            <a:r>
              <a:rPr lang="en-US" sz="3600" dirty="0" err="1" smtClean="0">
                <a:latin typeface="Times New Roman" pitchFamily="18" charset="0"/>
                <a:cs typeface="Times New Roman" pitchFamily="18" charset="0"/>
              </a:rPr>
              <a:t>ings,the</a:t>
            </a:r>
            <a:r>
              <a:rPr lang="en-US" sz="3600" dirty="0" smtClean="0">
                <a:latin typeface="Times New Roman" pitchFamily="18" charset="0"/>
                <a:cs typeface="Times New Roman" pitchFamily="18" charset="0"/>
              </a:rPr>
              <a:t> AO raises the question of genuineness of share </a:t>
            </a:r>
            <a:r>
              <a:rPr lang="en-US" sz="3600" dirty="0" err="1" smtClean="0">
                <a:latin typeface="Times New Roman" pitchFamily="18" charset="0"/>
                <a:cs typeface="Times New Roman" pitchFamily="18" charset="0"/>
              </a:rPr>
              <a:t>capital,it</a:t>
            </a:r>
            <a:r>
              <a:rPr lang="en-US" sz="3600" dirty="0" smtClean="0">
                <a:latin typeface="Times New Roman" pitchFamily="18" charset="0"/>
                <a:cs typeface="Times New Roman" pitchFamily="18" charset="0"/>
              </a:rPr>
              <a:t> would be a case of mere change of opinion.</a:t>
            </a:r>
            <a:endParaRPr lang="en-US" sz="3600" dirty="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just"/>
            <a:r>
              <a:rPr lang="en-US" sz="4000" b="1" dirty="0" smtClean="0">
                <a:latin typeface="Times New Roman" pitchFamily="18" charset="0"/>
                <a:cs typeface="Times New Roman" pitchFamily="18" charset="0"/>
              </a:rPr>
              <a:t>Reason for </a:t>
            </a:r>
            <a:r>
              <a:rPr lang="en-US" sz="4000" b="1" dirty="0" err="1" smtClean="0">
                <a:latin typeface="Times New Roman" pitchFamily="18" charset="0"/>
                <a:cs typeface="Times New Roman" pitchFamily="18" charset="0"/>
              </a:rPr>
              <a:t>reopening,being</a:t>
            </a:r>
            <a:r>
              <a:rPr lang="en-US" sz="4000" b="1" dirty="0" smtClean="0">
                <a:latin typeface="Times New Roman" pitchFamily="18" charset="0"/>
                <a:cs typeface="Times New Roman" pitchFamily="18" charset="0"/>
              </a:rPr>
              <a:t> merely a change of </a:t>
            </a:r>
            <a:r>
              <a:rPr lang="en-US" sz="4000" b="1" dirty="0" err="1" smtClean="0">
                <a:latin typeface="Times New Roman" pitchFamily="18" charset="0"/>
                <a:cs typeface="Times New Roman" pitchFamily="18" charset="0"/>
              </a:rPr>
              <a:t>opinion,on</a:t>
            </a:r>
            <a:r>
              <a:rPr lang="en-US" sz="4000" b="1" dirty="0" smtClean="0">
                <a:latin typeface="Times New Roman" pitchFamily="18" charset="0"/>
                <a:cs typeface="Times New Roman" pitchFamily="18" charset="0"/>
              </a:rPr>
              <a:t> account of the subsequent judgment of the Supreme </a:t>
            </a:r>
            <a:r>
              <a:rPr lang="en-US" sz="4000" b="1" dirty="0" err="1" smtClean="0">
                <a:latin typeface="Times New Roman" pitchFamily="18" charset="0"/>
                <a:cs typeface="Times New Roman" pitchFamily="18" charset="0"/>
              </a:rPr>
              <a:t>Court,would</a:t>
            </a:r>
            <a:r>
              <a:rPr lang="en-US" sz="4000" b="1" dirty="0" smtClean="0">
                <a:latin typeface="Times New Roman" pitchFamily="18" charset="0"/>
                <a:cs typeface="Times New Roman" pitchFamily="18" charset="0"/>
              </a:rPr>
              <a:t> not give the AO jurisdiction to reopen the assessment as he would, </a:t>
            </a:r>
            <a:r>
              <a:rPr lang="en-US" sz="4000" b="1" dirty="0" err="1" smtClean="0">
                <a:latin typeface="Times New Roman" pitchFamily="18" charset="0"/>
                <a:cs typeface="Times New Roman" pitchFamily="18" charset="0"/>
              </a:rPr>
              <a:t>thus,be</a:t>
            </a:r>
            <a:r>
              <a:rPr lang="en-US" sz="4000" b="1" dirty="0" smtClean="0">
                <a:latin typeface="Times New Roman" pitchFamily="18" charset="0"/>
                <a:cs typeface="Times New Roman" pitchFamily="18" charset="0"/>
              </a:rPr>
              <a:t> reviewing his earlier decision which is not permissible.</a:t>
            </a:r>
          </a:p>
          <a:p>
            <a:endParaRPr lang="en-US" dirty="0"/>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algn="just"/>
            <a:r>
              <a:rPr lang="en-US" b="1" dirty="0" smtClean="0">
                <a:latin typeface="Times New Roman" pitchFamily="18" charset="0"/>
                <a:cs typeface="Times New Roman" pitchFamily="18" charset="0"/>
              </a:rPr>
              <a:t>In a </a:t>
            </a:r>
            <a:r>
              <a:rPr lang="en-US" b="1" dirty="0" err="1" smtClean="0">
                <a:latin typeface="Times New Roman" pitchFamily="18" charset="0"/>
                <a:cs typeface="Times New Roman" pitchFamily="18" charset="0"/>
              </a:rPr>
              <a:t>case,provisions</a:t>
            </a:r>
            <a:r>
              <a:rPr lang="en-US" b="1" dirty="0" smtClean="0">
                <a:latin typeface="Times New Roman" pitchFamily="18" charset="0"/>
                <a:cs typeface="Times New Roman" pitchFamily="18" charset="0"/>
              </a:rPr>
              <a:t> for bad and doubtful debts and diminution of value of long-term investment were reduced from net profit while arriving at book </a:t>
            </a:r>
            <a:r>
              <a:rPr lang="en-US" b="1" dirty="0" err="1" smtClean="0">
                <a:latin typeface="Times New Roman" pitchFamily="18" charset="0"/>
                <a:cs typeface="Times New Roman" pitchFamily="18" charset="0"/>
              </a:rPr>
              <a:t>profit.Hon’ble</a:t>
            </a:r>
            <a:r>
              <a:rPr lang="en-US" b="1" dirty="0" smtClean="0">
                <a:latin typeface="Times New Roman" pitchFamily="18" charset="0"/>
                <a:cs typeface="Times New Roman" pitchFamily="18" charset="0"/>
              </a:rPr>
              <a:t> SC held that provision made for diminution in value of assets and was not a </a:t>
            </a:r>
            <a:r>
              <a:rPr lang="en-US" b="1" dirty="0" err="1" smtClean="0">
                <a:latin typeface="Times New Roman" pitchFamily="18" charset="0"/>
                <a:cs typeface="Times New Roman" pitchFamily="18" charset="0"/>
              </a:rPr>
              <a:t>liability.There</a:t>
            </a:r>
            <a:r>
              <a:rPr lang="en-US" b="1" dirty="0" smtClean="0">
                <a:latin typeface="Times New Roman" pitchFamily="18" charset="0"/>
                <a:cs typeface="Times New Roman" pitchFamily="18" charset="0"/>
              </a:rPr>
              <a:t> was subsequent amendment with retrospective effect in that </a:t>
            </a:r>
            <a:r>
              <a:rPr lang="en-US" b="1" dirty="0" err="1" smtClean="0">
                <a:latin typeface="Times New Roman" pitchFamily="18" charset="0"/>
                <a:cs typeface="Times New Roman" pitchFamily="18" charset="0"/>
              </a:rPr>
              <a:t>regard.But</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Hon’ble</a:t>
            </a:r>
            <a:r>
              <a:rPr lang="en-US" b="1" dirty="0" smtClean="0">
                <a:latin typeface="Times New Roman" pitchFamily="18" charset="0"/>
                <a:cs typeface="Times New Roman" pitchFamily="18" charset="0"/>
              </a:rPr>
              <a:t> Bombay High Court held that it was not a ground to reopen assessment.</a:t>
            </a:r>
            <a:r>
              <a:rPr lang="en-US" dirty="0" smtClean="0">
                <a:latin typeface="Times New Roman" pitchFamily="18" charset="0"/>
                <a:cs typeface="Times New Roman" pitchFamily="18" charset="0"/>
              </a:rPr>
              <a:t>                                    </a:t>
            </a:r>
            <a:r>
              <a:rPr lang="en-US" b="1" dirty="0" smtClean="0">
                <a:solidFill>
                  <a:srgbClr val="FF0000"/>
                </a:solidFill>
                <a:latin typeface="Times New Roman" pitchFamily="18" charset="0"/>
                <a:cs typeface="Times New Roman" pitchFamily="18" charset="0"/>
              </a:rPr>
              <a:t>(377 ITR 1)</a:t>
            </a:r>
            <a:r>
              <a:rPr lang="en-US" dirty="0" smtClean="0">
                <a:latin typeface="Times New Roman" pitchFamily="18" charset="0"/>
                <a:cs typeface="Times New Roman" pitchFamily="18" charset="0"/>
              </a:rPr>
              <a:t>.</a:t>
            </a:r>
          </a:p>
          <a:p>
            <a:endParaRPr lang="en-US" dirty="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dirty="0" smtClean="0">
                <a:latin typeface="Times New Roman" pitchFamily="18" charset="0"/>
                <a:cs typeface="Times New Roman" pitchFamily="18" charset="0"/>
              </a:rPr>
              <a:t>Passing </a:t>
            </a:r>
            <a:r>
              <a:rPr lang="en-US" dirty="0">
                <a:latin typeface="Times New Roman" pitchFamily="18" charset="0"/>
                <a:cs typeface="Times New Roman" pitchFamily="18" charset="0"/>
              </a:rPr>
              <a:t>of the draft assessment order(Section 92 matters)without having disposed of the objections filed by the </a:t>
            </a:r>
            <a:r>
              <a:rPr lang="en-US" dirty="0" err="1">
                <a:latin typeface="Times New Roman" pitchFamily="18" charset="0"/>
                <a:cs typeface="Times New Roman" pitchFamily="18" charset="0"/>
              </a:rPr>
              <a:t>assessee</a:t>
            </a:r>
            <a:r>
              <a:rPr lang="en-US" dirty="0">
                <a:latin typeface="Times New Roman" pitchFamily="18" charset="0"/>
                <a:cs typeface="Times New Roman" pitchFamily="18" charset="0"/>
              </a:rPr>
              <a:t> to the reasons recorded in support of the notice is in defiance of the Supreme Court decision in GKN </a:t>
            </a:r>
            <a:r>
              <a:rPr lang="en-US" dirty="0" err="1" smtClean="0">
                <a:latin typeface="Times New Roman" pitchFamily="18" charset="0"/>
                <a:cs typeface="Times New Roman" pitchFamily="18" charset="0"/>
              </a:rPr>
              <a:t>Driveshafts</a:t>
            </a:r>
            <a:r>
              <a:rPr lang="en-US" dirty="0" smtClean="0">
                <a:latin typeface="Times New Roman" pitchFamily="18" charset="0"/>
                <a:cs typeface="Times New Roman" pitchFamily="18" charset="0"/>
              </a:rPr>
              <a:t> (259 ITR 19)and </a:t>
            </a:r>
            <a:r>
              <a:rPr lang="en-US" dirty="0">
                <a:latin typeface="Times New Roman" pitchFamily="18" charset="0"/>
                <a:cs typeface="Times New Roman" pitchFamily="18" charset="0"/>
              </a:rPr>
              <a:t>is liable to quashed</a:t>
            </a:r>
            <a:r>
              <a:rPr lang="en-US" dirty="0" smtClean="0">
                <a:latin typeface="Times New Roman" pitchFamily="18" charset="0"/>
                <a:cs typeface="Times New Roman" pitchFamily="18" charset="0"/>
              </a:rPr>
              <a:t>. The TPO </a:t>
            </a:r>
            <a:r>
              <a:rPr lang="en-US" dirty="0">
                <a:latin typeface="Times New Roman" pitchFamily="18" charset="0"/>
                <a:cs typeface="Times New Roman" pitchFamily="18" charset="0"/>
              </a:rPr>
              <a:t>should not enter upon enquiry on the reopening notice before the AO disposed of the objections.</a:t>
            </a:r>
            <a:r>
              <a:rPr lang="en-US" dirty="0"/>
              <a:t> </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buNone/>
            </a:pPr>
            <a:r>
              <a:rPr lang="en-US" sz="4000" dirty="0" smtClean="0">
                <a:latin typeface="Times New Roman" pitchFamily="18" charset="0"/>
                <a:cs typeface="Times New Roman" pitchFamily="18" charset="0"/>
              </a:rPr>
              <a:t>   sections. It imposes no charge on the subject but deals merely with the machinery of </a:t>
            </a:r>
            <a:r>
              <a:rPr lang="en-US" sz="4000" dirty="0" err="1" smtClean="0">
                <a:latin typeface="Times New Roman" pitchFamily="18" charset="0"/>
                <a:cs typeface="Times New Roman" pitchFamily="18" charset="0"/>
              </a:rPr>
              <a:t>assessment.While</a:t>
            </a:r>
            <a:r>
              <a:rPr lang="en-US" sz="4000" dirty="0" smtClean="0">
                <a:latin typeface="Times New Roman" pitchFamily="18" charset="0"/>
                <a:cs typeface="Times New Roman" pitchFamily="18" charset="0"/>
              </a:rPr>
              <a:t> interpreting such a provision, a construction which makes the machinery workable, should be preferred. It …..</a:t>
            </a:r>
            <a:endParaRPr lang="en-US" sz="4000" dirty="0"/>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endParaRPr lang="en-US" dirty="0"/>
          </a:p>
        </p:txBody>
      </p:sp>
      <p:sp>
        <p:nvSpPr>
          <p:cNvPr id="3" name="Content Placeholder 2"/>
          <p:cNvSpPr>
            <a:spLocks noGrp="1"/>
          </p:cNvSpPr>
          <p:nvPr>
            <p:ph idx="1"/>
          </p:nvPr>
        </p:nvSpPr>
        <p:spPr>
          <a:xfrm>
            <a:off x="457200" y="914400"/>
            <a:ext cx="8229600" cy="5211763"/>
          </a:xfrm>
        </p:spPr>
        <p:txBody>
          <a:bodyPr>
            <a:normAutofit/>
          </a:bodyPr>
          <a:lstStyle/>
          <a:p>
            <a:pPr algn="just"/>
            <a:r>
              <a:rPr lang="en-US" dirty="0" smtClean="0">
                <a:latin typeface="Times New Roman" pitchFamily="18" charset="0"/>
                <a:cs typeface="Times New Roman" pitchFamily="18" charset="0"/>
              </a:rPr>
              <a:t>When a composite order is passed rejecting the </a:t>
            </a:r>
            <a:r>
              <a:rPr lang="en-US" dirty="0" err="1" smtClean="0">
                <a:latin typeface="Times New Roman" pitchFamily="18" charset="0"/>
                <a:cs typeface="Times New Roman" pitchFamily="18" charset="0"/>
              </a:rPr>
              <a:t>assessee’s</a:t>
            </a:r>
            <a:r>
              <a:rPr lang="en-US" dirty="0" smtClean="0">
                <a:latin typeface="Times New Roman" pitchFamily="18" charset="0"/>
                <a:cs typeface="Times New Roman" pitchFamily="18" charset="0"/>
              </a:rPr>
              <a:t> objections and reassessing income, as far as the Department is concerned, when it has given the reason to believe that income has escaped assessment, for which an objection is filed, and it confirms that there is valid reason to believe, definitely it can proceed with the assessment order. As far as the </a:t>
            </a:r>
            <a:r>
              <a:rPr lang="en-US" dirty="0" err="1" smtClean="0">
                <a:latin typeface="Times New Roman" pitchFamily="18" charset="0"/>
                <a:cs typeface="Times New Roman" pitchFamily="18" charset="0"/>
              </a:rPr>
              <a:t>assessee</a:t>
            </a:r>
            <a:r>
              <a:rPr lang="en-US" dirty="0" smtClean="0">
                <a:latin typeface="Times New Roman" pitchFamily="18" charset="0"/>
                <a:cs typeface="Times New Roman" pitchFamily="18" charset="0"/>
              </a:rPr>
              <a:t> is concerned, the right to..</a:t>
            </a:r>
            <a:endParaRPr lang="en-US" dirty="0"/>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endParaRPr lang="en-US" dirty="0"/>
          </a:p>
        </p:txBody>
      </p:sp>
      <p:sp>
        <p:nvSpPr>
          <p:cNvPr id="3" name="Content Placeholder 2"/>
          <p:cNvSpPr>
            <a:spLocks noGrp="1"/>
          </p:cNvSpPr>
          <p:nvPr>
            <p:ph idx="1"/>
          </p:nvPr>
        </p:nvSpPr>
        <p:spPr>
          <a:xfrm>
            <a:off x="457200" y="1066800"/>
            <a:ext cx="8229600" cy="5059363"/>
          </a:xfrm>
        </p:spPr>
        <p:txBody>
          <a:bodyPr>
            <a:normAutofit fontScale="92500" lnSpcReduction="20000"/>
          </a:bodyPr>
          <a:lstStyle/>
          <a:p>
            <a:pPr algn="just"/>
            <a:r>
              <a:rPr lang="en-US" dirty="0" smtClean="0"/>
              <a:t>…</a:t>
            </a:r>
            <a:r>
              <a:rPr lang="en-US" dirty="0" smtClean="0">
                <a:latin typeface="Times New Roman" pitchFamily="18" charset="0"/>
                <a:cs typeface="Times New Roman" pitchFamily="18" charset="0"/>
              </a:rPr>
              <a:t>challenge the reason to believe is not lost merely for the reason that a composite order had been passed. Therefore, the </a:t>
            </a:r>
            <a:r>
              <a:rPr lang="en-US" dirty="0" err="1" smtClean="0">
                <a:latin typeface="Times New Roman" pitchFamily="18" charset="0"/>
                <a:cs typeface="Times New Roman" pitchFamily="18" charset="0"/>
              </a:rPr>
              <a:t>assessee's</a:t>
            </a:r>
            <a:r>
              <a:rPr lang="en-US" dirty="0" smtClean="0">
                <a:latin typeface="Times New Roman" pitchFamily="18" charset="0"/>
                <a:cs typeface="Times New Roman" pitchFamily="18" charset="0"/>
              </a:rPr>
              <a:t> right to appeal against the reopening of the assessment as well as the assessment proceedings can as well be taken up in a regular appeal. In other words, no prejudice will be caused to the </a:t>
            </a:r>
            <a:r>
              <a:rPr lang="en-US" dirty="0" err="1" smtClean="0">
                <a:latin typeface="Times New Roman" pitchFamily="18" charset="0"/>
                <a:cs typeface="Times New Roman" pitchFamily="18" charset="0"/>
              </a:rPr>
              <a:t>assessee</a:t>
            </a:r>
            <a:r>
              <a:rPr lang="en-US" dirty="0" smtClean="0">
                <a:latin typeface="Times New Roman" pitchFamily="18" charset="0"/>
                <a:cs typeface="Times New Roman" pitchFamily="18" charset="0"/>
              </a:rPr>
              <a:t> on account of a composite order being passed. It is appropriate to pass a separate order. But, when a composite order is passed, it has to be verified whether it is per se illegal or whether any prejudice will be caused to the </a:t>
            </a:r>
            <a:r>
              <a:rPr lang="en-US" dirty="0" err="1" smtClean="0">
                <a:latin typeface="Times New Roman" pitchFamily="18" charset="0"/>
                <a:cs typeface="Times New Roman" pitchFamily="18" charset="0"/>
              </a:rPr>
              <a:t>assessee</a:t>
            </a:r>
            <a:r>
              <a:rPr lang="en-US" dirty="0" smtClean="0">
                <a:latin typeface="Times New Roman" pitchFamily="18" charset="0"/>
                <a:cs typeface="Times New Roman" pitchFamily="18" charset="0"/>
              </a:rPr>
              <a:t>.  							</a:t>
            </a:r>
            <a:r>
              <a:rPr lang="en-US" b="1" dirty="0" smtClean="0">
                <a:solidFill>
                  <a:srgbClr val="FF0000"/>
                </a:solidFill>
                <a:latin typeface="Times New Roman" pitchFamily="18" charset="0"/>
                <a:cs typeface="Times New Roman" pitchFamily="18" charset="0"/>
              </a:rPr>
              <a:t>(392ITR539)</a:t>
            </a:r>
            <a:r>
              <a:rPr lang="en-US" dirty="0" smtClean="0">
                <a:latin typeface="Times New Roman" pitchFamily="18" charset="0"/>
                <a:cs typeface="Times New Roman" pitchFamily="18" charset="0"/>
              </a:rPr>
              <a:t> </a:t>
            </a:r>
          </a:p>
          <a:p>
            <a:endParaRPr lang="en-US" dirty="0"/>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endParaRPr lang="en-US" baseline="30000" dirty="0" smtClean="0">
              <a:latin typeface="Times New Roman" pitchFamily="18" charset="0"/>
              <a:cs typeface="Times New Roman" pitchFamily="18" charset="0"/>
            </a:endParaRPr>
          </a:p>
          <a:p>
            <a:pPr algn="just">
              <a:buNone/>
            </a:pPr>
            <a:r>
              <a:rPr lang="en-US" sz="4000" baseline="30000" dirty="0" smtClean="0">
                <a:latin typeface="Times New Roman" pitchFamily="18" charset="0"/>
                <a:cs typeface="Times New Roman" pitchFamily="18" charset="0"/>
              </a:rPr>
              <a:t>    </a:t>
            </a:r>
            <a:r>
              <a:rPr lang="en-US" sz="4800" baseline="30000" dirty="0" smtClean="0">
                <a:latin typeface="Times New Roman" pitchFamily="18" charset="0"/>
                <a:cs typeface="Times New Roman" pitchFamily="18" charset="0"/>
              </a:rPr>
              <a:t>Proceedings </a:t>
            </a:r>
            <a:r>
              <a:rPr lang="en-US" sz="4800" baseline="30000" dirty="0">
                <a:latin typeface="Times New Roman" pitchFamily="18" charset="0"/>
                <a:cs typeface="Times New Roman" pitchFamily="18" charset="0"/>
              </a:rPr>
              <a:t>before the Dispute Resolution Panel are part of the assessment </a:t>
            </a:r>
            <a:r>
              <a:rPr lang="en-US" sz="4800" baseline="30000" dirty="0" smtClean="0">
                <a:latin typeface="Times New Roman" pitchFamily="18" charset="0"/>
                <a:cs typeface="Times New Roman" pitchFamily="18" charset="0"/>
              </a:rPr>
              <a:t>proceedings. Queries </a:t>
            </a:r>
            <a:r>
              <a:rPr lang="en-US" sz="4800" baseline="30000" dirty="0">
                <a:latin typeface="Times New Roman" pitchFamily="18" charset="0"/>
                <a:cs typeface="Times New Roman" pitchFamily="18" charset="0"/>
              </a:rPr>
              <a:t>raised and answered during proceedings before the Dispute Resolution </a:t>
            </a:r>
            <a:endParaRPr lang="en-US" sz="4800" baseline="30000" dirty="0" smtClean="0">
              <a:latin typeface="Times New Roman" pitchFamily="18" charset="0"/>
              <a:cs typeface="Times New Roman" pitchFamily="18" charset="0"/>
            </a:endParaRPr>
          </a:p>
          <a:p>
            <a:pPr algn="just">
              <a:buNone/>
            </a:pPr>
            <a:r>
              <a:rPr lang="en-US" sz="4800" baseline="30000" dirty="0">
                <a:latin typeface="Times New Roman" pitchFamily="18" charset="0"/>
                <a:cs typeface="Times New Roman" pitchFamily="18" charset="0"/>
              </a:rPr>
              <a:t> </a:t>
            </a:r>
            <a:r>
              <a:rPr lang="en-US" sz="4800" baseline="30000" dirty="0" smtClean="0">
                <a:latin typeface="Times New Roman" pitchFamily="18" charset="0"/>
                <a:cs typeface="Times New Roman" pitchFamily="18" charset="0"/>
              </a:rPr>
              <a:t>   Panel </a:t>
            </a:r>
            <a:r>
              <a:rPr lang="en-US" sz="4800" baseline="30000" dirty="0">
                <a:latin typeface="Times New Roman" pitchFamily="18" charset="0"/>
                <a:cs typeface="Times New Roman" pitchFamily="18" charset="0"/>
              </a:rPr>
              <a:t>would stand on the same footing as queries raised and answered in the course of </a:t>
            </a:r>
            <a:r>
              <a:rPr lang="en-US" sz="4800" baseline="30000" dirty="0" smtClean="0">
                <a:latin typeface="Times New Roman" pitchFamily="18" charset="0"/>
                <a:cs typeface="Times New Roman" pitchFamily="18" charset="0"/>
              </a:rPr>
              <a:t>assessment</a:t>
            </a:r>
            <a:r>
              <a:rPr lang="en-US" sz="4800" dirty="0" smtClean="0">
                <a:latin typeface="Times New Roman" pitchFamily="18" charset="0"/>
                <a:cs typeface="Times New Roman" pitchFamily="18" charset="0"/>
              </a:rPr>
              <a:t> </a:t>
            </a:r>
            <a:r>
              <a:rPr lang="en-US" sz="4800" baseline="30000" dirty="0" smtClean="0">
                <a:latin typeface="Times New Roman" pitchFamily="18" charset="0"/>
                <a:cs typeface="Times New Roman" pitchFamily="18" charset="0"/>
              </a:rPr>
              <a:t>proceedings </a:t>
            </a:r>
            <a:r>
              <a:rPr lang="en-US" sz="4800" baseline="30000" dirty="0">
                <a:latin typeface="Times New Roman" pitchFamily="18" charset="0"/>
                <a:cs typeface="Times New Roman" pitchFamily="18" charset="0"/>
              </a:rPr>
              <a:t>before an AO.</a:t>
            </a:r>
            <a:endParaRPr lang="en-US" sz="4800" dirty="0">
              <a:latin typeface="Times New Roman" pitchFamily="18" charset="0"/>
              <a:cs typeface="Times New Roman" pitchFamily="18" charset="0"/>
            </a:endParaRPr>
          </a:p>
          <a:p>
            <a:pPr>
              <a:buNone/>
            </a:pPr>
            <a:endParaRPr lang="en-US" dirty="0"/>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smtClean="0">
                <a:latin typeface="Times New Roman" pitchFamily="18" charset="0"/>
                <a:cs typeface="Times New Roman" pitchFamily="18" charset="0"/>
              </a:rPr>
              <a:t>In </a:t>
            </a:r>
            <a:r>
              <a:rPr lang="en-US" dirty="0" err="1">
                <a:latin typeface="Times New Roman" pitchFamily="18" charset="0"/>
                <a:cs typeface="Times New Roman" pitchFamily="18" charset="0"/>
              </a:rPr>
              <a:t>Usha</a:t>
            </a:r>
            <a:r>
              <a:rPr lang="en-US" dirty="0">
                <a:latin typeface="Times New Roman" pitchFamily="18" charset="0"/>
                <a:cs typeface="Times New Roman" pitchFamily="18" charset="0"/>
              </a:rPr>
              <a:t> International Ltd. </a:t>
            </a:r>
            <a:r>
              <a:rPr lang="en-US" dirty="0">
                <a:latin typeface="Times New Roman" pitchFamily="18" charset="0"/>
                <a:cs typeface="Times New Roman" pitchFamily="18" charset="0"/>
                <a:hlinkClick r:id="rId2" action="ppaction://hlinkfile"/>
              </a:rPr>
              <a:t>348 ITR 485</a:t>
            </a:r>
            <a:r>
              <a:rPr lang="en-US" dirty="0">
                <a:latin typeface="Times New Roman" pitchFamily="18" charset="0"/>
                <a:cs typeface="Times New Roman" pitchFamily="18" charset="0"/>
              </a:rPr>
              <a:t>, the Full Bench of the Delhi High Court laid down the following propositions of law : </a:t>
            </a:r>
            <a:r>
              <a:rPr lang="en-US" b="1" dirty="0" smtClean="0">
                <a:solidFill>
                  <a:srgbClr val="FF0000"/>
                </a:solidFill>
                <a:latin typeface="Times New Roman" pitchFamily="18" charset="0"/>
                <a:cs typeface="Times New Roman" pitchFamily="18" charset="0"/>
              </a:rPr>
              <a:t>(</a:t>
            </a:r>
            <a:r>
              <a:rPr lang="en-US" b="1" dirty="0" err="1">
                <a:solidFill>
                  <a:srgbClr val="FF0000"/>
                </a:solidFill>
                <a:latin typeface="Times New Roman" pitchFamily="18" charset="0"/>
                <a:cs typeface="Times New Roman" pitchFamily="18" charset="0"/>
              </a:rPr>
              <a:t>i</a:t>
            </a:r>
            <a:r>
              <a:rPr lang="en-US" b="1" dirty="0">
                <a:solidFill>
                  <a:srgbClr val="FF0000"/>
                </a:solidFill>
                <a:latin typeface="Times New Roman" pitchFamily="18" charset="0"/>
                <a:cs typeface="Times New Roman" pitchFamily="18" charset="0"/>
              </a:rPr>
              <a:t>) </a:t>
            </a:r>
            <a:r>
              <a:rPr lang="en-US" dirty="0">
                <a:latin typeface="Times New Roman" pitchFamily="18" charset="0"/>
                <a:cs typeface="Times New Roman" pitchFamily="18" charset="0"/>
              </a:rPr>
              <a:t>the expression “change of opinion” postulates formation of opinion and then a change thereof. In the context of section 147 of the Act it implies that the AO should have formed an opinion at the first instance, i.e., in the proceedings u/s. 143(3) and by initiation of the reassessment proceedings, the AO proposes or wants to take a different view ;</a:t>
            </a:r>
          </a:p>
          <a:p>
            <a:endParaRPr lang="en-US" dirty="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b="1" dirty="0" smtClean="0">
                <a:solidFill>
                  <a:srgbClr val="FF0000"/>
                </a:solidFill>
                <a:latin typeface="Times New Roman" pitchFamily="18" charset="0"/>
                <a:cs typeface="Times New Roman" pitchFamily="18" charset="0"/>
              </a:rPr>
              <a:t>(ii)</a:t>
            </a:r>
            <a:r>
              <a:rPr lang="en-US" dirty="0" smtClean="0">
                <a:latin typeface="Times New Roman" pitchFamily="18" charset="0"/>
                <a:cs typeface="Times New Roman" pitchFamily="18" charset="0"/>
              </a:rPr>
              <a:t> </a:t>
            </a:r>
            <a:r>
              <a:rPr lang="en-US" sz="4000" dirty="0" smtClean="0">
                <a:latin typeface="Times New Roman" pitchFamily="18" charset="0"/>
                <a:cs typeface="Times New Roman" pitchFamily="18" charset="0"/>
              </a:rPr>
              <a:t>reassessment proceedings will be invalid in case the assessment order itself records that the issue was raised and was decided in </a:t>
            </a:r>
            <a:r>
              <a:rPr lang="en-US" sz="4000" dirty="0" err="1" smtClean="0">
                <a:latin typeface="Times New Roman" pitchFamily="18" charset="0"/>
                <a:cs typeface="Times New Roman" pitchFamily="18" charset="0"/>
              </a:rPr>
              <a:t>favour</a:t>
            </a:r>
            <a:r>
              <a:rPr lang="en-US" sz="4000" dirty="0" smtClean="0">
                <a:latin typeface="Times New Roman" pitchFamily="18" charset="0"/>
                <a:cs typeface="Times New Roman" pitchFamily="18" charset="0"/>
              </a:rPr>
              <a:t> of the </a:t>
            </a:r>
            <a:r>
              <a:rPr lang="en-US" sz="4000" dirty="0" err="1" smtClean="0">
                <a:latin typeface="Times New Roman" pitchFamily="18" charset="0"/>
                <a:cs typeface="Times New Roman" pitchFamily="18" charset="0"/>
              </a:rPr>
              <a:t>assessee</a:t>
            </a:r>
            <a:r>
              <a:rPr lang="en-US" sz="4000" dirty="0" smtClean="0">
                <a:latin typeface="Times New Roman" pitchFamily="18" charset="0"/>
                <a:cs typeface="Times New Roman" pitchFamily="18" charset="0"/>
              </a:rPr>
              <a:t>. Reassessment proceedings in the said cases will be hit by the principle of “change of opinion” ; and </a:t>
            </a:r>
          </a:p>
          <a:p>
            <a:endParaRPr lang="en-US" dirty="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4000" dirty="0">
                <a:latin typeface="Times New Roman" pitchFamily="18" charset="0"/>
                <a:cs typeface="Times New Roman" pitchFamily="18" charset="0"/>
              </a:rPr>
              <a:t>reassessment proceedings will be invalid in case an issue or query is raised and answered by the </a:t>
            </a:r>
            <a:r>
              <a:rPr lang="en-US" sz="4000" dirty="0" err="1">
                <a:latin typeface="Times New Roman" pitchFamily="18" charset="0"/>
                <a:cs typeface="Times New Roman" pitchFamily="18" charset="0"/>
              </a:rPr>
              <a:t>assessee</a:t>
            </a:r>
            <a:r>
              <a:rPr lang="en-US" sz="4000" dirty="0">
                <a:latin typeface="Times New Roman" pitchFamily="18" charset="0"/>
                <a:cs typeface="Times New Roman" pitchFamily="18" charset="0"/>
              </a:rPr>
              <a:t> in original assessment proceedings but thereafter the AO does not make any addition in the assessment order. </a:t>
            </a: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b="1" dirty="0" smtClean="0">
                <a:latin typeface="Times New Roman" pitchFamily="18" charset="0"/>
                <a:cs typeface="Times New Roman" pitchFamily="18" charset="0"/>
              </a:rPr>
              <a:t>In such situations, it should be accepted that the issue was examined but the AO did not find any ground or reason to make addition or reject the stand of the </a:t>
            </a:r>
            <a:r>
              <a:rPr lang="en-US" b="1" dirty="0" err="1" smtClean="0">
                <a:latin typeface="Times New Roman" pitchFamily="18" charset="0"/>
                <a:cs typeface="Times New Roman" pitchFamily="18" charset="0"/>
              </a:rPr>
              <a:t>assessee.He</a:t>
            </a:r>
            <a:r>
              <a:rPr lang="en-US" b="1" dirty="0" smtClean="0">
                <a:latin typeface="Times New Roman" pitchFamily="18" charset="0"/>
                <a:cs typeface="Times New Roman" pitchFamily="18" charset="0"/>
              </a:rPr>
              <a:t> forms an opinion. The reassessment will be invalid because the AO had formed an opinion in the original assessment, whether or not he had recorded his reasons in the assessment order. </a:t>
            </a:r>
          </a:p>
          <a:p>
            <a:endParaRPr lang="en-US" dirty="0"/>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dirty="0">
                <a:latin typeface="Times New Roman" pitchFamily="18" charset="0"/>
                <a:cs typeface="Times New Roman" pitchFamily="18" charset="0"/>
              </a:rPr>
              <a:t>Proceedings before the Dispute Resolution Panel are part of the assessment proceedings. Queries raised and answered during proceedings before the Dispute Resolution Panel would stand on the same footing as queries raised and answered in the course of assessment proceedings before an AO.</a:t>
            </a:r>
          </a:p>
          <a:p>
            <a:endParaRPr lang="en-US" dirty="0"/>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a:buNone/>
            </a:pPr>
            <a:r>
              <a:rPr lang="en-US" sz="4000" dirty="0" smtClean="0">
                <a:latin typeface="Times New Roman" pitchFamily="18" charset="0"/>
                <a:cs typeface="Times New Roman" pitchFamily="18" charset="0"/>
              </a:rPr>
              <a:t>is to be </a:t>
            </a:r>
            <a:r>
              <a:rPr lang="en-US" sz="4000" dirty="0" err="1" smtClean="0">
                <a:latin typeface="Times New Roman" pitchFamily="18" charset="0"/>
                <a:cs typeface="Times New Roman" pitchFamily="18" charset="0"/>
              </a:rPr>
              <a:t>rememberd</a:t>
            </a:r>
            <a:r>
              <a:rPr lang="en-US" sz="4000" dirty="0" smtClean="0">
                <a:latin typeface="Times New Roman" pitchFamily="18" charset="0"/>
                <a:cs typeface="Times New Roman" pitchFamily="18" charset="0"/>
              </a:rPr>
              <a:t> that that section 147 is </a:t>
            </a:r>
            <a:r>
              <a:rPr lang="en-US" sz="4000" b="1" dirty="0" smtClean="0">
                <a:latin typeface="Times New Roman" pitchFamily="18" charset="0"/>
                <a:cs typeface="Times New Roman" pitchFamily="18" charset="0"/>
              </a:rPr>
              <a:t>FOR THE </a:t>
            </a:r>
            <a:r>
              <a:rPr lang="en-US" sz="4000" b="1" u="sng" dirty="0" smtClean="0">
                <a:solidFill>
                  <a:srgbClr val="00B050"/>
                </a:solidFill>
                <a:latin typeface="Times New Roman" pitchFamily="18" charset="0"/>
                <a:cs typeface="Times New Roman" pitchFamily="18" charset="0"/>
              </a:rPr>
              <a:t>BENEFIT OF REVENUE AND NOT FOR AN ASSESSEE. </a:t>
            </a:r>
            <a:endParaRPr lang="hi-IN" sz="4000" b="1" u="sng" dirty="0" smtClean="0">
              <a:solidFill>
                <a:srgbClr val="00B050"/>
              </a:solidFill>
              <a:latin typeface="Times New Roman" pitchFamily="18" charset="0"/>
              <a:cs typeface="Times New Roman" pitchFamily="18" charset="0"/>
            </a:endParaRPr>
          </a:p>
          <a:p>
            <a:pPr>
              <a:buNone/>
            </a:pPr>
            <a:r>
              <a:rPr lang="en-US" sz="4000" b="1" dirty="0" smtClean="0">
                <a:solidFill>
                  <a:srgbClr val="FF0000"/>
                </a:solidFill>
                <a:latin typeface="Times New Roman" pitchFamily="18" charset="0"/>
                <a:cs typeface="Times New Roman" pitchFamily="18" charset="0"/>
              </a:rPr>
              <a:t>(</a:t>
            </a:r>
            <a:r>
              <a:rPr lang="hi-IN" sz="4000" b="1" dirty="0" smtClean="0">
                <a:solidFill>
                  <a:srgbClr val="FF0000"/>
                </a:solidFill>
                <a:latin typeface="Times New Roman" pitchFamily="18" charset="0"/>
                <a:cs typeface="Times New Roman" pitchFamily="18" charset="0"/>
              </a:rPr>
              <a:t>इस बहती गंगा में हाथ नहीं धोये जा सकते</a:t>
            </a:r>
            <a:r>
              <a:rPr lang="en-US" sz="4000" b="1" dirty="0" smtClean="0">
                <a:solidFill>
                  <a:srgbClr val="FF0000"/>
                </a:solidFill>
                <a:latin typeface="Times New Roman" pitchFamily="18" charset="0"/>
                <a:cs typeface="Times New Roman" pitchFamily="18" charset="0"/>
              </a:rPr>
              <a:t>)</a:t>
            </a:r>
            <a:r>
              <a:rPr lang="en-US" sz="4000" dirty="0" smtClean="0">
                <a:solidFill>
                  <a:srgbClr val="FF0000"/>
                </a:solidFill>
                <a:latin typeface="Times New Roman" pitchFamily="18" charset="0"/>
                <a:cs typeface="Times New Roman" pitchFamily="18" charset="0"/>
              </a:rPr>
              <a:t> </a:t>
            </a:r>
          </a:p>
          <a:p>
            <a:pPr>
              <a:buNone/>
            </a:pPr>
            <a:r>
              <a:rPr lang="en-US" sz="4000" dirty="0" smtClean="0">
                <a:latin typeface="Times New Roman" pitchFamily="18" charset="0"/>
                <a:cs typeface="Times New Roman" pitchFamily="18" charset="0"/>
              </a:rPr>
              <a:t>It aims at garnering the escaped income of </a:t>
            </a:r>
            <a:r>
              <a:rPr lang="en-US" sz="4000" dirty="0" err="1" smtClean="0">
                <a:latin typeface="Times New Roman" pitchFamily="18" charset="0"/>
                <a:cs typeface="Times New Roman" pitchFamily="18" charset="0"/>
              </a:rPr>
              <a:t>assessees</a:t>
            </a:r>
            <a:r>
              <a:rPr lang="en-US" sz="4000" dirty="0" smtClean="0">
                <a:latin typeface="Times New Roman" pitchFamily="18" charset="0"/>
                <a:cs typeface="Times New Roman" pitchFamily="18" charset="0"/>
              </a:rPr>
              <a:t>. </a:t>
            </a:r>
          </a:p>
          <a:p>
            <a:endParaRPr lang="en-US" dirty="0"/>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buNone/>
            </a:pPr>
            <a:r>
              <a:rPr lang="en-US" dirty="0" smtClean="0">
                <a:latin typeface="Times New Roman" pitchFamily="18" charset="0"/>
                <a:cs typeface="Times New Roman" pitchFamily="18" charset="0"/>
              </a:rPr>
              <a:t>    </a:t>
            </a:r>
            <a:r>
              <a:rPr lang="en-US" sz="4000" dirty="0" smtClean="0">
                <a:latin typeface="Times New Roman" pitchFamily="18" charset="0"/>
                <a:cs typeface="Times New Roman" pitchFamily="18" charset="0"/>
              </a:rPr>
              <a:t>At the same time the provision cannot be allowed to be converted as </a:t>
            </a:r>
            <a:r>
              <a:rPr lang="en-US" sz="4000" dirty="0" err="1" smtClean="0">
                <a:latin typeface="Times New Roman" pitchFamily="18" charset="0"/>
                <a:cs typeface="Times New Roman" pitchFamily="18" charset="0"/>
              </a:rPr>
              <a:t>revisional</a:t>
            </a:r>
            <a:r>
              <a:rPr lang="en-US" sz="4000" dirty="0" smtClean="0">
                <a:latin typeface="Times New Roman" pitchFamily="18" charset="0"/>
                <a:cs typeface="Times New Roman" pitchFamily="18" charset="0"/>
              </a:rPr>
              <a:t> or review proceedings.</a:t>
            </a:r>
            <a:r>
              <a:rPr lang="en-US" sz="4000" dirty="0">
                <a:latin typeface="Times New Roman" pitchFamily="18" charset="0"/>
                <a:cs typeface="Times New Roman" pitchFamily="18" charset="0"/>
              </a:rPr>
              <a:t> </a:t>
            </a:r>
            <a:r>
              <a:rPr lang="en-US" sz="4000" b="1" dirty="0" smtClean="0">
                <a:latin typeface="Times New Roman" pitchFamily="18" charset="0"/>
                <a:cs typeface="Times New Roman" pitchFamily="18" charset="0"/>
              </a:rPr>
              <a:t>The </a:t>
            </a:r>
            <a:r>
              <a:rPr lang="en-US" sz="4000" b="1" dirty="0">
                <a:latin typeface="Times New Roman" pitchFamily="18" charset="0"/>
                <a:cs typeface="Times New Roman" pitchFamily="18" charset="0"/>
              </a:rPr>
              <a:t>power to reopen an assessment u/s. 147 of the Act is in the nature of an exception to </a:t>
            </a:r>
            <a:r>
              <a:rPr lang="en-US" sz="4000" b="1" dirty="0" smtClean="0">
                <a:latin typeface="Times New Roman" pitchFamily="18" charset="0"/>
                <a:cs typeface="Times New Roman" pitchFamily="18" charset="0"/>
              </a:rPr>
              <a:t>the ….</a:t>
            </a:r>
            <a:endParaRPr lang="en-US" sz="4000" dirty="0" smtClean="0">
              <a:latin typeface="Times New Roman" pitchFamily="18" charset="0"/>
              <a:cs typeface="Times New Roman" pitchFamily="18" charset="0"/>
            </a:endParaRP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b="1" dirty="0" smtClean="0">
                <a:latin typeface="Times New Roman" pitchFamily="18" charset="0"/>
                <a:cs typeface="Times New Roman" pitchFamily="18" charset="0"/>
              </a:rPr>
              <a:t>   </a:t>
            </a:r>
            <a:r>
              <a:rPr lang="en-US" sz="3600" b="1" dirty="0" smtClean="0">
                <a:latin typeface="Times New Roman" pitchFamily="18" charset="0"/>
                <a:cs typeface="Times New Roman" pitchFamily="18" charset="0"/>
              </a:rPr>
              <a:t>general principle that an assessment order once made would be </a:t>
            </a:r>
            <a:r>
              <a:rPr lang="en-US" sz="3600" b="1" dirty="0" err="1" smtClean="0">
                <a:latin typeface="Times New Roman" pitchFamily="18" charset="0"/>
                <a:cs typeface="Times New Roman" pitchFamily="18" charset="0"/>
              </a:rPr>
              <a:t>final.</a:t>
            </a:r>
            <a:r>
              <a:rPr lang="en-US" sz="3600" dirty="0" err="1" smtClean="0">
                <a:latin typeface="Times New Roman" pitchFamily="18" charset="0"/>
                <a:cs typeface="Times New Roman" pitchFamily="18" charset="0"/>
              </a:rPr>
              <a:t>At</a:t>
            </a:r>
            <a:r>
              <a:rPr lang="en-US" sz="3600" dirty="0" smtClean="0">
                <a:latin typeface="Times New Roman" pitchFamily="18" charset="0"/>
                <a:cs typeface="Times New Roman" pitchFamily="18" charset="0"/>
              </a:rPr>
              <a:t> the drop of the hat 148 notice cannot be issued.</a:t>
            </a:r>
          </a:p>
          <a:p>
            <a:pPr>
              <a:buNone/>
            </a:pPr>
            <a:r>
              <a:rPr lang="en-US" sz="3600" dirty="0" smtClean="0">
                <a:latin typeface="Times New Roman" pitchFamily="18" charset="0"/>
                <a:cs typeface="Times New Roman" pitchFamily="18" charset="0"/>
              </a:rPr>
              <a:t>    Different sections for different purposes</a:t>
            </a:r>
            <a:r>
              <a:rPr lang="hi-IN" sz="3600" dirty="0" smtClean="0">
                <a:latin typeface="Times New Roman" pitchFamily="18" charset="0"/>
                <a:cs typeface="Times New Roman" pitchFamily="18" charset="0"/>
              </a:rPr>
              <a:t>-</a:t>
            </a:r>
            <a:endParaRPr lang="en-US" sz="3600" dirty="0" smtClean="0">
              <a:latin typeface="Times New Roman" pitchFamily="18" charset="0"/>
              <a:cs typeface="Times New Roman" pitchFamily="18" charset="0"/>
            </a:endParaRPr>
          </a:p>
          <a:p>
            <a:pPr>
              <a:buNone/>
            </a:pPr>
            <a:r>
              <a:rPr lang="en-US" sz="3600" dirty="0">
                <a:latin typeface="Times New Roman" pitchFamily="18" charset="0"/>
                <a:cs typeface="Times New Roman" pitchFamily="18" charset="0"/>
              </a:rPr>
              <a:t> </a:t>
            </a:r>
            <a:r>
              <a:rPr lang="en-US" sz="3600" dirty="0" smtClean="0">
                <a:latin typeface="Times New Roman" pitchFamily="18" charset="0"/>
                <a:cs typeface="Times New Roman" pitchFamily="18" charset="0"/>
              </a:rPr>
              <a:t> </a:t>
            </a:r>
            <a:r>
              <a:rPr lang="en-US" sz="3600" b="1" dirty="0" smtClean="0">
                <a:solidFill>
                  <a:srgbClr val="FF0000"/>
                </a:solidFill>
                <a:latin typeface="Times New Roman" pitchFamily="18" charset="0"/>
                <a:cs typeface="Times New Roman" pitchFamily="18" charset="0"/>
              </a:rPr>
              <a:t>   “</a:t>
            </a:r>
            <a:r>
              <a:rPr lang="hi-IN" sz="3600" b="1" dirty="0" smtClean="0">
                <a:solidFill>
                  <a:srgbClr val="FF0000"/>
                </a:solidFill>
                <a:latin typeface="Times New Roman" pitchFamily="18" charset="0"/>
                <a:cs typeface="Times New Roman" pitchFamily="18" charset="0"/>
              </a:rPr>
              <a:t>जहां काम आवै सुई </a:t>
            </a:r>
            <a:r>
              <a:rPr lang="en-US" sz="3600" b="1" dirty="0" smtClean="0">
                <a:solidFill>
                  <a:srgbClr val="FF0000"/>
                </a:solidFill>
                <a:latin typeface="Times New Roman" pitchFamily="18" charset="0"/>
                <a:cs typeface="Times New Roman" pitchFamily="18" charset="0"/>
              </a:rPr>
              <a:t>,</a:t>
            </a:r>
            <a:r>
              <a:rPr lang="hi-IN" sz="3600" b="1" dirty="0" smtClean="0">
                <a:solidFill>
                  <a:srgbClr val="FF0000"/>
                </a:solidFill>
                <a:latin typeface="Times New Roman" pitchFamily="18" charset="0"/>
                <a:cs typeface="Times New Roman" pitchFamily="18" charset="0"/>
              </a:rPr>
              <a:t>कहा करि तरवारि.</a:t>
            </a:r>
            <a:r>
              <a:rPr lang="en-US" sz="3600" b="1" dirty="0" smtClean="0">
                <a:solidFill>
                  <a:srgbClr val="FF0000"/>
                </a:solidFill>
                <a:latin typeface="Times New Roman" pitchFamily="18" charset="0"/>
                <a:cs typeface="Times New Roman" pitchFamily="18" charset="0"/>
              </a:rPr>
              <a:t>”</a:t>
            </a:r>
            <a:endParaRPr lang="hi-IN" sz="3600" b="1" dirty="0" smtClean="0">
              <a:solidFill>
                <a:srgbClr val="FF0000"/>
              </a:solidFill>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4400" dirty="0">
                <a:latin typeface="Times New Roman" pitchFamily="18" charset="0"/>
                <a:cs typeface="Times New Roman" pitchFamily="18" charset="0"/>
              </a:rPr>
              <a:t>Even in cases where the AO has made a mistake or has made an error in assessing the income of an </a:t>
            </a:r>
            <a:r>
              <a:rPr lang="en-US" sz="4400" dirty="0" err="1">
                <a:latin typeface="Times New Roman" pitchFamily="18" charset="0"/>
                <a:cs typeface="Times New Roman" pitchFamily="18" charset="0"/>
              </a:rPr>
              <a:t>assessee</a:t>
            </a:r>
            <a:r>
              <a:rPr lang="en-US" sz="4400" dirty="0">
                <a:latin typeface="Times New Roman" pitchFamily="18" charset="0"/>
                <a:cs typeface="Times New Roman" pitchFamily="18" charset="0"/>
              </a:rPr>
              <a:t>, recourse to section 147 of the Act is not available and the </a:t>
            </a:r>
            <a:r>
              <a:rPr lang="en-US" sz="4400" dirty="0" smtClean="0">
                <a:latin typeface="Times New Roman" pitchFamily="18" charset="0"/>
                <a:cs typeface="Times New Roman" pitchFamily="18" charset="0"/>
              </a:rPr>
              <a:t>appropriate….</a:t>
            </a:r>
            <a:endParaRPr lang="en-US" sz="4400"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algn="just">
              <a:buNone/>
            </a:pPr>
            <a:r>
              <a:rPr lang="en-US" dirty="0" smtClean="0">
                <a:latin typeface="Times New Roman" pitchFamily="18" charset="0"/>
                <a:cs typeface="Times New Roman" pitchFamily="18" charset="0"/>
              </a:rPr>
              <a:t>   </a:t>
            </a:r>
            <a:r>
              <a:rPr lang="en-US" sz="4000" dirty="0" smtClean="0">
                <a:latin typeface="Times New Roman" pitchFamily="18" charset="0"/>
                <a:cs typeface="Times New Roman" pitchFamily="18" charset="0"/>
              </a:rPr>
              <a:t>course would be for the Commissioner to pass an order u/s. 263 of the Act, if he finds that the assessment order is erroneous inasmuch as its is prejudicial to the interest of the Department.   </a:t>
            </a:r>
          </a:p>
          <a:p>
            <a:pPr algn="just">
              <a:buNone/>
            </a:pPr>
            <a:r>
              <a:rPr lang="en-US" sz="4000" dirty="0" smtClean="0">
                <a:latin typeface="Times New Roman" pitchFamily="18" charset="0"/>
                <a:cs typeface="Times New Roman" pitchFamily="18" charset="0"/>
              </a:rPr>
              <a:t>                                            (383 ITR 197)</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4400" dirty="0">
                <a:latin typeface="Times New Roman" pitchFamily="18" charset="0"/>
                <a:cs typeface="Times New Roman" pitchFamily="18" charset="0"/>
              </a:rPr>
              <a:t>An assessment can be reopened u/s. 147 of the Act only on the jurisdictional requirement for reopening of an assessment being </a:t>
            </a:r>
            <a:r>
              <a:rPr lang="en-US" sz="4400" b="1" u="sng" dirty="0">
                <a:latin typeface="Times New Roman" pitchFamily="18" charset="0"/>
                <a:cs typeface="Times New Roman" pitchFamily="18" charset="0"/>
              </a:rPr>
              <a:t>STRICTLY SATISFIED</a:t>
            </a:r>
            <a:r>
              <a:rPr lang="en-US" sz="4400" dirty="0">
                <a:latin typeface="Times New Roman" pitchFamily="18" charset="0"/>
                <a:cs typeface="Times New Roman" pitchFamily="18" charset="0"/>
              </a:rPr>
              <a:t>. This is for the reason that </a:t>
            </a:r>
            <a:r>
              <a:rPr lang="en-US" sz="4400" dirty="0" smtClean="0">
                <a:latin typeface="Times New Roman" pitchFamily="18" charset="0"/>
                <a:cs typeface="Times New Roman" pitchFamily="18" charset="0"/>
              </a:rPr>
              <a:t>a…..</a:t>
            </a:r>
            <a:endParaRPr lang="en-US" sz="4400"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dirty="0" smtClean="0">
                <a:latin typeface="Times New Roman" pitchFamily="18" charset="0"/>
                <a:cs typeface="Times New Roman" pitchFamily="18" charset="0"/>
              </a:rPr>
              <a:t>……</a:t>
            </a:r>
            <a:r>
              <a:rPr lang="en-US" sz="4000" dirty="0" smtClean="0">
                <a:latin typeface="Times New Roman" pitchFamily="18" charset="0"/>
                <a:cs typeface="Times New Roman" pitchFamily="18" charset="0"/>
              </a:rPr>
              <a:t>reopening of an assessment would disturb a settled position by reopening a completed proceeding. </a:t>
            </a:r>
            <a:r>
              <a:rPr lang="en-US" sz="4000" dirty="0" err="1" smtClean="0">
                <a:latin typeface="Times New Roman" pitchFamily="18" charset="0"/>
                <a:cs typeface="Times New Roman" pitchFamily="18" charset="0"/>
              </a:rPr>
              <a:t>Normally,the</a:t>
            </a:r>
            <a:r>
              <a:rPr lang="en-US" sz="4000" dirty="0" smtClean="0">
                <a:latin typeface="Times New Roman" pitchFamily="18" charset="0"/>
                <a:cs typeface="Times New Roman" pitchFamily="18" charset="0"/>
              </a:rPr>
              <a:t> jurisdictional requirements to be satisfied for issuing of a reopening notice are.. </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3600" dirty="0" smtClean="0">
                <a:latin typeface="Times New Roman" pitchFamily="18" charset="0"/>
                <a:cs typeface="Times New Roman" pitchFamily="18" charset="0"/>
              </a:rPr>
              <a:t>(a) the AO must record his reasons for issuing a reopening notice before issuing the notice ; </a:t>
            </a:r>
          </a:p>
          <a:p>
            <a:r>
              <a:rPr lang="en-US" sz="3600" dirty="0" smtClean="0">
                <a:latin typeface="Times New Roman" pitchFamily="18" charset="0"/>
                <a:cs typeface="Times New Roman" pitchFamily="18" charset="0"/>
              </a:rPr>
              <a:t>(b) the AO should have reason to believe that income chargeable to tax has escaped assessment and this must be recorded in his reasons ; </a:t>
            </a:r>
          </a:p>
          <a:p>
            <a:pPr>
              <a:buNone/>
            </a:pPr>
            <a:endParaRPr lang="en-US" dirty="0" smtClean="0">
              <a:latin typeface="Times New Roman" pitchFamily="18" charset="0"/>
              <a:cs typeface="Times New Roman" pitchFamily="18" charset="0"/>
            </a:endParaRPr>
          </a:p>
          <a:p>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endParaRPr lang="en-US" dirty="0"/>
          </a:p>
        </p:txBody>
      </p:sp>
      <p:sp>
        <p:nvSpPr>
          <p:cNvPr id="3" name="Content Placeholder 2"/>
          <p:cNvSpPr>
            <a:spLocks noGrp="1"/>
          </p:cNvSpPr>
          <p:nvPr>
            <p:ph idx="1"/>
          </p:nvPr>
        </p:nvSpPr>
        <p:spPr>
          <a:xfrm>
            <a:off x="457200" y="1143000"/>
            <a:ext cx="8229600" cy="5257800"/>
          </a:xfrm>
        </p:spPr>
        <p:txBody>
          <a:bodyPr>
            <a:normAutofit fontScale="25000" lnSpcReduction="20000"/>
          </a:bodyPr>
          <a:lstStyle/>
          <a:p>
            <a:pPr>
              <a:buNone/>
            </a:pPr>
            <a:r>
              <a:rPr lang="en-US" sz="80000" dirty="0" smtClean="0">
                <a:solidFill>
                  <a:srgbClr val="FF0000"/>
                </a:solidFill>
                <a:latin typeface="Times New Roman" pitchFamily="18" charset="0"/>
                <a:cs typeface="Times New Roman" pitchFamily="18" charset="0"/>
              </a:rPr>
              <a:t>Re</a:t>
            </a:r>
            <a:r>
              <a:rPr lang="en-US" sz="20000" dirty="0" smtClean="0">
                <a:solidFill>
                  <a:srgbClr val="FF0000"/>
                </a:solidFill>
                <a:latin typeface="Times New Roman" pitchFamily="18" charset="0"/>
                <a:cs typeface="Times New Roman" pitchFamily="18" charset="0"/>
              </a:rPr>
              <a:t>  </a:t>
            </a:r>
            <a:r>
              <a:rPr lang="en-US" sz="28800" b="1" dirty="0" smtClean="0">
                <a:solidFill>
                  <a:srgbClr val="FF0000"/>
                </a:solidFill>
                <a:latin typeface="Times New Roman" pitchFamily="18" charset="0"/>
                <a:cs typeface="Times New Roman" pitchFamily="18" charset="0"/>
              </a:rPr>
              <a:t>assessment</a:t>
            </a:r>
            <a:r>
              <a:rPr lang="en-US" sz="28800" b="1" dirty="0" smtClean="0">
                <a:latin typeface="Times New Roman" pitchFamily="18" charset="0"/>
                <a:cs typeface="Times New Roman" pitchFamily="18" charset="0"/>
              </a:rPr>
              <a:t>    			 		          		         </a:t>
            </a:r>
            <a:r>
              <a:rPr lang="en-US" sz="28800" b="1" dirty="0" smtClean="0">
                <a:solidFill>
                  <a:srgbClr val="00B050"/>
                </a:solidFill>
                <a:latin typeface="Times New Roman" pitchFamily="18" charset="0"/>
                <a:cs typeface="Times New Roman" pitchFamily="18" charset="0"/>
              </a:rPr>
              <a:t> </a:t>
            </a:r>
            <a:r>
              <a:rPr lang="en-US" sz="28800" b="1" dirty="0" err="1" smtClean="0">
                <a:solidFill>
                  <a:srgbClr val="00B050"/>
                </a:solidFill>
                <a:latin typeface="Times New Roman" pitchFamily="18" charset="0"/>
                <a:cs typeface="Times New Roman" pitchFamily="18" charset="0"/>
              </a:rPr>
              <a:t>ctification</a:t>
            </a:r>
            <a:r>
              <a:rPr lang="en-US" sz="28800" b="1" dirty="0" smtClean="0">
                <a:solidFill>
                  <a:srgbClr val="00B050"/>
                </a:solidFill>
                <a:latin typeface="Times New Roman" pitchFamily="18" charset="0"/>
                <a:cs typeface="Times New Roman" pitchFamily="18" charset="0"/>
              </a:rPr>
              <a:t> </a:t>
            </a:r>
          </a:p>
          <a:p>
            <a:pPr>
              <a:buNone/>
            </a:pPr>
            <a:r>
              <a:rPr lang="en-US" sz="28800" b="1" dirty="0">
                <a:latin typeface="Times New Roman" pitchFamily="18" charset="0"/>
                <a:cs typeface="Times New Roman" pitchFamily="18" charset="0"/>
              </a:rPr>
              <a:t> </a:t>
            </a:r>
            <a:r>
              <a:rPr lang="en-US" sz="28800" b="1" dirty="0" smtClean="0">
                <a:latin typeface="Times New Roman" pitchFamily="18" charset="0"/>
                <a:cs typeface="Times New Roman" pitchFamily="18" charset="0"/>
              </a:rPr>
              <a:t>             </a:t>
            </a:r>
            <a:r>
              <a:rPr lang="en-US" sz="28800" b="1" dirty="0" smtClean="0">
                <a:solidFill>
                  <a:srgbClr val="002060"/>
                </a:solidFill>
                <a:latin typeface="Times New Roman" pitchFamily="18" charset="0"/>
                <a:cs typeface="Times New Roman" pitchFamily="18" charset="0"/>
              </a:rPr>
              <a:t>vision.</a:t>
            </a:r>
          </a:p>
          <a:p>
            <a:pPr>
              <a:buNone/>
            </a:pPr>
            <a:r>
              <a:rPr lang="en-US" sz="20000" dirty="0" smtClean="0">
                <a:latin typeface="Times New Roman" pitchFamily="18" charset="0"/>
                <a:cs typeface="Times New Roman" pitchFamily="18" charset="0"/>
              </a:rPr>
              <a:t> </a:t>
            </a:r>
          </a:p>
          <a:p>
            <a:pPr>
              <a:buNone/>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4000" dirty="0" smtClean="0">
                <a:latin typeface="Times New Roman" pitchFamily="18" charset="0"/>
                <a:cs typeface="Times New Roman" pitchFamily="18" charset="0"/>
              </a:rPr>
              <a:t>(c) the AO should not have considered the issue on which the reopening is sought during the regular assessment proceedings. In case the issue has been considered even if evidenced by asking..</a:t>
            </a:r>
            <a:endParaRPr lang="en-US" sz="40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questions then such an attempt to reconsider would not be permitted on ground of being a mere change of opinion ; </a:t>
            </a:r>
          </a:p>
          <a:p>
            <a:r>
              <a:rPr lang="en-US" dirty="0" smtClean="0">
                <a:latin typeface="Times New Roman" pitchFamily="18" charset="0"/>
                <a:cs typeface="Times New Roman" pitchFamily="18" charset="0"/>
              </a:rPr>
              <a:t>(d) the reopening of an assessment must be on tangible material and the grounds for reopening must be recorded before issuing of notice for reopening of an assessment ; </a:t>
            </a: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latin typeface="Times New Roman" pitchFamily="18" charset="0"/>
                <a:cs typeface="Times New Roman" pitchFamily="18" charset="0"/>
              </a:rPr>
              <a:t>(e) these grounds recorded for reopening of an assessment must disclose a live link between the tangible material and the reason to believe that income chargeable to tax has escaped assessment  </a:t>
            </a:r>
          </a:p>
          <a:p>
            <a:r>
              <a:rPr lang="en-US" dirty="0" smtClean="0">
                <a:latin typeface="Times New Roman" pitchFamily="18" charset="0"/>
                <a:cs typeface="Times New Roman" pitchFamily="18" charset="0"/>
              </a:rPr>
              <a:t>(f) in the case of assessments sought to be reopened beyond a period of</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3600" dirty="0" smtClean="0">
                <a:latin typeface="Times New Roman" pitchFamily="18" charset="0"/>
                <a:cs typeface="Times New Roman" pitchFamily="18" charset="0"/>
              </a:rPr>
              <a:t>four years from the end of the relevant assessment year then there should have been a failure on the part of the </a:t>
            </a:r>
            <a:r>
              <a:rPr lang="en-US" sz="3600" dirty="0" err="1" smtClean="0">
                <a:latin typeface="Times New Roman" pitchFamily="18" charset="0"/>
                <a:cs typeface="Times New Roman" pitchFamily="18" charset="0"/>
              </a:rPr>
              <a:t>assessee</a:t>
            </a:r>
            <a:r>
              <a:rPr lang="en-US" sz="3600" dirty="0" smtClean="0">
                <a:latin typeface="Times New Roman" pitchFamily="18" charset="0"/>
                <a:cs typeface="Times New Roman" pitchFamily="18" charset="0"/>
              </a:rPr>
              <a:t> to truly and fully disclose all material facts necessary for assessment ; and </a:t>
            </a:r>
          </a:p>
          <a:p>
            <a:pPr algn="just"/>
            <a:r>
              <a:rPr lang="en-US" sz="3600" dirty="0" smtClean="0">
                <a:latin typeface="Times New Roman" pitchFamily="18" charset="0"/>
                <a:cs typeface="Times New Roman" pitchFamily="18" charset="0"/>
              </a:rPr>
              <a:t>(g) sanction of a superior officer to the reasons recorded, where</a:t>
            </a:r>
            <a:endParaRPr lang="en-US" sz="36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pPr algn="just"/>
            <a:r>
              <a:rPr lang="en-US" sz="4000" dirty="0" smtClean="0">
                <a:latin typeface="Times New Roman" pitchFamily="18" charset="0"/>
                <a:cs typeface="Times New Roman" pitchFamily="18" charset="0"/>
              </a:rPr>
              <a:t>required, in terms of section 151 should have been obtained before issuing of the notice. All the above jurisdictional requirements have to be satisfied cumulatively, wherever applicable. </a:t>
            </a:r>
          </a:p>
          <a:p>
            <a:pPr algn="just"/>
            <a:r>
              <a:rPr lang="en-US" sz="4000" dirty="0" smtClean="0">
                <a:latin typeface="Times New Roman" pitchFamily="18" charset="0"/>
                <a:cs typeface="Times New Roman" pitchFamily="18" charset="0"/>
              </a:rPr>
              <a:t>Therefore, even if one of the</a:t>
            </a:r>
            <a:endParaRPr lang="en-US" sz="40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sz="3600" dirty="0" smtClean="0">
                <a:latin typeface="Times New Roman" pitchFamily="18" charset="0"/>
                <a:cs typeface="Times New Roman" pitchFamily="18" charset="0"/>
              </a:rPr>
              <a:t>numerous jurisdictional requirements necessary for the issue of reopening notice is not satisfied, the reopening of an assessment fails. The sustainability of the reopening notice would be tested only on the basis of the reasons recorded at the time of issuing the notice. </a:t>
            </a:r>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sz="4800" dirty="0">
                <a:latin typeface="Times New Roman" pitchFamily="18" charset="0"/>
                <a:cs typeface="Times New Roman" pitchFamily="18" charset="0"/>
              </a:rPr>
              <a:t>When a notice for reassessment is challenged, the burden is on the Revenue to establish that the jurisdictional requirement stands satisfied. </a:t>
            </a:r>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just"/>
            <a:r>
              <a:rPr lang="en-US" sz="4000" dirty="0">
                <a:latin typeface="Times New Roman" pitchFamily="18" charset="0"/>
                <a:cs typeface="Times New Roman" pitchFamily="18" charset="0"/>
              </a:rPr>
              <a:t>So far as reason to believe on the part of the AO is </a:t>
            </a:r>
            <a:r>
              <a:rPr lang="en-US" sz="4000" dirty="0" err="1">
                <a:latin typeface="Times New Roman" pitchFamily="18" charset="0"/>
                <a:cs typeface="Times New Roman" pitchFamily="18" charset="0"/>
              </a:rPr>
              <a:t>concerned,at</a:t>
            </a:r>
            <a:r>
              <a:rPr lang="en-US" sz="4000" dirty="0">
                <a:latin typeface="Times New Roman" pitchFamily="18" charset="0"/>
                <a:cs typeface="Times New Roman" pitchFamily="18" charset="0"/>
              </a:rPr>
              <a:t> the stage of issuing the notice only </a:t>
            </a:r>
            <a:r>
              <a:rPr lang="en-US" sz="4000" b="1" u="sng" dirty="0" smtClean="0">
                <a:solidFill>
                  <a:srgbClr val="FF0000"/>
                </a:solidFill>
                <a:latin typeface="Times New Roman" pitchFamily="18" charset="0"/>
                <a:cs typeface="Times New Roman" pitchFamily="18" charset="0"/>
              </a:rPr>
              <a:t>A PRIMA FACIE AND NOT A CONCLUSIVE CASE</a:t>
            </a:r>
            <a:r>
              <a:rPr lang="en-US" sz="4000" dirty="0" smtClean="0">
                <a:latin typeface="Times New Roman" pitchFamily="18" charset="0"/>
                <a:cs typeface="Times New Roman" pitchFamily="18" charset="0"/>
              </a:rPr>
              <a:t> </a:t>
            </a:r>
            <a:r>
              <a:rPr lang="en-US" sz="4000" dirty="0">
                <a:latin typeface="Times New Roman" pitchFamily="18" charset="0"/>
                <a:cs typeface="Times New Roman" pitchFamily="18" charset="0"/>
              </a:rPr>
              <a:t>of income escaping assessment should be established to turn down a challenge to the reopening notice. </a:t>
            </a: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4400" dirty="0">
                <a:latin typeface="Times New Roman" pitchFamily="18" charset="0"/>
                <a:cs typeface="Times New Roman" pitchFamily="18" charset="0"/>
              </a:rPr>
              <a:t>Expression “reasons to believe” necessarily refers to some objective set of circumstances</a:t>
            </a:r>
            <a:r>
              <a:rPr lang="en-US" sz="4400" dirty="0" smtClean="0">
                <a:latin typeface="Times New Roman" pitchFamily="18" charset="0"/>
                <a:cs typeface="Times New Roman" pitchFamily="18" charset="0"/>
              </a:rPr>
              <a:t>. </a:t>
            </a:r>
            <a:r>
              <a:rPr lang="en-US" sz="4400" dirty="0" err="1" smtClean="0">
                <a:latin typeface="Times New Roman" pitchFamily="18" charset="0"/>
                <a:cs typeface="Times New Roman" pitchFamily="18" charset="0"/>
              </a:rPr>
              <a:t>So,the</a:t>
            </a:r>
            <a:r>
              <a:rPr lang="en-US" sz="4400" dirty="0" smtClean="0">
                <a:latin typeface="Times New Roman" pitchFamily="18" charset="0"/>
                <a:cs typeface="Times New Roman" pitchFamily="18" charset="0"/>
              </a:rPr>
              <a:t>  </a:t>
            </a:r>
            <a:r>
              <a:rPr lang="en-US" sz="4400" dirty="0">
                <a:latin typeface="Times New Roman" pitchFamily="18" charset="0"/>
                <a:cs typeface="Times New Roman" pitchFamily="18" charset="0"/>
              </a:rPr>
              <a:t>material or objective facts should pertain to something </a:t>
            </a:r>
            <a:r>
              <a:rPr lang="en-US" sz="4400" dirty="0" smtClean="0">
                <a:latin typeface="Times New Roman" pitchFamily="18" charset="0"/>
                <a:cs typeface="Times New Roman" pitchFamily="18" charset="0"/>
              </a:rPr>
              <a:t>discovered</a:t>
            </a:r>
            <a:endParaRPr lang="en-US" sz="44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buNone/>
            </a:pPr>
            <a:r>
              <a:rPr lang="en-US" sz="4000" dirty="0" smtClean="0">
                <a:latin typeface="Times New Roman" pitchFamily="18" charset="0"/>
                <a:cs typeface="Times New Roman" pitchFamily="18" charset="0"/>
              </a:rPr>
              <a:t>…..by or made known to the AO subsequent to the original assessment made. The expression  does not mean a purely subjective satisfaction on the part of the AO. The reason must be held in good faith. It cannot be merely a pretence.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latin typeface="Times New Roman" pitchFamily="18" charset="0"/>
                <a:cs typeface="Times New Roman" pitchFamily="18" charset="0"/>
              </a:rPr>
              <a:t>Philosophy and necessity of reassessment.</a:t>
            </a:r>
          </a:p>
          <a:p>
            <a:pPr>
              <a:buNone/>
            </a:pPr>
            <a:endParaRPr lang="en-US" dirty="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History.</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Earlier </a:t>
            </a:r>
            <a:r>
              <a:rPr lang="en-US" dirty="0" err="1" smtClean="0">
                <a:latin typeface="Times New Roman" pitchFamily="18" charset="0"/>
                <a:cs typeface="Times New Roman" pitchFamily="18" charset="0"/>
              </a:rPr>
              <a:t>Acts.Section</a:t>
            </a:r>
            <a:r>
              <a:rPr lang="en-US" dirty="0" smtClean="0">
                <a:latin typeface="Times New Roman" pitchFamily="18" charset="0"/>
                <a:cs typeface="Times New Roman" pitchFamily="18" charset="0"/>
              </a:rPr>
              <a:t> 14 and 50 of 1886 Act.</a:t>
            </a:r>
            <a:endParaRPr lang="en-US" dirty="0">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latin typeface="Times New Roman" pitchFamily="18" charset="0"/>
                <a:cs typeface="Times New Roman" pitchFamily="18" charset="0"/>
              </a:rPr>
              <a:t>    </a:t>
            </a:r>
            <a:r>
              <a:rPr lang="en-US" sz="4400" dirty="0" smtClean="0">
                <a:latin typeface="Times New Roman" pitchFamily="18" charset="0"/>
                <a:cs typeface="Times New Roman" pitchFamily="18" charset="0"/>
              </a:rPr>
              <a:t>It </a:t>
            </a:r>
            <a:r>
              <a:rPr lang="en-US" sz="4400" dirty="0">
                <a:latin typeface="Times New Roman" pitchFamily="18" charset="0"/>
                <a:cs typeface="Times New Roman" pitchFamily="18" charset="0"/>
              </a:rPr>
              <a:t>is open to the court to examine whether the reasons for the formation of the belief have a rational connection with or a relevant bearing on the formation of the belief and are </a:t>
            </a:r>
            <a:r>
              <a:rPr lang="en-US" sz="4400" dirty="0" smtClean="0">
                <a:latin typeface="Times New Roman" pitchFamily="18" charset="0"/>
                <a:cs typeface="Times New Roman" pitchFamily="18" charset="0"/>
              </a:rPr>
              <a:t>not</a:t>
            </a:r>
            <a:endParaRPr lang="en-US" sz="44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4000" dirty="0" smtClean="0">
                <a:latin typeface="Times New Roman" pitchFamily="18" charset="0"/>
                <a:cs typeface="Times New Roman" pitchFamily="18" charset="0"/>
              </a:rPr>
              <a:t>extraneous or irrelevant for the purpose of the section. To this extent, the action of an AO in starting proceedings u/s. 147 in respect of income escaping assessment is open to challenge in a court of law.</a:t>
            </a:r>
            <a:endParaRPr lang="en-US" sz="40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6600" b="1" dirty="0" smtClean="0">
                <a:solidFill>
                  <a:srgbClr val="FF0000"/>
                </a:solidFill>
                <a:latin typeface="Times New Roman" pitchFamily="18" charset="0"/>
                <a:cs typeface="Times New Roman" pitchFamily="18" charset="0"/>
              </a:rPr>
              <a:t>BASIC AND FUNDAMENTAL OR THE </a:t>
            </a:r>
            <a:r>
              <a:rPr lang="en-US" sz="6600" b="1" dirty="0" smtClean="0">
                <a:solidFill>
                  <a:srgbClr val="00B050"/>
                </a:solidFill>
                <a:latin typeface="Times New Roman" pitchFamily="18" charset="0"/>
                <a:cs typeface="Times New Roman" pitchFamily="18" charset="0"/>
              </a:rPr>
              <a:t>GOLDEN RULE -</a:t>
            </a:r>
            <a:endParaRPr lang="en-US" sz="6600" dirty="0">
              <a:solidFill>
                <a:srgbClr val="00B050"/>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sz="8800" b="1" dirty="0" smtClean="0">
                <a:solidFill>
                  <a:srgbClr val="FF0000"/>
                </a:solidFill>
                <a:latin typeface="Times New Roman" pitchFamily="18" charset="0"/>
                <a:cs typeface="Times New Roman" pitchFamily="18" charset="0"/>
              </a:rPr>
              <a:t>ESCAPEMENT</a:t>
            </a:r>
            <a:r>
              <a:rPr lang="en-US" sz="9600" b="1" dirty="0" smtClean="0">
                <a:solidFill>
                  <a:srgbClr val="FF0000"/>
                </a:solidFill>
                <a:latin typeface="Times New Roman" pitchFamily="18" charset="0"/>
                <a:cs typeface="Times New Roman" pitchFamily="18" charset="0"/>
              </a:rPr>
              <a:t>      </a:t>
            </a:r>
            <a:r>
              <a:rPr lang="en-US" sz="9600" b="1" dirty="0" smtClean="0">
                <a:solidFill>
                  <a:srgbClr val="00B050"/>
                </a:solidFill>
                <a:latin typeface="Times New Roman" pitchFamily="18" charset="0"/>
                <a:cs typeface="Times New Roman" pitchFamily="18" charset="0"/>
              </a:rPr>
              <a:t>			OF    	</a:t>
            </a:r>
            <a:r>
              <a:rPr lang="en-US" sz="9600" b="1" dirty="0" smtClean="0">
                <a:solidFill>
                  <a:schemeClr val="tx1">
                    <a:lumMod val="95000"/>
                    <a:lumOff val="5000"/>
                  </a:schemeClr>
                </a:solidFill>
                <a:latin typeface="Times New Roman" pitchFamily="18" charset="0"/>
                <a:cs typeface="Times New Roman" pitchFamily="18" charset="0"/>
              </a:rPr>
              <a:t>INCMOME</a:t>
            </a:r>
            <a:r>
              <a:rPr lang="en-US" sz="9600" b="1" dirty="0" smtClean="0">
                <a:solidFill>
                  <a:srgbClr val="00B050"/>
                </a:solidFill>
                <a:latin typeface="Times New Roman" pitchFamily="18" charset="0"/>
                <a:cs typeface="Times New Roman" pitchFamily="18" charset="0"/>
              </a:rPr>
              <a:t>. </a:t>
            </a:r>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4800" dirty="0" smtClean="0">
                <a:latin typeface="Times New Roman" pitchFamily="18" charset="0"/>
                <a:cs typeface="Times New Roman" pitchFamily="18" charset="0"/>
              </a:rPr>
              <a:t>Unless </a:t>
            </a:r>
            <a:r>
              <a:rPr lang="en-US" sz="4800" dirty="0">
                <a:latin typeface="Times New Roman" pitchFamily="18" charset="0"/>
                <a:cs typeface="Times New Roman" pitchFamily="18" charset="0"/>
              </a:rPr>
              <a:t>some item of income has in fact escaped taxation an AO has no power to initiate proceedings u/s. 34 and his proceedings will be void and </a:t>
            </a:r>
            <a:r>
              <a:rPr lang="en-US" sz="4800" dirty="0" smtClean="0">
                <a:latin typeface="Times New Roman" pitchFamily="18" charset="0"/>
                <a:cs typeface="Times New Roman" pitchFamily="18" charset="0"/>
              </a:rPr>
              <a:t>without…</a:t>
            </a:r>
            <a:endParaRPr lang="en-US" sz="4800" dirty="0">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pPr algn="just"/>
            <a:r>
              <a:rPr lang="en-US" sz="5200" dirty="0" smtClean="0">
                <a:latin typeface="Times New Roman" pitchFamily="18" charset="0"/>
                <a:cs typeface="Times New Roman" pitchFamily="18" charset="0"/>
              </a:rPr>
              <a:t>jurisdiction if in fact no item of income had escaped assessment; he cannot act u/s. 34 merely because he suspects or 'has reason to believe' that income has escaped assessment; </a:t>
            </a:r>
          </a:p>
          <a:p>
            <a:pPr algn="just">
              <a:buNone/>
            </a:pPr>
            <a:endParaRPr lang="en-US" sz="5200" dirty="0" smtClean="0">
              <a:latin typeface="Times New Roman" pitchFamily="18" charset="0"/>
              <a:cs typeface="Times New Roman" pitchFamily="18" charset="0"/>
            </a:endParaRPr>
          </a:p>
          <a:p>
            <a:pPr algn="just">
              <a:buNone/>
            </a:pPr>
            <a:r>
              <a:rPr lang="en-US" sz="2100" dirty="0" smtClean="0">
                <a:solidFill>
                  <a:srgbClr val="FF0000"/>
                </a:solidFill>
                <a:latin typeface="Times New Roman" pitchFamily="18" charset="0"/>
                <a:cs typeface="Times New Roman" pitchFamily="18" charset="0"/>
              </a:rPr>
              <a:t>                                                                                                        </a:t>
            </a:r>
            <a:r>
              <a:rPr lang="en-US" sz="2100" b="1" dirty="0" smtClean="0">
                <a:solidFill>
                  <a:srgbClr val="FF0000"/>
                </a:solidFill>
                <a:latin typeface="Times New Roman" pitchFamily="18" charset="0"/>
                <a:cs typeface="Times New Roman" pitchFamily="18" charset="0"/>
              </a:rPr>
              <a:t> </a:t>
            </a:r>
            <a:r>
              <a:rPr lang="en-US" sz="3100" b="1" dirty="0" smtClean="0">
                <a:solidFill>
                  <a:srgbClr val="FF0000"/>
                </a:solidFill>
                <a:latin typeface="Times New Roman" pitchFamily="18" charset="0"/>
                <a:cs typeface="Times New Roman" pitchFamily="18" charset="0"/>
              </a:rPr>
              <a:t>(4 ITR 25.)</a:t>
            </a:r>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b="1" u="sng" dirty="0" smtClean="0">
                <a:solidFill>
                  <a:srgbClr val="FF0000"/>
                </a:solidFill>
                <a:latin typeface="Times New Roman" pitchFamily="18" charset="0"/>
                <a:cs typeface="Times New Roman" pitchFamily="18" charset="0"/>
              </a:rPr>
              <a:t>(At the cost of repetition )</a:t>
            </a:r>
          </a:p>
          <a:p>
            <a:pPr algn="just"/>
            <a:r>
              <a:rPr lang="en-US" dirty="0">
                <a:latin typeface="Times New Roman" pitchFamily="18" charset="0"/>
                <a:cs typeface="Times New Roman" pitchFamily="18" charset="0"/>
              </a:rPr>
              <a:t>An AO cannot give himself jurisdiction by an erroneous finding of fact that income had escaped; it is not for him to decide </a:t>
            </a:r>
            <a:r>
              <a:rPr lang="en-US" dirty="0" smtClean="0">
                <a:latin typeface="Times New Roman" pitchFamily="18" charset="0"/>
                <a:cs typeface="Times New Roman" pitchFamily="18" charset="0"/>
              </a:rPr>
              <a:t>whether….the preliminary state of facts investing him with jurisdiction exists, that is, </a:t>
            </a:r>
            <a:r>
              <a:rPr lang="en-US" b="1" dirty="0" smtClean="0">
                <a:solidFill>
                  <a:srgbClr val="FF0000"/>
                </a:solidFill>
                <a:latin typeface="Times New Roman" pitchFamily="18" charset="0"/>
                <a:cs typeface="Times New Roman" pitchFamily="18" charset="0"/>
              </a:rPr>
              <a:t>whether income has in fact escaped assessment; </a:t>
            </a:r>
          </a:p>
          <a:p>
            <a:pPr algn="just"/>
            <a:endParaRPr lang="en-US" dirty="0">
              <a:latin typeface="Times New Roman" pitchFamily="18" charset="0"/>
              <a:cs typeface="Times New Roman"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algn="just"/>
            <a:r>
              <a:rPr lang="en-US" sz="4100" dirty="0" smtClean="0">
                <a:latin typeface="Times New Roman" pitchFamily="18" charset="0"/>
                <a:cs typeface="Times New Roman" pitchFamily="18" charset="0"/>
              </a:rPr>
              <a:t>The </a:t>
            </a:r>
            <a:r>
              <a:rPr lang="en-US" sz="4100" dirty="0">
                <a:latin typeface="Times New Roman" pitchFamily="18" charset="0"/>
                <a:cs typeface="Times New Roman" pitchFamily="18" charset="0"/>
              </a:rPr>
              <a:t>reasons for reopening the assessment have to be confined to those set out in the order. They cannot be improved upon by filing subsequent affidavits</a:t>
            </a:r>
            <a:r>
              <a:rPr lang="en-US" sz="4100" dirty="0" smtClean="0">
                <a:latin typeface="Times New Roman" pitchFamily="18" charset="0"/>
                <a:cs typeface="Times New Roman" pitchFamily="18" charset="0"/>
              </a:rPr>
              <a:t>. In other words, assumption of jurisdiction cannot sought to be justified by supplying reasons extraneous to the recorded reasons.</a:t>
            </a:r>
          </a:p>
          <a:p>
            <a:pPr>
              <a:buNone/>
            </a:pP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a:p>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algn="just"/>
            <a:r>
              <a:rPr lang="en-US" sz="4000" dirty="0" smtClean="0">
                <a:latin typeface="Times New Roman" pitchFamily="18" charset="0"/>
                <a:cs typeface="Times New Roman" pitchFamily="18" charset="0"/>
              </a:rPr>
              <a:t>A notice for reopening of an assessment would stand or fall on the basis of the reasons recorded at the time of issuing a notice for reopening of an assessment. The reasons are required to be read as recorded by the AO and </a:t>
            </a:r>
            <a:r>
              <a:rPr lang="en-US" sz="4000" b="1" dirty="0" smtClean="0">
                <a:solidFill>
                  <a:srgbClr val="FF0000"/>
                </a:solidFill>
                <a:latin typeface="Times New Roman" pitchFamily="18" charset="0"/>
                <a:cs typeface="Times New Roman" pitchFamily="18" charset="0"/>
              </a:rPr>
              <a:t>cannot be improved upon either by substitution, addition or deletion.</a:t>
            </a:r>
          </a:p>
          <a:p>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4000" dirty="0">
                <a:latin typeface="Times New Roman" pitchFamily="18" charset="0"/>
                <a:cs typeface="Times New Roman" pitchFamily="18" charset="0"/>
              </a:rPr>
              <a:t>Section 139 of the Act places an obligation upon every person to furnish voluntarily a return of his total income if such income during the previous year exceeds the minimum amount which is not chargeable to Income-tax. </a:t>
            </a:r>
            <a:r>
              <a:rPr lang="en-US" sz="4000" dirty="0" smtClean="0">
                <a:latin typeface="Times New Roman" pitchFamily="18" charset="0"/>
                <a:cs typeface="Times New Roman" pitchFamily="18" charset="0"/>
              </a:rPr>
              <a:t>The ….</a:t>
            </a:r>
            <a:endParaRPr lang="en-US" sz="4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46237"/>
            <a:ext cx="8229600" cy="4525963"/>
          </a:xfrm>
        </p:spPr>
        <p:txBody>
          <a:bodyPr/>
          <a:lstStyle/>
          <a:p>
            <a:pPr>
              <a:buNone/>
            </a:pPr>
            <a:r>
              <a:rPr lang="en-US" dirty="0" smtClean="0">
                <a:latin typeface="Times New Roman" pitchFamily="18" charset="0"/>
                <a:cs typeface="Times New Roman" pitchFamily="18" charset="0"/>
              </a:rPr>
              <a:t>Early Cases: </a:t>
            </a:r>
          </a:p>
          <a:p>
            <a:pPr>
              <a:buNone/>
            </a:pPr>
            <a:r>
              <a:rPr lang="en-US" dirty="0" smtClean="0">
                <a:latin typeface="Times New Roman" pitchFamily="18" charset="0"/>
                <a:cs typeface="Times New Roman" pitchFamily="18" charset="0"/>
              </a:rPr>
              <a:t>R </a:t>
            </a:r>
            <a:r>
              <a:rPr lang="en-US" dirty="0">
                <a:latin typeface="Times New Roman" pitchFamily="18" charset="0"/>
                <a:cs typeface="Times New Roman" pitchFamily="18" charset="0"/>
              </a:rPr>
              <a:t>P </a:t>
            </a:r>
            <a:r>
              <a:rPr lang="en-US" dirty="0" err="1">
                <a:latin typeface="Times New Roman" pitchFamily="18" charset="0"/>
                <a:cs typeface="Times New Roman" pitchFamily="18" charset="0"/>
              </a:rPr>
              <a:t>Umbraje</a:t>
            </a:r>
            <a:r>
              <a:rPr lang="en-US" dirty="0">
                <a:latin typeface="Times New Roman" pitchFamily="18" charset="0"/>
                <a:cs typeface="Times New Roman" pitchFamily="18" charset="0"/>
              </a:rPr>
              <a:t>.(1 ITC 2</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AY.ending</a:t>
            </a:r>
            <a:r>
              <a:rPr lang="en-US"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of 31.03. </a:t>
            </a:r>
            <a:r>
              <a:rPr lang="en-US" dirty="0" smtClean="0">
                <a:latin typeface="Times New Roman" pitchFamily="18" charset="0"/>
                <a:cs typeface="Times New Roman" pitchFamily="18" charset="0"/>
              </a:rPr>
              <a:t>1913</a:t>
            </a:r>
            <a:r>
              <a:rPr lang="en-US" dirty="0" smtClean="0">
                <a:latin typeface="Times New Roman" pitchFamily="18" charset="0"/>
                <a:cs typeface="Times New Roman" pitchFamily="18" charset="0"/>
              </a:rPr>
              <a:t>.</a:t>
            </a:r>
          </a:p>
          <a:p>
            <a:pPr marL="514350" indent="-514350">
              <a:buNone/>
            </a:pPr>
            <a:r>
              <a:rPr lang="en-US" dirty="0" smtClean="0">
                <a:latin typeface="Times New Roman" pitchFamily="18" charset="0"/>
                <a:cs typeface="Times New Roman" pitchFamily="18" charset="0"/>
              </a:rPr>
              <a:t>“  If AO is of the </a:t>
            </a:r>
            <a:r>
              <a:rPr lang="en-US" dirty="0" err="1" smtClean="0">
                <a:latin typeface="Times New Roman" pitchFamily="18" charset="0"/>
                <a:cs typeface="Times New Roman" pitchFamily="18" charset="0"/>
              </a:rPr>
              <a:t>opinion,that</a:t>
            </a:r>
            <a:r>
              <a:rPr lang="en-US" dirty="0" smtClean="0">
                <a:latin typeface="Times New Roman" pitchFamily="18" charset="0"/>
                <a:cs typeface="Times New Roman" pitchFamily="18" charset="0"/>
              </a:rPr>
              <a:t> an </a:t>
            </a:r>
            <a:r>
              <a:rPr lang="en-US" dirty="0" err="1" smtClean="0">
                <a:latin typeface="Times New Roman" pitchFamily="18" charset="0"/>
                <a:cs typeface="Times New Roman" pitchFamily="18" charset="0"/>
              </a:rPr>
              <a:t>assessee</a:t>
            </a:r>
            <a:r>
              <a:rPr lang="en-US" dirty="0" smtClean="0">
                <a:latin typeface="Times New Roman" pitchFamily="18" charset="0"/>
                <a:cs typeface="Times New Roman" pitchFamily="18" charset="0"/>
              </a:rPr>
              <a:t> should pay higher </a:t>
            </a:r>
            <a:r>
              <a:rPr lang="en-US" dirty="0" err="1" smtClean="0">
                <a:latin typeface="Times New Roman" pitchFamily="18" charset="0"/>
                <a:cs typeface="Times New Roman" pitchFamily="18" charset="0"/>
              </a:rPr>
              <a:t>taxes,he</a:t>
            </a:r>
            <a:r>
              <a:rPr lang="en-US" dirty="0" smtClean="0">
                <a:latin typeface="Times New Roman" pitchFamily="18" charset="0"/>
                <a:cs typeface="Times New Roman" pitchFamily="18" charset="0"/>
              </a:rPr>
              <a:t> can re-assess the </a:t>
            </a:r>
            <a:r>
              <a:rPr lang="en-US" dirty="0" err="1" smtClean="0">
                <a:latin typeface="Times New Roman" pitchFamily="18" charset="0"/>
                <a:cs typeface="Times New Roman" pitchFamily="18" charset="0"/>
              </a:rPr>
              <a:t>assessee</a:t>
            </a:r>
            <a:r>
              <a:rPr lang="en-US" dirty="0" smtClean="0">
                <a:latin typeface="Times New Roman" pitchFamily="18" charset="0"/>
                <a:cs typeface="Times New Roman" pitchFamily="18" charset="0"/>
              </a:rPr>
              <a:t>.”</a:t>
            </a:r>
          </a:p>
          <a:p>
            <a:pPr marL="514350" indent="-514350">
              <a:buNone/>
            </a:pPr>
            <a:r>
              <a:rPr lang="en-US" dirty="0" smtClean="0">
                <a:latin typeface="Times New Roman" pitchFamily="18" charset="0"/>
                <a:cs typeface="Times New Roman" pitchFamily="18" charset="0"/>
              </a:rPr>
              <a:t>           (Section </a:t>
            </a:r>
            <a:r>
              <a:rPr lang="en-US" dirty="0" smtClean="0">
                <a:latin typeface="Times New Roman" pitchFamily="18" charset="0"/>
                <a:cs typeface="Times New Roman" pitchFamily="18" charset="0"/>
              </a:rPr>
              <a:t>14 of 1886 Act, Bombay HC)</a:t>
            </a:r>
          </a:p>
          <a:p>
            <a:pPr>
              <a:buNone/>
            </a:pPr>
            <a:endParaRPr lang="en-US" dirty="0">
              <a:latin typeface="Times New Roman" pitchFamily="18" charset="0"/>
              <a:cs typeface="Times New Roman" pitchFamily="18" charset="0"/>
            </a:endParaRPr>
          </a:p>
          <a:p>
            <a:pPr>
              <a:buNone/>
            </a:pPr>
            <a:endParaRPr lang="en-US" dirty="0">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4400" dirty="0" smtClean="0">
                <a:latin typeface="Times New Roman" pitchFamily="18" charset="0"/>
                <a:cs typeface="Times New Roman" pitchFamily="18" charset="0"/>
              </a:rPr>
              <a:t>obligation so placed involves a further duty to disclose all material facts necessary for his assessment for that year fully and </a:t>
            </a:r>
            <a:r>
              <a:rPr lang="en-US" sz="4400" dirty="0" err="1" smtClean="0">
                <a:latin typeface="Times New Roman" pitchFamily="18" charset="0"/>
                <a:cs typeface="Times New Roman" pitchFamily="18" charset="0"/>
              </a:rPr>
              <a:t>truly.If</a:t>
            </a:r>
            <a:r>
              <a:rPr lang="en-US" sz="4400" dirty="0" smtClean="0">
                <a:latin typeface="Times New Roman" pitchFamily="18" charset="0"/>
                <a:cs typeface="Times New Roman" pitchFamily="18" charset="0"/>
              </a:rPr>
              <a:t> at any subsequent point of </a:t>
            </a:r>
            <a:r>
              <a:rPr lang="en-US" sz="4400" dirty="0" err="1" smtClean="0">
                <a:latin typeface="Times New Roman" pitchFamily="18" charset="0"/>
                <a:cs typeface="Times New Roman" pitchFamily="18" charset="0"/>
              </a:rPr>
              <a:t>time,it</a:t>
            </a:r>
            <a:r>
              <a:rPr lang="en-US" sz="4400" dirty="0" smtClean="0">
                <a:latin typeface="Times New Roman" pitchFamily="18" charset="0"/>
                <a:cs typeface="Times New Roman" pitchFamily="18" charset="0"/>
              </a:rPr>
              <a:t> is found that either on</a:t>
            </a:r>
            <a:endParaRPr lang="en-US" sz="44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pPr algn="just"/>
            <a:r>
              <a:rPr lang="en-US" sz="4400" dirty="0" smtClean="0">
                <a:latin typeface="Times New Roman" pitchFamily="18" charset="0"/>
                <a:cs typeface="Times New Roman" pitchFamily="18" charset="0"/>
              </a:rPr>
              <a:t>account of an omission on the part of the </a:t>
            </a:r>
            <a:r>
              <a:rPr lang="en-US" sz="4400" dirty="0" err="1" smtClean="0">
                <a:latin typeface="Times New Roman" pitchFamily="18" charset="0"/>
                <a:cs typeface="Times New Roman" pitchFamily="18" charset="0"/>
              </a:rPr>
              <a:t>assessee</a:t>
            </a:r>
            <a:r>
              <a:rPr lang="en-US" sz="4400" dirty="0" smtClean="0">
                <a:latin typeface="Times New Roman" pitchFamily="18" charset="0"/>
                <a:cs typeface="Times New Roman" pitchFamily="18" charset="0"/>
              </a:rPr>
              <a:t> to file the return or on account of his omission to disclose fully and truly all material facts necessary for his assessment for that year, </a:t>
            </a:r>
            <a:endParaRPr lang="en-US" sz="44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sz="4800" dirty="0" smtClean="0"/>
              <a:t>…</a:t>
            </a:r>
            <a:r>
              <a:rPr lang="en-US" sz="4800" dirty="0" smtClean="0">
                <a:latin typeface="Times New Roman" pitchFamily="18" charset="0"/>
                <a:cs typeface="Times New Roman" pitchFamily="18" charset="0"/>
              </a:rPr>
              <a:t>income chargeable to tax has escaped assessment for that year, the AO is entitled to reopen the assessment in accordance with the procedure prescribed in the Act. </a:t>
            </a:r>
          </a:p>
          <a:p>
            <a:endParaRPr lang="en-US" dirty="0" smtClean="0"/>
          </a:p>
          <a:p>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4800" dirty="0">
                <a:latin typeface="Times New Roman" pitchFamily="18" charset="0"/>
                <a:cs typeface="Times New Roman" pitchFamily="18" charset="0"/>
              </a:rPr>
              <a:t>Although the AO may not have fresh tangible material to form reasons to believe that income has escaped </a:t>
            </a:r>
            <a:r>
              <a:rPr lang="en-US" sz="4800" dirty="0" err="1">
                <a:latin typeface="Times New Roman" pitchFamily="18" charset="0"/>
                <a:cs typeface="Times New Roman" pitchFamily="18" charset="0"/>
              </a:rPr>
              <a:t>assessment,he</a:t>
            </a:r>
            <a:r>
              <a:rPr lang="en-US" sz="4800" dirty="0">
                <a:latin typeface="Times New Roman" pitchFamily="18" charset="0"/>
                <a:cs typeface="Times New Roman" pitchFamily="18" charset="0"/>
              </a:rPr>
              <a:t> should </a:t>
            </a:r>
            <a:r>
              <a:rPr lang="en-US" sz="4800" dirty="0" err="1">
                <a:latin typeface="Times New Roman" pitchFamily="18" charset="0"/>
                <a:cs typeface="Times New Roman" pitchFamily="18" charset="0"/>
              </a:rPr>
              <a:t>have,after</a:t>
            </a:r>
            <a:r>
              <a:rPr lang="en-US" sz="4800" dirty="0">
                <a:latin typeface="Times New Roman" pitchFamily="18" charset="0"/>
                <a:cs typeface="Times New Roman" pitchFamily="18" charset="0"/>
              </a:rPr>
              <a:t> examining the returns and the </a:t>
            </a:r>
            <a:r>
              <a:rPr lang="en-US" sz="4800" dirty="0" smtClean="0">
                <a:latin typeface="Times New Roman" pitchFamily="18" charset="0"/>
                <a:cs typeface="Times New Roman" pitchFamily="18" charset="0"/>
              </a:rPr>
              <a:t>documents</a:t>
            </a:r>
            <a:endParaRPr lang="en-US" sz="48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just"/>
            <a:r>
              <a:rPr lang="en-US" b="1" dirty="0" smtClean="0">
                <a:latin typeface="Times New Roman" pitchFamily="18" charset="0"/>
                <a:cs typeface="Times New Roman" pitchFamily="18" charset="0"/>
              </a:rPr>
              <a:t>accompanying the </a:t>
            </a:r>
            <a:r>
              <a:rPr lang="en-US" b="1" dirty="0" err="1" smtClean="0">
                <a:latin typeface="Times New Roman" pitchFamily="18" charset="0"/>
                <a:cs typeface="Times New Roman" pitchFamily="18" charset="0"/>
              </a:rPr>
              <a:t>returns,set</a:t>
            </a:r>
            <a:r>
              <a:rPr lang="en-US" b="1" dirty="0" smtClean="0">
                <a:latin typeface="Times New Roman" pitchFamily="18" charset="0"/>
                <a:cs typeface="Times New Roman" pitchFamily="18" charset="0"/>
              </a:rPr>
              <a:t> out at </a:t>
            </a:r>
            <a:r>
              <a:rPr lang="en-US" b="1" dirty="0" err="1" smtClean="0">
                <a:latin typeface="Times New Roman" pitchFamily="18" charset="0"/>
                <a:cs typeface="Times New Roman" pitchFamily="18" charset="0"/>
              </a:rPr>
              <a:t>least,the</a:t>
            </a:r>
            <a:r>
              <a:rPr lang="en-US" b="1" dirty="0" smtClean="0">
                <a:latin typeface="Times New Roman" pitchFamily="18" charset="0"/>
                <a:cs typeface="Times New Roman" pitchFamily="18" charset="0"/>
              </a:rPr>
              <a:t> prima facie reasons for arriving at the reason to believe that income has escaped assessment for the assessment year in question. The reasons recorded by the AO to believe that income had escaped assessment should have a link with an objective fact in the form of information or materials on record to reopen an assessment. </a:t>
            </a:r>
          </a:p>
          <a:p>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endParaRPr lang="en-US" dirty="0"/>
          </a:p>
        </p:txBody>
      </p:sp>
      <p:sp>
        <p:nvSpPr>
          <p:cNvPr id="3" name="Content Placeholder 2"/>
          <p:cNvSpPr>
            <a:spLocks noGrp="1"/>
          </p:cNvSpPr>
          <p:nvPr>
            <p:ph idx="1"/>
          </p:nvPr>
        </p:nvSpPr>
        <p:spPr>
          <a:xfrm>
            <a:off x="457200" y="1219200"/>
            <a:ext cx="8229600" cy="4906963"/>
          </a:xfrm>
        </p:spPr>
        <p:txBody>
          <a:bodyPr>
            <a:normAutofit/>
          </a:bodyPr>
          <a:lstStyle/>
          <a:p>
            <a:pPr algn="just"/>
            <a:r>
              <a:rPr lang="en-US" b="1" dirty="0" smtClean="0">
                <a:latin typeface="Times New Roman" pitchFamily="18" charset="0"/>
                <a:cs typeface="Times New Roman" pitchFamily="18" charset="0"/>
              </a:rPr>
              <a:t>accompanying the </a:t>
            </a:r>
            <a:r>
              <a:rPr lang="en-US" b="1" dirty="0" err="1" smtClean="0">
                <a:latin typeface="Times New Roman" pitchFamily="18" charset="0"/>
                <a:cs typeface="Times New Roman" pitchFamily="18" charset="0"/>
              </a:rPr>
              <a:t>returns,set</a:t>
            </a:r>
            <a:r>
              <a:rPr lang="en-US" b="1" dirty="0" smtClean="0">
                <a:latin typeface="Times New Roman" pitchFamily="18" charset="0"/>
                <a:cs typeface="Times New Roman" pitchFamily="18" charset="0"/>
              </a:rPr>
              <a:t> out at least, the prima facie reasons for arriving at the reason to believe that income has escaped assessment for the assessment year in question. The reasons recorded by the AO to believe that income had escaped assessment should have a link with an objective fact in the form of information or materials on record to reopen an assessment. </a:t>
            </a:r>
          </a:p>
          <a:p>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endParaRPr lang="en-US" dirty="0"/>
          </a:p>
        </p:txBody>
      </p:sp>
      <p:sp>
        <p:nvSpPr>
          <p:cNvPr id="3" name="Content Placeholder 2"/>
          <p:cNvSpPr>
            <a:spLocks noGrp="1"/>
          </p:cNvSpPr>
          <p:nvPr>
            <p:ph idx="1"/>
          </p:nvPr>
        </p:nvSpPr>
        <p:spPr>
          <a:xfrm>
            <a:off x="457200" y="838200"/>
            <a:ext cx="8229600" cy="5287963"/>
          </a:xfrm>
        </p:spPr>
        <p:txBody>
          <a:bodyPr>
            <a:normAutofit lnSpcReduction="10000"/>
          </a:bodyPr>
          <a:lstStyle/>
          <a:p>
            <a:pPr algn="just"/>
            <a:r>
              <a:rPr lang="en-US" b="1" dirty="0" smtClean="0">
                <a:latin typeface="Times New Roman" pitchFamily="18" charset="0"/>
                <a:cs typeface="Times New Roman" pitchFamily="18" charset="0"/>
              </a:rPr>
              <a:t>If </a:t>
            </a:r>
            <a:r>
              <a:rPr lang="en-US" b="1" dirty="0">
                <a:latin typeface="Times New Roman" pitchFamily="18" charset="0"/>
                <a:cs typeface="Times New Roman" pitchFamily="18" charset="0"/>
              </a:rPr>
              <a:t>the notice for reassessment the reasons started with narration “on verification of the case record . . .”. it is to be held that the conclusions of the AO were based on verification of the case record. </a:t>
            </a:r>
            <a:r>
              <a:rPr lang="en-US" b="1" dirty="0" err="1" smtClean="0">
                <a:latin typeface="Times New Roman" pitchFamily="18" charset="0"/>
                <a:cs typeface="Times New Roman" pitchFamily="18" charset="0"/>
              </a:rPr>
              <a:t>Inother</a:t>
            </a:r>
            <a:r>
              <a:rPr lang="en-US" b="1" dirty="0" smtClean="0">
                <a:latin typeface="Times New Roman" pitchFamily="18" charset="0"/>
                <a:cs typeface="Times New Roman" pitchFamily="18" charset="0"/>
              </a:rPr>
              <a:t> words, there was no material outside the assessment proceedings which enabled the AO to conclude that income chargeable to tax had escaped assessment. This element would be crucial to decide the validity of reassessment proceedings.</a:t>
            </a:r>
          </a:p>
          <a:p>
            <a:pPr algn="just"/>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algn="just"/>
            <a:r>
              <a:rPr lang="en-US" sz="4400" dirty="0">
                <a:latin typeface="Times New Roman" pitchFamily="18" charset="0"/>
                <a:cs typeface="Times New Roman" pitchFamily="18" charset="0"/>
              </a:rPr>
              <a:t>The validity of a notice for reopening an assessment is always judged on the basis of reasons recorded by the AO for issuing such </a:t>
            </a:r>
            <a:r>
              <a:rPr lang="en-US" sz="4400" dirty="0" err="1" smtClean="0">
                <a:latin typeface="Times New Roman" pitchFamily="18" charset="0"/>
                <a:cs typeface="Times New Roman" pitchFamily="18" charset="0"/>
              </a:rPr>
              <a:t>notice.The</a:t>
            </a:r>
            <a:r>
              <a:rPr lang="en-US" sz="4400" dirty="0" smtClean="0">
                <a:latin typeface="Times New Roman" pitchFamily="18" charset="0"/>
                <a:cs typeface="Times New Roman" pitchFamily="18" charset="0"/>
              </a:rPr>
              <a:t> action cannot be supported on the basis of materials outside of the reasons recorded. </a:t>
            </a:r>
            <a:endParaRPr lang="en-US" sz="4400" dirty="0">
              <a:latin typeface="Times New Roman" pitchFamily="18" charset="0"/>
              <a:cs typeface="Times New Roman" pitchFamily="18" charset="0"/>
            </a:endParaRPr>
          </a:p>
          <a:p>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algn="just"/>
            <a:r>
              <a:rPr lang="en-US" sz="4400" dirty="0">
                <a:latin typeface="Times New Roman" pitchFamily="18" charset="0"/>
                <a:cs typeface="Times New Roman" pitchFamily="18" charset="0"/>
              </a:rPr>
              <a:t>At the stage when only notice has been issued, the only consideration would be whether there was reasonable material available based on which </a:t>
            </a:r>
            <a:r>
              <a:rPr lang="en-US" sz="4400" b="1" dirty="0">
                <a:latin typeface="Times New Roman" pitchFamily="18" charset="0"/>
                <a:cs typeface="Times New Roman" pitchFamily="18" charset="0"/>
              </a:rPr>
              <a:t>a </a:t>
            </a:r>
            <a:r>
              <a:rPr lang="en-US" sz="4400" b="1" dirty="0">
                <a:solidFill>
                  <a:srgbClr val="FF0000"/>
                </a:solidFill>
                <a:latin typeface="Times New Roman" pitchFamily="18" charset="0"/>
                <a:cs typeface="Times New Roman" pitchFamily="18" charset="0"/>
              </a:rPr>
              <a:t>prudent man</a:t>
            </a:r>
            <a:r>
              <a:rPr lang="en-US" sz="4400" b="1" dirty="0">
                <a:latin typeface="Times New Roman" pitchFamily="18" charset="0"/>
                <a:cs typeface="Times New Roman" pitchFamily="18" charset="0"/>
              </a:rPr>
              <a:t> could form the belief that </a:t>
            </a:r>
            <a:r>
              <a:rPr lang="en-US" sz="4400" b="1" dirty="0">
                <a:solidFill>
                  <a:srgbClr val="FF0000"/>
                </a:solidFill>
                <a:latin typeface="Times New Roman" pitchFamily="18" charset="0"/>
                <a:cs typeface="Times New Roman" pitchFamily="18" charset="0"/>
              </a:rPr>
              <a:t>income had escaped assessment. </a:t>
            </a:r>
          </a:p>
          <a:p>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algn="just"/>
            <a:r>
              <a:rPr lang="en-US" sz="4400" dirty="0" smtClean="0">
                <a:latin typeface="Times New Roman" pitchFamily="18" charset="0"/>
                <a:cs typeface="Times New Roman" pitchFamily="18" charset="0"/>
              </a:rPr>
              <a:t>Reason </a:t>
            </a:r>
            <a:r>
              <a:rPr lang="en-US" sz="4400" dirty="0">
                <a:latin typeface="Times New Roman" pitchFamily="18" charset="0"/>
                <a:cs typeface="Times New Roman" pitchFamily="18" charset="0"/>
              </a:rPr>
              <a:t>to believe cannot be taken to mean that the AO must be satisfied that there exist grounds for reopening the assessment or the AO should have formed an opinion about the nature of the final order that is likely to be passed after reopening the assessment.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err="1" smtClean="0">
                <a:latin typeface="Times New Roman" pitchFamily="18" charset="0"/>
                <a:cs typeface="Times New Roman" pitchFamily="18" charset="0"/>
              </a:rPr>
              <a:t>Bulaki</a:t>
            </a:r>
            <a:r>
              <a:rPr lang="en-US" dirty="0" smtClean="0">
                <a:latin typeface="Times New Roman" pitchFamily="18" charset="0"/>
                <a:cs typeface="Times New Roman" pitchFamily="18" charset="0"/>
              </a:rPr>
              <a:t> Shah. AY.1921-22. </a:t>
            </a:r>
          </a:p>
          <a:p>
            <a:pPr>
              <a:buNone/>
            </a:pPr>
            <a:r>
              <a:rPr lang="en-US" dirty="0" smtClean="0">
                <a:latin typeface="Times New Roman" pitchFamily="18" charset="0"/>
                <a:cs typeface="Times New Roman" pitchFamily="18" charset="0"/>
              </a:rPr>
              <a:t>AO cannot disturb the order that has attained finality.</a:t>
            </a:r>
          </a:p>
          <a:p>
            <a:pPr>
              <a:buNone/>
            </a:pPr>
            <a:r>
              <a:rPr lang="en-US" dirty="0" smtClean="0">
                <a:latin typeface="Times New Roman" pitchFamily="18" charset="0"/>
                <a:cs typeface="Times New Roman" pitchFamily="18" charset="0"/>
              </a:rPr>
              <a:t>AO cannot reassess homogeneous income -only income from other sources can be reassessed</a:t>
            </a:r>
          </a:p>
          <a:p>
            <a:pPr>
              <a:buNone/>
            </a:pPr>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algn="just"/>
            <a:r>
              <a:rPr lang="en-US" sz="3500" b="1" dirty="0">
                <a:latin typeface="Times New Roman" pitchFamily="18" charset="0"/>
                <a:cs typeface="Times New Roman" pitchFamily="18" charset="0"/>
              </a:rPr>
              <a:t>In the matter of assessment of Income-tax, the decision arrived at in the previous year cannot be regarded as binding in the assessment for the subsequent years. Therefore, though consistency is desirable, the desirability of consistency cannot operate against the Revenue in completing the assessments for subsequent years in accordance with </a:t>
            </a:r>
            <a:r>
              <a:rPr lang="en-US" sz="3500" b="1" dirty="0" err="1" smtClean="0">
                <a:latin typeface="Times New Roman" pitchFamily="18" charset="0"/>
                <a:cs typeface="Times New Roman" pitchFamily="18" charset="0"/>
              </a:rPr>
              <a:t>law.This</a:t>
            </a:r>
            <a:r>
              <a:rPr lang="en-US" sz="3500" b="1" dirty="0" smtClean="0">
                <a:latin typeface="Times New Roman" pitchFamily="18" charset="0"/>
                <a:cs typeface="Times New Roman" pitchFamily="18" charset="0"/>
              </a:rPr>
              <a:t> </a:t>
            </a:r>
            <a:r>
              <a:rPr lang="en-US" sz="3500" b="1" dirty="0">
                <a:latin typeface="Times New Roman" pitchFamily="18" charset="0"/>
                <a:cs typeface="Times New Roman" pitchFamily="18" charset="0"/>
              </a:rPr>
              <a:t>is all the more so since the assessments for the previous year are completed u/s. 143(1).</a:t>
            </a:r>
            <a:r>
              <a:rPr lang="en-US" sz="3500" b="1" dirty="0"/>
              <a:t>(376 ITR321.ker).</a:t>
            </a:r>
          </a:p>
          <a:p>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4000" dirty="0">
                <a:latin typeface="Times New Roman" pitchFamily="18" charset="0"/>
                <a:cs typeface="Times New Roman" pitchFamily="18" charset="0"/>
              </a:rPr>
              <a:t>Unless that basic jurisdictional requirement is satisfied </a:t>
            </a:r>
            <a:r>
              <a:rPr lang="en-US" sz="4000" b="1" u="sng" dirty="0" smtClean="0">
                <a:solidFill>
                  <a:srgbClr val="FF0000"/>
                </a:solidFill>
                <a:latin typeface="Times New Roman" pitchFamily="18" charset="0"/>
                <a:cs typeface="Times New Roman" pitchFamily="18" charset="0"/>
              </a:rPr>
              <a:t>A POST MORTEM EXERCISE</a:t>
            </a:r>
            <a:r>
              <a:rPr lang="en-US" sz="4000" dirty="0" smtClean="0">
                <a:latin typeface="Times New Roman" pitchFamily="18" charset="0"/>
                <a:cs typeface="Times New Roman" pitchFamily="18" charset="0"/>
              </a:rPr>
              <a:t> </a:t>
            </a:r>
            <a:r>
              <a:rPr lang="en-US" sz="4000" dirty="0">
                <a:latin typeface="Times New Roman" pitchFamily="18" charset="0"/>
                <a:cs typeface="Times New Roman" pitchFamily="18" charset="0"/>
              </a:rPr>
              <a:t>of </a:t>
            </a:r>
            <a:r>
              <a:rPr lang="en-US" sz="4000" dirty="0" err="1">
                <a:latin typeface="Times New Roman" pitchFamily="18" charset="0"/>
                <a:cs typeface="Times New Roman" pitchFamily="18" charset="0"/>
              </a:rPr>
              <a:t>analysing</a:t>
            </a:r>
            <a:r>
              <a:rPr lang="en-US" sz="4000" dirty="0">
                <a:latin typeface="Times New Roman" pitchFamily="18" charset="0"/>
                <a:cs typeface="Times New Roman" pitchFamily="18" charset="0"/>
              </a:rPr>
              <a:t> materials produced subsequent to the reopening will not make an inherently defective reassessment order valid.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just"/>
            <a:r>
              <a:rPr lang="en-US" dirty="0" smtClean="0">
                <a:latin typeface="Times New Roman" pitchFamily="18" charset="0"/>
                <a:cs typeface="Times New Roman" pitchFamily="18" charset="0"/>
              </a:rPr>
              <a:t>Section </a:t>
            </a:r>
            <a:r>
              <a:rPr lang="en-US" dirty="0">
                <a:latin typeface="Times New Roman" pitchFamily="18" charset="0"/>
                <a:cs typeface="Times New Roman" pitchFamily="18" charset="0"/>
              </a:rPr>
              <a:t>147 of the Act is not to be casually invoked to suit the convenience of the Department and at every stage to correct errors of AOs which could have easily been </a:t>
            </a:r>
            <a:r>
              <a:rPr lang="en-US" dirty="0" smtClean="0">
                <a:latin typeface="Times New Roman" pitchFamily="18" charset="0"/>
                <a:cs typeface="Times New Roman" pitchFamily="18" charset="0"/>
              </a:rPr>
              <a:t>avoided had there been a proper discharge of the statutory duty. Repeatedly invoking section 147 of the Act on the same materials merely because there is no statutory bar against it would constitute an abuse of the process of law. </a:t>
            </a:r>
          </a:p>
          <a:p>
            <a:pPr algn="just"/>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dirty="0">
                <a:latin typeface="Times New Roman" pitchFamily="18" charset="0"/>
                <a:cs typeface="Times New Roman" pitchFamily="18" charset="0"/>
              </a:rPr>
              <a:t>One of the grounds for reassessment is failure to disclose material facts necessary for assessment. The term “failure” on the part of the </a:t>
            </a:r>
            <a:r>
              <a:rPr lang="en-US" dirty="0" err="1">
                <a:latin typeface="Times New Roman" pitchFamily="18" charset="0"/>
                <a:cs typeface="Times New Roman" pitchFamily="18" charset="0"/>
              </a:rPr>
              <a:t>assessee</a:t>
            </a:r>
            <a:r>
              <a:rPr lang="en-US" dirty="0">
                <a:latin typeface="Times New Roman" pitchFamily="18" charset="0"/>
                <a:cs typeface="Times New Roman" pitchFamily="18" charset="0"/>
              </a:rPr>
              <a:t> </a:t>
            </a:r>
            <a:r>
              <a:rPr lang="en-US" b="1" dirty="0">
                <a:solidFill>
                  <a:srgbClr val="FF0000"/>
                </a:solidFill>
                <a:latin typeface="Times New Roman" pitchFamily="18" charset="0"/>
                <a:cs typeface="Times New Roman" pitchFamily="18" charset="0"/>
              </a:rPr>
              <a:t>is not restricted to the Income-tax return and </a:t>
            </a:r>
            <a:r>
              <a:rPr lang="en-US" b="1" dirty="0" smtClean="0">
                <a:solidFill>
                  <a:srgbClr val="FF0000"/>
                </a:solidFill>
                <a:latin typeface="Times New Roman" pitchFamily="18" charset="0"/>
                <a:cs typeface="Times New Roman" pitchFamily="18" charset="0"/>
              </a:rPr>
              <a:t>the columns of the Income-tax return or the tax audit </a:t>
            </a:r>
            <a:r>
              <a:rPr lang="en-US" b="1" dirty="0" err="1" smtClean="0">
                <a:solidFill>
                  <a:srgbClr val="FF0000"/>
                </a:solidFill>
                <a:latin typeface="Times New Roman" pitchFamily="18" charset="0"/>
                <a:cs typeface="Times New Roman" pitchFamily="18" charset="0"/>
              </a:rPr>
              <a:t>report.</a:t>
            </a:r>
            <a:r>
              <a:rPr lang="en-US" dirty="0" err="1" smtClean="0">
                <a:latin typeface="Times New Roman" pitchFamily="18" charset="0"/>
                <a:cs typeface="Times New Roman" pitchFamily="18" charset="0"/>
              </a:rPr>
              <a:t>The</a:t>
            </a:r>
            <a:r>
              <a:rPr lang="en-US" dirty="0" smtClean="0">
                <a:latin typeface="Times New Roman" pitchFamily="18" charset="0"/>
                <a:cs typeface="Times New Roman" pitchFamily="18" charset="0"/>
              </a:rPr>
              <a:t> expression “failure to fully and truly disclose material facts” also relates to the stage of the assessment proceedings and</a:t>
            </a:r>
            <a:endParaRPr lang="en-US" dirty="0" smtClean="0"/>
          </a:p>
          <a:p>
            <a:pPr algn="just"/>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4800" dirty="0" smtClean="0">
                <a:latin typeface="Times New Roman" pitchFamily="18" charset="0"/>
                <a:cs typeface="Times New Roman" pitchFamily="18" charset="0"/>
              </a:rPr>
              <a:t>…there can be omission and failure on the part of the </a:t>
            </a:r>
            <a:r>
              <a:rPr lang="en-US" sz="4800" dirty="0" err="1" smtClean="0">
                <a:latin typeface="Times New Roman" pitchFamily="18" charset="0"/>
                <a:cs typeface="Times New Roman" pitchFamily="18" charset="0"/>
              </a:rPr>
              <a:t>assessee</a:t>
            </a:r>
            <a:r>
              <a:rPr lang="en-US" sz="4800" dirty="0" smtClean="0">
                <a:latin typeface="Times New Roman" pitchFamily="18" charset="0"/>
                <a:cs typeface="Times New Roman" pitchFamily="18" charset="0"/>
              </a:rPr>
              <a:t> to disclose material facts fully and truly during the course of the assessment proceedings.</a:t>
            </a:r>
            <a:r>
              <a:rPr lang="en-US" sz="4800" dirty="0" smtClean="0">
                <a:solidFill>
                  <a:srgbClr val="FF0000"/>
                </a:solidFill>
                <a:latin typeface="Times New Roman" pitchFamily="18" charset="0"/>
                <a:cs typeface="Times New Roman" pitchFamily="18" charset="0"/>
              </a:rPr>
              <a:t>(376 ITR 131)</a:t>
            </a:r>
            <a:r>
              <a:rPr lang="en-US" sz="4800" dirty="0" smtClean="0">
                <a:latin typeface="Times New Roman" pitchFamily="18" charset="0"/>
                <a:cs typeface="Times New Roman" pitchFamily="18" charset="0"/>
              </a:rPr>
              <a:t>.</a:t>
            </a:r>
          </a:p>
          <a:p>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first proviso to section 147 further restricts the power of an AO to reassess the income of an </a:t>
            </a:r>
            <a:r>
              <a:rPr lang="en-US" dirty="0" err="1">
                <a:latin typeface="Times New Roman" pitchFamily="18" charset="0"/>
                <a:cs typeface="Times New Roman" pitchFamily="18" charset="0"/>
              </a:rPr>
              <a:t>assessee</a:t>
            </a:r>
            <a:r>
              <a:rPr lang="en-US" dirty="0">
                <a:latin typeface="Times New Roman" pitchFamily="18" charset="0"/>
                <a:cs typeface="Times New Roman" pitchFamily="18" charset="0"/>
              </a:rPr>
              <a:t> after the expiry of four years from the end of the relevant assessment </a:t>
            </a:r>
            <a:r>
              <a:rPr lang="en-US" dirty="0" err="1" smtClean="0">
                <a:latin typeface="Times New Roman" pitchFamily="18" charset="0"/>
                <a:cs typeface="Times New Roman" pitchFamily="18" charset="0"/>
              </a:rPr>
              <a:t>year.By</a:t>
            </a:r>
            <a:r>
              <a:rPr lang="en-US" dirty="0" smtClean="0">
                <a:latin typeface="Times New Roman" pitchFamily="18" charset="0"/>
                <a:cs typeface="Times New Roman" pitchFamily="18" charset="0"/>
              </a:rPr>
              <a:t>  virtue of the proviso, such assessment can be reopened only when there is a failure on the part of the </a:t>
            </a:r>
            <a:r>
              <a:rPr lang="en-US" dirty="0" err="1" smtClean="0">
                <a:latin typeface="Times New Roman" pitchFamily="18" charset="0"/>
                <a:cs typeface="Times New Roman" pitchFamily="18" charset="0"/>
              </a:rPr>
              <a:t>assessee</a:t>
            </a:r>
            <a:r>
              <a:rPr lang="en-US" dirty="0" smtClean="0">
                <a:latin typeface="Times New Roman" pitchFamily="18" charset="0"/>
                <a:cs typeface="Times New Roman" pitchFamily="18" charset="0"/>
              </a:rPr>
              <a:t> to fully and truly disclose all material facts necessary for his assessment. </a:t>
            </a:r>
          </a:p>
          <a:p>
            <a:pPr algn="just"/>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4400" dirty="0" smtClean="0">
                <a:latin typeface="Times New Roman" pitchFamily="18" charset="0"/>
                <a:cs typeface="Times New Roman" pitchFamily="18" charset="0"/>
              </a:rPr>
              <a:t>The third proviso to section 147 of the Act mandates that the AO would not assess or reassess income involving matters which were the subject matter of any appeal, reference or revision. </a:t>
            </a:r>
          </a:p>
          <a:p>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4400" dirty="0" smtClean="0">
                <a:latin typeface="Times New Roman" pitchFamily="18" charset="0"/>
                <a:cs typeface="Times New Roman" pitchFamily="18" charset="0"/>
              </a:rPr>
              <a:t>In </a:t>
            </a:r>
            <a:r>
              <a:rPr lang="en-US" sz="4400" dirty="0">
                <a:latin typeface="Times New Roman" pitchFamily="18" charset="0"/>
                <a:cs typeface="Times New Roman" pitchFamily="18" charset="0"/>
              </a:rPr>
              <a:t>a case of absence of records, the AO can assess the income of an </a:t>
            </a:r>
            <a:r>
              <a:rPr lang="en-US" sz="4400" dirty="0" err="1">
                <a:latin typeface="Times New Roman" pitchFamily="18" charset="0"/>
                <a:cs typeface="Times New Roman" pitchFamily="18" charset="0"/>
              </a:rPr>
              <a:t>assessee</a:t>
            </a:r>
            <a:r>
              <a:rPr lang="en-US" sz="4400" dirty="0">
                <a:latin typeface="Times New Roman" pitchFamily="18" charset="0"/>
                <a:cs typeface="Times New Roman" pitchFamily="18" charset="0"/>
              </a:rPr>
              <a:t> on the basis of a reasonable </a:t>
            </a:r>
            <a:r>
              <a:rPr lang="en-US" sz="4400" dirty="0" err="1">
                <a:latin typeface="Times New Roman" pitchFamily="18" charset="0"/>
                <a:cs typeface="Times New Roman" pitchFamily="18" charset="0"/>
              </a:rPr>
              <a:t>estimation.In</a:t>
            </a:r>
            <a:r>
              <a:rPr lang="en-US" sz="4400" dirty="0">
                <a:latin typeface="Times New Roman" pitchFamily="18" charset="0"/>
                <a:cs typeface="Times New Roman" pitchFamily="18" charset="0"/>
              </a:rPr>
              <a:t> such cases, it would not be open for the AO to </a:t>
            </a:r>
            <a:r>
              <a:rPr lang="en-US" sz="4400" dirty="0" smtClean="0">
                <a:latin typeface="Times New Roman" pitchFamily="18" charset="0"/>
                <a:cs typeface="Times New Roman" pitchFamily="18" charset="0"/>
              </a:rPr>
              <a:t>subsequently</a:t>
            </a:r>
            <a:endParaRPr lang="en-US" sz="4400"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buNone/>
            </a:pPr>
            <a:r>
              <a:rPr lang="en-US" sz="4000" dirty="0" smtClean="0">
                <a:latin typeface="Times New Roman" pitchFamily="18" charset="0"/>
                <a:cs typeface="Times New Roman" pitchFamily="18" charset="0"/>
              </a:rPr>
              <a:t>  ….hold that the </a:t>
            </a:r>
            <a:r>
              <a:rPr lang="en-US" sz="4000" dirty="0" err="1" smtClean="0">
                <a:latin typeface="Times New Roman" pitchFamily="18" charset="0"/>
                <a:cs typeface="Times New Roman" pitchFamily="18" charset="0"/>
              </a:rPr>
              <a:t>assessee</a:t>
            </a:r>
            <a:r>
              <a:rPr lang="en-US" sz="4000" dirty="0" smtClean="0">
                <a:latin typeface="Times New Roman" pitchFamily="18" charset="0"/>
                <a:cs typeface="Times New Roman" pitchFamily="18" charset="0"/>
              </a:rPr>
              <a:t> had failed or omitted to truly and fully disclose all material facts and reopen the assessment on the basis that he should have estimated the income by adopting a different method.</a:t>
            </a:r>
          </a:p>
          <a:p>
            <a:pPr algn="just">
              <a:buNone/>
            </a:pPr>
            <a:r>
              <a:rPr lang="en-US" dirty="0" smtClean="0">
                <a:latin typeface="Times New Roman" pitchFamily="18" charset="0"/>
                <a:cs typeface="Times New Roman" pitchFamily="18" charset="0"/>
              </a:rPr>
              <a:t>                                                       </a:t>
            </a:r>
            <a:r>
              <a:rPr lang="en-US" b="1" dirty="0" smtClean="0">
                <a:solidFill>
                  <a:srgbClr val="FF0000"/>
                </a:solidFill>
                <a:latin typeface="Times New Roman" pitchFamily="18" charset="0"/>
                <a:cs typeface="Times New Roman" pitchFamily="18" charset="0"/>
              </a:rPr>
              <a:t>(382 ITR 613)</a:t>
            </a:r>
          </a:p>
          <a:p>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pPr algn="just"/>
            <a:r>
              <a:rPr lang="en-US" sz="4400" dirty="0">
                <a:latin typeface="Times New Roman" pitchFamily="18" charset="0"/>
                <a:cs typeface="Times New Roman" pitchFamily="18" charset="0"/>
              </a:rPr>
              <a:t>U/s. 148 of the Act the issue of notice to the </a:t>
            </a:r>
            <a:r>
              <a:rPr lang="en-US" sz="4400" dirty="0" err="1">
                <a:latin typeface="Times New Roman" pitchFamily="18" charset="0"/>
                <a:cs typeface="Times New Roman" pitchFamily="18" charset="0"/>
              </a:rPr>
              <a:t>assessee</a:t>
            </a:r>
            <a:r>
              <a:rPr lang="en-US" sz="4400" dirty="0">
                <a:latin typeface="Times New Roman" pitchFamily="18" charset="0"/>
                <a:cs typeface="Times New Roman" pitchFamily="18" charset="0"/>
              </a:rPr>
              <a:t> and service of such notice upon the </a:t>
            </a:r>
            <a:r>
              <a:rPr lang="en-US" sz="4400" dirty="0" smtClean="0">
                <a:latin typeface="Times New Roman" pitchFamily="18" charset="0"/>
                <a:cs typeface="Times New Roman" pitchFamily="18" charset="0"/>
              </a:rPr>
              <a:t>him </a:t>
            </a:r>
            <a:r>
              <a:rPr lang="en-US" sz="4400" dirty="0">
                <a:latin typeface="Times New Roman" pitchFamily="18" charset="0"/>
                <a:cs typeface="Times New Roman" pitchFamily="18" charset="0"/>
              </a:rPr>
              <a:t>are jurisdictional requirements that must be mandatorily complied </a:t>
            </a:r>
            <a:r>
              <a:rPr lang="en-US" sz="4400" dirty="0" err="1" smtClean="0">
                <a:latin typeface="Times New Roman" pitchFamily="18" charset="0"/>
                <a:cs typeface="Times New Roman" pitchFamily="18" charset="0"/>
              </a:rPr>
              <a:t>with.They</a:t>
            </a:r>
            <a:r>
              <a:rPr lang="en-US" sz="4400" dirty="0" smtClean="0">
                <a:latin typeface="Times New Roman" pitchFamily="18" charset="0"/>
                <a:cs typeface="Times New Roman" pitchFamily="18" charset="0"/>
              </a:rPr>
              <a:t> </a:t>
            </a:r>
            <a:r>
              <a:rPr lang="en-US" sz="4400" dirty="0">
                <a:latin typeface="Times New Roman" pitchFamily="18" charset="0"/>
                <a:cs typeface="Times New Roman" pitchFamily="18" charset="0"/>
              </a:rPr>
              <a:t>are not mere procedural </a:t>
            </a:r>
            <a:r>
              <a:rPr lang="en-US" sz="4400" dirty="0" err="1">
                <a:latin typeface="Times New Roman" pitchFamily="18" charset="0"/>
                <a:cs typeface="Times New Roman" pitchFamily="18" charset="0"/>
              </a:rPr>
              <a:t>requirements.For</a:t>
            </a:r>
            <a:r>
              <a:rPr lang="en-US" sz="4400" dirty="0">
                <a:latin typeface="Times New Roman" pitchFamily="18" charset="0"/>
                <a:cs typeface="Times New Roman" pitchFamily="18" charset="0"/>
              </a:rPr>
              <a:t> the AO to exercise jurisdiction to reopen an assessment, notice u/s. 148(1) </a:t>
            </a:r>
            <a:r>
              <a:rPr lang="en-US" sz="4400" dirty="0" smtClean="0">
                <a:latin typeface="Times New Roman" pitchFamily="18" charset="0"/>
                <a:cs typeface="Times New Roman" pitchFamily="18" charset="0"/>
              </a:rPr>
              <a:t>…</a:t>
            </a:r>
            <a:endParaRPr lang="en-US" sz="4400" dirty="0">
              <a:latin typeface="Times New Roman" pitchFamily="18" charset="0"/>
              <a:cs typeface="Times New Roman" pitchFamily="18" charset="0"/>
            </a:endParaRP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latin typeface="Times New Roman" pitchFamily="18" charset="0"/>
                <a:cs typeface="Times New Roman" pitchFamily="18" charset="0"/>
              </a:rPr>
              <a:t>Lahore High Court :</a:t>
            </a:r>
          </a:p>
          <a:p>
            <a:pPr>
              <a:buNone/>
            </a:pPr>
            <a:r>
              <a:rPr lang="en-US" dirty="0" smtClean="0">
                <a:latin typeface="Times New Roman" pitchFamily="18" charset="0"/>
                <a:cs typeface="Times New Roman" pitchFamily="18" charset="0"/>
              </a:rPr>
              <a:t>i.AO can re-</a:t>
            </a:r>
            <a:r>
              <a:rPr lang="en-US" dirty="0" err="1" smtClean="0">
                <a:latin typeface="Times New Roman" pitchFamily="18" charset="0"/>
                <a:cs typeface="Times New Roman" pitchFamily="18" charset="0"/>
              </a:rPr>
              <a:t>assesse</a:t>
            </a:r>
            <a:r>
              <a:rPr lang="en-US" dirty="0" smtClean="0">
                <a:latin typeface="Times New Roman" pitchFamily="18" charset="0"/>
                <a:cs typeface="Times New Roman" pitchFamily="18" charset="0"/>
              </a:rPr>
              <a:t> the income of an </a:t>
            </a:r>
            <a:r>
              <a:rPr lang="en-US" dirty="0" err="1" smtClean="0">
                <a:latin typeface="Times New Roman" pitchFamily="18" charset="0"/>
                <a:cs typeface="Times New Roman" pitchFamily="18" charset="0"/>
              </a:rPr>
              <a:t>assessee</a:t>
            </a:r>
            <a:r>
              <a:rPr lang="en-US" dirty="0" smtClean="0">
                <a:latin typeface="Times New Roman" pitchFamily="18" charset="0"/>
                <a:cs typeface="Times New Roman" pitchFamily="18" charset="0"/>
              </a:rPr>
              <a:t>.</a:t>
            </a:r>
          </a:p>
          <a:p>
            <a:pPr>
              <a:buNone/>
            </a:pPr>
            <a:endParaRPr lang="en-US" dirty="0">
              <a:latin typeface="Times New Roman" pitchFamily="18" charset="0"/>
              <a:cs typeface="Times New Roman" pitchFamily="18" charset="0"/>
            </a:endParaRPr>
          </a:p>
          <a:p>
            <a:pPr>
              <a:buNone/>
            </a:pPr>
            <a:r>
              <a:rPr lang="en-US" dirty="0" err="1" smtClean="0">
                <a:latin typeface="Times New Roman" pitchFamily="18" charset="0"/>
                <a:cs typeface="Times New Roman" pitchFamily="18" charset="0"/>
              </a:rPr>
              <a:t>ii.‘every</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type’ and ‘any type’ of income could be subject matter of reassessment.</a:t>
            </a:r>
          </a:p>
          <a:p>
            <a:pPr>
              <a:buNone/>
            </a:pPr>
            <a:endParaRPr lang="en-US" dirty="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a:latin typeface="Times New Roman" pitchFamily="18" charset="0"/>
              <a:cs typeface="Times New Roman" pitchFamily="18" charset="0"/>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dirty="0" smtClean="0">
                <a:latin typeface="Times New Roman" pitchFamily="18" charset="0"/>
                <a:cs typeface="Times New Roman" pitchFamily="18" charset="0"/>
              </a:rPr>
              <a:t>has to be mandatorily issued to the </a:t>
            </a:r>
            <a:r>
              <a:rPr lang="en-US" dirty="0" err="1" smtClean="0">
                <a:latin typeface="Times New Roman" pitchFamily="18" charset="0"/>
                <a:cs typeface="Times New Roman" pitchFamily="18" charset="0"/>
              </a:rPr>
              <a:t>assessee</a:t>
            </a:r>
            <a:r>
              <a:rPr lang="en-US" dirty="0" smtClean="0">
                <a:latin typeface="Times New Roman" pitchFamily="18" charset="0"/>
                <a:cs typeface="Times New Roman" pitchFamily="18" charset="0"/>
              </a:rPr>
              <a:t>. Further the AO cannot complete the reassessment without service of the notice so issued upon the </a:t>
            </a:r>
            <a:r>
              <a:rPr lang="en-US" dirty="0" err="1" smtClean="0">
                <a:latin typeface="Times New Roman" pitchFamily="18" charset="0"/>
                <a:cs typeface="Times New Roman" pitchFamily="18" charset="0"/>
              </a:rPr>
              <a:t>assessee</a:t>
            </a:r>
            <a:r>
              <a:rPr lang="en-US" dirty="0" smtClean="0">
                <a:latin typeface="Times New Roman" pitchFamily="18" charset="0"/>
                <a:cs typeface="Times New Roman" pitchFamily="18" charset="0"/>
              </a:rPr>
              <a:t> in accordance with section 282(1) of the Act read with Order V rule 12 and Order III rule 6 of the Code of Civil Procedure, 1908. The onus is on the Department to show that proper service of notice has been effected u/s. 148 of </a:t>
            </a:r>
            <a:endParaRPr 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dirty="0" smtClean="0">
                <a:latin typeface="Times New Roman" pitchFamily="18" charset="0"/>
                <a:cs typeface="Times New Roman" pitchFamily="18" charset="0"/>
              </a:rPr>
              <a:t>the Act on the </a:t>
            </a:r>
            <a:r>
              <a:rPr lang="en-US" dirty="0" err="1" smtClean="0">
                <a:latin typeface="Times New Roman" pitchFamily="18" charset="0"/>
                <a:cs typeface="Times New Roman" pitchFamily="18" charset="0"/>
              </a:rPr>
              <a:t>assessee</a:t>
            </a:r>
            <a:r>
              <a:rPr lang="en-US" dirty="0" smtClean="0">
                <a:latin typeface="Times New Roman" pitchFamily="18" charset="0"/>
                <a:cs typeface="Times New Roman" pitchFamily="18" charset="0"/>
              </a:rPr>
              <a:t> or an agent duly empowered by him to accept notices on his behalf. The mere fact that an </a:t>
            </a:r>
            <a:r>
              <a:rPr lang="en-US" dirty="0" err="1" smtClean="0">
                <a:latin typeface="Times New Roman" pitchFamily="18" charset="0"/>
                <a:cs typeface="Times New Roman" pitchFamily="18" charset="0"/>
              </a:rPr>
              <a:t>assessee</a:t>
            </a:r>
            <a:r>
              <a:rPr lang="en-US" dirty="0" smtClean="0">
                <a:latin typeface="Times New Roman" pitchFamily="18" charset="0"/>
                <a:cs typeface="Times New Roman" pitchFamily="18" charset="0"/>
              </a:rPr>
              <a:t> or some other person on his behalf not duly </a:t>
            </a:r>
            <a:r>
              <a:rPr lang="en-US" dirty="0" err="1" smtClean="0">
                <a:latin typeface="Times New Roman" pitchFamily="18" charset="0"/>
                <a:cs typeface="Times New Roman" pitchFamily="18" charset="0"/>
              </a:rPr>
              <a:t>authorised</a:t>
            </a:r>
            <a:r>
              <a:rPr lang="en-US" dirty="0" smtClean="0">
                <a:latin typeface="Times New Roman" pitchFamily="18" charset="0"/>
                <a:cs typeface="Times New Roman" pitchFamily="18" charset="0"/>
              </a:rPr>
              <a:t> participated in the reassessment proceedings after coming to know of it will not constitute a waiver of the requirement of effecting proper service of notice on the </a:t>
            </a:r>
            <a:r>
              <a:rPr lang="en-US" dirty="0" err="1" smtClean="0">
                <a:latin typeface="Times New Roman" pitchFamily="18" charset="0"/>
                <a:cs typeface="Times New Roman" pitchFamily="18" charset="0"/>
              </a:rPr>
              <a:t>assessee</a:t>
            </a:r>
            <a:r>
              <a:rPr lang="en-US" dirty="0" smtClean="0">
                <a:latin typeface="Times New Roman" pitchFamily="18" charset="0"/>
                <a:cs typeface="Times New Roman" pitchFamily="18" charset="0"/>
              </a:rPr>
              <a:t> u/s. 148 of the Act. </a:t>
            </a:r>
          </a:p>
          <a:p>
            <a:endParaRPr lang="en-US" dirty="0" smtClean="0"/>
          </a:p>
          <a:p>
            <a:endParaRPr lang="en-US" dirty="0" smtClean="0"/>
          </a:p>
          <a:p>
            <a:endParaRPr lang="en-US"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algn="just">
              <a:buNone/>
            </a:pPr>
            <a:r>
              <a:rPr lang="en-US" dirty="0" smtClean="0">
                <a:latin typeface="Times New Roman" pitchFamily="18" charset="0"/>
                <a:cs typeface="Times New Roman" pitchFamily="18" charset="0"/>
              </a:rPr>
              <a:t>   Power </a:t>
            </a:r>
            <a:r>
              <a:rPr lang="en-US" dirty="0">
                <a:latin typeface="Times New Roman" pitchFamily="18" charset="0"/>
                <a:cs typeface="Times New Roman" pitchFamily="18" charset="0"/>
              </a:rPr>
              <a:t>to reopen a completed assessment under the Act is an exceptional </a:t>
            </a:r>
            <a:r>
              <a:rPr lang="en-US" dirty="0" smtClean="0">
                <a:latin typeface="Times New Roman" pitchFamily="18" charset="0"/>
                <a:cs typeface="Times New Roman" pitchFamily="18" charset="0"/>
              </a:rPr>
              <a:t>power.</a:t>
            </a:r>
          </a:p>
          <a:p>
            <a:pPr algn="just">
              <a:buNone/>
            </a:pPr>
            <a:r>
              <a:rPr lang="en-US" dirty="0" smtClean="0">
                <a:latin typeface="Times New Roman" pitchFamily="18" charset="0"/>
                <a:cs typeface="Times New Roman" pitchFamily="18" charset="0"/>
              </a:rPr>
              <a:t>   Recorded </a:t>
            </a:r>
            <a:r>
              <a:rPr lang="en-US" dirty="0">
                <a:latin typeface="Times New Roman" pitchFamily="18" charset="0"/>
                <a:cs typeface="Times New Roman" pitchFamily="18" charset="0"/>
              </a:rPr>
              <a:t>reasons must be furnished to the </a:t>
            </a:r>
            <a:r>
              <a:rPr lang="en-US" dirty="0" err="1">
                <a:latin typeface="Times New Roman" pitchFamily="18" charset="0"/>
                <a:cs typeface="Times New Roman" pitchFamily="18" charset="0"/>
              </a:rPr>
              <a:t>assessee</a:t>
            </a:r>
            <a:r>
              <a:rPr lang="en-US" dirty="0">
                <a:latin typeface="Times New Roman" pitchFamily="18" charset="0"/>
                <a:cs typeface="Times New Roman" pitchFamily="18" charset="0"/>
              </a:rPr>
              <a:t> when sought for so as to enable the </a:t>
            </a:r>
            <a:r>
              <a:rPr lang="en-US" dirty="0" smtClean="0">
                <a:latin typeface="Times New Roman" pitchFamily="18" charset="0"/>
                <a:cs typeface="Times New Roman" pitchFamily="18" charset="0"/>
              </a:rPr>
              <a:t>him </a:t>
            </a:r>
            <a:r>
              <a:rPr lang="en-US" dirty="0">
                <a:latin typeface="Times New Roman" pitchFamily="18" charset="0"/>
                <a:cs typeface="Times New Roman" pitchFamily="18" charset="0"/>
              </a:rPr>
              <a:t>to object to the reasons before the AO. </a:t>
            </a:r>
            <a:endParaRPr lang="en-US" dirty="0" smtClean="0">
              <a:latin typeface="Times New Roman" pitchFamily="18" charset="0"/>
              <a:cs typeface="Times New Roman" pitchFamily="18" charset="0"/>
            </a:endParaRPr>
          </a:p>
          <a:p>
            <a:pPr algn="just">
              <a:buNone/>
            </a:pPr>
            <a:r>
              <a:rPr lang="en-US" dirty="0" smtClean="0">
                <a:latin typeface="Times New Roman" pitchFamily="18" charset="0"/>
                <a:cs typeface="Times New Roman" pitchFamily="18" charset="0"/>
              </a:rPr>
              <a:t>   In </a:t>
            </a:r>
            <a:r>
              <a:rPr lang="en-US" dirty="0">
                <a:latin typeface="Times New Roman" pitchFamily="18" charset="0"/>
                <a:cs typeface="Times New Roman" pitchFamily="18" charset="0"/>
              </a:rPr>
              <a:t>the absence of reasons being furnished when sought for would make an order of reassessment bad in </a:t>
            </a:r>
            <a:r>
              <a:rPr lang="en-US" dirty="0" err="1" smtClean="0">
                <a:latin typeface="Times New Roman" pitchFamily="18" charset="0"/>
                <a:cs typeface="Times New Roman" pitchFamily="18" charset="0"/>
              </a:rPr>
              <a:t>law.Recording</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of reasons and furnishing of the reasons has to be strictly complied with as it is a jurisdictional issue. This requirement </a:t>
            </a:r>
            <a:r>
              <a:rPr lang="en-US" dirty="0" smtClean="0">
                <a:latin typeface="Times New Roman" pitchFamily="18" charset="0"/>
                <a:cs typeface="Times New Roman" pitchFamily="18" charset="0"/>
              </a:rPr>
              <a:t>is….</a:t>
            </a:r>
            <a:endParaRPr lang="en-US" dirty="0">
              <a:latin typeface="Times New Roman" pitchFamily="18" charset="0"/>
              <a:cs typeface="Times New Roman" pitchFamily="18" charset="0"/>
            </a:endParaRPr>
          </a:p>
          <a:p>
            <a:endParaRPr lang="en-US"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algn="just"/>
            <a:r>
              <a:rPr lang="en-US" dirty="0" smtClean="0">
                <a:latin typeface="Times New Roman" pitchFamily="18" charset="0"/>
                <a:cs typeface="Times New Roman" pitchFamily="18" charset="0"/>
              </a:rPr>
              <a:t>salutary as it not only ensures reopening notices are not lightly issued but also where notices have been issued on some misunderstanding/ </a:t>
            </a:r>
            <a:r>
              <a:rPr lang="en-US" dirty="0" err="1" smtClean="0">
                <a:latin typeface="Times New Roman" pitchFamily="18" charset="0"/>
                <a:cs typeface="Times New Roman" pitchFamily="18" charset="0"/>
              </a:rPr>
              <a:t>misconception,the</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assessee</a:t>
            </a:r>
            <a:r>
              <a:rPr lang="en-US" dirty="0" smtClean="0">
                <a:latin typeface="Times New Roman" pitchFamily="18" charset="0"/>
                <a:cs typeface="Times New Roman" pitchFamily="18" charset="0"/>
              </a:rPr>
              <a:t> is given an opportunity to point out that the reasons to believe as recorded in the reasons do not warrant reopening before the reassessment proceedings are commenced. The AO disposes of these objections and if satisfied with the objections, then the reopening notice u/s. 148 is dropped or withdrawn otherwise it is proceeded with further.   						</a:t>
            </a:r>
            <a:r>
              <a:rPr lang="en-US" b="1" dirty="0" smtClean="0">
                <a:solidFill>
                  <a:srgbClr val="FF0000"/>
                </a:solidFill>
                <a:latin typeface="Times New Roman" pitchFamily="18" charset="0"/>
                <a:cs typeface="Times New Roman" pitchFamily="18" charset="0"/>
              </a:rPr>
              <a:t>(379 ITR 456)</a:t>
            </a:r>
            <a:r>
              <a:rPr lang="en-US" dirty="0" smtClean="0">
                <a:solidFill>
                  <a:srgbClr val="FF0000"/>
                </a:solidFill>
                <a:latin typeface="Times New Roman" pitchFamily="18" charset="0"/>
                <a:cs typeface="Times New Roman" pitchFamily="18" charset="0"/>
              </a:rPr>
              <a:t>.</a:t>
            </a:r>
            <a:endParaRPr lang="en-US" dirty="0">
              <a:solidFill>
                <a:srgbClr val="FF0000"/>
              </a:solidFill>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algn="just">
              <a:buNone/>
            </a:pPr>
            <a:r>
              <a:rPr lang="en-US" dirty="0" smtClean="0">
                <a:latin typeface="Times New Roman" pitchFamily="18" charset="0"/>
                <a:cs typeface="Times New Roman" pitchFamily="18" charset="0"/>
              </a:rPr>
              <a:t>    </a:t>
            </a:r>
            <a:r>
              <a:rPr lang="en-US" sz="4000" dirty="0" smtClean="0">
                <a:latin typeface="Times New Roman" pitchFamily="18" charset="0"/>
                <a:cs typeface="Times New Roman" pitchFamily="18" charset="0"/>
              </a:rPr>
              <a:t>If </a:t>
            </a:r>
            <a:r>
              <a:rPr lang="en-US" sz="4000" dirty="0">
                <a:latin typeface="Times New Roman" pitchFamily="18" charset="0"/>
                <a:cs typeface="Times New Roman" pitchFamily="18" charset="0"/>
              </a:rPr>
              <a:t>the reassessment notice issued after death of </a:t>
            </a:r>
            <a:r>
              <a:rPr lang="en-US" sz="4000" dirty="0" err="1">
                <a:latin typeface="Times New Roman" pitchFamily="18" charset="0"/>
                <a:cs typeface="Times New Roman" pitchFamily="18" charset="0"/>
              </a:rPr>
              <a:t>assessee</a:t>
            </a:r>
            <a:r>
              <a:rPr lang="en-US" sz="4000" dirty="0">
                <a:latin typeface="Times New Roman" pitchFamily="18" charset="0"/>
                <a:cs typeface="Times New Roman" pitchFamily="18" charset="0"/>
              </a:rPr>
              <a:t> returns  </a:t>
            </a:r>
            <a:r>
              <a:rPr lang="en-US" sz="4000" dirty="0" err="1">
                <a:latin typeface="Times New Roman" pitchFamily="18" charset="0"/>
                <a:cs typeface="Times New Roman" pitchFamily="18" charset="0"/>
              </a:rPr>
              <a:t>unserved</a:t>
            </a:r>
            <a:r>
              <a:rPr lang="en-US" sz="4000" dirty="0">
                <a:latin typeface="Times New Roman" pitchFamily="18" charset="0"/>
                <a:cs typeface="Times New Roman" pitchFamily="18" charset="0"/>
              </a:rPr>
              <a:t> and the department intends to proceed against legal heirs </a:t>
            </a:r>
            <a:r>
              <a:rPr lang="en-US" sz="4000" dirty="0" smtClean="0">
                <a:latin typeface="Times New Roman" pitchFamily="18" charset="0"/>
                <a:cs typeface="Times New Roman" pitchFamily="18" charset="0"/>
              </a:rPr>
              <a:t>of deceased </a:t>
            </a:r>
            <a:r>
              <a:rPr lang="en-US" sz="4000" dirty="0" err="1" smtClean="0">
                <a:latin typeface="Times New Roman" pitchFamily="18" charset="0"/>
                <a:cs typeface="Times New Roman" pitchFamily="18" charset="0"/>
              </a:rPr>
              <a:t>assessee</a:t>
            </a:r>
            <a:r>
              <a:rPr lang="en-US" sz="4000" dirty="0" smtClean="0">
                <a:latin typeface="Times New Roman" pitchFamily="18" charset="0"/>
                <a:cs typeface="Times New Roman" pitchFamily="18" charset="0"/>
              </a:rPr>
              <a:t> it has to send the notice prior to limitation period. Notice sent to legal heirs after limitation period will not valid.</a:t>
            </a:r>
          </a:p>
          <a:p>
            <a:pPr algn="just">
              <a:buNone/>
            </a:pPr>
            <a:r>
              <a:rPr lang="en-US" dirty="0" smtClean="0">
                <a:latin typeface="Times New Roman" pitchFamily="18" charset="0"/>
                <a:cs typeface="Times New Roman" pitchFamily="18" charset="0"/>
              </a:rPr>
              <a:t>                                                   </a:t>
            </a:r>
            <a:r>
              <a:rPr lang="en-US" b="1" dirty="0" smtClean="0">
                <a:solidFill>
                  <a:srgbClr val="FF0000"/>
                </a:solidFill>
                <a:latin typeface="Times New Roman" pitchFamily="18" charset="0"/>
                <a:cs typeface="Times New Roman" pitchFamily="18" charset="0"/>
              </a:rPr>
              <a:t>(382 ITR 19.)</a:t>
            </a:r>
          </a:p>
          <a:p>
            <a:pPr algn="just"/>
            <a:endParaRPr lang="en-US"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92500" lnSpcReduction="20000"/>
          </a:bodyPr>
          <a:lstStyle/>
          <a:p>
            <a:pPr algn="just"/>
            <a:r>
              <a:rPr lang="en-US" sz="4400" dirty="0">
                <a:latin typeface="Times New Roman" pitchFamily="18" charset="0"/>
                <a:cs typeface="Times New Roman" pitchFamily="18" charset="0"/>
              </a:rPr>
              <a:t>Notice is also required to be issued within the time-limit prescribed u/s. 149 of the Act. In fact, section 149 of the Act, does not relax </a:t>
            </a:r>
            <a:r>
              <a:rPr lang="en-US" sz="4400" dirty="0" smtClean="0">
                <a:latin typeface="Times New Roman" pitchFamily="18" charset="0"/>
                <a:cs typeface="Times New Roman" pitchFamily="18" charset="0"/>
              </a:rPr>
              <a:t>the restriction of four years prescribed in the proviso to section 147 of the Act for issuance of a notice under the proviso to section 147 . </a:t>
            </a:r>
          </a:p>
          <a:p>
            <a:pPr algn="just"/>
            <a:endParaRPr lang="en-US" dirty="0">
              <a:latin typeface="Times New Roman" pitchFamily="18" charset="0"/>
              <a:cs typeface="Times New Roman" pitchFamily="18" charset="0"/>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algn="just"/>
            <a:r>
              <a:rPr lang="en-US" sz="4800" dirty="0" smtClean="0">
                <a:latin typeface="Times New Roman" pitchFamily="18" charset="0"/>
                <a:cs typeface="Times New Roman" pitchFamily="18" charset="0"/>
              </a:rPr>
              <a:t>The date of issue of notice under section 149 of the Income-tax Act, 1961 would be the date on which it was handed over for service to the proper officer, i.e., the Postal Department.    							</a:t>
            </a:r>
            <a:r>
              <a:rPr lang="en-US" sz="4800" b="1" dirty="0" smtClean="0">
                <a:solidFill>
                  <a:srgbClr val="FF0000"/>
                </a:solidFill>
                <a:latin typeface="Times New Roman" pitchFamily="18" charset="0"/>
                <a:cs typeface="Times New Roman" pitchFamily="18" charset="0"/>
              </a:rPr>
              <a:t>(392ITR571)</a:t>
            </a:r>
          </a:p>
          <a:p>
            <a:endParaRPr lang="en-US"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In the absence of any separate and specific period of limitation for reopening of block assessments in Chapter XIV-B of the Act the provisions contained in Chapter XIV of the Act prescribing the period of limitation for reopening of the assessment must be understood to be applicable to assessments under Chapter XIV-B of the Act. </a:t>
            </a:r>
            <a:endParaRPr lang="en-US" dirty="0" smtClean="0"/>
          </a:p>
          <a:p>
            <a:endParaRPr lang="en-US"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buNone/>
            </a:pPr>
            <a:r>
              <a:rPr lang="en-US" dirty="0">
                <a:latin typeface="Times New Roman" pitchFamily="18" charset="0"/>
                <a:cs typeface="Times New Roman" pitchFamily="18" charset="0"/>
              </a:rPr>
              <a:t>Proviso  </a:t>
            </a:r>
            <a:r>
              <a:rPr lang="en-US" dirty="0" smtClean="0">
                <a:latin typeface="Times New Roman" pitchFamily="18" charset="0"/>
                <a:cs typeface="Times New Roman" pitchFamily="18" charset="0"/>
              </a:rPr>
              <a:t>to section 147</a:t>
            </a:r>
            <a:endParaRPr lang="en-US" dirty="0">
              <a:latin typeface="Times New Roman" pitchFamily="18" charset="0"/>
              <a:cs typeface="Times New Roman" pitchFamily="18" charset="0"/>
            </a:endParaRPr>
          </a:p>
          <a:p>
            <a:pPr algn="just">
              <a:buNone/>
            </a:pPr>
            <a:r>
              <a:rPr lang="en-US" dirty="0">
                <a:latin typeface="Times New Roman" pitchFamily="18" charset="0"/>
                <a:cs typeface="Times New Roman" pitchFamily="18" charset="0"/>
              </a:rPr>
              <a:t>(</a:t>
            </a:r>
            <a:r>
              <a:rPr lang="en-US" dirty="0" err="1">
                <a:latin typeface="Times New Roman" pitchFamily="18" charset="0"/>
                <a:cs typeface="Times New Roman" pitchFamily="18" charset="0"/>
              </a:rPr>
              <a:t>i</a:t>
            </a:r>
            <a:r>
              <a:rPr lang="en-US" dirty="0">
                <a:latin typeface="Times New Roman" pitchFamily="18" charset="0"/>
                <a:cs typeface="Times New Roman" pitchFamily="18" charset="0"/>
              </a:rPr>
              <a:t>) to submit a return u/s. 139 , or </a:t>
            </a:r>
          </a:p>
          <a:p>
            <a:pPr algn="just">
              <a:buNone/>
            </a:pPr>
            <a:r>
              <a:rPr lang="en-US" dirty="0">
                <a:latin typeface="Times New Roman" pitchFamily="18" charset="0"/>
                <a:cs typeface="Times New Roman" pitchFamily="18" charset="0"/>
              </a:rPr>
              <a:t>(ii) to respond to the notices issued u/s. 142(1) </a:t>
            </a: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a:p>
            <a:pPr algn="just">
              <a:buNone/>
            </a:pPr>
            <a:r>
              <a:rPr lang="en-US" dirty="0" smtClean="0">
                <a:latin typeface="Times New Roman" pitchFamily="18" charset="0"/>
                <a:cs typeface="Times New Roman" pitchFamily="18" charset="0"/>
              </a:rPr>
              <a:t>or (iii) to respond to the notices issued u/s. 148 , </a:t>
            </a:r>
          </a:p>
          <a:p>
            <a:pPr algn="just">
              <a:buNone/>
            </a:pPr>
            <a:r>
              <a:rPr lang="en-US" dirty="0" smtClean="0">
                <a:latin typeface="Times New Roman" pitchFamily="18" charset="0"/>
                <a:cs typeface="Times New Roman" pitchFamily="18" charset="0"/>
              </a:rPr>
              <a:t>or (iv) to disclose fully and truly all material facts necessary for the assessment of the income for that assessment </a:t>
            </a:r>
            <a:r>
              <a:rPr lang="en-US" dirty="0" err="1" smtClean="0">
                <a:latin typeface="Times New Roman" pitchFamily="18" charset="0"/>
                <a:cs typeface="Times New Roman" pitchFamily="18" charset="0"/>
              </a:rPr>
              <a:t>year.</a:t>
            </a:r>
            <a:r>
              <a:rPr lang="en-US" b="1" dirty="0" err="1" smtClean="0">
                <a:solidFill>
                  <a:srgbClr val="FF0000"/>
                </a:solidFill>
                <a:latin typeface="Times New Roman" pitchFamily="18" charset="0"/>
                <a:cs typeface="Times New Roman" pitchFamily="18" charset="0"/>
              </a:rPr>
              <a:t>Failure</a:t>
            </a:r>
            <a:r>
              <a:rPr lang="en-US" b="1" dirty="0" smtClean="0">
                <a:solidFill>
                  <a:srgbClr val="FF0000"/>
                </a:solidFill>
                <a:latin typeface="Times New Roman" pitchFamily="18" charset="0"/>
                <a:cs typeface="Times New Roman" pitchFamily="18" charset="0"/>
              </a:rPr>
              <a:t> is not only to be alleged it has to be demonstrated.</a:t>
            </a:r>
            <a:r>
              <a:rPr lang="en-US" dirty="0" smtClean="0">
                <a:latin typeface="Times New Roman" pitchFamily="18" charset="0"/>
                <a:cs typeface="Times New Roman" pitchFamily="18" charset="0"/>
              </a:rPr>
              <a:t> </a:t>
            </a:r>
          </a:p>
          <a:p>
            <a:pPr>
              <a:buNone/>
            </a:pPr>
            <a:endParaRPr lang="en-US"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4000" dirty="0">
                <a:latin typeface="Times New Roman" pitchFamily="18" charset="0"/>
                <a:cs typeface="Times New Roman" pitchFamily="18" charset="0"/>
              </a:rPr>
              <a:t>Explanation 1 to section 147 lays down that mere production of the books of account or other evidence from which the AO could, </a:t>
            </a:r>
            <a:r>
              <a:rPr lang="en-US" sz="4000" dirty="0" err="1" smtClean="0">
                <a:latin typeface="Times New Roman" pitchFamily="18" charset="0"/>
                <a:cs typeface="Times New Roman" pitchFamily="18" charset="0"/>
              </a:rPr>
              <a:t>withdue</a:t>
            </a:r>
            <a:r>
              <a:rPr lang="en-US" sz="4000" dirty="0" smtClean="0">
                <a:latin typeface="Times New Roman" pitchFamily="18" charset="0"/>
                <a:cs typeface="Times New Roman" pitchFamily="18" charset="0"/>
              </a:rPr>
              <a:t> diligence, have discovered certain facts would not amount to disclosure within the meaning of the provision. </a:t>
            </a:r>
          </a:p>
          <a:p>
            <a:pPr algn="just"/>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a:buNone/>
            </a:pPr>
            <a:r>
              <a:rPr lang="en-US" dirty="0">
                <a:latin typeface="Times New Roman" pitchFamily="18" charset="0"/>
                <a:cs typeface="Times New Roman" pitchFamily="18" charset="0"/>
              </a:rPr>
              <a:t>In the matter of </a:t>
            </a:r>
            <a:r>
              <a:rPr lang="en-US" dirty="0" err="1">
                <a:latin typeface="Times New Roman" pitchFamily="18" charset="0"/>
                <a:cs typeface="Times New Roman" pitchFamily="18" charset="0"/>
              </a:rPr>
              <a:t>Srikrishnachandra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Gajpati</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Narayan</a:t>
            </a:r>
            <a:r>
              <a:rPr lang="en-US" dirty="0">
                <a:latin typeface="Times New Roman" pitchFamily="18" charset="0"/>
                <a:cs typeface="Times New Roman" pitchFamily="18" charset="0"/>
              </a:rPr>
              <a:t> Dev(2 ITC 104),the AO allowed a relief to the </a:t>
            </a:r>
            <a:r>
              <a:rPr lang="en-US" dirty="0" err="1">
                <a:latin typeface="Times New Roman" pitchFamily="18" charset="0"/>
                <a:cs typeface="Times New Roman" pitchFamily="18" charset="0"/>
              </a:rPr>
              <a:t>assessee</a:t>
            </a:r>
            <a:r>
              <a:rPr lang="en-US" dirty="0">
                <a:latin typeface="Times New Roman" pitchFamily="18" charset="0"/>
                <a:cs typeface="Times New Roman" pitchFamily="18" charset="0"/>
              </a:rPr>
              <a:t> for which he was not entitled</a:t>
            </a:r>
            <a:r>
              <a:rPr lang="en-US" dirty="0" smtClean="0">
                <a:latin typeface="Times New Roman" pitchFamily="18" charset="0"/>
                <a:cs typeface="Times New Roman" pitchFamily="18" charset="0"/>
              </a:rPr>
              <a:t>.</a:t>
            </a:r>
          </a:p>
          <a:p>
            <a:pPr>
              <a:buNone/>
            </a:pPr>
            <a:r>
              <a:rPr lang="en-US" dirty="0" smtClean="0">
                <a:latin typeface="Times New Roman" pitchFamily="18" charset="0"/>
                <a:cs typeface="Times New Roman" pitchFamily="18" charset="0"/>
              </a:rPr>
              <a:t>Escaped </a:t>
            </a:r>
            <a:r>
              <a:rPr lang="en-US" dirty="0">
                <a:latin typeface="Times New Roman" pitchFamily="18" charset="0"/>
                <a:cs typeface="Times New Roman" pitchFamily="18" charset="0"/>
              </a:rPr>
              <a:t>income would mean such income that was not considered during the original assessment </a:t>
            </a:r>
            <a:r>
              <a:rPr lang="en-US" dirty="0" smtClean="0">
                <a:latin typeface="Times New Roman" pitchFamily="18" charset="0"/>
                <a:cs typeface="Times New Roman" pitchFamily="18" charset="0"/>
              </a:rPr>
              <a:t>or </a:t>
            </a:r>
            <a:r>
              <a:rPr lang="en-US" dirty="0">
                <a:latin typeface="Times New Roman" pitchFamily="18" charset="0"/>
                <a:cs typeface="Times New Roman" pitchFamily="18" charset="0"/>
              </a:rPr>
              <a:t>the AO was unaware about the existence that income</a:t>
            </a:r>
            <a:r>
              <a:rPr lang="en-US" dirty="0" smtClean="0">
                <a:latin typeface="Times New Roman" pitchFamily="18" charset="0"/>
                <a:cs typeface="Times New Roman" pitchFamily="18" charset="0"/>
              </a:rPr>
              <a:t>.</a:t>
            </a:r>
          </a:p>
          <a:p>
            <a:pPr>
              <a:buNone/>
            </a:pPr>
            <a:r>
              <a:rPr lang="en-US" dirty="0" smtClean="0">
                <a:latin typeface="Times New Roman" pitchFamily="18" charset="0"/>
                <a:cs typeface="Times New Roman" pitchFamily="18" charset="0"/>
              </a:rPr>
              <a:t>ii) </a:t>
            </a:r>
            <a:r>
              <a:rPr lang="en-US" dirty="0">
                <a:latin typeface="Times New Roman" pitchFamily="18" charset="0"/>
                <a:cs typeface="Times New Roman" pitchFamily="18" charset="0"/>
              </a:rPr>
              <a:t>if an AO arrives at a wrong </a:t>
            </a:r>
            <a:r>
              <a:rPr lang="en-US" dirty="0" err="1">
                <a:latin typeface="Times New Roman" pitchFamily="18" charset="0"/>
                <a:cs typeface="Times New Roman" pitchFamily="18" charset="0"/>
              </a:rPr>
              <a:t>conclusion,then</a:t>
            </a:r>
            <a:r>
              <a:rPr lang="en-US" dirty="0">
                <a:latin typeface="Times New Roman" pitchFamily="18" charset="0"/>
                <a:cs typeface="Times New Roman" pitchFamily="18" charset="0"/>
              </a:rPr>
              <a:t> there will not be any justification for reassessment.</a:t>
            </a:r>
          </a:p>
          <a:p>
            <a:pPr>
              <a:buNone/>
            </a:pPr>
            <a:endParaRPr lang="en-US"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buNone/>
            </a:pPr>
            <a:r>
              <a:rPr lang="en-US" dirty="0" smtClean="0">
                <a:latin typeface="Times New Roman" pitchFamily="18" charset="0"/>
                <a:cs typeface="Times New Roman" pitchFamily="18" charset="0"/>
              </a:rPr>
              <a:t>   </a:t>
            </a:r>
            <a:r>
              <a:rPr lang="en-US" sz="4800" dirty="0" smtClean="0">
                <a:latin typeface="Times New Roman" pitchFamily="18" charset="0"/>
                <a:cs typeface="Times New Roman" pitchFamily="18" charset="0"/>
              </a:rPr>
              <a:t>Explanation 2 to section 147 enumerates the cases where it would be presumed that income chargeable to tax has escaped assessment. </a:t>
            </a:r>
          </a:p>
          <a:p>
            <a:endParaRPr lang="en-US"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just"/>
            <a:r>
              <a:rPr lang="en-US" dirty="0">
                <a:latin typeface="Times New Roman" pitchFamily="18" charset="0"/>
                <a:cs typeface="Times New Roman" pitchFamily="18" charset="0"/>
              </a:rPr>
              <a:t>Explanation 3 to section 147 of the Act and the Explanatory Note issued by the Central Board of Direct Taxes make it clear that even where the notice issued u/s. 148 containing the reasons for reopening the assessment does not contain a reference to a particular issue with reference to such income as escaped assessment, </a:t>
            </a:r>
            <a:r>
              <a:rPr lang="en-US" dirty="0" smtClean="0">
                <a:latin typeface="Times New Roman" pitchFamily="18" charset="0"/>
                <a:cs typeface="Times New Roman" pitchFamily="18" charset="0"/>
              </a:rPr>
              <a:t>the AO may assess or reassess the income in respect of any issue which has escaped </a:t>
            </a:r>
            <a:endParaRPr lang="en-US" dirty="0">
              <a:latin typeface="Times New Roman" pitchFamily="18" charset="0"/>
              <a:cs typeface="Times New Roman" pitchFamily="18" charset="0"/>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algn="just"/>
            <a:r>
              <a:rPr lang="en-US" dirty="0" smtClean="0">
                <a:latin typeface="Times New Roman" pitchFamily="18" charset="0"/>
                <a:cs typeface="Times New Roman" pitchFamily="18" charset="0"/>
              </a:rPr>
              <a:t>assessment when such issue comes to his notice, subsequently in the course of proceedings. The words “such issue comes to his notice subsequently in the course of proceedings under this section” is of importance. The language is clear and there is no ambiguity, </a:t>
            </a:r>
            <a:r>
              <a:rPr lang="en-US" dirty="0" err="1" smtClean="0">
                <a:latin typeface="Times New Roman" pitchFamily="18" charset="0"/>
                <a:cs typeface="Times New Roman" pitchFamily="18" charset="0"/>
              </a:rPr>
              <a:t>namely,that</a:t>
            </a:r>
            <a:r>
              <a:rPr lang="en-US" dirty="0" smtClean="0">
                <a:latin typeface="Times New Roman" pitchFamily="18" charset="0"/>
                <a:cs typeface="Times New Roman" pitchFamily="18" charset="0"/>
              </a:rPr>
              <a:t> the issue which is being assessed and which has escaped assessment must come to the notice of the AO subsequently in the course of reassessment proceeding u/s. 147 . </a:t>
            </a:r>
          </a:p>
          <a:p>
            <a:endParaRPr lang="en-US"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buNone/>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Merely </a:t>
            </a:r>
            <a:r>
              <a:rPr lang="en-US" sz="3600" dirty="0">
                <a:latin typeface="Times New Roman" pitchFamily="18" charset="0"/>
                <a:cs typeface="Times New Roman" pitchFamily="18" charset="0"/>
              </a:rPr>
              <a:t>because the </a:t>
            </a:r>
            <a:r>
              <a:rPr lang="en-US" sz="3600" dirty="0" err="1">
                <a:latin typeface="Times New Roman" pitchFamily="18" charset="0"/>
                <a:cs typeface="Times New Roman" pitchFamily="18" charset="0"/>
              </a:rPr>
              <a:t>assessee</a:t>
            </a:r>
            <a:r>
              <a:rPr lang="en-US" sz="3600" dirty="0">
                <a:latin typeface="Times New Roman" pitchFamily="18" charset="0"/>
                <a:cs typeface="Times New Roman" pitchFamily="18" charset="0"/>
              </a:rPr>
              <a:t> participates in the proceedings pursuant to such notice u/s. 148 of the </a:t>
            </a:r>
            <a:r>
              <a:rPr lang="en-US" sz="3600" dirty="0" err="1" smtClean="0">
                <a:latin typeface="Times New Roman" pitchFamily="18" charset="0"/>
                <a:cs typeface="Times New Roman" pitchFamily="18" charset="0"/>
              </a:rPr>
              <a:t>Act,it</a:t>
            </a:r>
            <a:r>
              <a:rPr lang="en-US" sz="3600" dirty="0" smtClean="0">
                <a:latin typeface="Times New Roman" pitchFamily="18" charset="0"/>
                <a:cs typeface="Times New Roman" pitchFamily="18" charset="0"/>
              </a:rPr>
              <a:t> </a:t>
            </a:r>
            <a:r>
              <a:rPr lang="en-US" sz="3600" dirty="0">
                <a:latin typeface="Times New Roman" pitchFamily="18" charset="0"/>
                <a:cs typeface="Times New Roman" pitchFamily="18" charset="0"/>
              </a:rPr>
              <a:t>does not obviate the mandatory requirement of </a:t>
            </a:r>
            <a:r>
              <a:rPr lang="en-US" sz="3600" dirty="0" smtClean="0">
                <a:latin typeface="Times New Roman" pitchFamily="18" charset="0"/>
                <a:cs typeface="Times New Roman" pitchFamily="18" charset="0"/>
              </a:rPr>
              <a:t>the AO having to issue to the </a:t>
            </a:r>
            <a:r>
              <a:rPr lang="en-US" sz="3600" dirty="0" err="1" smtClean="0">
                <a:latin typeface="Times New Roman" pitchFamily="18" charset="0"/>
                <a:cs typeface="Times New Roman" pitchFamily="18" charset="0"/>
              </a:rPr>
              <a:t>assessee</a:t>
            </a:r>
            <a:r>
              <a:rPr lang="en-US" sz="3600" dirty="0" smtClean="0">
                <a:latin typeface="Times New Roman" pitchFamily="18" charset="0"/>
                <a:cs typeface="Times New Roman" pitchFamily="18" charset="0"/>
              </a:rPr>
              <a:t> a notice u/s. 143(2) of the Act before </a:t>
            </a:r>
            <a:r>
              <a:rPr lang="en-US" sz="3600" dirty="0" err="1" smtClean="0">
                <a:latin typeface="Times New Roman" pitchFamily="18" charset="0"/>
                <a:cs typeface="Times New Roman" pitchFamily="18" charset="0"/>
              </a:rPr>
              <a:t>finalising</a:t>
            </a:r>
            <a:r>
              <a:rPr lang="en-US" sz="3600" dirty="0" smtClean="0">
                <a:latin typeface="Times New Roman" pitchFamily="18" charset="0"/>
                <a:cs typeface="Times New Roman" pitchFamily="18" charset="0"/>
              </a:rPr>
              <a:t> the order of </a:t>
            </a:r>
            <a:r>
              <a:rPr lang="en-US" sz="3600" dirty="0" err="1" smtClean="0">
                <a:latin typeface="Times New Roman" pitchFamily="18" charset="0"/>
                <a:cs typeface="Times New Roman" pitchFamily="18" charset="0"/>
              </a:rPr>
              <a:t>reassessment.A</a:t>
            </a:r>
            <a:r>
              <a:rPr lang="en-US" sz="3600" dirty="0" smtClean="0">
                <a:latin typeface="Times New Roman" pitchFamily="18" charset="0"/>
                <a:cs typeface="Times New Roman" pitchFamily="18" charset="0"/>
              </a:rPr>
              <a:t> reassessment order cannot be</a:t>
            </a:r>
            <a:endParaRPr lang="en-US" sz="3600" dirty="0" smtClean="0"/>
          </a:p>
          <a:p>
            <a:pPr algn="just"/>
            <a:endParaRPr lang="en-US"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buNone/>
            </a:pPr>
            <a:r>
              <a:rPr lang="en-US"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passed without compliance with the mandatory requirement of notice being issued by the AO to the </a:t>
            </a:r>
            <a:r>
              <a:rPr lang="en-US" sz="3600" dirty="0" err="1" smtClean="0">
                <a:latin typeface="Times New Roman" pitchFamily="18" charset="0"/>
                <a:cs typeface="Times New Roman" pitchFamily="18" charset="0"/>
              </a:rPr>
              <a:t>assessee</a:t>
            </a:r>
            <a:r>
              <a:rPr lang="en-US" sz="3600" dirty="0" smtClean="0">
                <a:latin typeface="Times New Roman" pitchFamily="18" charset="0"/>
                <a:cs typeface="Times New Roman" pitchFamily="18" charset="0"/>
              </a:rPr>
              <a:t> u/s. 143(2).The requirement of issuance of such notice is a jurisdictional one. It does go to the root of the matter as far as the validity of the reassessment proceedings u/s. 147/148 of the Act is concerned. </a:t>
            </a:r>
          </a:p>
          <a:p>
            <a:pPr>
              <a:buNone/>
            </a:pPr>
            <a:endParaRPr lang="en-US"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buNone/>
            </a:pPr>
            <a:r>
              <a:rPr lang="en-US" dirty="0" smtClean="0">
                <a:latin typeface="Times New Roman" pitchFamily="18" charset="0"/>
                <a:cs typeface="Times New Roman" pitchFamily="18" charset="0"/>
              </a:rPr>
              <a:t>    Section </a:t>
            </a:r>
            <a:r>
              <a:rPr lang="en-US" dirty="0">
                <a:latin typeface="Times New Roman" pitchFamily="18" charset="0"/>
                <a:cs typeface="Times New Roman" pitchFamily="18" charset="0"/>
              </a:rPr>
              <a:t>292B can be relied upon for resisting a challenge to the notice, etc., only if there is a technical defect or omission in it. However, there is nothing in the plain language of that </a:t>
            </a:r>
            <a:r>
              <a:rPr lang="en-US" dirty="0" smtClean="0">
                <a:latin typeface="Times New Roman" pitchFamily="18" charset="0"/>
                <a:cs typeface="Times New Roman" pitchFamily="18" charset="0"/>
              </a:rPr>
              <a:t>section from which it can be inferred that the same can be relied upon for curing a jurisdictional defect in the assessment notice, summons or other proceeding.</a:t>
            </a:r>
            <a:endParaRPr lang="en-US"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pPr algn="just">
              <a:buNone/>
            </a:pPr>
            <a:r>
              <a:rPr lang="en-US" dirty="0" smtClean="0">
                <a:latin typeface="Times New Roman" pitchFamily="18" charset="0"/>
                <a:cs typeface="Times New Roman" pitchFamily="18" charset="0"/>
              </a:rPr>
              <a:t>   </a:t>
            </a:r>
            <a:r>
              <a:rPr lang="en-US" sz="4800" dirty="0" smtClean="0">
                <a:latin typeface="Times New Roman" pitchFamily="18" charset="0"/>
                <a:cs typeface="Times New Roman" pitchFamily="18" charset="0"/>
              </a:rPr>
              <a:t>In other words, if the notice, summons or other proceeding taken by an authority suffers from an inherent lacuna affecting his/its jurisdiction, the same cannot be cured by having resort to section 292B.”</a:t>
            </a:r>
          </a:p>
          <a:p>
            <a:pPr algn="just">
              <a:buNone/>
            </a:pPr>
            <a:r>
              <a:rPr lang="en-US" dirty="0" smtClean="0">
                <a:latin typeface="Times New Roman" pitchFamily="18" charset="0"/>
                <a:cs typeface="Times New Roman" pitchFamily="18" charset="0"/>
              </a:rPr>
              <a:t>                                                              </a:t>
            </a:r>
            <a:r>
              <a:rPr lang="en-US" b="1" dirty="0" smtClean="0">
                <a:solidFill>
                  <a:srgbClr val="FF0000"/>
                </a:solidFill>
                <a:latin typeface="Times New Roman" pitchFamily="18" charset="0"/>
                <a:cs typeface="Times New Roman" pitchFamily="18" charset="0"/>
              </a:rPr>
              <a:t>(275 ITR 295)</a:t>
            </a:r>
            <a:r>
              <a:rPr lang="en-US" dirty="0" smtClean="0">
                <a:latin typeface="Times New Roman" pitchFamily="18" charset="0"/>
                <a:cs typeface="Times New Roman" pitchFamily="18" charset="0"/>
              </a:rPr>
              <a:t>.</a:t>
            </a:r>
          </a:p>
          <a:p>
            <a:pPr>
              <a:buNone/>
            </a:pPr>
            <a:r>
              <a:rPr lang="en-US" dirty="0" smtClean="0">
                <a:latin typeface="Times New Roman" pitchFamily="18" charset="0"/>
                <a:cs typeface="Times New Roman" pitchFamily="18" charset="0"/>
              </a:rPr>
              <a:t> </a:t>
            </a:r>
            <a:endParaRPr lang="en-US"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dirty="0">
                <a:latin typeface="Times New Roman" pitchFamily="18" charset="0"/>
                <a:cs typeface="Times New Roman" pitchFamily="18" charset="0"/>
              </a:rPr>
              <a:t>Section 292BB was inserted in the Income-tax Act, with effect from April 1, 2008. It talks of the drawing of a presumption of service of notice on an </a:t>
            </a:r>
            <a:r>
              <a:rPr lang="en-US" dirty="0" err="1">
                <a:latin typeface="Times New Roman" pitchFamily="18" charset="0"/>
                <a:cs typeface="Times New Roman" pitchFamily="18" charset="0"/>
              </a:rPr>
              <a:t>assessee</a:t>
            </a:r>
            <a:r>
              <a:rPr lang="en-US" dirty="0">
                <a:latin typeface="Times New Roman" pitchFamily="18" charset="0"/>
                <a:cs typeface="Times New Roman" pitchFamily="18" charset="0"/>
              </a:rPr>
              <a:t> and is basically a rule of </a:t>
            </a:r>
            <a:r>
              <a:rPr lang="en-US" dirty="0" err="1" smtClean="0">
                <a:latin typeface="Times New Roman" pitchFamily="18" charset="0"/>
                <a:cs typeface="Times New Roman" pitchFamily="18" charset="0"/>
              </a:rPr>
              <a:t>evidence.It</a:t>
            </a:r>
            <a:r>
              <a:rPr lang="en-US" dirty="0" smtClean="0">
                <a:latin typeface="Times New Roman" pitchFamily="18" charset="0"/>
                <a:cs typeface="Times New Roman" pitchFamily="18" charset="0"/>
              </a:rPr>
              <a:t> introduces a fiction that once the </a:t>
            </a:r>
            <a:r>
              <a:rPr lang="en-US" dirty="0" err="1" smtClean="0">
                <a:latin typeface="Times New Roman" pitchFamily="18" charset="0"/>
                <a:cs typeface="Times New Roman" pitchFamily="18" charset="0"/>
              </a:rPr>
              <a:t>assessee</a:t>
            </a:r>
            <a:r>
              <a:rPr lang="en-US" dirty="0" smtClean="0">
                <a:latin typeface="Times New Roman" pitchFamily="18" charset="0"/>
                <a:cs typeface="Times New Roman" pitchFamily="18" charset="0"/>
              </a:rPr>
              <a:t> appears in any proceeding or has co-operated in any enquiry relating to assessment or reassessment it shall be deemed that any</a:t>
            </a:r>
            <a:endParaRPr lang="en-US" dirty="0" smtClean="0"/>
          </a:p>
          <a:p>
            <a:pPr algn="just"/>
            <a:endParaRPr lang="en-US"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dirty="0" smtClean="0">
                <a:latin typeface="Times New Roman" pitchFamily="18" charset="0"/>
                <a:cs typeface="Times New Roman" pitchFamily="18" charset="0"/>
              </a:rPr>
              <a:t>notice under any provision of the Act that is required to be served has been duly served upon him in accordance with the provisions of the Act and the </a:t>
            </a:r>
            <a:r>
              <a:rPr lang="en-US" dirty="0" err="1" smtClean="0">
                <a:latin typeface="Times New Roman" pitchFamily="18" charset="0"/>
                <a:cs typeface="Times New Roman" pitchFamily="18" charset="0"/>
              </a:rPr>
              <a:t>assessee</a:t>
            </a:r>
            <a:r>
              <a:rPr lang="en-US" dirty="0" smtClean="0">
                <a:latin typeface="Times New Roman" pitchFamily="18" charset="0"/>
                <a:cs typeface="Times New Roman" pitchFamily="18" charset="0"/>
              </a:rPr>
              <a:t> in those circumstances would be precluded from objecting that a notice that was required to be served upon him under the Act was not served</a:t>
            </a:r>
            <a:endParaRPr lang="en-US" dirty="0" smtClean="0"/>
          </a:p>
          <a:p>
            <a:endParaRPr lang="en-US"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3600" dirty="0" smtClean="0">
                <a:latin typeface="Times New Roman" pitchFamily="18" charset="0"/>
                <a:cs typeface="Times New Roman" pitchFamily="18" charset="0"/>
              </a:rPr>
              <a:t>upon him or not served in time or was served in an improper manner. </a:t>
            </a:r>
            <a:r>
              <a:rPr lang="en-US" sz="3600" b="1" dirty="0" smtClean="0">
                <a:latin typeface="Times New Roman" pitchFamily="18" charset="0"/>
                <a:cs typeface="Times New Roman" pitchFamily="18" charset="0"/>
              </a:rPr>
              <a:t>The failure of the AO, </a:t>
            </a:r>
            <a:r>
              <a:rPr lang="en-US" sz="3600" dirty="0" smtClean="0">
                <a:latin typeface="Times New Roman" pitchFamily="18" charset="0"/>
                <a:cs typeface="Times New Roman" pitchFamily="18" charset="0"/>
              </a:rPr>
              <a:t>in reassessment proceedings, </a:t>
            </a:r>
            <a:r>
              <a:rPr lang="en-US" sz="3600" b="1" dirty="0" smtClean="0">
                <a:latin typeface="Times New Roman" pitchFamily="18" charset="0"/>
                <a:cs typeface="Times New Roman" pitchFamily="18" charset="0"/>
              </a:rPr>
              <a:t>to issue notice u/s. 143(2) of the Act</a:t>
            </a:r>
            <a:r>
              <a:rPr lang="en-US" sz="3600" dirty="0" smtClean="0">
                <a:latin typeface="Times New Roman" pitchFamily="18" charset="0"/>
                <a:cs typeface="Times New Roman" pitchFamily="18" charset="0"/>
              </a:rPr>
              <a:t>, prior to </a:t>
            </a:r>
            <a:r>
              <a:rPr lang="en-US" sz="3600" dirty="0" err="1" smtClean="0">
                <a:latin typeface="Times New Roman" pitchFamily="18" charset="0"/>
                <a:cs typeface="Times New Roman" pitchFamily="18" charset="0"/>
              </a:rPr>
              <a:t>finalising</a:t>
            </a:r>
            <a:r>
              <a:rPr lang="en-US" sz="3600" dirty="0" smtClean="0">
                <a:latin typeface="Times New Roman" pitchFamily="18" charset="0"/>
                <a:cs typeface="Times New Roman" pitchFamily="18" charset="0"/>
              </a:rPr>
              <a:t> the reassessment order, </a:t>
            </a:r>
            <a:r>
              <a:rPr lang="en-US" sz="3600" b="1" dirty="0" smtClean="0">
                <a:latin typeface="Times New Roman" pitchFamily="18" charset="0"/>
                <a:cs typeface="Times New Roman" pitchFamily="18" charset="0"/>
              </a:rPr>
              <a:t>cannot be condoned by referring to section 292BB of the Act.</a:t>
            </a:r>
            <a:r>
              <a:rPr lang="en-US" sz="3600" dirty="0" smtClean="0">
                <a:latin typeface="Times New Roman" pitchFamily="18" charset="0"/>
                <a:cs typeface="Times New Roman" pitchFamily="18" charset="0"/>
              </a:rPr>
              <a:t> </a:t>
            </a:r>
            <a:r>
              <a:rPr lang="en-US" dirty="0" smtClean="0">
                <a:solidFill>
                  <a:srgbClr val="FF0000"/>
                </a:solidFill>
                <a:latin typeface="Times New Roman" pitchFamily="18" charset="0"/>
                <a:cs typeface="Times New Roman" pitchFamily="18" charset="0"/>
              </a:rPr>
              <a:t>(383 ITR 455.</a:t>
            </a:r>
            <a:r>
              <a:rPr lang="en-US" dirty="0" smtClean="0">
                <a:latin typeface="Times New Roman" pitchFamily="18" charset="0"/>
                <a:cs typeface="Times New Roman" pitchFamily="18" charset="0"/>
              </a:rPr>
              <a: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latin typeface="Times New Roman" pitchFamily="18" charset="0"/>
                <a:cs typeface="Times New Roman" pitchFamily="18" charset="0"/>
              </a:rPr>
              <a:t>not considered during the original assessment or the AO was unaware about the existence that income.</a:t>
            </a:r>
          </a:p>
          <a:p>
            <a:pPr>
              <a:buNone/>
            </a:pPr>
            <a:r>
              <a:rPr lang="en-US" dirty="0" smtClean="0">
                <a:latin typeface="Times New Roman" pitchFamily="18" charset="0"/>
                <a:cs typeface="Times New Roman" pitchFamily="18" charset="0"/>
              </a:rPr>
              <a:t>ii) if an AO arrives at a wrong </a:t>
            </a:r>
            <a:r>
              <a:rPr lang="en-US" dirty="0" err="1" smtClean="0">
                <a:latin typeface="Times New Roman" pitchFamily="18" charset="0"/>
                <a:cs typeface="Times New Roman" pitchFamily="18" charset="0"/>
              </a:rPr>
              <a:t>conclusion,then</a:t>
            </a:r>
            <a:r>
              <a:rPr lang="en-US" dirty="0" smtClean="0">
                <a:latin typeface="Times New Roman" pitchFamily="18" charset="0"/>
                <a:cs typeface="Times New Roman" pitchFamily="18" charset="0"/>
              </a:rPr>
              <a:t> there will not be any justification for reassessment.</a:t>
            </a:r>
          </a:p>
          <a:p>
            <a:pPr>
              <a:buNone/>
            </a:pPr>
            <a:r>
              <a:rPr lang="en-US" dirty="0" smtClean="0">
                <a:latin typeface="Times New Roman" pitchFamily="18" charset="0"/>
                <a:cs typeface="Times New Roman" pitchFamily="18" charset="0"/>
              </a:rPr>
              <a:t>Matter was decided against the </a:t>
            </a:r>
            <a:r>
              <a:rPr lang="en-US" dirty="0" err="1" smtClean="0">
                <a:latin typeface="Times New Roman" pitchFamily="18" charset="0"/>
                <a:cs typeface="Times New Roman" pitchFamily="18" charset="0"/>
              </a:rPr>
              <a:t>assessee</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algn="just"/>
            <a:r>
              <a:rPr lang="en-US" sz="3600" dirty="0" smtClean="0">
                <a:latin typeface="Times New Roman" pitchFamily="18" charset="0"/>
                <a:cs typeface="Times New Roman" pitchFamily="18" charset="0"/>
              </a:rPr>
              <a:t>If in a notice of reassessment more than one reason is assigned then the court can sustain the notice only if it is of the opinion that an erroneous reference to a statutory provision has been made but still there is an income chargeable to tax which has escaped assessment and on account of which issuance of notice is justified. </a:t>
            </a:r>
          </a:p>
          <a:p>
            <a:endParaRPr lang="en-US"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buNone/>
            </a:pPr>
            <a:r>
              <a:rPr lang="en-US" dirty="0" smtClean="0">
                <a:latin typeface="Times New Roman" pitchFamily="18" charset="0"/>
                <a:cs typeface="Times New Roman" pitchFamily="18" charset="0"/>
              </a:rPr>
              <a:t>   </a:t>
            </a:r>
            <a:r>
              <a:rPr lang="en-US" sz="4000" dirty="0" err="1" smtClean="0">
                <a:latin typeface="Times New Roman" pitchFamily="18" charset="0"/>
                <a:cs typeface="Times New Roman" pitchFamily="18" charset="0"/>
              </a:rPr>
              <a:t>AO,before</a:t>
            </a:r>
            <a:r>
              <a:rPr lang="en-US" sz="4000" dirty="0" smtClean="0">
                <a:latin typeface="Times New Roman" pitchFamily="18" charset="0"/>
                <a:cs typeface="Times New Roman" pitchFamily="18" charset="0"/>
              </a:rPr>
              <a:t> </a:t>
            </a:r>
            <a:r>
              <a:rPr lang="en-US" sz="4000" dirty="0">
                <a:latin typeface="Times New Roman" pitchFamily="18" charset="0"/>
                <a:cs typeface="Times New Roman" pitchFamily="18" charset="0"/>
              </a:rPr>
              <a:t>issuing notice u/s. 148 of the </a:t>
            </a:r>
            <a:r>
              <a:rPr lang="en-US" sz="4000" dirty="0" err="1" smtClean="0">
                <a:latin typeface="Times New Roman" pitchFamily="18" charset="0"/>
                <a:cs typeface="Times New Roman" pitchFamily="18" charset="0"/>
              </a:rPr>
              <a:t>Act,has</a:t>
            </a:r>
            <a:r>
              <a:rPr lang="en-US" sz="4000" dirty="0" smtClean="0">
                <a:latin typeface="Times New Roman" pitchFamily="18" charset="0"/>
                <a:cs typeface="Times New Roman" pitchFamily="18" charset="0"/>
              </a:rPr>
              <a:t> </a:t>
            </a:r>
            <a:r>
              <a:rPr lang="en-US" sz="4000" dirty="0">
                <a:latin typeface="Times New Roman" pitchFamily="18" charset="0"/>
                <a:cs typeface="Times New Roman" pitchFamily="18" charset="0"/>
              </a:rPr>
              <a:t>to obtain sanction u/s. 151(2) of the Act from the competent </a:t>
            </a:r>
            <a:r>
              <a:rPr lang="en-US" sz="4000" dirty="0" smtClean="0">
                <a:latin typeface="Times New Roman" pitchFamily="18" charset="0"/>
                <a:cs typeface="Times New Roman" pitchFamily="18" charset="0"/>
              </a:rPr>
              <a:t>authority.</a:t>
            </a:r>
          </a:p>
          <a:p>
            <a:pPr algn="just">
              <a:buNone/>
            </a:pPr>
            <a:r>
              <a:rPr lang="en-US" sz="4000" dirty="0">
                <a:latin typeface="Times New Roman" pitchFamily="18" charset="0"/>
                <a:cs typeface="Times New Roman" pitchFamily="18" charset="0"/>
              </a:rPr>
              <a:t> </a:t>
            </a:r>
            <a:r>
              <a:rPr lang="en-US" sz="4000" dirty="0" smtClean="0">
                <a:latin typeface="Times New Roman" pitchFamily="18" charset="0"/>
                <a:cs typeface="Times New Roman" pitchFamily="18" charset="0"/>
              </a:rPr>
              <a:t> The mere fact that the </a:t>
            </a:r>
            <a:r>
              <a:rPr lang="en-US" sz="4000" dirty="0" err="1" smtClean="0">
                <a:latin typeface="Times New Roman" pitchFamily="18" charset="0"/>
                <a:cs typeface="Times New Roman" pitchFamily="18" charset="0"/>
              </a:rPr>
              <a:t>Addl</a:t>
            </a:r>
            <a:r>
              <a:rPr lang="en-US" sz="4000" dirty="0" smtClean="0">
                <a:latin typeface="Times New Roman" pitchFamily="18" charset="0"/>
                <a:cs typeface="Times New Roman" pitchFamily="18" charset="0"/>
              </a:rPr>
              <a:t> CIT did not record his satisfaction in so many words would not render invalid the</a:t>
            </a:r>
            <a:endParaRPr lang="en-US" sz="4000" dirty="0" smtClean="0"/>
          </a:p>
          <a:p>
            <a:pPr algn="just"/>
            <a:endParaRPr lang="en-US" dirty="0">
              <a:latin typeface="Times New Roman" pitchFamily="18" charset="0"/>
              <a:cs typeface="Times New Roman" pitchFamily="18" charset="0"/>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algn="just"/>
            <a:r>
              <a:rPr lang="en-US" sz="4000" dirty="0" smtClean="0">
                <a:latin typeface="Times New Roman" pitchFamily="18" charset="0"/>
                <a:cs typeface="Times New Roman" pitchFamily="18" charset="0"/>
              </a:rPr>
              <a:t>sanction granted u/s. 151(2) when the reasons on the basis of which sanction was sought for could not be assailed. Even an appellate authority is not required to give reasons when it agrees with the finding unless statute or rules so requires.</a:t>
            </a:r>
          </a:p>
          <a:p>
            <a:pPr algn="just">
              <a:buNone/>
            </a:pPr>
            <a:r>
              <a:rPr lang="en-US" sz="4000" dirty="0">
                <a:latin typeface="Times New Roman" pitchFamily="18" charset="0"/>
                <a:cs typeface="Times New Roman" pitchFamily="18" charset="0"/>
              </a:rPr>
              <a:t> </a:t>
            </a:r>
            <a:r>
              <a:rPr lang="en-US" sz="4000" dirty="0" smtClean="0">
                <a:latin typeface="Times New Roman" pitchFamily="18" charset="0"/>
                <a:cs typeface="Times New Roman" pitchFamily="18" charset="0"/>
              </a:rPr>
              <a:t>                                                </a:t>
            </a:r>
            <a:r>
              <a:rPr lang="en-US" b="1" dirty="0" smtClean="0">
                <a:solidFill>
                  <a:srgbClr val="FF0000"/>
                </a:solidFill>
                <a:latin typeface="Times New Roman" pitchFamily="18" charset="0"/>
                <a:cs typeface="Times New Roman" pitchFamily="18" charset="0"/>
              </a:rPr>
              <a:t>(333 ITR 182)</a:t>
            </a:r>
            <a:r>
              <a:rPr lang="en-US" dirty="0" smtClean="0">
                <a:latin typeface="Times New Roman" pitchFamily="18" charset="0"/>
                <a:cs typeface="Times New Roman" pitchFamily="18" charset="0"/>
              </a:rPr>
              <a:t> </a:t>
            </a:r>
          </a:p>
          <a:p>
            <a:endParaRPr lang="en-US"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4400" dirty="0">
                <a:latin typeface="Times New Roman" pitchFamily="18" charset="0"/>
                <a:cs typeface="Times New Roman" pitchFamily="18" charset="0"/>
              </a:rPr>
              <a:t>The AO enjoys considerable latitude in reopening assessments. When there has been no scrutiny </a:t>
            </a:r>
            <a:r>
              <a:rPr lang="en-US" sz="4400" dirty="0" err="1">
                <a:latin typeface="Times New Roman" pitchFamily="18" charset="0"/>
                <a:cs typeface="Times New Roman" pitchFamily="18" charset="0"/>
              </a:rPr>
              <a:t>assessment,the</a:t>
            </a:r>
            <a:r>
              <a:rPr lang="en-US" sz="4400" dirty="0">
                <a:latin typeface="Times New Roman" pitchFamily="18" charset="0"/>
                <a:cs typeface="Times New Roman" pitchFamily="18" charset="0"/>
              </a:rPr>
              <a:t> AO cannot be stated to have formed any opinion and therefore, the principle </a:t>
            </a:r>
            <a:r>
              <a:rPr lang="en-US" sz="4400" dirty="0" smtClean="0">
                <a:latin typeface="Times New Roman" pitchFamily="18" charset="0"/>
                <a:cs typeface="Times New Roman" pitchFamily="18" charset="0"/>
              </a:rPr>
              <a:t>of</a:t>
            </a:r>
            <a:endParaRPr lang="en-US" sz="4400"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sz="4000" dirty="0" smtClean="0">
                <a:latin typeface="Times New Roman" pitchFamily="18" charset="0"/>
                <a:cs typeface="Times New Roman" pitchFamily="18" charset="0"/>
              </a:rPr>
              <a:t>change of opinion in such cases would not apply. However, even in such a case, the requirement of the AO having some material at his command to enable him to form a belief that income chargeable to tax has escaped assessment, would apply.</a:t>
            </a:r>
          </a:p>
          <a:p>
            <a:endParaRPr lang="en-US"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buNone/>
            </a:pPr>
            <a:r>
              <a:rPr lang="en-US" dirty="0" smtClean="0">
                <a:latin typeface="Times New Roman" pitchFamily="18" charset="0"/>
                <a:cs typeface="Times New Roman" pitchFamily="18" charset="0"/>
              </a:rPr>
              <a:t>  </a:t>
            </a:r>
            <a:r>
              <a:rPr lang="en-US" sz="5400" dirty="0" smtClean="0">
                <a:latin typeface="Times New Roman" pitchFamily="18" charset="0"/>
                <a:cs typeface="Times New Roman" pitchFamily="18" charset="0"/>
              </a:rPr>
              <a:t> </a:t>
            </a:r>
            <a:r>
              <a:rPr lang="en-US" sz="5400" dirty="0" err="1" smtClean="0">
                <a:latin typeface="Times New Roman" pitchFamily="18" charset="0"/>
                <a:cs typeface="Times New Roman" pitchFamily="18" charset="0"/>
              </a:rPr>
              <a:t>Khubchandani</a:t>
            </a:r>
            <a:r>
              <a:rPr lang="en-US" sz="5400" dirty="0" smtClean="0">
                <a:latin typeface="Times New Roman" pitchFamily="18" charset="0"/>
                <a:cs typeface="Times New Roman" pitchFamily="18" charset="0"/>
              </a:rPr>
              <a:t> </a:t>
            </a:r>
            <a:r>
              <a:rPr lang="en-US" sz="5400" dirty="0">
                <a:latin typeface="Times New Roman" pitchFamily="18" charset="0"/>
                <a:cs typeface="Times New Roman" pitchFamily="18" charset="0"/>
              </a:rPr>
              <a:t>Health Parks </a:t>
            </a:r>
            <a:r>
              <a:rPr lang="en-US" sz="5400" dirty="0" err="1">
                <a:latin typeface="Times New Roman" pitchFamily="18" charset="0"/>
                <a:cs typeface="Times New Roman" pitchFamily="18" charset="0"/>
              </a:rPr>
              <a:t>P.Ltd</a:t>
            </a:r>
            <a:r>
              <a:rPr lang="en-US" sz="5400" dirty="0" smtClean="0">
                <a:latin typeface="Times New Roman" pitchFamily="18" charset="0"/>
                <a:cs typeface="Times New Roman" pitchFamily="18" charset="0"/>
              </a:rPr>
              <a:t>. </a:t>
            </a:r>
            <a:r>
              <a:rPr lang="en-US" sz="5400" dirty="0" smtClean="0">
                <a:solidFill>
                  <a:srgbClr val="FF0000"/>
                </a:solidFill>
                <a:latin typeface="Times New Roman" pitchFamily="18" charset="0"/>
                <a:cs typeface="Times New Roman" pitchFamily="18" charset="0"/>
              </a:rPr>
              <a:t>(384 ITR 322. </a:t>
            </a:r>
            <a:r>
              <a:rPr lang="en-US" sz="5400" dirty="0" err="1" smtClean="0">
                <a:solidFill>
                  <a:srgbClr val="FF0000"/>
                </a:solidFill>
                <a:latin typeface="Times New Roman" pitchFamily="18" charset="0"/>
                <a:cs typeface="Times New Roman" pitchFamily="18" charset="0"/>
              </a:rPr>
              <a:t>Bom</a:t>
            </a:r>
            <a:r>
              <a:rPr lang="en-US" sz="5400" dirty="0" smtClean="0">
                <a:solidFill>
                  <a:srgbClr val="FF0000"/>
                </a:solidFill>
                <a:latin typeface="Times New Roman" pitchFamily="18" charset="0"/>
                <a:cs typeface="Times New Roman" pitchFamily="18" charset="0"/>
              </a:rPr>
              <a:t>.)</a:t>
            </a:r>
            <a:r>
              <a:rPr lang="en-US" sz="5400" dirty="0" smtClean="0">
                <a:latin typeface="Times New Roman" pitchFamily="18" charset="0"/>
                <a:cs typeface="Times New Roman" pitchFamily="18" charset="0"/>
              </a:rPr>
              <a:t> has to be understood and read in light of the facts of the case.</a:t>
            </a:r>
            <a:endParaRPr lang="en-US" sz="5400" dirty="0">
              <a:latin typeface="Times New Roman" pitchFamily="18" charset="0"/>
              <a:cs typeface="Times New Roman" pitchFamily="18" charset="0"/>
            </a:endParaRPr>
          </a:p>
          <a:p>
            <a:endParaRPr lang="en-US"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4000" dirty="0">
                <a:latin typeface="Times New Roman" pitchFamily="18" charset="0"/>
                <a:cs typeface="Times New Roman" pitchFamily="18" charset="0"/>
              </a:rPr>
              <a:t>Acquiring fresh </a:t>
            </a:r>
            <a:r>
              <a:rPr lang="en-US" sz="4000" dirty="0" err="1">
                <a:latin typeface="Times New Roman" pitchFamily="18" charset="0"/>
                <a:cs typeface="Times New Roman" pitchFamily="18" charset="0"/>
              </a:rPr>
              <a:t>information,specific</a:t>
            </a:r>
            <a:r>
              <a:rPr lang="en-US" sz="4000" dirty="0">
                <a:latin typeface="Times New Roman" pitchFamily="18" charset="0"/>
                <a:cs typeface="Times New Roman" pitchFamily="18" charset="0"/>
              </a:rPr>
              <a:t> in nature and reliable in character</a:t>
            </a:r>
            <a:r>
              <a:rPr lang="en-US" sz="4000" dirty="0" smtClean="0">
                <a:latin typeface="Times New Roman" pitchFamily="18" charset="0"/>
                <a:cs typeface="Times New Roman" pitchFamily="18" charset="0"/>
              </a:rPr>
              <a:t>, relating </a:t>
            </a:r>
            <a:r>
              <a:rPr lang="en-US" sz="4000" dirty="0">
                <a:latin typeface="Times New Roman" pitchFamily="18" charset="0"/>
                <a:cs typeface="Times New Roman" pitchFamily="18" charset="0"/>
              </a:rPr>
              <a:t>to the concluded assessment which goes to expose the falsity of the statement made by the </a:t>
            </a:r>
            <a:r>
              <a:rPr lang="en-US" sz="4000" dirty="0" err="1">
                <a:latin typeface="Times New Roman" pitchFamily="18" charset="0"/>
                <a:cs typeface="Times New Roman" pitchFamily="18" charset="0"/>
              </a:rPr>
              <a:t>assessee</a:t>
            </a:r>
            <a:r>
              <a:rPr lang="en-US" sz="4000" dirty="0">
                <a:latin typeface="Times New Roman" pitchFamily="18" charset="0"/>
                <a:cs typeface="Times New Roman" pitchFamily="18" charset="0"/>
              </a:rPr>
              <a:t> at the time of original assessment is different </a:t>
            </a:r>
            <a:r>
              <a:rPr lang="en-US" sz="4000" dirty="0" smtClean="0">
                <a:latin typeface="Times New Roman" pitchFamily="18" charset="0"/>
                <a:cs typeface="Times New Roman" pitchFamily="18" charset="0"/>
              </a:rPr>
              <a:t>from….</a:t>
            </a:r>
            <a:endParaRPr lang="en-US" sz="4000"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229600" cy="4800600"/>
          </a:xfrm>
        </p:spPr>
        <p:txBody>
          <a:bodyPr>
            <a:noAutofit/>
          </a:bodyPr>
          <a:lstStyle/>
          <a:p>
            <a:pPr algn="just"/>
            <a:r>
              <a:rPr lang="en-US" sz="4400" dirty="0" smtClean="0">
                <a:latin typeface="Times New Roman" pitchFamily="18" charset="0"/>
                <a:cs typeface="Times New Roman" pitchFamily="18" charset="0"/>
              </a:rPr>
              <a:t>drawing a fresh inference from the same facts and material which was available which the AO at the time of original assessment proceedings. The two situations are distinct and different. Thus, where…</a:t>
            </a:r>
            <a:endParaRPr lang="en-US" sz="4400"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dirty="0" smtClean="0">
                <a:latin typeface="Times New Roman" pitchFamily="18" charset="0"/>
                <a:cs typeface="Times New Roman" pitchFamily="18" charset="0"/>
              </a:rPr>
              <a:t>the transaction itself on the basis of subsequent information, is found to be a bogus transaction, the mere disclosure of that transaction at the time of original assessment proceedings, cannot be said to be a disclosure of the 'true' and 'full' facts in the case and the AO would have the jurisdiction to reopen the concluded assessment in such a case." </a:t>
            </a:r>
          </a:p>
          <a:p>
            <a:endParaRPr lang="en-US"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dirty="0">
                <a:latin typeface="Times New Roman" pitchFamily="18" charset="0"/>
                <a:cs typeface="Times New Roman" pitchFamily="18" charset="0"/>
              </a:rPr>
              <a:t>Defect of the issuance of notice in respect of a non-existing entity, which stood dissolved, its name being struck off the rolls of the Registrar of Companies much before the issuance of notice and the framing of the assessment in respect of the non-existing company is an issue that would to the root of the jurisdiction of the AO.</a:t>
            </a:r>
          </a:p>
          <a:p>
            <a:pPr algn="just"/>
            <a:endParaRPr lang="en-US" dirty="0">
              <a:latin typeface="Times New Roman" pitchFamily="18" charset="0"/>
              <a:cs typeface="Times New Roman" pitchFamily="18" charset="0"/>
            </a:endParaRP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latin typeface="Times New Roman" pitchFamily="18" charset="0"/>
                <a:cs typeface="Times New Roman" pitchFamily="18" charset="0"/>
              </a:rPr>
              <a:t>1922 Act. Section 34.Words used were  definite information. In Act definite word is not there.</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Act –Section 147 to 153 .A complete Code.</a:t>
            </a:r>
            <a:endParaRPr lang="en-US" dirty="0">
              <a:latin typeface="Times New Roman" pitchFamily="18" charset="0"/>
              <a:cs typeface="Times New Roman" pitchFamily="18" charset="0"/>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dirty="0" smtClean="0">
                <a:latin typeface="Times New Roman" pitchFamily="18" charset="0"/>
                <a:cs typeface="Times New Roman" pitchFamily="18" charset="0"/>
              </a:rPr>
              <a:t>If at the time of earlier </a:t>
            </a:r>
            <a:r>
              <a:rPr lang="en-US" dirty="0" err="1" smtClean="0">
                <a:latin typeface="Times New Roman" pitchFamily="18" charset="0"/>
                <a:cs typeface="Times New Roman" pitchFamily="18" charset="0"/>
              </a:rPr>
              <a:t>assessment,framed</a:t>
            </a:r>
            <a:r>
              <a:rPr lang="en-US" dirty="0" smtClean="0">
                <a:latin typeface="Times New Roman" pitchFamily="18" charset="0"/>
                <a:cs typeface="Times New Roman" pitchFamily="18" charset="0"/>
              </a:rPr>
              <a:t> u/s. 143(3) r.w.s.147 of the </a:t>
            </a:r>
            <a:r>
              <a:rPr lang="en-US" dirty="0" err="1" smtClean="0">
                <a:latin typeface="Times New Roman" pitchFamily="18" charset="0"/>
                <a:cs typeface="Times New Roman" pitchFamily="18" charset="0"/>
              </a:rPr>
              <a:t>Act,the</a:t>
            </a:r>
            <a:r>
              <a:rPr lang="en-US" dirty="0" smtClean="0">
                <a:latin typeface="Times New Roman" pitchFamily="18" charset="0"/>
                <a:cs typeface="Times New Roman" pitchFamily="18" charset="0"/>
              </a:rPr>
              <a:t> AO </a:t>
            </a:r>
            <a:r>
              <a:rPr lang="en-US" dirty="0" err="1" smtClean="0">
                <a:latin typeface="Times New Roman" pitchFamily="18" charset="0"/>
                <a:cs typeface="Times New Roman" pitchFamily="18" charset="0"/>
              </a:rPr>
              <a:t>acceptes</a:t>
            </a:r>
            <a:r>
              <a:rPr lang="en-US" dirty="0" smtClean="0">
                <a:latin typeface="Times New Roman" pitchFamily="18" charset="0"/>
                <a:cs typeface="Times New Roman" pitchFamily="18" charset="0"/>
              </a:rPr>
              <a:t> the return as filed by the </a:t>
            </a:r>
            <a:r>
              <a:rPr lang="en-US" dirty="0" err="1" smtClean="0">
                <a:latin typeface="Times New Roman" pitchFamily="18" charset="0"/>
                <a:cs typeface="Times New Roman" pitchFamily="18" charset="0"/>
              </a:rPr>
              <a:t>assessee</a:t>
            </a:r>
            <a:r>
              <a:rPr lang="en-US" dirty="0" smtClean="0">
                <a:latin typeface="Times New Roman" pitchFamily="18" charset="0"/>
                <a:cs typeface="Times New Roman" pitchFamily="18" charset="0"/>
              </a:rPr>
              <a:t> then on the basis of the very same set of facts, the assessment was sought to be reopened merely placing reliance upon the survey carried out by the Investigation </a:t>
            </a:r>
            <a:r>
              <a:rPr lang="en-US" dirty="0" err="1" smtClean="0">
                <a:latin typeface="Times New Roman" pitchFamily="18" charset="0"/>
                <a:cs typeface="Times New Roman" pitchFamily="18" charset="0"/>
              </a:rPr>
              <a:t>Wing,would</a:t>
            </a:r>
            <a:r>
              <a:rPr lang="en-US" dirty="0" smtClean="0">
                <a:latin typeface="Times New Roman" pitchFamily="18" charset="0"/>
                <a:cs typeface="Times New Roman" pitchFamily="18" charset="0"/>
              </a:rPr>
              <a:t> be a case of mere change of opinion and liable to be quashed.</a:t>
            </a:r>
          </a:p>
          <a:p>
            <a:endParaRPr lang="en-US"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sz="3600" dirty="0" smtClean="0">
                <a:latin typeface="Times New Roman" pitchFamily="18" charset="0"/>
                <a:cs typeface="Times New Roman" pitchFamily="18" charset="0"/>
              </a:rPr>
              <a:t>Non supply of relevant material or not allowing the </a:t>
            </a:r>
            <a:r>
              <a:rPr lang="en-US" sz="3600" dirty="0" err="1" smtClean="0">
                <a:latin typeface="Times New Roman" pitchFamily="18" charset="0"/>
                <a:cs typeface="Times New Roman" pitchFamily="18" charset="0"/>
              </a:rPr>
              <a:t>assessee</a:t>
            </a:r>
            <a:r>
              <a:rPr lang="en-US" sz="3600" dirty="0" smtClean="0">
                <a:latin typeface="Times New Roman" pitchFamily="18" charset="0"/>
                <a:cs typeface="Times New Roman" pitchFamily="18" charset="0"/>
              </a:rPr>
              <a:t> to cross examine the witness upon whom the AO relies upon would make reassessment proceedings invalid. In </a:t>
            </a:r>
            <a:r>
              <a:rPr lang="en-US" sz="3600" dirty="0" err="1" smtClean="0">
                <a:latin typeface="Times New Roman" pitchFamily="18" charset="0"/>
                <a:cs typeface="Times New Roman" pitchFamily="18" charset="0"/>
              </a:rPr>
              <a:t>short,voilation</a:t>
            </a:r>
            <a:r>
              <a:rPr lang="en-US" sz="3600" dirty="0" smtClean="0">
                <a:latin typeface="Times New Roman" pitchFamily="18" charset="0"/>
                <a:cs typeface="Times New Roman" pitchFamily="18" charset="0"/>
              </a:rPr>
              <a:t> </a:t>
            </a:r>
            <a:r>
              <a:rPr lang="en-US" sz="3600" dirty="0">
                <a:latin typeface="Times New Roman" pitchFamily="18" charset="0"/>
                <a:cs typeface="Times New Roman" pitchFamily="18" charset="0"/>
              </a:rPr>
              <a:t>of principles of natural justice results in quashing of reassessment proceedings</a:t>
            </a:r>
            <a:r>
              <a:rPr lang="en-US" sz="3600"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        						</a:t>
            </a:r>
            <a:r>
              <a:rPr lang="en-US" dirty="0" smtClean="0">
                <a:solidFill>
                  <a:srgbClr val="FF0000"/>
                </a:solidFill>
                <a:latin typeface="Times New Roman" pitchFamily="18" charset="0"/>
                <a:cs typeface="Times New Roman" pitchFamily="18" charset="0"/>
              </a:rPr>
              <a:t>(377 ITR 581)</a:t>
            </a:r>
            <a:endParaRPr lang="en-US" dirty="0">
              <a:solidFill>
                <a:srgbClr val="FF0000"/>
              </a:solidFill>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endParaRPr lang="en-US"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sz="4800" dirty="0" smtClean="0">
                <a:latin typeface="Times New Roman" pitchFamily="18" charset="0"/>
                <a:cs typeface="Times New Roman" pitchFamily="18" charset="0"/>
              </a:rPr>
              <a:t>If  notice is issued to ‘verify the facts’  and it does not state that income had escaped assessment, it would not result in to valid reassessment proceedings.</a:t>
            </a:r>
          </a:p>
          <a:p>
            <a:endParaRPr lang="en-US"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algn="just"/>
            <a:r>
              <a:rPr lang="en-US" dirty="0" smtClean="0">
                <a:latin typeface="Times New Roman" pitchFamily="18" charset="0"/>
                <a:cs typeface="Times New Roman" pitchFamily="18" charset="0"/>
              </a:rPr>
              <a:t>Reassessment </a:t>
            </a:r>
            <a:r>
              <a:rPr lang="en-US" dirty="0">
                <a:latin typeface="Times New Roman" pitchFamily="18" charset="0"/>
                <a:cs typeface="Times New Roman" pitchFamily="18" charset="0"/>
              </a:rPr>
              <a:t>proceedings initiated merely and solely at the instance of the audit party are not </a:t>
            </a:r>
            <a:r>
              <a:rPr lang="en-US" dirty="0" err="1">
                <a:latin typeface="Times New Roman" pitchFamily="18" charset="0"/>
                <a:cs typeface="Times New Roman" pitchFamily="18" charset="0"/>
              </a:rPr>
              <a:t>valid.When</a:t>
            </a:r>
            <a:r>
              <a:rPr lang="en-US" dirty="0">
                <a:latin typeface="Times New Roman" pitchFamily="18" charset="0"/>
                <a:cs typeface="Times New Roman" pitchFamily="18" charset="0"/>
              </a:rPr>
              <a:t> the AO tries to justify the assessment order and requests the audit party to drop the objections and there would not be independent application of mind by the AO with respect to the subjective satisfaction for initiation of the reassessment </a:t>
            </a:r>
            <a:r>
              <a:rPr lang="en-US" dirty="0" err="1">
                <a:latin typeface="Times New Roman" pitchFamily="18" charset="0"/>
                <a:cs typeface="Times New Roman" pitchFamily="18" charset="0"/>
              </a:rPr>
              <a:t>proceedings.So,in</a:t>
            </a:r>
            <a:r>
              <a:rPr lang="en-US" dirty="0">
                <a:latin typeface="Times New Roman" pitchFamily="18" charset="0"/>
                <a:cs typeface="Times New Roman" pitchFamily="18" charset="0"/>
              </a:rPr>
              <a:t> such matters the reassessment proceedings will not be sustained</a:t>
            </a:r>
            <a:r>
              <a:rPr lang="en-US" dirty="0" smtClean="0">
                <a:latin typeface="Times New Roman" pitchFamily="18" charset="0"/>
                <a:cs typeface="Times New Roman" pitchFamily="18" charset="0"/>
              </a:rPr>
              <a:t>.</a:t>
            </a:r>
          </a:p>
          <a:p>
            <a:pPr algn="just">
              <a:buNone/>
            </a:pPr>
            <a:r>
              <a:rPr lang="en-US" dirty="0" smtClean="0">
                <a:solidFill>
                  <a:srgbClr val="FF0000"/>
                </a:solidFill>
                <a:latin typeface="Times New Roman" pitchFamily="18" charset="0"/>
                <a:cs typeface="Times New Roman" pitchFamily="18" charset="0"/>
              </a:rPr>
              <a:t>                                                        </a:t>
            </a:r>
            <a:r>
              <a:rPr lang="en-US" b="1" dirty="0" smtClean="0">
                <a:solidFill>
                  <a:srgbClr val="FF0000"/>
                </a:solidFill>
                <a:latin typeface="Times New Roman" pitchFamily="18" charset="0"/>
                <a:cs typeface="Times New Roman" pitchFamily="18" charset="0"/>
              </a:rPr>
              <a:t>(377 ITR 631)</a:t>
            </a: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a:p>
            <a:endParaRPr lang="en-US"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dirty="0" smtClean="0">
                <a:latin typeface="Times New Roman" pitchFamily="18" charset="0"/>
                <a:cs typeface="Times New Roman" pitchFamily="18" charset="0"/>
              </a:rPr>
              <a:t>On the basis of an audit objection pointing out only factual mistake the can validly reopen the </a:t>
            </a:r>
            <a:r>
              <a:rPr lang="en-US" dirty="0" err="1" smtClean="0">
                <a:latin typeface="Times New Roman" pitchFamily="18" charset="0"/>
                <a:cs typeface="Times New Roman" pitchFamily="18" charset="0"/>
              </a:rPr>
              <a:t>assessment.Such</a:t>
            </a:r>
            <a:r>
              <a:rPr lang="en-US" dirty="0" smtClean="0">
                <a:latin typeface="Times New Roman" pitchFamily="18" charset="0"/>
                <a:cs typeface="Times New Roman" pitchFamily="18" charset="0"/>
              </a:rPr>
              <a:t> an information would not be interpretation of law but pointing out of factual </a:t>
            </a:r>
            <a:r>
              <a:rPr lang="en-US" dirty="0" err="1" smtClean="0">
                <a:latin typeface="Times New Roman" pitchFamily="18" charset="0"/>
                <a:cs typeface="Times New Roman" pitchFamily="18" charset="0"/>
              </a:rPr>
              <a:t>errors.In</a:t>
            </a:r>
            <a:r>
              <a:rPr lang="en-US" dirty="0" smtClean="0">
                <a:latin typeface="Times New Roman" pitchFamily="18" charset="0"/>
                <a:cs typeface="Times New Roman" pitchFamily="18" charset="0"/>
              </a:rPr>
              <a:t> one case it was point out by the audit party that service charges paid on procurement of gunny bags for the FY ---- could not be allowed in AY.</a:t>
            </a:r>
            <a:endParaRPr lang="en-US" dirty="0" smtClean="0"/>
          </a:p>
          <a:p>
            <a:pPr algn="just"/>
            <a:endParaRPr lang="en-US"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just"/>
            <a:r>
              <a:rPr lang="en-US" dirty="0" smtClean="0">
                <a:latin typeface="Times New Roman" pitchFamily="18" charset="0"/>
                <a:cs typeface="Times New Roman" pitchFamily="18" charset="0"/>
              </a:rPr>
              <a:t>----,</a:t>
            </a:r>
            <a:r>
              <a:rPr lang="en-US" sz="4400" dirty="0" smtClean="0">
                <a:latin typeface="Times New Roman" pitchFamily="18" charset="0"/>
                <a:cs typeface="Times New Roman" pitchFamily="18" charset="0"/>
              </a:rPr>
              <a:t>since the </a:t>
            </a:r>
            <a:r>
              <a:rPr lang="en-US" sz="4400" dirty="0" err="1" smtClean="0">
                <a:latin typeface="Times New Roman" pitchFamily="18" charset="0"/>
                <a:cs typeface="Times New Roman" pitchFamily="18" charset="0"/>
              </a:rPr>
              <a:t>assessee</a:t>
            </a:r>
            <a:r>
              <a:rPr lang="en-US" sz="4400" dirty="0" smtClean="0">
                <a:latin typeface="Times New Roman" pitchFamily="18" charset="0"/>
                <a:cs typeface="Times New Roman" pitchFamily="18" charset="0"/>
              </a:rPr>
              <a:t> was following the mercantile system of </a:t>
            </a:r>
            <a:r>
              <a:rPr lang="en-US" sz="4400" dirty="0" err="1" smtClean="0">
                <a:latin typeface="Times New Roman" pitchFamily="18" charset="0"/>
                <a:cs typeface="Times New Roman" pitchFamily="18" charset="0"/>
              </a:rPr>
              <a:t>accounting.Matter</a:t>
            </a:r>
            <a:r>
              <a:rPr lang="en-US" sz="4400" dirty="0" smtClean="0">
                <a:latin typeface="Times New Roman" pitchFamily="18" charset="0"/>
                <a:cs typeface="Times New Roman" pitchFamily="18" charset="0"/>
              </a:rPr>
              <a:t> travelled up to the </a:t>
            </a:r>
            <a:r>
              <a:rPr lang="en-US" sz="4400" dirty="0" err="1" smtClean="0">
                <a:latin typeface="Times New Roman" pitchFamily="18" charset="0"/>
                <a:cs typeface="Times New Roman" pitchFamily="18" charset="0"/>
              </a:rPr>
              <a:t>Hon’ble</a:t>
            </a:r>
            <a:r>
              <a:rPr lang="en-US" sz="4400" dirty="0" smtClean="0">
                <a:latin typeface="Times New Roman" pitchFamily="18" charset="0"/>
                <a:cs typeface="Times New Roman" pitchFamily="18" charset="0"/>
              </a:rPr>
              <a:t> High Court and it was held that the reopening on the basis of audit information was in accordance with law.</a:t>
            </a:r>
          </a:p>
          <a:p>
            <a:endParaRPr lang="en-US"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sz="4000" dirty="0" smtClean="0">
                <a:latin typeface="Times New Roman" pitchFamily="18" charset="0"/>
                <a:cs typeface="Times New Roman" pitchFamily="18" charset="0"/>
              </a:rPr>
              <a:t>If during the search  proceedings in premises of </a:t>
            </a:r>
            <a:r>
              <a:rPr lang="en-US" sz="4000" dirty="0" err="1" smtClean="0">
                <a:latin typeface="Times New Roman" pitchFamily="18" charset="0"/>
                <a:cs typeface="Times New Roman" pitchFamily="18" charset="0"/>
              </a:rPr>
              <a:t>assessee</a:t>
            </a:r>
            <a:r>
              <a:rPr lang="en-US" sz="4000" dirty="0" smtClean="0">
                <a:latin typeface="Times New Roman" pitchFamily="18" charset="0"/>
                <a:cs typeface="Times New Roman" pitchFamily="18" charset="0"/>
              </a:rPr>
              <a:t> evidences are found that another person had earned income and that person does not file any to questionnaire by </a:t>
            </a:r>
            <a:r>
              <a:rPr lang="en-US" sz="4000" dirty="0" err="1" smtClean="0">
                <a:latin typeface="Times New Roman" pitchFamily="18" charset="0"/>
                <a:cs typeface="Times New Roman" pitchFamily="18" charset="0"/>
              </a:rPr>
              <a:t>AO,the</a:t>
            </a:r>
            <a:r>
              <a:rPr lang="en-US" sz="4000" dirty="0" smtClean="0">
                <a:latin typeface="Times New Roman" pitchFamily="18" charset="0"/>
                <a:cs typeface="Times New Roman" pitchFamily="18" charset="0"/>
              </a:rPr>
              <a:t> AO would be justified in reopening the assessment of the other person.</a:t>
            </a:r>
          </a:p>
          <a:p>
            <a:endParaRPr lang="en-US"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just"/>
            <a:r>
              <a:rPr lang="en-US" b="1" dirty="0" smtClean="0">
                <a:latin typeface="Times New Roman" pitchFamily="18" charset="0"/>
                <a:cs typeface="Times New Roman" pitchFamily="18" charset="0"/>
              </a:rPr>
              <a:t>Reopening initiated in pursuance of a letter sent by the CIT (A) is not valid.</a:t>
            </a:r>
          </a:p>
          <a:p>
            <a:pPr algn="just"/>
            <a:r>
              <a:rPr lang="en-US" b="1" dirty="0" smtClean="0">
                <a:latin typeface="Times New Roman" pitchFamily="18" charset="0"/>
                <a:cs typeface="Times New Roman" pitchFamily="18" charset="0"/>
              </a:rPr>
              <a:t>The </a:t>
            </a:r>
            <a:r>
              <a:rPr lang="en-US" b="1" dirty="0" err="1" smtClean="0">
                <a:latin typeface="Times New Roman" pitchFamily="18" charset="0"/>
                <a:cs typeface="Times New Roman" pitchFamily="18" charset="0"/>
              </a:rPr>
              <a:t>assessee</a:t>
            </a:r>
            <a:r>
              <a:rPr lang="en-US" b="1" dirty="0" smtClean="0">
                <a:latin typeface="Times New Roman" pitchFamily="18" charset="0"/>
                <a:cs typeface="Times New Roman" pitchFamily="18" charset="0"/>
              </a:rPr>
              <a:t> was consistently following method of valuation of shares at cost or at market price whichever is lower and the method was accepted by department for earlier assessment years. </a:t>
            </a:r>
            <a:r>
              <a:rPr lang="en-US" b="1" dirty="0" err="1" smtClean="0">
                <a:latin typeface="Times New Roman" pitchFamily="18" charset="0"/>
                <a:cs typeface="Times New Roman" pitchFamily="18" charset="0"/>
              </a:rPr>
              <a:t>Reopeing</a:t>
            </a:r>
            <a:r>
              <a:rPr lang="en-US" b="1" dirty="0" smtClean="0">
                <a:latin typeface="Times New Roman" pitchFamily="18" charset="0"/>
                <a:cs typeface="Times New Roman" pitchFamily="18" charset="0"/>
              </a:rPr>
              <a:t> of assessment to value the shares not according the accepted method is bad in law. </a:t>
            </a:r>
          </a:p>
          <a:p>
            <a:endParaRPr lang="en-US"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just"/>
            <a:r>
              <a:rPr lang="en-US" sz="4400" dirty="0" smtClean="0">
                <a:latin typeface="Times New Roman" pitchFamily="18" charset="0"/>
                <a:cs typeface="Times New Roman" pitchFamily="18" charset="0"/>
              </a:rPr>
              <a:t>If </a:t>
            </a:r>
            <a:r>
              <a:rPr lang="en-US" sz="4400" dirty="0">
                <a:latin typeface="Times New Roman" pitchFamily="18" charset="0"/>
                <a:cs typeface="Times New Roman" pitchFamily="18" charset="0"/>
              </a:rPr>
              <a:t>claim  of depreciation was considered and granted in original assessment  and reassessment is initiated on ground that the  </a:t>
            </a:r>
            <a:r>
              <a:rPr lang="en-US" sz="4400" dirty="0" err="1">
                <a:latin typeface="Times New Roman" pitchFamily="18" charset="0"/>
                <a:cs typeface="Times New Roman" pitchFamily="18" charset="0"/>
              </a:rPr>
              <a:t>assessee</a:t>
            </a:r>
            <a:r>
              <a:rPr lang="en-US" sz="4400" dirty="0">
                <a:latin typeface="Times New Roman" pitchFamily="18" charset="0"/>
                <a:cs typeface="Times New Roman" pitchFamily="18" charset="0"/>
              </a:rPr>
              <a:t>  was not entitled to additional depreciation it would be case of change of opinion.</a:t>
            </a:r>
          </a:p>
          <a:p>
            <a:pPr algn="just"/>
            <a:endParaRPr lang="en-US" dirty="0">
              <a:latin typeface="Times New Roman" pitchFamily="18" charset="0"/>
              <a:cs typeface="Times New Roman" pitchFamily="18" charset="0"/>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just"/>
            <a:r>
              <a:rPr lang="en-US" sz="4400" dirty="0" smtClean="0">
                <a:latin typeface="Times New Roman" pitchFamily="18" charset="0"/>
                <a:cs typeface="Times New Roman" pitchFamily="18" charset="0"/>
              </a:rPr>
              <a:t>Reopening of assessment on ground of rejection of valuation report by another AO in case of co-owner of same property is a case of change of opinion and it is not a valid ground for reopening the assessment.</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1197</TotalTime>
  <Words>5707</Words>
  <Application>Microsoft Office PowerPoint</Application>
  <PresentationFormat>On-screen Show (4:3)</PresentationFormat>
  <Paragraphs>178</Paragraphs>
  <Slides>120</Slides>
  <Notes>1</Notes>
  <HiddenSlides>0</HiddenSlides>
  <MMClips>0</MMClips>
  <ScaleCrop>false</ScaleCrop>
  <HeadingPairs>
    <vt:vector size="4" baseType="variant">
      <vt:variant>
        <vt:lpstr>Theme</vt:lpstr>
      </vt:variant>
      <vt:variant>
        <vt:i4>1</vt:i4>
      </vt:variant>
      <vt:variant>
        <vt:lpstr>Slide Titles</vt:lpstr>
      </vt:variant>
      <vt:variant>
        <vt:i4>120</vt:i4>
      </vt:variant>
    </vt:vector>
  </HeadingPairs>
  <TitlesOfParts>
    <vt:vector size="121" baseType="lpstr">
      <vt:lpstr>Office Theme</vt:lpstr>
      <vt:lpstr> </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lpstr>Slide 82</vt:lpstr>
      <vt:lpstr>Slide 83</vt:lpstr>
      <vt:lpstr>Slide 84</vt:lpstr>
      <vt:lpstr>Slide 85</vt:lpstr>
      <vt:lpstr>Slide 86</vt:lpstr>
      <vt:lpstr>Slide 87</vt:lpstr>
      <vt:lpstr>Slide 88</vt:lpstr>
      <vt:lpstr>Slide 89</vt:lpstr>
      <vt:lpstr>Slide 90</vt:lpstr>
      <vt:lpstr>Slide 91</vt:lpstr>
      <vt:lpstr>Slide 92</vt:lpstr>
      <vt:lpstr>Slide 93</vt:lpstr>
      <vt:lpstr>Slide 94</vt:lpstr>
      <vt:lpstr>Slide 95</vt:lpstr>
      <vt:lpstr>Slide 96</vt:lpstr>
      <vt:lpstr>Slide 97</vt:lpstr>
      <vt:lpstr>Slide 98</vt:lpstr>
      <vt:lpstr>Slide 99</vt:lpstr>
      <vt:lpstr>Slide 100</vt:lpstr>
      <vt:lpstr>Slide 101</vt:lpstr>
      <vt:lpstr>Slide 102</vt:lpstr>
      <vt:lpstr>Slide 103</vt:lpstr>
      <vt:lpstr>Slide 104</vt:lpstr>
      <vt:lpstr>Slide 105</vt:lpstr>
      <vt:lpstr>Slide 106</vt:lpstr>
      <vt:lpstr>Slide 107</vt:lpstr>
      <vt:lpstr>Slide 108</vt:lpstr>
      <vt:lpstr>Slide 109</vt:lpstr>
      <vt:lpstr>Slide 110</vt:lpstr>
      <vt:lpstr>Slide 111</vt:lpstr>
      <vt:lpstr>Slide 112</vt:lpstr>
      <vt:lpstr>Slide 113</vt:lpstr>
      <vt:lpstr>Slide 114</vt:lpstr>
      <vt:lpstr>Slide 115</vt:lpstr>
      <vt:lpstr>Slide 116</vt:lpstr>
      <vt:lpstr>Slide 117</vt:lpstr>
      <vt:lpstr>Slide 118</vt:lpstr>
      <vt:lpstr>Slide 119</vt:lpstr>
      <vt:lpstr>Slide 120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WRIC </dc:title>
  <dc:creator>nicsi</dc:creator>
  <cp:lastModifiedBy>HP USER</cp:lastModifiedBy>
  <cp:revision>71</cp:revision>
  <dcterms:created xsi:type="dcterms:W3CDTF">2017-06-13T23:03:25Z</dcterms:created>
  <dcterms:modified xsi:type="dcterms:W3CDTF">2017-06-17T10:21:50Z</dcterms:modified>
</cp:coreProperties>
</file>