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305" r:id="rId3"/>
    <p:sldId id="316" r:id="rId4"/>
    <p:sldId id="317" r:id="rId5"/>
    <p:sldId id="318" r:id="rId6"/>
    <p:sldId id="319" r:id="rId7"/>
    <p:sldId id="320" r:id="rId8"/>
    <p:sldId id="271" r:id="rId9"/>
    <p:sldId id="272" r:id="rId10"/>
    <p:sldId id="292" r:id="rId11"/>
    <p:sldId id="293" r:id="rId12"/>
    <p:sldId id="294" r:id="rId13"/>
    <p:sldId id="306" r:id="rId14"/>
    <p:sldId id="307" r:id="rId15"/>
    <p:sldId id="308" r:id="rId16"/>
    <p:sldId id="309" r:id="rId17"/>
    <p:sldId id="310" r:id="rId18"/>
    <p:sldId id="311" r:id="rId19"/>
    <p:sldId id="312" r:id="rId20"/>
    <p:sldId id="313" r:id="rId21"/>
    <p:sldId id="314" r:id="rId22"/>
    <p:sldId id="315" r:id="rId23"/>
    <p:sldId id="295" r:id="rId24"/>
    <p:sldId id="296" r:id="rId25"/>
    <p:sldId id="297" r:id="rId26"/>
    <p:sldId id="298" r:id="rId27"/>
    <p:sldId id="299" r:id="rId28"/>
    <p:sldId id="290" r:id="rId29"/>
    <p:sldId id="273" r:id="rId30"/>
    <p:sldId id="289" r:id="rId31"/>
    <p:sldId id="274" r:id="rId32"/>
    <p:sldId id="275" r:id="rId33"/>
    <p:sldId id="276" r:id="rId34"/>
    <p:sldId id="300" r:id="rId35"/>
    <p:sldId id="301" r:id="rId36"/>
    <p:sldId id="277" r:id="rId37"/>
    <p:sldId id="278" r:id="rId38"/>
    <p:sldId id="279" r:id="rId39"/>
    <p:sldId id="291" r:id="rId40"/>
    <p:sldId id="280" r:id="rId41"/>
    <p:sldId id="281" r:id="rId42"/>
    <p:sldId id="302" r:id="rId43"/>
    <p:sldId id="303" r:id="rId44"/>
    <p:sldId id="304" r:id="rId45"/>
    <p:sldId id="282" r:id="rId46"/>
    <p:sldId id="283" r:id="rId47"/>
    <p:sldId id="284" r:id="rId48"/>
    <p:sldId id="285" r:id="rId49"/>
    <p:sldId id="286" r:id="rId50"/>
    <p:sldId id="287" r:id="rId51"/>
    <p:sldId id="288" r:id="rId52"/>
    <p:sldId id="321" r:id="rId53"/>
    <p:sldId id="322" r:id="rId54"/>
    <p:sldId id="323" r:id="rId55"/>
    <p:sldId id="324" r:id="rId56"/>
    <p:sldId id="325" r:id="rId57"/>
    <p:sldId id="326" r:id="rId58"/>
    <p:sldId id="337" r:id="rId59"/>
    <p:sldId id="327" r:id="rId60"/>
    <p:sldId id="328" r:id="rId61"/>
    <p:sldId id="329" r:id="rId62"/>
    <p:sldId id="338" r:id="rId63"/>
    <p:sldId id="330" r:id="rId64"/>
    <p:sldId id="331" r:id="rId65"/>
    <p:sldId id="332"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950C18-90ED-46E4-8377-1CC9888142C6}" type="datetimeFigureOut">
              <a:rPr lang="en-US" smtClean="0"/>
              <a:pPr/>
              <a:t>17-Jun-17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50C18-90ED-46E4-8377-1CC9888142C6}" type="datetimeFigureOut">
              <a:rPr lang="en-US" smtClean="0"/>
              <a:pPr/>
              <a:t>17-Jun-17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50C18-90ED-46E4-8377-1CC9888142C6}" type="datetimeFigureOut">
              <a:rPr lang="en-US" smtClean="0"/>
              <a:pPr/>
              <a:t>17-Jun-17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50C18-90ED-46E4-8377-1CC9888142C6}" type="datetimeFigureOut">
              <a:rPr lang="en-US" smtClean="0"/>
              <a:pPr/>
              <a:t>17-Jun-17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950C18-90ED-46E4-8377-1CC9888142C6}" type="datetimeFigureOut">
              <a:rPr lang="en-US" smtClean="0"/>
              <a:pPr/>
              <a:t>17-Jun-17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950C18-90ED-46E4-8377-1CC9888142C6}" type="datetimeFigureOut">
              <a:rPr lang="en-US" smtClean="0"/>
              <a:pPr/>
              <a:t>17-Jun-17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950C18-90ED-46E4-8377-1CC9888142C6}" type="datetimeFigureOut">
              <a:rPr lang="en-US" smtClean="0"/>
              <a:pPr/>
              <a:t>17-Jun-17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950C18-90ED-46E4-8377-1CC9888142C6}" type="datetimeFigureOut">
              <a:rPr lang="en-US" smtClean="0"/>
              <a:pPr/>
              <a:t>17-Jun-17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50C18-90ED-46E4-8377-1CC9888142C6}" type="datetimeFigureOut">
              <a:rPr lang="en-US" smtClean="0"/>
              <a:pPr/>
              <a:t>17-Jun-17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50C18-90ED-46E4-8377-1CC9888142C6}" type="datetimeFigureOut">
              <a:rPr lang="en-US" smtClean="0"/>
              <a:pPr/>
              <a:t>17-Jun-17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50C18-90ED-46E4-8377-1CC9888142C6}" type="datetimeFigureOut">
              <a:rPr lang="en-US" smtClean="0"/>
              <a:pPr/>
              <a:t>17-Jun-17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4840F4-DCA6-4A03-B1F7-839BA8C414F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950C18-90ED-46E4-8377-1CC9888142C6}" type="datetimeFigureOut">
              <a:rPr lang="en-US" smtClean="0"/>
              <a:pPr/>
              <a:t>17-Jun-17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4840F4-DCA6-4A03-B1F7-839BA8C414F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3733799"/>
          </a:xfrm>
        </p:spPr>
        <p:txBody>
          <a:bodyPr>
            <a:noAutofit/>
          </a:bodyPr>
          <a:lstStyle/>
          <a:p>
            <a:r>
              <a:rPr lang="en-US" sz="9600" b="1" dirty="0" smtClean="0">
                <a:solidFill>
                  <a:srgbClr val="FF0000"/>
                </a:solidFill>
                <a:latin typeface="Times New Roman" pitchFamily="18" charset="0"/>
                <a:cs typeface="Times New Roman" pitchFamily="18" charset="0"/>
              </a:rPr>
              <a:t>  Revision - </a:t>
            </a:r>
            <a:br>
              <a:rPr lang="en-US" sz="9600" b="1" dirty="0" smtClean="0">
                <a:solidFill>
                  <a:srgbClr val="FF0000"/>
                </a:solidFill>
                <a:latin typeface="Times New Roman" pitchFamily="18" charset="0"/>
                <a:cs typeface="Times New Roman" pitchFamily="18" charset="0"/>
              </a:rPr>
            </a:br>
            <a:r>
              <a:rPr lang="en-US" sz="9600" b="1" dirty="0" smtClean="0">
                <a:latin typeface="Times New Roman" pitchFamily="18" charset="0"/>
                <a:cs typeface="Times New Roman" pitchFamily="18" charset="0"/>
              </a:rPr>
              <a:t>Section 263</a:t>
            </a:r>
            <a:endParaRPr lang="en-US" sz="9600" b="1"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5029200"/>
            <a:ext cx="6400800" cy="609600"/>
          </a:xfrm>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715000"/>
          </a:xfrm>
        </p:spPr>
        <p:txBody>
          <a:bodyPr>
            <a:noAutofit/>
          </a:bodyPr>
          <a:lstStyle/>
          <a:p>
            <a:pPr algn="just"/>
            <a:r>
              <a:rPr lang="en-US" sz="3600" dirty="0"/>
              <a:t>The expression “erroneous” in the provision enabling revision </a:t>
            </a:r>
            <a:r>
              <a:rPr lang="en-US" sz="3600" dirty="0" err="1"/>
              <a:t>suo</a:t>
            </a:r>
            <a:r>
              <a:rPr lang="en-US" sz="3600" dirty="0"/>
              <a:t> </a:t>
            </a:r>
            <a:r>
              <a:rPr lang="en-US" sz="3600" dirty="0" err="1"/>
              <a:t>motu</a:t>
            </a:r>
            <a:r>
              <a:rPr lang="en-US" sz="3600" dirty="0"/>
              <a:t> by the </a:t>
            </a:r>
            <a:r>
              <a:rPr lang="en-US" sz="3600" dirty="0" smtClean="0"/>
              <a:t>CIT </a:t>
            </a:r>
            <a:r>
              <a:rPr lang="en-US" sz="3600" dirty="0"/>
              <a:t>refers to an order which has an error or is contrary to law. An order will be erroneous if it is based on a mistaken view of law or on an erroneous application of legal principles. It is necessary that the </a:t>
            </a:r>
            <a:r>
              <a:rPr lang="en-US" sz="3600" dirty="0" smtClean="0"/>
              <a:t>CIT </a:t>
            </a:r>
            <a:r>
              <a:rPr lang="en-US" sz="3600" dirty="0"/>
              <a:t>must come to a definite finding that the order is both erroneous as well </a:t>
            </a:r>
            <a:r>
              <a:rPr lang="en-US" sz="3600" dirty="0" smtClean="0"/>
              <a:t>as…</a:t>
            </a:r>
            <a:endParaRPr lang="en-US" sz="3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endParaRPr lang="en-US" dirty="0"/>
          </a:p>
        </p:txBody>
      </p:sp>
      <p:sp>
        <p:nvSpPr>
          <p:cNvPr id="3" name="Content Placeholder 2"/>
          <p:cNvSpPr>
            <a:spLocks noGrp="1"/>
          </p:cNvSpPr>
          <p:nvPr>
            <p:ph idx="1"/>
          </p:nvPr>
        </p:nvSpPr>
        <p:spPr>
          <a:xfrm>
            <a:off x="457200" y="1219200"/>
            <a:ext cx="8229600" cy="4906963"/>
          </a:xfrm>
        </p:spPr>
        <p:txBody>
          <a:bodyPr>
            <a:noAutofit/>
          </a:bodyPr>
          <a:lstStyle/>
          <a:p>
            <a:pPr algn="just"/>
            <a:r>
              <a:rPr lang="en-US" sz="3600" dirty="0" smtClean="0"/>
              <a:t>….prejudicial to the interests of the Revenue. Even, if an order is prejudicial to the interests of the Revenue, it cannot be interfered with, if it is not erroneous. Again the CIT should not interfere with an order which is not prejudicial to the interests of the Revenue, even if it is erroneous. “Prejudicial to the interest of the…..</a:t>
            </a:r>
            <a:endParaRPr lang="en-US"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i="1" dirty="0" smtClean="0"/>
              <a:t>…</a:t>
            </a:r>
            <a:r>
              <a:rPr lang="en-US" dirty="0" smtClean="0"/>
              <a:t>Revenue” does not necessarily mean loss of </a:t>
            </a:r>
            <a:r>
              <a:rPr lang="en-US" dirty="0" err="1" smtClean="0"/>
              <a:t>revenue.There</a:t>
            </a:r>
            <a:r>
              <a:rPr lang="en-US" dirty="0" smtClean="0"/>
              <a:t> must be some grievous error in the order passed by the officer which might set a bad trend or pattern for similar assessments which, on a broad reckoning, the CIT might think to be prejudicial to the Revenue administration. The prejudice must be prejudice to the Revenue administration.                          </a:t>
            </a:r>
            <a:r>
              <a:rPr lang="en-US" b="1" dirty="0" smtClean="0">
                <a:solidFill>
                  <a:srgbClr val="FF0000"/>
                </a:solidFill>
              </a:rPr>
              <a:t>(248 ITR 292)</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lgn="just"/>
            <a:r>
              <a:rPr lang="en-US" dirty="0"/>
              <a:t>If an </a:t>
            </a:r>
            <a:r>
              <a:rPr lang="en-US" dirty="0" smtClean="0"/>
              <a:t>AO </a:t>
            </a:r>
            <a:r>
              <a:rPr lang="en-US" dirty="0"/>
              <a:t>acting in accordance with law makes certain assessment, the same cannot be branded as erroneous by the </a:t>
            </a:r>
            <a:r>
              <a:rPr lang="en-US" dirty="0" smtClean="0"/>
              <a:t>CIT </a:t>
            </a:r>
            <a:r>
              <a:rPr lang="en-US" b="1" dirty="0">
                <a:solidFill>
                  <a:srgbClr val="FF0000"/>
                </a:solidFill>
              </a:rPr>
              <a:t>simply because, according to him, the order should have been written more elaborately. This section does not </a:t>
            </a:r>
            <a:r>
              <a:rPr lang="en-US" b="1" dirty="0" err="1">
                <a:solidFill>
                  <a:srgbClr val="FF0000"/>
                </a:solidFill>
              </a:rPr>
              <a:t>visualise</a:t>
            </a:r>
            <a:r>
              <a:rPr lang="en-US" b="1" dirty="0">
                <a:solidFill>
                  <a:srgbClr val="FF0000"/>
                </a:solidFill>
              </a:rPr>
              <a:t> a case of substitution of the judgment of the </a:t>
            </a:r>
            <a:r>
              <a:rPr lang="en-US" b="1" dirty="0" smtClean="0">
                <a:solidFill>
                  <a:srgbClr val="FF0000"/>
                </a:solidFill>
              </a:rPr>
              <a:t>CIT </a:t>
            </a:r>
            <a:r>
              <a:rPr lang="en-US" b="1" dirty="0">
                <a:solidFill>
                  <a:srgbClr val="FF0000"/>
                </a:solidFill>
              </a:rPr>
              <a:t>for that of the </a:t>
            </a:r>
            <a:r>
              <a:rPr lang="en-US" b="1" dirty="0" smtClean="0">
                <a:solidFill>
                  <a:srgbClr val="FF0000"/>
                </a:solidFill>
              </a:rPr>
              <a:t>AO, </a:t>
            </a:r>
            <a:r>
              <a:rPr lang="en-US" b="1" dirty="0">
                <a:solidFill>
                  <a:srgbClr val="FF0000"/>
                </a:solidFill>
              </a:rPr>
              <a:t>who passed the order, unless the decision is held to be erroneous.</a:t>
            </a:r>
            <a:r>
              <a:rPr lang="en-US" dirty="0"/>
              <a:t> Cases may be </a:t>
            </a:r>
            <a:r>
              <a:rPr lang="en-US" dirty="0" err="1" smtClean="0"/>
              <a:t>visualised</a:t>
            </a:r>
            <a:r>
              <a:rPr lang="en-US" dirty="0" smtClean="0"/>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dirty="0" smtClean="0"/>
              <a:t>…where the AO while making an assessment examines the accounts, makes enquiries, applies his mind to the facts and circumstances of the case and determines the income either by accepting the accounts or by making some estimates himself. The CIT, on perusal of the records, may be of the opinion </a:t>
            </a:r>
            <a:r>
              <a:rPr lang="en-US" b="1" dirty="0" smtClean="0">
                <a:solidFill>
                  <a:srgbClr val="FF0000"/>
                </a:solidFill>
              </a:rPr>
              <a:t>that the estimate made by the officer concerned was on the lower side and left to the CIT he would have estimated the income at a higher…..</a:t>
            </a:r>
            <a:endParaRPr lang="en-US" b="1"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fontScale="92500" lnSpcReduction="10000"/>
          </a:bodyPr>
          <a:lstStyle/>
          <a:p>
            <a:pPr algn="just"/>
            <a:r>
              <a:rPr lang="en-US" dirty="0" smtClean="0"/>
              <a:t>….figure than the one determined by the AO. That would not vest the CIT with power to re-examine the accounts and determine the income himself at a higher figure. This is because the AO has exercised the quasi-judicial power vested in him in accordance with law and arrived at a conclusion and </a:t>
            </a:r>
            <a:r>
              <a:rPr lang="en-US" b="1" dirty="0" smtClean="0">
                <a:solidFill>
                  <a:srgbClr val="FF0000"/>
                </a:solidFill>
              </a:rPr>
              <a:t>such a conclusion cannot be termed to be erroneous simply because the CIT does not feel satisfied with the conclusion. </a:t>
            </a:r>
            <a:r>
              <a:rPr lang="en-US" dirty="0" smtClean="0"/>
              <a:t>It may be said in such a case that in the opinion of the CIT the order in question is prejudicial to the interests…..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pPr algn="just"/>
            <a:r>
              <a:rPr lang="en-US" dirty="0" smtClean="0"/>
              <a:t>….of the Revenue. But that by itself would not be enough to vest the CIT with the power of </a:t>
            </a:r>
            <a:r>
              <a:rPr lang="en-US" dirty="0" err="1" smtClean="0"/>
              <a:t>suo</a:t>
            </a:r>
            <a:r>
              <a:rPr lang="en-US" dirty="0" smtClean="0"/>
              <a:t> </a:t>
            </a:r>
            <a:r>
              <a:rPr lang="en-US" dirty="0" err="1" smtClean="0"/>
              <a:t>motu</a:t>
            </a:r>
            <a:r>
              <a:rPr lang="en-US" dirty="0" smtClean="0"/>
              <a:t> revision because the first requirement, namely, that the order is erroneous, is absent. Similarly if an order is erroneous but not prejudicial to the interests of the Revenue, then the power of </a:t>
            </a:r>
            <a:r>
              <a:rPr lang="en-US" dirty="0" err="1" smtClean="0"/>
              <a:t>suo</a:t>
            </a:r>
            <a:r>
              <a:rPr lang="en-US" dirty="0" smtClean="0"/>
              <a:t> </a:t>
            </a:r>
            <a:r>
              <a:rPr lang="en-US" dirty="0" err="1" smtClean="0"/>
              <a:t>motu</a:t>
            </a:r>
            <a:r>
              <a:rPr lang="en-US" dirty="0" smtClean="0"/>
              <a:t> revision cannot be exercised. Any and every erroneous order cannot be the subject-matter of revision because the second requirement must be fulfilled. </a:t>
            </a:r>
            <a:r>
              <a:rPr lang="en-US" b="1" dirty="0" smtClean="0">
                <a:solidFill>
                  <a:srgbClr val="FF0000"/>
                </a:solidFill>
              </a:rPr>
              <a:t>There must be some prima facie material on record to show that tax which was lawfully </a:t>
            </a:r>
            <a:r>
              <a:rPr lang="en-US" b="1" dirty="0" err="1" smtClean="0">
                <a:solidFill>
                  <a:srgbClr val="FF0000"/>
                </a:solidFill>
              </a:rPr>
              <a:t>exigible</a:t>
            </a:r>
            <a:r>
              <a:rPr lang="en-US" b="1" dirty="0" smtClean="0">
                <a:solidFill>
                  <a:srgbClr val="FF0000"/>
                </a:solidFill>
              </a:rPr>
              <a:t> has not…..</a:t>
            </a:r>
            <a:endParaRPr lang="en-US" b="1"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0" y="762000"/>
            <a:ext cx="8686800" cy="6096000"/>
          </a:xfrm>
        </p:spPr>
        <p:txBody>
          <a:bodyPr>
            <a:noAutofit/>
          </a:bodyPr>
          <a:lstStyle/>
          <a:p>
            <a:pPr algn="just"/>
            <a:r>
              <a:rPr lang="en-US" sz="3100" dirty="0" smtClean="0"/>
              <a:t>……</a:t>
            </a:r>
            <a:r>
              <a:rPr lang="en-US" sz="3100" b="1" dirty="0" smtClean="0">
                <a:solidFill>
                  <a:srgbClr val="FF0000"/>
                </a:solidFill>
              </a:rPr>
              <a:t>been imposed or that by the application of the relevant statute, on an incorrect or incomplete interpretation, a lesser tax than what was just has been imposed.</a:t>
            </a:r>
            <a:r>
              <a:rPr lang="en-US" sz="3100" dirty="0" smtClean="0"/>
              <a:t> When exercise of statutory power is dependent upon the existence of certain objective facts, the authority before exercising such power must have materials on record to satisfy it in that regard. If the action of the authority is challenged before the court it would be open to the courts to examine whether the relevant objective factors were available from the records called for and examined by such authority .</a:t>
            </a:r>
          </a:p>
          <a:p>
            <a:endParaRPr lang="en-US" sz="31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400" dirty="0" smtClean="0"/>
              <a:t>An </a:t>
            </a:r>
            <a:r>
              <a:rPr lang="en-US" sz="4400" dirty="0"/>
              <a:t>order could be said to be erroneous where </a:t>
            </a:r>
            <a:r>
              <a:rPr lang="en-US" sz="4400" b="1" dirty="0">
                <a:solidFill>
                  <a:srgbClr val="00B050"/>
                </a:solidFill>
              </a:rPr>
              <a:t>either it did not decide a point and record a finding on an issue which ought to have been done or decided it wrongly.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Autofit/>
          </a:bodyPr>
          <a:lstStyle/>
          <a:p>
            <a:pPr algn="just"/>
            <a:r>
              <a:rPr lang="en-US" sz="4000" dirty="0"/>
              <a:t>Every loss of revenue as a consequence of an order of the Assessing Officer cannot be treated as prejudicial to the interests of the </a:t>
            </a:r>
            <a:r>
              <a:rPr lang="en-US" sz="4000" dirty="0" err="1" smtClean="0"/>
              <a:t>Revenue.For</a:t>
            </a:r>
            <a:r>
              <a:rPr lang="en-US" sz="4000" dirty="0" smtClean="0"/>
              <a:t> </a:t>
            </a:r>
            <a:r>
              <a:rPr lang="en-US" sz="4000" dirty="0"/>
              <a:t>example, when the Assessing Officer adopts one of two courses permissible in law and it has resulted in loss of revenue,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sz="4400" dirty="0"/>
              <a:t>The power of </a:t>
            </a:r>
            <a:r>
              <a:rPr lang="en-US" sz="4400" dirty="0" err="1"/>
              <a:t>suo</a:t>
            </a:r>
            <a:r>
              <a:rPr lang="en-US" sz="4400" dirty="0"/>
              <a:t> </a:t>
            </a:r>
            <a:r>
              <a:rPr lang="en-US" sz="4400" dirty="0" err="1"/>
              <a:t>motu</a:t>
            </a:r>
            <a:r>
              <a:rPr lang="en-US" sz="4400" dirty="0"/>
              <a:t> revision under sub-section (1) of section 263 of the Income-tax Act, </a:t>
            </a:r>
            <a:r>
              <a:rPr lang="en-US" sz="4400" dirty="0" smtClean="0"/>
              <a:t>1961*, </a:t>
            </a:r>
            <a:r>
              <a:rPr lang="en-US" sz="4400" dirty="0"/>
              <a:t>is in the nature of supervisory jurisdiction and can be exercised only if the circumstances specified therein exist</a:t>
            </a:r>
            <a:r>
              <a:rPr lang="en-US" sz="4400" dirty="0" smtClean="0"/>
              <a:t>.</a:t>
            </a:r>
          </a:p>
          <a:p>
            <a:r>
              <a:rPr lang="en-US" sz="2000" dirty="0" smtClean="0"/>
              <a:t>                                                                Corresponding section 33B of 1922 Act  </a:t>
            </a:r>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3600" dirty="0"/>
              <a:t>or where two views are possible and the Assessing Officer has taken one view with which the Commissioner does not agree, it cannot be treated as </a:t>
            </a:r>
            <a:r>
              <a:rPr lang="en-US" sz="3600" b="1" dirty="0">
                <a:solidFill>
                  <a:srgbClr val="00B050"/>
                </a:solidFill>
              </a:rPr>
              <a:t>an erroneous order prejudicial to the Revenue</a:t>
            </a:r>
            <a:r>
              <a:rPr lang="en-US" sz="3600" dirty="0"/>
              <a:t>, unless the view taken by the Assessing Officer is unsustainable in law.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solidFill>
                  <a:srgbClr val="00B050"/>
                </a:solidFill>
              </a:rPr>
              <a:t>ii.</a:t>
            </a:r>
            <a:r>
              <a:rPr lang="en-US" dirty="0"/>
              <a:t> The provision cannot be invoked to correct each and every type of mistake or error committed by the Assessing Officer, it is only when an order is erroneous that the section will be attracted. An incorrect assumption of facts or an incorrect application of law will satisfy the requirement of the order </a:t>
            </a:r>
            <a:r>
              <a:rPr lang="en-US" dirty="0" smtClean="0"/>
              <a:t>being</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erroneous. In the same category fall orders passed without applying the principles of natural justice or without application of mind. The phrase ‘‘prejudicial to the interests of the Revenue’’ is not an expression of art and is not defined in the Act. Understood in its ordinary meaning it is of wide import and is </a:t>
            </a:r>
            <a:r>
              <a:rPr lang="en-US" b="1" dirty="0" smtClean="0">
                <a:solidFill>
                  <a:srgbClr val="00B050"/>
                </a:solidFill>
              </a:rPr>
              <a:t>not confined to loss of tax</a:t>
            </a:r>
            <a:r>
              <a:rPr lang="en-US" dirty="0" smtClean="0"/>
              <a:t>.</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263 / 147</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The </a:t>
            </a:r>
            <a:r>
              <a:rPr lang="en-US" dirty="0"/>
              <a:t>different shades of power conferred on different authorities under the Act have to be exercised within the areas specifically delineated by the Act and the exercise of power under one provision cannot trench upon the powers available under another provision of the Act. Against an order of assessment, so far as the Revenue is concerned, the powers conferred under the Act are to reopen the concluded assessment u/s. 147 and to revise the assessment order u/s. 263 of the Act.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953000"/>
          </a:xfrm>
        </p:spPr>
        <p:txBody>
          <a:bodyPr>
            <a:noAutofit/>
          </a:bodyPr>
          <a:lstStyle/>
          <a:p>
            <a:pPr algn="just"/>
            <a:r>
              <a:rPr lang="en-US" sz="3600" dirty="0" smtClean="0"/>
              <a:t>The scope of the power and jurisdiction under the different provisions of the Act would naturally be different. The power and jurisdiction of the Revenue to deal with a concluded assessment, therefore, must be understood in the context of the provisions of these relevant sections. While doing so it must also be borne in mind ….</a:t>
            </a:r>
            <a:endParaRPr lang="en-US" sz="3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5029200"/>
          </a:xfrm>
        </p:spPr>
        <p:txBody>
          <a:bodyPr>
            <a:noAutofit/>
          </a:bodyPr>
          <a:lstStyle/>
          <a:p>
            <a:pPr algn="just"/>
            <a:r>
              <a:rPr lang="en-US" sz="4000" dirty="0" smtClean="0"/>
              <a:t>that the Legislature had not vested in the Revenue any specific power to question an order of assessment by means of an appeal.</a:t>
            </a:r>
            <a:r>
              <a:rPr lang="en-US" sz="4000" b="1" dirty="0" smtClean="0"/>
              <a:t> </a:t>
            </a:r>
            <a:r>
              <a:rPr lang="en-US" sz="4000" dirty="0" smtClean="0"/>
              <a:t>Unlike the power of reopening an assessment u/s. 147 of the Act, the power of revision u/s. 263 is not contingent on the giving of a</a:t>
            </a:r>
            <a:endParaRPr lang="en-US" sz="4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notice to show cause. In fact, section 263 has been understood not to require any specific show-cause notice to be served on the </a:t>
            </a:r>
            <a:r>
              <a:rPr lang="en-US" dirty="0" err="1" smtClean="0"/>
              <a:t>assessee</a:t>
            </a:r>
            <a:r>
              <a:rPr lang="en-US" dirty="0" smtClean="0"/>
              <a:t>. Rather, what is required under the provision is an opportunity of hearing to the </a:t>
            </a:r>
            <a:r>
              <a:rPr lang="en-US" dirty="0" err="1" smtClean="0"/>
              <a:t>assessee</a:t>
            </a:r>
            <a:r>
              <a:rPr lang="en-US" dirty="0" smtClean="0"/>
              <a:t>. The two requirements are different : the first would comprehend a prior notice detailing the specific grounds on which revision of the assessment order </a:t>
            </a:r>
            <a:r>
              <a:rPr lang="en-US" dirty="0" smtClean="0"/>
              <a:t>is……..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tentatively being proposed. Such a notice is not required. There is nothing in the section to raise the notice to the status of a mandatory show-cause notice affecting the initiation of the exercise in the absence thereof or to require the CIT to confine himself to the terms of the notice and foreclosing consideration of any other issue or question of fact. This is not the purport of section 263 . </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562600"/>
          </a:xfrm>
        </p:spPr>
        <p:txBody>
          <a:bodyPr>
            <a:normAutofit fontScale="92500" lnSpcReduction="10000"/>
          </a:bodyPr>
          <a:lstStyle/>
          <a:p>
            <a:pPr algn="just"/>
            <a:r>
              <a:rPr lang="en-US" dirty="0"/>
              <a:t>Under the specific provisions of section 263 of the Act a satisfaction that an order passed by the authority under the Act is </a:t>
            </a:r>
            <a:r>
              <a:rPr lang="en-US" b="1" dirty="0">
                <a:solidFill>
                  <a:srgbClr val="FF0000"/>
                </a:solidFill>
              </a:rPr>
              <a:t>erroneous and prejudicial to the interests of the Revenue</a:t>
            </a:r>
            <a:r>
              <a:rPr lang="en-US" dirty="0"/>
              <a:t> is the basic pre-condition for exercise of jurisdiction u/s. </a:t>
            </a:r>
            <a:r>
              <a:rPr lang="en-US" dirty="0" smtClean="0"/>
              <a:t>263 of the Act. These are twin conditions that have to be conjointly present. Once such satisfaction is reached, jurisdiction to exercise the power would be available subject to observance of the </a:t>
            </a:r>
            <a:r>
              <a:rPr lang="en-US" b="1" dirty="0" smtClean="0">
                <a:solidFill>
                  <a:srgbClr val="FF0000"/>
                </a:solidFill>
              </a:rPr>
              <a:t>principles of natural justice</a:t>
            </a:r>
            <a:r>
              <a:rPr lang="en-US" dirty="0" smtClean="0"/>
              <a:t> which is implicit in the requirement cast by the section to give the </a:t>
            </a:r>
            <a:r>
              <a:rPr lang="en-US" dirty="0" err="1" smtClean="0"/>
              <a:t>assessee</a:t>
            </a:r>
            <a:r>
              <a:rPr lang="en-US" dirty="0" smtClean="0"/>
              <a:t> an opportunity of being heard.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211763"/>
          </a:xfrm>
        </p:spPr>
        <p:txBody>
          <a:bodyPr>
            <a:normAutofit/>
          </a:bodyPr>
          <a:lstStyle/>
          <a:p>
            <a:pPr algn="just"/>
            <a:r>
              <a:rPr lang="en-US" sz="3600" dirty="0"/>
              <a:t>The extent and limitations of the rules of natural justice applicable to a revision proceeding by the CIT u/s. 33B of the Indian Income-tax Act, 1922, are: </a:t>
            </a:r>
            <a:endParaRPr lang="en-US" sz="3600" dirty="0" smtClean="0"/>
          </a:p>
          <a:p>
            <a:pPr algn="just">
              <a:buNone/>
            </a:pPr>
            <a:r>
              <a:rPr lang="en-US" sz="3600" dirty="0" smtClean="0"/>
              <a:t>(</a:t>
            </a:r>
            <a:r>
              <a:rPr lang="en-US" sz="3600" dirty="0"/>
              <a:t>a) The CIT must disclose, in his notice to the </a:t>
            </a:r>
            <a:r>
              <a:rPr lang="en-US" sz="3600" dirty="0" err="1"/>
              <a:t>assessee</a:t>
            </a:r>
            <a:r>
              <a:rPr lang="en-US" sz="3600" dirty="0"/>
              <a:t>, the grounds on which he proposes to revise, to enable the </a:t>
            </a:r>
            <a:r>
              <a:rPr lang="en-US" sz="3600" dirty="0" err="1"/>
              <a:t>assessee</a:t>
            </a:r>
            <a:r>
              <a:rPr lang="en-US" sz="3600" dirty="0"/>
              <a:t> to show cause and to give him an opportunity </a:t>
            </a:r>
            <a:r>
              <a:rPr lang="en-US" sz="3600" dirty="0" smtClean="0"/>
              <a:t>of………</a:t>
            </a:r>
            <a:endParaRPr lang="en-US"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3600" dirty="0" smtClean="0"/>
              <a:t>Section enables </a:t>
            </a:r>
            <a:r>
              <a:rPr lang="en-US" sz="3600" dirty="0"/>
              <a:t>the </a:t>
            </a:r>
            <a:r>
              <a:rPr lang="en-US" sz="3600" dirty="0" smtClean="0"/>
              <a:t>CIT </a:t>
            </a:r>
            <a:r>
              <a:rPr lang="en-US" sz="3600" dirty="0"/>
              <a:t>to call for and examine the record of any proceeding under the Act and pass such order thereon as the circumstances of the case justify, including an order enhancing or modifying the assessment or cancelling the assessment and directing a fresh </a:t>
            </a:r>
            <a:r>
              <a:rPr lang="en-US" sz="3600" dirty="0" smtClean="0"/>
              <a:t>assessment in certain circumstances.</a:t>
            </a:r>
            <a:endParaRPr lang="en-US" sz="36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rmAutofit/>
          </a:bodyPr>
          <a:lstStyle/>
          <a:p>
            <a:pPr algn="just"/>
            <a:r>
              <a:rPr lang="en-US" dirty="0" smtClean="0"/>
              <a:t>….being heard; </a:t>
            </a:r>
          </a:p>
          <a:p>
            <a:pPr algn="just"/>
            <a:r>
              <a:rPr lang="en-US" dirty="0" smtClean="0"/>
              <a:t>(b) the notice to show cause must be served on the </a:t>
            </a:r>
            <a:r>
              <a:rPr lang="en-US" dirty="0" err="1" smtClean="0"/>
              <a:t>assessee</a:t>
            </a:r>
            <a:r>
              <a:rPr lang="en-US" dirty="0" smtClean="0"/>
              <a:t> reasonably ahead of the date fixed for hearing; what should be the reasonable time must depend on the facts of each case; </a:t>
            </a:r>
          </a:p>
          <a:p>
            <a:pPr algn="just"/>
            <a:r>
              <a:rPr lang="en-US" dirty="0" smtClean="0"/>
              <a:t>(c) the CIT is entitled to make his own enquiries for the purpose of revising an order; ordinarily he must disclose to the </a:t>
            </a:r>
            <a:r>
              <a:rPr lang="en-US" dirty="0" err="1" smtClean="0"/>
              <a:t>assessee</a:t>
            </a:r>
            <a:r>
              <a:rPr lang="en-US" dirty="0" smtClean="0"/>
              <a:t> materials collected by him on</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rmAutofit lnSpcReduction="10000"/>
          </a:bodyPr>
          <a:lstStyle/>
          <a:p>
            <a:pPr algn="just"/>
            <a:r>
              <a:rPr lang="en-US" dirty="0" smtClean="0"/>
              <a:t>……</a:t>
            </a:r>
            <a:r>
              <a:rPr lang="en-US" sz="3600" dirty="0" smtClean="0"/>
              <a:t>enquiry, if he wants to use the materials against the </a:t>
            </a:r>
            <a:r>
              <a:rPr lang="en-US" sz="3600" dirty="0" err="1" smtClean="0"/>
              <a:t>assessee</a:t>
            </a:r>
            <a:r>
              <a:rPr lang="en-US" sz="3600" dirty="0" smtClean="0"/>
              <a:t>; but he need not disclose the source wherefrom he collected the materials; </a:t>
            </a:r>
          </a:p>
          <a:p>
            <a:pPr algn="just"/>
            <a:r>
              <a:rPr lang="en-US" sz="3600" dirty="0" smtClean="0"/>
              <a:t>(d) even if some of the grounds disclosed in the notice fail, the revision of assessment may be made on grounds which are substantiated; (e) if the revision is based on grounds some of which…….</a:t>
            </a:r>
            <a:endParaRPr lang="en-US" sz="3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lgn="just"/>
            <a:r>
              <a:rPr lang="en-US" sz="4000" dirty="0" smtClean="0"/>
              <a:t>….are not disclosed, if the disclosed ground is otherwise established and the undisclosed materials are </a:t>
            </a:r>
            <a:r>
              <a:rPr lang="en-US" sz="4000" dirty="0" err="1" smtClean="0"/>
              <a:t>utilised</a:t>
            </a:r>
            <a:r>
              <a:rPr lang="en-US" sz="4000" dirty="0" smtClean="0"/>
              <a:t> merely as supporting materials for the finding, the finding cannot be interfered with; (f) if the </a:t>
            </a:r>
            <a:r>
              <a:rPr lang="en-US" sz="4000" dirty="0" err="1" smtClean="0"/>
              <a:t>assessee</a:t>
            </a:r>
            <a:r>
              <a:rPr lang="en-US" sz="4000" dirty="0" smtClean="0"/>
              <a:t> be absent at the hearing and the CIT finds it necessary to…</a:t>
            </a:r>
            <a:endParaRPr lang="en-US" sz="4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3600" dirty="0" smtClean="0"/>
              <a:t>….proceed on the basis of grounds not disclosed to the </a:t>
            </a:r>
            <a:r>
              <a:rPr lang="en-US" sz="3600" dirty="0" err="1" smtClean="0"/>
              <a:t>assessee</a:t>
            </a:r>
            <a:r>
              <a:rPr lang="en-US" sz="3600" dirty="0" smtClean="0"/>
              <a:t>, he must give further notice to the </a:t>
            </a:r>
            <a:r>
              <a:rPr lang="en-US" sz="3600" dirty="0" err="1" smtClean="0"/>
              <a:t>assessee</a:t>
            </a:r>
            <a:r>
              <a:rPr lang="en-US" sz="3600" dirty="0" smtClean="0"/>
              <a:t>; and </a:t>
            </a:r>
          </a:p>
          <a:p>
            <a:pPr algn="just"/>
            <a:r>
              <a:rPr lang="en-US" sz="3600" dirty="0" smtClean="0"/>
              <a:t>(g) if the CIT discloses one or more grounds in the notice, but revises the order on an entirely different ground not disclosed to the </a:t>
            </a:r>
            <a:r>
              <a:rPr lang="en-US" sz="3600" dirty="0" err="1" smtClean="0"/>
              <a:t>assessee</a:t>
            </a:r>
            <a:r>
              <a:rPr lang="en-US" sz="3600" dirty="0" smtClean="0"/>
              <a:t>, his order cannot be sustained.               </a:t>
            </a:r>
            <a:r>
              <a:rPr lang="en-US" sz="3600" b="1" dirty="0" smtClean="0">
                <a:solidFill>
                  <a:srgbClr val="FF0000"/>
                </a:solidFill>
              </a:rPr>
              <a:t>(62 ITR 506)</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endParaRPr lang="en-US" dirty="0"/>
          </a:p>
        </p:txBody>
      </p:sp>
      <p:sp>
        <p:nvSpPr>
          <p:cNvPr id="3" name="Content Placeholder 2"/>
          <p:cNvSpPr>
            <a:spLocks noGrp="1"/>
          </p:cNvSpPr>
          <p:nvPr>
            <p:ph idx="1"/>
          </p:nvPr>
        </p:nvSpPr>
        <p:spPr>
          <a:xfrm>
            <a:off x="457200" y="1219200"/>
            <a:ext cx="8229600" cy="4906963"/>
          </a:xfrm>
        </p:spPr>
        <p:txBody>
          <a:bodyPr>
            <a:noAutofit/>
          </a:bodyPr>
          <a:lstStyle/>
          <a:p>
            <a:pPr algn="just"/>
            <a:r>
              <a:rPr lang="en-US" sz="4000" dirty="0"/>
              <a:t>What is contemplated by section 263 , is an opportunity of hearing to be afforded to the </a:t>
            </a:r>
            <a:r>
              <a:rPr lang="en-US" sz="4000" dirty="0" err="1"/>
              <a:t>assessee</a:t>
            </a:r>
            <a:r>
              <a:rPr lang="en-US" sz="4000" dirty="0"/>
              <a:t>. Failure to give such an opportunity would render the </a:t>
            </a:r>
            <a:r>
              <a:rPr lang="en-US" sz="4000" dirty="0" err="1"/>
              <a:t>revisional</a:t>
            </a:r>
            <a:r>
              <a:rPr lang="en-US" sz="4000" dirty="0"/>
              <a:t> order legally fragile not on the ground of lack of jurisdiction but on the ground of violation </a:t>
            </a:r>
            <a:r>
              <a:rPr lang="en-US" sz="4000" dirty="0" smtClean="0"/>
              <a:t>of……</a:t>
            </a:r>
            <a:endParaRPr lang="en-US" sz="4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just"/>
            <a:r>
              <a:rPr lang="en-US" sz="3600" dirty="0" smtClean="0"/>
              <a:t>….principles of natural justice. While the CIT is free to exercise his jurisdiction on consideration of all relevant facts, a full opportunity to controvert them and to explain the circumstances surrounding such facts, as may be considered relevant by the </a:t>
            </a:r>
            <a:r>
              <a:rPr lang="en-US" sz="3600" dirty="0" err="1" smtClean="0"/>
              <a:t>assessee</a:t>
            </a:r>
            <a:r>
              <a:rPr lang="en-US" sz="3600" dirty="0" smtClean="0"/>
              <a:t>, must be afforded to him by the CIT prior to the </a:t>
            </a:r>
            <a:r>
              <a:rPr lang="en-US" sz="3600" dirty="0" err="1" smtClean="0"/>
              <a:t>finalisation</a:t>
            </a:r>
            <a:r>
              <a:rPr lang="en-US" sz="3600" dirty="0" smtClean="0"/>
              <a:t> of the decision. </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762000"/>
            <a:ext cx="8229600" cy="5364163"/>
          </a:xfrm>
        </p:spPr>
        <p:txBody>
          <a:bodyPr>
            <a:normAutofit lnSpcReduction="10000"/>
          </a:bodyPr>
          <a:lstStyle/>
          <a:p>
            <a:pPr algn="just"/>
            <a:r>
              <a:rPr lang="en-US" dirty="0"/>
              <a:t>The different shades of power conferred on different authorities under the Act have to be exercised within the areas specifically delineated by the Act and the exercise of power under one provision cannot trench upon the powers available under another provision of the Act. Against an order of assessment, so far as the Revenue is concerned, the powers conferred under the Act are to reopen the concluded assessment u/s. 147 and to revise </a:t>
            </a:r>
            <a:r>
              <a:rPr lang="en-US" dirty="0" smtClean="0"/>
              <a:t>the</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lnSpcReduction="10000"/>
          </a:bodyPr>
          <a:lstStyle/>
          <a:p>
            <a:pPr algn="just"/>
            <a:r>
              <a:rPr lang="en-US" dirty="0" smtClean="0"/>
              <a:t>…assessment order u/s. 263 of the Act. The scope of the power and jurisdiction under the different provisions of the Act would naturally be different. The power and jurisdiction of the Revenue to deal with a concluded assessment, therefore, must be understood in the context of the provisions of these relevant sections. While doing so it must also be borne in mind that the </a:t>
            </a:r>
            <a:r>
              <a:rPr lang="en-US" b="1" dirty="0" smtClean="0">
                <a:solidFill>
                  <a:srgbClr val="FF0000"/>
                </a:solidFill>
              </a:rPr>
              <a:t>Legislature had not vested in the Revenue any specific power to question an order of assessment by means of an appeal.</a:t>
            </a:r>
            <a:r>
              <a:rPr lang="en-US" dirty="0" smtClean="0"/>
              <a:t> </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rmAutofit lnSpcReduction="10000"/>
          </a:bodyPr>
          <a:lstStyle/>
          <a:p>
            <a:pPr algn="just"/>
            <a:r>
              <a:rPr lang="en-US" dirty="0" smtClean="0"/>
              <a:t>The </a:t>
            </a:r>
            <a:r>
              <a:rPr lang="en-US" dirty="0" err="1"/>
              <a:t>revisional</a:t>
            </a:r>
            <a:r>
              <a:rPr lang="en-US" dirty="0"/>
              <a:t> power of the CIT u/s. 263 is supervisory in nature and not like that of an appellate authority. The provisions contained in this section would also show that the CIT can call for and examine the order of any proceeding under the Act, and if he considers that any order passed therein by the AO is erroneous in so far as it is prejudicial to the interests of the Revenue, he may, pass such order thereon as the circumstances of the case justify, including an </a:t>
            </a:r>
            <a:r>
              <a:rPr lang="en-US" dirty="0" smtClean="0"/>
              <a:t>order……</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“enhancing or modifying the assessment”, or “cancelling the assessment and directing a fresh assessment”. Thus, he has options, viz., to pass “such order as the circumstances of the case justify” or “an order enhancing the assessment” or “modifying the assessment or cancelling the assessment” and in the event of cancelling the assessment, he has power to issue a direction for fresh assessment.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rmAutofit/>
          </a:bodyPr>
          <a:lstStyle/>
          <a:p>
            <a:pPr algn="just"/>
            <a:r>
              <a:rPr lang="en-US" dirty="0"/>
              <a:t>The section did not at first contain any </a:t>
            </a:r>
            <a:r>
              <a:rPr lang="en-US" dirty="0" err="1" smtClean="0"/>
              <a:t>Expl</a:t>
            </a:r>
            <a:r>
              <a:rPr lang="en-US" dirty="0" smtClean="0"/>
              <a:t>. </a:t>
            </a:r>
            <a:r>
              <a:rPr lang="en-US" dirty="0"/>
              <a:t>An Explanation was added to section 263(1) by the Taxation Laws (Amendment) Act, 1984. By the Finance Act, 1988, the said </a:t>
            </a:r>
            <a:r>
              <a:rPr lang="en-US" dirty="0" err="1" smtClean="0"/>
              <a:t>Expl.was</a:t>
            </a:r>
            <a:r>
              <a:rPr lang="en-US" dirty="0" smtClean="0"/>
              <a:t> </a:t>
            </a:r>
            <a:r>
              <a:rPr lang="en-US" dirty="0"/>
              <a:t>substituted with effect from </a:t>
            </a:r>
            <a:r>
              <a:rPr lang="en-US" dirty="0" smtClean="0"/>
              <a:t>1/06/1988</a:t>
            </a:r>
            <a:r>
              <a:rPr lang="en-US" dirty="0"/>
              <a:t>. The Explanation was again amended by the Finance Act, 1989. By the amendments made by the Finance Acts of 1988 and 1989 a definition of the term "record" was provided. It has been </a:t>
            </a:r>
            <a:r>
              <a:rPr lang="en-US" dirty="0" smtClean="0"/>
              <a:t>provided…</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…..Once an assessment is reopened by virtue of the order passed by the CIT u/s. 263 of the Act, the initial order of assessment ceases to be operative. In view thereof it is open to the AO to make assessment under sub-section (3) of section 143 without seeking prior approval as contemplated by sub-section (2) .   						            </a:t>
            </a:r>
            <a:r>
              <a:rPr lang="en-US" b="1" dirty="0" smtClean="0">
                <a:solidFill>
                  <a:srgbClr val="FF0000"/>
                </a:solidFill>
              </a:rPr>
              <a:t>(378 ITR 494).</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211763"/>
          </a:xfrm>
        </p:spPr>
        <p:txBody>
          <a:bodyPr>
            <a:normAutofit lnSpcReduction="10000"/>
          </a:bodyPr>
          <a:lstStyle/>
          <a:p>
            <a:pPr algn="just"/>
            <a:r>
              <a:rPr lang="en-US" b="1" dirty="0" err="1" smtClean="0"/>
              <a:t>i.</a:t>
            </a:r>
            <a:r>
              <a:rPr lang="en-US" dirty="0" err="1" smtClean="0"/>
              <a:t>So</a:t>
            </a:r>
            <a:r>
              <a:rPr lang="en-US" dirty="0" smtClean="0"/>
              <a:t> </a:t>
            </a:r>
            <a:r>
              <a:rPr lang="en-US" dirty="0"/>
              <a:t>long as the view taken by the AO is a possible view it ought not to be interfered with by the CIT u/s. 263 of the Act merely on the ground that another possible view of the matter is </a:t>
            </a:r>
            <a:r>
              <a:rPr lang="en-US" dirty="0" err="1"/>
              <a:t>there.Permitting</a:t>
            </a:r>
            <a:r>
              <a:rPr lang="en-US" dirty="0"/>
              <a:t> exercise of </a:t>
            </a:r>
            <a:r>
              <a:rPr lang="en-US" dirty="0" err="1"/>
              <a:t>revisional</a:t>
            </a:r>
            <a:r>
              <a:rPr lang="en-US" dirty="0"/>
              <a:t> power in a situation where two views are possible would really amount to conferring some kind of an appellate power in the </a:t>
            </a:r>
            <a:r>
              <a:rPr lang="en-US" dirty="0" err="1"/>
              <a:t>revisional</a:t>
            </a:r>
            <a:r>
              <a:rPr lang="en-US" dirty="0"/>
              <a:t> </a:t>
            </a:r>
            <a:r>
              <a:rPr lang="en-US" dirty="0" err="1"/>
              <a:t>authority.This</a:t>
            </a:r>
            <a:r>
              <a:rPr lang="en-US" dirty="0"/>
              <a:t> is a course of action that must be desisted from. </a:t>
            </a:r>
            <a:r>
              <a:rPr lang="en-US" dirty="0" smtClean="0"/>
              <a:t>								</a:t>
            </a:r>
            <a:r>
              <a:rPr lang="en-US" b="1" dirty="0" smtClean="0">
                <a:solidFill>
                  <a:srgbClr val="FF0000"/>
                </a:solidFill>
              </a:rPr>
              <a:t>(384 ITR 200</a:t>
            </a:r>
            <a:r>
              <a:rPr lang="en-US" b="1" dirty="0">
                <a:solidFill>
                  <a:srgbClr val="FF0000"/>
                </a:solidFill>
              </a:rPr>
              <a:t>)</a:t>
            </a:r>
            <a:r>
              <a:rPr lang="en-US" dirty="0"/>
              <a:t>.</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b="1" dirty="0" err="1" smtClean="0"/>
              <a:t>ii.</a:t>
            </a:r>
            <a:r>
              <a:rPr lang="en-US" dirty="0" err="1" smtClean="0"/>
              <a:t>If</a:t>
            </a:r>
            <a:r>
              <a:rPr lang="en-US" dirty="0" smtClean="0"/>
              <a:t> </a:t>
            </a:r>
            <a:r>
              <a:rPr lang="en-US" dirty="0"/>
              <a:t>the AO has adopted one of the courses permissible in law and it has resulted in loss of revenue or where two views are possible and the AO has taken one view with which the CIT does not agree, such a case cannot be treated as an erroneous order prejudicial to the interests of the Revenue within the meaning of section 263 of the </a:t>
            </a:r>
            <a:r>
              <a:rPr lang="en-US" dirty="0" err="1"/>
              <a:t>Actunless</a:t>
            </a:r>
            <a:r>
              <a:rPr lang="en-US" dirty="0"/>
              <a:t> the view taken by the AO is unsustainable in law. </a:t>
            </a:r>
            <a:r>
              <a:rPr lang="en-US" b="1" dirty="0" smtClean="0">
                <a:solidFill>
                  <a:srgbClr val="FF0000"/>
                </a:solidFill>
              </a:rPr>
              <a:t>(387 ITR 64)</a:t>
            </a:r>
            <a:endParaRPr lang="en-US" b="1" dirty="0">
              <a:solidFill>
                <a:srgbClr val="FF0000"/>
              </a:solidFill>
            </a:endParaRPr>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rmAutofit/>
          </a:bodyPr>
          <a:lstStyle/>
          <a:p>
            <a:pPr algn="just">
              <a:buNone/>
            </a:pPr>
            <a:r>
              <a:rPr lang="en-US" dirty="0" smtClean="0"/>
              <a:t>    </a:t>
            </a:r>
            <a:r>
              <a:rPr lang="en-US" sz="3600" dirty="0" smtClean="0"/>
              <a:t>On </a:t>
            </a:r>
            <a:r>
              <a:rPr lang="en-US" sz="3600" dirty="0"/>
              <a:t>the issue of taxability of the transfer of development rights, the AO formed an opinion on the facts before him and such an opinion could not be said to be erroneous as it did not proceed on an incorrect assumption of facts or law and the view taken was a possible view</a:t>
            </a:r>
            <a:r>
              <a:rPr lang="en-US" sz="3600" dirty="0" smtClean="0"/>
              <a:t>. 263 order was held invalid.                                               					</a:t>
            </a:r>
            <a:r>
              <a:rPr lang="en-US" sz="3600" b="1" dirty="0" smtClean="0">
                <a:solidFill>
                  <a:srgbClr val="FF0000"/>
                </a:solidFill>
              </a:rPr>
              <a:t>(387 ITR 691)</a:t>
            </a:r>
            <a:endParaRPr lang="en-US" sz="3600" b="1" dirty="0">
              <a:solidFill>
                <a:srgbClr val="FF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715000"/>
          </a:xfrm>
        </p:spPr>
        <p:txBody>
          <a:bodyPr>
            <a:noAutofit/>
          </a:bodyPr>
          <a:lstStyle/>
          <a:p>
            <a:pPr algn="just"/>
            <a:r>
              <a:rPr lang="en-US" sz="3300" dirty="0"/>
              <a:t>If the AO makes any mistake in carrying out the directions of the FAA or the Tribunal, his order can be revised by the </a:t>
            </a:r>
            <a:r>
              <a:rPr lang="en-US" sz="3300" dirty="0" err="1"/>
              <a:t>CIT.There</a:t>
            </a:r>
            <a:r>
              <a:rPr lang="en-US" sz="3300" dirty="0"/>
              <a:t> cannot be merger of a question which was not even a part of the order which is said to have merged. Merger can be of something which existed at the time when the subsequent order was passed. An existing thing can merge in another thing. But what did not exist when the order of the higher authority was passed cannot merge in that order.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sz="4800" dirty="0" smtClean="0"/>
              <a:t>Once </a:t>
            </a:r>
            <a:r>
              <a:rPr lang="en-US" sz="4800" dirty="0"/>
              <a:t>order of transfer of the case is duly published and </a:t>
            </a:r>
            <a:r>
              <a:rPr lang="en-US" sz="4800" dirty="0" err="1"/>
              <a:t>communicated,CIT</a:t>
            </a:r>
            <a:r>
              <a:rPr lang="en-US" sz="4800" dirty="0"/>
              <a:t> would </a:t>
            </a:r>
            <a:r>
              <a:rPr lang="en-US" sz="4800" dirty="0" err="1"/>
              <a:t>beome</a:t>
            </a:r>
            <a:r>
              <a:rPr lang="en-US" sz="4800" dirty="0"/>
              <a:t> become </a:t>
            </a:r>
            <a:r>
              <a:rPr lang="en-US" sz="4800" dirty="0" err="1"/>
              <a:t>functus</a:t>
            </a:r>
            <a:r>
              <a:rPr lang="en-US" sz="4800" dirty="0"/>
              <a:t> </a:t>
            </a:r>
            <a:r>
              <a:rPr lang="en-US" sz="4800" dirty="0" err="1"/>
              <a:t>officio.If</a:t>
            </a:r>
            <a:r>
              <a:rPr lang="en-US" sz="4800" dirty="0"/>
              <a:t> a notice u/s.263 is issued it would be without valid jurisdiction.</a:t>
            </a:r>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000" dirty="0" smtClean="0"/>
              <a:t>Initiation </a:t>
            </a:r>
            <a:r>
              <a:rPr lang="en-US" sz="4000" dirty="0"/>
              <a:t>by the Commissioner of proceedings for revision under section 263 of the Income-tax Act, 1961, cannot be held to have become bad only because an order of rectification was passed by the Assessing Officer under section 154. </a:t>
            </a: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3600" dirty="0"/>
              <a:t>If an assessment orders passed on view based on decision of jurisdictional HC and the said decision is not under appeal to SC there will no jurisdiction to revise on ground that officer’s order prejudicial to revenue </a:t>
            </a:r>
            <a:r>
              <a:rPr lang="en-US" sz="3600" dirty="0" smtClean="0"/>
              <a:t>- </a:t>
            </a:r>
            <a:r>
              <a:rPr lang="en-US" sz="3600" b="1" dirty="0" smtClean="0">
                <a:solidFill>
                  <a:srgbClr val="FF0000"/>
                </a:solidFill>
              </a:rPr>
              <a:t>even </a:t>
            </a:r>
            <a:r>
              <a:rPr lang="en-US" sz="3600" b="1" dirty="0">
                <a:solidFill>
                  <a:srgbClr val="FF0000"/>
                </a:solidFill>
              </a:rPr>
              <a:t>if High court’s decision set aside by SC subsequently.</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000" dirty="0"/>
              <a:t>There is no scope for limiting the phrase “order passed by the Income-tax Officer” in section 263 to exclude orders passed by the Income-tax Officer on the directions of a superior authority either </a:t>
            </a:r>
            <a:r>
              <a:rPr lang="en-US" sz="4000" b="1" dirty="0">
                <a:solidFill>
                  <a:srgbClr val="FF0000"/>
                </a:solidFill>
              </a:rPr>
              <a:t>under section 144A or under section 144B </a:t>
            </a:r>
            <a:r>
              <a:rPr lang="en-US" sz="4000" dirty="0"/>
              <a:t>. </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t>Section 184(7) provides that where the registration has been granted to any firm for any assessment year, it shall have effect for every subsequent assessment year provided certain conditions are </a:t>
            </a:r>
            <a:r>
              <a:rPr lang="en-US" dirty="0" err="1"/>
              <a:t>satisfied.For</a:t>
            </a:r>
            <a:r>
              <a:rPr lang="en-US" dirty="0"/>
              <a:t> the purpose of treating the registration of a firm as continuing for a subsequent </a:t>
            </a:r>
            <a:r>
              <a:rPr lang="en-US" dirty="0" err="1" smtClean="0"/>
              <a:t>AY.,the</a:t>
            </a:r>
            <a:r>
              <a:rPr lang="en-US" dirty="0" smtClean="0"/>
              <a:t> </a:t>
            </a:r>
            <a:r>
              <a:rPr lang="en-US" dirty="0"/>
              <a:t>AO is required to apply his mind </a:t>
            </a:r>
            <a:r>
              <a:rPr lang="en-US" dirty="0" smtClean="0"/>
              <a:t>to…</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Autofit/>
          </a:bodyPr>
          <a:lstStyle/>
          <a:p>
            <a:pPr algn="just"/>
            <a:r>
              <a:rPr lang="en-US" sz="3600" dirty="0" smtClean="0"/>
              <a:t>…that "record" shall include and shall be deemed always to have included all records relating to any proceeding under the Act available at the time of examination by the Commissioner. It cannot be said that the correct and settled legal position, with respect to the meaning of the word "record" till 1/06/ 1988, is…..</a:t>
            </a:r>
            <a:endParaRPr lang="en-US" sz="36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smtClean="0"/>
              <a:t>…the declaration that is furnished by the firm u/s.184(7)and to examine whether the declaration is in accordance with the provisions of the Act and the Rules framed </a:t>
            </a:r>
            <a:r>
              <a:rPr lang="en-US" dirty="0" err="1" smtClean="0"/>
              <a:t>thereunder</a:t>
            </a:r>
            <a:r>
              <a:rPr lang="en-US" dirty="0" smtClean="0"/>
              <a:t>. An action taken by the AO in recording the certificate regarding continuance of the registration r has to be regarded as an order which is subject to the </a:t>
            </a:r>
            <a:r>
              <a:rPr lang="en-US" dirty="0" err="1" smtClean="0"/>
              <a:t>revisional</a:t>
            </a:r>
            <a:r>
              <a:rPr lang="en-US" dirty="0" smtClean="0"/>
              <a:t> jurisdiction of the CIT under section 263.</a:t>
            </a:r>
          </a:p>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Merely </a:t>
            </a:r>
            <a:r>
              <a:rPr lang="en-US" dirty="0"/>
              <a:t>because the </a:t>
            </a:r>
            <a:r>
              <a:rPr lang="en-US" dirty="0" smtClean="0"/>
              <a:t>AO </a:t>
            </a:r>
            <a:r>
              <a:rPr lang="en-US" dirty="0"/>
              <a:t>could have rectified the order under section 155, the </a:t>
            </a:r>
            <a:r>
              <a:rPr lang="en-US" dirty="0" smtClean="0"/>
              <a:t>CIT could </a:t>
            </a:r>
            <a:r>
              <a:rPr lang="en-US" dirty="0"/>
              <a:t>not be precluded from exercising the power conferred on him </a:t>
            </a:r>
            <a:r>
              <a:rPr lang="en-US" dirty="0" smtClean="0"/>
              <a:t>u/s.263</a:t>
            </a:r>
            <a:r>
              <a:rPr lang="en-US" dirty="0"/>
              <a:t>. The power of rectification conferred on the </a:t>
            </a:r>
            <a:r>
              <a:rPr lang="en-US" dirty="0" smtClean="0"/>
              <a:t>AO u/s. </a:t>
            </a:r>
            <a:r>
              <a:rPr lang="en-US" dirty="0"/>
              <a:t>155 and the power of revision conferred on the </a:t>
            </a:r>
            <a:r>
              <a:rPr lang="en-US" dirty="0" smtClean="0"/>
              <a:t>CIT u/s.263 </a:t>
            </a:r>
            <a:r>
              <a:rPr lang="en-US" dirty="0"/>
              <a:t>are distinct powers. The principle that one is a </a:t>
            </a:r>
            <a:r>
              <a:rPr lang="en-US" dirty="0" smtClean="0"/>
              <a:t>special….</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provision and the other is a general provision has no application. The </a:t>
            </a:r>
            <a:r>
              <a:rPr lang="en-US" dirty="0" err="1" smtClean="0"/>
              <a:t>revisional</a:t>
            </a:r>
            <a:r>
              <a:rPr lang="en-US" dirty="0" smtClean="0"/>
              <a:t> power conferred on the CIT u/s.263 is of wide amplitude. It enables the CIT to revise an order passed by the </a:t>
            </a:r>
            <a:r>
              <a:rPr lang="en-US" dirty="0" err="1" smtClean="0"/>
              <a:t>AO,if</a:t>
            </a:r>
            <a:r>
              <a:rPr lang="en-US" dirty="0" smtClean="0"/>
              <a:t> he considers it to be erroneous and prejudicial to the interest of the Revenue. There was no reason to limit this power by reference to section 155. </a:t>
            </a:r>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4000" dirty="0" smtClean="0"/>
              <a:t>Most </a:t>
            </a:r>
            <a:r>
              <a:rPr lang="en-US" sz="4000" dirty="0" smtClean="0"/>
              <a:t>appropriate method of accounting to correctly reflect the true financial statement is debatable </a:t>
            </a:r>
            <a:r>
              <a:rPr lang="en-US" sz="4000" dirty="0" err="1" smtClean="0"/>
              <a:t>issue.If</a:t>
            </a:r>
            <a:r>
              <a:rPr lang="en-US" sz="4000" dirty="0" smtClean="0"/>
              <a:t> the </a:t>
            </a:r>
            <a:r>
              <a:rPr lang="en-US" sz="4000" dirty="0" err="1" smtClean="0"/>
              <a:t>assessee</a:t>
            </a:r>
            <a:r>
              <a:rPr lang="en-US" sz="4000" dirty="0" smtClean="0"/>
              <a:t> consistently follows project completion </a:t>
            </a:r>
            <a:r>
              <a:rPr lang="en-US" sz="4000" dirty="0" err="1" smtClean="0"/>
              <a:t>method,it</a:t>
            </a:r>
            <a:r>
              <a:rPr lang="en-US" sz="4000" dirty="0" smtClean="0"/>
              <a:t> cannot be rejected because another method is </a:t>
            </a:r>
            <a:r>
              <a:rPr lang="en-US" sz="4000" dirty="0" err="1" smtClean="0"/>
              <a:t>preferable.Revision</a:t>
            </a:r>
            <a:r>
              <a:rPr lang="en-US" sz="4000" dirty="0" smtClean="0"/>
              <a:t> in such cases will not be valid.</a:t>
            </a:r>
          </a:p>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000" dirty="0" smtClean="0"/>
              <a:t>In a case CIT issued revision order on view that tax should have been deducted at source u/s.194C and not u/s. 194 </a:t>
            </a:r>
            <a:r>
              <a:rPr lang="en-US" sz="4000" dirty="0" err="1" smtClean="0"/>
              <a:t>H.It</a:t>
            </a:r>
            <a:r>
              <a:rPr lang="en-US" sz="4000" dirty="0" smtClean="0"/>
              <a:t> was held by the </a:t>
            </a:r>
            <a:r>
              <a:rPr lang="en-US" sz="4000" dirty="0" err="1" smtClean="0"/>
              <a:t>Hon’ble</a:t>
            </a:r>
            <a:r>
              <a:rPr lang="en-US" sz="4000" dirty="0" smtClean="0"/>
              <a:t> Karnataka HC held that revisionary order was invalid. </a:t>
            </a:r>
            <a:r>
              <a:rPr lang="en-US" sz="4000" b="1" dirty="0" smtClean="0">
                <a:solidFill>
                  <a:srgbClr val="FF0000"/>
                </a:solidFill>
              </a:rPr>
              <a:t>(382 ITR 496)</a:t>
            </a:r>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pPr algn="just"/>
            <a:r>
              <a:rPr lang="en-US" dirty="0" smtClean="0"/>
              <a:t>Once </a:t>
            </a:r>
            <a:r>
              <a:rPr lang="en-US" dirty="0" smtClean="0"/>
              <a:t>it is found that any amount </a:t>
            </a:r>
            <a:r>
              <a:rPr lang="en-US" dirty="0" err="1" smtClean="0"/>
              <a:t>realised</a:t>
            </a:r>
            <a:r>
              <a:rPr lang="en-US" dirty="0" smtClean="0"/>
              <a:t> by sale of  some item is not taxable as profit, naturally it will have no adverse effect on the </a:t>
            </a:r>
            <a:r>
              <a:rPr lang="en-US" dirty="0" err="1" smtClean="0"/>
              <a:t>Revenue.One</a:t>
            </a:r>
            <a:r>
              <a:rPr lang="en-US" dirty="0" smtClean="0"/>
              <a:t> of the requirements for exercise of power u/s. 263 of the Act, is that the order passed by the AO should not only be erroneous, but </a:t>
            </a:r>
            <a:r>
              <a:rPr lang="en-US" b="1" u="sng" dirty="0" smtClean="0">
                <a:solidFill>
                  <a:srgbClr val="00B050"/>
                </a:solidFill>
              </a:rPr>
              <a:t>should also be prejudicial to the interests of the </a:t>
            </a:r>
            <a:r>
              <a:rPr lang="en-US" b="1" u="sng" dirty="0" err="1" smtClean="0">
                <a:solidFill>
                  <a:srgbClr val="00B050"/>
                </a:solidFill>
              </a:rPr>
              <a:t>Revenue.</a:t>
            </a:r>
            <a:r>
              <a:rPr lang="en-US" dirty="0" err="1" smtClean="0"/>
              <a:t>In</a:t>
            </a:r>
            <a:r>
              <a:rPr lang="en-US" dirty="0" smtClean="0"/>
              <a:t> those circumstances revenue would not be affected in any manner and it would not be fit case for invoking provisions of section 263</a:t>
            </a:r>
            <a:r>
              <a:rPr lang="en-US" dirty="0" smtClean="0"/>
              <a:t>. 						</a:t>
            </a:r>
            <a:r>
              <a:rPr lang="en-US" b="1" dirty="0" smtClean="0">
                <a:solidFill>
                  <a:srgbClr val="FF0000"/>
                </a:solidFill>
              </a:rPr>
              <a:t>[</a:t>
            </a:r>
            <a:r>
              <a:rPr lang="en-US" b="1" dirty="0" smtClean="0">
                <a:solidFill>
                  <a:srgbClr val="FF0000"/>
                </a:solidFill>
              </a:rPr>
              <a:t>Carbon Credit case]</a:t>
            </a:r>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3600" dirty="0" smtClean="0"/>
              <a:t>If </a:t>
            </a:r>
            <a:r>
              <a:rPr lang="en-US" sz="3600" dirty="0" smtClean="0"/>
              <a:t>the AO has adopted one of the courses permissible in law and it has resulted in loss of revenue or where two views are possible and the AO has taken one view with which the CIT does not agree, such a case cannot be treated as an erroneous order prejudicial to the </a:t>
            </a:r>
            <a:r>
              <a:rPr lang="en-US" sz="3600" dirty="0" smtClean="0"/>
              <a:t>…..</a:t>
            </a:r>
            <a:endParaRPr lang="en-US" sz="3600" dirty="0" smtClean="0"/>
          </a:p>
          <a:p>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a:t>
            </a:r>
            <a:r>
              <a:rPr lang="en-US" dirty="0" smtClean="0"/>
              <a:t> interests of the Revenue within the meaning of section 263 of the Act unless the view taken by the AO is unsustainable in law. AO allowed setting off of loss incurred by one unit against profit of other two </a:t>
            </a:r>
            <a:r>
              <a:rPr lang="en-US" dirty="0" err="1" smtClean="0"/>
              <a:t>units.It</a:t>
            </a:r>
            <a:r>
              <a:rPr lang="en-US" dirty="0" smtClean="0"/>
              <a:t> owned three EOUs and was eligible for deduction u/s.10B.Revisionary proceedings were held improper.</a:t>
            </a:r>
          </a:p>
          <a:p>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3600" dirty="0" smtClean="0"/>
              <a:t>Section </a:t>
            </a:r>
            <a:r>
              <a:rPr lang="en-US" sz="3600" dirty="0" smtClean="0"/>
              <a:t>263 makes it mandatory that before passing any order under the section the </a:t>
            </a:r>
            <a:r>
              <a:rPr lang="en-US" sz="3600" dirty="0" err="1" smtClean="0"/>
              <a:t>assessee</a:t>
            </a:r>
            <a:r>
              <a:rPr lang="en-US" sz="3600" dirty="0" smtClean="0"/>
              <a:t> should be given an opportunity of being heard. Such opportunity of being heard would lose all its significance unless the </a:t>
            </a:r>
            <a:r>
              <a:rPr lang="en-US" sz="3600" dirty="0" err="1" smtClean="0"/>
              <a:t>assessee</a:t>
            </a:r>
            <a:r>
              <a:rPr lang="en-US" sz="3600" dirty="0" smtClean="0"/>
              <a:t> is made to understand the case that he has </a:t>
            </a:r>
            <a:r>
              <a:rPr lang="en-US" sz="3600" dirty="0" smtClean="0"/>
              <a:t>to</a:t>
            </a:r>
            <a:endParaRPr lang="en-US" sz="36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a:t>
            </a:r>
            <a:r>
              <a:rPr lang="en-US" dirty="0" err="1" smtClean="0"/>
              <a:t>meet.In</a:t>
            </a:r>
            <a:r>
              <a:rPr lang="en-US" dirty="0" smtClean="0"/>
              <a:t> </a:t>
            </a:r>
            <a:r>
              <a:rPr lang="en-US" dirty="0" smtClean="0"/>
              <a:t>the case of </a:t>
            </a:r>
            <a:r>
              <a:rPr lang="en-US" dirty="0" err="1" smtClean="0"/>
              <a:t>Satish</a:t>
            </a:r>
            <a:r>
              <a:rPr lang="en-US" dirty="0" smtClean="0"/>
              <a:t> Kumar </a:t>
            </a:r>
            <a:r>
              <a:rPr lang="en-US" dirty="0" err="1" smtClean="0"/>
              <a:t>kesari</a:t>
            </a:r>
            <a:r>
              <a:rPr lang="en-US" dirty="0" smtClean="0"/>
              <a:t>(387 ITR 447) at no point of time was it made clear to the </a:t>
            </a:r>
            <a:r>
              <a:rPr lang="en-US" dirty="0" err="1" smtClean="0"/>
              <a:t>assessee</a:t>
            </a:r>
            <a:r>
              <a:rPr lang="en-US" dirty="0" smtClean="0"/>
              <a:t> as to the points that he had to meet. Thus it could not be said that a reasonable opportunity was granted to the </a:t>
            </a:r>
            <a:r>
              <a:rPr lang="en-US" dirty="0" err="1" smtClean="0"/>
              <a:t>assessee</a:t>
            </a:r>
            <a:r>
              <a:rPr lang="en-US" dirty="0" smtClean="0"/>
              <a:t> by the CIT during the course of proceedings u/s. 263.Order passed by the CIT was quashed.</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3600" dirty="0" smtClean="0"/>
              <a:t>….that it meant the record which was available to the AO at the time of passing of the assessment order. Such a narrow interpretation of the word "record" is not justified in view of the object of the provision and the nature and scope of the power conferred upon the Commissioner.</a:t>
            </a:r>
          </a:p>
          <a:p>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err="1" smtClean="0"/>
              <a:t>Assessee</a:t>
            </a:r>
            <a:r>
              <a:rPr lang="en-US" dirty="0" smtClean="0"/>
              <a:t> </a:t>
            </a:r>
            <a:r>
              <a:rPr lang="en-US" dirty="0" smtClean="0"/>
              <a:t>was having two units and had claimed special deduction in respect of one. Administrative expenses were debited to profit and loss account of other </a:t>
            </a:r>
            <a:r>
              <a:rPr lang="en-US" dirty="0" err="1" smtClean="0"/>
              <a:t>unit.In</a:t>
            </a:r>
            <a:r>
              <a:rPr lang="en-US" dirty="0" smtClean="0"/>
              <a:t> the revisionary order there was no finding by CIT as to how this resulted in excess profit of section 80-IB unit and how such expenses were relatable to it. </a:t>
            </a:r>
            <a:r>
              <a:rPr lang="en-US" dirty="0" smtClean="0"/>
              <a:t>…..</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3600" dirty="0" smtClean="0"/>
              <a:t>Other issue was fabrication expenses as to whether same could be considered for special </a:t>
            </a:r>
            <a:r>
              <a:rPr lang="en-US" sz="3600" dirty="0" err="1" smtClean="0"/>
              <a:t>deduction.It</a:t>
            </a:r>
            <a:r>
              <a:rPr lang="en-US" sz="3600" dirty="0" smtClean="0"/>
              <a:t> was found that identical expenses were allowed in earlier assessment </a:t>
            </a:r>
            <a:r>
              <a:rPr lang="en-US" sz="3600" dirty="0" err="1" smtClean="0"/>
              <a:t>years.No</a:t>
            </a:r>
            <a:r>
              <a:rPr lang="en-US" sz="3600" dirty="0" smtClean="0"/>
              <a:t> reason was given by CIT for denying deduction. </a:t>
            </a:r>
            <a:r>
              <a:rPr lang="en-US" sz="3600" dirty="0" err="1" smtClean="0"/>
              <a:t>Hon’ble</a:t>
            </a:r>
            <a:r>
              <a:rPr lang="en-US" sz="3600" dirty="0" smtClean="0"/>
              <a:t> P&amp;H held that provisions of section 263 could not be invoked.</a:t>
            </a:r>
          </a:p>
          <a:p>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3600" dirty="0" smtClean="0"/>
              <a:t>With </a:t>
            </a:r>
            <a:r>
              <a:rPr lang="en-US" sz="3600" dirty="0" smtClean="0"/>
              <a:t>regard to the warranty expenses, the AO had considered the issue by raising questions during the assessment proceedings and the </a:t>
            </a:r>
            <a:r>
              <a:rPr lang="en-US" sz="3600" dirty="0" err="1" smtClean="0"/>
              <a:t>assessee</a:t>
            </a:r>
            <a:r>
              <a:rPr lang="en-US" sz="3600" dirty="0" smtClean="0"/>
              <a:t> responded justifying the warranty expenses. The mere fact that there was no discussion in the assessment order would </a:t>
            </a:r>
            <a:r>
              <a:rPr lang="en-US" sz="3600" dirty="0" smtClean="0"/>
              <a:t>not…</a:t>
            </a:r>
            <a:endParaRPr lang="en-US" sz="36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3600" dirty="0" smtClean="0"/>
              <a:t>ipso facto lead to the conclusion that the AO did not apply his mind. If the AO was satisfied with the response of the </a:t>
            </a:r>
            <a:r>
              <a:rPr lang="en-US" sz="3600" dirty="0" err="1" smtClean="0"/>
              <a:t>assessee</a:t>
            </a:r>
            <a:r>
              <a:rPr lang="en-US" sz="3600" dirty="0" smtClean="0"/>
              <a:t> on the issue and dropped the likely addition, it could not be said to be non-application of mind to the issue arising before the AO</a:t>
            </a:r>
            <a:r>
              <a:rPr lang="en-US" sz="3600" dirty="0" smtClean="0"/>
              <a:t>.   </a:t>
            </a:r>
            <a:r>
              <a:rPr lang="en-US" b="1" dirty="0" smtClean="0">
                <a:solidFill>
                  <a:srgbClr val="00B050"/>
                </a:solidFill>
              </a:rPr>
              <a:t>(387ITR 691</a:t>
            </a:r>
            <a:r>
              <a:rPr lang="en-US" b="1" dirty="0" smtClean="0">
                <a:solidFill>
                  <a:srgbClr val="00B050"/>
                </a:solidFill>
              </a:rPr>
              <a:t>)</a:t>
            </a:r>
            <a:r>
              <a:rPr lang="en-US" dirty="0" smtClean="0"/>
              <a:t>.</a:t>
            </a:r>
          </a:p>
          <a:p>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just"/>
            <a:r>
              <a:rPr lang="en-US" sz="4800" dirty="0" smtClean="0"/>
              <a:t>Comparing 76 </a:t>
            </a:r>
            <a:r>
              <a:rPr lang="en-US" sz="4800" dirty="0" smtClean="0"/>
              <a:t>ITR 692 </a:t>
            </a:r>
            <a:r>
              <a:rPr lang="en-US" sz="4800" dirty="0" smtClean="0"/>
              <a:t>with 384 </a:t>
            </a:r>
            <a:r>
              <a:rPr lang="en-US" sz="4800" dirty="0" smtClean="0"/>
              <a:t>ITR 200 </a:t>
            </a:r>
            <a:r>
              <a:rPr lang="en-US" sz="4800" dirty="0" smtClean="0"/>
              <a:t>proves how the </a:t>
            </a:r>
            <a:r>
              <a:rPr lang="en-US" sz="4800" dirty="0" err="1" smtClean="0"/>
              <a:t>Hon’ble</a:t>
            </a:r>
            <a:r>
              <a:rPr lang="en-US" sz="4800" dirty="0" smtClean="0"/>
              <a:t> SC is consistent in its approach –first case deals with section 33B of 1922 Act and the second case is about section  263 of the Act</a:t>
            </a:r>
            <a:r>
              <a:rPr lang="en-US" dirty="0" smtClean="0"/>
              <a:t>.</a:t>
            </a:r>
            <a:endParaRPr lang="en-US" dirty="0" smtClean="0"/>
          </a:p>
          <a:p>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lstStyle/>
          <a:p>
            <a:pPr>
              <a:buNone/>
            </a:pPr>
            <a:r>
              <a:rPr lang="hi-IN" sz="12000" dirty="0" smtClean="0"/>
              <a:t> </a:t>
            </a:r>
            <a:r>
              <a:rPr lang="hi-IN" sz="12000" dirty="0" smtClean="0"/>
              <a:t>   </a:t>
            </a:r>
            <a:r>
              <a:rPr lang="hi-IN" sz="12000" b="1" dirty="0" smtClean="0">
                <a:solidFill>
                  <a:srgbClr val="00B050"/>
                </a:solidFill>
              </a:rPr>
              <a:t>धन्यवाद</a:t>
            </a:r>
          </a:p>
          <a:p>
            <a:pPr>
              <a:buNone/>
            </a:pPr>
            <a:r>
              <a:rPr lang="hi-IN" sz="12000" dirty="0" smtClean="0"/>
              <a:t>	</a:t>
            </a:r>
            <a:r>
              <a:rPr lang="en-US" sz="12000" dirty="0" smtClean="0"/>
              <a:t>    </a:t>
            </a:r>
            <a:r>
              <a:rPr lang="en-US" sz="12000" b="1" dirty="0" smtClean="0"/>
              <a:t>Thanks.</a:t>
            </a:r>
            <a:endParaRPr lang="en-US" sz="120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In </a:t>
            </a:r>
            <a:r>
              <a:rPr lang="en-US" dirty="0"/>
              <a:t>view of the clear words used in clause (b) of the </a:t>
            </a:r>
            <a:r>
              <a:rPr lang="en-US" dirty="0" err="1" smtClean="0"/>
              <a:t>Expl.to</a:t>
            </a:r>
            <a:r>
              <a:rPr lang="en-US" dirty="0" smtClean="0"/>
              <a:t> </a:t>
            </a:r>
            <a:r>
              <a:rPr lang="en-US" dirty="0"/>
              <a:t>section 263(1), it has to be held that while calling for and examining the record of any proceeding under section 263(1), it is and it was open to the </a:t>
            </a:r>
            <a:r>
              <a:rPr lang="en-US" dirty="0" smtClean="0"/>
              <a:t>CIT </a:t>
            </a:r>
            <a:r>
              <a:rPr lang="en-US" b="1" dirty="0" smtClean="0">
                <a:solidFill>
                  <a:srgbClr val="FF0000"/>
                </a:solidFill>
              </a:rPr>
              <a:t>not </a:t>
            </a:r>
            <a:r>
              <a:rPr lang="en-US" b="1" dirty="0">
                <a:solidFill>
                  <a:srgbClr val="FF0000"/>
                </a:solidFill>
              </a:rPr>
              <a:t>only to consider the record of that proceeding but also the record relating to that proceeding available to him at the time of examination.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b="1" dirty="0" smtClean="0">
                <a:solidFill>
                  <a:srgbClr val="FF0000"/>
                </a:solidFill>
              </a:rPr>
              <a:t>History </a:t>
            </a:r>
            <a:endParaRPr lang="en-US" b="1" dirty="0">
              <a:solidFill>
                <a:srgbClr val="FF0000"/>
              </a:solidFill>
            </a:endParaRPr>
          </a:p>
        </p:txBody>
      </p:sp>
      <p:sp>
        <p:nvSpPr>
          <p:cNvPr id="3" name="Content Placeholder 2"/>
          <p:cNvSpPr>
            <a:spLocks noGrp="1"/>
          </p:cNvSpPr>
          <p:nvPr>
            <p:ph idx="1"/>
          </p:nvPr>
        </p:nvSpPr>
        <p:spPr>
          <a:xfrm>
            <a:off x="457200" y="990600"/>
            <a:ext cx="8229600" cy="5135563"/>
          </a:xfrm>
        </p:spPr>
        <p:txBody>
          <a:bodyPr>
            <a:normAutofit lnSpcReduction="10000"/>
          </a:bodyPr>
          <a:lstStyle/>
          <a:p>
            <a:pPr algn="just"/>
            <a:r>
              <a:rPr lang="en-US" sz="4000" dirty="0" smtClean="0"/>
              <a:t>Section 33B of the 1922 Act dealt with the revisionary powers of the CIT.</a:t>
            </a:r>
            <a:r>
              <a:rPr lang="en-US" sz="4000" dirty="0"/>
              <a:t> </a:t>
            </a:r>
            <a:r>
              <a:rPr lang="en-US" sz="4000" dirty="0" smtClean="0"/>
              <a:t>It </a:t>
            </a:r>
            <a:r>
              <a:rPr lang="en-US" sz="4000" dirty="0"/>
              <a:t>was added by Section 7 of the Income-tax and Business Profits Tax (</a:t>
            </a:r>
            <a:r>
              <a:rPr lang="en-US" sz="4000" dirty="0" smtClean="0"/>
              <a:t>Amendment)Act </a:t>
            </a:r>
            <a:r>
              <a:rPr lang="en-US" sz="4000" dirty="0"/>
              <a:t>of 1948 which received the assent of the Governor-General on the </a:t>
            </a:r>
            <a:r>
              <a:rPr lang="en-US" sz="4000" dirty="0" smtClean="0"/>
              <a:t>8/09/1948.It </a:t>
            </a:r>
            <a:r>
              <a:rPr lang="en-US" sz="4000" dirty="0"/>
              <a:t>was made retrospective only from the AY.1948-49.</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endParaRPr lang="en-US" dirty="0"/>
          </a:p>
        </p:txBody>
      </p:sp>
      <p:sp>
        <p:nvSpPr>
          <p:cNvPr id="3" name="Content Placeholder 2"/>
          <p:cNvSpPr>
            <a:spLocks noGrp="1"/>
          </p:cNvSpPr>
          <p:nvPr>
            <p:ph idx="1"/>
          </p:nvPr>
        </p:nvSpPr>
        <p:spPr>
          <a:xfrm>
            <a:off x="457200" y="1143000"/>
            <a:ext cx="8229600" cy="5715000"/>
          </a:xfrm>
        </p:spPr>
        <p:txBody>
          <a:bodyPr>
            <a:noAutofit/>
          </a:bodyPr>
          <a:lstStyle/>
          <a:p>
            <a:pPr algn="just"/>
            <a:r>
              <a:rPr lang="en-US" sz="4000" dirty="0"/>
              <a:t>The words "prejudicial to the interests of the revenue" in section 33B mean that the orders of assessment challenged are such as are not in accordance with the law, in consequence whereof the lawful revenue due to the State has not been </a:t>
            </a:r>
            <a:r>
              <a:rPr lang="en-US" sz="4000" dirty="0" err="1"/>
              <a:t>realised</a:t>
            </a:r>
            <a:r>
              <a:rPr lang="en-US" sz="4000" dirty="0"/>
              <a:t> or cannot be </a:t>
            </a:r>
            <a:r>
              <a:rPr lang="en-US" sz="4000" dirty="0" err="1"/>
              <a:t>realised</a:t>
            </a:r>
            <a:r>
              <a:rPr lang="en-US" sz="4000" dirty="0" smtClean="0"/>
              <a:t>.</a:t>
            </a:r>
          </a:p>
          <a:p>
            <a:pPr algn="just">
              <a:buNone/>
            </a:pPr>
            <a:r>
              <a:rPr lang="en-US" sz="4000" dirty="0"/>
              <a:t>	</a:t>
            </a:r>
            <a:r>
              <a:rPr lang="en-US" sz="4000" dirty="0" smtClean="0"/>
              <a:t>						</a:t>
            </a:r>
            <a:r>
              <a:rPr lang="en-US" sz="2400" b="1" dirty="0" smtClean="0">
                <a:solidFill>
                  <a:srgbClr val="FF0000"/>
                </a:solidFill>
              </a:rPr>
              <a:t>(31ITR 872)</a:t>
            </a:r>
            <a:r>
              <a:rPr lang="en-US" sz="4000" dirty="0" smtClean="0"/>
              <a:t> </a:t>
            </a:r>
            <a:endParaRPr lang="en-US" sz="4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332</TotalTime>
  <Words>4090</Words>
  <Application>Microsoft Office PowerPoint</Application>
  <PresentationFormat>On-screen Show (4:3)</PresentationFormat>
  <Paragraphs>75</Paragraphs>
  <Slides>65</Slides>
  <Notes>0</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Office Theme</vt:lpstr>
      <vt:lpstr>  Revision -  Section 263</vt:lpstr>
      <vt:lpstr>Slide 2</vt:lpstr>
      <vt:lpstr>Slide 3</vt:lpstr>
      <vt:lpstr>Slide 4</vt:lpstr>
      <vt:lpstr>Slide 5</vt:lpstr>
      <vt:lpstr>Slide 6</vt:lpstr>
      <vt:lpstr>Slide 7</vt:lpstr>
      <vt:lpstr>History </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263 / 147</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 u/s. 263</dc:title>
  <dc:creator>nicsi</dc:creator>
  <cp:lastModifiedBy>nicsi</cp:lastModifiedBy>
  <cp:revision>20</cp:revision>
  <dcterms:created xsi:type="dcterms:W3CDTF">2017-06-16T23:17:15Z</dcterms:created>
  <dcterms:modified xsi:type="dcterms:W3CDTF">2017-06-17T07:58:56Z</dcterms:modified>
</cp:coreProperties>
</file>