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3"/>
  </p:notesMasterIdLst>
  <p:sldIdLst>
    <p:sldId id="256" r:id="rId2"/>
    <p:sldId id="257" r:id="rId3"/>
    <p:sldId id="258" r:id="rId4"/>
    <p:sldId id="259" r:id="rId5"/>
    <p:sldId id="269" r:id="rId6"/>
    <p:sldId id="260" r:id="rId7"/>
    <p:sldId id="261" r:id="rId8"/>
    <p:sldId id="262" r:id="rId9"/>
    <p:sldId id="270" r:id="rId10"/>
    <p:sldId id="263" r:id="rId11"/>
    <p:sldId id="307" r:id="rId12"/>
    <p:sldId id="317" r:id="rId13"/>
    <p:sldId id="264" r:id="rId14"/>
    <p:sldId id="265" r:id="rId15"/>
    <p:sldId id="271" r:id="rId16"/>
    <p:sldId id="266" r:id="rId17"/>
    <p:sldId id="267" r:id="rId18"/>
    <p:sldId id="268" r:id="rId19"/>
    <p:sldId id="272" r:id="rId20"/>
    <p:sldId id="273" r:id="rId21"/>
    <p:sldId id="274" r:id="rId22"/>
    <p:sldId id="306" r:id="rId23"/>
    <p:sldId id="275" r:id="rId24"/>
    <p:sldId id="276" r:id="rId25"/>
    <p:sldId id="277" r:id="rId26"/>
    <p:sldId id="278" r:id="rId27"/>
    <p:sldId id="279" r:id="rId28"/>
    <p:sldId id="280" r:id="rId29"/>
    <p:sldId id="281" r:id="rId30"/>
    <p:sldId id="282" r:id="rId31"/>
    <p:sldId id="308" r:id="rId32"/>
    <p:sldId id="283" r:id="rId33"/>
    <p:sldId id="284" r:id="rId34"/>
    <p:sldId id="285" r:id="rId35"/>
    <p:sldId id="309" r:id="rId36"/>
    <p:sldId id="286" r:id="rId37"/>
    <p:sldId id="287" r:id="rId38"/>
    <p:sldId id="288" r:id="rId39"/>
    <p:sldId id="310" r:id="rId40"/>
    <p:sldId id="289" r:id="rId41"/>
    <p:sldId id="311" r:id="rId42"/>
    <p:sldId id="290" r:id="rId43"/>
    <p:sldId id="291" r:id="rId44"/>
    <p:sldId id="292" r:id="rId45"/>
    <p:sldId id="293" r:id="rId46"/>
    <p:sldId id="312" r:id="rId47"/>
    <p:sldId id="294" r:id="rId48"/>
    <p:sldId id="295" r:id="rId49"/>
    <p:sldId id="296" r:id="rId50"/>
    <p:sldId id="297" r:id="rId51"/>
    <p:sldId id="298" r:id="rId52"/>
    <p:sldId id="299" r:id="rId53"/>
    <p:sldId id="300" r:id="rId54"/>
    <p:sldId id="301" r:id="rId55"/>
    <p:sldId id="313" r:id="rId56"/>
    <p:sldId id="302" r:id="rId57"/>
    <p:sldId id="316" r:id="rId58"/>
    <p:sldId id="303" r:id="rId59"/>
    <p:sldId id="314" r:id="rId60"/>
    <p:sldId id="315" r:id="rId61"/>
    <p:sldId id="304" r:id="rId62"/>
    <p:sldId id="305" r:id="rId63"/>
    <p:sldId id="319" r:id="rId64"/>
    <p:sldId id="320" r:id="rId65"/>
    <p:sldId id="321" r:id="rId66"/>
    <p:sldId id="322" r:id="rId67"/>
    <p:sldId id="330" r:id="rId68"/>
    <p:sldId id="329" r:id="rId69"/>
    <p:sldId id="362" r:id="rId70"/>
    <p:sldId id="350" r:id="rId71"/>
    <p:sldId id="351" r:id="rId72"/>
    <p:sldId id="352" r:id="rId73"/>
    <p:sldId id="353" r:id="rId74"/>
    <p:sldId id="361" r:id="rId75"/>
    <p:sldId id="323" r:id="rId76"/>
    <p:sldId id="331" r:id="rId77"/>
    <p:sldId id="365" r:id="rId78"/>
    <p:sldId id="366" r:id="rId79"/>
    <p:sldId id="367" r:id="rId80"/>
    <p:sldId id="368" r:id="rId81"/>
    <p:sldId id="325" r:id="rId82"/>
    <p:sldId id="326" r:id="rId83"/>
    <p:sldId id="332" r:id="rId84"/>
    <p:sldId id="354" r:id="rId85"/>
    <p:sldId id="355" r:id="rId86"/>
    <p:sldId id="348" r:id="rId87"/>
    <p:sldId id="349" r:id="rId88"/>
    <p:sldId id="356" r:id="rId89"/>
    <p:sldId id="357" r:id="rId90"/>
    <p:sldId id="333" r:id="rId91"/>
    <p:sldId id="334" r:id="rId92"/>
    <p:sldId id="347" r:id="rId93"/>
    <p:sldId id="335" r:id="rId94"/>
    <p:sldId id="363" r:id="rId95"/>
    <p:sldId id="364" r:id="rId96"/>
    <p:sldId id="336" r:id="rId97"/>
    <p:sldId id="358" r:id="rId98"/>
    <p:sldId id="337" r:id="rId99"/>
    <p:sldId id="338" r:id="rId100"/>
    <p:sldId id="339" r:id="rId101"/>
    <p:sldId id="359" r:id="rId102"/>
    <p:sldId id="340" r:id="rId103"/>
    <p:sldId id="341" r:id="rId104"/>
    <p:sldId id="360" r:id="rId105"/>
    <p:sldId id="342" r:id="rId106"/>
    <p:sldId id="343" r:id="rId107"/>
    <p:sldId id="344" r:id="rId108"/>
    <p:sldId id="345" r:id="rId109"/>
    <p:sldId id="346" r:id="rId110"/>
    <p:sldId id="327" r:id="rId111"/>
    <p:sldId id="328" r:id="rId1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82" autoAdjust="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D272AC-726A-4B53-A88B-9803D32FBB38}" type="datetimeFigureOut">
              <a:rPr lang="en-US" smtClean="0"/>
              <a:t>16-Jun-17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0C8331-34CE-414A-9DC8-FE6FC0B6CDE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0C8331-34CE-414A-9DC8-FE6FC0B6CDE3}" type="slidenum">
              <a:rPr lang="en-US" smtClean="0"/>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7B7840-9CA5-4998-BC4B-30F25726471F}" type="datetimeFigureOut">
              <a:rPr lang="en-US" smtClean="0"/>
              <a:t>15-Jun-17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B7840-9CA5-4998-BC4B-30F25726471F}" type="datetimeFigureOut">
              <a:rPr lang="en-US" smtClean="0"/>
              <a:t>15-Jun-17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B7840-9CA5-4998-BC4B-30F25726471F}" type="datetimeFigureOut">
              <a:rPr lang="en-US" smtClean="0"/>
              <a:t>15-Jun-17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B7840-9CA5-4998-BC4B-30F25726471F}" type="datetimeFigureOut">
              <a:rPr lang="en-US" smtClean="0"/>
              <a:t>15-Jun-17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7B7840-9CA5-4998-BC4B-30F25726471F}" type="datetimeFigureOut">
              <a:rPr lang="en-US" smtClean="0"/>
              <a:t>15-Jun-17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7B7840-9CA5-4998-BC4B-30F25726471F}" type="datetimeFigureOut">
              <a:rPr lang="en-US" smtClean="0"/>
              <a:t>15-Jun-17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7B7840-9CA5-4998-BC4B-30F25726471F}" type="datetimeFigureOut">
              <a:rPr lang="en-US" smtClean="0"/>
              <a:t>15-Jun-17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7B7840-9CA5-4998-BC4B-30F25726471F}" type="datetimeFigureOut">
              <a:rPr lang="en-US" smtClean="0"/>
              <a:t>15-Jun-17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B7840-9CA5-4998-BC4B-30F25726471F}" type="datetimeFigureOut">
              <a:rPr lang="en-US" smtClean="0"/>
              <a:t>15-Jun-17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B7840-9CA5-4998-BC4B-30F25726471F}" type="datetimeFigureOut">
              <a:rPr lang="en-US" smtClean="0"/>
              <a:t>15-Jun-17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B7840-9CA5-4998-BC4B-30F25726471F}" type="datetimeFigureOut">
              <a:rPr lang="en-US" smtClean="0"/>
              <a:t>15-Jun-17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22DB6A-0934-4E36-B84D-8BC2B6C8DD8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B7840-9CA5-4998-BC4B-30F25726471F}" type="datetimeFigureOut">
              <a:rPr lang="en-US" smtClean="0"/>
              <a:t>15-Jun-17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22DB6A-0934-4E36-B84D-8BC2B6C8DD8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772400" cy="2762250"/>
          </a:xfrm>
        </p:spPr>
        <p:txBody>
          <a:bodyPr>
            <a:normAutofit/>
          </a:bodyPr>
          <a:lstStyle/>
          <a:p>
            <a:r>
              <a:rPr lang="en-US" sz="9600" b="1" dirty="0" smtClean="0">
                <a:latin typeface="Times New Roman" pitchFamily="18" charset="0"/>
                <a:cs typeface="Times New Roman" pitchFamily="18" charset="0"/>
              </a:rPr>
              <a:t>Rectification</a:t>
            </a:r>
            <a:endParaRPr lang="en-US" sz="9600"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noAutofit/>
          </a:bodyPr>
          <a:lstStyle/>
          <a:p>
            <a:r>
              <a:rPr lang="en-US" sz="6000" b="1" dirty="0" smtClean="0">
                <a:solidFill>
                  <a:srgbClr val="FF0000"/>
                </a:solidFill>
                <a:latin typeface="Times New Roman" pitchFamily="18" charset="0"/>
                <a:cs typeface="Times New Roman" pitchFamily="18" charset="0"/>
              </a:rPr>
              <a:t>Sections 154  &amp; 254(2)</a:t>
            </a:r>
            <a:endParaRPr lang="en-US" sz="6000" b="1" dirty="0">
              <a:solidFill>
                <a:srgbClr val="FF00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‘Mistake’, ‘Record’ &amp; ‘Apparent Mistake</a:t>
            </a:r>
            <a:r>
              <a:rPr lang="en-US" dirty="0" smtClean="0"/>
              <a:t>’</a:t>
            </a:r>
            <a:endParaRPr lang="en-US" dirty="0"/>
          </a:p>
        </p:txBody>
      </p:sp>
      <p:sp>
        <p:nvSpPr>
          <p:cNvPr id="3" name="Content Placeholder 2"/>
          <p:cNvSpPr>
            <a:spLocks noGrp="1"/>
          </p:cNvSpPr>
          <p:nvPr>
            <p:ph idx="1"/>
          </p:nvPr>
        </p:nvSpPr>
        <p:spPr/>
        <p:txBody>
          <a:bodyPr>
            <a:normAutofit/>
          </a:bodyPr>
          <a:lstStyle/>
          <a:p>
            <a:pPr algn="just"/>
            <a:r>
              <a:rPr lang="en-US" dirty="0" smtClean="0"/>
              <a:t>First and fundamental precondition for rectifying the mistakes as per the Act is mistake apparent from </a:t>
            </a:r>
            <a:r>
              <a:rPr lang="en-US" dirty="0" err="1" smtClean="0"/>
              <a:t>record.Mistakes</a:t>
            </a:r>
            <a:r>
              <a:rPr lang="en-US" dirty="0" smtClean="0"/>
              <a:t> are never committed knowingly –they just happen or occur.</a:t>
            </a:r>
            <a:r>
              <a:rPr lang="en-US" dirty="0" smtClean="0"/>
              <a:t> "Mistake" is an ordinary word, but in taxation law, it has a special signification. It is not an arithmetical error alone that comes within its purview. It comprehends errors which, after a …..</a:t>
            </a:r>
            <a:r>
              <a:rPr lang="en-US" i="1" dirty="0" smtClean="0"/>
              <a:t> </a:t>
            </a:r>
            <a:endParaRPr lang="en-US"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76800"/>
          </a:xfrm>
        </p:spPr>
        <p:txBody>
          <a:bodyPr>
            <a:noAutofit/>
          </a:bodyPr>
          <a:lstStyle/>
          <a:p>
            <a:pPr algn="just"/>
            <a:r>
              <a:rPr lang="en-US" sz="4000" dirty="0" smtClean="0"/>
              <a:t>the Appellate Tribunal contending that the Commissioner (Appeals) had erred in holding that rule 8 had no applicability while calculating the eligible expenses of a company engaged in the business of cultivation, manufacture and sale of tea for the…..</a:t>
            </a:r>
            <a:endParaRPr lang="en-US" sz="4000"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…purpose of fringe benefit tax. Based on a letter from the </a:t>
            </a:r>
            <a:r>
              <a:rPr lang="en-US" dirty="0" err="1" smtClean="0"/>
              <a:t>assessee</a:t>
            </a:r>
            <a:r>
              <a:rPr lang="en-US" dirty="0" smtClean="0"/>
              <a:t>, as advised by its advisors not to press the appeal, the Appellate Tribunal dismissed the appeal. Subsequently, the </a:t>
            </a:r>
            <a:r>
              <a:rPr lang="en-US" dirty="0" err="1" smtClean="0"/>
              <a:t>assessee</a:t>
            </a:r>
            <a:r>
              <a:rPr lang="en-US" dirty="0" smtClean="0"/>
              <a:t> applied within two months from the day when the appeal was dismissed under section 254(2) to recall the order, which was rejected by the Appellate Tribunal.</a:t>
            </a:r>
          </a:p>
          <a:p>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It is </a:t>
            </a:r>
            <a:r>
              <a:rPr lang="en-US" dirty="0"/>
              <a:t>open to the Tribunal in an application under section 254(2) of the Act, to examine whether the order sought to be rectified had an apparent error of law not limited to mistakes of fact apparent on the face of the record. In the original order of the Tribunal, the court merely recorded that the </a:t>
            </a:r>
            <a:r>
              <a:rPr lang="en-US" dirty="0" err="1"/>
              <a:t>assessee</a:t>
            </a:r>
            <a:r>
              <a:rPr lang="en-US" dirty="0"/>
              <a:t> did not carry on the business of </a:t>
            </a:r>
            <a:r>
              <a:rPr lang="en-US" dirty="0" err="1"/>
              <a:t>vyaj</a:t>
            </a:r>
            <a:r>
              <a:rPr lang="en-US" dirty="0"/>
              <a:t> </a:t>
            </a:r>
            <a:r>
              <a:rPr lang="en-US" dirty="0" err="1"/>
              <a:t>badla</a:t>
            </a:r>
            <a:r>
              <a:rPr lang="en-US" dirty="0"/>
              <a:t> during the </a:t>
            </a:r>
            <a:r>
              <a:rPr lang="en-US" dirty="0" smtClean="0"/>
              <a:t>previous …..</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i="1" dirty="0" smtClean="0"/>
              <a:t>…year relevant to the assessment year 2006-07. Even though the </a:t>
            </a:r>
            <a:r>
              <a:rPr lang="en-US" i="1" dirty="0" err="1" smtClean="0"/>
              <a:t>assessee</a:t>
            </a:r>
            <a:r>
              <a:rPr lang="en-US" i="1" dirty="0" smtClean="0"/>
              <a:t> might not have carried out the business of </a:t>
            </a:r>
            <a:r>
              <a:rPr lang="en-US" i="1" dirty="0" err="1" smtClean="0"/>
              <a:t>vyaj</a:t>
            </a:r>
            <a:r>
              <a:rPr lang="en-US" i="1" dirty="0" smtClean="0"/>
              <a:t> </a:t>
            </a:r>
            <a:r>
              <a:rPr lang="en-US" i="1" dirty="0" err="1" smtClean="0"/>
              <a:t>badla</a:t>
            </a:r>
            <a:r>
              <a:rPr lang="en-US" i="1" dirty="0" smtClean="0"/>
              <a:t>, it was necessary for the Tribunal to examine, in the light of the stand of the Department in the earlier and later assessment years, whether the interest income earned by the </a:t>
            </a:r>
            <a:r>
              <a:rPr lang="en-US" i="1" dirty="0" err="1" smtClean="0"/>
              <a:t>assessee</a:t>
            </a:r>
            <a:r>
              <a:rPr lang="en-US" i="1" dirty="0" smtClean="0"/>
              <a:t> should be…….</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fontScale="92500"/>
          </a:bodyPr>
          <a:lstStyle/>
          <a:p>
            <a:pPr algn="just"/>
            <a:r>
              <a:rPr lang="en-US" dirty="0" smtClean="0"/>
              <a:t>…..treated as business income, which the Tribunal failed to do. While it was true that the </a:t>
            </a:r>
            <a:r>
              <a:rPr lang="en-US" dirty="0" err="1" smtClean="0"/>
              <a:t>assessee</a:t>
            </a:r>
            <a:r>
              <a:rPr lang="en-US" dirty="0" smtClean="0"/>
              <a:t> could have challenged the order of the Tribunal in an appeal, the </a:t>
            </a:r>
            <a:r>
              <a:rPr lang="en-US" dirty="0" err="1" smtClean="0"/>
              <a:t>assessee</a:t>
            </a:r>
            <a:r>
              <a:rPr lang="en-US" dirty="0" smtClean="0"/>
              <a:t> could not be faulted for approaching the Tribunal under section 254(2) of the Act for rectification of the order. Therefore, the Tribunal was directed to make a fresh decision on the limited ground of treatment of the interest income earned by the </a:t>
            </a:r>
            <a:r>
              <a:rPr lang="en-US" dirty="0" err="1" smtClean="0"/>
              <a:t>assessee</a:t>
            </a:r>
            <a:r>
              <a:rPr lang="en-US" dirty="0" smtClean="0"/>
              <a:t> during the AY.2006-07. The rule of consistency was to be followed.			</a:t>
            </a:r>
            <a:r>
              <a:rPr lang="en-US" b="1" dirty="0" smtClean="0">
                <a:solidFill>
                  <a:srgbClr val="FF0000"/>
                </a:solidFill>
              </a:rPr>
              <a:t>( 382 ITR 25)</a:t>
            </a:r>
          </a:p>
          <a:p>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sz="3600" dirty="0"/>
              <a:t>Where after the </a:t>
            </a:r>
            <a:r>
              <a:rPr lang="en-US" sz="3600" dirty="0" smtClean="0"/>
              <a:t>Tribunal </a:t>
            </a:r>
            <a:r>
              <a:rPr lang="en-US" sz="3600" dirty="0"/>
              <a:t>rendered its decision on appeal, a miscellaneous application was filed by the </a:t>
            </a:r>
            <a:r>
              <a:rPr lang="en-US" sz="3600" dirty="0" err="1"/>
              <a:t>assessee</a:t>
            </a:r>
            <a:r>
              <a:rPr lang="en-US" sz="3600" dirty="0"/>
              <a:t> </a:t>
            </a:r>
            <a:r>
              <a:rPr lang="en-US" sz="3600" dirty="0" smtClean="0"/>
              <a:t>u/s. </a:t>
            </a:r>
            <a:r>
              <a:rPr lang="en-US" sz="3600" dirty="0"/>
              <a:t>254(2) of the </a:t>
            </a:r>
            <a:r>
              <a:rPr lang="en-US" sz="3600" dirty="0" err="1" smtClean="0"/>
              <a:t>Act,stating</a:t>
            </a:r>
            <a:r>
              <a:rPr lang="en-US" sz="3600" dirty="0" smtClean="0"/>
              <a:t> </a:t>
            </a:r>
            <a:r>
              <a:rPr lang="en-US" sz="3600" dirty="0"/>
              <a:t>that a decision of the jurisdictional High Court was not brought to the notice of the Tribunal : Held, that there was a mistake apparent from the record which required rectification</a:t>
            </a:r>
            <a:r>
              <a:rPr lang="en-US" dirty="0" smtClean="0"/>
              <a:t>.                            </a:t>
            </a:r>
            <a:r>
              <a:rPr lang="en-US" b="1" dirty="0" smtClean="0">
                <a:solidFill>
                  <a:srgbClr val="FF0000"/>
                </a:solidFill>
              </a:rPr>
              <a:t>(305 ITR 227)</a:t>
            </a:r>
            <a:endParaRPr lang="en-US" b="1" dirty="0">
              <a:solidFill>
                <a:srgbClr val="FF0000"/>
              </a:solidFill>
            </a:endParaRPr>
          </a:p>
          <a:p>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judicious </a:t>
            </a:r>
            <a:r>
              <a:rPr lang="en-US" dirty="0"/>
              <a:t>probe into the record from which it is supposed to emanate, are discerned. It does not cover any mistake which may be discovered by a complicated process of investigation, argument or proof</a:t>
            </a:r>
            <a:r>
              <a:rPr lang="en-US" dirty="0" smtClean="0"/>
              <a:t>.</a:t>
            </a:r>
            <a:r>
              <a:rPr lang="en-US" dirty="0" smtClean="0"/>
              <a:t> </a:t>
            </a:r>
            <a:endParaRPr lang="en-U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Autofit/>
          </a:bodyPr>
          <a:lstStyle/>
          <a:p>
            <a:pPr algn="just"/>
            <a:r>
              <a:rPr lang="en-US" sz="4200" dirty="0" smtClean="0"/>
              <a:t>The power under s. 154(1)(a) of the Act  is not only applicable to orders of assessment and refunds but also to any other order including an order granting registration. The words "any other order" in s. 154(1)(a) are wide enough to include any order.</a:t>
            </a:r>
            <a:endParaRPr lang="en-US" sz="4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But it is necessary that the error must be apparent on the examination of the record itself without entering into any fresh or additional investigation. It must be obvious and patent from the record and an error which is not obvious or patent and can only be discovered as a result of an argument cannot be an error apparent from the record.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410200"/>
          </a:xfrm>
        </p:spPr>
        <p:txBody>
          <a:bodyPr>
            <a:normAutofit fontScale="92500" lnSpcReduction="10000"/>
          </a:bodyPr>
          <a:lstStyle/>
          <a:p>
            <a:pPr algn="just"/>
            <a:r>
              <a:rPr lang="en-US" dirty="0" smtClean="0"/>
              <a:t>‘Record’ has not been defined in the </a:t>
            </a:r>
            <a:r>
              <a:rPr lang="en-US" dirty="0" err="1" smtClean="0"/>
              <a:t>Act.But,it</a:t>
            </a:r>
            <a:r>
              <a:rPr lang="en-US" dirty="0" smtClean="0"/>
              <a:t> should not be given a limited and narrow meaning i.e.to limit the word record to documents presented during the assessment proceedings.</a:t>
            </a:r>
          </a:p>
          <a:p>
            <a:pPr algn="just"/>
            <a:r>
              <a:rPr lang="en-US" dirty="0" smtClean="0"/>
              <a:t>“</a:t>
            </a:r>
            <a:r>
              <a:rPr lang="en-US" dirty="0"/>
              <a:t>The return, the things which accompanied the return are also part of the record and if there has been omission on the part of the Assessing Officer to take note of the contents of that record, while making his order, the mistake in the assessment can be regarded as apparent</a:t>
            </a:r>
            <a:r>
              <a:rPr lang="en-US" dirty="0" smtClean="0"/>
              <a:t>.”</a:t>
            </a:r>
            <a:r>
              <a:rPr lang="en-US" b="1" dirty="0" smtClean="0">
                <a:solidFill>
                  <a:srgbClr val="FF0000"/>
                </a:solidFill>
              </a:rPr>
              <a:t>(260 ITR 478)</a:t>
            </a:r>
          </a:p>
          <a:p>
            <a:pPr algn="just"/>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algn="just"/>
            <a:r>
              <a:rPr lang="en-US" b="1" dirty="0" smtClean="0">
                <a:solidFill>
                  <a:srgbClr val="FF0000"/>
                </a:solidFill>
              </a:rPr>
              <a:t>252 ITR 76</a:t>
            </a:r>
          </a:p>
          <a:p>
            <a:pPr algn="just"/>
            <a:r>
              <a:rPr lang="en-US" dirty="0" smtClean="0"/>
              <a:t>“</a:t>
            </a:r>
            <a:r>
              <a:rPr lang="en-US" i="1" dirty="0"/>
              <a:t>Section 154 does not provide that the error has to be seen in the order with reference to the date on which it was passed. The mistake has to be on the record of the case. The record would include everything on the case file. The return, the evidence and the order are a part of the record. Thus, even in the case of an assessment under section 143(1) , it cannot be assumed that there can be no error apparent from the record</a:t>
            </a:r>
            <a:r>
              <a:rPr lang="en-US" i="1" dirty="0" smtClean="0"/>
              <a: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410200"/>
          </a:xfrm>
        </p:spPr>
        <p:txBody>
          <a:bodyPr>
            <a:normAutofit/>
          </a:bodyPr>
          <a:lstStyle/>
          <a:p>
            <a:pPr algn="just"/>
            <a:r>
              <a:rPr lang="en-US" dirty="0" smtClean="0"/>
              <a:t>The </a:t>
            </a:r>
            <a:r>
              <a:rPr lang="en-US" dirty="0"/>
              <a:t>power conferred by this provision is only to enable the authorities to rectify the “apparent” mistakes in the record. </a:t>
            </a:r>
            <a:r>
              <a:rPr lang="en-US" dirty="0" smtClean="0"/>
              <a:t>…The </a:t>
            </a:r>
            <a:r>
              <a:rPr lang="en-US" dirty="0"/>
              <a:t>requirement that the mistakes in the record be “apparent” does not imply that no other relevant document should be looked into. If in the light of other legally valid orders it is found that the original order contains mistakes which are apparent, the rectification of such mistakes is not barred </a:t>
            </a:r>
            <a:r>
              <a:rPr lang="en-US" dirty="0" smtClean="0"/>
              <a:t>u/s.154 </a:t>
            </a:r>
            <a:r>
              <a:rPr lang="en-US" dirty="0"/>
              <a:t>. </a:t>
            </a:r>
            <a:r>
              <a:rPr lang="en-US" b="1" dirty="0" smtClean="0">
                <a:solidFill>
                  <a:srgbClr val="FF0000"/>
                </a:solidFill>
              </a:rPr>
              <a:t>(240 ITR 660)</a:t>
            </a:r>
            <a:endParaRPr lang="en-US"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715000"/>
          </a:xfrm>
        </p:spPr>
        <p:txBody>
          <a:bodyPr>
            <a:normAutofit/>
          </a:bodyPr>
          <a:lstStyle/>
          <a:p>
            <a:pPr algn="just"/>
            <a:r>
              <a:rPr lang="en-US" dirty="0" smtClean="0"/>
              <a:t>One of the earliest </a:t>
            </a:r>
            <a:r>
              <a:rPr lang="en-US" dirty="0" err="1" smtClean="0"/>
              <a:t>cases,dealing</a:t>
            </a:r>
            <a:r>
              <a:rPr lang="en-US" dirty="0" smtClean="0"/>
              <a:t> with rectification of mistake apparent from records, is of </a:t>
            </a:r>
            <a:r>
              <a:rPr lang="en-US" dirty="0" err="1" smtClean="0"/>
              <a:t>Trikamji</a:t>
            </a:r>
            <a:r>
              <a:rPr lang="en-US" dirty="0" smtClean="0"/>
              <a:t> </a:t>
            </a:r>
            <a:r>
              <a:rPr lang="en-US" dirty="0" err="1" smtClean="0"/>
              <a:t>Jivandas</a:t>
            </a:r>
            <a:r>
              <a:rPr lang="en-US" dirty="0" smtClean="0"/>
              <a:t>(1 ITC 406).In that matter AO after completion of assessment found that owner of coal mines was a firm and not </a:t>
            </a:r>
            <a:r>
              <a:rPr lang="en-US" dirty="0" err="1" smtClean="0"/>
              <a:t>individauls</a:t>
            </a:r>
            <a:r>
              <a:rPr lang="en-US" dirty="0" smtClean="0"/>
              <a:t>. </a:t>
            </a:r>
            <a:r>
              <a:rPr lang="en-US" dirty="0" err="1" smtClean="0"/>
              <a:t>Assessee</a:t>
            </a:r>
            <a:r>
              <a:rPr lang="en-US" dirty="0" smtClean="0"/>
              <a:t>-firm requested for rectification and allow it to carry forward losses.AO refused to pass order stating that there was no mistake apparent from records. </a:t>
            </a:r>
            <a:r>
              <a:rPr lang="en-US" dirty="0" err="1" smtClean="0"/>
              <a:t>Hon’ble</a:t>
            </a:r>
            <a:r>
              <a:rPr lang="en-US" dirty="0" smtClean="0"/>
              <a:t> </a:t>
            </a:r>
            <a:r>
              <a:rPr lang="en-US" dirty="0" err="1" smtClean="0"/>
              <a:t>Patana</a:t>
            </a:r>
            <a:r>
              <a:rPr lang="en-US" dirty="0" smtClean="0"/>
              <a:t> HC upheld the AO’s order</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Law developed till date with regard to rectification of mistakes stipulate that a </a:t>
            </a:r>
            <a:r>
              <a:rPr lang="en-US" dirty="0"/>
              <a:t>patent, manifest and self-evident error which does not require elaborate discussion of evidence or arguments to establish it, can be said to be an error apparent on the face of the </a:t>
            </a:r>
            <a:r>
              <a:rPr lang="en-US" dirty="0" err="1" smtClean="0"/>
              <a:t>record.An</a:t>
            </a:r>
            <a:r>
              <a:rPr lang="en-US" dirty="0" smtClean="0"/>
              <a:t> </a:t>
            </a:r>
            <a:r>
              <a:rPr lang="en-US" dirty="0"/>
              <a:t>error cannot be said to be apparent on the face of the record if one has to travel beyond the record to see whether the judgment </a:t>
            </a:r>
            <a:r>
              <a:rPr lang="en-US" dirty="0" smtClean="0"/>
              <a:t>is……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i="1" dirty="0" smtClean="0"/>
              <a:t>correct or not. An error apparent on the record means an error which strikes one on mere looking and does not need a long drawn out process of reasoning on points on which there may be conceivably two opinions. Such error should not require any extraneous matter to show its incorrectness. To put it differently, it should be so manifest and clear that no court would permit it to remain on record.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Rectification provisions find place in tax laws as they are not only in the interest of AO/</a:t>
            </a:r>
            <a:r>
              <a:rPr lang="en-US" sz="4400" dirty="0" err="1" smtClean="0"/>
              <a:t>Assessees</a:t>
            </a:r>
            <a:r>
              <a:rPr lang="en-US" sz="4400" dirty="0" smtClean="0"/>
              <a:t> but they are in the interest of Justice.</a:t>
            </a:r>
            <a:endParaRPr lang="en-US" sz="4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fontScale="92500" lnSpcReduction="10000"/>
          </a:bodyPr>
          <a:lstStyle/>
          <a:p>
            <a:pPr algn="just"/>
            <a:r>
              <a:rPr lang="en-US" dirty="0" smtClean="0"/>
              <a:t>A </a:t>
            </a:r>
            <a:r>
              <a:rPr lang="en-US" dirty="0"/>
              <a:t>mistake apparent from the record of the </a:t>
            </a:r>
            <a:r>
              <a:rPr lang="en-US" dirty="0" smtClean="0"/>
              <a:t>case </a:t>
            </a:r>
            <a:r>
              <a:rPr lang="en-US" dirty="0"/>
              <a:t>must be an error apparent, obvious and glaring. Mere complexity of the problem or that some genuine argument is necessary to discover the error may not be sufficient to oust the jurisdiction of the taxing authorities to rectify such a mistake. </a:t>
            </a:r>
            <a:r>
              <a:rPr lang="en-US" dirty="0" smtClean="0"/>
              <a:t>It </a:t>
            </a:r>
            <a:r>
              <a:rPr lang="en-US" dirty="0"/>
              <a:t>should be one which could be discerned with some precision after a judicial probe into the assessment records </a:t>
            </a:r>
            <a:r>
              <a:rPr lang="en-US" b="1" dirty="0"/>
              <a:t>without long drawn process of reasoning and on which no two reasonable contrary opinions are conceivable.</a:t>
            </a:r>
            <a:r>
              <a:rPr lang="en-US" dirty="0"/>
              <a:t>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Ignoring the Mandatory legal provisions would be considered apparent mistake.AO s have to amend them.</a:t>
            </a:r>
            <a:r>
              <a:rPr lang="en-US" dirty="0"/>
              <a:t> The proviso to section 32AB of the </a:t>
            </a:r>
            <a:r>
              <a:rPr lang="en-US" dirty="0" smtClean="0"/>
              <a:t>Act </a:t>
            </a:r>
            <a:r>
              <a:rPr lang="en-US" dirty="0"/>
              <a:t>makes it very clear that in respect of profits of eligible business or profession of a firm, the deduction can be claimed and granted only in the hands of the firm and not in those of the individual </a:t>
            </a:r>
            <a:r>
              <a:rPr lang="en-US" dirty="0" err="1" smtClean="0"/>
              <a:t>partners.In</a:t>
            </a:r>
            <a:r>
              <a:rPr lang="en-US" dirty="0" smtClean="0"/>
              <a:t> the case of </a:t>
            </a:r>
            <a:r>
              <a:rPr lang="en-US" dirty="0" err="1" smtClean="0"/>
              <a:t>Janatha</a:t>
            </a:r>
            <a:r>
              <a:rPr lang="en-US" dirty="0" smtClean="0"/>
              <a:t> Steel Mills P Ltd.(294 ITR 668) </a:t>
            </a:r>
            <a:endParaRPr lang="en-US" dirty="0"/>
          </a:p>
          <a:p>
            <a:pPr algn="just"/>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normAutofit fontScale="92500"/>
          </a:bodyPr>
          <a:lstStyle/>
          <a:p>
            <a:r>
              <a:rPr lang="en-US" dirty="0" smtClean="0"/>
              <a:t>… the AO allowed the deduction to the partners of the </a:t>
            </a:r>
            <a:r>
              <a:rPr lang="en-US" dirty="0" err="1" smtClean="0"/>
              <a:t>Firm.It</a:t>
            </a:r>
            <a:r>
              <a:rPr lang="en-US" dirty="0" smtClean="0"/>
              <a:t> was held by the Ker HC as under:</a:t>
            </a:r>
          </a:p>
          <a:p>
            <a:pPr>
              <a:buNone/>
            </a:pPr>
            <a:r>
              <a:rPr lang="en-US" dirty="0" smtClean="0"/>
              <a:t>   </a:t>
            </a:r>
          </a:p>
          <a:p>
            <a:pPr algn="just">
              <a:buNone/>
            </a:pPr>
            <a:r>
              <a:rPr lang="en-US" dirty="0"/>
              <a:t> </a:t>
            </a:r>
            <a:r>
              <a:rPr lang="en-US" dirty="0" smtClean="0"/>
              <a:t>    </a:t>
            </a:r>
            <a:r>
              <a:rPr lang="en-US" b="1" dirty="0" smtClean="0"/>
              <a:t>“</a:t>
            </a:r>
            <a:r>
              <a:rPr lang="en-US" b="1" i="1" dirty="0"/>
              <a:t>that what is expressly prohibited by the proviso could not be got over by clubbing the ineligible amount that was the </a:t>
            </a:r>
            <a:r>
              <a:rPr lang="en-US" b="1" i="1" dirty="0" err="1"/>
              <a:t>assessee’s</a:t>
            </a:r>
            <a:r>
              <a:rPr lang="en-US" b="1" i="1" dirty="0"/>
              <a:t> share income from the firms with the </a:t>
            </a:r>
            <a:r>
              <a:rPr lang="en-US" b="1" i="1" dirty="0" err="1"/>
              <a:t>assessee’s</a:t>
            </a:r>
            <a:r>
              <a:rPr lang="en-US" b="1" i="1" dirty="0"/>
              <a:t> own profit from eligible business. Therefore, the </a:t>
            </a:r>
            <a:r>
              <a:rPr lang="en-US" b="1" i="1" dirty="0" err="1"/>
              <a:t>assessee</a:t>
            </a:r>
            <a:r>
              <a:rPr lang="en-US" b="1" i="1" dirty="0"/>
              <a:t> was rightly held to be ineligible for deduction under section 32AB in respect of share income received from the firms.</a:t>
            </a:r>
            <a:endParaRPr 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algn="just"/>
            <a:r>
              <a:rPr lang="en-US" dirty="0" smtClean="0"/>
              <a:t>As per the established principles a </a:t>
            </a:r>
            <a:r>
              <a:rPr lang="en-US" dirty="0"/>
              <a:t>decision on a debatable point of law cannot be regarded as a mistake apparent on the face of the record </a:t>
            </a:r>
            <a:r>
              <a:rPr lang="en-US" dirty="0" smtClean="0"/>
              <a:t>and is not amenable </a:t>
            </a:r>
            <a:r>
              <a:rPr lang="en-US" dirty="0"/>
              <a:t>to rectification proceedings</a:t>
            </a:r>
            <a:r>
              <a:rPr lang="en-US" dirty="0" smtClean="0"/>
              <a:t>. In the case of a company 80 HHC deduction was calculated </a:t>
            </a:r>
            <a:r>
              <a:rPr lang="en-US" dirty="0"/>
              <a:t>from the profits and not from 30 per cent. of book </a:t>
            </a:r>
            <a:r>
              <a:rPr lang="en-US" dirty="0" err="1" smtClean="0"/>
              <a:t>profits.The</a:t>
            </a:r>
            <a:r>
              <a:rPr lang="en-US" dirty="0" smtClean="0"/>
              <a:t> Court, dismissing the appeal held that at the time of order two views were </a:t>
            </a:r>
            <a:r>
              <a:rPr lang="en-US" dirty="0" err="1" smtClean="0"/>
              <a:t>possible,so</a:t>
            </a:r>
            <a:r>
              <a:rPr lang="en-US" dirty="0" smtClean="0"/>
              <a:t> the AO was not justified to invoked the provisions of sec 154 of the Act.                    </a:t>
            </a:r>
            <a:r>
              <a:rPr lang="en-US" b="1" dirty="0" smtClean="0">
                <a:solidFill>
                  <a:srgbClr val="FF0000"/>
                </a:solidFill>
              </a:rPr>
              <a:t>(304 ITR 390)</a:t>
            </a:r>
            <a:endParaRPr lang="en-US" b="1"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dirty="0"/>
              <a:t>At the time of completing the assessment under section 144 the </a:t>
            </a:r>
            <a:r>
              <a:rPr lang="en-US" dirty="0" smtClean="0"/>
              <a:t>AO </a:t>
            </a:r>
            <a:r>
              <a:rPr lang="en-US" dirty="0"/>
              <a:t>did not take into account the provisions of section 184(5) </a:t>
            </a:r>
            <a:r>
              <a:rPr lang="en-US" dirty="0" smtClean="0"/>
              <a:t>.The </a:t>
            </a:r>
            <a:r>
              <a:rPr lang="en-US" dirty="0"/>
              <a:t>specific provision for disallowing salary and interest paid to the partners in a case where the assessment has been completed </a:t>
            </a:r>
            <a:r>
              <a:rPr lang="en-US" dirty="0" smtClean="0"/>
              <a:t>u/s.144 </a:t>
            </a:r>
            <a:r>
              <a:rPr lang="en-US" dirty="0"/>
              <a:t>was made applicable only </a:t>
            </a:r>
            <a:r>
              <a:rPr lang="en-US" dirty="0" smtClean="0"/>
              <a:t>w.e.f.1.04.2004</a:t>
            </a:r>
            <a:r>
              <a:rPr lang="en-US" dirty="0"/>
              <a:t>, by way of an </a:t>
            </a:r>
            <a:r>
              <a:rPr lang="en-US" dirty="0" err="1" smtClean="0"/>
              <a:t>amendment.Thus</a:t>
            </a:r>
            <a:r>
              <a:rPr lang="en-US" dirty="0"/>
              <a:t>, the issue whether the deduction </a:t>
            </a:r>
            <a:r>
              <a:rPr lang="en-US" dirty="0" smtClean="0"/>
              <a:t>of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lnSpcReduction="10000"/>
          </a:bodyPr>
          <a:lstStyle/>
          <a:p>
            <a:pPr algn="just"/>
            <a:r>
              <a:rPr lang="en-US" sz="3600" i="1" dirty="0" smtClean="0"/>
              <a:t>….</a:t>
            </a:r>
            <a:r>
              <a:rPr lang="en-US" sz="3600" dirty="0" smtClean="0"/>
              <a:t>interest and salary paid to the partners could be disallowed or not in a case where the assessment was completed u/s.144 and more particularly where such claim of deduction had specifically been allowed by the Tribunal was a highly debatable issue which fell outside the scope of the provisions of section 154 . The order of rectification was not valid.                                          </a:t>
            </a:r>
            <a:r>
              <a:rPr lang="en-US" sz="3600" b="1" dirty="0" smtClean="0">
                <a:solidFill>
                  <a:srgbClr val="FF0000"/>
                </a:solidFill>
              </a:rPr>
              <a:t>(302 ITR 66)</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In </a:t>
            </a:r>
            <a:r>
              <a:rPr lang="en-US" dirty="0" err="1" smtClean="0"/>
              <a:t>short,if</a:t>
            </a:r>
            <a:r>
              <a:rPr lang="en-US" dirty="0" smtClean="0"/>
              <a:t> provisions of the Act are to be </a:t>
            </a:r>
            <a:r>
              <a:rPr lang="en-US" dirty="0" err="1" smtClean="0"/>
              <a:t>analysed</a:t>
            </a:r>
            <a:r>
              <a:rPr lang="en-US" dirty="0" smtClean="0"/>
              <a:t> to decide the existence of a mistake it is not a mistake apparent from record. </a:t>
            </a:r>
            <a:r>
              <a:rPr lang="en-US" dirty="0" err="1" smtClean="0"/>
              <a:t>Besides,if</a:t>
            </a:r>
            <a:r>
              <a:rPr lang="en-US" dirty="0" smtClean="0"/>
              <a:t> an issue has not been deliberated upon considering the facts and the law then it would constitute a </a:t>
            </a:r>
            <a:r>
              <a:rPr lang="en-US" dirty="0" err="1" smtClean="0"/>
              <a:t>mistake.Mistakes</a:t>
            </a:r>
            <a:r>
              <a:rPr lang="en-US" dirty="0" smtClean="0"/>
              <a:t> apparent and evident from records are different from mistakes arising out of arguments.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Autofit/>
          </a:bodyPr>
          <a:lstStyle/>
          <a:p>
            <a:pPr algn="just"/>
            <a:r>
              <a:rPr lang="en-US" sz="4000" dirty="0" smtClean="0"/>
              <a:t>Issue of a notice u/s. 154 cannot be </a:t>
            </a:r>
            <a:r>
              <a:rPr lang="en-US" sz="4000" dirty="0" err="1" smtClean="0"/>
              <a:t>equalled</a:t>
            </a:r>
            <a:r>
              <a:rPr lang="en-US" sz="4000" dirty="0" smtClean="0"/>
              <a:t> with passing of a </a:t>
            </a:r>
            <a:r>
              <a:rPr lang="en-US" sz="4000" dirty="0" err="1" smtClean="0"/>
              <a:t>rectificatory</a:t>
            </a:r>
            <a:r>
              <a:rPr lang="en-US" sz="4000" dirty="0" smtClean="0"/>
              <a:t> </a:t>
            </a:r>
            <a:r>
              <a:rPr lang="en-US" sz="4000" dirty="0" err="1" smtClean="0"/>
              <a:t>order.By</a:t>
            </a:r>
            <a:r>
              <a:rPr lang="en-US" sz="4000" dirty="0" smtClean="0"/>
              <a:t> issuing notice the AO asks the </a:t>
            </a:r>
            <a:r>
              <a:rPr lang="en-US" sz="4000" dirty="0" err="1" smtClean="0"/>
              <a:t>assessee</a:t>
            </a:r>
            <a:r>
              <a:rPr lang="en-US" sz="4000" dirty="0" smtClean="0"/>
              <a:t> as to why the order in question should not be amended ? </a:t>
            </a:r>
          </a:p>
          <a:p>
            <a:pPr algn="just">
              <a:buNone/>
            </a:pPr>
            <a:r>
              <a:rPr lang="en-US" sz="4000" dirty="0" smtClean="0"/>
              <a:t>  Generally the courts will not interfere at the stage of issue of 154 notice.</a:t>
            </a:r>
            <a:endParaRPr lang="en-US" sz="4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148 / 154 </a:t>
            </a:r>
            <a:endParaRPr lang="en-US" b="1" dirty="0"/>
          </a:p>
        </p:txBody>
      </p:sp>
      <p:sp>
        <p:nvSpPr>
          <p:cNvPr id="3" name="Content Placeholder 2"/>
          <p:cNvSpPr>
            <a:spLocks noGrp="1"/>
          </p:cNvSpPr>
          <p:nvPr>
            <p:ph idx="1"/>
          </p:nvPr>
        </p:nvSpPr>
        <p:spPr/>
        <p:txBody>
          <a:bodyPr>
            <a:normAutofit/>
          </a:bodyPr>
          <a:lstStyle/>
          <a:p>
            <a:pPr algn="just"/>
            <a:r>
              <a:rPr lang="en-US" dirty="0"/>
              <a:t>The provisions for rectification of an error apparent on the record and for taking proceedings regarding escapement are to be invoked in different </a:t>
            </a:r>
            <a:r>
              <a:rPr lang="en-US" dirty="0" err="1" smtClean="0"/>
              <a:t>circumstances.The</a:t>
            </a:r>
            <a:r>
              <a:rPr lang="en-US" dirty="0" smtClean="0"/>
              <a:t> AO </a:t>
            </a:r>
            <a:r>
              <a:rPr lang="en-US" dirty="0"/>
              <a:t>must have recourse to the appropriate provision having regard to the facts and circumstances in each </a:t>
            </a:r>
            <a:r>
              <a:rPr lang="en-US" dirty="0" err="1" smtClean="0"/>
              <a:t>case.In</a:t>
            </a:r>
            <a:r>
              <a:rPr lang="en-US" dirty="0" smtClean="0"/>
              <a:t> </a:t>
            </a:r>
            <a:r>
              <a:rPr lang="en-US" dirty="0"/>
              <a:t>cases where the two appear to overlap, the </a:t>
            </a:r>
            <a:r>
              <a:rPr lang="en-US" dirty="0" smtClean="0"/>
              <a:t>AO…..</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638800"/>
          </a:xfrm>
        </p:spPr>
        <p:txBody>
          <a:bodyPr>
            <a:normAutofit lnSpcReduction="10000"/>
          </a:bodyPr>
          <a:lstStyle/>
          <a:p>
            <a:pPr algn="just"/>
            <a:r>
              <a:rPr lang="en-US" dirty="0" smtClean="0"/>
              <a:t>… must choose one in preference to the other and proceed. He should not take one as the appropriate proceeding and give it up at a later stage to have recourse to the other, since such proceedings are quasi-judicial and adjudication after notice is intended for the same purpose. In such a case of overlapping, constructive res </a:t>
            </a:r>
            <a:r>
              <a:rPr lang="en-US" dirty="0" err="1" smtClean="0"/>
              <a:t>judicata</a:t>
            </a:r>
            <a:r>
              <a:rPr lang="en-US" dirty="0" smtClean="0"/>
              <a:t> and not the statutory inhibition should make the AO desist from using one proceeding after the other instead of using one of the two with due care and caution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400" dirty="0" smtClean="0"/>
              <a:t>The </a:t>
            </a:r>
            <a:r>
              <a:rPr lang="en-US" sz="4400" dirty="0" err="1" smtClean="0"/>
              <a:t>Hon’ble</a:t>
            </a:r>
            <a:r>
              <a:rPr lang="en-US" sz="4400" dirty="0" smtClean="0"/>
              <a:t> Apex Court has held that rectification </a:t>
            </a:r>
            <a:r>
              <a:rPr lang="en-US" sz="4400" dirty="0"/>
              <a:t>of an order stems from the fundamental principle that justice is above </a:t>
            </a:r>
            <a:r>
              <a:rPr lang="en-US" sz="4400" dirty="0" smtClean="0"/>
              <a:t>all</a:t>
            </a:r>
            <a:r>
              <a:rPr lang="en-US" sz="4400" dirty="0"/>
              <a:t> </a:t>
            </a:r>
            <a:r>
              <a:rPr lang="en-US" sz="4400" dirty="0" smtClean="0"/>
              <a:t>and that mistakes should be corrected as early as </a:t>
            </a:r>
            <a:r>
              <a:rPr lang="en-US" sz="4400" dirty="0" err="1" smtClean="0"/>
              <a:t>possibe</a:t>
            </a:r>
            <a:r>
              <a:rPr lang="en-US" sz="4400" dirty="0" smtClean="0"/>
              <a:t>.   </a:t>
            </a:r>
            <a:r>
              <a:rPr lang="en-US" sz="4400" i="1" dirty="0" smtClean="0"/>
              <a:t>					</a:t>
            </a:r>
            <a:r>
              <a:rPr lang="en-US" sz="4400" b="1" i="1" dirty="0" smtClean="0">
                <a:solidFill>
                  <a:srgbClr val="FF0000"/>
                </a:solidFill>
              </a:rPr>
              <a:t>(305 ITR 227)</a:t>
            </a:r>
          </a:p>
          <a:p>
            <a:endParaRPr lang="en-US" sz="4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Where the power of rectification is conferred by the statute and is expressly confined to certain types of orders only, the authority concerned could not, under the guise of inherent power, catch within the purview of rectification, an order expressly kept out of it. </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Act provides for a specific order under section 249(3) by the FAA for the </a:t>
            </a:r>
            <a:r>
              <a:rPr lang="en-US" dirty="0" err="1" smtClean="0"/>
              <a:t>condonation</a:t>
            </a:r>
            <a:r>
              <a:rPr lang="en-US" dirty="0" smtClean="0"/>
              <a:t> of delay in </a:t>
            </a:r>
            <a:r>
              <a:rPr lang="en-US" dirty="0" err="1" smtClean="0"/>
              <a:t>prefering</a:t>
            </a:r>
            <a:r>
              <a:rPr lang="en-US" dirty="0" smtClean="0"/>
              <a:t> an appeal. This order u/s.249(3) has, however, not been subjected to the power of rectification u/s.154 and consequently the FAA is not competent even to look into, much less, rectify, any mistake which appeared to him to have occurred in an order u/s.249(3).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The scope of proceedings </a:t>
            </a:r>
            <a:r>
              <a:rPr lang="en-US" dirty="0" smtClean="0"/>
              <a:t>u/s. </a:t>
            </a:r>
            <a:r>
              <a:rPr lang="en-US" dirty="0"/>
              <a:t>143(2) is far wider. It is only on consideration of the matter and on being satisfied that it is necessary or expedient to do so, that the </a:t>
            </a:r>
            <a:r>
              <a:rPr lang="en-US" dirty="0" smtClean="0"/>
              <a:t>AO </a:t>
            </a:r>
            <a:r>
              <a:rPr lang="en-US" dirty="0"/>
              <a:t>issues the notice under section 143(2) . Once that has been done, the </a:t>
            </a:r>
            <a:r>
              <a:rPr lang="en-US" dirty="0" smtClean="0"/>
              <a:t>AO </a:t>
            </a:r>
            <a:r>
              <a:rPr lang="en-US" dirty="0"/>
              <a:t>has to proceed under sub-section (3) and make an assessment of the total income or loss of the </a:t>
            </a:r>
            <a:r>
              <a:rPr lang="en-US" dirty="0" err="1"/>
              <a:t>assessee</a:t>
            </a:r>
            <a:r>
              <a:rPr lang="en-US" dirty="0"/>
              <a:t> </a:t>
            </a:r>
            <a:r>
              <a:rPr lang="en-US" dirty="0" smtClean="0"/>
              <a:t>and</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a:t>
            </a:r>
            <a:r>
              <a:rPr lang="en-US" dirty="0" smtClean="0"/>
              <a:t>determine the sum, if any payable by it. The consequences follow under sub-section (4) . It is no doubt correct that an error apparent on the record can be corrected u/s. 154 of the Act. However, if parallel proceedings are permitted it would only result in waste of time. It would serve no purpose. Hence, </a:t>
            </a:r>
            <a:r>
              <a:rPr lang="en-US" b="1" u="sng" dirty="0" smtClean="0">
                <a:solidFill>
                  <a:srgbClr val="FF0000"/>
                </a:solidFill>
              </a:rPr>
              <a:t>proceedings u/s.154 for rectification cannot be initiated after the AO has issued notice u/s. 143(2) to the </a:t>
            </a:r>
            <a:r>
              <a:rPr lang="en-US" b="1" u="sng" dirty="0" err="1" smtClean="0">
                <a:solidFill>
                  <a:srgbClr val="FF0000"/>
                </a:solidFill>
              </a:rPr>
              <a:t>assessee</a:t>
            </a:r>
            <a:r>
              <a:rPr lang="en-US" b="1" u="sng" dirty="0" smtClean="0">
                <a:solidFill>
                  <a:srgbClr val="FF0000"/>
                </a:solidFill>
              </a:rPr>
              <a:t>. </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800" dirty="0" smtClean="0"/>
              <a:t>Similarly,</a:t>
            </a:r>
            <a:r>
              <a:rPr lang="en-US" sz="4800" dirty="0"/>
              <a:t> </a:t>
            </a:r>
            <a:r>
              <a:rPr lang="en-US" sz="4800" dirty="0" smtClean="0"/>
              <a:t>intimation </a:t>
            </a:r>
            <a:r>
              <a:rPr lang="en-US" sz="4800" dirty="0"/>
              <a:t>issued under section 143(1)(a) of the </a:t>
            </a:r>
            <a:r>
              <a:rPr lang="en-US" sz="4800" dirty="0" smtClean="0"/>
              <a:t>Act </a:t>
            </a:r>
            <a:r>
              <a:rPr lang="en-US" sz="4800" dirty="0"/>
              <a:t>cannot be rectified under section 154 after issue of notice under section 143(2) </a:t>
            </a:r>
            <a:r>
              <a:rPr lang="en-US" sz="4800" dirty="0" smtClean="0"/>
              <a:t>. </a:t>
            </a:r>
          </a:p>
          <a:p>
            <a:pPr algn="just">
              <a:buNone/>
            </a:pPr>
            <a:r>
              <a:rPr lang="en-US" sz="4800" dirty="0"/>
              <a:t>	</a:t>
            </a:r>
            <a:r>
              <a:rPr lang="en-US" sz="4800" dirty="0" smtClean="0"/>
              <a:t>				       </a:t>
            </a:r>
            <a:r>
              <a:rPr lang="en-US" sz="4800" b="1" dirty="0" smtClean="0">
                <a:solidFill>
                  <a:srgbClr val="FF0000"/>
                </a:solidFill>
              </a:rPr>
              <a:t>(255 ITR 632)</a:t>
            </a:r>
            <a:r>
              <a:rPr lang="en-US" sz="4800" dirty="0" smtClean="0"/>
              <a:t> </a:t>
            </a:r>
            <a:endParaRPr lang="en-US" sz="4800" dirty="0"/>
          </a:p>
          <a:p>
            <a:pPr lvl="8">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a:t>Sub-section (6) of section 154 of the Act casts an obligation on the </a:t>
            </a:r>
            <a:r>
              <a:rPr lang="en-US" dirty="0" smtClean="0"/>
              <a:t>AO to </a:t>
            </a:r>
            <a:r>
              <a:rPr lang="en-US" dirty="0"/>
              <a:t>serve a notice of demand on the </a:t>
            </a:r>
            <a:r>
              <a:rPr lang="en-US" dirty="0" err="1"/>
              <a:t>assessee</a:t>
            </a:r>
            <a:r>
              <a:rPr lang="en-US" dirty="0"/>
              <a:t> in the prescribed form specifying the sum payable </a:t>
            </a:r>
            <a:r>
              <a:rPr lang="en-US" b="1" dirty="0"/>
              <a:t>where any such amendment has the effect of enhancing the assessment or reducing the refund already made and such notice of demand shall be deemed to be issued under section 156 of the Act and the provisions of the Act shall apply accordingly. </a:t>
            </a:r>
          </a:p>
          <a:p>
            <a:pPr algn="just"/>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a:t>Section 154 of the </a:t>
            </a:r>
            <a:r>
              <a:rPr lang="en-US" dirty="0" smtClean="0"/>
              <a:t>Act  </a:t>
            </a:r>
            <a:r>
              <a:rPr lang="en-US" dirty="0"/>
              <a:t>is not meant for preferring a claim which the </a:t>
            </a:r>
            <a:r>
              <a:rPr lang="en-US" dirty="0" err="1"/>
              <a:t>assessee</a:t>
            </a:r>
            <a:r>
              <a:rPr lang="en-US" dirty="0"/>
              <a:t> had omitted to prefer in the assessment proceedings. The section can operate only on the facts which are already on the record and cannot be resorted to </a:t>
            </a:r>
            <a:r>
              <a:rPr lang="en-US" dirty="0" err="1"/>
              <a:t>to</a:t>
            </a:r>
            <a:r>
              <a:rPr lang="en-US" dirty="0"/>
              <a:t> introduce new facts. Therefore, where an </a:t>
            </a:r>
            <a:r>
              <a:rPr lang="en-US" dirty="0" err="1"/>
              <a:t>assessee</a:t>
            </a:r>
            <a:r>
              <a:rPr lang="en-US" dirty="0"/>
              <a:t> had </a:t>
            </a:r>
            <a:r>
              <a:rPr lang="en-US" dirty="0" smtClean="0"/>
              <a:t>failed </a:t>
            </a:r>
            <a:r>
              <a:rPr lang="en-US" dirty="0"/>
              <a:t>to claim the rebate allowed under </a:t>
            </a:r>
            <a:r>
              <a:rPr lang="en-US" dirty="0" smtClean="0"/>
              <a:t> a particular </a:t>
            </a:r>
            <a:r>
              <a:rPr lang="en-US" dirty="0" err="1" smtClean="0"/>
              <a:t>section,in</a:t>
            </a:r>
            <a:r>
              <a:rPr lang="en-US" dirty="0" smtClean="0"/>
              <a:t> </a:t>
            </a:r>
            <a:r>
              <a:rPr lang="en-US" dirty="0"/>
              <a:t>its return or even at the appellate stage, it cannot be </a:t>
            </a:r>
            <a:r>
              <a:rPr lang="en-US" dirty="0" smtClean="0"/>
              <a:t>held Section </a:t>
            </a:r>
            <a:r>
              <a:rPr lang="en-US" dirty="0"/>
              <a:t>154 of the </a:t>
            </a:r>
            <a:r>
              <a:rPr lang="en-US" dirty="0" smtClean="0"/>
              <a:t>Act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562600"/>
          </a:xfrm>
        </p:spPr>
        <p:txBody>
          <a:bodyPr>
            <a:normAutofit lnSpcReduction="10000"/>
          </a:bodyPr>
          <a:lstStyle/>
          <a:p>
            <a:pPr algn="just"/>
            <a:r>
              <a:rPr lang="en-US" dirty="0" smtClean="0"/>
              <a:t>…</a:t>
            </a:r>
            <a:r>
              <a:rPr lang="en-US" b="1" dirty="0" smtClean="0"/>
              <a:t>is not meant for preferring a claim which the </a:t>
            </a:r>
            <a:r>
              <a:rPr lang="en-US" b="1" dirty="0" err="1" smtClean="0"/>
              <a:t>assessee</a:t>
            </a:r>
            <a:r>
              <a:rPr lang="en-US" b="1" dirty="0" smtClean="0"/>
              <a:t> had omitted to prefer in the assessment </a:t>
            </a:r>
            <a:r>
              <a:rPr lang="en-US" b="1" dirty="0" err="1" smtClean="0"/>
              <a:t>proceedings</a:t>
            </a:r>
            <a:r>
              <a:rPr lang="en-US" dirty="0" err="1" smtClean="0"/>
              <a:t>.The</a:t>
            </a:r>
            <a:r>
              <a:rPr lang="en-US" dirty="0" smtClean="0"/>
              <a:t> section can operate only on the facts which are already on the record and cannot be resorted to introduce new </a:t>
            </a:r>
            <a:r>
              <a:rPr lang="en-US" dirty="0" err="1" smtClean="0"/>
              <a:t>facts.So,where</a:t>
            </a:r>
            <a:r>
              <a:rPr lang="en-US" dirty="0" smtClean="0"/>
              <a:t> an </a:t>
            </a:r>
            <a:r>
              <a:rPr lang="en-US" dirty="0" err="1" smtClean="0"/>
              <a:t>assessee</a:t>
            </a:r>
            <a:r>
              <a:rPr lang="en-US" dirty="0" smtClean="0"/>
              <a:t> had failed to claim the rebate allowed under a section, in its return or even at the appellate stage, it cannot be held that there was any mistake, much less a mistake apparent from the record, which would enable the </a:t>
            </a:r>
            <a:r>
              <a:rPr lang="en-US" dirty="0" err="1" smtClean="0"/>
              <a:t>assessee</a:t>
            </a:r>
            <a:r>
              <a:rPr lang="en-US" dirty="0" smtClean="0"/>
              <a:t> to resort to section 154 of the Act for relief .</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Where </a:t>
            </a:r>
            <a:r>
              <a:rPr lang="en-US" dirty="0" smtClean="0"/>
              <a:t>an </a:t>
            </a:r>
            <a:r>
              <a:rPr lang="en-US" dirty="0" err="1"/>
              <a:t>assessee</a:t>
            </a:r>
            <a:r>
              <a:rPr lang="en-US" dirty="0"/>
              <a:t> </a:t>
            </a:r>
            <a:r>
              <a:rPr lang="en-US" dirty="0" smtClean="0"/>
              <a:t>fails </a:t>
            </a:r>
            <a:r>
              <a:rPr lang="en-US" dirty="0"/>
              <a:t>to make a claim for export markets development allowance </a:t>
            </a:r>
            <a:r>
              <a:rPr lang="en-US" dirty="0" smtClean="0"/>
              <a:t>u/s. </a:t>
            </a:r>
            <a:r>
              <a:rPr lang="en-US" dirty="0"/>
              <a:t>35B in his return and the ITO </a:t>
            </a:r>
            <a:r>
              <a:rPr lang="en-US" dirty="0" smtClean="0"/>
              <a:t>completes </a:t>
            </a:r>
            <a:r>
              <a:rPr lang="en-US" dirty="0"/>
              <a:t>the assessment without granting the allowance and thereafter an application </a:t>
            </a:r>
            <a:r>
              <a:rPr lang="en-US" dirty="0" smtClean="0"/>
              <a:t>is </a:t>
            </a:r>
            <a:r>
              <a:rPr lang="en-US" dirty="0"/>
              <a:t>filed by the </a:t>
            </a:r>
            <a:r>
              <a:rPr lang="en-US" dirty="0" err="1"/>
              <a:t>assessee</a:t>
            </a:r>
            <a:r>
              <a:rPr lang="en-US" dirty="0"/>
              <a:t> </a:t>
            </a:r>
            <a:r>
              <a:rPr lang="en-US" dirty="0" smtClean="0"/>
              <a:t>u/s.154 </a:t>
            </a:r>
            <a:r>
              <a:rPr lang="en-US" dirty="0"/>
              <a:t>for rectification on the ground that there was a mistake apparent on the face of the </a:t>
            </a:r>
            <a:r>
              <a:rPr lang="en-US" dirty="0" err="1" smtClean="0"/>
              <a:t>record,it</a:t>
            </a:r>
            <a:r>
              <a:rPr lang="en-US" dirty="0" smtClean="0"/>
              <a:t> has to be held  </a:t>
            </a:r>
            <a:endParaRPr lang="en-US" dirty="0"/>
          </a:p>
          <a:p>
            <a:pPr algn="just"/>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t>
            </a:r>
            <a:r>
              <a:rPr lang="en-US" sz="4000" dirty="0" smtClean="0"/>
              <a:t>.that the mistake, if any, was committed by the </a:t>
            </a:r>
            <a:r>
              <a:rPr lang="en-US" sz="4000" dirty="0" err="1" smtClean="0"/>
              <a:t>assessee</a:t>
            </a:r>
            <a:r>
              <a:rPr lang="en-US" sz="4000" dirty="0" smtClean="0"/>
              <a:t> in not making the claim and there was no mistake apparent on the face of the record committed by the ITO which required rectification of the assessment u/s.154. </a:t>
            </a:r>
            <a:r>
              <a:rPr lang="en-US" sz="4000" b="1" dirty="0" smtClean="0">
                <a:solidFill>
                  <a:srgbClr val="FF0000"/>
                </a:solidFill>
              </a:rPr>
              <a:t>(124 ITR 55)</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334000"/>
          </a:xfrm>
        </p:spPr>
        <p:txBody>
          <a:bodyPr>
            <a:normAutofit fontScale="92500" lnSpcReduction="10000"/>
          </a:bodyPr>
          <a:lstStyle/>
          <a:p>
            <a:pPr algn="just"/>
            <a:r>
              <a:rPr lang="en-US" sz="4400" dirty="0" smtClean="0"/>
              <a:t>It is said that there is no heroism in perpetuating </a:t>
            </a:r>
            <a:r>
              <a:rPr lang="en-US" sz="4400" dirty="0" err="1" smtClean="0"/>
              <a:t>mistakes.In</a:t>
            </a:r>
            <a:r>
              <a:rPr lang="en-US" sz="4400" dirty="0" smtClean="0"/>
              <a:t> the matter of </a:t>
            </a:r>
            <a:r>
              <a:rPr lang="en-US" sz="4400" dirty="0" err="1" smtClean="0"/>
              <a:t>Aruna</a:t>
            </a:r>
            <a:r>
              <a:rPr lang="en-US" sz="4400" dirty="0" smtClean="0"/>
              <a:t> </a:t>
            </a:r>
            <a:r>
              <a:rPr lang="en-US" sz="4400" dirty="0" err="1" smtClean="0"/>
              <a:t>Luthara</a:t>
            </a:r>
            <a:r>
              <a:rPr lang="en-US" sz="4400" dirty="0" smtClean="0"/>
              <a:t>(252 ITR 76)it was held that the </a:t>
            </a:r>
            <a:r>
              <a:rPr lang="en-US" sz="4400" dirty="0"/>
              <a:t>obvious intention of the Legislature is that if the mistake has come to the notice of the authority within the prescribed time, it should not be allowed to continue.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algn="just"/>
            <a:r>
              <a:rPr lang="en-US" sz="3400" dirty="0"/>
              <a:t>Only matters beyond debate or dispute can form the subject matter of rectification. A rectification made on the basis of a Supreme Court pronouncement is, although a technical matter and may be a complicated matter, a matter beyond debate, doubt or dispute as the Supreme Court itself has laid the matter at rest. The jurisdiction </a:t>
            </a:r>
            <a:r>
              <a:rPr lang="en-US" sz="3400" dirty="0" smtClean="0"/>
              <a:t>to……</a:t>
            </a:r>
            <a:endParaRPr lang="en-US" sz="3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pPr algn="just"/>
            <a:r>
              <a:rPr lang="en-US" dirty="0"/>
              <a:t>It is not open to the </a:t>
            </a:r>
            <a:r>
              <a:rPr lang="en-US" dirty="0" smtClean="0"/>
              <a:t>AO </a:t>
            </a:r>
            <a:r>
              <a:rPr lang="en-US" dirty="0"/>
              <a:t>to go into the true scope of the relevant provisions of the Act in a proceeding </a:t>
            </a:r>
            <a:r>
              <a:rPr lang="en-US" dirty="0" smtClean="0"/>
              <a:t>u/s.154 </a:t>
            </a:r>
            <a:r>
              <a:rPr lang="en-US" dirty="0"/>
              <a:t>of the </a:t>
            </a:r>
            <a:r>
              <a:rPr lang="en-US" dirty="0" smtClean="0"/>
              <a:t>Act.</a:t>
            </a:r>
            <a:r>
              <a:rPr lang="en-US" dirty="0"/>
              <a:t> The law laid down by the Supreme Court cannot be said to have retrospective operation in the sense that although a debate or conflict of judicial opinion is resolved and settled by the Supreme Court,</a:t>
            </a:r>
            <a:r>
              <a:rPr lang="en-US" b="1" dirty="0"/>
              <a:t> </a:t>
            </a:r>
            <a:r>
              <a:rPr lang="en-US" b="1" dirty="0">
                <a:solidFill>
                  <a:srgbClr val="FF0000"/>
                </a:solidFill>
              </a:rPr>
              <a:t>it does not obliterate the existence of such debate, doubt or conflict prior to such decision.</a:t>
            </a:r>
            <a:r>
              <a:rPr lang="en-US" b="1" dirty="0"/>
              <a:t> </a:t>
            </a:r>
          </a:p>
          <a:p>
            <a:pPr>
              <a:buNone/>
            </a:pPr>
            <a:r>
              <a:rPr lang="en-US" i="1" dirty="0" smtClean="0"/>
              <a:t> </a:t>
            </a:r>
            <a:endParaRPr lang="en-US" i="1" dirty="0"/>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pass an order in rectification arises when the Supreme Court lays the matter at rest. However, where the Supreme Court decision is rendered after the rectification orders are passed, the principle that a binding Supreme Court decision gives the jurisdiction to rectify cannot be invoked. It is not possible for a rectifying officer to anticipate the decision of the highest authority and </a:t>
            </a:r>
            <a:r>
              <a:rPr lang="en-US" b="1" u="sng" dirty="0" smtClean="0">
                <a:solidFill>
                  <a:srgbClr val="FF0000"/>
                </a:solidFill>
              </a:rPr>
              <a:t>pass a “correct” rectifying order in anticipation.</a:t>
            </a:r>
            <a:r>
              <a:rPr lang="en-US" dirty="0" smtClean="0"/>
              <a:t>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dirty="0" smtClean="0"/>
              <a:t>It is </a:t>
            </a:r>
            <a:r>
              <a:rPr lang="en-US" dirty="0"/>
              <a:t>not open to the </a:t>
            </a:r>
            <a:r>
              <a:rPr lang="en-US" dirty="0" smtClean="0"/>
              <a:t>AO </a:t>
            </a:r>
            <a:r>
              <a:rPr lang="en-US" dirty="0"/>
              <a:t>to go into the true scope of the provisions of the Act in a rectification proceeding </a:t>
            </a:r>
            <a:r>
              <a:rPr lang="en-US" dirty="0" smtClean="0"/>
              <a:t>u/s.154 </a:t>
            </a:r>
            <a:r>
              <a:rPr lang="en-US" dirty="0"/>
              <a:t>of </a:t>
            </a:r>
            <a:r>
              <a:rPr lang="en-US" dirty="0" smtClean="0"/>
              <a:t>the Act.</a:t>
            </a:r>
          </a:p>
          <a:p>
            <a:pPr algn="just">
              <a:buNone/>
            </a:pPr>
            <a:r>
              <a:rPr lang="en-US" dirty="0" smtClean="0"/>
              <a:t>   The </a:t>
            </a:r>
            <a:r>
              <a:rPr lang="en-US" dirty="0"/>
              <a:t>law laid down by the Supreme Court cannot be said to have retrospective operation in the sense that although a debate or conflict of judicial opinion is resolved and settled by the Supreme Court, it </a:t>
            </a:r>
            <a:r>
              <a:rPr lang="en-US" b="1" dirty="0">
                <a:solidFill>
                  <a:srgbClr val="FF0000"/>
                </a:solidFill>
              </a:rPr>
              <a:t>does not obliterate the existence of such debate, doubt or conflict prior to such decision. </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just"/>
            <a:r>
              <a:rPr lang="en-US" sz="3600" dirty="0" smtClean="0"/>
              <a:t>Rectification issue has to be decided accordingly. </a:t>
            </a:r>
          </a:p>
          <a:p>
            <a:pPr algn="just"/>
            <a:r>
              <a:rPr lang="en-US" sz="3600" dirty="0"/>
              <a:t>In the presence of a decision of the Supreme Court or of the reference court, the authorities are bound by that opinion. If there is a settled view of the court on a point, which view had not been taken note of by the </a:t>
            </a:r>
            <a:r>
              <a:rPr lang="en-US" sz="3600" dirty="0" smtClean="0"/>
              <a:t>AO…</a:t>
            </a:r>
            <a:endParaRPr lang="en-US" sz="36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while framing the original assessment, it is open to him to pass a rectification order under section 154 of the Act, </a:t>
            </a:r>
            <a:r>
              <a:rPr lang="en-US" sz="4400" b="1" dirty="0" smtClean="0">
                <a:solidFill>
                  <a:srgbClr val="FF0000"/>
                </a:solidFill>
              </a:rPr>
              <a:t>there being a mistake apparent on the face of the record. </a:t>
            </a:r>
          </a:p>
          <a:p>
            <a:endParaRPr lang="en-US" sz="4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As far as judgments of High Courts are concerned same are applicable in the territorial jurisdiction of that Court provided the Court has given a definite </a:t>
            </a:r>
            <a:r>
              <a:rPr lang="en-US" dirty="0"/>
              <a:t>opinion </a:t>
            </a:r>
            <a:r>
              <a:rPr lang="en-US" dirty="0" smtClean="0"/>
              <a:t>about the </a:t>
            </a:r>
            <a:r>
              <a:rPr lang="en-US" dirty="0" err="1" smtClean="0"/>
              <a:t>dispute.If</a:t>
            </a:r>
            <a:r>
              <a:rPr lang="en-US" dirty="0" smtClean="0"/>
              <a:t> a decision is reversed by the Court and accordingly a rectification order is passed it would considered a valid order of rectifying the mistakes. </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562600"/>
          </a:xfrm>
        </p:spPr>
        <p:txBody>
          <a:bodyPr>
            <a:normAutofit/>
          </a:bodyPr>
          <a:lstStyle/>
          <a:p>
            <a:pPr algn="just"/>
            <a:r>
              <a:rPr lang="en-US" dirty="0"/>
              <a:t>In completing the income-tax assessment for </a:t>
            </a:r>
            <a:r>
              <a:rPr lang="en-US" dirty="0" smtClean="0"/>
              <a:t>two </a:t>
            </a:r>
            <a:r>
              <a:rPr lang="en-US" dirty="0"/>
              <a:t>assessment years </a:t>
            </a:r>
            <a:r>
              <a:rPr lang="en-US" dirty="0" smtClean="0"/>
              <a:t>the AO </a:t>
            </a:r>
            <a:r>
              <a:rPr lang="en-US" dirty="0"/>
              <a:t>allowed the wealth-tax paid as a deduction in computing the total income of the </a:t>
            </a:r>
            <a:r>
              <a:rPr lang="en-US" dirty="0" err="1"/>
              <a:t>assessee</a:t>
            </a:r>
            <a:r>
              <a:rPr lang="en-US" dirty="0"/>
              <a:t>. In the subsequent orders of reassessments also, this point was not touched by the officer. Subsequently, </a:t>
            </a:r>
            <a:r>
              <a:rPr lang="en-US" dirty="0" smtClean="0"/>
              <a:t>he initiated </a:t>
            </a:r>
            <a:r>
              <a:rPr lang="en-US" dirty="0"/>
              <a:t>proceedings in respect of both the years </a:t>
            </a:r>
            <a:r>
              <a:rPr lang="en-US" dirty="0" smtClean="0"/>
              <a:t>u/s.154 </a:t>
            </a:r>
            <a:r>
              <a:rPr lang="en-US" dirty="0"/>
              <a:t>of the </a:t>
            </a:r>
            <a:r>
              <a:rPr lang="en-US" dirty="0" smtClean="0"/>
              <a:t>Act. evidently </a:t>
            </a:r>
            <a:r>
              <a:rPr lang="en-US" dirty="0"/>
              <a:t>on the basis </a:t>
            </a:r>
            <a:r>
              <a:rPr lang="en-US" dirty="0" smtClean="0"/>
              <a:t>of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……the decision of the Jurisdictional High Court in which held that wealth-tax paid was not deductible from the income from business for arriving at the taxable income, and, overruling the objections of the </a:t>
            </a:r>
            <a:r>
              <a:rPr lang="en-US" dirty="0" err="1" smtClean="0"/>
              <a:t>assessee</a:t>
            </a:r>
            <a:r>
              <a:rPr lang="en-US" dirty="0" smtClean="0"/>
              <a:t>, rectified the assessment orders by adding back the wealth-tax which was originally deducted.</a:t>
            </a:r>
            <a:r>
              <a:rPr lang="en-US" i="1" dirty="0" smtClean="0"/>
              <a:t> </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5410200"/>
          </a:xfrm>
        </p:spPr>
        <p:txBody>
          <a:bodyPr>
            <a:normAutofit/>
          </a:bodyPr>
          <a:lstStyle/>
          <a:p>
            <a:pPr algn="just">
              <a:buNone/>
            </a:pPr>
            <a:r>
              <a:rPr lang="en-US" i="1" dirty="0" smtClean="0"/>
              <a:t>   </a:t>
            </a:r>
            <a:r>
              <a:rPr lang="en-US" dirty="0" smtClean="0"/>
              <a:t>Dismissing the appeal filed by the </a:t>
            </a:r>
            <a:r>
              <a:rPr lang="en-US" dirty="0" err="1" smtClean="0"/>
              <a:t>assessee</a:t>
            </a:r>
            <a:r>
              <a:rPr lang="en-US" dirty="0" smtClean="0"/>
              <a:t> the </a:t>
            </a:r>
            <a:r>
              <a:rPr lang="en-US" dirty="0" err="1" smtClean="0"/>
              <a:t>Hon’ble</a:t>
            </a:r>
            <a:r>
              <a:rPr lang="en-US" dirty="0" smtClean="0"/>
              <a:t> Madras High Court held that the decision of the jurisdictional High Court made it clear that the AO committed an error in deducting the wealth-tax from the income of the </a:t>
            </a:r>
            <a:r>
              <a:rPr lang="en-US" dirty="0" err="1" smtClean="0"/>
              <a:t>assessee</a:t>
            </a:r>
            <a:r>
              <a:rPr lang="en-US" dirty="0" smtClean="0"/>
              <a:t> and that error was apparent from the record. Therefore, the officer acted within his jurisdiction in proceeding under section 154 in order to rectify the mistake. </a:t>
            </a:r>
          </a:p>
          <a:p>
            <a:pPr algn="just">
              <a:buNone/>
            </a:pPr>
            <a:r>
              <a:rPr lang="en-US" dirty="0"/>
              <a:t>	</a:t>
            </a:r>
            <a:r>
              <a:rPr lang="en-US" dirty="0" smtClean="0"/>
              <a:t>						</a:t>
            </a:r>
            <a:r>
              <a:rPr lang="en-US" b="1" dirty="0" smtClean="0">
                <a:solidFill>
                  <a:srgbClr val="FF0000"/>
                </a:solidFill>
              </a:rPr>
              <a:t>(110 ITR 822)</a:t>
            </a:r>
            <a:endParaRPr lang="en-US" b="1" dirty="0" smtClean="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smtClean="0"/>
              <a:t>These provisions are aimed at correcting and regulating </a:t>
            </a:r>
            <a:r>
              <a:rPr lang="en-US" sz="4400" dirty="0" err="1" smtClean="0"/>
              <a:t>assessments.They</a:t>
            </a:r>
            <a:r>
              <a:rPr lang="en-US" sz="4400" dirty="0" smtClean="0"/>
              <a:t> amend the so called final orders that are passed under some mistakes  or misconception/misunderstanding</a:t>
            </a:r>
            <a:endParaRPr lang="en-US" sz="4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pPr algn="just"/>
            <a:r>
              <a:rPr lang="en-US" sz="3600" dirty="0"/>
              <a:t>If there is a decision on a particular point by the High Court of a State, it is binding on the income-tax authorities in that State and merely because there is some judicial divergence of opinion on that point between some High Courts, it could not be said that there is still scope for a debate on the point. </a:t>
            </a:r>
            <a:endParaRPr lang="en-US" sz="3600" dirty="0" smtClean="0"/>
          </a:p>
          <a:p>
            <a:pPr algn="just">
              <a:buNone/>
            </a:pPr>
            <a:r>
              <a:rPr lang="en-US" sz="3600" dirty="0"/>
              <a:t>	</a:t>
            </a:r>
            <a:r>
              <a:rPr lang="en-US" sz="3600" dirty="0" smtClean="0"/>
              <a:t>						</a:t>
            </a:r>
            <a:r>
              <a:rPr lang="en-US" sz="3600" b="1" dirty="0" smtClean="0">
                <a:solidFill>
                  <a:srgbClr val="FF0000"/>
                </a:solidFill>
              </a:rPr>
              <a:t>(230 ITR 839)</a:t>
            </a:r>
            <a:endParaRPr lang="en-US" sz="3600" b="1" dirty="0">
              <a:solidFill>
                <a:srgbClr val="FF0000"/>
              </a:solidFill>
            </a:endParaRPr>
          </a:p>
          <a:p>
            <a:pPr>
              <a:buNone/>
            </a:pP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4983163"/>
          </a:xfrm>
        </p:spPr>
        <p:txBody>
          <a:bodyPr>
            <a:normAutofit/>
          </a:bodyPr>
          <a:lstStyle/>
          <a:p>
            <a:pPr algn="just"/>
            <a:r>
              <a:rPr lang="en-US" dirty="0"/>
              <a:t>Section 154(1A) </a:t>
            </a:r>
            <a:r>
              <a:rPr lang="en-US" dirty="0" smtClean="0"/>
              <a:t>is </a:t>
            </a:r>
            <a:r>
              <a:rPr lang="en-US" dirty="0"/>
              <a:t>limited to “mistakes apparent from the record”. Such mistakes cannot and do not include powers to revise or review/reappraise one’s earlier </a:t>
            </a:r>
            <a:r>
              <a:rPr lang="en-US" dirty="0" err="1" smtClean="0"/>
              <a:t>order</a:t>
            </a:r>
            <a:r>
              <a:rPr lang="en-US" i="1" dirty="0" err="1" smtClean="0"/>
              <a:t>.</a:t>
            </a:r>
            <a:r>
              <a:rPr lang="en-US" dirty="0" err="1" smtClean="0"/>
              <a:t>If</a:t>
            </a:r>
            <a:r>
              <a:rPr lang="en-US" dirty="0" smtClean="0"/>
              <a:t> the FAA decides some issue in the appellate </a:t>
            </a:r>
            <a:r>
              <a:rPr lang="en-US" dirty="0" err="1" smtClean="0"/>
              <a:t>proceedings,then</a:t>
            </a:r>
            <a:r>
              <a:rPr lang="en-US" dirty="0" smtClean="0"/>
              <a:t> the order of the AO mergers with his </a:t>
            </a:r>
            <a:r>
              <a:rPr lang="en-US" dirty="0" err="1" smtClean="0"/>
              <a:t>order.If</a:t>
            </a:r>
            <a:r>
              <a:rPr lang="en-US" dirty="0" smtClean="0"/>
              <a:t> junior officers are allowed to rectify the orders of the Seniors it will result in judicial anarchy. </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a:t>If the Revenue in any manner was dissatisfied, it was open to it to challenge the issue in the second appeal before the Tribunal. In the absence of any challenge, permitting the </a:t>
            </a:r>
            <a:r>
              <a:rPr lang="en-US" dirty="0" smtClean="0"/>
              <a:t>AO </a:t>
            </a:r>
            <a:r>
              <a:rPr lang="en-US" dirty="0"/>
              <a:t>to vary or review or revise his own order under a plea of correcting the mistake as contemplated under section 154 is to in effect allow him to override or overreach the order passed by the higher authorities in appeal or revision. </a:t>
            </a: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In the matter of P Das &amp; Co. penalty </a:t>
            </a:r>
            <a:r>
              <a:rPr lang="en-US" dirty="0"/>
              <a:t>was levied by the </a:t>
            </a:r>
            <a:r>
              <a:rPr lang="en-US" dirty="0" smtClean="0"/>
              <a:t>AO </a:t>
            </a:r>
            <a:r>
              <a:rPr lang="en-US" dirty="0"/>
              <a:t>under section 271(1)(c) on the </a:t>
            </a:r>
            <a:r>
              <a:rPr lang="en-US" dirty="0" err="1"/>
              <a:t>assessee</a:t>
            </a:r>
            <a:r>
              <a:rPr lang="en-US" dirty="0"/>
              <a:t> which was a registered firm. On appeal, the </a:t>
            </a:r>
            <a:r>
              <a:rPr lang="en-US" dirty="0" smtClean="0"/>
              <a:t>FAA confirmed </a:t>
            </a:r>
            <a:r>
              <a:rPr lang="en-US" dirty="0"/>
              <a:t>the imposition of penalty. Subsequently, the </a:t>
            </a:r>
            <a:r>
              <a:rPr lang="en-US" dirty="0" smtClean="0"/>
              <a:t>AO purportedly </a:t>
            </a:r>
            <a:r>
              <a:rPr lang="en-US" dirty="0"/>
              <a:t>exercising powers under section 154 of the Act rectified the order of penalty and imposed a further </a:t>
            </a:r>
            <a:r>
              <a:rPr lang="en-US" dirty="0" smtClean="0"/>
              <a:t>penalty treating </a:t>
            </a:r>
            <a:r>
              <a:rPr lang="en-US" dirty="0"/>
              <a:t>the petitioner as an unregistered firm under section 271(2) of the Act.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10000"/>
          </a:bodyPr>
          <a:lstStyle/>
          <a:p>
            <a:pPr algn="just"/>
            <a:r>
              <a:rPr lang="en-US" dirty="0" smtClean="0"/>
              <a:t>Deciding the Writ filed by the </a:t>
            </a:r>
            <a:r>
              <a:rPr lang="en-US" dirty="0" err="1" smtClean="0"/>
              <a:t>assessee</a:t>
            </a:r>
            <a:r>
              <a:rPr lang="en-US" dirty="0" smtClean="0"/>
              <a:t> the </a:t>
            </a:r>
            <a:r>
              <a:rPr lang="en-US" dirty="0" err="1" smtClean="0"/>
              <a:t>Honble</a:t>
            </a:r>
            <a:r>
              <a:rPr lang="en-US" dirty="0" smtClean="0"/>
              <a:t> </a:t>
            </a:r>
            <a:r>
              <a:rPr lang="en-US" dirty="0" err="1" smtClean="0"/>
              <a:t>Gauhati</a:t>
            </a:r>
            <a:r>
              <a:rPr lang="en-US" dirty="0" smtClean="0"/>
              <a:t> High Court held that the </a:t>
            </a:r>
            <a:r>
              <a:rPr lang="en-US" dirty="0"/>
              <a:t>assessing authority had imposed penalty on the </a:t>
            </a:r>
            <a:r>
              <a:rPr lang="en-US" dirty="0" err="1"/>
              <a:t>assessee</a:t>
            </a:r>
            <a:r>
              <a:rPr lang="en-US" dirty="0"/>
              <a:t> and the </a:t>
            </a:r>
            <a:r>
              <a:rPr lang="en-US" dirty="0" err="1"/>
              <a:t>assessee</a:t>
            </a:r>
            <a:r>
              <a:rPr lang="en-US" dirty="0"/>
              <a:t> had gone in appeal before the appellate authority and the appellate authority had considered all aspects of the matter or had to be taken to have considered all aspects of the matter and found that penalty was rightly and correctly imposed. It was no longer open for the assessing authority to pass an order of rectification. The order of rectification was not </a:t>
            </a:r>
            <a:r>
              <a:rPr lang="en-US" dirty="0" smtClean="0"/>
              <a:t>valid. </a:t>
            </a:r>
            <a:endParaRPr lang="en-US" dirty="0"/>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just"/>
            <a:r>
              <a:rPr lang="en-US" sz="3600" dirty="0" smtClean="0"/>
              <a:t>It further observed</a:t>
            </a:r>
          </a:p>
          <a:p>
            <a:pPr algn="just">
              <a:buNone/>
            </a:pPr>
            <a:r>
              <a:rPr lang="en-US" sz="3600" dirty="0" smtClean="0"/>
              <a:t> “The </a:t>
            </a:r>
            <a:r>
              <a:rPr lang="en-US" sz="3600" dirty="0"/>
              <a:t>language of section 154(1)(a) makes it abundantly clear that the </a:t>
            </a:r>
            <a:r>
              <a:rPr lang="en-US" sz="3600" b="1" dirty="0">
                <a:solidFill>
                  <a:srgbClr val="FF0000"/>
                </a:solidFill>
              </a:rPr>
              <a:t>matter which is considered or decided by the appellate authority cannot be rectified by him</a:t>
            </a:r>
            <a:r>
              <a:rPr lang="en-US" sz="3600" dirty="0"/>
              <a:t>. Matter means all facets of the matter which come within the scope of the appeal</a:t>
            </a:r>
            <a:r>
              <a:rPr lang="en-US" sz="3600" dirty="0" smtClean="0"/>
              <a:t>.”                         </a:t>
            </a:r>
            <a:r>
              <a:rPr lang="en-US" sz="3600" b="1" dirty="0" smtClean="0">
                <a:solidFill>
                  <a:srgbClr val="FF0000"/>
                </a:solidFill>
              </a:rPr>
              <a:t>(217 ITR 29)</a:t>
            </a:r>
            <a:endParaRPr lang="en-US" sz="3600" b="1"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The rectification of an error by the </a:t>
            </a:r>
            <a:r>
              <a:rPr lang="en-US" dirty="0" smtClean="0"/>
              <a:t>FAA is </a:t>
            </a:r>
            <a:r>
              <a:rPr lang="en-US" dirty="0"/>
              <a:t>not an independent exercise of power, but it only impinges on the exercise of the appellate jurisdiction and gets fused into the original appellate order. Where the </a:t>
            </a:r>
            <a:r>
              <a:rPr lang="en-US" dirty="0" smtClean="0"/>
              <a:t>FAA rectifies </a:t>
            </a:r>
            <a:r>
              <a:rPr lang="en-US" dirty="0"/>
              <a:t>his order </a:t>
            </a:r>
            <a:r>
              <a:rPr lang="en-US" dirty="0" smtClean="0"/>
              <a:t>he </a:t>
            </a:r>
            <a:r>
              <a:rPr lang="en-US" dirty="0"/>
              <a:t>exercises the power conferred on him under section </a:t>
            </a:r>
            <a:r>
              <a:rPr lang="en-US" dirty="0" smtClean="0"/>
              <a:t>154 of the Act and </a:t>
            </a:r>
            <a:r>
              <a:rPr lang="en-US" dirty="0"/>
              <a:t>an appeal to the Tribunal is competent from such order. </a:t>
            </a:r>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800" dirty="0" smtClean="0"/>
              <a:t>The power of rectification conferred upon the FAAs by </a:t>
            </a:r>
            <a:r>
              <a:rPr lang="en-US" sz="4800" dirty="0" err="1" smtClean="0"/>
              <a:t>cls</a:t>
            </a:r>
            <a:r>
              <a:rPr lang="en-US" sz="4800" dirty="0" smtClean="0"/>
              <a:t>. (b) and (c) of s. 154(1) is unrestricted and extends to all orders passed by them. </a:t>
            </a:r>
          </a:p>
          <a:p>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r>
              <a:rPr lang="en-US" sz="4000" dirty="0" smtClean="0"/>
              <a:t>There </a:t>
            </a:r>
            <a:r>
              <a:rPr lang="en-US" sz="4000" dirty="0"/>
              <a:t>is no warrant to apply the principle of </a:t>
            </a:r>
            <a:r>
              <a:rPr lang="en-US" sz="4000" dirty="0" err="1" smtClean="0"/>
              <a:t>ejusdem</a:t>
            </a:r>
            <a:r>
              <a:rPr lang="en-US" sz="4000" dirty="0" smtClean="0"/>
              <a:t> generis and cut down the amplitude of the power of rectification under s. 154(1)(a) to orders of assessment and refund, more particularly in view of the fact that the words "assessment" and "refund" do not constitute a "class". </a:t>
            </a:r>
            <a:endParaRPr lang="en-US" sz="4000" dirty="0"/>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Autofit/>
          </a:bodyPr>
          <a:lstStyle/>
          <a:p>
            <a:pPr algn="just"/>
            <a:r>
              <a:rPr lang="en-US" sz="4000" dirty="0" smtClean="0"/>
              <a:t>….</a:t>
            </a:r>
            <a:r>
              <a:rPr lang="en-US" sz="4000" dirty="0" smtClean="0"/>
              <a:t> The language employed in the section is very clear and brooks no ambiguity. It is not only in the interests of justice, but also in the interests of the </a:t>
            </a:r>
            <a:r>
              <a:rPr lang="en-US" sz="4000" dirty="0" err="1" smtClean="0"/>
              <a:t>assessee</a:t>
            </a:r>
            <a:r>
              <a:rPr lang="en-US" sz="4000" dirty="0" smtClean="0"/>
              <a:t> as well as the Revenue, that manifestly erroneous orders are not allowed to stand.</a:t>
            </a:r>
            <a:endParaRPr lang="en-US" sz="4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sz="4400" dirty="0" smtClean="0"/>
              <a:t>Therefore, judiciary is not inclined to give restrictive meaning to these </a:t>
            </a:r>
            <a:r>
              <a:rPr lang="en-US" sz="4400" dirty="0" err="1" smtClean="0"/>
              <a:t>provisions.Not</a:t>
            </a:r>
            <a:r>
              <a:rPr lang="en-US" sz="4400" dirty="0" smtClean="0"/>
              <a:t> only the AOs/ </a:t>
            </a:r>
            <a:r>
              <a:rPr lang="en-US" sz="4400" dirty="0" err="1" smtClean="0"/>
              <a:t>Assessees</a:t>
            </a:r>
            <a:r>
              <a:rPr lang="en-US" sz="4400" dirty="0" smtClean="0"/>
              <a:t> ,but the </a:t>
            </a:r>
            <a:r>
              <a:rPr lang="en-US" sz="4400" dirty="0" err="1" smtClean="0"/>
              <a:t>CsIT,FAAs</a:t>
            </a:r>
            <a:r>
              <a:rPr lang="en-US" sz="4400" dirty="0"/>
              <a:t> </a:t>
            </a:r>
            <a:r>
              <a:rPr lang="en-US" sz="4400" dirty="0" smtClean="0"/>
              <a:t>and Tribunal have been given unlimited powers of amend their own orders. Word order include ‘rectified’ orders also.</a:t>
            </a:r>
            <a:endParaRPr lang="en-US" sz="4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t>from any angle, there is no reason why a restricted interpretation should be placed on s. 154(1)(a) of the Act. The AO has power under s. 154(1)(a) </a:t>
            </a:r>
            <a:r>
              <a:rPr lang="en-US" sz="4000" b="1" u="sng" dirty="0" smtClean="0">
                <a:solidFill>
                  <a:srgbClr val="FF0000"/>
                </a:solidFill>
              </a:rPr>
              <a:t>to cancel the registration granted to a firm </a:t>
            </a:r>
            <a:r>
              <a:rPr lang="en-US" sz="4000" dirty="0" smtClean="0"/>
              <a:t>which has admitted a minor as a full-fledged partner.</a:t>
            </a:r>
            <a:endParaRPr lang="en-US" sz="40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t>The </a:t>
            </a:r>
            <a:r>
              <a:rPr lang="en-US" dirty="0"/>
              <a:t>mistake which may be rectified need not be in the order itself: it may be in any part of the record or proceeding of assessment of the </a:t>
            </a:r>
            <a:r>
              <a:rPr lang="en-US" dirty="0" err="1"/>
              <a:t>assessee</a:t>
            </a:r>
            <a:r>
              <a:rPr lang="en-US" dirty="0"/>
              <a:t>. But for the purpose of assessment, an individual and a firm are distinct entities and even if an individual is a partner of the firm, </a:t>
            </a:r>
            <a:r>
              <a:rPr lang="en-US" b="1" dirty="0">
                <a:solidFill>
                  <a:srgbClr val="FF0000"/>
                </a:solidFill>
              </a:rPr>
              <a:t>a mistake discovered because of something contained in the assessment of the firm is not a mistake apparent from the record of assessment of the individual partne</a:t>
            </a:r>
            <a:r>
              <a:rPr lang="en-US" dirty="0">
                <a:solidFill>
                  <a:srgbClr val="FF0000"/>
                </a:solidFill>
              </a:rPr>
              <a:t>r. </a:t>
            </a:r>
            <a:r>
              <a:rPr lang="en-US" dirty="0" smtClean="0">
                <a:solidFill>
                  <a:srgbClr val="FF0000"/>
                </a:solidFill>
              </a:rPr>
              <a:t>             </a:t>
            </a:r>
            <a:r>
              <a:rPr lang="en-US" b="1" dirty="0" smtClean="0"/>
              <a:t>(138 ITR 734)</a:t>
            </a:r>
            <a:endParaRPr lang="en-US" b="1" dirty="0"/>
          </a:p>
          <a:p>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just"/>
            <a:r>
              <a:rPr lang="en-US" sz="4000" dirty="0"/>
              <a:t>Granting a benefit to an </a:t>
            </a:r>
            <a:r>
              <a:rPr lang="en-US" sz="4000" dirty="0" err="1"/>
              <a:t>assessee</a:t>
            </a:r>
            <a:r>
              <a:rPr lang="en-US" sz="4000" dirty="0"/>
              <a:t> in ignorance of a statutory requirement is a mistake attracting the </a:t>
            </a:r>
            <a:r>
              <a:rPr lang="en-US" sz="4000" dirty="0" err="1"/>
              <a:t>rigour</a:t>
            </a:r>
            <a:r>
              <a:rPr lang="en-US" sz="4000" dirty="0"/>
              <a:t> of section 154 of the </a:t>
            </a:r>
            <a:r>
              <a:rPr lang="en-US" sz="4000" dirty="0" smtClean="0"/>
              <a:t>Act.</a:t>
            </a:r>
            <a:r>
              <a:rPr lang="en-US" sz="4000" dirty="0"/>
              <a:t> </a:t>
            </a:r>
            <a:r>
              <a:rPr lang="en-US" sz="4000" dirty="0" smtClean="0"/>
              <a:t>A </a:t>
            </a:r>
            <a:r>
              <a:rPr lang="en-US" sz="4000" dirty="0"/>
              <a:t>mistake in the allowance of relief under </a:t>
            </a:r>
            <a:r>
              <a:rPr lang="en-US" sz="4000" dirty="0" smtClean="0"/>
              <a:t> various sub sections  of the section 80L made </a:t>
            </a:r>
            <a:r>
              <a:rPr lang="en-US" sz="4000" dirty="0"/>
              <a:t>because of the misreading of section </a:t>
            </a:r>
            <a:r>
              <a:rPr lang="en-US" sz="4000" dirty="0" smtClean="0"/>
              <a:t>80A,would </a:t>
            </a:r>
            <a:r>
              <a:rPr lang="en-US" sz="4000" dirty="0"/>
              <a:t>be a mistake apparent from the record and such mistake can be rectified under section 154 of the Act. </a:t>
            </a:r>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a:t>E</a:t>
            </a:r>
            <a:r>
              <a:rPr lang="en-US" sz="3600" dirty="0" smtClean="0"/>
              <a:t>xpenditure </a:t>
            </a:r>
            <a:r>
              <a:rPr lang="en-US" sz="3600" dirty="0"/>
              <a:t>in the form of preliminary expenditure for construction of a shopping complex was capital in nature and could not be treated as revenue </a:t>
            </a:r>
            <a:r>
              <a:rPr lang="en-US" sz="3600" dirty="0" err="1" smtClean="0"/>
              <a:t>expenditure.Therefore</a:t>
            </a:r>
            <a:r>
              <a:rPr lang="en-US" sz="3600" dirty="0"/>
              <a:t>, rectification carried out under section 154 of the </a:t>
            </a:r>
            <a:r>
              <a:rPr lang="en-US" sz="3600" dirty="0" smtClean="0"/>
              <a:t>Act</a:t>
            </a:r>
            <a:r>
              <a:rPr lang="en-US" sz="3600" dirty="0"/>
              <a:t>, </a:t>
            </a:r>
            <a:r>
              <a:rPr lang="en-US" sz="3600" dirty="0" smtClean="0"/>
              <a:t>was </a:t>
            </a:r>
            <a:r>
              <a:rPr lang="en-US" sz="3600" dirty="0"/>
              <a:t>justified. </a:t>
            </a:r>
            <a:r>
              <a:rPr lang="en-US" sz="3600" dirty="0" smtClean="0"/>
              <a:t>                </a:t>
            </a:r>
            <a:r>
              <a:rPr lang="en-US" sz="3600" b="1" dirty="0" smtClean="0">
                <a:solidFill>
                  <a:srgbClr val="FF0000"/>
                </a:solidFill>
              </a:rPr>
              <a:t>(302 ITR 72)</a:t>
            </a:r>
            <a:endParaRPr lang="en-US" sz="3600" b="1" dirty="0">
              <a:solidFill>
                <a:srgbClr val="FF0000"/>
              </a:solidFill>
            </a:endParaRPr>
          </a:p>
          <a:p>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An obligation is imposed on the </a:t>
            </a:r>
            <a:r>
              <a:rPr lang="en-US" dirty="0" smtClean="0"/>
              <a:t>AO by the Act </a:t>
            </a:r>
            <a:r>
              <a:rPr lang="en-US" dirty="0"/>
              <a:t>to grant relief </a:t>
            </a:r>
            <a:r>
              <a:rPr lang="en-US" dirty="0" err="1"/>
              <a:t>thereunder</a:t>
            </a:r>
            <a:r>
              <a:rPr lang="en-US" dirty="0"/>
              <a:t> and the relief cannot be refused merely because the </a:t>
            </a:r>
            <a:r>
              <a:rPr lang="en-US" dirty="0" err="1"/>
              <a:t>assessee</a:t>
            </a:r>
            <a:r>
              <a:rPr lang="en-US" dirty="0"/>
              <a:t> had omitted to claim the relief, but the mere existence of such an obligation on the </a:t>
            </a:r>
            <a:r>
              <a:rPr lang="en-US" dirty="0" smtClean="0"/>
              <a:t>AO </a:t>
            </a:r>
            <a:r>
              <a:rPr lang="en-US" dirty="0"/>
              <a:t>is not sufficient. </a:t>
            </a:r>
            <a:r>
              <a:rPr lang="en-US" dirty="0" smtClean="0"/>
              <a:t>Precise</a:t>
            </a:r>
            <a:endParaRPr lang="en-US" dirty="0"/>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791200"/>
          </a:xfrm>
        </p:spPr>
        <p:txBody>
          <a:bodyPr>
            <a:noAutofit/>
          </a:bodyPr>
          <a:lstStyle/>
          <a:p>
            <a:pPr algn="just"/>
            <a:r>
              <a:rPr lang="en-US" sz="4000" dirty="0" smtClean="0"/>
              <a:t>factual material and clear data must be contained in the record sufficient to enable the AO to consider whether the relief should be granted under a particular section. In the absence of such material, no fault can be found with AO for not making an order </a:t>
            </a:r>
            <a:r>
              <a:rPr lang="en-US" sz="4000" dirty="0" err="1" smtClean="0"/>
              <a:t>favouring</a:t>
            </a:r>
            <a:r>
              <a:rPr lang="en-US" sz="4000" dirty="0" smtClean="0"/>
              <a:t> the </a:t>
            </a:r>
            <a:r>
              <a:rPr lang="en-US" sz="4000" dirty="0" err="1" smtClean="0"/>
              <a:t>assessee</a:t>
            </a:r>
            <a:r>
              <a:rPr lang="en-US" sz="4000" dirty="0" smtClean="0"/>
              <a:t>.</a:t>
            </a:r>
          </a:p>
          <a:p>
            <a:pPr lvl="8" algn="just">
              <a:buNone/>
            </a:pPr>
            <a:r>
              <a:rPr lang="en-US" sz="2800" dirty="0" smtClean="0"/>
              <a:t>                       </a:t>
            </a:r>
            <a:r>
              <a:rPr lang="en-US" sz="2800" b="1" dirty="0" smtClean="0">
                <a:solidFill>
                  <a:srgbClr val="FF0000"/>
                </a:solidFill>
              </a:rPr>
              <a:t>(161 ITR 159)</a:t>
            </a:r>
            <a:endParaRPr lang="en-US" sz="2800" b="1" dirty="0">
              <a:solidFill>
                <a:srgbClr val="FF0000"/>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Though the AOs have wide power to rectify the </a:t>
            </a:r>
            <a:r>
              <a:rPr lang="en-US" dirty="0" err="1" smtClean="0"/>
              <a:t>mistakes.But,they</a:t>
            </a:r>
            <a:r>
              <a:rPr lang="en-US" dirty="0" smtClean="0"/>
              <a:t> cannot rectify any or every </a:t>
            </a:r>
            <a:r>
              <a:rPr lang="en-US" dirty="0" err="1" smtClean="0"/>
              <a:t>order.In</a:t>
            </a:r>
            <a:r>
              <a:rPr lang="en-US" dirty="0" smtClean="0"/>
              <a:t> the name of rectifying the mistake they cannot re-assess the income of the </a:t>
            </a:r>
            <a:r>
              <a:rPr lang="en-US" dirty="0" err="1" smtClean="0"/>
              <a:t>assessee</a:t>
            </a:r>
            <a:r>
              <a:rPr lang="en-US" dirty="0" smtClean="0"/>
              <a:t>. In the matter of Bata( 249 ITR 491) the AO had not mentioned </a:t>
            </a:r>
            <a:r>
              <a:rPr lang="en-US" dirty="0"/>
              <a:t>in the notice as to what was the patent and apparent mistake in the assessment order.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Allowing the writ filed by the </a:t>
            </a:r>
            <a:r>
              <a:rPr lang="en-US" dirty="0" err="1" smtClean="0"/>
              <a:t>assessee</a:t>
            </a:r>
            <a:r>
              <a:rPr lang="en-US" dirty="0" smtClean="0"/>
              <a:t> ,the </a:t>
            </a:r>
            <a:r>
              <a:rPr lang="en-US" dirty="0" err="1" smtClean="0"/>
              <a:t>Hon’ble</a:t>
            </a:r>
            <a:r>
              <a:rPr lang="en-US" dirty="0" smtClean="0"/>
              <a:t> Calcutta High Court held that the </a:t>
            </a:r>
            <a:r>
              <a:rPr lang="en-US" dirty="0"/>
              <a:t>intention of the officer was to decide whether the deduction was allowed rightly or wrongly. There was no patent mistake and if it was allowed to be rectified that would give rise to an occasion for reopening the assessment order resulting inevitably in a debatable issue. </a:t>
            </a:r>
          </a:p>
          <a:p>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791200"/>
          </a:xfrm>
        </p:spPr>
        <p:txBody>
          <a:bodyPr>
            <a:normAutofit fontScale="92500"/>
          </a:bodyPr>
          <a:lstStyle/>
          <a:p>
            <a:pPr>
              <a:buNone/>
            </a:pPr>
            <a:r>
              <a:rPr lang="en-US" sz="9600" b="1" dirty="0" smtClean="0"/>
              <a:t> </a:t>
            </a:r>
            <a:r>
              <a:rPr lang="en-US" sz="12000" b="1" dirty="0" smtClean="0">
                <a:solidFill>
                  <a:srgbClr val="00B050"/>
                </a:solidFill>
              </a:rPr>
              <a:t>Rectification u/s. 254(2)</a:t>
            </a:r>
            <a:endParaRPr lang="en-US" sz="12000" b="1" dirty="0">
              <a:solidFill>
                <a:srgbClr val="00B050"/>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a:t>The Income-tax Appellate Tribunal is a creature of the statute. It has not been vested with the review jurisdiction by the statute creating it. The Tribunal does not have any power to review its own judgments or orders. The grounds on which the courts may open or vacate their judgments are generally matters which render the judgment void or which are specified in the statutes </a:t>
            </a:r>
            <a:r>
              <a:rPr lang="en-US" dirty="0" err="1"/>
              <a:t>authorising</a:t>
            </a:r>
            <a:r>
              <a:rPr lang="en-US" dirty="0"/>
              <a:t> such actions.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Section LVI of chapter IV of Act XXXII of 1860  dealt with rectifying mistakes of tax </a:t>
            </a:r>
            <a:r>
              <a:rPr lang="en-US" dirty="0" err="1" smtClean="0"/>
              <a:t>assessment.Assessees</a:t>
            </a:r>
            <a:r>
              <a:rPr lang="en-US" dirty="0" smtClean="0"/>
              <a:t> were to deposit some money if they wanted to rectify mistakes. Deposit was kept with exchequer till the disposal of </a:t>
            </a:r>
            <a:r>
              <a:rPr lang="en-US" dirty="0" err="1" smtClean="0"/>
              <a:t>application.As</a:t>
            </a:r>
            <a:r>
              <a:rPr lang="en-US" dirty="0" smtClean="0"/>
              <a:t> per the Act the </a:t>
            </a:r>
            <a:r>
              <a:rPr lang="en-US" dirty="0" err="1" smtClean="0"/>
              <a:t>assessees</a:t>
            </a:r>
            <a:r>
              <a:rPr lang="en-US" dirty="0" smtClean="0"/>
              <a:t> were entitled to claim </a:t>
            </a:r>
            <a:r>
              <a:rPr lang="en-US" dirty="0" err="1" smtClean="0"/>
              <a:t>Refund.There</a:t>
            </a:r>
            <a:r>
              <a:rPr lang="en-US" dirty="0" smtClean="0"/>
              <a:t> was provisions for levying penalty for ‘</a:t>
            </a:r>
            <a:r>
              <a:rPr lang="en-US" dirty="0" err="1" smtClean="0"/>
              <a:t>vaxious</a:t>
            </a:r>
            <a:r>
              <a:rPr lang="en-US" dirty="0" smtClean="0"/>
              <a:t>’ applications. </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Section 254(2) of the Act, is in two parts. Under the first part, the Tribunal may, at any time, within four years from the date of the order, rectify any mistake apparent from the record and amend any order passed by it under sub-section (1) . Under the second part , the reference is to the amendment of the order </a:t>
            </a:r>
            <a:r>
              <a:rPr lang="en-US" dirty="0" smtClean="0"/>
              <a:t>passed…..</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by the Tribunal under sub-section (1) when the mistake is brought to its notice by the </a:t>
            </a:r>
            <a:r>
              <a:rPr lang="en-US" dirty="0" err="1" smtClean="0"/>
              <a:t>assessee</a:t>
            </a:r>
            <a:r>
              <a:rPr lang="en-US" dirty="0" smtClean="0"/>
              <a:t> or the AO. In short, the first part refers to the </a:t>
            </a:r>
            <a:r>
              <a:rPr lang="en-US" dirty="0" err="1" smtClean="0"/>
              <a:t>suo</a:t>
            </a:r>
            <a:r>
              <a:rPr lang="en-US" dirty="0" smtClean="0"/>
              <a:t> </a:t>
            </a:r>
            <a:r>
              <a:rPr lang="en-US" dirty="0" err="1" smtClean="0"/>
              <a:t>motu</a:t>
            </a:r>
            <a:r>
              <a:rPr lang="en-US" dirty="0" smtClean="0"/>
              <a:t> exercise of the power of rectification by the Tribunal whereas the second part refers to rectification and amendment on an application being made by the AO or the…..</a:t>
            </a:r>
          </a:p>
          <a:p>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err="1" smtClean="0"/>
              <a:t>assessee</a:t>
            </a:r>
            <a:r>
              <a:rPr lang="en-US" dirty="0" smtClean="0"/>
              <a:t> pointing out the mistake apparent from the record. The statute has conferred the right in </a:t>
            </a:r>
            <a:r>
              <a:rPr lang="en-US" dirty="0" err="1" smtClean="0"/>
              <a:t>favour</a:t>
            </a:r>
            <a:r>
              <a:rPr lang="en-US" dirty="0" smtClean="0"/>
              <a:t> of the </a:t>
            </a:r>
            <a:r>
              <a:rPr lang="en-US" dirty="0" err="1" smtClean="0"/>
              <a:t>assessee</a:t>
            </a:r>
            <a:r>
              <a:rPr lang="en-US" dirty="0" smtClean="0"/>
              <a:t> or even the Revenue to prefer a rectification application within a period of four years and, therefore, even if the rectification application/ miscellaneous application is submitted on the last day of completion of …..</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b="1" u="sng" dirty="0" smtClean="0">
                <a:solidFill>
                  <a:srgbClr val="FF0000"/>
                </a:solidFill>
              </a:rPr>
              <a:t>four years(?) </a:t>
            </a:r>
            <a:r>
              <a:rPr lang="en-US" dirty="0" smtClean="0"/>
              <a:t>from the date of receipt of the order, which is sought to be rectified, it is required to be decided on the merits and in such a situation the </a:t>
            </a:r>
            <a:r>
              <a:rPr lang="en-US" dirty="0" err="1" smtClean="0"/>
              <a:t>assessee</a:t>
            </a:r>
            <a:r>
              <a:rPr lang="en-US" dirty="0" smtClean="0"/>
              <a:t> is not required to give any explanation for the period between the actual date of receipt of the judgment and order, which is sought to be rectified and the date on which the miscellaneous application is submitted.</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486400"/>
          </a:xfrm>
        </p:spPr>
        <p:txBody>
          <a:bodyPr>
            <a:normAutofit lnSpcReduction="10000"/>
          </a:bodyPr>
          <a:lstStyle/>
          <a:p>
            <a:pPr algn="just"/>
            <a:r>
              <a:rPr lang="en-US" dirty="0"/>
              <a:t>The Tribunal can rectify any mistake apparent from the record and amend its order passed under sub-section (1) of section 254 . </a:t>
            </a:r>
            <a:r>
              <a:rPr lang="en-US" b="1" dirty="0">
                <a:solidFill>
                  <a:srgbClr val="FF0000"/>
                </a:solidFill>
              </a:rPr>
              <a:t>If the amendment has the effect of enhancing an assessment or reducing a refund or otherwise increasing the liability of the </a:t>
            </a:r>
            <a:r>
              <a:rPr lang="en-US" b="1" dirty="0" err="1">
                <a:solidFill>
                  <a:srgbClr val="FF0000"/>
                </a:solidFill>
              </a:rPr>
              <a:t>assessee</a:t>
            </a:r>
            <a:r>
              <a:rPr lang="en-US" dirty="0"/>
              <a:t>, then such an amendment shall not be made under this sub-section unless the Tribunal has given notice to the </a:t>
            </a:r>
            <a:r>
              <a:rPr lang="en-US" dirty="0" err="1"/>
              <a:t>assessee</a:t>
            </a:r>
            <a:r>
              <a:rPr lang="en-US" dirty="0"/>
              <a:t> of its intention to do so and has allowed the </a:t>
            </a:r>
            <a:r>
              <a:rPr lang="en-US" dirty="0" err="1"/>
              <a:t>assessee</a:t>
            </a:r>
            <a:r>
              <a:rPr lang="en-US" dirty="0"/>
              <a:t> a reasonable opportunity of being heard. </a:t>
            </a:r>
          </a:p>
          <a:p>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715000"/>
          </a:xfrm>
        </p:spPr>
        <p:txBody>
          <a:bodyPr>
            <a:normAutofit/>
          </a:bodyPr>
          <a:lstStyle/>
          <a:p>
            <a:pPr algn="just">
              <a:buNone/>
            </a:pPr>
            <a:r>
              <a:rPr lang="en-US" i="1" dirty="0" smtClean="0"/>
              <a:t>    </a:t>
            </a:r>
            <a:r>
              <a:rPr lang="en-US" b="1" dirty="0" smtClean="0">
                <a:solidFill>
                  <a:srgbClr val="FF0000"/>
                </a:solidFill>
              </a:rPr>
              <a:t>It is to be remembered </a:t>
            </a:r>
            <a:r>
              <a:rPr lang="en-US" dirty="0" smtClean="0"/>
              <a:t>that a</a:t>
            </a:r>
            <a:r>
              <a:rPr lang="en-US" dirty="0" smtClean="0"/>
              <a:t>n oversight of a fact cannot constitute an apparent mistake rectifiable under this section. Similarly, failure of the Tribunal to consider an argument advanced by either party for arriving at a conclusion, is not an error apparent on the record, although it may be an error of judgment. The mere fact that the Tribunal has not allowed a deduction/claim/rebate, ….</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 even if the conclusion is wrong, will be no ground for moving an application under section 254(2) of the Act. Further, in the garb of an application for rectification, the </a:t>
            </a:r>
            <a:r>
              <a:rPr lang="en-US" dirty="0" err="1" smtClean="0"/>
              <a:t>assessee</a:t>
            </a:r>
            <a:r>
              <a:rPr lang="en-US" dirty="0" smtClean="0"/>
              <a:t> cannot be permitted to reopen and reargue the whole matter, which is beyond the scope of this section.</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Autofit/>
          </a:bodyPr>
          <a:lstStyle/>
          <a:p>
            <a:pPr algn="just"/>
            <a:r>
              <a:rPr lang="en-US" sz="4000" dirty="0"/>
              <a:t>An error cannot be said to be apparent on the face of the record if one has to travel beyond the record to see whether the judgment is correct or not. An error apparent on the record means an error which strikes one on mere looking and does not need a long drawn out process </a:t>
            </a:r>
            <a:r>
              <a:rPr lang="en-US" sz="4000" dirty="0" smtClean="0"/>
              <a:t>of</a:t>
            </a:r>
            <a:endParaRPr lang="en-US" sz="40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t>……</a:t>
            </a:r>
            <a:r>
              <a:rPr lang="en-US" sz="4000" dirty="0" smtClean="0"/>
              <a:t>reasoning on points on which there may be conceivably two opinions. The error should not require any extraneous matter to show its incorrectness. To put it differently, it should be so manifest and clear that no court would….</a:t>
            </a:r>
          </a:p>
          <a:p>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algn="just"/>
            <a:r>
              <a:rPr lang="en-US" sz="4400" dirty="0" smtClean="0"/>
              <a:t>….permit it to remain on record. If the view accepted by the court in the original judgment is one of possible views, the case cannot be said to be covered by an error apparent on the face of the record.</a:t>
            </a:r>
            <a:endParaRPr lang="en-US" sz="4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Section 35 of Indian Income Tax Act had provisions regarding rectifying mistakes. Sections 154 and 254(2)of the Act deal with the concept of amending orders by various </a:t>
            </a:r>
            <a:r>
              <a:rPr lang="en-US" dirty="0" err="1" smtClean="0"/>
              <a:t>authorities.Rule</a:t>
            </a:r>
            <a:r>
              <a:rPr lang="en-US" dirty="0" smtClean="0"/>
              <a:t> 1 of Order XLVII of CPC is deals with rectifying </a:t>
            </a:r>
            <a:r>
              <a:rPr lang="en-US" dirty="0" err="1" smtClean="0"/>
              <a:t>mistakes.But</a:t>
            </a:r>
            <a:r>
              <a:rPr lang="en-US" dirty="0" smtClean="0"/>
              <a:t> the powers given to the tax officers are wider than the powers of the presiding officers of the Courts</a:t>
            </a:r>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562600"/>
          </a:xfrm>
        </p:spPr>
        <p:txBody>
          <a:bodyPr>
            <a:noAutofit/>
          </a:bodyPr>
          <a:lstStyle/>
          <a:p>
            <a:pPr algn="just"/>
            <a:r>
              <a:rPr lang="en-US" sz="4000" dirty="0"/>
              <a:t>Under the garb of rectification of mistake it is not possible for a party to take further chance of rearguing the appeal already </a:t>
            </a:r>
            <a:r>
              <a:rPr lang="en-US" sz="4000" dirty="0" err="1" smtClean="0"/>
              <a:t>decided.What</a:t>
            </a:r>
            <a:r>
              <a:rPr lang="en-US" sz="4000" dirty="0" smtClean="0"/>
              <a:t> </a:t>
            </a:r>
            <a:r>
              <a:rPr lang="en-US" sz="4000" dirty="0"/>
              <a:t>can be rectified </a:t>
            </a:r>
            <a:r>
              <a:rPr lang="en-US" sz="4000" dirty="0" smtClean="0"/>
              <a:t>u/s.254(2</a:t>
            </a:r>
            <a:r>
              <a:rPr lang="en-US" sz="4000" dirty="0"/>
              <a:t>) is a mistake which is apparent and </a:t>
            </a:r>
            <a:r>
              <a:rPr lang="en-US" sz="4000" dirty="0" err="1" smtClean="0"/>
              <a:t>patent.The</a:t>
            </a:r>
            <a:r>
              <a:rPr lang="en-US" sz="4000" dirty="0" smtClean="0"/>
              <a:t> </a:t>
            </a:r>
            <a:r>
              <a:rPr lang="en-US" sz="4000" dirty="0"/>
              <a:t>mistake has to be such for which no elaborate reasons or enquiry is necessary.</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The </a:t>
            </a:r>
            <a:r>
              <a:rPr lang="en-US" dirty="0" err="1" smtClean="0"/>
              <a:t>Hon’ble</a:t>
            </a:r>
            <a:r>
              <a:rPr lang="en-US" dirty="0" smtClean="0"/>
              <a:t> SC in the matter of Honda </a:t>
            </a:r>
            <a:r>
              <a:rPr lang="en-US" dirty="0" err="1" smtClean="0"/>
              <a:t>Siel</a:t>
            </a:r>
            <a:r>
              <a:rPr lang="en-US" dirty="0" smtClean="0"/>
              <a:t> Power Ltd.(295 ITR 466)has held as under:</a:t>
            </a:r>
          </a:p>
          <a:p>
            <a:pPr algn="just">
              <a:buNone/>
            </a:pPr>
            <a:r>
              <a:rPr lang="en-US" dirty="0" smtClean="0"/>
              <a:t>“ </a:t>
            </a:r>
            <a:r>
              <a:rPr lang="en-US" dirty="0"/>
              <a:t>When </a:t>
            </a:r>
            <a:r>
              <a:rPr lang="en-US" b="1" dirty="0"/>
              <a:t>prejudice results from an order attributable to the Tribunal's mistake, error or omission, then it is the duty of the Tribunal to set it right. Atonement to the wronged party by the court or the Tribunal for the wrong committed by it has nothing to do with the concept of inherent power to review</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t>
            </a:r>
            <a:r>
              <a:rPr lang="en-US" dirty="0"/>
              <a:t> We are not going by the doctrine or concept of inherent power. We are simply proceedings on the basis that </a:t>
            </a:r>
            <a:r>
              <a:rPr lang="en-US" b="1" dirty="0"/>
              <a:t>if prejudice had resulted to the </a:t>
            </a:r>
            <a:r>
              <a:rPr lang="en-US" b="1" dirty="0" err="1"/>
              <a:t>party,which</a:t>
            </a:r>
            <a:r>
              <a:rPr lang="en-US" b="1" dirty="0"/>
              <a:t> prejudice is attributable to the Tribunal's mistake, error or omission and which error is a manifest error then the Tribunal would be justified in rectifying its </a:t>
            </a:r>
            <a:r>
              <a:rPr lang="en-US" b="1" dirty="0" smtClean="0"/>
              <a:t>mistake …..</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b="1" dirty="0" smtClean="0"/>
              <a:t>….no </a:t>
            </a:r>
            <a:r>
              <a:rPr lang="en-US" b="1" dirty="0"/>
              <a:t>party appearing before the Tribunal should suffer on account of any mistake committed by the Tribunal and no prejudice is caused to either of the parties before the Tribunal which is attributable to the Tribunal's mistake, omission or commission and if the same error is a manifest error, then the Tribunal would be justified to recall.</a:t>
            </a:r>
            <a:r>
              <a:rPr lang="en-US" dirty="0"/>
              <a:t> </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The Tribunal, while considering the question of depreciation, in its earlier order pointed out that the machinery, namely, generator set, drilling, boring machines, boring machine for foundation work and lathe machine, etc., were used by the </a:t>
            </a:r>
            <a:r>
              <a:rPr lang="en-US" dirty="0" err="1"/>
              <a:t>assessee</a:t>
            </a:r>
            <a:r>
              <a:rPr lang="en-US" dirty="0"/>
              <a:t> for engineering work including the activity of manufacture of wind mills,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…….electric generators and pumps. The depreciation table that is available along with the Act does not use the term “exclusively used” and when there is no term “exclusively used”, that is, the machinery and plant were exclusively used in the manufacture of wind mills, the Tribunal opined that the </a:t>
            </a:r>
            <a:r>
              <a:rPr lang="en-US" dirty="0" err="1" smtClean="0"/>
              <a:t>assessee's</a:t>
            </a:r>
            <a:r>
              <a:rPr lang="en-US" dirty="0" smtClean="0"/>
              <a:t> claim was reasonable. Nevertheless, the Tribunal, placing….</a:t>
            </a:r>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a:bodyPr>
          <a:lstStyle/>
          <a:p>
            <a:pPr algn="just"/>
            <a:r>
              <a:rPr lang="en-US" dirty="0" smtClean="0"/>
              <a:t>The </a:t>
            </a:r>
            <a:r>
              <a:rPr lang="en-US" dirty="0"/>
              <a:t>expression “error apparent on the face of the record” occurs even in </a:t>
            </a:r>
            <a:r>
              <a:rPr lang="en-US" dirty="0" smtClean="0"/>
              <a:t>administrative</a:t>
            </a:r>
            <a:r>
              <a:rPr lang="en-US" dirty="0" smtClean="0"/>
              <a:t> adjudications. An error can be treated as the one apparent on the face of the record, if only it can be discerned just on perusal of the connected record, without the aid of any external material. To put it </a:t>
            </a:r>
            <a:r>
              <a:rPr lang="en-US" dirty="0" err="1" smtClean="0"/>
              <a:t>conversely,if</a:t>
            </a:r>
            <a:r>
              <a:rPr lang="en-US" dirty="0" smtClean="0"/>
              <a:t> the error can be demonstrated only by recourse to other material or arguments, it ceases to be apparent from the record.      </a:t>
            </a:r>
            <a:r>
              <a:rPr lang="en-US" b="1" dirty="0" smtClean="0">
                <a:solidFill>
                  <a:srgbClr val="FF0000"/>
                </a:solidFill>
              </a:rPr>
              <a:t>(369 ITR 639)</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reliance on the decision of the Karnataka High Court, observed that the </a:t>
            </a:r>
            <a:r>
              <a:rPr lang="en-US" dirty="0" err="1" smtClean="0"/>
              <a:t>assessee</a:t>
            </a:r>
            <a:r>
              <a:rPr lang="en-US" dirty="0" smtClean="0"/>
              <a:t> had claimed higher depreciation and the term “exclusively” was perhaps implied and, accordingly, upheld the order passed by the CIT (Appeals). On a miscellaneous petition u/s. 254(2) , the case of the </a:t>
            </a:r>
            <a:r>
              <a:rPr lang="en-US" dirty="0" err="1" smtClean="0"/>
              <a:t>assessee</a:t>
            </a:r>
            <a:r>
              <a:rPr lang="en-US" dirty="0" smtClean="0"/>
              <a:t> was that the decision of the Karnataka High Court had absolutely no application to the facts and</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t>circumstances of its case and the Tribunal, having held that the table does not use the word “exclusively” and having been satisfied that the </a:t>
            </a:r>
            <a:r>
              <a:rPr lang="en-US" dirty="0" err="1" smtClean="0"/>
              <a:t>assessee's</a:t>
            </a:r>
            <a:r>
              <a:rPr lang="en-US" dirty="0" smtClean="0"/>
              <a:t> claim was reasonable, committed a serious mistake in rejecting the </a:t>
            </a:r>
            <a:r>
              <a:rPr lang="en-US" dirty="0" err="1" smtClean="0"/>
              <a:t>assessee's</a:t>
            </a:r>
            <a:r>
              <a:rPr lang="en-US" dirty="0" smtClean="0"/>
              <a:t> claim. The Tribunal was satisfied that the decision of the Karnataka High Court would not apply and, therefore, recalled the order and restored the appeal to be heard afresh on the point of depreciation alone.</a:t>
            </a:r>
          </a:p>
          <a:p>
            <a:pPr algn="just">
              <a:buNone/>
            </a:pPr>
            <a:endParaRPr lang="en-US" b="1" dirty="0" smtClean="0">
              <a:solidFill>
                <a:srgbClr val="FF0000"/>
              </a:solidFill>
            </a:endParaRPr>
          </a:p>
          <a:p>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t>……Considering the above facts the </a:t>
            </a:r>
            <a:r>
              <a:rPr lang="en-US" sz="4000" dirty="0" err="1" smtClean="0"/>
              <a:t>Hon’ble</a:t>
            </a:r>
            <a:r>
              <a:rPr lang="en-US" sz="4000" dirty="0" smtClean="0"/>
              <a:t> Madras High Court held that the order passed by the Tribunal u/s.254 (2)of the Act was a valid order and did not require any interference by it. </a:t>
            </a:r>
            <a:r>
              <a:rPr lang="en-US" sz="4000" b="1" dirty="0" smtClean="0">
                <a:solidFill>
                  <a:srgbClr val="FF0000"/>
                </a:solidFill>
              </a:rPr>
              <a:t>(363 ITR 44).</a:t>
            </a:r>
            <a:endParaRPr lang="en-US" sz="4000" b="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t>As per the provisions CPC </a:t>
            </a:r>
            <a:r>
              <a:rPr lang="en-US" sz="4000" b="1" dirty="0" smtClean="0"/>
              <a:t>mistakes apparent on the face of record</a:t>
            </a:r>
            <a:r>
              <a:rPr lang="en-US" sz="4000" dirty="0" smtClean="0"/>
              <a:t> can be amended where as the Act provides for rectifying </a:t>
            </a:r>
            <a:r>
              <a:rPr lang="en-US" sz="4000" b="1" dirty="0" smtClean="0">
                <a:solidFill>
                  <a:srgbClr val="FF0000"/>
                </a:solidFill>
              </a:rPr>
              <a:t>mistakes apparent from </a:t>
            </a:r>
            <a:r>
              <a:rPr lang="en-US" sz="4000" b="1" dirty="0" err="1" smtClean="0">
                <a:solidFill>
                  <a:srgbClr val="FF0000"/>
                </a:solidFill>
              </a:rPr>
              <a:t>record</a:t>
            </a:r>
            <a:r>
              <a:rPr lang="en-US" sz="4000" dirty="0" err="1" smtClean="0"/>
              <a:t>.Clearly,IT</a:t>
            </a:r>
            <a:r>
              <a:rPr lang="en-US" sz="4000" dirty="0" smtClean="0"/>
              <a:t> authorities are not bound by the restrictions of CPC.</a:t>
            </a:r>
            <a:endParaRPr lang="en-US" sz="40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t>Merely because the </a:t>
            </a:r>
            <a:r>
              <a:rPr lang="en-US" dirty="0" err="1"/>
              <a:t>assessee</a:t>
            </a:r>
            <a:r>
              <a:rPr lang="en-US" dirty="0"/>
              <a:t> has challenged the order of the Tribunal in an appeal u/s. 260A before the High Court that does not mean that the power under sub-section (2) of section 254 cannot be invoked either by the </a:t>
            </a:r>
            <a:r>
              <a:rPr lang="en-US" dirty="0" err="1"/>
              <a:t>assessee</a:t>
            </a:r>
            <a:r>
              <a:rPr lang="en-US" dirty="0"/>
              <a:t> or by the Revenue. Such a power enables the Tribunal to rectify any mistake apparent from the record and make amendments. </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In Earnest </a:t>
            </a:r>
            <a:r>
              <a:rPr lang="en-US" dirty="0"/>
              <a:t>Exports Ltd. (</a:t>
            </a:r>
            <a:r>
              <a:rPr lang="en-US" dirty="0" smtClean="0"/>
              <a:t>323 ITR 577) the </a:t>
            </a:r>
            <a:r>
              <a:rPr lang="en-US" dirty="0" err="1" smtClean="0"/>
              <a:t>Hon’ble</a:t>
            </a:r>
            <a:r>
              <a:rPr lang="en-US" dirty="0" smtClean="0"/>
              <a:t> Bombay High Court has held </a:t>
            </a:r>
            <a:r>
              <a:rPr lang="en-US" dirty="0"/>
              <a:t>that the power u/s. 254(2) of the Act is confined to merely rectification of a mistake apparent on record. It does not empower the Tribunal at the stage of deciding the application u/s. 254(2) of the Act to substitute its view for the view taken in the order sought to be rectified. </a:t>
            </a:r>
          </a:p>
          <a:p>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fontScale="92500"/>
          </a:bodyPr>
          <a:lstStyle/>
          <a:p>
            <a:pPr algn="just"/>
            <a:r>
              <a:rPr lang="en-US" dirty="0" smtClean="0"/>
              <a:t>…….The court further held that the scope of section 254(2) is only to correct the mistake and errors apparent on the face of the record and it does not contemplate giving a fresh decision on the merits by substituting the earlier </a:t>
            </a:r>
            <a:r>
              <a:rPr lang="en-US" dirty="0" err="1" smtClean="0"/>
              <a:t>view,that</a:t>
            </a:r>
            <a:r>
              <a:rPr lang="en-US" dirty="0" smtClean="0"/>
              <a:t> it would amount to a </a:t>
            </a:r>
            <a:r>
              <a:rPr lang="en-US" dirty="0" err="1" smtClean="0"/>
              <a:t>reappreciation</a:t>
            </a:r>
            <a:r>
              <a:rPr lang="en-US" dirty="0" smtClean="0"/>
              <a:t> of the correctness of the earlier decision on the merits. This was </a:t>
            </a:r>
            <a:r>
              <a:rPr lang="en-US" dirty="0" err="1" smtClean="0"/>
              <a:t>impermissible.Re</a:t>
            </a:r>
            <a:r>
              <a:rPr lang="en-US" dirty="0"/>
              <a:t>-</a:t>
            </a:r>
            <a:r>
              <a:rPr lang="en-US" dirty="0" smtClean="0"/>
              <a:t>evaluating the correctness on the merits of an earlier decision lies beyond the scope of the power conferred u/s. 254(2).</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algn="just"/>
            <a:r>
              <a:rPr lang="en-US" sz="4400" dirty="0"/>
              <a:t>Once the rectification application filed by one of the parties is considered and decided by the Tribunal rightly or </a:t>
            </a:r>
            <a:r>
              <a:rPr lang="en-US" sz="4400" dirty="0" smtClean="0"/>
              <a:t>wrongly, another </a:t>
            </a:r>
            <a:r>
              <a:rPr lang="en-US" sz="4400" dirty="0"/>
              <a:t>rectification application on the same issue is not maintainable against the order issued by the Tribunal under section 254(2) of the Income-tax Act, 1961. The </a:t>
            </a:r>
            <a:r>
              <a:rPr lang="en-US" sz="4400" dirty="0" smtClean="0"/>
              <a:t>second</a:t>
            </a:r>
            <a:endParaRPr lang="en-US" sz="440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a:t>
            </a:r>
            <a:r>
              <a:rPr lang="en-US" sz="4000" dirty="0" smtClean="0"/>
              <a:t>rectification application by either party is maintainable only on issues not decided by the Tribunal in any other rectification application filed by either of the parties. The appellate order issued under section 254(1) gets merged in rectification orders only on the issues raised in…..</a:t>
            </a:r>
            <a:endParaRPr lang="en-US" sz="4000"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t>the rectification application and on all other issues decided by the Tribunal in the appeal, the appellate order under section 254(1) survives and is available for rectification again on any other issue on an application filed by either of the parties. </a:t>
            </a:r>
          </a:p>
          <a:p>
            <a:pPr algn="just"/>
            <a:endParaRPr lang="en-US" sz="4000"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endParaRPr lang="en-US" dirty="0"/>
          </a:p>
        </p:txBody>
      </p:sp>
      <p:sp>
        <p:nvSpPr>
          <p:cNvPr id="3" name="Content Placeholder 2"/>
          <p:cNvSpPr>
            <a:spLocks noGrp="1"/>
          </p:cNvSpPr>
          <p:nvPr>
            <p:ph idx="1"/>
          </p:nvPr>
        </p:nvSpPr>
        <p:spPr>
          <a:xfrm>
            <a:off x="457200" y="1066800"/>
            <a:ext cx="8229600" cy="5059363"/>
          </a:xfrm>
        </p:spPr>
        <p:txBody>
          <a:bodyPr>
            <a:noAutofit/>
          </a:bodyPr>
          <a:lstStyle/>
          <a:p>
            <a:pPr algn="just"/>
            <a:r>
              <a:rPr lang="en-US" sz="4000" dirty="0"/>
              <a:t>Where the final order u/s. 254(1) of the Act, is recalled and the matter is directed to be decided afresh by the Tribunal, it cannot be said to be an order appealable u/s. 260A and, therefore, a writ petition against such a recall order of the Tribunal would be </a:t>
            </a:r>
            <a:r>
              <a:rPr lang="en-US" sz="4000" dirty="0" smtClean="0"/>
              <a:t>maintainable….</a:t>
            </a:r>
            <a:endParaRPr lang="en-US" sz="4000"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t>under article 226 of the Constitution. The expression “appeal shall lie to the High Court from every order passed in appeal by the Tribunal” obviously is referable to orders passed u/s. 254(1) . Thus, an order passed by the Tribunal on application for rectification u/s. 254(2) rejecting rectification application cannot be said to be an order passed in appeal by the Tribunal within the meaning of section 260A .  					</a:t>
            </a:r>
            <a:r>
              <a:rPr lang="en-US" b="1" dirty="0" smtClean="0">
                <a:solidFill>
                  <a:srgbClr val="FF0000"/>
                </a:solidFill>
              </a:rPr>
              <a:t>(362 ITR647)</a:t>
            </a:r>
            <a:endParaRPr lang="en-US" b="1" dirty="0">
              <a:solidFill>
                <a:srgbClr val="FF0000"/>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pPr algn="just"/>
            <a:r>
              <a:rPr lang="en-US" dirty="0" smtClean="0"/>
              <a:t>Section </a:t>
            </a:r>
            <a:r>
              <a:rPr lang="en-US" dirty="0"/>
              <a:t>254(2) of the </a:t>
            </a:r>
            <a:r>
              <a:rPr lang="en-US" dirty="0" smtClean="0"/>
              <a:t>Act did </a:t>
            </a:r>
            <a:r>
              <a:rPr lang="en-US" dirty="0"/>
              <a:t>not provide that it had to be a mistake solely on the part of the Appellate Tribunal to recall an order and that the statutory power could also be exercised in the case of mistake apparent on the part of the litigant or his advisors. Neither the </a:t>
            </a:r>
            <a:r>
              <a:rPr lang="en-US" dirty="0" smtClean="0"/>
              <a:t>Tribunal </a:t>
            </a:r>
            <a:r>
              <a:rPr lang="en-US" dirty="0"/>
              <a:t>nor the </a:t>
            </a:r>
            <a:r>
              <a:rPr lang="en-US" dirty="0" err="1"/>
              <a:t>assessee</a:t>
            </a:r>
            <a:r>
              <a:rPr lang="en-US" dirty="0"/>
              <a:t> was aware of the judgment of the jurisdictional High Court. Therefore, the prayer for leave to withdraw the appeal and the order allowing the prayer were both based on a mistake</a:t>
            </a:r>
            <a:r>
              <a:rPr lang="en-US" b="1" dirty="0" smtClean="0">
                <a:solidFill>
                  <a:srgbClr val="FF0000"/>
                </a:solidFill>
              </a:rPr>
              <a:t>.    (389 ITR 648)</a:t>
            </a:r>
            <a:endParaRPr lang="en-US" b="1" dirty="0">
              <a:solidFill>
                <a:srgbClr val="FF0000"/>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…..FACTS:</a:t>
            </a:r>
          </a:p>
          <a:p>
            <a:pPr algn="just"/>
            <a:r>
              <a:rPr lang="en-US" dirty="0"/>
              <a:t>While assessing the fringe benefit tax, the Assessing Officer gave the </a:t>
            </a:r>
            <a:r>
              <a:rPr lang="en-US" dirty="0" err="1"/>
              <a:t>assessee</a:t>
            </a:r>
            <a:r>
              <a:rPr lang="en-US" dirty="0"/>
              <a:t> the benefit applicable under rule 8 of the Income-tax Rules, 1962. However, invoking section 154 of the Income-tax Act, 1961the Assessing Officer recalled the order and this was confirmed by the Commissioner (Appeals). The </a:t>
            </a:r>
            <a:r>
              <a:rPr lang="en-US" dirty="0" err="1"/>
              <a:t>assessee</a:t>
            </a:r>
            <a:r>
              <a:rPr lang="en-US" dirty="0"/>
              <a:t> filed an appeal </a:t>
            </a:r>
            <a:r>
              <a:rPr lang="en-US" dirty="0" smtClean="0"/>
              <a:t>before……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1444</TotalTime>
  <Words>6677</Words>
  <Application>Microsoft Office PowerPoint</Application>
  <PresentationFormat>On-screen Show (4:3)</PresentationFormat>
  <Paragraphs>124</Paragraphs>
  <Slides>111</Slides>
  <Notes>1</Notes>
  <HiddenSlides>0</HiddenSlides>
  <MMClips>0</MMClips>
  <ScaleCrop>false</ScaleCrop>
  <HeadingPairs>
    <vt:vector size="4" baseType="variant">
      <vt:variant>
        <vt:lpstr>Theme</vt:lpstr>
      </vt:variant>
      <vt:variant>
        <vt:i4>1</vt:i4>
      </vt:variant>
      <vt:variant>
        <vt:lpstr>Slide Titles</vt:lpstr>
      </vt:variant>
      <vt:variant>
        <vt:i4>111</vt:i4>
      </vt:variant>
    </vt:vector>
  </HeadingPairs>
  <TitlesOfParts>
    <vt:vector size="112" baseType="lpstr">
      <vt:lpstr>Office Theme</vt:lpstr>
      <vt:lpstr>Rectification</vt:lpstr>
      <vt:lpstr>Slide 2</vt:lpstr>
      <vt:lpstr>Slide 3</vt:lpstr>
      <vt:lpstr>Slide 4</vt:lpstr>
      <vt:lpstr>Slide 5</vt:lpstr>
      <vt:lpstr>Slide 6</vt:lpstr>
      <vt:lpstr>Slide 7</vt:lpstr>
      <vt:lpstr>Slide 8</vt:lpstr>
      <vt:lpstr>Slide 9</vt:lpstr>
      <vt:lpstr>‘Mistake’, ‘Record’ &amp; ‘Apparent Mistake’</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148 / 154 </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Rectification</dc:title>
  <dc:creator>nicsi</dc:creator>
  <cp:lastModifiedBy>nicsi</cp:lastModifiedBy>
  <cp:revision>69</cp:revision>
  <dcterms:created xsi:type="dcterms:W3CDTF">2017-06-15T10:37:36Z</dcterms:created>
  <dcterms:modified xsi:type="dcterms:W3CDTF">2017-06-16T10:41:48Z</dcterms:modified>
</cp:coreProperties>
</file>