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webextensions/webextension3.xml" ContentType="application/vnd.ms-office.webextension+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webextensions/webextension1.xml" ContentType="application/vnd.ms-office.webextension+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webextensions/taskpanes.xml" ContentType="application/vnd.ms-office.webextensiontaskpan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webextensions/webextension2.xml" ContentType="application/vnd.ms-office.webextension+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16" r:id="rId1"/>
  </p:sldMasterIdLst>
  <p:notesMasterIdLst>
    <p:notesMasterId r:id="rId51"/>
  </p:notesMasterIdLst>
  <p:sldIdLst>
    <p:sldId id="256" r:id="rId2"/>
    <p:sldId id="397" r:id="rId3"/>
    <p:sldId id="399" r:id="rId4"/>
    <p:sldId id="400" r:id="rId5"/>
    <p:sldId id="382" r:id="rId6"/>
    <p:sldId id="394" r:id="rId7"/>
    <p:sldId id="401" r:id="rId8"/>
    <p:sldId id="367" r:id="rId9"/>
    <p:sldId id="402" r:id="rId10"/>
    <p:sldId id="368" r:id="rId11"/>
    <p:sldId id="369" r:id="rId12"/>
    <p:sldId id="381" r:id="rId13"/>
    <p:sldId id="395" r:id="rId14"/>
    <p:sldId id="383" r:id="rId15"/>
    <p:sldId id="396" r:id="rId16"/>
    <p:sldId id="370" r:id="rId17"/>
    <p:sldId id="371" r:id="rId18"/>
    <p:sldId id="372" r:id="rId19"/>
    <p:sldId id="384" r:id="rId20"/>
    <p:sldId id="324" r:id="rId21"/>
    <p:sldId id="325" r:id="rId22"/>
    <p:sldId id="374" r:id="rId23"/>
    <p:sldId id="385" r:id="rId24"/>
    <p:sldId id="380" r:id="rId25"/>
    <p:sldId id="403" r:id="rId26"/>
    <p:sldId id="352" r:id="rId27"/>
    <p:sldId id="353" r:id="rId28"/>
    <p:sldId id="355" r:id="rId29"/>
    <p:sldId id="356" r:id="rId30"/>
    <p:sldId id="386" r:id="rId31"/>
    <p:sldId id="410" r:id="rId32"/>
    <p:sldId id="411" r:id="rId33"/>
    <p:sldId id="412" r:id="rId34"/>
    <p:sldId id="379" r:id="rId35"/>
    <p:sldId id="376" r:id="rId36"/>
    <p:sldId id="405" r:id="rId37"/>
    <p:sldId id="406" r:id="rId38"/>
    <p:sldId id="357" r:id="rId39"/>
    <p:sldId id="387" r:id="rId40"/>
    <p:sldId id="408" r:id="rId41"/>
    <p:sldId id="388" r:id="rId42"/>
    <p:sldId id="389" r:id="rId43"/>
    <p:sldId id="390" r:id="rId44"/>
    <p:sldId id="391" r:id="rId45"/>
    <p:sldId id="392" r:id="rId46"/>
    <p:sldId id="404" r:id="rId47"/>
    <p:sldId id="393" r:id="rId48"/>
    <p:sldId id="299" r:id="rId49"/>
    <p:sldId id="377"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wner" initials="O" lastIdx="0" clrIdx="0">
    <p:extLst>
      <p:ext uri="{19B8F6BF-5375-455C-9EA6-DF929625EA0E}">
        <p15:presenceInfo xmlns="" xmlns:p15="http://schemas.microsoft.com/office/powerpoint/2012/main" userId="Ow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49" autoAdjust="0"/>
    <p:restoredTop sz="94628" autoAdjust="0"/>
  </p:normalViewPr>
  <p:slideViewPr>
    <p:cSldViewPr snapToGrid="0">
      <p:cViewPr varScale="1">
        <p:scale>
          <a:sx n="56" d="100"/>
          <a:sy n="56" d="100"/>
        </p:scale>
        <p:origin x="-72" y="-26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a:solidFill>
                <a:schemeClr val="tx1"/>
              </a:solidFill>
              <a:latin typeface="Californian FB" panose="0207040306080B030204" pitchFamily="18" charset="0"/>
            </a:rPr>
            <a:t>Date of Issue of Invoice or last date on which required to issue Invoice </a:t>
          </a:r>
          <a:r>
            <a:rPr lang="en-US" dirty="0" smtClean="0">
              <a:solidFill>
                <a:schemeClr val="tx1"/>
              </a:solidFill>
              <a:latin typeface="Californian FB" panose="0207040306080B030204" pitchFamily="18" charset="0"/>
            </a:rPr>
            <a:t>u/s31(1) </a:t>
          </a:r>
          <a:r>
            <a:rPr lang="en-US" dirty="0">
              <a:solidFill>
                <a:schemeClr val="tx1"/>
              </a:solidFill>
              <a:latin typeface="Californian FB" panose="0207040306080B030204" pitchFamily="18" charset="0"/>
            </a:rPr>
            <a:t>[2(a)]</a:t>
          </a:r>
          <a:endParaRPr lang="en-US"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dgm:spPr/>
      <dgm:t>
        <a:bodyPr/>
        <a:lstStyle/>
        <a:p>
          <a:r>
            <a:rPr lang="en-US" dirty="0" smtClean="0">
              <a:solidFill>
                <a:schemeClr val="tx1"/>
              </a:solidFill>
              <a:latin typeface="Californian FB" panose="0207040306080B030204" pitchFamily="18" charset="0"/>
            </a:rPr>
            <a:t>TOS of goods - Liability </a:t>
          </a:r>
          <a:r>
            <a:rPr lang="en-US" dirty="0">
              <a:solidFill>
                <a:schemeClr val="tx1"/>
              </a:solidFill>
              <a:latin typeface="Californian FB" panose="0207040306080B030204" pitchFamily="18" charset="0"/>
            </a:rPr>
            <a:t>to pay </a:t>
          </a:r>
          <a:r>
            <a:rPr lang="en-US" dirty="0" smtClean="0">
              <a:solidFill>
                <a:schemeClr val="tx1"/>
              </a:solidFill>
              <a:latin typeface="Californian FB" panose="0207040306080B030204" pitchFamily="18" charset="0"/>
            </a:rPr>
            <a:t>tax at </a:t>
          </a:r>
          <a:r>
            <a:rPr lang="en-US" dirty="0">
              <a:solidFill>
                <a:schemeClr val="tx1"/>
              </a:solidFill>
              <a:latin typeface="Californian FB" panose="0207040306080B030204" pitchFamily="18" charset="0"/>
            </a:rPr>
            <a:t>the </a:t>
          </a:r>
          <a:r>
            <a:rPr lang="en-US" dirty="0" smtClean="0">
              <a:solidFill>
                <a:schemeClr val="tx1"/>
              </a:solidFill>
              <a:latin typeface="Californian FB" panose="0207040306080B030204" pitchFamily="18" charset="0"/>
            </a:rPr>
            <a:t>EARLIEST of </a:t>
          </a:r>
          <a:endParaRPr lang="en-US"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smtClean="0">
              <a:solidFill>
                <a:schemeClr val="tx1"/>
              </a:solidFill>
              <a:latin typeface="Californian FB" panose="0207040306080B030204" pitchFamily="18" charset="0"/>
            </a:rPr>
            <a:t>Date on which Supplier </a:t>
          </a:r>
          <a:r>
            <a:rPr lang="en-US" dirty="0">
              <a:solidFill>
                <a:schemeClr val="tx1"/>
              </a:solidFill>
              <a:latin typeface="Californian FB" panose="0207040306080B030204" pitchFamily="18" charset="0"/>
            </a:rPr>
            <a:t>receives Payment w.r.t. Supply [2(b)]</a:t>
          </a:r>
          <a:endParaRPr lang="en-US" dirty="0">
            <a:solidFill>
              <a:schemeClr val="tx1"/>
            </a:solidFill>
          </a:endParaRPr>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74204" custScaleY="64890" custLinFactNeighborX="-46531" custLinFactNeighborY="-15627"/>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78881" custScaleY="102290" custRadScaleRad="74990" custRadScaleInc="38475">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83284" custScaleY="85958" custRadScaleRad="28918" custRadScaleInc="-180059">
        <dgm:presLayoutVars>
          <dgm:bulletEnabled val="1"/>
        </dgm:presLayoutVars>
      </dgm:prSet>
      <dgm:spPr/>
      <dgm:t>
        <a:bodyPr/>
        <a:lstStyle/>
        <a:p>
          <a:endParaRPr lang="en-IN"/>
        </a:p>
      </dgm:t>
    </dgm:pt>
  </dgm:ptLst>
  <dgm:cxnLst>
    <dgm:cxn modelId="{E3650521-995B-4255-A295-71C64585E540}" type="presOf" srcId="{ECAC3F47-083D-47A9-87D1-99BD55922ADD}" destId="{C4BDE89F-36CE-4E5F-86B7-42337CCB33AE}" srcOrd="0" destOrd="0" presId="urn:microsoft.com/office/officeart/2005/8/layout/radial4"/>
    <dgm:cxn modelId="{39E277A7-B4CB-4617-91E1-F71B008F2035}" type="presOf" srcId="{79D6C7AB-C390-431E-AD4E-B8F24C6892D2}" destId="{5FD14097-C607-4EB3-958F-272C7A3DE99F}"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982B43C2-A6D1-41DD-9D06-7EAEE4FF7F79}" type="presOf" srcId="{0C23BBF0-D538-48D1-B5B9-52944E039E36}" destId="{572B6698-C966-4046-B292-AD6EE22CD2B9}" srcOrd="0" destOrd="0" presId="urn:microsoft.com/office/officeart/2005/8/layout/radial4"/>
    <dgm:cxn modelId="{55FDE249-43E8-4726-B399-5603E4F7B1D5}" srcId="{07DC7E04-6789-4A5B-A656-82F67DEAAB68}" destId="{79D6C7AB-C390-431E-AD4E-B8F24C6892D2}" srcOrd="0" destOrd="0" parTransId="{0C23BBF0-D538-48D1-B5B9-52944E039E36}" sibTransId="{1F90B42C-4FE5-44B2-9217-C2269515F128}"/>
    <dgm:cxn modelId="{F9F0C948-228C-4B0F-AA74-4ED4C91EE86A}" srcId="{29687D2A-22AF-431E-9FEB-8869BC4623A3}" destId="{07DC7E04-6789-4A5B-A656-82F67DEAAB68}" srcOrd="0" destOrd="0" parTransId="{022FA56F-33E1-4612-98DB-671C6346BD9A}" sibTransId="{5F4B406C-F1DD-49DC-8932-D9158D9BE332}"/>
    <dgm:cxn modelId="{D10E9B7F-DE47-4072-A65E-BA662B0D3DAF}" type="presOf" srcId="{29687D2A-22AF-431E-9FEB-8869BC4623A3}" destId="{3AE554D3-CF2B-458F-9E32-4CCA4833A9F7}" srcOrd="0" destOrd="0" presId="urn:microsoft.com/office/officeart/2005/8/layout/radial4"/>
    <dgm:cxn modelId="{E0BB25CA-3CCD-4651-A3AE-5B13890A73C8}" srcId="{29687D2A-22AF-431E-9FEB-8869BC4623A3}" destId="{A6E555D2-84DD-4018-8584-1020FFC74377}" srcOrd="1" destOrd="0" parTransId="{C73CEFC6-5E94-4E22-8CBC-F556D84803E6}" sibTransId="{4DBCAD45-357E-4804-AEA1-C8A2BFD51850}"/>
    <dgm:cxn modelId="{8414D889-C579-4EEA-BD03-3232A3957E32}" type="presOf" srcId="{7A2C6BEA-4FC2-43DE-8220-DA3BE4E640DD}" destId="{F6F27674-1944-43E3-BC82-056BD2EF5EF0}" srcOrd="0" destOrd="0" presId="urn:microsoft.com/office/officeart/2005/8/layout/radial4"/>
    <dgm:cxn modelId="{23D11D4C-C491-4C3D-AEEA-9A35163AF4FE}" type="presOf" srcId="{07DC7E04-6789-4A5B-A656-82F67DEAAB68}" destId="{C994EDBB-C7FE-4F46-AF1C-9E009E21D3A0}" srcOrd="0" destOrd="0" presId="urn:microsoft.com/office/officeart/2005/8/layout/radial4"/>
    <dgm:cxn modelId="{77B8117C-A316-489F-BADA-2CF8A8259948}" type="presParOf" srcId="{3AE554D3-CF2B-458F-9E32-4CCA4833A9F7}" destId="{C994EDBB-C7FE-4F46-AF1C-9E009E21D3A0}" srcOrd="0" destOrd="0" presId="urn:microsoft.com/office/officeart/2005/8/layout/radial4"/>
    <dgm:cxn modelId="{B269260C-77DC-458F-B4C1-2C21028E05C2}" type="presParOf" srcId="{3AE554D3-CF2B-458F-9E32-4CCA4833A9F7}" destId="{572B6698-C966-4046-B292-AD6EE22CD2B9}" srcOrd="1" destOrd="0" presId="urn:microsoft.com/office/officeart/2005/8/layout/radial4"/>
    <dgm:cxn modelId="{3E918864-8AE2-4ED5-B1D8-80174889A68A}" type="presParOf" srcId="{3AE554D3-CF2B-458F-9E32-4CCA4833A9F7}" destId="{5FD14097-C607-4EB3-958F-272C7A3DE99F}" srcOrd="2" destOrd="0" presId="urn:microsoft.com/office/officeart/2005/8/layout/radial4"/>
    <dgm:cxn modelId="{83D8984C-B063-45EF-B887-23C3EA03BCB5}" type="presParOf" srcId="{3AE554D3-CF2B-458F-9E32-4CCA4833A9F7}" destId="{F6F27674-1944-43E3-BC82-056BD2EF5EF0}" srcOrd="3" destOrd="0" presId="urn:microsoft.com/office/officeart/2005/8/layout/radial4"/>
    <dgm:cxn modelId="{2DC07E1D-2975-4CA5-8073-893E4C2E579A}"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0B8B275-F025-4BCE-804A-CA2B88A9BB6A}" type="doc">
      <dgm:prSet loTypeId="urn:microsoft.com/office/officeart/2005/8/layout/chevronAccent+Icon" loCatId="process" qsTypeId="urn:microsoft.com/office/officeart/2005/8/quickstyle/simple1" qsCatId="simple" csTypeId="urn:microsoft.com/office/officeart/2005/8/colors/accent3_4" csCatId="accent3" phldr="1"/>
      <dgm:spPr/>
      <dgm:t>
        <a:bodyPr/>
        <a:lstStyle/>
        <a:p>
          <a:endParaRPr lang="en-US"/>
        </a:p>
      </dgm:t>
    </dgm:pt>
    <dgm:pt modelId="{2012739A-4870-43A9-B044-DAC0BE92EB6E}">
      <dgm:prSet custT="1"/>
      <dgm:spPr/>
      <dgm:t>
        <a:bodyPr/>
        <a:lstStyle/>
        <a:p>
          <a:pPr algn="ctr">
            <a:buNone/>
          </a:pPr>
          <a:r>
            <a:rPr lang="en-US" sz="2400" dirty="0" smtClean="0"/>
            <a:t>Transaction </a:t>
          </a:r>
          <a:r>
            <a:rPr lang="en-US" sz="2400" dirty="0"/>
            <a:t>Value (TV) Shall </a:t>
          </a:r>
          <a:r>
            <a:rPr lang="en-US" sz="2400" dirty="0" smtClean="0"/>
            <a:t>INCLUDE</a:t>
          </a:r>
        </a:p>
        <a:p>
          <a:pPr algn="l">
            <a:buNone/>
          </a:pPr>
          <a:r>
            <a:rPr lang="en-US" sz="2400" dirty="0" smtClean="0"/>
            <a:t>a) All taxes under any OTHER LAW, except under S / C / U/ IGST Act if charged separately by supplier.</a:t>
          </a:r>
        </a:p>
        <a:p>
          <a:pPr algn="l">
            <a:buNone/>
          </a:pPr>
          <a:r>
            <a:rPr lang="en-US" sz="2400" dirty="0" smtClean="0"/>
            <a:t>b) Amt incurred by Recipient </a:t>
          </a:r>
          <a:r>
            <a:rPr lang="en-US" sz="2400" dirty="0" smtClean="0">
              <a:sym typeface="Wingdings" panose="05000000000000000000" pitchFamily="2" charset="2"/>
            </a:rPr>
            <a:t></a:t>
          </a:r>
          <a:r>
            <a:rPr lang="en-US" sz="2400" dirty="0" smtClean="0"/>
            <a:t> supplier liable to pay </a:t>
          </a:r>
          <a:r>
            <a:rPr lang="en-US" sz="2400" dirty="0" smtClean="0">
              <a:sym typeface="Wingdings" panose="05000000000000000000" pitchFamily="2" charset="2"/>
            </a:rPr>
            <a:t></a:t>
          </a:r>
          <a:r>
            <a:rPr lang="en-US" sz="2400" dirty="0" smtClean="0"/>
            <a:t> not included in price paid or payable</a:t>
          </a:r>
        </a:p>
        <a:p>
          <a:pPr algn="l">
            <a:buNone/>
          </a:pPr>
          <a:r>
            <a:rPr lang="en-US" sz="2400" dirty="0" smtClean="0"/>
            <a:t>c)Incidental Expenses, e.g. Commission / Packing / Anything incurred by supplier in connection with Supply </a:t>
          </a:r>
          <a:r>
            <a:rPr lang="en-US" sz="2400" dirty="0" smtClean="0">
              <a:sym typeface="Wingdings" panose="05000000000000000000" pitchFamily="2" charset="2"/>
            </a:rPr>
            <a:t></a:t>
          </a:r>
          <a:r>
            <a:rPr lang="en-US" sz="2400" dirty="0" smtClean="0"/>
            <a:t>At time of / before delivery &amp; Charged to recipient</a:t>
          </a:r>
        </a:p>
        <a:p>
          <a:pPr algn="l">
            <a:buNone/>
          </a:pPr>
          <a:r>
            <a:rPr lang="en-IN" sz="2400" dirty="0" smtClean="0"/>
            <a:t>d) Interest / Late Fee / Penalty for delayed payment of any consideration for any supply</a:t>
          </a:r>
        </a:p>
        <a:p>
          <a:pPr algn="l">
            <a:buNone/>
          </a:pPr>
          <a:r>
            <a:rPr lang="en-US" sz="2400" dirty="0" smtClean="0"/>
            <a:t>e) Subsidies directly linked to price, excluding CG / SG subsidies included in Value of Supply of supplier who receives it. </a:t>
          </a:r>
          <a:endParaRPr lang="en-IN" sz="2400" dirty="0"/>
        </a:p>
      </dgm:t>
    </dgm:pt>
    <dgm:pt modelId="{7A818A1D-D7FF-4832-8390-62F4D4D56A6A}" type="parTrans" cxnId="{85ACA7AA-28D9-4CB5-ADC8-BC975AC22702}">
      <dgm:prSet/>
      <dgm:spPr/>
      <dgm:t>
        <a:bodyPr/>
        <a:lstStyle/>
        <a:p>
          <a:endParaRPr lang="en-US"/>
        </a:p>
      </dgm:t>
    </dgm:pt>
    <dgm:pt modelId="{A9BA0C0E-3906-44ED-87F9-8C7D4927FD7C}" type="sibTrans" cxnId="{85ACA7AA-28D9-4CB5-ADC8-BC975AC22702}">
      <dgm:prSet/>
      <dgm:spPr/>
      <dgm:t>
        <a:bodyPr/>
        <a:lstStyle/>
        <a:p>
          <a:endParaRPr lang="en-US"/>
        </a:p>
      </dgm:t>
    </dgm:pt>
    <dgm:pt modelId="{24A398C5-BB39-427F-BCFB-A09F4210F361}" type="pres">
      <dgm:prSet presAssocID="{60B8B275-F025-4BCE-804A-CA2B88A9BB6A}" presName="Name0" presStyleCnt="0">
        <dgm:presLayoutVars>
          <dgm:dir/>
          <dgm:resizeHandles val="exact"/>
        </dgm:presLayoutVars>
      </dgm:prSet>
      <dgm:spPr/>
      <dgm:t>
        <a:bodyPr/>
        <a:lstStyle/>
        <a:p>
          <a:endParaRPr lang="en-IN"/>
        </a:p>
      </dgm:t>
    </dgm:pt>
    <dgm:pt modelId="{39169381-456B-413A-A76B-8C30902F0265}" type="pres">
      <dgm:prSet presAssocID="{2012739A-4870-43A9-B044-DAC0BE92EB6E}" presName="composite" presStyleCnt="0"/>
      <dgm:spPr/>
    </dgm:pt>
    <dgm:pt modelId="{2A780EF6-E503-4D3B-9611-338DCF4054E2}" type="pres">
      <dgm:prSet presAssocID="{2012739A-4870-43A9-B044-DAC0BE92EB6E}" presName="bgChev" presStyleLbl="node1" presStyleIdx="0" presStyleCnt="1" custLinFactNeighborX="-2897"/>
      <dgm:spPr/>
    </dgm:pt>
    <dgm:pt modelId="{A92FF52B-A4EB-499D-8AFB-0350C7A753B2}" type="pres">
      <dgm:prSet presAssocID="{2012739A-4870-43A9-B044-DAC0BE92EB6E}" presName="txNode" presStyleLbl="fgAcc1" presStyleIdx="0" presStyleCnt="1" custScaleX="113628" custScaleY="152743" custLinFactNeighborX="-7205" custLinFactNeighborY="2627">
        <dgm:presLayoutVars>
          <dgm:bulletEnabled val="1"/>
        </dgm:presLayoutVars>
      </dgm:prSet>
      <dgm:spPr/>
      <dgm:t>
        <a:bodyPr/>
        <a:lstStyle/>
        <a:p>
          <a:endParaRPr lang="en-IN"/>
        </a:p>
      </dgm:t>
    </dgm:pt>
  </dgm:ptLst>
  <dgm:cxnLst>
    <dgm:cxn modelId="{D653D134-5253-4189-8C2A-875AA195ED48}" type="presOf" srcId="{60B8B275-F025-4BCE-804A-CA2B88A9BB6A}" destId="{24A398C5-BB39-427F-BCFB-A09F4210F361}" srcOrd="0" destOrd="0" presId="urn:microsoft.com/office/officeart/2005/8/layout/chevronAccent+Icon"/>
    <dgm:cxn modelId="{FC2D87C2-2C93-4972-86C6-51FA116C7A63}" type="presOf" srcId="{2012739A-4870-43A9-B044-DAC0BE92EB6E}" destId="{A92FF52B-A4EB-499D-8AFB-0350C7A753B2}" srcOrd="0" destOrd="0" presId="urn:microsoft.com/office/officeart/2005/8/layout/chevronAccent+Icon"/>
    <dgm:cxn modelId="{85ACA7AA-28D9-4CB5-ADC8-BC975AC22702}" srcId="{60B8B275-F025-4BCE-804A-CA2B88A9BB6A}" destId="{2012739A-4870-43A9-B044-DAC0BE92EB6E}" srcOrd="0" destOrd="0" parTransId="{7A818A1D-D7FF-4832-8390-62F4D4D56A6A}" sibTransId="{A9BA0C0E-3906-44ED-87F9-8C7D4927FD7C}"/>
    <dgm:cxn modelId="{9B0F318A-4A53-487C-8373-81B4A45D01DA}" type="presParOf" srcId="{24A398C5-BB39-427F-BCFB-A09F4210F361}" destId="{39169381-456B-413A-A76B-8C30902F0265}" srcOrd="0" destOrd="0" presId="urn:microsoft.com/office/officeart/2005/8/layout/chevronAccent+Icon"/>
    <dgm:cxn modelId="{CFD79D85-A5B9-48AB-A8CF-8F93C96043E5}" type="presParOf" srcId="{39169381-456B-413A-A76B-8C30902F0265}" destId="{2A780EF6-E503-4D3B-9611-338DCF4054E2}" srcOrd="0" destOrd="0" presId="urn:microsoft.com/office/officeart/2005/8/layout/chevronAccent+Icon"/>
    <dgm:cxn modelId="{D8A4E53A-E86C-4B43-AB4F-BA28CF2BF7FD}" type="presParOf" srcId="{39169381-456B-413A-A76B-8C30902F0265}" destId="{A92FF52B-A4EB-499D-8AFB-0350C7A753B2}" srcOrd="1" destOrd="0" presId="urn:microsoft.com/office/officeart/2005/8/layout/chevronAccen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321EC6A-F0A5-4343-BFE3-44982E8C3BB8}" type="doc">
      <dgm:prSet loTypeId="urn:microsoft.com/office/officeart/2005/8/layout/chevronAccent+Icon" loCatId="process" qsTypeId="urn:microsoft.com/office/officeart/2005/8/quickstyle/simple1" qsCatId="simple" csTypeId="urn:microsoft.com/office/officeart/2005/8/colors/accent2_2" csCatId="accent2" phldr="1"/>
      <dgm:spPr/>
      <dgm:t>
        <a:bodyPr/>
        <a:lstStyle/>
        <a:p>
          <a:endParaRPr lang="en-US"/>
        </a:p>
      </dgm:t>
    </dgm:pt>
    <dgm:pt modelId="{06DCC967-50A7-4E91-9DB3-FB036AFAE987}">
      <dgm:prSet custT="1"/>
      <dgm:spPr/>
      <dgm:t>
        <a:bodyPr/>
        <a:lstStyle/>
        <a:p>
          <a:pPr algn="ctr">
            <a:buNone/>
          </a:pPr>
          <a:r>
            <a:rPr lang="en-US" sz="2400" dirty="0"/>
            <a:t>Transaction Value (TV) Shall NOT INCLUDE </a:t>
          </a:r>
          <a:r>
            <a:rPr lang="en-US" sz="2400" dirty="0" smtClean="0"/>
            <a:t>Discount</a:t>
          </a:r>
        </a:p>
        <a:p>
          <a:pPr algn="l">
            <a:buNone/>
          </a:pPr>
          <a:r>
            <a:rPr lang="en-US" sz="2400" dirty="0" smtClean="0"/>
            <a:t>a) Discount allowed BEFORE / AT the time of SUPPLY, Provided such discount  is Duly recorded in Invoice for Supply</a:t>
          </a:r>
        </a:p>
        <a:p>
          <a:pPr algn="l">
            <a:buNone/>
          </a:pPr>
          <a:r>
            <a:rPr lang="en-IN" sz="2400" dirty="0" smtClean="0"/>
            <a:t>b)AFTER supply is effected, if</a:t>
          </a:r>
        </a:p>
        <a:p>
          <a:pPr algn="l">
            <a:buNone/>
          </a:pPr>
          <a:r>
            <a:rPr lang="en-IN" sz="2400" dirty="0" smtClean="0"/>
            <a:t> </a:t>
          </a:r>
          <a:r>
            <a:rPr lang="en-IN" sz="2400" dirty="0" err="1" smtClean="0"/>
            <a:t>i</a:t>
          </a:r>
          <a:r>
            <a:rPr lang="en-IN" sz="2400" dirty="0" smtClean="0"/>
            <a:t>) such discount is established in terms of an agreement entered into at or before the time of such supply and specifically linked to relevant invoices &amp; </a:t>
          </a:r>
        </a:p>
        <a:p>
          <a:pPr algn="l">
            <a:buNone/>
          </a:pPr>
          <a:r>
            <a:rPr lang="en-IN" sz="2400" dirty="0" smtClean="0"/>
            <a:t>ii) ITC has been reversed as is attributable to the discount on the basis of document issued by Supplier</a:t>
          </a:r>
          <a:endParaRPr lang="en-IN" sz="2400" dirty="0"/>
        </a:p>
      </dgm:t>
    </dgm:pt>
    <dgm:pt modelId="{927EF785-F426-4968-9B66-7065D4C2A506}" type="parTrans" cxnId="{99014665-C22B-40FE-983E-82DDBDAF069A}">
      <dgm:prSet/>
      <dgm:spPr/>
      <dgm:t>
        <a:bodyPr/>
        <a:lstStyle/>
        <a:p>
          <a:endParaRPr lang="en-US"/>
        </a:p>
      </dgm:t>
    </dgm:pt>
    <dgm:pt modelId="{F78F6DFE-E94F-404D-9AA9-4B8B9D1B1975}" type="sibTrans" cxnId="{99014665-C22B-40FE-983E-82DDBDAF069A}">
      <dgm:prSet/>
      <dgm:spPr/>
      <dgm:t>
        <a:bodyPr/>
        <a:lstStyle/>
        <a:p>
          <a:endParaRPr lang="en-US"/>
        </a:p>
      </dgm:t>
    </dgm:pt>
    <dgm:pt modelId="{D3FE2AD5-039E-4848-B1B1-A24148077688}" type="pres">
      <dgm:prSet presAssocID="{1321EC6A-F0A5-4343-BFE3-44982E8C3BB8}" presName="Name0" presStyleCnt="0">
        <dgm:presLayoutVars>
          <dgm:dir val="rev"/>
          <dgm:resizeHandles val="exact"/>
        </dgm:presLayoutVars>
      </dgm:prSet>
      <dgm:spPr/>
      <dgm:t>
        <a:bodyPr/>
        <a:lstStyle/>
        <a:p>
          <a:endParaRPr lang="en-IN"/>
        </a:p>
      </dgm:t>
    </dgm:pt>
    <dgm:pt modelId="{547701EB-4F07-44B2-99BD-A884E9939217}" type="pres">
      <dgm:prSet presAssocID="{06DCC967-50A7-4E91-9DB3-FB036AFAE987}" presName="composite" presStyleCnt="0"/>
      <dgm:spPr/>
    </dgm:pt>
    <dgm:pt modelId="{5236C730-63BF-4076-A259-BCB3DBC56C77}" type="pres">
      <dgm:prSet presAssocID="{06DCC967-50A7-4E91-9DB3-FB036AFAE987}" presName="bgChev" presStyleLbl="node1" presStyleIdx="0" presStyleCnt="1"/>
      <dgm:spPr/>
    </dgm:pt>
    <dgm:pt modelId="{396946B5-0321-4DD1-80D3-D110549517B7}" type="pres">
      <dgm:prSet presAssocID="{06DCC967-50A7-4E91-9DB3-FB036AFAE987}" presName="txNode" presStyleLbl="fgAcc1" presStyleIdx="0" presStyleCnt="1" custScaleX="113693" custScaleY="115836">
        <dgm:presLayoutVars>
          <dgm:bulletEnabled val="1"/>
        </dgm:presLayoutVars>
      </dgm:prSet>
      <dgm:spPr/>
      <dgm:t>
        <a:bodyPr/>
        <a:lstStyle/>
        <a:p>
          <a:endParaRPr lang="en-IN"/>
        </a:p>
      </dgm:t>
    </dgm:pt>
  </dgm:ptLst>
  <dgm:cxnLst>
    <dgm:cxn modelId="{93A44AB1-4AB0-41C7-B788-1F525B3A943E}" type="presOf" srcId="{06DCC967-50A7-4E91-9DB3-FB036AFAE987}" destId="{396946B5-0321-4DD1-80D3-D110549517B7}" srcOrd="0" destOrd="0" presId="urn:microsoft.com/office/officeart/2005/8/layout/chevronAccent+Icon"/>
    <dgm:cxn modelId="{99014665-C22B-40FE-983E-82DDBDAF069A}" srcId="{1321EC6A-F0A5-4343-BFE3-44982E8C3BB8}" destId="{06DCC967-50A7-4E91-9DB3-FB036AFAE987}" srcOrd="0" destOrd="0" parTransId="{927EF785-F426-4968-9B66-7065D4C2A506}" sibTransId="{F78F6DFE-E94F-404D-9AA9-4B8B9D1B1975}"/>
    <dgm:cxn modelId="{5FBE70F5-6E35-4B7F-9546-DB593814C513}" type="presOf" srcId="{1321EC6A-F0A5-4343-BFE3-44982E8C3BB8}" destId="{D3FE2AD5-039E-4848-B1B1-A24148077688}" srcOrd="0" destOrd="0" presId="urn:microsoft.com/office/officeart/2005/8/layout/chevronAccent+Icon"/>
    <dgm:cxn modelId="{573983E4-211C-49A2-9DEB-8B78AF9D0066}" type="presParOf" srcId="{D3FE2AD5-039E-4848-B1B1-A24148077688}" destId="{547701EB-4F07-44B2-99BD-A884E9939217}" srcOrd="0" destOrd="0" presId="urn:microsoft.com/office/officeart/2005/8/layout/chevronAccent+Icon"/>
    <dgm:cxn modelId="{453485D2-3B72-46A1-A0FE-DC5E4CCF6557}" type="presParOf" srcId="{547701EB-4F07-44B2-99BD-A884E9939217}" destId="{5236C730-63BF-4076-A259-BCB3DBC56C77}" srcOrd="0" destOrd="0" presId="urn:microsoft.com/office/officeart/2005/8/layout/chevronAccent+Icon"/>
    <dgm:cxn modelId="{53F086EB-3FED-49B2-93A4-3C357B115D6E}" type="presParOf" srcId="{547701EB-4F07-44B2-99BD-A884E9939217}" destId="{396946B5-0321-4DD1-80D3-D110549517B7}" srcOrd="1" destOrd="0" presId="urn:microsoft.com/office/officeart/2005/8/layout/chevronAccen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A62BCE9-E295-4D29-B3D5-28481A3E0802}" type="doc">
      <dgm:prSet loTypeId="urn:microsoft.com/office/officeart/2005/8/layout/hProcess7#1" loCatId="list" qsTypeId="urn:microsoft.com/office/officeart/2005/8/quickstyle/simple1" qsCatId="simple" csTypeId="urn:microsoft.com/office/officeart/2005/8/colors/accent0_3" csCatId="mainScheme" phldr="1"/>
      <dgm:spPr/>
      <dgm:t>
        <a:bodyPr/>
        <a:lstStyle/>
        <a:p>
          <a:endParaRPr lang="en-US"/>
        </a:p>
      </dgm:t>
    </dgm:pt>
    <dgm:pt modelId="{75A48224-F7BA-4429-BB04-56C3FB954A32}">
      <dgm:prSet phldrT="[Text]"/>
      <dgm:spPr>
        <a:solidFill>
          <a:schemeClr val="accent6">
            <a:lumMod val="75000"/>
          </a:schemeClr>
        </a:solidFill>
      </dgm:spPr>
      <dgm:t>
        <a:bodyPr/>
        <a:lstStyle/>
        <a:p>
          <a:r>
            <a:rPr lang="en-US" dirty="0"/>
            <a:t>Mixed Supply</a:t>
          </a:r>
        </a:p>
      </dgm:t>
    </dgm:pt>
    <dgm:pt modelId="{CFA0D740-C962-4A06-9AB1-F42EA352099D}" type="parTrans" cxnId="{428A80B8-D56D-4C89-B984-03A3F2BDA305}">
      <dgm:prSet/>
      <dgm:spPr/>
      <dgm:t>
        <a:bodyPr/>
        <a:lstStyle/>
        <a:p>
          <a:endParaRPr lang="en-US"/>
        </a:p>
      </dgm:t>
    </dgm:pt>
    <dgm:pt modelId="{392A10D7-068F-499E-A3D2-679F849B0C4B}" type="sibTrans" cxnId="{428A80B8-D56D-4C89-B984-03A3F2BDA305}">
      <dgm:prSet/>
      <dgm:spPr/>
      <dgm:t>
        <a:bodyPr/>
        <a:lstStyle/>
        <a:p>
          <a:endParaRPr lang="en-US"/>
        </a:p>
      </dgm:t>
    </dgm:pt>
    <dgm:pt modelId="{2A9DD868-7AF7-46E3-82D2-B9D8C6CBBCF7}">
      <dgm:prSet phldrT="[Text]" custT="1"/>
      <dgm:spPr/>
      <dgm:t>
        <a:bodyPr/>
        <a:lstStyle/>
        <a:p>
          <a:pPr>
            <a:buFont typeface="Arial" panose="020B0604020202020204" pitchFamily="34" charset="0"/>
            <a:buNone/>
          </a:pPr>
          <a:r>
            <a:rPr lang="en-US" sz="1900" dirty="0">
              <a:latin typeface="Pristina" panose="03060402040406080204" pitchFamily="66" charset="0"/>
            </a:rPr>
            <a:t>@ </a:t>
          </a:r>
          <a:r>
            <a:rPr lang="en-US" sz="1900" dirty="0"/>
            <a:t>2 or more Individual Supplies</a:t>
          </a:r>
        </a:p>
      </dgm:t>
    </dgm:pt>
    <dgm:pt modelId="{A152B0F5-C9A4-404C-BADC-4914838310FA}" type="parTrans" cxnId="{67991A06-4651-4672-9A78-45D9E8DEBA99}">
      <dgm:prSet/>
      <dgm:spPr/>
      <dgm:t>
        <a:bodyPr/>
        <a:lstStyle/>
        <a:p>
          <a:endParaRPr lang="en-US"/>
        </a:p>
      </dgm:t>
    </dgm:pt>
    <dgm:pt modelId="{C2F36BF7-7958-466C-9DF7-37AFF2C4B180}" type="sibTrans" cxnId="{67991A06-4651-4672-9A78-45D9E8DEBA99}">
      <dgm:prSet/>
      <dgm:spPr/>
      <dgm:t>
        <a:bodyPr/>
        <a:lstStyle/>
        <a:p>
          <a:endParaRPr lang="en-US"/>
        </a:p>
      </dgm:t>
    </dgm:pt>
    <dgm:pt modelId="{CE87142F-9B8D-4CCA-9A3B-8C631DC0EF70}">
      <dgm:prSet phldrT="[Text]" custT="1"/>
      <dgm:spPr/>
      <dgm:t>
        <a:bodyPr/>
        <a:lstStyle/>
        <a:p>
          <a:pPr>
            <a:buNone/>
          </a:pPr>
          <a:r>
            <a:rPr lang="en-US" sz="1900" dirty="0">
              <a:latin typeface="Pristina" panose="03060402040406080204" pitchFamily="66" charset="0"/>
            </a:rPr>
            <a:t>@ </a:t>
          </a:r>
          <a:r>
            <a:rPr lang="en-US" sz="1900" dirty="0"/>
            <a:t>Made in Conjunction</a:t>
          </a:r>
        </a:p>
      </dgm:t>
    </dgm:pt>
    <dgm:pt modelId="{1A197480-A429-43FC-9D0F-31746AB4E4F2}" type="parTrans" cxnId="{64EED88B-AF19-440A-BC5C-4C391DBA9B64}">
      <dgm:prSet/>
      <dgm:spPr/>
      <dgm:t>
        <a:bodyPr/>
        <a:lstStyle/>
        <a:p>
          <a:endParaRPr lang="en-US"/>
        </a:p>
      </dgm:t>
    </dgm:pt>
    <dgm:pt modelId="{019E9B92-2DCA-4775-A657-2161BA2FA5F8}" type="sibTrans" cxnId="{64EED88B-AF19-440A-BC5C-4C391DBA9B64}">
      <dgm:prSet/>
      <dgm:spPr/>
      <dgm:t>
        <a:bodyPr/>
        <a:lstStyle/>
        <a:p>
          <a:endParaRPr lang="en-US"/>
        </a:p>
      </dgm:t>
    </dgm:pt>
    <dgm:pt modelId="{5BF62B33-52C9-4A51-BCDA-0D44F7B5BF91}">
      <dgm:prSet phldrT="[Text]" custT="1"/>
      <dgm:spPr/>
      <dgm:t>
        <a:bodyPr/>
        <a:lstStyle/>
        <a:p>
          <a:pPr>
            <a:buNone/>
          </a:pPr>
          <a:r>
            <a:rPr lang="en-US" sz="1900" dirty="0">
              <a:latin typeface="Pristina" panose="03060402040406080204" pitchFamily="66" charset="0"/>
            </a:rPr>
            <a:t>@ </a:t>
          </a:r>
          <a:r>
            <a:rPr lang="en-US" sz="1900" dirty="0"/>
            <a:t>Single Price</a:t>
          </a:r>
        </a:p>
      </dgm:t>
    </dgm:pt>
    <dgm:pt modelId="{2599C534-8958-42B0-BBD0-4725BFEBA4CE}" type="parTrans" cxnId="{064D9B69-F960-4B1A-97BE-5EF9F50B55BC}">
      <dgm:prSet/>
      <dgm:spPr/>
      <dgm:t>
        <a:bodyPr/>
        <a:lstStyle/>
        <a:p>
          <a:endParaRPr lang="en-US"/>
        </a:p>
      </dgm:t>
    </dgm:pt>
    <dgm:pt modelId="{C451CBBF-18E5-4C0D-9035-4625481C26D0}" type="sibTrans" cxnId="{064D9B69-F960-4B1A-97BE-5EF9F50B55BC}">
      <dgm:prSet/>
      <dgm:spPr/>
      <dgm:t>
        <a:bodyPr/>
        <a:lstStyle/>
        <a:p>
          <a:endParaRPr lang="en-US"/>
        </a:p>
      </dgm:t>
    </dgm:pt>
    <dgm:pt modelId="{99EE7093-0B45-4302-A5AA-35E81E9CF463}">
      <dgm:prSet phldrT="[Text]" custT="1"/>
      <dgm:spPr/>
      <dgm:t>
        <a:bodyPr/>
        <a:lstStyle/>
        <a:p>
          <a:pPr>
            <a:buNone/>
          </a:pPr>
          <a:r>
            <a:rPr lang="en-US" sz="1900" dirty="0">
              <a:latin typeface="Pristina" panose="03060402040406080204" pitchFamily="66" charset="0"/>
            </a:rPr>
            <a:t>@ </a:t>
          </a:r>
          <a:r>
            <a:rPr lang="en-US" sz="1900" dirty="0"/>
            <a:t>Not a </a:t>
          </a:r>
          <a:r>
            <a:rPr lang="en-US" sz="1900" dirty="0" smtClean="0"/>
            <a:t>composite</a:t>
          </a:r>
        </a:p>
        <a:p>
          <a:pPr>
            <a:buNone/>
          </a:pPr>
          <a:r>
            <a:rPr lang="en-US" sz="1900" dirty="0" smtClean="0"/>
            <a:t>@ Each item can be supplied separately.</a:t>
          </a:r>
        </a:p>
        <a:p>
          <a:pPr>
            <a:buNone/>
          </a:pPr>
          <a:r>
            <a:rPr lang="en-US" sz="1900" dirty="0" smtClean="0"/>
            <a:t>@ If supplied separately not mixed supply</a:t>
          </a:r>
        </a:p>
        <a:p>
          <a:pPr>
            <a:buNone/>
          </a:pPr>
          <a:r>
            <a:rPr lang="en-US" sz="1900" dirty="0" smtClean="0"/>
            <a:t>@ Taxable at the rate of particular supply which attracts highest rate.</a:t>
          </a:r>
        </a:p>
        <a:p>
          <a:pPr>
            <a:buNone/>
          </a:pPr>
          <a:endParaRPr lang="en-US" sz="1700" dirty="0"/>
        </a:p>
      </dgm:t>
    </dgm:pt>
    <dgm:pt modelId="{BDE41B92-C045-4FC6-A078-ECF585BD5B9A}" type="parTrans" cxnId="{18C75248-95DE-44D7-A437-40B3E13918C6}">
      <dgm:prSet/>
      <dgm:spPr/>
      <dgm:t>
        <a:bodyPr/>
        <a:lstStyle/>
        <a:p>
          <a:endParaRPr lang="en-US"/>
        </a:p>
      </dgm:t>
    </dgm:pt>
    <dgm:pt modelId="{BAFB869D-9471-4E9C-ACEA-1EAA4CE7ECCF}" type="sibTrans" cxnId="{18C75248-95DE-44D7-A437-40B3E13918C6}">
      <dgm:prSet/>
      <dgm:spPr/>
      <dgm:t>
        <a:bodyPr/>
        <a:lstStyle/>
        <a:p>
          <a:endParaRPr lang="en-US"/>
        </a:p>
      </dgm:t>
    </dgm:pt>
    <dgm:pt modelId="{51C37C1D-85F0-4000-8FF0-5AE6B13930D9}">
      <dgm:prSet phldrT="[Text]"/>
      <dgm:spPr>
        <a:solidFill>
          <a:schemeClr val="accent6">
            <a:lumMod val="75000"/>
          </a:schemeClr>
        </a:solidFill>
      </dgm:spPr>
      <dgm:t>
        <a:bodyPr/>
        <a:lstStyle/>
        <a:p>
          <a:r>
            <a:rPr lang="en-US" dirty="0"/>
            <a:t>Composite Supply</a:t>
          </a:r>
        </a:p>
      </dgm:t>
    </dgm:pt>
    <dgm:pt modelId="{8F1AA45F-1C7B-4140-943B-A7660C002024}" type="parTrans" cxnId="{8DDDADB9-8136-4A64-A399-2C3934FCD9B7}">
      <dgm:prSet/>
      <dgm:spPr/>
      <dgm:t>
        <a:bodyPr/>
        <a:lstStyle/>
        <a:p>
          <a:endParaRPr lang="en-US"/>
        </a:p>
      </dgm:t>
    </dgm:pt>
    <dgm:pt modelId="{EE476AAC-5079-47A4-B49E-9A3F06F227D7}" type="sibTrans" cxnId="{8DDDADB9-8136-4A64-A399-2C3934FCD9B7}">
      <dgm:prSet/>
      <dgm:spPr/>
      <dgm:t>
        <a:bodyPr/>
        <a:lstStyle/>
        <a:p>
          <a:endParaRPr lang="en-US"/>
        </a:p>
      </dgm:t>
    </dgm:pt>
    <dgm:pt modelId="{905F4C79-7EDD-46B4-A557-64BDC928138D}">
      <dgm:prSet phldrT="[Text]" custT="1"/>
      <dgm:spPr/>
      <dgm:t>
        <a:bodyPr/>
        <a:lstStyle/>
        <a:p>
          <a:pPr>
            <a:buFontTx/>
            <a:buNone/>
          </a:pPr>
          <a:r>
            <a:rPr lang="en-US" sz="1900" dirty="0">
              <a:latin typeface="Pristina" panose="03060402040406080204" pitchFamily="66" charset="0"/>
            </a:rPr>
            <a:t>@ </a:t>
          </a:r>
          <a:r>
            <a:rPr lang="en-US" sz="1900" dirty="0"/>
            <a:t>Supply which constitutes predominant element  of Composite Supply</a:t>
          </a:r>
        </a:p>
      </dgm:t>
    </dgm:pt>
    <dgm:pt modelId="{E3FFFD03-C6C9-4C73-82B9-83F0F5432494}" type="parTrans" cxnId="{DDDA1A29-F903-43D0-94B9-042253F10332}">
      <dgm:prSet/>
      <dgm:spPr/>
      <dgm:t>
        <a:bodyPr/>
        <a:lstStyle/>
        <a:p>
          <a:endParaRPr lang="en-US"/>
        </a:p>
      </dgm:t>
    </dgm:pt>
    <dgm:pt modelId="{57D12E9C-18DD-4EFE-A153-E2DF6830A401}" type="sibTrans" cxnId="{DDDA1A29-F903-43D0-94B9-042253F10332}">
      <dgm:prSet/>
      <dgm:spPr/>
      <dgm:t>
        <a:bodyPr/>
        <a:lstStyle/>
        <a:p>
          <a:endParaRPr lang="en-US"/>
        </a:p>
      </dgm:t>
    </dgm:pt>
    <dgm:pt modelId="{E3AC9F35-4B0B-459C-B4B3-1DBBB16EC0EE}">
      <dgm:prSet phldrT="[Text]"/>
      <dgm:spPr>
        <a:solidFill>
          <a:schemeClr val="accent6">
            <a:lumMod val="75000"/>
          </a:schemeClr>
        </a:solidFill>
      </dgm:spPr>
      <dgm:t>
        <a:bodyPr/>
        <a:lstStyle/>
        <a:p>
          <a:r>
            <a:rPr lang="en-US" dirty="0"/>
            <a:t>Principal Supply</a:t>
          </a:r>
        </a:p>
      </dgm:t>
    </dgm:pt>
    <dgm:pt modelId="{5548C81C-3C30-4255-AD67-B1C83177DF01}" type="parTrans" cxnId="{44EA6BBD-CEF1-459D-B80B-0FCD283A37E6}">
      <dgm:prSet/>
      <dgm:spPr/>
      <dgm:t>
        <a:bodyPr/>
        <a:lstStyle/>
        <a:p>
          <a:endParaRPr lang="en-US"/>
        </a:p>
      </dgm:t>
    </dgm:pt>
    <dgm:pt modelId="{21C5C021-7062-44D9-B03B-BE219B06E903}" type="sibTrans" cxnId="{44EA6BBD-CEF1-459D-B80B-0FCD283A37E6}">
      <dgm:prSet/>
      <dgm:spPr/>
      <dgm:t>
        <a:bodyPr/>
        <a:lstStyle/>
        <a:p>
          <a:endParaRPr lang="en-US"/>
        </a:p>
      </dgm:t>
    </dgm:pt>
    <dgm:pt modelId="{91149913-F2BF-4091-852F-5C33FC61CA2A}">
      <dgm:prSet phldrT="[Text]"/>
      <dgm:spPr/>
      <dgm:t>
        <a:bodyPr/>
        <a:lstStyle/>
        <a:p>
          <a:endParaRPr lang="en-US" sz="1700" dirty="0"/>
        </a:p>
      </dgm:t>
    </dgm:pt>
    <dgm:pt modelId="{051E532E-A155-4FC5-B746-A0563F5A4C12}" type="parTrans" cxnId="{4D7D7512-E2FC-4853-B993-F0FAB2BEA109}">
      <dgm:prSet/>
      <dgm:spPr/>
      <dgm:t>
        <a:bodyPr/>
        <a:lstStyle/>
        <a:p>
          <a:endParaRPr lang="en-US"/>
        </a:p>
      </dgm:t>
    </dgm:pt>
    <dgm:pt modelId="{BF7E9D21-883C-4CCB-B1E5-C9A771493015}" type="sibTrans" cxnId="{4D7D7512-E2FC-4853-B993-F0FAB2BEA109}">
      <dgm:prSet/>
      <dgm:spPr/>
      <dgm:t>
        <a:bodyPr/>
        <a:lstStyle/>
        <a:p>
          <a:endParaRPr lang="en-US"/>
        </a:p>
      </dgm:t>
    </dgm:pt>
    <dgm:pt modelId="{F1FAA4BA-0B6A-478A-868A-570FDE8EF431}">
      <dgm:prSet phldrT="[Text]" custT="1"/>
      <dgm:spPr/>
      <dgm:t>
        <a:bodyPr/>
        <a:lstStyle/>
        <a:p>
          <a:pPr>
            <a:buFont typeface="Wingdings" panose="05000000000000000000" pitchFamily="2" charset="2"/>
            <a:buNone/>
          </a:pPr>
          <a:r>
            <a:rPr lang="en-US" sz="1900" dirty="0">
              <a:latin typeface="Pristina" panose="03060402040406080204" pitchFamily="66" charset="0"/>
            </a:rPr>
            <a:t>@ </a:t>
          </a:r>
          <a:r>
            <a:rPr lang="en-US" sz="1900" dirty="0"/>
            <a:t>2 or more </a:t>
          </a:r>
          <a:r>
            <a:rPr lang="en-US" sz="1900" dirty="0" smtClean="0"/>
            <a:t>taxable supplies goods &amp;/or services</a:t>
          </a:r>
          <a:endParaRPr lang="en-US" sz="1900" dirty="0"/>
        </a:p>
      </dgm:t>
    </dgm:pt>
    <dgm:pt modelId="{A9294AFA-ECE9-430E-9975-0F14FF91E030}" type="parTrans" cxnId="{5DE90F18-F4F3-428A-90E7-03D7601A91A3}">
      <dgm:prSet/>
      <dgm:spPr/>
      <dgm:t>
        <a:bodyPr/>
        <a:lstStyle/>
        <a:p>
          <a:endParaRPr lang="en-US"/>
        </a:p>
      </dgm:t>
    </dgm:pt>
    <dgm:pt modelId="{508F1B49-FD9C-47C5-BAB9-C1F52CD1831D}" type="sibTrans" cxnId="{5DE90F18-F4F3-428A-90E7-03D7601A91A3}">
      <dgm:prSet/>
      <dgm:spPr/>
      <dgm:t>
        <a:bodyPr/>
        <a:lstStyle/>
        <a:p>
          <a:endParaRPr lang="en-US"/>
        </a:p>
      </dgm:t>
    </dgm:pt>
    <dgm:pt modelId="{43D76FC8-FB7B-4323-91DE-1E17834859B8}">
      <dgm:prSet phldrT="[Text]" custT="1"/>
      <dgm:spPr/>
      <dgm:t>
        <a:bodyPr/>
        <a:lstStyle/>
        <a:p>
          <a:pPr>
            <a:buNone/>
          </a:pPr>
          <a:r>
            <a:rPr lang="en-US" sz="1900" dirty="0">
              <a:latin typeface="Pristina" panose="03060402040406080204" pitchFamily="66" charset="0"/>
            </a:rPr>
            <a:t>@ </a:t>
          </a:r>
          <a:r>
            <a:rPr lang="en-US" sz="1900" dirty="0"/>
            <a:t>Combination thereof</a:t>
          </a:r>
        </a:p>
      </dgm:t>
    </dgm:pt>
    <dgm:pt modelId="{747B269B-925C-4C4C-A2A8-D2F214DF1EBA}" type="parTrans" cxnId="{71BDDEE8-8526-4A5A-A6CD-3A9117EF8CF8}">
      <dgm:prSet/>
      <dgm:spPr/>
      <dgm:t>
        <a:bodyPr/>
        <a:lstStyle/>
        <a:p>
          <a:endParaRPr lang="en-US"/>
        </a:p>
      </dgm:t>
    </dgm:pt>
    <dgm:pt modelId="{91810131-509F-453C-9C63-897748D9EC6A}" type="sibTrans" cxnId="{71BDDEE8-8526-4A5A-A6CD-3A9117EF8CF8}">
      <dgm:prSet/>
      <dgm:spPr/>
      <dgm:t>
        <a:bodyPr/>
        <a:lstStyle/>
        <a:p>
          <a:endParaRPr lang="en-US"/>
        </a:p>
      </dgm:t>
    </dgm:pt>
    <dgm:pt modelId="{DA3FB659-7EB1-4548-B750-0D4887863E7F}">
      <dgm:prSet phldrT="[Text]" custT="1"/>
      <dgm:spPr/>
      <dgm:t>
        <a:bodyPr/>
        <a:lstStyle/>
        <a:p>
          <a:pPr>
            <a:buNone/>
          </a:pPr>
          <a:r>
            <a:rPr lang="en-US" sz="1900" dirty="0">
              <a:latin typeface="Pristina" panose="03060402040406080204" pitchFamily="66" charset="0"/>
            </a:rPr>
            <a:t>@ </a:t>
          </a:r>
          <a:r>
            <a:rPr lang="en-US" sz="1900" dirty="0"/>
            <a:t>Naturally bundled</a:t>
          </a:r>
        </a:p>
      </dgm:t>
    </dgm:pt>
    <dgm:pt modelId="{88035F9D-4942-4832-B464-71C08686F1A9}" type="parTrans" cxnId="{1491FC6A-8E29-4342-9108-BFCD9F12E998}">
      <dgm:prSet/>
      <dgm:spPr/>
      <dgm:t>
        <a:bodyPr/>
        <a:lstStyle/>
        <a:p>
          <a:endParaRPr lang="en-US"/>
        </a:p>
      </dgm:t>
    </dgm:pt>
    <dgm:pt modelId="{78CCE031-4998-44E6-9996-729AFBCBBE24}" type="sibTrans" cxnId="{1491FC6A-8E29-4342-9108-BFCD9F12E998}">
      <dgm:prSet/>
      <dgm:spPr/>
      <dgm:t>
        <a:bodyPr/>
        <a:lstStyle/>
        <a:p>
          <a:endParaRPr lang="en-US"/>
        </a:p>
      </dgm:t>
    </dgm:pt>
    <dgm:pt modelId="{A3C8A6C1-4703-4CE8-8042-8E7CDD81549A}">
      <dgm:prSet phldrT="[Text]" custT="1"/>
      <dgm:spPr/>
      <dgm:t>
        <a:bodyPr/>
        <a:lstStyle/>
        <a:p>
          <a:pPr>
            <a:buNone/>
          </a:pPr>
          <a:r>
            <a:rPr lang="en-US" sz="1900" dirty="0">
              <a:latin typeface="Pristina" panose="03060402040406080204" pitchFamily="66" charset="0"/>
            </a:rPr>
            <a:t>@ </a:t>
          </a:r>
          <a:r>
            <a:rPr lang="en-US" sz="1900" dirty="0"/>
            <a:t>Supplied in Conjunction with each other</a:t>
          </a:r>
        </a:p>
      </dgm:t>
    </dgm:pt>
    <dgm:pt modelId="{613EADFD-705E-4304-AA5D-049F58886A1C}" type="parTrans" cxnId="{FEB7AE4E-614F-4633-AC23-AECFBF04E778}">
      <dgm:prSet/>
      <dgm:spPr/>
      <dgm:t>
        <a:bodyPr/>
        <a:lstStyle/>
        <a:p>
          <a:endParaRPr lang="en-US"/>
        </a:p>
      </dgm:t>
    </dgm:pt>
    <dgm:pt modelId="{47FFBD4E-233B-445E-8412-6051B73A9000}" type="sibTrans" cxnId="{FEB7AE4E-614F-4633-AC23-AECFBF04E778}">
      <dgm:prSet/>
      <dgm:spPr/>
      <dgm:t>
        <a:bodyPr/>
        <a:lstStyle/>
        <a:p>
          <a:endParaRPr lang="en-US"/>
        </a:p>
      </dgm:t>
    </dgm:pt>
    <dgm:pt modelId="{7DF5FF29-BDB2-4A32-96DE-FF176685FC7C}">
      <dgm:prSet phldrT="[Text]" custT="1"/>
      <dgm:spPr/>
      <dgm:t>
        <a:bodyPr/>
        <a:lstStyle/>
        <a:p>
          <a:pPr>
            <a:buNone/>
          </a:pPr>
          <a:r>
            <a:rPr lang="en-US" sz="1900" dirty="0">
              <a:latin typeface="Pristina" panose="03060402040406080204" pitchFamily="66" charset="0"/>
            </a:rPr>
            <a:t>@ </a:t>
          </a:r>
          <a:r>
            <a:rPr lang="en-US" sz="1900" dirty="0"/>
            <a:t>In ordinary course of business</a:t>
          </a:r>
        </a:p>
      </dgm:t>
    </dgm:pt>
    <dgm:pt modelId="{8EC5C03F-CB74-4A88-8B3B-2EB759FF2939}" type="parTrans" cxnId="{011F784C-766D-43E0-990B-8E14333A1F6F}">
      <dgm:prSet/>
      <dgm:spPr/>
      <dgm:t>
        <a:bodyPr/>
        <a:lstStyle/>
        <a:p>
          <a:endParaRPr lang="en-US"/>
        </a:p>
      </dgm:t>
    </dgm:pt>
    <dgm:pt modelId="{2060FAB1-0185-4160-845A-F7C085399FFC}" type="sibTrans" cxnId="{011F784C-766D-43E0-990B-8E14333A1F6F}">
      <dgm:prSet/>
      <dgm:spPr/>
      <dgm:t>
        <a:bodyPr/>
        <a:lstStyle/>
        <a:p>
          <a:endParaRPr lang="en-US"/>
        </a:p>
      </dgm:t>
    </dgm:pt>
    <dgm:pt modelId="{226DE372-3650-4EB2-9422-2E55F99D1FB4}">
      <dgm:prSet phldrT="[Text]" custT="1"/>
      <dgm:spPr/>
      <dgm:t>
        <a:bodyPr/>
        <a:lstStyle/>
        <a:p>
          <a:pPr>
            <a:buNone/>
          </a:pPr>
          <a:r>
            <a:rPr lang="en-US" sz="1900" dirty="0">
              <a:latin typeface="Pristina" panose="03060402040406080204" pitchFamily="66" charset="0"/>
            </a:rPr>
            <a:t>@ </a:t>
          </a:r>
          <a:r>
            <a:rPr lang="en-US" sz="1900" dirty="0"/>
            <a:t>One of which is principal Supply</a:t>
          </a:r>
        </a:p>
      </dgm:t>
    </dgm:pt>
    <dgm:pt modelId="{7774215E-9FEB-4469-8684-8465B71BAB75}" type="parTrans" cxnId="{C7BAF95A-0E65-42C7-AEC1-8BC87A6B1FA1}">
      <dgm:prSet/>
      <dgm:spPr/>
      <dgm:t>
        <a:bodyPr/>
        <a:lstStyle/>
        <a:p>
          <a:endParaRPr lang="en-US"/>
        </a:p>
      </dgm:t>
    </dgm:pt>
    <dgm:pt modelId="{55903DD5-1473-4A3D-B11A-C26D21AB9225}" type="sibTrans" cxnId="{C7BAF95A-0E65-42C7-AEC1-8BC87A6B1FA1}">
      <dgm:prSet/>
      <dgm:spPr/>
      <dgm:t>
        <a:bodyPr/>
        <a:lstStyle/>
        <a:p>
          <a:endParaRPr lang="en-US"/>
        </a:p>
      </dgm:t>
    </dgm:pt>
    <dgm:pt modelId="{CB71D817-C0C9-481B-AEDF-D0DCACDF611F}">
      <dgm:prSet phldrT="[Text]" custT="1"/>
      <dgm:spPr/>
      <dgm:t>
        <a:bodyPr/>
        <a:lstStyle/>
        <a:p>
          <a:pPr>
            <a:buFontTx/>
            <a:buNone/>
          </a:pPr>
          <a:r>
            <a:rPr lang="en-US" sz="1900" dirty="0">
              <a:latin typeface="Pristina" panose="03060402040406080204" pitchFamily="66" charset="0"/>
            </a:rPr>
            <a:t>@ </a:t>
          </a:r>
          <a:r>
            <a:rPr lang="en-US" sz="1900" dirty="0"/>
            <a:t>Any other supply as part of composite supply is ANCILLARY to such supply</a:t>
          </a:r>
        </a:p>
      </dgm:t>
    </dgm:pt>
    <dgm:pt modelId="{68043292-EBD9-4B76-93B4-4FE0DCEABF3F}" type="sibTrans" cxnId="{7AE99789-D32D-4542-86F0-4578A200F1DB}">
      <dgm:prSet/>
      <dgm:spPr/>
      <dgm:t>
        <a:bodyPr/>
        <a:lstStyle/>
        <a:p>
          <a:endParaRPr lang="en-US"/>
        </a:p>
      </dgm:t>
    </dgm:pt>
    <dgm:pt modelId="{F6C3F7BC-96A1-4F95-ADA5-231A5F5E5D1F}" type="parTrans" cxnId="{7AE99789-D32D-4542-86F0-4578A200F1DB}">
      <dgm:prSet/>
      <dgm:spPr/>
      <dgm:t>
        <a:bodyPr/>
        <a:lstStyle/>
        <a:p>
          <a:endParaRPr lang="en-US"/>
        </a:p>
      </dgm:t>
    </dgm:pt>
    <dgm:pt modelId="{2504D689-6956-4F04-9169-A0E03A074D7E}">
      <dgm:prSet phldrT="[Text]" custT="1"/>
      <dgm:spPr/>
      <dgm:t>
        <a:bodyPr/>
        <a:lstStyle/>
        <a:p>
          <a:pPr>
            <a:buFontTx/>
            <a:buNone/>
          </a:pPr>
          <a:r>
            <a:rPr lang="en-US" sz="1900" dirty="0">
              <a:latin typeface="Pristina" panose="03060402040406080204" pitchFamily="66" charset="0"/>
            </a:rPr>
            <a:t>@ </a:t>
          </a:r>
          <a:r>
            <a:rPr lang="en-US" sz="1900" dirty="0"/>
            <a:t>Does not Constitute an aim BUT a means for better enjoyment of principal supply for the </a:t>
          </a:r>
          <a:r>
            <a:rPr lang="en-US" sz="1900" dirty="0" smtClean="0"/>
            <a:t>recipient</a:t>
          </a:r>
        </a:p>
        <a:p>
          <a:pPr>
            <a:buFontTx/>
            <a:buNone/>
          </a:pPr>
          <a:r>
            <a:rPr lang="en-US" sz="1900" dirty="0" smtClean="0"/>
            <a:t>@ Taxable at rate of principal supply</a:t>
          </a:r>
          <a:endParaRPr lang="en-US" sz="1900" dirty="0"/>
        </a:p>
      </dgm:t>
    </dgm:pt>
    <dgm:pt modelId="{ADB26437-7555-4B3B-8336-88949C27A47E}" type="parTrans" cxnId="{02C2ADDC-B43B-4419-BF04-3CEA4FBBB410}">
      <dgm:prSet/>
      <dgm:spPr/>
      <dgm:t>
        <a:bodyPr/>
        <a:lstStyle/>
        <a:p>
          <a:endParaRPr lang="en-US"/>
        </a:p>
      </dgm:t>
    </dgm:pt>
    <dgm:pt modelId="{5C8F8E70-F957-49CD-A608-A07E0DD838F0}" type="sibTrans" cxnId="{02C2ADDC-B43B-4419-BF04-3CEA4FBBB410}">
      <dgm:prSet/>
      <dgm:spPr/>
      <dgm:t>
        <a:bodyPr/>
        <a:lstStyle/>
        <a:p>
          <a:endParaRPr lang="en-US"/>
        </a:p>
      </dgm:t>
    </dgm:pt>
    <dgm:pt modelId="{D421C67C-8B43-46CA-A134-4E7A036F924B}" type="pres">
      <dgm:prSet presAssocID="{FA62BCE9-E295-4D29-B3D5-28481A3E0802}" presName="Name0" presStyleCnt="0">
        <dgm:presLayoutVars>
          <dgm:dir/>
          <dgm:animLvl val="lvl"/>
          <dgm:resizeHandles val="exact"/>
        </dgm:presLayoutVars>
      </dgm:prSet>
      <dgm:spPr/>
      <dgm:t>
        <a:bodyPr/>
        <a:lstStyle/>
        <a:p>
          <a:endParaRPr lang="en-IN"/>
        </a:p>
      </dgm:t>
    </dgm:pt>
    <dgm:pt modelId="{294A8D6A-09CA-4858-9909-3DF55F812BA3}" type="pres">
      <dgm:prSet presAssocID="{51C37C1D-85F0-4000-8FF0-5AE6B13930D9}" presName="compositeNode" presStyleCnt="0">
        <dgm:presLayoutVars>
          <dgm:bulletEnabled val="1"/>
        </dgm:presLayoutVars>
      </dgm:prSet>
      <dgm:spPr/>
    </dgm:pt>
    <dgm:pt modelId="{7F78411F-3AE8-4DCB-807E-0C46F5521DB6}" type="pres">
      <dgm:prSet presAssocID="{51C37C1D-85F0-4000-8FF0-5AE6B13930D9}" presName="bgRect" presStyleLbl="node1" presStyleIdx="0" presStyleCnt="3"/>
      <dgm:spPr/>
      <dgm:t>
        <a:bodyPr/>
        <a:lstStyle/>
        <a:p>
          <a:endParaRPr lang="en-IN"/>
        </a:p>
      </dgm:t>
    </dgm:pt>
    <dgm:pt modelId="{89AC4EEE-7887-4327-9D5A-AD5FC49981C6}" type="pres">
      <dgm:prSet presAssocID="{51C37C1D-85F0-4000-8FF0-5AE6B13930D9}" presName="parentNode" presStyleLbl="node1" presStyleIdx="0" presStyleCnt="3">
        <dgm:presLayoutVars>
          <dgm:chMax val="0"/>
          <dgm:bulletEnabled val="1"/>
        </dgm:presLayoutVars>
      </dgm:prSet>
      <dgm:spPr/>
      <dgm:t>
        <a:bodyPr/>
        <a:lstStyle/>
        <a:p>
          <a:endParaRPr lang="en-IN"/>
        </a:p>
      </dgm:t>
    </dgm:pt>
    <dgm:pt modelId="{87857B5E-7A13-42E7-9C97-BC80388F9815}" type="pres">
      <dgm:prSet presAssocID="{51C37C1D-85F0-4000-8FF0-5AE6B13930D9}" presName="childNode" presStyleLbl="node1" presStyleIdx="0" presStyleCnt="3">
        <dgm:presLayoutVars>
          <dgm:bulletEnabled val="1"/>
        </dgm:presLayoutVars>
      </dgm:prSet>
      <dgm:spPr/>
      <dgm:t>
        <a:bodyPr/>
        <a:lstStyle/>
        <a:p>
          <a:endParaRPr lang="en-IN"/>
        </a:p>
      </dgm:t>
    </dgm:pt>
    <dgm:pt modelId="{21D64FFE-5321-44B0-887F-E6FA34067372}" type="pres">
      <dgm:prSet presAssocID="{EE476AAC-5079-47A4-B49E-9A3F06F227D7}" presName="hSp" presStyleCnt="0"/>
      <dgm:spPr/>
    </dgm:pt>
    <dgm:pt modelId="{30FA2343-E5FE-41A0-AAB7-51004D2AB470}" type="pres">
      <dgm:prSet presAssocID="{EE476AAC-5079-47A4-B49E-9A3F06F227D7}" presName="vProcSp" presStyleCnt="0"/>
      <dgm:spPr/>
    </dgm:pt>
    <dgm:pt modelId="{CB42523F-911F-4F74-B398-C2E7180A4550}" type="pres">
      <dgm:prSet presAssocID="{EE476AAC-5079-47A4-B49E-9A3F06F227D7}" presName="vSp1" presStyleCnt="0"/>
      <dgm:spPr/>
    </dgm:pt>
    <dgm:pt modelId="{668006BA-0814-411C-A168-322CB4B22C51}" type="pres">
      <dgm:prSet presAssocID="{EE476AAC-5079-47A4-B49E-9A3F06F227D7}" presName="simulatedConn" presStyleLbl="solidFgAcc1" presStyleIdx="0" presStyleCnt="2"/>
      <dgm:spPr/>
    </dgm:pt>
    <dgm:pt modelId="{31948710-AF19-4898-B9DB-E88A7B85BB4D}" type="pres">
      <dgm:prSet presAssocID="{EE476AAC-5079-47A4-B49E-9A3F06F227D7}" presName="vSp2" presStyleCnt="0"/>
      <dgm:spPr/>
    </dgm:pt>
    <dgm:pt modelId="{EDA7005D-8D1B-4C0E-B59B-10A02278F0AA}" type="pres">
      <dgm:prSet presAssocID="{EE476AAC-5079-47A4-B49E-9A3F06F227D7}" presName="sibTrans" presStyleCnt="0"/>
      <dgm:spPr/>
    </dgm:pt>
    <dgm:pt modelId="{01748BBD-A1A1-48D7-B9ED-3E7A62B4D785}" type="pres">
      <dgm:prSet presAssocID="{E3AC9F35-4B0B-459C-B4B3-1DBBB16EC0EE}" presName="compositeNode" presStyleCnt="0">
        <dgm:presLayoutVars>
          <dgm:bulletEnabled val="1"/>
        </dgm:presLayoutVars>
      </dgm:prSet>
      <dgm:spPr/>
    </dgm:pt>
    <dgm:pt modelId="{759EF71F-DC66-47FA-970D-DC1FE240E402}" type="pres">
      <dgm:prSet presAssocID="{E3AC9F35-4B0B-459C-B4B3-1DBBB16EC0EE}" presName="bgRect" presStyleLbl="node1" presStyleIdx="1" presStyleCnt="3"/>
      <dgm:spPr/>
      <dgm:t>
        <a:bodyPr/>
        <a:lstStyle/>
        <a:p>
          <a:endParaRPr lang="en-IN"/>
        </a:p>
      </dgm:t>
    </dgm:pt>
    <dgm:pt modelId="{3AAE664D-607F-42B5-94B4-3300AF320D77}" type="pres">
      <dgm:prSet presAssocID="{E3AC9F35-4B0B-459C-B4B3-1DBBB16EC0EE}" presName="parentNode" presStyleLbl="node1" presStyleIdx="1" presStyleCnt="3">
        <dgm:presLayoutVars>
          <dgm:chMax val="0"/>
          <dgm:bulletEnabled val="1"/>
        </dgm:presLayoutVars>
      </dgm:prSet>
      <dgm:spPr/>
      <dgm:t>
        <a:bodyPr/>
        <a:lstStyle/>
        <a:p>
          <a:endParaRPr lang="en-IN"/>
        </a:p>
      </dgm:t>
    </dgm:pt>
    <dgm:pt modelId="{8BE6FD6F-9CDD-4AE8-9BF2-D703F0F2A684}" type="pres">
      <dgm:prSet presAssocID="{E3AC9F35-4B0B-459C-B4B3-1DBBB16EC0EE}" presName="childNode" presStyleLbl="node1" presStyleIdx="1" presStyleCnt="3">
        <dgm:presLayoutVars>
          <dgm:bulletEnabled val="1"/>
        </dgm:presLayoutVars>
      </dgm:prSet>
      <dgm:spPr/>
      <dgm:t>
        <a:bodyPr/>
        <a:lstStyle/>
        <a:p>
          <a:endParaRPr lang="en-IN"/>
        </a:p>
      </dgm:t>
    </dgm:pt>
    <dgm:pt modelId="{52865A19-6F23-41D6-87BA-EC9FE6102C40}" type="pres">
      <dgm:prSet presAssocID="{21C5C021-7062-44D9-B03B-BE219B06E903}" presName="hSp" presStyleCnt="0"/>
      <dgm:spPr/>
    </dgm:pt>
    <dgm:pt modelId="{9B965021-42F1-43F6-882A-38513E314513}" type="pres">
      <dgm:prSet presAssocID="{21C5C021-7062-44D9-B03B-BE219B06E903}" presName="vProcSp" presStyleCnt="0"/>
      <dgm:spPr/>
    </dgm:pt>
    <dgm:pt modelId="{2419B6C8-9742-4FB0-AEA3-35BFA7FAD325}" type="pres">
      <dgm:prSet presAssocID="{21C5C021-7062-44D9-B03B-BE219B06E903}" presName="vSp1" presStyleCnt="0"/>
      <dgm:spPr/>
    </dgm:pt>
    <dgm:pt modelId="{E769C9CD-D2AE-46D3-8EDF-DCAB328F00D6}" type="pres">
      <dgm:prSet presAssocID="{21C5C021-7062-44D9-B03B-BE219B06E903}" presName="simulatedConn" presStyleLbl="solidFgAcc1" presStyleIdx="1" presStyleCnt="2"/>
      <dgm:spPr/>
    </dgm:pt>
    <dgm:pt modelId="{6287C351-292D-4C51-AE07-774181491C88}" type="pres">
      <dgm:prSet presAssocID="{21C5C021-7062-44D9-B03B-BE219B06E903}" presName="vSp2" presStyleCnt="0"/>
      <dgm:spPr/>
    </dgm:pt>
    <dgm:pt modelId="{F0DE7FA2-D472-4869-A68F-B8ED772C6786}" type="pres">
      <dgm:prSet presAssocID="{21C5C021-7062-44D9-B03B-BE219B06E903}" presName="sibTrans" presStyleCnt="0"/>
      <dgm:spPr/>
    </dgm:pt>
    <dgm:pt modelId="{3253E249-DB3B-441A-93B7-7DA157C22C2F}" type="pres">
      <dgm:prSet presAssocID="{75A48224-F7BA-4429-BB04-56C3FB954A32}" presName="compositeNode" presStyleCnt="0">
        <dgm:presLayoutVars>
          <dgm:bulletEnabled val="1"/>
        </dgm:presLayoutVars>
      </dgm:prSet>
      <dgm:spPr/>
    </dgm:pt>
    <dgm:pt modelId="{67E9C39C-79BB-4362-B9D3-1D575E5424AE}" type="pres">
      <dgm:prSet presAssocID="{75A48224-F7BA-4429-BB04-56C3FB954A32}" presName="bgRect" presStyleLbl="node1" presStyleIdx="2" presStyleCnt="3"/>
      <dgm:spPr/>
      <dgm:t>
        <a:bodyPr/>
        <a:lstStyle/>
        <a:p>
          <a:endParaRPr lang="en-IN"/>
        </a:p>
      </dgm:t>
    </dgm:pt>
    <dgm:pt modelId="{67CFBB81-A11C-4D41-B8CF-5798FEC19340}" type="pres">
      <dgm:prSet presAssocID="{75A48224-F7BA-4429-BB04-56C3FB954A32}" presName="parentNode" presStyleLbl="node1" presStyleIdx="2" presStyleCnt="3">
        <dgm:presLayoutVars>
          <dgm:chMax val="0"/>
          <dgm:bulletEnabled val="1"/>
        </dgm:presLayoutVars>
      </dgm:prSet>
      <dgm:spPr/>
      <dgm:t>
        <a:bodyPr/>
        <a:lstStyle/>
        <a:p>
          <a:endParaRPr lang="en-IN"/>
        </a:p>
      </dgm:t>
    </dgm:pt>
    <dgm:pt modelId="{7C5AE01F-3407-41CE-8134-13806954E3BB}" type="pres">
      <dgm:prSet presAssocID="{75A48224-F7BA-4429-BB04-56C3FB954A32}" presName="childNode" presStyleLbl="node1" presStyleIdx="2" presStyleCnt="3">
        <dgm:presLayoutVars>
          <dgm:bulletEnabled val="1"/>
        </dgm:presLayoutVars>
      </dgm:prSet>
      <dgm:spPr/>
      <dgm:t>
        <a:bodyPr/>
        <a:lstStyle/>
        <a:p>
          <a:endParaRPr lang="en-IN"/>
        </a:p>
      </dgm:t>
    </dgm:pt>
  </dgm:ptLst>
  <dgm:cxnLst>
    <dgm:cxn modelId="{C7BAF95A-0E65-42C7-AEC1-8BC87A6B1FA1}" srcId="{51C37C1D-85F0-4000-8FF0-5AE6B13930D9}" destId="{226DE372-3650-4EB2-9422-2E55F99D1FB4}" srcOrd="5" destOrd="0" parTransId="{7774215E-9FEB-4469-8684-8465B71BAB75}" sibTransId="{55903DD5-1473-4A3D-B11A-C26D21AB9225}"/>
    <dgm:cxn modelId="{FE92E4C1-701A-4667-BE93-38272B5D3058}" type="presOf" srcId="{7DF5FF29-BDB2-4A32-96DE-FF176685FC7C}" destId="{87857B5E-7A13-42E7-9C97-BC80388F9815}" srcOrd="0" destOrd="4" presId="urn:microsoft.com/office/officeart/2005/8/layout/hProcess7#1"/>
    <dgm:cxn modelId="{500D7C1C-ACC7-4C0E-B7E5-690CBD9507B8}" type="presOf" srcId="{A3C8A6C1-4703-4CE8-8042-8E7CDD81549A}" destId="{87857B5E-7A13-42E7-9C97-BC80388F9815}" srcOrd="0" destOrd="3" presId="urn:microsoft.com/office/officeart/2005/8/layout/hProcess7#1"/>
    <dgm:cxn modelId="{4D7D7512-E2FC-4853-B993-F0FAB2BEA109}" srcId="{E3AC9F35-4B0B-459C-B4B3-1DBBB16EC0EE}" destId="{91149913-F2BF-4091-852F-5C33FC61CA2A}" srcOrd="3" destOrd="0" parTransId="{051E532E-A155-4FC5-B746-A0563F5A4C12}" sibTransId="{BF7E9D21-883C-4CCB-B1E5-C9A771493015}"/>
    <dgm:cxn modelId="{1491FC6A-8E29-4342-9108-BFCD9F12E998}" srcId="{51C37C1D-85F0-4000-8FF0-5AE6B13930D9}" destId="{DA3FB659-7EB1-4548-B750-0D4887863E7F}" srcOrd="2" destOrd="0" parTransId="{88035F9D-4942-4832-B464-71C08686F1A9}" sibTransId="{78CCE031-4998-44E6-9996-729AFBCBBE24}"/>
    <dgm:cxn modelId="{17619CB1-5597-457D-8460-40E27503A27F}" type="presOf" srcId="{FA62BCE9-E295-4D29-B3D5-28481A3E0802}" destId="{D421C67C-8B43-46CA-A134-4E7A036F924B}" srcOrd="0" destOrd="0" presId="urn:microsoft.com/office/officeart/2005/8/layout/hProcess7#1"/>
    <dgm:cxn modelId="{CFF2E02D-B0E0-47B0-A52C-800CFE8F00DF}" type="presOf" srcId="{DA3FB659-7EB1-4548-B750-0D4887863E7F}" destId="{87857B5E-7A13-42E7-9C97-BC80388F9815}" srcOrd="0" destOrd="2" presId="urn:microsoft.com/office/officeart/2005/8/layout/hProcess7#1"/>
    <dgm:cxn modelId="{B3472D53-AE58-41CC-9C4E-67DA8FBC869B}" type="presOf" srcId="{43D76FC8-FB7B-4323-91DE-1E17834859B8}" destId="{87857B5E-7A13-42E7-9C97-BC80388F9815}" srcOrd="0" destOrd="1" presId="urn:microsoft.com/office/officeart/2005/8/layout/hProcess7#1"/>
    <dgm:cxn modelId="{A0CDE05B-92AC-49E6-8A2F-53780BCB9D25}" type="presOf" srcId="{99EE7093-0B45-4302-A5AA-35E81E9CF463}" destId="{7C5AE01F-3407-41CE-8134-13806954E3BB}" srcOrd="0" destOrd="3" presId="urn:microsoft.com/office/officeart/2005/8/layout/hProcess7#1"/>
    <dgm:cxn modelId="{428A80B8-D56D-4C89-B984-03A3F2BDA305}" srcId="{FA62BCE9-E295-4D29-B3D5-28481A3E0802}" destId="{75A48224-F7BA-4429-BB04-56C3FB954A32}" srcOrd="2" destOrd="0" parTransId="{CFA0D740-C962-4A06-9AB1-F42EA352099D}" sibTransId="{392A10D7-068F-499E-A3D2-679F849B0C4B}"/>
    <dgm:cxn modelId="{44EA6BBD-CEF1-459D-B80B-0FCD283A37E6}" srcId="{FA62BCE9-E295-4D29-B3D5-28481A3E0802}" destId="{E3AC9F35-4B0B-459C-B4B3-1DBBB16EC0EE}" srcOrd="1" destOrd="0" parTransId="{5548C81C-3C30-4255-AD67-B1C83177DF01}" sibTransId="{21C5C021-7062-44D9-B03B-BE219B06E903}"/>
    <dgm:cxn modelId="{642CD07E-B6DE-49A7-8EE4-BCA2E87541C1}" type="presOf" srcId="{51C37C1D-85F0-4000-8FF0-5AE6B13930D9}" destId="{7F78411F-3AE8-4DCB-807E-0C46F5521DB6}" srcOrd="0" destOrd="0" presId="urn:microsoft.com/office/officeart/2005/8/layout/hProcess7#1"/>
    <dgm:cxn modelId="{B03E95B2-993B-4BA3-8BE4-21577D4B9F88}" type="presOf" srcId="{E3AC9F35-4B0B-459C-B4B3-1DBBB16EC0EE}" destId="{759EF71F-DC66-47FA-970D-DC1FE240E402}" srcOrd="0" destOrd="0" presId="urn:microsoft.com/office/officeart/2005/8/layout/hProcess7#1"/>
    <dgm:cxn modelId="{262B1190-A8AC-4BCC-93AE-5B01D4EFC4AB}" type="presOf" srcId="{2A9DD868-7AF7-46E3-82D2-B9D8C6CBBCF7}" destId="{7C5AE01F-3407-41CE-8134-13806954E3BB}" srcOrd="0" destOrd="0" presId="urn:microsoft.com/office/officeart/2005/8/layout/hProcess7#1"/>
    <dgm:cxn modelId="{67991A06-4651-4672-9A78-45D9E8DEBA99}" srcId="{75A48224-F7BA-4429-BB04-56C3FB954A32}" destId="{2A9DD868-7AF7-46E3-82D2-B9D8C6CBBCF7}" srcOrd="0" destOrd="0" parTransId="{A152B0F5-C9A4-404C-BADC-4914838310FA}" sibTransId="{C2F36BF7-7958-466C-9DF7-37AFF2C4B180}"/>
    <dgm:cxn modelId="{5DE90F18-F4F3-428A-90E7-03D7601A91A3}" srcId="{51C37C1D-85F0-4000-8FF0-5AE6B13930D9}" destId="{F1FAA4BA-0B6A-478A-868A-570FDE8EF431}" srcOrd="0" destOrd="0" parTransId="{A9294AFA-ECE9-430E-9975-0F14FF91E030}" sibTransId="{508F1B49-FD9C-47C5-BAB9-C1F52CD1831D}"/>
    <dgm:cxn modelId="{C783C603-7DA8-4820-9A00-22BDE03D5374}" type="presOf" srcId="{91149913-F2BF-4091-852F-5C33FC61CA2A}" destId="{8BE6FD6F-9CDD-4AE8-9BF2-D703F0F2A684}" srcOrd="0" destOrd="3" presId="urn:microsoft.com/office/officeart/2005/8/layout/hProcess7#1"/>
    <dgm:cxn modelId="{0D0BF9D9-530C-450B-AD50-8B6BC17E2BE9}" type="presOf" srcId="{5BF62B33-52C9-4A51-BCDA-0D44F7B5BF91}" destId="{7C5AE01F-3407-41CE-8134-13806954E3BB}" srcOrd="0" destOrd="2" presId="urn:microsoft.com/office/officeart/2005/8/layout/hProcess7#1"/>
    <dgm:cxn modelId="{18C75248-95DE-44D7-A437-40B3E13918C6}" srcId="{75A48224-F7BA-4429-BB04-56C3FB954A32}" destId="{99EE7093-0B45-4302-A5AA-35E81E9CF463}" srcOrd="3" destOrd="0" parTransId="{BDE41B92-C045-4FC6-A078-ECF585BD5B9A}" sibTransId="{BAFB869D-9471-4E9C-ACEA-1EAA4CE7ECCF}"/>
    <dgm:cxn modelId="{64EED88B-AF19-440A-BC5C-4C391DBA9B64}" srcId="{75A48224-F7BA-4429-BB04-56C3FB954A32}" destId="{CE87142F-9B8D-4CCA-9A3B-8C631DC0EF70}" srcOrd="1" destOrd="0" parTransId="{1A197480-A429-43FC-9D0F-31746AB4E4F2}" sibTransId="{019E9B92-2DCA-4775-A657-2161BA2FA5F8}"/>
    <dgm:cxn modelId="{4BB3B240-5B75-40FF-9979-08608BF575C2}" type="presOf" srcId="{226DE372-3650-4EB2-9422-2E55F99D1FB4}" destId="{87857B5E-7A13-42E7-9C97-BC80388F9815}" srcOrd="0" destOrd="5" presId="urn:microsoft.com/office/officeart/2005/8/layout/hProcess7#1"/>
    <dgm:cxn modelId="{1EDDAA69-D0BF-433E-AADE-C45ABA6F83AF}" type="presOf" srcId="{75A48224-F7BA-4429-BB04-56C3FB954A32}" destId="{67E9C39C-79BB-4362-B9D3-1D575E5424AE}" srcOrd="0" destOrd="0" presId="urn:microsoft.com/office/officeart/2005/8/layout/hProcess7#1"/>
    <dgm:cxn modelId="{2FA17607-C7D8-4E19-B88A-66B760895D38}" type="presOf" srcId="{F1FAA4BA-0B6A-478A-868A-570FDE8EF431}" destId="{87857B5E-7A13-42E7-9C97-BC80388F9815}" srcOrd="0" destOrd="0" presId="urn:microsoft.com/office/officeart/2005/8/layout/hProcess7#1"/>
    <dgm:cxn modelId="{7AE99789-D32D-4542-86F0-4578A200F1DB}" srcId="{E3AC9F35-4B0B-459C-B4B3-1DBBB16EC0EE}" destId="{CB71D817-C0C9-481B-AEDF-D0DCACDF611F}" srcOrd="1" destOrd="0" parTransId="{F6C3F7BC-96A1-4F95-ADA5-231A5F5E5D1F}" sibTransId="{68043292-EBD9-4B76-93B4-4FE0DCEABF3F}"/>
    <dgm:cxn modelId="{2007D236-BB2A-4FBF-85CE-6032D732FCA0}" type="presOf" srcId="{CE87142F-9B8D-4CCA-9A3B-8C631DC0EF70}" destId="{7C5AE01F-3407-41CE-8134-13806954E3BB}" srcOrd="0" destOrd="1" presId="urn:microsoft.com/office/officeart/2005/8/layout/hProcess7#1"/>
    <dgm:cxn modelId="{DDDA1A29-F903-43D0-94B9-042253F10332}" srcId="{E3AC9F35-4B0B-459C-B4B3-1DBBB16EC0EE}" destId="{905F4C79-7EDD-46B4-A557-64BDC928138D}" srcOrd="0" destOrd="0" parTransId="{E3FFFD03-C6C9-4C73-82B9-83F0F5432494}" sibTransId="{57D12E9C-18DD-4EFE-A153-E2DF6830A401}"/>
    <dgm:cxn modelId="{71BDDEE8-8526-4A5A-A6CD-3A9117EF8CF8}" srcId="{51C37C1D-85F0-4000-8FF0-5AE6B13930D9}" destId="{43D76FC8-FB7B-4323-91DE-1E17834859B8}" srcOrd="1" destOrd="0" parTransId="{747B269B-925C-4C4C-A2A8-D2F214DF1EBA}" sibTransId="{91810131-509F-453C-9C63-897748D9EC6A}"/>
    <dgm:cxn modelId="{FEB7AE4E-614F-4633-AC23-AECFBF04E778}" srcId="{51C37C1D-85F0-4000-8FF0-5AE6B13930D9}" destId="{A3C8A6C1-4703-4CE8-8042-8E7CDD81549A}" srcOrd="3" destOrd="0" parTransId="{613EADFD-705E-4304-AA5D-049F58886A1C}" sibTransId="{47FFBD4E-233B-445E-8412-6051B73A9000}"/>
    <dgm:cxn modelId="{681AC95D-C1E0-4292-9303-74AC1B606354}" type="presOf" srcId="{2504D689-6956-4F04-9169-A0E03A074D7E}" destId="{8BE6FD6F-9CDD-4AE8-9BF2-D703F0F2A684}" srcOrd="0" destOrd="2" presId="urn:microsoft.com/office/officeart/2005/8/layout/hProcess7#1"/>
    <dgm:cxn modelId="{011F784C-766D-43E0-990B-8E14333A1F6F}" srcId="{51C37C1D-85F0-4000-8FF0-5AE6B13930D9}" destId="{7DF5FF29-BDB2-4A32-96DE-FF176685FC7C}" srcOrd="4" destOrd="0" parTransId="{8EC5C03F-CB74-4A88-8B3B-2EB759FF2939}" sibTransId="{2060FAB1-0185-4160-845A-F7C085399FFC}"/>
    <dgm:cxn modelId="{8DDDADB9-8136-4A64-A399-2C3934FCD9B7}" srcId="{FA62BCE9-E295-4D29-B3D5-28481A3E0802}" destId="{51C37C1D-85F0-4000-8FF0-5AE6B13930D9}" srcOrd="0" destOrd="0" parTransId="{8F1AA45F-1C7B-4140-943B-A7660C002024}" sibTransId="{EE476AAC-5079-47A4-B49E-9A3F06F227D7}"/>
    <dgm:cxn modelId="{02C2ADDC-B43B-4419-BF04-3CEA4FBBB410}" srcId="{E3AC9F35-4B0B-459C-B4B3-1DBBB16EC0EE}" destId="{2504D689-6956-4F04-9169-A0E03A074D7E}" srcOrd="2" destOrd="0" parTransId="{ADB26437-7555-4B3B-8336-88949C27A47E}" sibTransId="{5C8F8E70-F957-49CD-A608-A07E0DD838F0}"/>
    <dgm:cxn modelId="{88CBA65E-BAF1-4A41-A092-B2F7E28DD2CA}" type="presOf" srcId="{905F4C79-7EDD-46B4-A557-64BDC928138D}" destId="{8BE6FD6F-9CDD-4AE8-9BF2-D703F0F2A684}" srcOrd="0" destOrd="0" presId="urn:microsoft.com/office/officeart/2005/8/layout/hProcess7#1"/>
    <dgm:cxn modelId="{6E57C0D8-5D44-4BFE-B2B9-5E28AC55A160}" type="presOf" srcId="{CB71D817-C0C9-481B-AEDF-D0DCACDF611F}" destId="{8BE6FD6F-9CDD-4AE8-9BF2-D703F0F2A684}" srcOrd="0" destOrd="1" presId="urn:microsoft.com/office/officeart/2005/8/layout/hProcess7#1"/>
    <dgm:cxn modelId="{FFB21DB2-24F4-4811-8693-0FE5DDBB81FD}" type="presOf" srcId="{E3AC9F35-4B0B-459C-B4B3-1DBBB16EC0EE}" destId="{3AAE664D-607F-42B5-94B4-3300AF320D77}" srcOrd="1" destOrd="0" presId="urn:microsoft.com/office/officeart/2005/8/layout/hProcess7#1"/>
    <dgm:cxn modelId="{064D9B69-F960-4B1A-97BE-5EF9F50B55BC}" srcId="{75A48224-F7BA-4429-BB04-56C3FB954A32}" destId="{5BF62B33-52C9-4A51-BCDA-0D44F7B5BF91}" srcOrd="2" destOrd="0" parTransId="{2599C534-8958-42B0-BBD0-4725BFEBA4CE}" sibTransId="{C451CBBF-18E5-4C0D-9035-4625481C26D0}"/>
    <dgm:cxn modelId="{C6E12B92-AABA-4C52-A732-89F0D7BF051A}" type="presOf" srcId="{51C37C1D-85F0-4000-8FF0-5AE6B13930D9}" destId="{89AC4EEE-7887-4327-9D5A-AD5FC49981C6}" srcOrd="1" destOrd="0" presId="urn:microsoft.com/office/officeart/2005/8/layout/hProcess7#1"/>
    <dgm:cxn modelId="{BAA9664D-BDDD-4793-B992-50E4FE045D8D}" type="presOf" srcId="{75A48224-F7BA-4429-BB04-56C3FB954A32}" destId="{67CFBB81-A11C-4D41-B8CF-5798FEC19340}" srcOrd="1" destOrd="0" presId="urn:microsoft.com/office/officeart/2005/8/layout/hProcess7#1"/>
    <dgm:cxn modelId="{BAAA1FC1-B4D2-4B6A-8E4D-FFDD2F4213E8}" type="presParOf" srcId="{D421C67C-8B43-46CA-A134-4E7A036F924B}" destId="{294A8D6A-09CA-4858-9909-3DF55F812BA3}" srcOrd="0" destOrd="0" presId="urn:microsoft.com/office/officeart/2005/8/layout/hProcess7#1"/>
    <dgm:cxn modelId="{E74831BA-5333-4A87-85F3-4BEC5E200730}" type="presParOf" srcId="{294A8D6A-09CA-4858-9909-3DF55F812BA3}" destId="{7F78411F-3AE8-4DCB-807E-0C46F5521DB6}" srcOrd="0" destOrd="0" presId="urn:microsoft.com/office/officeart/2005/8/layout/hProcess7#1"/>
    <dgm:cxn modelId="{72C7762F-EFF8-403F-B561-7846EB45644C}" type="presParOf" srcId="{294A8D6A-09CA-4858-9909-3DF55F812BA3}" destId="{89AC4EEE-7887-4327-9D5A-AD5FC49981C6}" srcOrd="1" destOrd="0" presId="urn:microsoft.com/office/officeart/2005/8/layout/hProcess7#1"/>
    <dgm:cxn modelId="{6C8BC149-F249-4B88-8206-2AFC32A0C64E}" type="presParOf" srcId="{294A8D6A-09CA-4858-9909-3DF55F812BA3}" destId="{87857B5E-7A13-42E7-9C97-BC80388F9815}" srcOrd="2" destOrd="0" presId="urn:microsoft.com/office/officeart/2005/8/layout/hProcess7#1"/>
    <dgm:cxn modelId="{77E1BD27-BA08-4F9A-A8A4-BBEC01B2B80F}" type="presParOf" srcId="{D421C67C-8B43-46CA-A134-4E7A036F924B}" destId="{21D64FFE-5321-44B0-887F-E6FA34067372}" srcOrd="1" destOrd="0" presId="urn:microsoft.com/office/officeart/2005/8/layout/hProcess7#1"/>
    <dgm:cxn modelId="{328FF037-6171-48C6-9FF3-800BC0AE2FF4}" type="presParOf" srcId="{D421C67C-8B43-46CA-A134-4E7A036F924B}" destId="{30FA2343-E5FE-41A0-AAB7-51004D2AB470}" srcOrd="2" destOrd="0" presId="urn:microsoft.com/office/officeart/2005/8/layout/hProcess7#1"/>
    <dgm:cxn modelId="{CB6572F7-42E9-460B-94C6-E9F55EDFD3B5}" type="presParOf" srcId="{30FA2343-E5FE-41A0-AAB7-51004D2AB470}" destId="{CB42523F-911F-4F74-B398-C2E7180A4550}" srcOrd="0" destOrd="0" presId="urn:microsoft.com/office/officeart/2005/8/layout/hProcess7#1"/>
    <dgm:cxn modelId="{DAB59E94-D453-4100-8582-6C0A471F0576}" type="presParOf" srcId="{30FA2343-E5FE-41A0-AAB7-51004D2AB470}" destId="{668006BA-0814-411C-A168-322CB4B22C51}" srcOrd="1" destOrd="0" presId="urn:microsoft.com/office/officeart/2005/8/layout/hProcess7#1"/>
    <dgm:cxn modelId="{829BF994-2DD0-4063-A7CE-79B6B0CC38FD}" type="presParOf" srcId="{30FA2343-E5FE-41A0-AAB7-51004D2AB470}" destId="{31948710-AF19-4898-B9DB-E88A7B85BB4D}" srcOrd="2" destOrd="0" presId="urn:microsoft.com/office/officeart/2005/8/layout/hProcess7#1"/>
    <dgm:cxn modelId="{B938AFA1-1700-4700-A8B8-F030AB12E9F3}" type="presParOf" srcId="{D421C67C-8B43-46CA-A134-4E7A036F924B}" destId="{EDA7005D-8D1B-4C0E-B59B-10A02278F0AA}" srcOrd="3" destOrd="0" presId="urn:microsoft.com/office/officeart/2005/8/layout/hProcess7#1"/>
    <dgm:cxn modelId="{E4169645-260C-4E54-A531-8BA41C6E5E42}" type="presParOf" srcId="{D421C67C-8B43-46CA-A134-4E7A036F924B}" destId="{01748BBD-A1A1-48D7-B9ED-3E7A62B4D785}" srcOrd="4" destOrd="0" presId="urn:microsoft.com/office/officeart/2005/8/layout/hProcess7#1"/>
    <dgm:cxn modelId="{07DF1171-8FD2-4214-92D8-121CA4B9070F}" type="presParOf" srcId="{01748BBD-A1A1-48D7-B9ED-3E7A62B4D785}" destId="{759EF71F-DC66-47FA-970D-DC1FE240E402}" srcOrd="0" destOrd="0" presId="urn:microsoft.com/office/officeart/2005/8/layout/hProcess7#1"/>
    <dgm:cxn modelId="{0FD5FFB0-9BF5-4CBF-BC9D-D52E59A0DE4D}" type="presParOf" srcId="{01748BBD-A1A1-48D7-B9ED-3E7A62B4D785}" destId="{3AAE664D-607F-42B5-94B4-3300AF320D77}" srcOrd="1" destOrd="0" presId="urn:microsoft.com/office/officeart/2005/8/layout/hProcess7#1"/>
    <dgm:cxn modelId="{BFD3D08E-4FF8-4352-B122-B49023F3C7B6}" type="presParOf" srcId="{01748BBD-A1A1-48D7-B9ED-3E7A62B4D785}" destId="{8BE6FD6F-9CDD-4AE8-9BF2-D703F0F2A684}" srcOrd="2" destOrd="0" presId="urn:microsoft.com/office/officeart/2005/8/layout/hProcess7#1"/>
    <dgm:cxn modelId="{6E8017F5-7266-4304-857C-85186DADDCEE}" type="presParOf" srcId="{D421C67C-8B43-46CA-A134-4E7A036F924B}" destId="{52865A19-6F23-41D6-87BA-EC9FE6102C40}" srcOrd="5" destOrd="0" presId="urn:microsoft.com/office/officeart/2005/8/layout/hProcess7#1"/>
    <dgm:cxn modelId="{772946FC-DEBA-474E-9A1E-9549F128348C}" type="presParOf" srcId="{D421C67C-8B43-46CA-A134-4E7A036F924B}" destId="{9B965021-42F1-43F6-882A-38513E314513}" srcOrd="6" destOrd="0" presId="urn:microsoft.com/office/officeart/2005/8/layout/hProcess7#1"/>
    <dgm:cxn modelId="{DE59EDBA-A172-4C90-A4A5-69AD81E5FD3B}" type="presParOf" srcId="{9B965021-42F1-43F6-882A-38513E314513}" destId="{2419B6C8-9742-4FB0-AEA3-35BFA7FAD325}" srcOrd="0" destOrd="0" presId="urn:microsoft.com/office/officeart/2005/8/layout/hProcess7#1"/>
    <dgm:cxn modelId="{8C8BE813-5F78-4CCB-AD2B-F5368EDAD449}" type="presParOf" srcId="{9B965021-42F1-43F6-882A-38513E314513}" destId="{E769C9CD-D2AE-46D3-8EDF-DCAB328F00D6}" srcOrd="1" destOrd="0" presId="urn:microsoft.com/office/officeart/2005/8/layout/hProcess7#1"/>
    <dgm:cxn modelId="{A397B0E7-8B86-4598-B8C0-DA8923DC4ECD}" type="presParOf" srcId="{9B965021-42F1-43F6-882A-38513E314513}" destId="{6287C351-292D-4C51-AE07-774181491C88}" srcOrd="2" destOrd="0" presId="urn:microsoft.com/office/officeart/2005/8/layout/hProcess7#1"/>
    <dgm:cxn modelId="{8BEE124F-F639-4FE5-B197-2AD82F85652A}" type="presParOf" srcId="{D421C67C-8B43-46CA-A134-4E7A036F924B}" destId="{F0DE7FA2-D472-4869-A68F-B8ED772C6786}" srcOrd="7" destOrd="0" presId="urn:microsoft.com/office/officeart/2005/8/layout/hProcess7#1"/>
    <dgm:cxn modelId="{45D7327D-D32D-4D66-B0B7-0A0D8896BD8A}" type="presParOf" srcId="{D421C67C-8B43-46CA-A134-4E7A036F924B}" destId="{3253E249-DB3B-441A-93B7-7DA157C22C2F}" srcOrd="8" destOrd="0" presId="urn:microsoft.com/office/officeart/2005/8/layout/hProcess7#1"/>
    <dgm:cxn modelId="{BE61502E-2EE3-4378-97D4-9BAEEB5826E4}" type="presParOf" srcId="{3253E249-DB3B-441A-93B7-7DA157C22C2F}" destId="{67E9C39C-79BB-4362-B9D3-1D575E5424AE}" srcOrd="0" destOrd="0" presId="urn:microsoft.com/office/officeart/2005/8/layout/hProcess7#1"/>
    <dgm:cxn modelId="{334B9185-5A91-46F5-B41E-DC89BBC63A99}" type="presParOf" srcId="{3253E249-DB3B-441A-93B7-7DA157C22C2F}" destId="{67CFBB81-A11C-4D41-B8CF-5798FEC19340}" srcOrd="1" destOrd="0" presId="urn:microsoft.com/office/officeart/2005/8/layout/hProcess7#1"/>
    <dgm:cxn modelId="{AD37A837-FD89-4EF1-B200-71863C1452C9}" type="presParOf" srcId="{3253E249-DB3B-441A-93B7-7DA157C22C2F}" destId="{7C5AE01F-3407-41CE-8134-13806954E3BB}" srcOrd="2"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a:solidFill>
                <a:schemeClr val="tx1"/>
              </a:solidFill>
              <a:latin typeface="Californian FB" panose="0207040306080B030204" pitchFamily="18" charset="0"/>
            </a:rPr>
            <a:t>Date of receipt of  goods[3(a)]</a:t>
          </a:r>
          <a:endParaRPr lang="en-US"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07DC7E04-6789-4A5B-A656-82F67DEAAB68}">
      <dgm:prSet phldrT="[Text]"/>
      <dgm:spPr/>
      <dgm:t>
        <a:bodyPr/>
        <a:lstStyle/>
        <a:p>
          <a:r>
            <a:rPr lang="en-US" dirty="0">
              <a:solidFill>
                <a:schemeClr val="tx1"/>
              </a:solidFill>
              <a:latin typeface="Californian FB" panose="0207040306080B030204" pitchFamily="18" charset="0"/>
            </a:rPr>
            <a:t>Liability to pay at the EARLIEST date</a:t>
          </a:r>
          <a:endParaRPr lang="en-US"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a:solidFill>
                <a:schemeClr val="tx1"/>
              </a:solidFill>
              <a:latin typeface="Californian FB" panose="0207040306080B030204" pitchFamily="18" charset="0"/>
            </a:rPr>
            <a:t>Date of Payment made[3(b)]</a:t>
          </a:r>
          <a:endParaRPr lang="en-US" dirty="0">
            <a:solidFill>
              <a:schemeClr val="tx1"/>
            </a:solidFill>
          </a:endParaRPr>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8AE443EE-CF41-4B89-9CD9-67E67E43B702}">
      <dgm:prSet phldrT="[Text]"/>
      <dgm:spPr/>
      <dgm:t>
        <a:bodyPr/>
        <a:lstStyle/>
        <a:p>
          <a:pPr algn="l"/>
          <a:r>
            <a:rPr lang="en-US" dirty="0">
              <a:solidFill>
                <a:schemeClr val="tx1"/>
              </a:solidFill>
            </a:rPr>
            <a:t>Date  immediately following 30 days from date of Invoice by supplier</a:t>
          </a:r>
        </a:p>
      </dgm:t>
    </dgm:pt>
    <dgm:pt modelId="{F7F202A9-29C9-4EC0-A84E-B1FEF40F00DA}" type="parTrans" cxnId="{DEA901F2-85B7-484A-A7B8-F8C38D06B211}">
      <dgm:prSet/>
      <dgm:spPr/>
      <dgm:t>
        <a:bodyPr/>
        <a:lstStyle/>
        <a:p>
          <a:endParaRPr lang="en-US"/>
        </a:p>
      </dgm:t>
    </dgm:pt>
    <dgm:pt modelId="{DCF7C903-FD0F-4820-ABB6-21F5B5ECD62C}" type="sibTrans" cxnId="{DEA901F2-85B7-484A-A7B8-F8C38D06B211}">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74204" custScaleY="64890" custLinFactNeighborX="-64412" custLinFactNeighborY="-26875"/>
      <dgm:spPr/>
      <dgm:t>
        <a:bodyPr/>
        <a:lstStyle/>
        <a:p>
          <a:endParaRPr lang="en-IN"/>
        </a:p>
      </dgm:t>
    </dgm:pt>
    <dgm:pt modelId="{572B6698-C966-4046-B292-AD6EE22CD2B9}" type="pres">
      <dgm:prSet presAssocID="{0C23BBF0-D538-48D1-B5B9-52944E039E36}" presName="parTrans" presStyleLbl="bgSibTrans2D1" presStyleIdx="0" presStyleCnt="3"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3" custScaleX="78881" custScaleY="70773" custRadScaleRad="122714" custRadScaleInc="48676">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3"/>
      <dgm:spPr/>
      <dgm:t>
        <a:bodyPr/>
        <a:lstStyle/>
        <a:p>
          <a:endParaRPr lang="en-IN"/>
        </a:p>
      </dgm:t>
    </dgm:pt>
    <dgm:pt modelId="{C4BDE89F-36CE-4E5F-86B7-42337CCB33AE}" type="pres">
      <dgm:prSet presAssocID="{ECAC3F47-083D-47A9-87D1-99BD55922ADD}" presName="node" presStyleLbl="node1" presStyleIdx="1" presStyleCnt="3" custScaleX="83284" custScaleY="70712" custRadScaleRad="51816" custRadScaleInc="-41097">
        <dgm:presLayoutVars>
          <dgm:bulletEnabled val="1"/>
        </dgm:presLayoutVars>
      </dgm:prSet>
      <dgm:spPr/>
      <dgm:t>
        <a:bodyPr/>
        <a:lstStyle/>
        <a:p>
          <a:endParaRPr lang="en-IN"/>
        </a:p>
      </dgm:t>
    </dgm:pt>
    <dgm:pt modelId="{B4E2107E-808A-4D79-9FE3-8AC564D775ED}" type="pres">
      <dgm:prSet presAssocID="{F7F202A9-29C9-4EC0-A84E-B1FEF40F00DA}" presName="parTrans" presStyleLbl="bgSibTrans2D1" presStyleIdx="2" presStyleCnt="3"/>
      <dgm:spPr/>
      <dgm:t>
        <a:bodyPr/>
        <a:lstStyle/>
        <a:p>
          <a:endParaRPr lang="en-IN"/>
        </a:p>
      </dgm:t>
    </dgm:pt>
    <dgm:pt modelId="{723D6297-94B6-4054-AAE7-1883F3D685A9}" type="pres">
      <dgm:prSet presAssocID="{8AE443EE-CF41-4B89-9CD9-67E67E43B702}" presName="node" presStyleLbl="node1" presStyleIdx="2" presStyleCnt="3" custScaleX="111934" custScaleY="75708" custRadScaleRad="62762" custRadScaleInc="-254541">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DEA901F2-85B7-484A-A7B8-F8C38D06B211}" srcId="{07DC7E04-6789-4A5B-A656-82F67DEAAB68}" destId="{8AE443EE-CF41-4B89-9CD9-67E67E43B702}" srcOrd="2" destOrd="0" parTransId="{F7F202A9-29C9-4EC0-A84E-B1FEF40F00DA}" sibTransId="{DCF7C903-FD0F-4820-ABB6-21F5B5ECD62C}"/>
    <dgm:cxn modelId="{80134EDB-1F4E-4692-B50F-03BCF976791C}" type="presOf" srcId="{8AE443EE-CF41-4B89-9CD9-67E67E43B702}" destId="{723D6297-94B6-4054-AAE7-1883F3D685A9}" srcOrd="0" destOrd="0" presId="urn:microsoft.com/office/officeart/2005/8/layout/radial4"/>
    <dgm:cxn modelId="{55FDE249-43E8-4726-B399-5603E4F7B1D5}" srcId="{07DC7E04-6789-4A5B-A656-82F67DEAAB68}" destId="{79D6C7AB-C390-431E-AD4E-B8F24C6892D2}" srcOrd="0" destOrd="0" parTransId="{0C23BBF0-D538-48D1-B5B9-52944E039E36}" sibTransId="{1F90B42C-4FE5-44B2-9217-C2269515F128}"/>
    <dgm:cxn modelId="{DB6BADFE-AB85-44D5-B50E-3FEB737E96BC}" type="presOf" srcId="{ECAC3F47-083D-47A9-87D1-99BD55922ADD}" destId="{C4BDE89F-36CE-4E5F-86B7-42337CCB33AE}"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6197E190-4552-479D-AE63-071307DE6456}" type="presOf" srcId="{29687D2A-22AF-431E-9FEB-8869BC4623A3}" destId="{3AE554D3-CF2B-458F-9E32-4CCA4833A9F7}" srcOrd="0" destOrd="0" presId="urn:microsoft.com/office/officeart/2005/8/layout/radial4"/>
    <dgm:cxn modelId="{A1E27640-B4C7-4D40-AAD2-40E022373704}" type="presOf" srcId="{79D6C7AB-C390-431E-AD4E-B8F24C6892D2}" destId="{5FD14097-C607-4EB3-958F-272C7A3DE99F}" srcOrd="0" destOrd="0" presId="urn:microsoft.com/office/officeart/2005/8/layout/radial4"/>
    <dgm:cxn modelId="{1369BB70-8DB4-4C72-B5F6-788BF379C089}" type="presOf" srcId="{7A2C6BEA-4FC2-43DE-8220-DA3BE4E640DD}" destId="{F6F27674-1944-43E3-BC82-056BD2EF5EF0}" srcOrd="0" destOrd="0" presId="urn:microsoft.com/office/officeart/2005/8/layout/radial4"/>
    <dgm:cxn modelId="{0FE21729-23AD-4BC2-8144-2744AAF56201}" type="presOf" srcId="{0C23BBF0-D538-48D1-B5B9-52944E039E36}" destId="{572B6698-C966-4046-B292-AD6EE22CD2B9}" srcOrd="0" destOrd="0" presId="urn:microsoft.com/office/officeart/2005/8/layout/radial4"/>
    <dgm:cxn modelId="{F8FDEF51-7AA2-4969-BB36-E2824EB70D71}" type="presOf" srcId="{F7F202A9-29C9-4EC0-A84E-B1FEF40F00DA}" destId="{B4E2107E-808A-4D79-9FE3-8AC564D775ED}"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97014F7D-9297-4E8D-9E48-D3FB3122BB44}" type="presParOf" srcId="{3AE554D3-CF2B-458F-9E32-4CCA4833A9F7}" destId="{F6F27674-1944-43E3-BC82-056BD2EF5EF0}" srcOrd="3" destOrd="0" presId="urn:microsoft.com/office/officeart/2005/8/layout/radial4"/>
    <dgm:cxn modelId="{271EA75C-65DF-4058-AE51-B45F48CD0C02}" type="presParOf" srcId="{3AE554D3-CF2B-458F-9E32-4CCA4833A9F7}" destId="{C4BDE89F-36CE-4E5F-86B7-42337CCB33AE}" srcOrd="4" destOrd="0" presId="urn:microsoft.com/office/officeart/2005/8/layout/radial4"/>
    <dgm:cxn modelId="{B559EC3D-EAFA-4D37-8D4E-8DC6E36516E6}" type="presParOf" srcId="{3AE554D3-CF2B-458F-9E32-4CCA4833A9F7}" destId="{B4E2107E-808A-4D79-9FE3-8AC564D775ED}" srcOrd="5" destOrd="0" presId="urn:microsoft.com/office/officeart/2005/8/layout/radial4"/>
    <dgm:cxn modelId="{FAD6B3B0-AD5B-40E6-A351-4862029F281A}" type="presParOf" srcId="{3AE554D3-CF2B-458F-9E32-4CCA4833A9F7}" destId="{723D6297-94B6-4054-AAE7-1883F3D685A9}"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a:solidFill>
                <a:schemeClr val="tx1"/>
              </a:solidFill>
              <a:latin typeface="Californian FB" panose="0207040306080B030204" pitchFamily="18" charset="0"/>
            </a:rPr>
            <a:t>Date of Issue of Voucher if supply is IDENTIFIABLE at that point [4(a)]</a:t>
          </a:r>
          <a:endParaRPr lang="en-US"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custT="1"/>
      <dgm:spPr/>
      <dgm:t>
        <a:bodyPr/>
        <a:lstStyle/>
        <a:p>
          <a:r>
            <a:rPr lang="en-US" sz="2400" dirty="0" smtClean="0">
              <a:solidFill>
                <a:schemeClr val="tx1"/>
              </a:solidFill>
              <a:latin typeface="Californian FB" panose="0207040306080B030204" pitchFamily="18" charset="0"/>
            </a:rPr>
            <a:t>Supply of VOUCHERS by supplier</a:t>
          </a:r>
          <a:endParaRPr lang="en-US" sz="2400"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a:solidFill>
                <a:schemeClr val="tx1"/>
              </a:solidFill>
              <a:latin typeface="Californian FB" panose="0207040306080B030204" pitchFamily="18" charset="0"/>
            </a:rPr>
            <a:t>Date of redemption of Voucher in any other case [4(b)]</a:t>
          </a:r>
          <a:endParaRPr lang="en-US" dirty="0">
            <a:solidFill>
              <a:schemeClr val="tx1"/>
            </a:solidFill>
          </a:endParaRPr>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90801" custScaleY="64890" custLinFactNeighborX="-2332" custLinFactNeighborY="-27406"/>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103973" custScaleY="70773" custRadScaleRad="65740" custRadScaleInc="-44616">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117074" custScaleY="70712" custRadScaleRad="50793" custRadScaleInc="49157">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55FDE249-43E8-4726-B399-5603E4F7B1D5}" srcId="{07DC7E04-6789-4A5B-A656-82F67DEAAB68}" destId="{79D6C7AB-C390-431E-AD4E-B8F24C6892D2}" srcOrd="0" destOrd="0" parTransId="{0C23BBF0-D538-48D1-B5B9-52944E039E36}" sibTransId="{1F90B42C-4FE5-44B2-9217-C2269515F128}"/>
    <dgm:cxn modelId="{DB6BADFE-AB85-44D5-B50E-3FEB737E96BC}" type="presOf" srcId="{ECAC3F47-083D-47A9-87D1-99BD55922ADD}" destId="{C4BDE89F-36CE-4E5F-86B7-42337CCB33AE}"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6197E190-4552-479D-AE63-071307DE6456}" type="presOf" srcId="{29687D2A-22AF-431E-9FEB-8869BC4623A3}" destId="{3AE554D3-CF2B-458F-9E32-4CCA4833A9F7}" srcOrd="0" destOrd="0" presId="urn:microsoft.com/office/officeart/2005/8/layout/radial4"/>
    <dgm:cxn modelId="{A1E27640-B4C7-4D40-AAD2-40E022373704}" type="presOf" srcId="{79D6C7AB-C390-431E-AD4E-B8F24C6892D2}" destId="{5FD14097-C607-4EB3-958F-272C7A3DE99F}" srcOrd="0" destOrd="0" presId="urn:microsoft.com/office/officeart/2005/8/layout/radial4"/>
    <dgm:cxn modelId="{1369BB70-8DB4-4C72-B5F6-788BF379C089}" type="presOf" srcId="{7A2C6BEA-4FC2-43DE-8220-DA3BE4E640DD}" destId="{F6F27674-1944-43E3-BC82-056BD2EF5EF0}" srcOrd="0" destOrd="0" presId="urn:microsoft.com/office/officeart/2005/8/layout/radial4"/>
    <dgm:cxn modelId="{E0BB25CA-3CCD-4651-A3AE-5B13890A73C8}" srcId="{29687D2A-22AF-431E-9FEB-8869BC4623A3}" destId="{A6E555D2-84DD-4018-8584-1020FFC74377}" srcOrd="1" destOrd="0" parTransId="{C73CEFC6-5E94-4E22-8CBC-F556D84803E6}" sibTransId="{4DBCAD45-357E-4804-AEA1-C8A2BFD51850}"/>
    <dgm:cxn modelId="{0FE21729-23AD-4BC2-8144-2744AAF56201}" type="presOf" srcId="{0C23BBF0-D538-48D1-B5B9-52944E039E36}" destId="{572B6698-C966-4046-B292-AD6EE22CD2B9}"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97014F7D-9297-4E8D-9E48-D3FB3122BB44}" type="presParOf" srcId="{3AE554D3-CF2B-458F-9E32-4CCA4833A9F7}" destId="{F6F27674-1944-43E3-BC82-056BD2EF5EF0}" srcOrd="3" destOrd="0" presId="urn:microsoft.com/office/officeart/2005/8/layout/radial4"/>
    <dgm:cxn modelId="{271EA75C-65DF-4058-AE51-B45F48CD0C02}"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custT="1"/>
      <dgm:spPr/>
      <dgm:t>
        <a:bodyPr/>
        <a:lstStyle/>
        <a:p>
          <a:r>
            <a:rPr lang="en-US" sz="2400" dirty="0">
              <a:solidFill>
                <a:schemeClr val="tx1"/>
              </a:solidFill>
              <a:latin typeface="Californian FB" panose="0207040306080B030204" pitchFamily="18" charset="0"/>
            </a:rPr>
            <a:t>In case where periodical return is filed, date on which such return is filed [5(a)]</a:t>
          </a:r>
          <a:endParaRPr lang="en-US" sz="2400"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dgm:spPr/>
      <dgm:t>
        <a:bodyPr/>
        <a:lstStyle/>
        <a:p>
          <a:r>
            <a:rPr lang="en-US" dirty="0" smtClean="0">
              <a:solidFill>
                <a:schemeClr val="tx1"/>
              </a:solidFill>
              <a:latin typeface="Californian FB" panose="0207040306080B030204" pitchFamily="18" charset="0"/>
            </a:rPr>
            <a:t>Where not possible to determine TOS u/ss.  </a:t>
          </a:r>
          <a:r>
            <a:rPr lang="en-US" dirty="0">
              <a:solidFill>
                <a:schemeClr val="tx1"/>
              </a:solidFill>
              <a:latin typeface="Californian FB" panose="0207040306080B030204" pitchFamily="18" charset="0"/>
            </a:rPr>
            <a:t>(2), (3) &amp; (4)</a:t>
          </a:r>
          <a:endParaRPr lang="en-US"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smtClean="0">
              <a:solidFill>
                <a:schemeClr val="tx1"/>
              </a:solidFill>
              <a:latin typeface="Californian FB" panose="0207040306080B030204" pitchFamily="18" charset="0"/>
            </a:rPr>
            <a:t>in any other case Date on which CGST SGST is paid,  [</a:t>
          </a:r>
          <a:r>
            <a:rPr lang="en-US" dirty="0">
              <a:solidFill>
                <a:schemeClr val="tx1"/>
              </a:solidFill>
              <a:latin typeface="Californian FB" panose="0207040306080B030204" pitchFamily="18" charset="0"/>
            </a:rPr>
            <a:t>5(b)]</a:t>
          </a:r>
          <a:endParaRPr lang="en-US" dirty="0">
            <a:solidFill>
              <a:schemeClr val="tx1"/>
            </a:solidFill>
          </a:endParaRPr>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163794" custScaleY="64890" custLinFactNeighborX="-1402" custLinFactNeighborY="-27251"/>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131055" custScaleY="70773" custRadScaleRad="65531" custRadScaleInc="-45503">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114730" custScaleY="70712" custRadScaleRad="50160" custRadScaleInc="48906">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55FDE249-43E8-4726-B399-5603E4F7B1D5}" srcId="{07DC7E04-6789-4A5B-A656-82F67DEAAB68}" destId="{79D6C7AB-C390-431E-AD4E-B8F24C6892D2}" srcOrd="0" destOrd="0" parTransId="{0C23BBF0-D538-48D1-B5B9-52944E039E36}" sibTransId="{1F90B42C-4FE5-44B2-9217-C2269515F128}"/>
    <dgm:cxn modelId="{DB6BADFE-AB85-44D5-B50E-3FEB737E96BC}" type="presOf" srcId="{ECAC3F47-083D-47A9-87D1-99BD55922ADD}" destId="{C4BDE89F-36CE-4E5F-86B7-42337CCB33AE}"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6197E190-4552-479D-AE63-071307DE6456}" type="presOf" srcId="{29687D2A-22AF-431E-9FEB-8869BC4623A3}" destId="{3AE554D3-CF2B-458F-9E32-4CCA4833A9F7}" srcOrd="0" destOrd="0" presId="urn:microsoft.com/office/officeart/2005/8/layout/radial4"/>
    <dgm:cxn modelId="{A1E27640-B4C7-4D40-AAD2-40E022373704}" type="presOf" srcId="{79D6C7AB-C390-431E-AD4E-B8F24C6892D2}" destId="{5FD14097-C607-4EB3-958F-272C7A3DE99F}" srcOrd="0" destOrd="0" presId="urn:microsoft.com/office/officeart/2005/8/layout/radial4"/>
    <dgm:cxn modelId="{1369BB70-8DB4-4C72-B5F6-788BF379C089}" type="presOf" srcId="{7A2C6BEA-4FC2-43DE-8220-DA3BE4E640DD}" destId="{F6F27674-1944-43E3-BC82-056BD2EF5EF0}" srcOrd="0" destOrd="0" presId="urn:microsoft.com/office/officeart/2005/8/layout/radial4"/>
    <dgm:cxn modelId="{E0BB25CA-3CCD-4651-A3AE-5B13890A73C8}" srcId="{29687D2A-22AF-431E-9FEB-8869BC4623A3}" destId="{A6E555D2-84DD-4018-8584-1020FFC74377}" srcOrd="1" destOrd="0" parTransId="{C73CEFC6-5E94-4E22-8CBC-F556D84803E6}" sibTransId="{4DBCAD45-357E-4804-AEA1-C8A2BFD51850}"/>
    <dgm:cxn modelId="{0FE21729-23AD-4BC2-8144-2744AAF56201}" type="presOf" srcId="{0C23BBF0-D538-48D1-B5B9-52944E039E36}" destId="{572B6698-C966-4046-B292-AD6EE22CD2B9}"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97014F7D-9297-4E8D-9E48-D3FB3122BB44}" type="presParOf" srcId="{3AE554D3-CF2B-458F-9E32-4CCA4833A9F7}" destId="{F6F27674-1944-43E3-BC82-056BD2EF5EF0}" srcOrd="3" destOrd="0" presId="urn:microsoft.com/office/officeart/2005/8/layout/radial4"/>
    <dgm:cxn modelId="{271EA75C-65DF-4058-AE51-B45F48CD0C02}"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smtClean="0">
              <a:solidFill>
                <a:schemeClr val="tx1"/>
              </a:solidFill>
              <a:latin typeface="Californian FB" panose="0207040306080B030204" pitchFamily="18" charset="0"/>
            </a:rPr>
            <a:t>Earlier of -  Date of Issue of Inv. (if  issued before last date as per prov. of  sec. 31(2)) or dt. of receipt of payment [2(a)]</a:t>
          </a:r>
          <a:endParaRPr lang="en-US"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dgm:spPr/>
      <dgm:t>
        <a:bodyPr/>
        <a:lstStyle/>
        <a:p>
          <a:r>
            <a:rPr lang="en-US" dirty="0" smtClean="0">
              <a:solidFill>
                <a:schemeClr val="tx1"/>
              </a:solidFill>
              <a:latin typeface="Californian FB" panose="0207040306080B030204" pitchFamily="18" charset="0"/>
            </a:rPr>
            <a:t>TOS of services - Liability </a:t>
          </a:r>
          <a:r>
            <a:rPr lang="en-US" dirty="0">
              <a:solidFill>
                <a:schemeClr val="tx1"/>
              </a:solidFill>
              <a:latin typeface="Californian FB" panose="0207040306080B030204" pitchFamily="18" charset="0"/>
            </a:rPr>
            <a:t>to pay </a:t>
          </a:r>
          <a:r>
            <a:rPr lang="en-US" dirty="0" smtClean="0">
              <a:solidFill>
                <a:schemeClr val="tx1"/>
              </a:solidFill>
              <a:latin typeface="Californian FB" panose="0207040306080B030204" pitchFamily="18" charset="0"/>
            </a:rPr>
            <a:t>tax at </a:t>
          </a:r>
          <a:r>
            <a:rPr lang="en-US" dirty="0">
              <a:solidFill>
                <a:schemeClr val="tx1"/>
              </a:solidFill>
              <a:latin typeface="Californian FB" panose="0207040306080B030204" pitchFamily="18" charset="0"/>
            </a:rPr>
            <a:t>the </a:t>
          </a:r>
          <a:r>
            <a:rPr lang="en-US" dirty="0" smtClean="0">
              <a:solidFill>
                <a:schemeClr val="tx1"/>
              </a:solidFill>
              <a:latin typeface="Californian FB" panose="0207040306080B030204" pitchFamily="18" charset="0"/>
            </a:rPr>
            <a:t>EARLIEST of following dates</a:t>
          </a:r>
          <a:endParaRPr lang="en-US"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smtClean="0">
              <a:solidFill>
                <a:schemeClr val="tx1"/>
              </a:solidFill>
              <a:latin typeface="Californian FB" panose="0207040306080B030204" pitchFamily="18" charset="0"/>
            </a:rPr>
            <a:t>If inv. not issued or issued late as per sec. 31(2)- Earlier of a)Dt. of provision of service. b) receipt of payment  [2(b</a:t>
          </a:r>
          <a:r>
            <a:rPr lang="en-US" dirty="0">
              <a:solidFill>
                <a:schemeClr val="tx1"/>
              </a:solidFill>
              <a:latin typeface="Californian FB" panose="0207040306080B030204" pitchFamily="18" charset="0"/>
            </a:rPr>
            <a:t>)]</a:t>
          </a:r>
          <a:endParaRPr lang="en-US" dirty="0">
            <a:solidFill>
              <a:schemeClr val="tx1"/>
            </a:solidFill>
          </a:endParaRPr>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46769" custScaleY="102932" custLinFactNeighborX="-46531" custLinFactNeighborY="-15627"/>
      <dgm:spPr>
        <a:prstGeom prst="rect">
          <a:avLst/>
        </a:prstGeom>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89113" custScaleY="107892" custRadScaleRad="74990" custRadScaleInc="38475">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83284" custScaleY="108314" custRadScaleRad="28918" custRadScaleInc="-180059">
        <dgm:presLayoutVars>
          <dgm:bulletEnabled val="1"/>
        </dgm:presLayoutVars>
      </dgm:prSet>
      <dgm:spPr/>
      <dgm:t>
        <a:bodyPr/>
        <a:lstStyle/>
        <a:p>
          <a:endParaRPr lang="en-IN"/>
        </a:p>
      </dgm:t>
    </dgm:pt>
  </dgm:ptLst>
  <dgm:cxnLst>
    <dgm:cxn modelId="{8711F7CC-8BBD-4852-BC61-D1490C758F4C}" type="presOf" srcId="{29687D2A-22AF-431E-9FEB-8869BC4623A3}" destId="{3AE554D3-CF2B-458F-9E32-4CCA4833A9F7}"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55FDE249-43E8-4726-B399-5603E4F7B1D5}" srcId="{07DC7E04-6789-4A5B-A656-82F67DEAAB68}" destId="{79D6C7AB-C390-431E-AD4E-B8F24C6892D2}" srcOrd="0" destOrd="0" parTransId="{0C23BBF0-D538-48D1-B5B9-52944E039E36}" sibTransId="{1F90B42C-4FE5-44B2-9217-C2269515F128}"/>
    <dgm:cxn modelId="{4AE4D569-E2EB-4993-8C30-37A6794DB985}" type="presOf" srcId="{7A2C6BEA-4FC2-43DE-8220-DA3BE4E640DD}" destId="{F6F27674-1944-43E3-BC82-056BD2EF5EF0}"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4B9DE29A-DC8B-425F-9F2E-2B6075A46E8B}" type="presOf" srcId="{79D6C7AB-C390-431E-AD4E-B8F24C6892D2}" destId="{5FD14097-C607-4EB3-958F-272C7A3DE99F}" srcOrd="0" destOrd="0" presId="urn:microsoft.com/office/officeart/2005/8/layout/radial4"/>
    <dgm:cxn modelId="{B5FDE08B-54B3-43B4-B1DD-1D4C42204519}" type="presOf" srcId="{0C23BBF0-D538-48D1-B5B9-52944E039E36}" destId="{572B6698-C966-4046-B292-AD6EE22CD2B9}" srcOrd="0" destOrd="0" presId="urn:microsoft.com/office/officeart/2005/8/layout/radial4"/>
    <dgm:cxn modelId="{E0BB25CA-3CCD-4651-A3AE-5B13890A73C8}" srcId="{29687D2A-22AF-431E-9FEB-8869BC4623A3}" destId="{A6E555D2-84DD-4018-8584-1020FFC74377}" srcOrd="1" destOrd="0" parTransId="{C73CEFC6-5E94-4E22-8CBC-F556D84803E6}" sibTransId="{4DBCAD45-357E-4804-AEA1-C8A2BFD51850}"/>
    <dgm:cxn modelId="{5E4657F7-465D-42D3-A8A0-4D1260AC760A}" type="presOf" srcId="{07DC7E04-6789-4A5B-A656-82F67DEAAB68}" destId="{C994EDBB-C7FE-4F46-AF1C-9E009E21D3A0}" srcOrd="0" destOrd="0" presId="urn:microsoft.com/office/officeart/2005/8/layout/radial4"/>
    <dgm:cxn modelId="{0CCCA7BB-A6BA-4B74-A2AC-508B57226E0C}" type="presOf" srcId="{ECAC3F47-083D-47A9-87D1-99BD55922ADD}" destId="{C4BDE89F-36CE-4E5F-86B7-42337CCB33AE}" srcOrd="0" destOrd="0" presId="urn:microsoft.com/office/officeart/2005/8/layout/radial4"/>
    <dgm:cxn modelId="{13E81122-F676-4F56-B7A3-E03DF51BA957}" type="presParOf" srcId="{3AE554D3-CF2B-458F-9E32-4CCA4833A9F7}" destId="{C994EDBB-C7FE-4F46-AF1C-9E009E21D3A0}" srcOrd="0" destOrd="0" presId="urn:microsoft.com/office/officeart/2005/8/layout/radial4"/>
    <dgm:cxn modelId="{D684E490-8B26-4572-9D85-3961D2F5E00B}" type="presParOf" srcId="{3AE554D3-CF2B-458F-9E32-4CCA4833A9F7}" destId="{572B6698-C966-4046-B292-AD6EE22CD2B9}" srcOrd="1" destOrd="0" presId="urn:microsoft.com/office/officeart/2005/8/layout/radial4"/>
    <dgm:cxn modelId="{AE2C2B66-7A9F-45C3-98C5-59580B68C5FF}" type="presParOf" srcId="{3AE554D3-CF2B-458F-9E32-4CCA4833A9F7}" destId="{5FD14097-C607-4EB3-958F-272C7A3DE99F}" srcOrd="2" destOrd="0" presId="urn:microsoft.com/office/officeart/2005/8/layout/radial4"/>
    <dgm:cxn modelId="{F797225C-1E4B-4543-AE68-2E324347B7D2}" type="presParOf" srcId="{3AE554D3-CF2B-458F-9E32-4CCA4833A9F7}" destId="{F6F27674-1944-43E3-BC82-056BD2EF5EF0}" srcOrd="3" destOrd="0" presId="urn:microsoft.com/office/officeart/2005/8/layout/radial4"/>
    <dgm:cxn modelId="{E7ACC557-B7D2-4C86-82B5-F7B768B5978A}"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smtClean="0">
              <a:solidFill>
                <a:schemeClr val="tx1"/>
              </a:solidFill>
              <a:latin typeface="Californian FB" panose="0207040306080B030204" pitchFamily="18" charset="0"/>
            </a:rPr>
            <a:t>Dt. </a:t>
          </a:r>
          <a:r>
            <a:rPr lang="en-US" dirty="0">
              <a:solidFill>
                <a:schemeClr val="tx1"/>
              </a:solidFill>
              <a:latin typeface="Californian FB" panose="0207040306080B030204" pitchFamily="18" charset="0"/>
            </a:rPr>
            <a:t>of payment made [3(a)]</a:t>
          </a:r>
          <a:endParaRPr lang="en-US" dirty="0">
            <a:solidFill>
              <a:schemeClr val="tx1"/>
            </a:solidFill>
          </a:endParaRPr>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07DC7E04-6789-4A5B-A656-82F67DEAAB68}">
      <dgm:prSet phldrT="[Text]"/>
      <dgm:spPr/>
      <dgm:t>
        <a:bodyPr/>
        <a:lstStyle/>
        <a:p>
          <a:r>
            <a:rPr lang="en-US" dirty="0">
              <a:solidFill>
                <a:schemeClr val="tx1"/>
              </a:solidFill>
              <a:latin typeface="Californian FB" panose="0207040306080B030204" pitchFamily="18" charset="0"/>
            </a:rPr>
            <a:t>Liability to pay at the EARLIEST date</a:t>
          </a:r>
          <a:endParaRPr lang="en-US" dirty="0">
            <a:solidFill>
              <a:schemeClr val="tx1"/>
            </a:solidFill>
          </a:endParaRPr>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8AE443EE-CF41-4B89-9CD9-67E67E43B702}">
      <dgm:prSet phldrT="[Text]"/>
      <dgm:spPr/>
      <dgm:t>
        <a:bodyPr/>
        <a:lstStyle/>
        <a:p>
          <a:pPr algn="l"/>
          <a:r>
            <a:rPr lang="en-US" dirty="0" smtClean="0">
              <a:solidFill>
                <a:schemeClr val="tx1"/>
              </a:solidFill>
            </a:rPr>
            <a:t>Dt. immediately </a:t>
          </a:r>
          <a:r>
            <a:rPr lang="en-US" dirty="0">
              <a:solidFill>
                <a:schemeClr val="tx1"/>
              </a:solidFill>
            </a:rPr>
            <a:t>following 60 days from </a:t>
          </a:r>
          <a:r>
            <a:rPr lang="en-US" dirty="0" smtClean="0">
              <a:solidFill>
                <a:schemeClr val="tx1"/>
              </a:solidFill>
            </a:rPr>
            <a:t>dt. of issue  of Invoice or other document issued </a:t>
          </a:r>
          <a:r>
            <a:rPr lang="en-US" dirty="0">
              <a:solidFill>
                <a:schemeClr val="tx1"/>
              </a:solidFill>
            </a:rPr>
            <a:t>by supplier </a:t>
          </a:r>
          <a:r>
            <a:rPr lang="en-US" dirty="0">
              <a:solidFill>
                <a:schemeClr val="tx1"/>
              </a:solidFill>
              <a:latin typeface="Californian FB" panose="0207040306080B030204" pitchFamily="18" charset="0"/>
            </a:rPr>
            <a:t>[3(b</a:t>
          </a:r>
          <a:r>
            <a:rPr lang="en-US" dirty="0" smtClean="0">
              <a:solidFill>
                <a:schemeClr val="tx1"/>
              </a:solidFill>
              <a:latin typeface="Californian FB" panose="0207040306080B030204" pitchFamily="18" charset="0"/>
            </a:rPr>
            <a:t>)]</a:t>
          </a:r>
        </a:p>
      </dgm:t>
    </dgm:pt>
    <dgm:pt modelId="{DCF7C903-FD0F-4820-ABB6-21F5B5ECD62C}" type="sibTrans" cxnId="{DEA901F2-85B7-484A-A7B8-F8C38D06B211}">
      <dgm:prSet/>
      <dgm:spPr/>
      <dgm:t>
        <a:bodyPr/>
        <a:lstStyle/>
        <a:p>
          <a:endParaRPr lang="en-US"/>
        </a:p>
      </dgm:t>
    </dgm:pt>
    <dgm:pt modelId="{F7F202A9-29C9-4EC0-A84E-B1FEF40F00DA}" type="parTrans" cxnId="{DEA901F2-85B7-484A-A7B8-F8C38D06B211}">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74204" custScaleY="64890" custLinFactNeighborX="-43154" custLinFactNeighborY="-17110"/>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35796" custLinFactNeighborY="-32200"/>
      <dgm:spPr/>
      <dgm:t>
        <a:bodyPr/>
        <a:lstStyle/>
        <a:p>
          <a:endParaRPr lang="en-IN"/>
        </a:p>
      </dgm:t>
    </dgm:pt>
    <dgm:pt modelId="{5FD14097-C607-4EB3-958F-272C7A3DE99F}" type="pres">
      <dgm:prSet presAssocID="{79D6C7AB-C390-431E-AD4E-B8F24C6892D2}" presName="node" presStyleLbl="node1" presStyleIdx="0" presStyleCnt="2" custScaleX="85199" custScaleY="55418" custRadScaleRad="122714" custRadScaleInc="48676">
        <dgm:presLayoutVars>
          <dgm:bulletEnabled val="1"/>
        </dgm:presLayoutVars>
      </dgm:prSet>
      <dgm:spPr/>
      <dgm:t>
        <a:bodyPr/>
        <a:lstStyle/>
        <a:p>
          <a:endParaRPr lang="en-IN"/>
        </a:p>
      </dgm:t>
    </dgm:pt>
    <dgm:pt modelId="{B4E2107E-808A-4D79-9FE3-8AC564D775ED}" type="pres">
      <dgm:prSet presAssocID="{F7F202A9-29C9-4EC0-A84E-B1FEF40F00DA}" presName="parTrans" presStyleLbl="bgSibTrans2D1" presStyleIdx="1" presStyleCnt="2" custLinFactNeighborX="-58365" custLinFactNeighborY="45309"/>
      <dgm:spPr/>
      <dgm:t>
        <a:bodyPr/>
        <a:lstStyle/>
        <a:p>
          <a:endParaRPr lang="en-IN"/>
        </a:p>
      </dgm:t>
    </dgm:pt>
    <dgm:pt modelId="{723D6297-94B6-4054-AAE7-1883F3D685A9}" type="pres">
      <dgm:prSet presAssocID="{8AE443EE-CF41-4B89-9CD9-67E67E43B702}" presName="node" presStyleLbl="node1" presStyleIdx="1" presStyleCnt="2" custScaleX="96888" custScaleY="108451" custRadScaleRad="30854" custRadScaleInc="-189411">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DEA901F2-85B7-484A-A7B8-F8C38D06B211}" srcId="{07DC7E04-6789-4A5B-A656-82F67DEAAB68}" destId="{8AE443EE-CF41-4B89-9CD9-67E67E43B702}" srcOrd="1" destOrd="0" parTransId="{F7F202A9-29C9-4EC0-A84E-B1FEF40F00DA}" sibTransId="{DCF7C903-FD0F-4820-ABB6-21F5B5ECD62C}"/>
    <dgm:cxn modelId="{80134EDB-1F4E-4692-B50F-03BCF976791C}" type="presOf" srcId="{8AE443EE-CF41-4B89-9CD9-67E67E43B702}" destId="{723D6297-94B6-4054-AAE7-1883F3D685A9}" srcOrd="0" destOrd="0" presId="urn:microsoft.com/office/officeart/2005/8/layout/radial4"/>
    <dgm:cxn modelId="{55FDE249-43E8-4726-B399-5603E4F7B1D5}" srcId="{07DC7E04-6789-4A5B-A656-82F67DEAAB68}" destId="{79D6C7AB-C390-431E-AD4E-B8F24C6892D2}" srcOrd="0" destOrd="0" parTransId="{0C23BBF0-D538-48D1-B5B9-52944E039E36}" sibTransId="{1F90B42C-4FE5-44B2-9217-C2269515F128}"/>
    <dgm:cxn modelId="{6197E190-4552-479D-AE63-071307DE6456}" type="presOf" srcId="{29687D2A-22AF-431E-9FEB-8869BC4623A3}" destId="{3AE554D3-CF2B-458F-9E32-4CCA4833A9F7}"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A1E27640-B4C7-4D40-AAD2-40E022373704}" type="presOf" srcId="{79D6C7AB-C390-431E-AD4E-B8F24C6892D2}" destId="{5FD14097-C607-4EB3-958F-272C7A3DE99F}" srcOrd="0" destOrd="0" presId="urn:microsoft.com/office/officeart/2005/8/layout/radial4"/>
    <dgm:cxn modelId="{0FE21729-23AD-4BC2-8144-2744AAF56201}" type="presOf" srcId="{0C23BBF0-D538-48D1-B5B9-52944E039E36}" destId="{572B6698-C966-4046-B292-AD6EE22CD2B9}" srcOrd="0" destOrd="0" presId="urn:microsoft.com/office/officeart/2005/8/layout/radial4"/>
    <dgm:cxn modelId="{F8FDEF51-7AA2-4969-BB36-E2824EB70D71}" type="presOf" srcId="{F7F202A9-29C9-4EC0-A84E-B1FEF40F00DA}" destId="{B4E2107E-808A-4D79-9FE3-8AC564D775ED}"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B559EC3D-EAFA-4D37-8D4E-8DC6E36516E6}" type="presParOf" srcId="{3AE554D3-CF2B-458F-9E32-4CCA4833A9F7}" destId="{B4E2107E-808A-4D79-9FE3-8AC564D775ED}" srcOrd="3" destOrd="0" presId="urn:microsoft.com/office/officeart/2005/8/layout/radial4"/>
    <dgm:cxn modelId="{FAD6B3B0-AD5B-40E6-A351-4862029F281A}" type="presParOf" srcId="{3AE554D3-CF2B-458F-9E32-4CCA4833A9F7}" destId="{723D6297-94B6-4054-AAE7-1883F3D685A9}"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2C61C8-063D-45C2-B545-1EB2166FCD01}"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n-US"/>
        </a:p>
      </dgm:t>
    </dgm:pt>
    <dgm:pt modelId="{156693D2-0DC5-46F4-8501-BC134B32DD2D}">
      <dgm:prSet phldrT="[Text]" custT="1"/>
      <dgm:spPr>
        <a:solidFill>
          <a:schemeClr val="accent1"/>
        </a:solidFill>
      </dgm:spPr>
      <dgm:t>
        <a:bodyPr/>
        <a:lstStyle/>
        <a:p>
          <a:r>
            <a:rPr lang="en-US" sz="2000" dirty="0">
              <a:solidFill>
                <a:schemeClr val="tx1"/>
              </a:solidFill>
            </a:rPr>
            <a:t>If not possible to determine the </a:t>
          </a:r>
          <a:r>
            <a:rPr lang="en-US" sz="2000" dirty="0" smtClean="0">
              <a:solidFill>
                <a:schemeClr val="tx1"/>
              </a:solidFill>
            </a:rPr>
            <a:t>TOS by , (a) or (b) then </a:t>
          </a:r>
          <a:r>
            <a:rPr lang="en-US" sz="2000" dirty="0">
              <a:solidFill>
                <a:schemeClr val="tx1"/>
              </a:solidFill>
            </a:rPr>
            <a:t>date of entry in BOA of </a:t>
          </a:r>
          <a:r>
            <a:rPr lang="en-US" sz="2000" dirty="0" smtClean="0">
              <a:solidFill>
                <a:schemeClr val="tx1"/>
              </a:solidFill>
            </a:rPr>
            <a:t>recipient [3(c)]</a:t>
          </a:r>
          <a:endParaRPr lang="en-US" sz="2000" dirty="0">
            <a:solidFill>
              <a:schemeClr val="tx1"/>
            </a:solidFill>
          </a:endParaRPr>
        </a:p>
      </dgm:t>
    </dgm:pt>
    <dgm:pt modelId="{917E2CA5-8ACC-4BA7-8C88-78573E3070EF}" type="parTrans" cxnId="{E6132C65-A4CD-4C9C-A2CA-9A7480C76F64}">
      <dgm:prSet/>
      <dgm:spPr/>
      <dgm:t>
        <a:bodyPr/>
        <a:lstStyle/>
        <a:p>
          <a:endParaRPr lang="en-US"/>
        </a:p>
      </dgm:t>
    </dgm:pt>
    <dgm:pt modelId="{06C84B45-434E-456D-864D-15515D168E6E}" type="sibTrans" cxnId="{E6132C65-A4CD-4C9C-A2CA-9A7480C76F64}">
      <dgm:prSet/>
      <dgm:spPr/>
      <dgm:t>
        <a:bodyPr/>
        <a:lstStyle/>
        <a:p>
          <a:endParaRPr lang="en-US"/>
        </a:p>
      </dgm:t>
    </dgm:pt>
    <dgm:pt modelId="{DB1BA92E-0F3C-4231-928E-A0B33761F851}">
      <dgm:prSet phldrT="[Text]"/>
      <dgm:spPr>
        <a:solidFill>
          <a:schemeClr val="accent1"/>
        </a:solidFill>
      </dgm:spPr>
      <dgm:t>
        <a:bodyPr/>
        <a:lstStyle/>
        <a:p>
          <a:r>
            <a:rPr lang="en-US" dirty="0">
              <a:solidFill>
                <a:schemeClr val="tx1"/>
              </a:solidFill>
            </a:rPr>
            <a:t>Date of  Payment made is EARLIER of</a:t>
          </a:r>
        </a:p>
        <a:p>
          <a:r>
            <a:rPr lang="en-US" dirty="0">
              <a:solidFill>
                <a:schemeClr val="tx1"/>
              </a:solidFill>
            </a:rPr>
            <a:t>1. Payment entered in BOA of  Recipient</a:t>
          </a:r>
        </a:p>
        <a:p>
          <a:r>
            <a:rPr lang="en-US" dirty="0">
              <a:solidFill>
                <a:schemeClr val="tx1"/>
              </a:solidFill>
            </a:rPr>
            <a:t>2. Payment debited in Bank Accounts</a:t>
          </a:r>
        </a:p>
      </dgm:t>
    </dgm:pt>
    <dgm:pt modelId="{8E566621-8F7D-484B-837D-ED21137284CF}" type="parTrans" cxnId="{4CA958A0-773A-457A-AC9A-4983ED308F00}">
      <dgm:prSet/>
      <dgm:spPr/>
      <dgm:t>
        <a:bodyPr/>
        <a:lstStyle/>
        <a:p>
          <a:endParaRPr lang="en-US"/>
        </a:p>
      </dgm:t>
    </dgm:pt>
    <dgm:pt modelId="{62D179E1-325C-4814-8F3B-E0BE4A9188AC}" type="sibTrans" cxnId="{4CA958A0-773A-457A-AC9A-4983ED308F00}">
      <dgm:prSet/>
      <dgm:spPr/>
      <dgm:t>
        <a:bodyPr/>
        <a:lstStyle/>
        <a:p>
          <a:endParaRPr lang="en-US"/>
        </a:p>
      </dgm:t>
    </dgm:pt>
    <dgm:pt modelId="{7CF0DC09-60D4-4543-B21F-B53EE895E542}" type="pres">
      <dgm:prSet presAssocID="{7B2C61C8-063D-45C2-B545-1EB2166FCD01}" presName="Name0" presStyleCnt="0">
        <dgm:presLayoutVars>
          <dgm:chMax val="2"/>
          <dgm:chPref val="2"/>
          <dgm:animLvl val="lvl"/>
        </dgm:presLayoutVars>
      </dgm:prSet>
      <dgm:spPr/>
      <dgm:t>
        <a:bodyPr/>
        <a:lstStyle/>
        <a:p>
          <a:endParaRPr lang="en-IN"/>
        </a:p>
      </dgm:t>
    </dgm:pt>
    <dgm:pt modelId="{FF82A61D-5B91-4BBE-9BD4-9C5BC3F3A353}" type="pres">
      <dgm:prSet presAssocID="{7B2C61C8-063D-45C2-B545-1EB2166FCD01}" presName="LeftText" presStyleLbl="revTx" presStyleIdx="0" presStyleCnt="0">
        <dgm:presLayoutVars>
          <dgm:bulletEnabled val="1"/>
        </dgm:presLayoutVars>
      </dgm:prSet>
      <dgm:spPr/>
      <dgm:t>
        <a:bodyPr/>
        <a:lstStyle/>
        <a:p>
          <a:endParaRPr lang="en-IN"/>
        </a:p>
      </dgm:t>
    </dgm:pt>
    <dgm:pt modelId="{BA99717F-F05C-4FCB-B3B0-47A571E9E0D6}" type="pres">
      <dgm:prSet presAssocID="{7B2C61C8-063D-45C2-B545-1EB2166FCD01}" presName="LeftNode" presStyleLbl="bgImgPlace1" presStyleIdx="0" presStyleCnt="2">
        <dgm:presLayoutVars>
          <dgm:chMax val="2"/>
          <dgm:chPref val="2"/>
        </dgm:presLayoutVars>
      </dgm:prSet>
      <dgm:spPr/>
      <dgm:t>
        <a:bodyPr/>
        <a:lstStyle/>
        <a:p>
          <a:endParaRPr lang="en-IN"/>
        </a:p>
      </dgm:t>
    </dgm:pt>
    <dgm:pt modelId="{F91B455D-8EE2-42D3-81C4-3D565D954399}" type="pres">
      <dgm:prSet presAssocID="{7B2C61C8-063D-45C2-B545-1EB2166FCD01}" presName="RightText" presStyleLbl="revTx" presStyleIdx="0" presStyleCnt="0">
        <dgm:presLayoutVars>
          <dgm:bulletEnabled val="1"/>
        </dgm:presLayoutVars>
      </dgm:prSet>
      <dgm:spPr/>
      <dgm:t>
        <a:bodyPr/>
        <a:lstStyle/>
        <a:p>
          <a:endParaRPr lang="en-IN"/>
        </a:p>
      </dgm:t>
    </dgm:pt>
    <dgm:pt modelId="{78B04931-D767-4E09-AC76-EFCF2D676202}" type="pres">
      <dgm:prSet presAssocID="{7B2C61C8-063D-45C2-B545-1EB2166FCD01}" presName="RightNode" presStyleLbl="bgImgPlace1" presStyleIdx="1" presStyleCnt="2">
        <dgm:presLayoutVars>
          <dgm:chMax val="0"/>
          <dgm:chPref val="0"/>
        </dgm:presLayoutVars>
      </dgm:prSet>
      <dgm:spPr/>
      <dgm:t>
        <a:bodyPr/>
        <a:lstStyle/>
        <a:p>
          <a:endParaRPr lang="en-IN"/>
        </a:p>
      </dgm:t>
    </dgm:pt>
    <dgm:pt modelId="{D1831259-03E8-4D43-9E74-B558CB73644A}" type="pres">
      <dgm:prSet presAssocID="{7B2C61C8-063D-45C2-B545-1EB2166FCD01}" presName="TopArrow" presStyleLbl="node1" presStyleIdx="0" presStyleCnt="2"/>
      <dgm:spPr>
        <a:solidFill>
          <a:schemeClr val="accent1">
            <a:lumMod val="40000"/>
            <a:lumOff val="60000"/>
          </a:schemeClr>
        </a:solidFill>
      </dgm:spPr>
    </dgm:pt>
    <dgm:pt modelId="{4C369353-18EB-4173-A088-F5A9EEFA2615}" type="pres">
      <dgm:prSet presAssocID="{7B2C61C8-063D-45C2-B545-1EB2166FCD01}" presName="BottomArrow" presStyleLbl="node1" presStyleIdx="1" presStyleCnt="2"/>
      <dgm:spPr>
        <a:solidFill>
          <a:schemeClr val="accent1">
            <a:lumMod val="40000"/>
            <a:lumOff val="60000"/>
          </a:schemeClr>
        </a:solidFill>
      </dgm:spPr>
    </dgm:pt>
  </dgm:ptLst>
  <dgm:cxnLst>
    <dgm:cxn modelId="{336DE53D-2F41-44B8-A3B3-4760C1F7EBF6}" type="presOf" srcId="{156693D2-0DC5-46F4-8501-BC134B32DD2D}" destId="{FF82A61D-5B91-4BBE-9BD4-9C5BC3F3A353}" srcOrd="0" destOrd="0" presId="urn:microsoft.com/office/officeart/2009/layout/ReverseList"/>
    <dgm:cxn modelId="{20CD66BD-416B-4FBF-A978-385E6E11D16E}" type="presOf" srcId="{156693D2-0DC5-46F4-8501-BC134B32DD2D}" destId="{BA99717F-F05C-4FCB-B3B0-47A571E9E0D6}" srcOrd="1" destOrd="0" presId="urn:microsoft.com/office/officeart/2009/layout/ReverseList"/>
    <dgm:cxn modelId="{D4DD4968-0A68-439D-BAAC-38757791A148}" type="presOf" srcId="{DB1BA92E-0F3C-4231-928E-A0B33761F851}" destId="{F91B455D-8EE2-42D3-81C4-3D565D954399}" srcOrd="0" destOrd="0" presId="urn:microsoft.com/office/officeart/2009/layout/ReverseList"/>
    <dgm:cxn modelId="{E6132C65-A4CD-4C9C-A2CA-9A7480C76F64}" srcId="{7B2C61C8-063D-45C2-B545-1EB2166FCD01}" destId="{156693D2-0DC5-46F4-8501-BC134B32DD2D}" srcOrd="0" destOrd="0" parTransId="{917E2CA5-8ACC-4BA7-8C88-78573E3070EF}" sibTransId="{06C84B45-434E-456D-864D-15515D168E6E}"/>
    <dgm:cxn modelId="{90D82789-4F72-4858-A025-BBE1B8B2D2B2}" type="presOf" srcId="{DB1BA92E-0F3C-4231-928E-A0B33761F851}" destId="{78B04931-D767-4E09-AC76-EFCF2D676202}" srcOrd="1" destOrd="0" presId="urn:microsoft.com/office/officeart/2009/layout/ReverseList"/>
    <dgm:cxn modelId="{41BA6B27-7EDC-4DE9-B522-9C841CE5F4BA}" type="presOf" srcId="{7B2C61C8-063D-45C2-B545-1EB2166FCD01}" destId="{7CF0DC09-60D4-4543-B21F-B53EE895E542}" srcOrd="0" destOrd="0" presId="urn:microsoft.com/office/officeart/2009/layout/ReverseList"/>
    <dgm:cxn modelId="{4CA958A0-773A-457A-AC9A-4983ED308F00}" srcId="{7B2C61C8-063D-45C2-B545-1EB2166FCD01}" destId="{DB1BA92E-0F3C-4231-928E-A0B33761F851}" srcOrd="1" destOrd="0" parTransId="{8E566621-8F7D-484B-837D-ED21137284CF}" sibTransId="{62D179E1-325C-4814-8F3B-E0BE4A9188AC}"/>
    <dgm:cxn modelId="{479762E8-0DE9-4256-AB91-B500E57C4747}" type="presParOf" srcId="{7CF0DC09-60D4-4543-B21F-B53EE895E542}" destId="{FF82A61D-5B91-4BBE-9BD4-9C5BC3F3A353}" srcOrd="0" destOrd="0" presId="urn:microsoft.com/office/officeart/2009/layout/ReverseList"/>
    <dgm:cxn modelId="{0BD4CB15-EB53-4046-A741-AA82E99A8A06}" type="presParOf" srcId="{7CF0DC09-60D4-4543-B21F-B53EE895E542}" destId="{BA99717F-F05C-4FCB-B3B0-47A571E9E0D6}" srcOrd="1" destOrd="0" presId="urn:microsoft.com/office/officeart/2009/layout/ReverseList"/>
    <dgm:cxn modelId="{4D0E74AB-EB96-411A-A20F-666046E83895}" type="presParOf" srcId="{7CF0DC09-60D4-4543-B21F-B53EE895E542}" destId="{F91B455D-8EE2-42D3-81C4-3D565D954399}" srcOrd="2" destOrd="0" presId="urn:microsoft.com/office/officeart/2009/layout/ReverseList"/>
    <dgm:cxn modelId="{9A1F9DF3-5031-4141-998A-6894CEF081F3}" type="presParOf" srcId="{7CF0DC09-60D4-4543-B21F-B53EE895E542}" destId="{78B04931-D767-4E09-AC76-EFCF2D676202}" srcOrd="3" destOrd="0" presId="urn:microsoft.com/office/officeart/2009/layout/ReverseList"/>
    <dgm:cxn modelId="{DA9647E2-D0AD-4550-A01D-2FBF51D63BD1}" type="presParOf" srcId="{7CF0DC09-60D4-4543-B21F-B53EE895E542}" destId="{D1831259-03E8-4D43-9E74-B558CB73644A}" srcOrd="4" destOrd="0" presId="urn:microsoft.com/office/officeart/2009/layout/ReverseList"/>
    <dgm:cxn modelId="{39723BF5-06D2-4379-AEB3-0A41422D3A61}" type="presParOf" srcId="{7CF0DC09-60D4-4543-B21F-B53EE895E542}" destId="{4C369353-18EB-4173-A088-F5A9EEFA2615}" srcOrd="5" destOrd="0" presId="urn:microsoft.com/office/officeart/2009/layout/ReverseList"/>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a:latin typeface="Californian FB" panose="0207040306080B030204" pitchFamily="18" charset="0"/>
            </a:rPr>
            <a:t>Date of Issue of Voucher if supply is IDENTIFIABLE at that point [4(a)]</a:t>
          </a:r>
          <a:endParaRPr lang="en-US" dirty="0"/>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dgm:spPr/>
      <dgm:t>
        <a:bodyPr/>
        <a:lstStyle/>
        <a:p>
          <a:r>
            <a:rPr lang="en-US" dirty="0">
              <a:latin typeface="Californian FB" panose="0207040306080B030204" pitchFamily="18" charset="0"/>
            </a:rPr>
            <a:t>VOUCHERS</a:t>
          </a:r>
          <a:endParaRPr lang="en-US" dirty="0"/>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a:latin typeface="Californian FB" panose="0207040306080B030204" pitchFamily="18" charset="0"/>
            </a:rPr>
            <a:t>Date of redemption of Voucher in any other case [4(b)]</a:t>
          </a:r>
          <a:endParaRPr lang="en-US" dirty="0"/>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74204" custScaleY="64890" custLinFactNeighborX="-2332" custLinFactNeighborY="-27406"/>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125534" custScaleY="70773" custRadScaleRad="65740" custRadScaleInc="-44616">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154315" custScaleY="70712" custRadScaleRad="50160" custRadScaleInc="48906">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55FDE249-43E8-4726-B399-5603E4F7B1D5}" srcId="{07DC7E04-6789-4A5B-A656-82F67DEAAB68}" destId="{79D6C7AB-C390-431E-AD4E-B8F24C6892D2}" srcOrd="0" destOrd="0" parTransId="{0C23BBF0-D538-48D1-B5B9-52944E039E36}" sibTransId="{1F90B42C-4FE5-44B2-9217-C2269515F128}"/>
    <dgm:cxn modelId="{DB6BADFE-AB85-44D5-B50E-3FEB737E96BC}" type="presOf" srcId="{ECAC3F47-083D-47A9-87D1-99BD55922ADD}" destId="{C4BDE89F-36CE-4E5F-86B7-42337CCB33AE}"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6197E190-4552-479D-AE63-071307DE6456}" type="presOf" srcId="{29687D2A-22AF-431E-9FEB-8869BC4623A3}" destId="{3AE554D3-CF2B-458F-9E32-4CCA4833A9F7}" srcOrd="0" destOrd="0" presId="urn:microsoft.com/office/officeart/2005/8/layout/radial4"/>
    <dgm:cxn modelId="{A1E27640-B4C7-4D40-AAD2-40E022373704}" type="presOf" srcId="{79D6C7AB-C390-431E-AD4E-B8F24C6892D2}" destId="{5FD14097-C607-4EB3-958F-272C7A3DE99F}" srcOrd="0" destOrd="0" presId="urn:microsoft.com/office/officeart/2005/8/layout/radial4"/>
    <dgm:cxn modelId="{1369BB70-8DB4-4C72-B5F6-788BF379C089}" type="presOf" srcId="{7A2C6BEA-4FC2-43DE-8220-DA3BE4E640DD}" destId="{F6F27674-1944-43E3-BC82-056BD2EF5EF0}" srcOrd="0" destOrd="0" presId="urn:microsoft.com/office/officeart/2005/8/layout/radial4"/>
    <dgm:cxn modelId="{E0BB25CA-3CCD-4651-A3AE-5B13890A73C8}" srcId="{29687D2A-22AF-431E-9FEB-8869BC4623A3}" destId="{A6E555D2-84DD-4018-8584-1020FFC74377}" srcOrd="1" destOrd="0" parTransId="{C73CEFC6-5E94-4E22-8CBC-F556D84803E6}" sibTransId="{4DBCAD45-357E-4804-AEA1-C8A2BFD51850}"/>
    <dgm:cxn modelId="{0FE21729-23AD-4BC2-8144-2744AAF56201}" type="presOf" srcId="{0C23BBF0-D538-48D1-B5B9-52944E039E36}" destId="{572B6698-C966-4046-B292-AD6EE22CD2B9}"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97014F7D-9297-4E8D-9E48-D3FB3122BB44}" type="presParOf" srcId="{3AE554D3-CF2B-458F-9E32-4CCA4833A9F7}" destId="{F6F27674-1944-43E3-BC82-056BD2EF5EF0}" srcOrd="3" destOrd="0" presId="urn:microsoft.com/office/officeart/2005/8/layout/radial4"/>
    <dgm:cxn modelId="{271EA75C-65DF-4058-AE51-B45F48CD0C02}"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687D2A-22AF-431E-9FEB-8869BC4623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79D6C7AB-C390-431E-AD4E-B8F24C6892D2}">
      <dgm:prSet phldrT="[Text]"/>
      <dgm:spPr/>
      <dgm:t>
        <a:bodyPr/>
        <a:lstStyle/>
        <a:p>
          <a:r>
            <a:rPr lang="en-US" dirty="0">
              <a:latin typeface="Californian FB" panose="0207040306080B030204" pitchFamily="18" charset="0"/>
            </a:rPr>
            <a:t>In case where periodical return is filed, date on which such return is filed [5(a)]</a:t>
          </a:r>
          <a:endParaRPr lang="en-US" dirty="0"/>
        </a:p>
      </dgm:t>
    </dgm:pt>
    <dgm:pt modelId="{0C23BBF0-D538-48D1-B5B9-52944E039E36}" type="parTrans" cxnId="{55FDE249-43E8-4726-B399-5603E4F7B1D5}">
      <dgm:prSet/>
      <dgm:spPr/>
      <dgm:t>
        <a:bodyPr/>
        <a:lstStyle/>
        <a:p>
          <a:endParaRPr lang="en-US"/>
        </a:p>
      </dgm:t>
    </dgm:pt>
    <dgm:pt modelId="{1F90B42C-4FE5-44B2-9217-C2269515F128}" type="sibTrans" cxnId="{55FDE249-43E8-4726-B399-5603E4F7B1D5}">
      <dgm:prSet/>
      <dgm:spPr/>
      <dgm:t>
        <a:bodyPr/>
        <a:lstStyle/>
        <a:p>
          <a:endParaRPr lang="en-US"/>
        </a:p>
      </dgm:t>
    </dgm:pt>
    <dgm:pt modelId="{A6E555D2-84DD-4018-8584-1020FFC74377}">
      <dgm:prSet phldrT="[Text]"/>
      <dgm:spPr/>
      <dgm:t>
        <a:bodyPr/>
        <a:lstStyle/>
        <a:p>
          <a:endParaRPr lang="en-US" dirty="0"/>
        </a:p>
      </dgm:t>
    </dgm:pt>
    <dgm:pt modelId="{C73CEFC6-5E94-4E22-8CBC-F556D84803E6}" type="parTrans" cxnId="{E0BB25CA-3CCD-4651-A3AE-5B13890A73C8}">
      <dgm:prSet/>
      <dgm:spPr/>
      <dgm:t>
        <a:bodyPr/>
        <a:lstStyle/>
        <a:p>
          <a:endParaRPr lang="en-US"/>
        </a:p>
      </dgm:t>
    </dgm:pt>
    <dgm:pt modelId="{4DBCAD45-357E-4804-AEA1-C8A2BFD51850}" type="sibTrans" cxnId="{E0BB25CA-3CCD-4651-A3AE-5B13890A73C8}">
      <dgm:prSet/>
      <dgm:spPr/>
      <dgm:t>
        <a:bodyPr/>
        <a:lstStyle/>
        <a:p>
          <a:endParaRPr lang="en-US"/>
        </a:p>
      </dgm:t>
    </dgm:pt>
    <dgm:pt modelId="{07DC7E04-6789-4A5B-A656-82F67DEAAB68}">
      <dgm:prSet phldrT="[Text]"/>
      <dgm:spPr/>
      <dgm:t>
        <a:bodyPr/>
        <a:lstStyle/>
        <a:p>
          <a:r>
            <a:rPr lang="en-US" dirty="0" smtClean="0">
              <a:latin typeface="Californian FB" panose="0207040306080B030204" pitchFamily="18" charset="0"/>
            </a:rPr>
            <a:t>Where not possible to determine TOS u/ss.  (2), (3) &amp; (4)</a:t>
          </a:r>
          <a:endParaRPr lang="en-US" dirty="0"/>
        </a:p>
      </dgm:t>
    </dgm:pt>
    <dgm:pt modelId="{5F4B406C-F1DD-49DC-8932-D9158D9BE332}" type="sibTrans" cxnId="{F9F0C948-228C-4B0F-AA74-4ED4C91EE86A}">
      <dgm:prSet/>
      <dgm:spPr/>
      <dgm:t>
        <a:bodyPr/>
        <a:lstStyle/>
        <a:p>
          <a:endParaRPr lang="en-US"/>
        </a:p>
      </dgm:t>
    </dgm:pt>
    <dgm:pt modelId="{022FA56F-33E1-4612-98DB-671C6346BD9A}" type="parTrans" cxnId="{F9F0C948-228C-4B0F-AA74-4ED4C91EE86A}">
      <dgm:prSet/>
      <dgm:spPr/>
      <dgm:t>
        <a:bodyPr/>
        <a:lstStyle/>
        <a:p>
          <a:endParaRPr lang="en-US"/>
        </a:p>
      </dgm:t>
    </dgm:pt>
    <dgm:pt modelId="{ECAC3F47-083D-47A9-87D1-99BD55922ADD}">
      <dgm:prSet phldrT="[Text]"/>
      <dgm:spPr/>
      <dgm:t>
        <a:bodyPr/>
        <a:lstStyle/>
        <a:p>
          <a:r>
            <a:rPr lang="en-US" dirty="0">
              <a:latin typeface="Californian FB" panose="0207040306080B030204" pitchFamily="18" charset="0"/>
            </a:rPr>
            <a:t>Date on which C / S GST is paid,  in any other case [5(b)]</a:t>
          </a:r>
          <a:endParaRPr lang="en-US" dirty="0"/>
        </a:p>
      </dgm:t>
    </dgm:pt>
    <dgm:pt modelId="{E305290C-6267-445B-83CF-207D99872061}" type="sibTrans" cxnId="{4C408DC6-6ABC-4470-921B-F0F9B3F2F39C}">
      <dgm:prSet/>
      <dgm:spPr/>
      <dgm:t>
        <a:bodyPr/>
        <a:lstStyle/>
        <a:p>
          <a:endParaRPr lang="en-US"/>
        </a:p>
      </dgm:t>
    </dgm:pt>
    <dgm:pt modelId="{7A2C6BEA-4FC2-43DE-8220-DA3BE4E640DD}" type="parTrans" cxnId="{4C408DC6-6ABC-4470-921B-F0F9B3F2F39C}">
      <dgm:prSet/>
      <dgm:spPr/>
      <dgm:t>
        <a:bodyPr/>
        <a:lstStyle/>
        <a:p>
          <a:endParaRPr lang="en-US"/>
        </a:p>
      </dgm:t>
    </dgm:pt>
    <dgm:pt modelId="{1813CB98-1EAA-4C93-B24E-3168AF5CA7AD}">
      <dgm:prSet/>
      <dgm:spPr/>
      <dgm:t>
        <a:bodyPr/>
        <a:lstStyle/>
        <a:p>
          <a:endParaRPr lang="en-IN"/>
        </a:p>
      </dgm:t>
    </dgm:pt>
    <dgm:pt modelId="{B1F6807A-7CB3-48B1-B3D3-39B80263CC91}" type="parTrans" cxnId="{85DBA6CC-B565-47C6-913E-EB34DD0C64EF}">
      <dgm:prSet/>
      <dgm:spPr/>
      <dgm:t>
        <a:bodyPr/>
        <a:lstStyle/>
        <a:p>
          <a:endParaRPr lang="en-IN"/>
        </a:p>
      </dgm:t>
    </dgm:pt>
    <dgm:pt modelId="{82580DC6-08BB-4740-A16C-2C882C394D8D}" type="sibTrans" cxnId="{85DBA6CC-B565-47C6-913E-EB34DD0C64EF}">
      <dgm:prSet/>
      <dgm:spPr/>
      <dgm:t>
        <a:bodyPr/>
        <a:lstStyle/>
        <a:p>
          <a:endParaRPr lang="en-IN"/>
        </a:p>
      </dgm:t>
    </dgm:pt>
    <dgm:pt modelId="{2A5BF438-80D4-4225-A45F-A0358F69BFE4}">
      <dgm:prSet phldrT="[Text]" custScaleX="138851" custScaleY="64890" custLinFactNeighborX="-1402" custLinFactNeighborY="-27251"/>
      <dgm:spPr/>
      <dgm:t>
        <a:bodyPr/>
        <a:lstStyle/>
        <a:p>
          <a:endParaRPr lang="en-US" dirty="0"/>
        </a:p>
      </dgm:t>
    </dgm:pt>
    <dgm:pt modelId="{641A1EBE-9B9E-4066-ACE8-86C0A2CF7BB7}" type="parTrans" cxnId="{05448682-E780-49B7-827C-75D568DC0AC9}">
      <dgm:prSet/>
      <dgm:spPr/>
      <dgm:t>
        <a:bodyPr/>
        <a:lstStyle/>
        <a:p>
          <a:endParaRPr lang="en-IN"/>
        </a:p>
      </dgm:t>
    </dgm:pt>
    <dgm:pt modelId="{C6F8D0C0-648B-433C-A794-A52F9EF6FA20}" type="sibTrans" cxnId="{05448682-E780-49B7-827C-75D568DC0AC9}">
      <dgm:prSet/>
      <dgm:spPr/>
      <dgm:t>
        <a:bodyPr/>
        <a:lstStyle/>
        <a:p>
          <a:endParaRPr lang="en-IN"/>
        </a:p>
      </dgm:t>
    </dgm:pt>
    <dgm:pt modelId="{06F46A67-F7C7-4633-A1D1-959EC8B61D0A}">
      <dgm:prSet phldrT="[Text]" custScaleX="163794" custScaleY="64890" custLinFactNeighborX="-1402" custLinFactNeighborY="-27251"/>
      <dgm:spPr/>
      <dgm:t>
        <a:bodyPr/>
        <a:lstStyle/>
        <a:p>
          <a:endParaRPr lang="en-IN"/>
        </a:p>
      </dgm:t>
    </dgm:pt>
    <dgm:pt modelId="{AD7BFF09-1114-45C7-A625-DBAA358177F8}" type="parTrans" cxnId="{1207DFAD-9A27-4F55-952C-AF81D5CCB9FE}">
      <dgm:prSet/>
      <dgm:spPr/>
      <dgm:t>
        <a:bodyPr/>
        <a:lstStyle/>
        <a:p>
          <a:endParaRPr lang="en-IN"/>
        </a:p>
      </dgm:t>
    </dgm:pt>
    <dgm:pt modelId="{F772671B-ACA2-4E0D-9998-1FEAE203C701}" type="sibTrans" cxnId="{1207DFAD-9A27-4F55-952C-AF81D5CCB9FE}">
      <dgm:prSet/>
      <dgm:spPr/>
      <dgm:t>
        <a:bodyPr/>
        <a:lstStyle/>
        <a:p>
          <a:endParaRPr lang="en-IN"/>
        </a:p>
      </dgm:t>
    </dgm:pt>
    <dgm:pt modelId="{3AE554D3-CF2B-458F-9E32-4CCA4833A9F7}" type="pres">
      <dgm:prSet presAssocID="{29687D2A-22AF-431E-9FEB-8869BC4623A3}" presName="cycle" presStyleCnt="0">
        <dgm:presLayoutVars>
          <dgm:chMax val="1"/>
          <dgm:dir/>
          <dgm:animLvl val="ctr"/>
          <dgm:resizeHandles val="exact"/>
        </dgm:presLayoutVars>
      </dgm:prSet>
      <dgm:spPr/>
      <dgm:t>
        <a:bodyPr/>
        <a:lstStyle/>
        <a:p>
          <a:endParaRPr lang="en-IN"/>
        </a:p>
      </dgm:t>
    </dgm:pt>
    <dgm:pt modelId="{C994EDBB-C7FE-4F46-AF1C-9E009E21D3A0}" type="pres">
      <dgm:prSet presAssocID="{07DC7E04-6789-4A5B-A656-82F67DEAAB68}" presName="centerShape" presStyleLbl="node0" presStyleIdx="0" presStyleCnt="1" custScaleX="163794" custScaleY="64890" custLinFactNeighborX="-1402" custLinFactNeighborY="-27251"/>
      <dgm:spPr/>
      <dgm:t>
        <a:bodyPr/>
        <a:lstStyle/>
        <a:p>
          <a:endParaRPr lang="en-IN"/>
        </a:p>
      </dgm:t>
    </dgm:pt>
    <dgm:pt modelId="{572B6698-C966-4046-B292-AD6EE22CD2B9}" type="pres">
      <dgm:prSet presAssocID="{0C23BBF0-D538-48D1-B5B9-52944E039E36}" presName="parTrans" presStyleLbl="bgSibTrans2D1" presStyleIdx="0" presStyleCnt="2" custAng="21410882" custLinFactNeighborX="0" custLinFactNeighborY="-2514"/>
      <dgm:spPr/>
      <dgm:t>
        <a:bodyPr/>
        <a:lstStyle/>
        <a:p>
          <a:endParaRPr lang="en-IN"/>
        </a:p>
      </dgm:t>
    </dgm:pt>
    <dgm:pt modelId="{5FD14097-C607-4EB3-958F-272C7A3DE99F}" type="pres">
      <dgm:prSet presAssocID="{79D6C7AB-C390-431E-AD4E-B8F24C6892D2}" presName="node" presStyleLbl="node1" presStyleIdx="0" presStyleCnt="2" custScaleX="157608" custScaleY="70773" custRadScaleRad="65740" custRadScaleInc="-44616">
        <dgm:presLayoutVars>
          <dgm:bulletEnabled val="1"/>
        </dgm:presLayoutVars>
      </dgm:prSet>
      <dgm:spPr/>
      <dgm:t>
        <a:bodyPr/>
        <a:lstStyle/>
        <a:p>
          <a:endParaRPr lang="en-IN"/>
        </a:p>
      </dgm:t>
    </dgm:pt>
    <dgm:pt modelId="{F6F27674-1944-43E3-BC82-056BD2EF5EF0}" type="pres">
      <dgm:prSet presAssocID="{7A2C6BEA-4FC2-43DE-8220-DA3BE4E640DD}" presName="parTrans" presStyleLbl="bgSibTrans2D1" presStyleIdx="1" presStyleCnt="2"/>
      <dgm:spPr/>
      <dgm:t>
        <a:bodyPr/>
        <a:lstStyle/>
        <a:p>
          <a:endParaRPr lang="en-IN"/>
        </a:p>
      </dgm:t>
    </dgm:pt>
    <dgm:pt modelId="{C4BDE89F-36CE-4E5F-86B7-42337CCB33AE}" type="pres">
      <dgm:prSet presAssocID="{ECAC3F47-083D-47A9-87D1-99BD55922ADD}" presName="node" presStyleLbl="node1" presStyleIdx="1" presStyleCnt="2" custScaleX="160555" custScaleY="70712" custRadScaleRad="50160" custRadScaleInc="48906">
        <dgm:presLayoutVars>
          <dgm:bulletEnabled val="1"/>
        </dgm:presLayoutVars>
      </dgm:prSet>
      <dgm:spPr/>
      <dgm:t>
        <a:bodyPr/>
        <a:lstStyle/>
        <a:p>
          <a:endParaRPr lang="en-IN"/>
        </a:p>
      </dgm:t>
    </dgm:pt>
  </dgm:ptLst>
  <dgm:cxnLst>
    <dgm:cxn modelId="{1821C09F-66C9-4177-9708-437C0FA23382}" type="presOf" srcId="{07DC7E04-6789-4A5B-A656-82F67DEAAB68}" destId="{C994EDBB-C7FE-4F46-AF1C-9E009E21D3A0}" srcOrd="0" destOrd="0" presId="urn:microsoft.com/office/officeart/2005/8/layout/radial4"/>
    <dgm:cxn modelId="{4C408DC6-6ABC-4470-921B-F0F9B3F2F39C}" srcId="{07DC7E04-6789-4A5B-A656-82F67DEAAB68}" destId="{ECAC3F47-083D-47A9-87D1-99BD55922ADD}" srcOrd="1" destOrd="0" parTransId="{7A2C6BEA-4FC2-43DE-8220-DA3BE4E640DD}" sibTransId="{E305290C-6267-445B-83CF-207D99872061}"/>
    <dgm:cxn modelId="{85DBA6CC-B565-47C6-913E-EB34DD0C64EF}" srcId="{29687D2A-22AF-431E-9FEB-8869BC4623A3}" destId="{1813CB98-1EAA-4C93-B24E-3168AF5CA7AD}" srcOrd="3" destOrd="0" parTransId="{B1F6807A-7CB3-48B1-B3D3-39B80263CC91}" sibTransId="{82580DC6-08BB-4740-A16C-2C882C394D8D}"/>
    <dgm:cxn modelId="{55FDE249-43E8-4726-B399-5603E4F7B1D5}" srcId="{07DC7E04-6789-4A5B-A656-82F67DEAAB68}" destId="{79D6C7AB-C390-431E-AD4E-B8F24C6892D2}" srcOrd="0" destOrd="0" parTransId="{0C23BBF0-D538-48D1-B5B9-52944E039E36}" sibTransId="{1F90B42C-4FE5-44B2-9217-C2269515F128}"/>
    <dgm:cxn modelId="{1207DFAD-9A27-4F55-952C-AF81D5CCB9FE}" srcId="{29687D2A-22AF-431E-9FEB-8869BC4623A3}" destId="{06F46A67-F7C7-4633-A1D1-959EC8B61D0A}" srcOrd="1" destOrd="0" parTransId="{AD7BFF09-1114-45C7-A625-DBAA358177F8}" sibTransId="{F772671B-ACA2-4E0D-9998-1FEAE203C701}"/>
    <dgm:cxn modelId="{DB6BADFE-AB85-44D5-B50E-3FEB737E96BC}" type="presOf" srcId="{ECAC3F47-083D-47A9-87D1-99BD55922ADD}" destId="{C4BDE89F-36CE-4E5F-86B7-42337CCB33AE}" srcOrd="0" destOrd="0" presId="urn:microsoft.com/office/officeart/2005/8/layout/radial4"/>
    <dgm:cxn modelId="{F9F0C948-228C-4B0F-AA74-4ED4C91EE86A}" srcId="{29687D2A-22AF-431E-9FEB-8869BC4623A3}" destId="{07DC7E04-6789-4A5B-A656-82F67DEAAB68}" srcOrd="0" destOrd="0" parTransId="{022FA56F-33E1-4612-98DB-671C6346BD9A}" sibTransId="{5F4B406C-F1DD-49DC-8932-D9158D9BE332}"/>
    <dgm:cxn modelId="{6197E190-4552-479D-AE63-071307DE6456}" type="presOf" srcId="{29687D2A-22AF-431E-9FEB-8869BC4623A3}" destId="{3AE554D3-CF2B-458F-9E32-4CCA4833A9F7}" srcOrd="0" destOrd="0" presId="urn:microsoft.com/office/officeart/2005/8/layout/radial4"/>
    <dgm:cxn modelId="{A1E27640-B4C7-4D40-AAD2-40E022373704}" type="presOf" srcId="{79D6C7AB-C390-431E-AD4E-B8F24C6892D2}" destId="{5FD14097-C607-4EB3-958F-272C7A3DE99F}" srcOrd="0" destOrd="0" presId="urn:microsoft.com/office/officeart/2005/8/layout/radial4"/>
    <dgm:cxn modelId="{05448682-E780-49B7-827C-75D568DC0AC9}" srcId="{29687D2A-22AF-431E-9FEB-8869BC4623A3}" destId="{2A5BF438-80D4-4225-A45F-A0358F69BFE4}" srcOrd="2" destOrd="0" parTransId="{641A1EBE-9B9E-4066-ACE8-86C0A2CF7BB7}" sibTransId="{C6F8D0C0-648B-433C-A794-A52F9EF6FA20}"/>
    <dgm:cxn modelId="{1369BB70-8DB4-4C72-B5F6-788BF379C089}" type="presOf" srcId="{7A2C6BEA-4FC2-43DE-8220-DA3BE4E640DD}" destId="{F6F27674-1944-43E3-BC82-056BD2EF5EF0}" srcOrd="0" destOrd="0" presId="urn:microsoft.com/office/officeart/2005/8/layout/radial4"/>
    <dgm:cxn modelId="{E0BB25CA-3CCD-4651-A3AE-5B13890A73C8}" srcId="{29687D2A-22AF-431E-9FEB-8869BC4623A3}" destId="{A6E555D2-84DD-4018-8584-1020FFC74377}" srcOrd="4" destOrd="0" parTransId="{C73CEFC6-5E94-4E22-8CBC-F556D84803E6}" sibTransId="{4DBCAD45-357E-4804-AEA1-C8A2BFD51850}"/>
    <dgm:cxn modelId="{0FE21729-23AD-4BC2-8144-2744AAF56201}" type="presOf" srcId="{0C23BBF0-D538-48D1-B5B9-52944E039E36}" destId="{572B6698-C966-4046-B292-AD6EE22CD2B9}" srcOrd="0" destOrd="0" presId="urn:microsoft.com/office/officeart/2005/8/layout/radial4"/>
    <dgm:cxn modelId="{2279D305-6C90-4DCA-804F-77A3E2D57422}" type="presParOf" srcId="{3AE554D3-CF2B-458F-9E32-4CCA4833A9F7}" destId="{C994EDBB-C7FE-4F46-AF1C-9E009E21D3A0}" srcOrd="0" destOrd="0" presId="urn:microsoft.com/office/officeart/2005/8/layout/radial4"/>
    <dgm:cxn modelId="{A27DB674-55BD-49C5-8F73-C0DE67FD4DBE}" type="presParOf" srcId="{3AE554D3-CF2B-458F-9E32-4CCA4833A9F7}" destId="{572B6698-C966-4046-B292-AD6EE22CD2B9}" srcOrd="1" destOrd="0" presId="urn:microsoft.com/office/officeart/2005/8/layout/radial4"/>
    <dgm:cxn modelId="{BBB24CFC-41D9-4A70-8CC2-3653EB6B4A97}" type="presParOf" srcId="{3AE554D3-CF2B-458F-9E32-4CCA4833A9F7}" destId="{5FD14097-C607-4EB3-958F-272C7A3DE99F}" srcOrd="2" destOrd="0" presId="urn:microsoft.com/office/officeart/2005/8/layout/radial4"/>
    <dgm:cxn modelId="{97014F7D-9297-4E8D-9E48-D3FB3122BB44}" type="presParOf" srcId="{3AE554D3-CF2B-458F-9E32-4CCA4833A9F7}" destId="{F6F27674-1944-43E3-BC82-056BD2EF5EF0}" srcOrd="3" destOrd="0" presId="urn:microsoft.com/office/officeart/2005/8/layout/radial4"/>
    <dgm:cxn modelId="{271EA75C-65DF-4058-AE51-B45F48CD0C02}" type="presParOf" srcId="{3AE554D3-CF2B-458F-9E32-4CCA4833A9F7}" destId="{C4BDE89F-36CE-4E5F-86B7-42337CCB33AE}" srcOrd="4"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94EDBB-C7FE-4F46-AF1C-9E009E21D3A0}">
      <dsp:nvSpPr>
        <dsp:cNvPr id="0" name=""/>
        <dsp:cNvSpPr/>
      </dsp:nvSpPr>
      <dsp:spPr>
        <a:xfrm>
          <a:off x="0" y="1783947"/>
          <a:ext cx="2457839" cy="21493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latin typeface="Californian FB" panose="0207040306080B030204" pitchFamily="18" charset="0"/>
            </a:rPr>
            <a:t>TOS of goods - Liability </a:t>
          </a:r>
          <a:r>
            <a:rPr lang="en-US" sz="2400" kern="1200" dirty="0">
              <a:solidFill>
                <a:schemeClr val="tx1"/>
              </a:solidFill>
              <a:latin typeface="Californian FB" panose="0207040306080B030204" pitchFamily="18" charset="0"/>
            </a:rPr>
            <a:t>to pay </a:t>
          </a:r>
          <a:r>
            <a:rPr lang="en-US" sz="2400" kern="1200" dirty="0" smtClean="0">
              <a:solidFill>
                <a:schemeClr val="tx1"/>
              </a:solidFill>
              <a:latin typeface="Californian FB" panose="0207040306080B030204" pitchFamily="18" charset="0"/>
            </a:rPr>
            <a:t>tax at </a:t>
          </a:r>
          <a:r>
            <a:rPr lang="en-US" sz="2400" kern="1200" dirty="0">
              <a:solidFill>
                <a:schemeClr val="tx1"/>
              </a:solidFill>
              <a:latin typeface="Californian FB" panose="0207040306080B030204" pitchFamily="18" charset="0"/>
            </a:rPr>
            <a:t>the </a:t>
          </a:r>
          <a:r>
            <a:rPr lang="en-US" sz="2400" kern="1200" dirty="0" smtClean="0">
              <a:solidFill>
                <a:schemeClr val="tx1"/>
              </a:solidFill>
              <a:latin typeface="Californian FB" panose="0207040306080B030204" pitchFamily="18" charset="0"/>
            </a:rPr>
            <a:t>EARLIEST of </a:t>
          </a:r>
          <a:endParaRPr lang="en-US" sz="2400" kern="1200" dirty="0">
            <a:solidFill>
              <a:schemeClr val="tx1"/>
            </a:solidFill>
          </a:endParaRPr>
        </a:p>
      </dsp:txBody>
      <dsp:txXfrm>
        <a:off x="0" y="1783947"/>
        <a:ext cx="2457839" cy="2149334"/>
      </dsp:txXfrm>
    </dsp:sp>
    <dsp:sp modelId="{572B6698-C966-4046-B292-AD6EE22CD2B9}">
      <dsp:nvSpPr>
        <dsp:cNvPr id="0" name=""/>
        <dsp:cNvSpPr/>
      </dsp:nvSpPr>
      <dsp:spPr>
        <a:xfrm rot="19661830">
          <a:off x="2240943" y="1261057"/>
          <a:ext cx="1926874" cy="9439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D14097-C607-4EB3-958F-272C7A3DE99F}">
      <dsp:nvSpPr>
        <dsp:cNvPr id="0" name=""/>
        <dsp:cNvSpPr/>
      </dsp:nvSpPr>
      <dsp:spPr>
        <a:xfrm>
          <a:off x="2804730" y="0"/>
          <a:ext cx="2482116" cy="25749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a:solidFill>
                <a:schemeClr val="tx1"/>
              </a:solidFill>
              <a:latin typeface="Californian FB" panose="0207040306080B030204" pitchFamily="18" charset="0"/>
            </a:rPr>
            <a:t>Date of Issue of Invoice or last date on which required to issue Invoice </a:t>
          </a:r>
          <a:r>
            <a:rPr lang="en-US" sz="2800" kern="1200" dirty="0" smtClean="0">
              <a:solidFill>
                <a:schemeClr val="tx1"/>
              </a:solidFill>
              <a:latin typeface="Californian FB" panose="0207040306080B030204" pitchFamily="18" charset="0"/>
            </a:rPr>
            <a:t>u/s31(1) </a:t>
          </a:r>
          <a:r>
            <a:rPr lang="en-US" sz="2800" kern="1200" dirty="0">
              <a:solidFill>
                <a:schemeClr val="tx1"/>
              </a:solidFill>
              <a:latin typeface="Californian FB" panose="0207040306080B030204" pitchFamily="18" charset="0"/>
            </a:rPr>
            <a:t>[2(a)]</a:t>
          </a:r>
          <a:endParaRPr lang="en-US" sz="2800" kern="1200" dirty="0">
            <a:solidFill>
              <a:schemeClr val="tx1"/>
            </a:solidFill>
          </a:endParaRPr>
        </a:p>
      </dsp:txBody>
      <dsp:txXfrm>
        <a:off x="2804730" y="0"/>
        <a:ext cx="2482116" cy="2574974"/>
      </dsp:txXfrm>
    </dsp:sp>
    <dsp:sp modelId="{F6F27674-1944-43E3-BC82-056BD2EF5EF0}">
      <dsp:nvSpPr>
        <dsp:cNvPr id="0" name=""/>
        <dsp:cNvSpPr/>
      </dsp:nvSpPr>
      <dsp:spPr>
        <a:xfrm rot="1972311">
          <a:off x="2155531" y="3625158"/>
          <a:ext cx="1979893" cy="94399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BDE89F-36CE-4E5F-86B7-42337CCB33AE}">
      <dsp:nvSpPr>
        <dsp:cNvPr id="0" name=""/>
        <dsp:cNvSpPr/>
      </dsp:nvSpPr>
      <dsp:spPr>
        <a:xfrm>
          <a:off x="2666590" y="3552540"/>
          <a:ext cx="2620663" cy="21638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tx1"/>
              </a:solidFill>
              <a:latin typeface="Californian FB" panose="0207040306080B030204" pitchFamily="18" charset="0"/>
            </a:rPr>
            <a:t>Date on which Supplier </a:t>
          </a:r>
          <a:r>
            <a:rPr lang="en-US" sz="2800" kern="1200" dirty="0">
              <a:solidFill>
                <a:schemeClr val="tx1"/>
              </a:solidFill>
              <a:latin typeface="Californian FB" panose="0207040306080B030204" pitchFamily="18" charset="0"/>
            </a:rPr>
            <a:t>receives Payment w.r.t. Supply [2(b)]</a:t>
          </a:r>
          <a:endParaRPr lang="en-US" sz="2800" kern="1200" dirty="0">
            <a:solidFill>
              <a:schemeClr val="tx1"/>
            </a:solidFill>
          </a:endParaRPr>
        </a:p>
      </dsp:txBody>
      <dsp:txXfrm>
        <a:off x="2666590" y="3552540"/>
        <a:ext cx="2620663" cy="2163844"/>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94EDBB-C7FE-4F46-AF1C-9E009E21D3A0}">
      <dsp:nvSpPr>
        <dsp:cNvPr id="0" name=""/>
        <dsp:cNvSpPr/>
      </dsp:nvSpPr>
      <dsp:spPr>
        <a:xfrm>
          <a:off x="0" y="1776573"/>
          <a:ext cx="1897937" cy="16597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a:solidFill>
                <a:schemeClr val="tx1"/>
              </a:solidFill>
              <a:latin typeface="Californian FB" panose="0207040306080B030204" pitchFamily="18" charset="0"/>
            </a:rPr>
            <a:t>Liability to pay at the EARLIEST date</a:t>
          </a:r>
          <a:endParaRPr lang="en-US" sz="2100" kern="1200" dirty="0">
            <a:solidFill>
              <a:schemeClr val="tx1"/>
            </a:solidFill>
          </a:endParaRPr>
        </a:p>
      </dsp:txBody>
      <dsp:txXfrm>
        <a:off x="0" y="1776573"/>
        <a:ext cx="1897937" cy="1659710"/>
      </dsp:txXfrm>
    </dsp:sp>
    <dsp:sp modelId="{572B6698-C966-4046-B292-AD6EE22CD2B9}">
      <dsp:nvSpPr>
        <dsp:cNvPr id="0" name=""/>
        <dsp:cNvSpPr/>
      </dsp:nvSpPr>
      <dsp:spPr>
        <a:xfrm rot="18990890">
          <a:off x="1485732" y="946708"/>
          <a:ext cx="1934318" cy="72895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D14097-C607-4EB3-958F-272C7A3DE99F}">
      <dsp:nvSpPr>
        <dsp:cNvPr id="0" name=""/>
        <dsp:cNvSpPr/>
      </dsp:nvSpPr>
      <dsp:spPr>
        <a:xfrm>
          <a:off x="2231809" y="15665"/>
          <a:ext cx="1916684" cy="13757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Californian FB" panose="0207040306080B030204" pitchFamily="18" charset="0"/>
            </a:rPr>
            <a:t>Date of receipt of  goods[3(a)]</a:t>
          </a:r>
          <a:endParaRPr lang="en-US" sz="2400" kern="1200" dirty="0">
            <a:solidFill>
              <a:schemeClr val="tx1"/>
            </a:solidFill>
          </a:endParaRPr>
        </a:p>
      </dsp:txBody>
      <dsp:txXfrm>
        <a:off x="2231809" y="15665"/>
        <a:ext cx="1916684" cy="1375737"/>
      </dsp:txXfrm>
    </dsp:sp>
    <dsp:sp modelId="{F6F27674-1944-43E3-BC82-056BD2EF5EF0}">
      <dsp:nvSpPr>
        <dsp:cNvPr id="0" name=""/>
        <dsp:cNvSpPr/>
      </dsp:nvSpPr>
      <dsp:spPr>
        <a:xfrm rot="231808">
          <a:off x="2022429" y="2389952"/>
          <a:ext cx="2236139" cy="72895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BDE89F-36CE-4E5F-86B7-42337CCB33AE}">
      <dsp:nvSpPr>
        <dsp:cNvPr id="0" name=""/>
        <dsp:cNvSpPr/>
      </dsp:nvSpPr>
      <dsp:spPr>
        <a:xfrm>
          <a:off x="3244192" y="2142487"/>
          <a:ext cx="2023670" cy="137455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Californian FB" panose="0207040306080B030204" pitchFamily="18" charset="0"/>
            </a:rPr>
            <a:t>Date of Payment made[3(b)]</a:t>
          </a:r>
          <a:endParaRPr lang="en-US" sz="2400" kern="1200" dirty="0">
            <a:solidFill>
              <a:schemeClr val="tx1"/>
            </a:solidFill>
          </a:endParaRPr>
        </a:p>
      </dsp:txBody>
      <dsp:txXfrm>
        <a:off x="3244192" y="2142487"/>
        <a:ext cx="2023670" cy="1374552"/>
      </dsp:txXfrm>
    </dsp:sp>
    <dsp:sp modelId="{B4E2107E-808A-4D79-9FE3-8AC564D775ED}">
      <dsp:nvSpPr>
        <dsp:cNvPr id="0" name=""/>
        <dsp:cNvSpPr/>
      </dsp:nvSpPr>
      <dsp:spPr>
        <a:xfrm rot="2818826">
          <a:off x="1326723" y="3645926"/>
          <a:ext cx="1864737" cy="72895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3D6297-94B6-4054-AAE7-1883F3D685A9}">
      <dsp:nvSpPr>
        <dsp:cNvPr id="0" name=""/>
        <dsp:cNvSpPr/>
      </dsp:nvSpPr>
      <dsp:spPr>
        <a:xfrm>
          <a:off x="1535289" y="3956243"/>
          <a:ext cx="2719819" cy="14716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1066800">
            <a:lnSpc>
              <a:spcPct val="90000"/>
            </a:lnSpc>
            <a:spcBef>
              <a:spcPct val="0"/>
            </a:spcBef>
            <a:spcAft>
              <a:spcPct val="35000"/>
            </a:spcAft>
          </a:pPr>
          <a:r>
            <a:rPr lang="en-US" sz="2400" kern="1200" dirty="0">
              <a:solidFill>
                <a:schemeClr val="tx1"/>
              </a:solidFill>
            </a:rPr>
            <a:t>Date  immediately following 30 days from date of Invoice by supplier</a:t>
          </a:r>
        </a:p>
      </dsp:txBody>
      <dsp:txXfrm>
        <a:off x="1535289" y="3956243"/>
        <a:ext cx="2719819" cy="147166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9280AE-B4A3-4BC5-8B12-CEED6F854405}" type="datetimeFigureOut">
              <a:rPr lang="en-IN" smtClean="0"/>
              <a:pPr/>
              <a:t>6/13/2017</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F0A0F4-10F3-49B5-8A3F-44CC792B5201}" type="slidenum">
              <a:rPr lang="en-IN" smtClean="0"/>
              <a:pPr/>
              <a:t>‹#›</a:t>
            </a:fld>
            <a:endParaRPr lang="en-IN"/>
          </a:p>
        </p:txBody>
      </p:sp>
    </p:spTree>
    <p:extLst>
      <p:ext uri="{BB962C8B-B14F-4D97-AF65-F5344CB8AC3E}">
        <p14:creationId xmlns="" xmlns:p14="http://schemas.microsoft.com/office/powerpoint/2010/main" val="414687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1</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13</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14</a:t>
            </a:fld>
            <a:endParaRPr lang="en-I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15</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16</a:t>
            </a:fld>
            <a:endParaRPr lang="en-I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19</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3</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4</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5</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6</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7</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9</a:t>
            </a:fld>
            <a:endParaRPr lang="en-IN"/>
          </a:p>
        </p:txBody>
      </p:sp>
    </p:spTree>
    <p:extLst>
      <p:ext uri="{BB962C8B-B14F-4D97-AF65-F5344CB8AC3E}">
        <p14:creationId xmlns="" xmlns:p14="http://schemas.microsoft.com/office/powerpoint/2010/main" val="1079951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4F0A0F4-10F3-49B5-8A3F-44CC792B5201}" type="slidenum">
              <a:rPr lang="en-IN" smtClean="0"/>
              <a:pPr/>
              <a:t>12</a:t>
            </a:fld>
            <a:endParaRPr lang="en-IN"/>
          </a:p>
        </p:txBody>
      </p:sp>
    </p:spTree>
    <p:extLst>
      <p:ext uri="{BB962C8B-B14F-4D97-AF65-F5344CB8AC3E}">
        <p14:creationId xmlns="" xmlns:p14="http://schemas.microsoft.com/office/powerpoint/2010/main" val="1079951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003276A-E705-4088-8703-B7DB57485EDA}" type="datetime1">
              <a:rPr lang="en-IN" smtClean="0"/>
              <a:pPr/>
              <a:t>6/13/2017</a:t>
            </a:fld>
            <a:endParaRPr lang="en-IN"/>
          </a:p>
        </p:txBody>
      </p:sp>
      <p:sp>
        <p:nvSpPr>
          <p:cNvPr id="20" name="Footer Placeholder 19"/>
          <p:cNvSpPr>
            <a:spLocks noGrp="1"/>
          </p:cNvSpPr>
          <p:nvPr>
            <p:ph type="ftr" sz="quarter" idx="11"/>
          </p:nvPr>
        </p:nvSpPr>
        <p:spPr/>
        <p:txBody>
          <a:bodyPr/>
          <a:lstStyle>
            <a:extLst/>
          </a:lstStyle>
          <a:p>
            <a:r>
              <a:rPr lang="en-IN" smtClean="0"/>
              <a:t>Presentation by CA. Gaurav V Save</a:t>
            </a:r>
            <a:endParaRPr lang="en-IN"/>
          </a:p>
        </p:txBody>
      </p:sp>
      <p:sp>
        <p:nvSpPr>
          <p:cNvPr id="10" name="Slide Number Placeholder 9"/>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8" name="Oval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2FA57A-2242-4AAD-87CF-85D13081674C}"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24000" y="274641"/>
            <a:ext cx="7416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79A930-3358-4E1E-8BD9-906B2DE8E761}"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2E92DD-DDA5-43DF-B638-24295E9263C0}"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2B3428-AEE7-4B72-B152-00FEA2A12619}"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10" name="Rectangle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883201-1334-44D1-B780-915845AB56A3}"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7F695C2-1A52-422E-A837-266ED3E39D60}" type="datetime1">
              <a:rPr lang="en-IN" smtClean="0"/>
              <a:pPr/>
              <a:t>6/13/2017</a:t>
            </a:fld>
            <a:endParaRPr lang="en-IN"/>
          </a:p>
        </p:txBody>
      </p:sp>
      <p:sp>
        <p:nvSpPr>
          <p:cNvPr id="8" name="Footer Placeholder 7"/>
          <p:cNvSpPr>
            <a:spLocks noGrp="1"/>
          </p:cNvSpPr>
          <p:nvPr>
            <p:ph type="ftr" sz="quarter" idx="11"/>
          </p:nvPr>
        </p:nvSpPr>
        <p:spPr/>
        <p:txBody>
          <a:bodyPr/>
          <a:lstStyle>
            <a:extLst/>
          </a:lstStyle>
          <a:p>
            <a:r>
              <a:rPr lang="en-IN" smtClean="0"/>
              <a:t>Presentation by CA. Gaurav V Save</a:t>
            </a:r>
            <a:endParaRPr lang="en-IN"/>
          </a:p>
        </p:txBody>
      </p:sp>
      <p:sp>
        <p:nvSpPr>
          <p:cNvPr id="9" name="Slide Number Placeholder 8"/>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DD387B9-811C-4E43-A6B1-7D9180ED66EF}" type="datetime1">
              <a:rPr lang="en-IN" smtClean="0"/>
              <a:pPr/>
              <a:t>6/13/2017</a:t>
            </a:fld>
            <a:endParaRPr lang="en-IN"/>
          </a:p>
        </p:txBody>
      </p:sp>
      <p:sp>
        <p:nvSpPr>
          <p:cNvPr id="4" name="Footer Placeholder 3"/>
          <p:cNvSpPr>
            <a:spLocks noGrp="1"/>
          </p:cNvSpPr>
          <p:nvPr>
            <p:ph type="ftr" sz="quarter" idx="11"/>
          </p:nvPr>
        </p:nvSpPr>
        <p:spPr/>
        <p:txBody>
          <a:bodyPr/>
          <a:lstStyle>
            <a:extLst/>
          </a:lstStyle>
          <a:p>
            <a:r>
              <a:rPr lang="en-IN" smtClean="0"/>
              <a:t>Presentation by CA. Gaurav V Save</a:t>
            </a:r>
            <a:endParaRPr lang="en-IN"/>
          </a:p>
        </p:txBody>
      </p:sp>
      <p:sp>
        <p:nvSpPr>
          <p:cNvPr id="5" name="Slide Number Placeholder 4"/>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A7CD9E6-EA72-4C89-8AB3-1E0B113CB969}" type="datetime1">
              <a:rPr lang="en-IN" smtClean="0"/>
              <a:pPr/>
              <a:t>6/13/2017</a:t>
            </a:fld>
            <a:endParaRPr lang="en-IN"/>
          </a:p>
        </p:txBody>
      </p:sp>
      <p:sp>
        <p:nvSpPr>
          <p:cNvPr id="3" name="Footer Placeholder 2"/>
          <p:cNvSpPr>
            <a:spLocks noGrp="1"/>
          </p:cNvSpPr>
          <p:nvPr>
            <p:ph type="ftr" sz="quarter" idx="11"/>
          </p:nvPr>
        </p:nvSpPr>
        <p:spPr/>
        <p:txBody>
          <a:bodyPr/>
          <a:lstStyle>
            <a:extLst/>
          </a:lstStyle>
          <a:p>
            <a:r>
              <a:rPr lang="en-IN" smtClean="0"/>
              <a:t>Presentation by CA. Gaurav V Save</a:t>
            </a:r>
            <a:endParaRPr lang="en-IN"/>
          </a:p>
        </p:txBody>
      </p:sp>
      <p:sp>
        <p:nvSpPr>
          <p:cNvPr id="4" name="Slide Number Placeholder 3"/>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6" name="Rectangle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8B3FF4-ED68-42C5-B036-784D93DDD805}"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1B7A07E-AC38-4AEA-AC10-893D5745BF84}"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AC2793B-D455-460E-B9FA-1688691F2C50}" type="datetime1">
              <a:rPr lang="en-IN" smtClean="0"/>
              <a:pPr/>
              <a:t>6/13/2017</a:t>
            </a:fld>
            <a:endParaRPr lang="en-IN"/>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IN" smtClean="0"/>
              <a:t>Presentation by CA. Gaurav V Save</a:t>
            </a:r>
            <a:endParaRPr lang="en-IN"/>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F9AEF47-7856-4724-A700-B340DFD214A1}" type="slidenum">
              <a:rPr lang="en-IN" smtClean="0"/>
              <a:pPr/>
              <a:t>‹#›</a:t>
            </a:fld>
            <a:endParaRPr lang="en-IN"/>
          </a:p>
        </p:txBody>
      </p:sp>
      <p:sp>
        <p:nvSpPr>
          <p:cNvPr id="15" name="Rectangle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ransition spd="slow">
    <p:wedge/>
  </p:transition>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N" sz="6500" dirty="0">
                <a:latin typeface="Californian FB" panose="0207040306080B030204" pitchFamily="18" charset="0"/>
              </a:rPr>
              <a:t>Time &amp; Value of Supply</a:t>
            </a:r>
          </a:p>
        </p:txBody>
      </p:sp>
      <p:sp>
        <p:nvSpPr>
          <p:cNvPr id="3" name="Subtitle 2"/>
          <p:cNvSpPr>
            <a:spLocks noGrp="1"/>
          </p:cNvSpPr>
          <p:nvPr>
            <p:ph type="subTitle" idx="1"/>
          </p:nvPr>
        </p:nvSpPr>
        <p:spPr>
          <a:xfrm>
            <a:off x="4515378" y="3996267"/>
            <a:ext cx="6987645" cy="2260842"/>
          </a:xfrm>
        </p:spPr>
        <p:txBody>
          <a:bodyPr>
            <a:normAutofit/>
          </a:bodyPr>
          <a:lstStyle/>
          <a:p>
            <a:pPr algn="ctr"/>
            <a:r>
              <a:rPr lang="en-US" sz="2800" b="1" dirty="0" smtClean="0">
                <a:latin typeface="Monotype Corsiva" pitchFamily="66" charset="0"/>
              </a:rPr>
              <a:t>DILIP  PHADKE</a:t>
            </a:r>
            <a:r>
              <a:rPr lang="en-US" sz="2800" b="1" dirty="0" smtClean="0"/>
              <a:t> </a:t>
            </a:r>
          </a:p>
          <a:p>
            <a:pPr algn="ctr"/>
            <a:r>
              <a:rPr lang="en-US" sz="2800" dirty="0" smtClean="0"/>
              <a:t>Chartered Accountant</a:t>
            </a:r>
          </a:p>
          <a:p>
            <a:pPr algn="r"/>
            <a:endParaRPr lang="en-IN" sz="1700" dirty="0">
              <a:latin typeface="Californian FB" panose="0207040306080B030204" pitchFamily="18" charset="0"/>
            </a:endParaRPr>
          </a:p>
        </p:txBody>
      </p:sp>
      <p:pic>
        <p:nvPicPr>
          <p:cNvPr id="1027" name="Picture 3" descr="C:\Users\SERVER\AppData\Local\Microsoft\Windows\Temporary Internet Files\Content.IE5\K080MB3H\CAlogo[1].jpg"/>
          <p:cNvPicPr>
            <a:picLocks noChangeAspect="1" noChangeArrowheads="1"/>
          </p:cNvPicPr>
          <p:nvPr/>
        </p:nvPicPr>
        <p:blipFill>
          <a:blip r:embed="rId3" cstate="print"/>
          <a:srcRect/>
          <a:stretch>
            <a:fillRect/>
          </a:stretch>
        </p:blipFill>
        <p:spPr bwMode="auto">
          <a:xfrm>
            <a:off x="2043520" y="4181434"/>
            <a:ext cx="2337206" cy="1777594"/>
          </a:xfrm>
          <a:prstGeom prst="rect">
            <a:avLst/>
          </a:prstGeom>
          <a:noFill/>
        </p:spPr>
      </p:pic>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1166648"/>
          </a:xfrm>
        </p:spPr>
        <p:txBody>
          <a:bodyPr>
            <a:normAutofit fontScale="90000"/>
          </a:bodyPr>
          <a:lstStyle/>
          <a:p>
            <a:r>
              <a:rPr lang="en-US" dirty="0">
                <a:latin typeface="Californian FB" panose="0207040306080B030204" pitchFamily="18" charset="0"/>
              </a:rPr>
              <a:t>Time of Supply of Goods (Vouchers) – sec 12(4)</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862344069"/>
              </p:ext>
            </p:extLst>
          </p:nvPr>
        </p:nvGraphicFramePr>
        <p:xfrm>
          <a:off x="1484311" y="1166649"/>
          <a:ext cx="10018713" cy="510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10</a:t>
            </a:fld>
            <a:endParaRPr lang="en-IN"/>
          </a:p>
        </p:txBody>
      </p:sp>
    </p:spTree>
    <p:extLst>
      <p:ext uri="{BB962C8B-B14F-4D97-AF65-F5344CB8AC3E}">
        <p14:creationId xmlns="" xmlns:p14="http://schemas.microsoft.com/office/powerpoint/2010/main" val="143746049"/>
      </p:ext>
    </p:extLst>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1166648"/>
          </a:xfrm>
        </p:spPr>
        <p:txBody>
          <a:bodyPr/>
          <a:lstStyle/>
          <a:p>
            <a:r>
              <a:rPr lang="en-US" dirty="0">
                <a:latin typeface="Californian FB" panose="0207040306080B030204" pitchFamily="18" charset="0"/>
              </a:rPr>
              <a:t>Time of Supply of Goods – sec 12(5)</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025710477"/>
              </p:ext>
            </p:extLst>
          </p:nvPr>
        </p:nvGraphicFramePr>
        <p:xfrm>
          <a:off x="1484311" y="1166649"/>
          <a:ext cx="10018713" cy="510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11</a:t>
            </a:fld>
            <a:endParaRPr lang="en-IN"/>
          </a:p>
        </p:txBody>
      </p:sp>
    </p:spTree>
    <p:extLst>
      <p:ext uri="{BB962C8B-B14F-4D97-AF65-F5344CB8AC3E}">
        <p14:creationId xmlns="" xmlns:p14="http://schemas.microsoft.com/office/powerpoint/2010/main" val="516158042"/>
      </p:ext>
    </p:extLst>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378825"/>
            <a:ext cx="10018713" cy="1227907"/>
          </a:xfrm>
        </p:spPr>
        <p:txBody>
          <a:bodyPr/>
          <a:lstStyle/>
          <a:p>
            <a:r>
              <a:rPr lang="en-US" dirty="0" smtClean="0">
                <a:latin typeface="Californian FB" panose="0207040306080B030204" pitchFamily="18" charset="0"/>
              </a:rPr>
              <a:t>Time of Supply of Goods – sec 12(6)</a:t>
            </a:r>
            <a:endParaRPr lang="en-IN" dirty="0"/>
          </a:p>
        </p:txBody>
      </p:sp>
      <p:sp>
        <p:nvSpPr>
          <p:cNvPr id="5" name="Content Placeholder 4"/>
          <p:cNvSpPr>
            <a:spLocks noGrp="1"/>
          </p:cNvSpPr>
          <p:nvPr>
            <p:ph idx="1"/>
          </p:nvPr>
        </p:nvSpPr>
        <p:spPr>
          <a:xfrm>
            <a:off x="1484311" y="1476105"/>
            <a:ext cx="10018713" cy="4315097"/>
          </a:xfrm>
        </p:spPr>
        <p:txBody>
          <a:bodyPr anchor="ctr">
            <a:normAutofit/>
          </a:bodyPr>
          <a:lstStyle/>
          <a:p>
            <a:r>
              <a:rPr lang="en-IN" dirty="0" smtClean="0"/>
              <a:t>The time of supply to the extent it relates to an addition in the value of supply by way of interest, late fee or penalty for delayed payment of any consideration shall be the date on which the supplier receives such addition in value.</a:t>
            </a:r>
          </a:p>
          <a:p>
            <a:r>
              <a:rPr lang="en-US" dirty="0" smtClean="0"/>
              <a:t>It is included in value of supply u/s 15.</a:t>
            </a:r>
            <a:endParaRPr lang="en-IN" dirty="0"/>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69503"/>
            <a:ext cx="10018713" cy="757645"/>
          </a:xfrm>
        </p:spPr>
        <p:txBody>
          <a:bodyPr>
            <a:normAutofit/>
          </a:bodyPr>
          <a:lstStyle/>
          <a:p>
            <a:r>
              <a:rPr lang="en-US" sz="3600" dirty="0" smtClean="0"/>
              <a:t>Time of tax invoice for supply of Services Sec. 31(2)</a:t>
            </a:r>
            <a:endParaRPr lang="en-IN" sz="3600" dirty="0"/>
          </a:p>
        </p:txBody>
      </p:sp>
      <p:sp>
        <p:nvSpPr>
          <p:cNvPr id="5" name="Content Placeholder 4"/>
          <p:cNvSpPr>
            <a:spLocks noGrp="1"/>
          </p:cNvSpPr>
          <p:nvPr>
            <p:ph idx="1"/>
          </p:nvPr>
        </p:nvSpPr>
        <p:spPr>
          <a:xfrm>
            <a:off x="1484311" y="1134738"/>
            <a:ext cx="10215602" cy="5497417"/>
          </a:xfrm>
        </p:spPr>
        <p:txBody>
          <a:bodyPr anchor="ctr">
            <a:noAutofit/>
          </a:bodyPr>
          <a:lstStyle/>
          <a:p>
            <a:r>
              <a:rPr lang="en-IN" sz="2900" dirty="0" smtClean="0"/>
              <a:t>A RTP supplying taxable services shall, before or after the provision of service but within a prescribed period (see rule 2), issue a tax invoice, showing the description, value, tax charged thereon and such other particulars as may be prescribed:</a:t>
            </a:r>
          </a:p>
          <a:p>
            <a:r>
              <a:rPr lang="en-IN" sz="2900" dirty="0" smtClean="0"/>
              <a:t>Provided that the Govt. may, on the recommendations of the Council, by notification and subject to such conditions as may be mentioned therein, specify the categories of services in respect of which––</a:t>
            </a:r>
          </a:p>
          <a:p>
            <a:r>
              <a:rPr lang="en-IN" sz="2900" dirty="0" smtClean="0"/>
              <a:t>(</a:t>
            </a:r>
            <a:r>
              <a:rPr lang="en-IN" sz="2900" i="1" dirty="0" smtClean="0"/>
              <a:t>a) any other document issued in relation to the supply shall be deemed to be a </a:t>
            </a:r>
            <a:r>
              <a:rPr lang="en-IN" sz="2900" dirty="0" smtClean="0"/>
              <a:t>tax invoice; or</a:t>
            </a:r>
          </a:p>
          <a:p>
            <a:r>
              <a:rPr lang="en-IN" sz="2900" dirty="0" smtClean="0"/>
              <a:t>(</a:t>
            </a:r>
            <a:r>
              <a:rPr lang="en-IN" sz="2900" i="1" dirty="0" smtClean="0"/>
              <a:t>b) tax invoice may not be issued.</a:t>
            </a:r>
            <a:endParaRPr lang="en-IN" sz="2900" dirty="0"/>
          </a:p>
        </p:txBody>
      </p:sp>
    </p:spTree>
    <p:extLst>
      <p:ext uri="{BB962C8B-B14F-4D97-AF65-F5344CB8AC3E}">
        <p14:creationId xmlns="" xmlns:p14="http://schemas.microsoft.com/office/powerpoint/2010/main" val="340525588"/>
      </p:ext>
    </p:extLst>
  </p:cSld>
  <p:clrMapOvr>
    <a:masterClrMapping/>
  </p:clrMapOvr>
  <p:transition spd="slow">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
            <a:ext cx="10481267" cy="1166648"/>
          </a:xfrm>
        </p:spPr>
        <p:txBody>
          <a:bodyPr>
            <a:normAutofit/>
          </a:bodyPr>
          <a:lstStyle/>
          <a:p>
            <a:r>
              <a:rPr lang="en-US" dirty="0">
                <a:latin typeface="Californian FB" panose="0207040306080B030204" pitchFamily="18" charset="0"/>
              </a:rPr>
              <a:t>Time of Supply of </a:t>
            </a:r>
            <a:r>
              <a:rPr lang="en-US" dirty="0" smtClean="0">
                <a:latin typeface="Californian FB" panose="0207040306080B030204" pitchFamily="18" charset="0"/>
              </a:rPr>
              <a:t>Services – </a:t>
            </a:r>
            <a:r>
              <a:rPr lang="en-US" dirty="0">
                <a:latin typeface="Californian FB" panose="0207040306080B030204" pitchFamily="18" charset="0"/>
              </a:rPr>
              <a:t>sec </a:t>
            </a:r>
            <a:r>
              <a:rPr lang="en-US" dirty="0" smtClean="0">
                <a:latin typeface="Californian FB" panose="0207040306080B030204" pitchFamily="18" charset="0"/>
              </a:rPr>
              <a:t>13 (1) (2</a:t>
            </a:r>
            <a:r>
              <a:rPr lang="en-US" dirty="0">
                <a:latin typeface="Californian FB" panose="0207040306080B030204" pitchFamily="18" charset="0"/>
              </a:rPr>
              <a:t>)</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1301018936"/>
              </p:ext>
            </p:extLst>
          </p:nvPr>
        </p:nvGraphicFramePr>
        <p:xfrm>
          <a:off x="1157738" y="862152"/>
          <a:ext cx="10494331" cy="5734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14</a:t>
            </a:fld>
            <a:endParaRPr lang="en-IN"/>
          </a:p>
        </p:txBody>
      </p:sp>
      <p:sp>
        <p:nvSpPr>
          <p:cNvPr id="7" name="Right Brace 6"/>
          <p:cNvSpPr/>
          <p:nvPr/>
        </p:nvSpPr>
        <p:spPr>
          <a:xfrm>
            <a:off x="6493667" y="1807779"/>
            <a:ext cx="767255" cy="34684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8" name="TextBox 7"/>
          <p:cNvSpPr txBox="1"/>
          <p:nvPr/>
        </p:nvSpPr>
        <p:spPr>
          <a:xfrm>
            <a:off x="7223761" y="4572000"/>
            <a:ext cx="4807131" cy="1677382"/>
          </a:xfrm>
          <a:prstGeom prst="rect">
            <a:avLst/>
          </a:prstGeom>
          <a:noFill/>
        </p:spPr>
        <p:txBody>
          <a:bodyPr wrap="square" rtlCol="0">
            <a:spAutoFit/>
          </a:bodyPr>
          <a:lstStyle/>
          <a:p>
            <a:r>
              <a:rPr lang="en-IN" sz="2000" dirty="0">
                <a:solidFill>
                  <a:schemeClr val="bg1"/>
                </a:solidFill>
              </a:rPr>
              <a:t>If the </a:t>
            </a:r>
            <a:r>
              <a:rPr lang="en-IN" sz="2000" dirty="0" smtClean="0">
                <a:solidFill>
                  <a:schemeClr val="bg1"/>
                </a:solidFill>
              </a:rPr>
              <a:t>amt. </a:t>
            </a:r>
            <a:r>
              <a:rPr lang="en-IN" sz="2000" dirty="0">
                <a:solidFill>
                  <a:schemeClr val="bg1"/>
                </a:solidFill>
              </a:rPr>
              <a:t>received by supplier </a:t>
            </a:r>
            <a:r>
              <a:rPr lang="en-IN" sz="2500" dirty="0">
                <a:solidFill>
                  <a:schemeClr val="bg1"/>
                </a:solidFill>
              </a:rPr>
              <a:t>&gt;</a:t>
            </a:r>
            <a:r>
              <a:rPr lang="en-IN" sz="2000" dirty="0">
                <a:solidFill>
                  <a:schemeClr val="bg1"/>
                </a:solidFill>
              </a:rPr>
              <a:t> </a:t>
            </a:r>
            <a:r>
              <a:rPr lang="en-IN" sz="2000" dirty="0" smtClean="0">
                <a:solidFill>
                  <a:schemeClr val="bg1"/>
                </a:solidFill>
              </a:rPr>
              <a:t>amt. </a:t>
            </a:r>
            <a:r>
              <a:rPr lang="en-IN" sz="2000" dirty="0">
                <a:solidFill>
                  <a:schemeClr val="bg1"/>
                </a:solidFill>
              </a:rPr>
              <a:t>indicated on invoice by </a:t>
            </a:r>
            <a:r>
              <a:rPr lang="en-IN" sz="2000" dirty="0">
                <a:solidFill>
                  <a:schemeClr val="bg1"/>
                </a:solidFill>
                <a:latin typeface="Rupee Foradian" panose="020B0603030804020204" pitchFamily="34" charset="0"/>
              </a:rPr>
              <a:t>`</a:t>
            </a:r>
            <a:r>
              <a:rPr lang="en-IN" sz="2000" dirty="0">
                <a:solidFill>
                  <a:schemeClr val="bg1"/>
                </a:solidFill>
              </a:rPr>
              <a:t> 1000/-, TOS to  extent such excess is </a:t>
            </a:r>
            <a:r>
              <a:rPr lang="en-IN" sz="2000" dirty="0" smtClean="0">
                <a:solidFill>
                  <a:schemeClr val="bg1"/>
                </a:solidFill>
              </a:rPr>
              <a:t>dt. </a:t>
            </a:r>
            <a:r>
              <a:rPr lang="en-IN" sz="2000" dirty="0">
                <a:solidFill>
                  <a:schemeClr val="bg1"/>
                </a:solidFill>
              </a:rPr>
              <a:t>of invoice at option of supplier</a:t>
            </a:r>
          </a:p>
          <a:p>
            <a:endParaRPr lang="en-IN" dirty="0">
              <a:solidFill>
                <a:schemeClr val="bg1"/>
              </a:solidFill>
            </a:endParaRPr>
          </a:p>
        </p:txBody>
      </p:sp>
      <p:sp>
        <p:nvSpPr>
          <p:cNvPr id="10" name="Rectangle 9"/>
          <p:cNvSpPr/>
          <p:nvPr/>
        </p:nvSpPr>
        <p:spPr>
          <a:xfrm>
            <a:off x="7315202" y="1110342"/>
            <a:ext cx="4676503" cy="1463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600" dirty="0" smtClean="0">
                <a:solidFill>
                  <a:schemeClr val="tx1"/>
                </a:solidFill>
              </a:rPr>
              <a:t>If (a) or (b) is not applicable Date on which recipient shows receipt of service in BOA [2(c)]</a:t>
            </a:r>
            <a:endParaRPr lang="en-US" sz="2600" dirty="0">
              <a:solidFill>
                <a:schemeClr val="tx1"/>
              </a:solidFill>
            </a:endParaRPr>
          </a:p>
        </p:txBody>
      </p:sp>
      <p:sp>
        <p:nvSpPr>
          <p:cNvPr id="11" name="Rectangle 10"/>
          <p:cNvSpPr/>
          <p:nvPr/>
        </p:nvSpPr>
        <p:spPr>
          <a:xfrm>
            <a:off x="7315202" y="2704011"/>
            <a:ext cx="4663439" cy="17242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dirty="0" smtClean="0">
                <a:solidFill>
                  <a:schemeClr val="tx1"/>
                </a:solidFill>
              </a:rPr>
              <a:t>Date of Receipt of Payment is EARLIER of</a:t>
            </a:r>
          </a:p>
          <a:p>
            <a:pPr lvl="0"/>
            <a:r>
              <a:rPr lang="en-US" sz="2400" dirty="0" smtClean="0">
                <a:solidFill>
                  <a:schemeClr val="tx1"/>
                </a:solidFill>
              </a:rPr>
              <a:t>1. Payment entered in books</a:t>
            </a:r>
          </a:p>
          <a:p>
            <a:pPr lvl="0"/>
            <a:r>
              <a:rPr lang="en-US" sz="2400" dirty="0" smtClean="0">
                <a:solidFill>
                  <a:schemeClr val="tx1"/>
                </a:solidFill>
              </a:rPr>
              <a:t>2. Payment credited in Bank A/c</a:t>
            </a:r>
            <a:endParaRPr lang="en-US" sz="2400" dirty="0">
              <a:solidFill>
                <a:schemeClr val="tx1"/>
              </a:solidFill>
            </a:endParaRPr>
          </a:p>
        </p:txBody>
      </p:sp>
      <p:sp>
        <p:nvSpPr>
          <p:cNvPr id="13" name="Rectangle 12"/>
          <p:cNvSpPr/>
          <p:nvPr/>
        </p:nvSpPr>
        <p:spPr>
          <a:xfrm>
            <a:off x="7236823" y="4689567"/>
            <a:ext cx="4689567" cy="1789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defRPr/>
            </a:pPr>
            <a:r>
              <a:rPr lang="en-IN" sz="2400" dirty="0" smtClean="0">
                <a:solidFill>
                  <a:schemeClr val="tx1"/>
                </a:solidFill>
              </a:rPr>
              <a:t>If the amt. received by supplier is excess but less than  </a:t>
            </a:r>
            <a:r>
              <a:rPr lang="en-IN" sz="2400" dirty="0" smtClean="0">
                <a:solidFill>
                  <a:schemeClr val="tx1"/>
                </a:solidFill>
                <a:latin typeface="Rupee Foradian" panose="020B0603030804020204" pitchFamily="34" charset="0"/>
              </a:rPr>
              <a:t>`</a:t>
            </a:r>
            <a:r>
              <a:rPr lang="en-IN" sz="2400" dirty="0" smtClean="0">
                <a:solidFill>
                  <a:schemeClr val="tx1"/>
                </a:solidFill>
              </a:rPr>
              <a:t> 1000/- than amt. indicated on invoice, TOS to  extent such excess is dt. of issue of invoice at option of supplier</a:t>
            </a:r>
          </a:p>
        </p:txBody>
      </p:sp>
    </p:spTree>
    <p:extLst>
      <p:ext uri="{BB962C8B-B14F-4D97-AF65-F5344CB8AC3E}">
        <p14:creationId xmlns="" xmlns:p14="http://schemas.microsoft.com/office/powerpoint/2010/main" val="1572519931"/>
      </p:ext>
    </p:extLst>
  </p:cSld>
  <p:clrMapOvr>
    <a:masterClrMapping/>
  </p:clrMapOvr>
  <p:transition spd="slow">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248196"/>
            <a:ext cx="10018713" cy="627017"/>
          </a:xfrm>
        </p:spPr>
        <p:txBody>
          <a:bodyPr>
            <a:noAutofit/>
          </a:bodyPr>
          <a:lstStyle/>
          <a:p>
            <a:r>
              <a:rPr lang="en-US" sz="3600" dirty="0" smtClean="0"/>
              <a:t>Time of tax invoice for supply of Services - Rule 2</a:t>
            </a:r>
            <a:endParaRPr lang="en-IN" sz="3600" dirty="0"/>
          </a:p>
        </p:txBody>
      </p:sp>
      <p:sp>
        <p:nvSpPr>
          <p:cNvPr id="5" name="Content Placeholder 4"/>
          <p:cNvSpPr>
            <a:spLocks noGrp="1"/>
          </p:cNvSpPr>
          <p:nvPr>
            <p:ph idx="1"/>
          </p:nvPr>
        </p:nvSpPr>
        <p:spPr>
          <a:xfrm>
            <a:off x="1484311" y="940526"/>
            <a:ext cx="10018713" cy="5515358"/>
          </a:xfrm>
        </p:spPr>
        <p:txBody>
          <a:bodyPr anchor="ctr">
            <a:normAutofit fontScale="92500" lnSpcReduction="20000"/>
          </a:bodyPr>
          <a:lstStyle/>
          <a:p>
            <a:r>
              <a:rPr lang="en-IN" sz="2800" dirty="0" smtClean="0"/>
              <a:t>The invoice for taxable supply of services, shall be issued within a period of </a:t>
            </a:r>
            <a:r>
              <a:rPr lang="en-IN" sz="2800" b="1" i="1" u="sng" dirty="0" smtClean="0"/>
              <a:t>thirty days </a:t>
            </a:r>
            <a:r>
              <a:rPr lang="en-IN" sz="2800" dirty="0" smtClean="0"/>
              <a:t>from the date of supply of service: </a:t>
            </a:r>
          </a:p>
          <a:p>
            <a:r>
              <a:rPr lang="en-IN" sz="2800" dirty="0" smtClean="0"/>
              <a:t>Provided that where the supplier of services is an insurer or a banking company or a financial institution, including a non-banking financial company, the period within which the invoice or any document in lieu thereof is to be issued shall be </a:t>
            </a:r>
            <a:r>
              <a:rPr lang="en-IN" sz="2800" b="1" i="1" u="sng" dirty="0" smtClean="0"/>
              <a:t>forty five days</a:t>
            </a:r>
            <a:r>
              <a:rPr lang="en-IN" sz="2800" dirty="0" smtClean="0"/>
              <a:t> from the date of supply of service: </a:t>
            </a:r>
          </a:p>
          <a:p>
            <a:r>
              <a:rPr lang="en-IN" sz="2800" dirty="0" smtClean="0"/>
              <a:t>Provided further that where the supplier of services is any of above co., or a telecom operator, or any other class of supplier of services as may be notified by the Govt. on the recommendations of the Council, making taxable supplies of services between distinct persons as specified in sec. 25 as referred to in Entry 2 of Sch. I, may issue the invoice before or at the time such supplier records the same in his books of account or before the expiry of the quarter during which the supply was made. </a:t>
            </a:r>
            <a:endParaRPr lang="en-IN" sz="2800" dirty="0"/>
          </a:p>
        </p:txBody>
      </p:sp>
    </p:spTree>
    <p:extLst>
      <p:ext uri="{BB962C8B-B14F-4D97-AF65-F5344CB8AC3E}">
        <p14:creationId xmlns="" xmlns:p14="http://schemas.microsoft.com/office/powerpoint/2010/main" val="340525588"/>
      </p:ext>
    </p:extLst>
  </p:cSld>
  <p:clrMapOvr>
    <a:masterClrMapping/>
  </p:clrMapOvr>
  <p:transition spd="slow">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1166648"/>
          </a:xfrm>
        </p:spPr>
        <p:txBody>
          <a:bodyPr>
            <a:normAutofit fontScale="90000"/>
          </a:bodyPr>
          <a:lstStyle/>
          <a:p>
            <a:r>
              <a:rPr lang="en-US" dirty="0">
                <a:latin typeface="Californian FB" panose="0207040306080B030204" pitchFamily="18" charset="0"/>
              </a:rPr>
              <a:t>Time of Supply of Services on RCM – sec 13(3)</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4216574399"/>
              </p:ext>
            </p:extLst>
          </p:nvPr>
        </p:nvGraphicFramePr>
        <p:xfrm>
          <a:off x="1445122" y="1179712"/>
          <a:ext cx="10018713" cy="51099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16</a:t>
            </a:fld>
            <a:endParaRPr lang="en-IN"/>
          </a:p>
        </p:txBody>
      </p:sp>
      <p:graphicFrame>
        <p:nvGraphicFramePr>
          <p:cNvPr id="6" name="Diagram 5"/>
          <p:cNvGraphicFramePr/>
          <p:nvPr>
            <p:extLst>
              <p:ext uri="{D42A27DB-BD31-4B8C-83A1-F6EECF244321}">
                <p14:modId xmlns="" xmlns:p14="http://schemas.microsoft.com/office/powerpoint/2010/main" val="2313744610"/>
              </p:ext>
            </p:extLst>
          </p:nvPr>
        </p:nvGraphicFramePr>
        <p:xfrm>
          <a:off x="6877293" y="736040"/>
          <a:ext cx="5167587" cy="438310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Right Brace 6"/>
          <p:cNvSpPr/>
          <p:nvPr/>
        </p:nvSpPr>
        <p:spPr>
          <a:xfrm>
            <a:off x="6493667" y="1807779"/>
            <a:ext cx="767255" cy="34684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0" name="Rectangle 9"/>
          <p:cNvSpPr/>
          <p:nvPr/>
        </p:nvSpPr>
        <p:spPr>
          <a:xfrm>
            <a:off x="7537269" y="5016610"/>
            <a:ext cx="4389120" cy="17242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defRPr/>
            </a:pPr>
            <a:r>
              <a:rPr lang="en-IN" sz="2000" dirty="0" smtClean="0">
                <a:solidFill>
                  <a:schemeClr val="tx1"/>
                </a:solidFill>
              </a:rPr>
              <a:t>In case of  supply by Associated Enterprises, where supplier is located outside India, TOS shall be Earlier of a) date of entry in BOA of recipient b) date of payment</a:t>
            </a:r>
          </a:p>
        </p:txBody>
      </p:sp>
    </p:spTree>
    <p:extLst>
      <p:ext uri="{BB962C8B-B14F-4D97-AF65-F5344CB8AC3E}">
        <p14:creationId xmlns="" xmlns:p14="http://schemas.microsoft.com/office/powerpoint/2010/main" val="2244117501"/>
      </p:ext>
    </p:extLst>
  </p:cSld>
  <p:clrMapOvr>
    <a:masterClrMapping/>
  </p:clrMapOvr>
  <p:transition spd="slow">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21188"/>
            <a:ext cx="10018713" cy="1166648"/>
          </a:xfrm>
        </p:spPr>
        <p:txBody>
          <a:bodyPr>
            <a:normAutofit/>
          </a:bodyPr>
          <a:lstStyle/>
          <a:p>
            <a:r>
              <a:rPr lang="en-US" sz="3800" dirty="0">
                <a:latin typeface="Californian FB" panose="0207040306080B030204" pitchFamily="18" charset="0"/>
              </a:rPr>
              <a:t>Time of Supply of Services (Vouchers) – sec 13(4)</a:t>
            </a:r>
            <a:endParaRPr lang="en-IN" sz="3800" dirty="0"/>
          </a:p>
        </p:txBody>
      </p:sp>
      <p:graphicFrame>
        <p:nvGraphicFramePr>
          <p:cNvPr id="5" name="Content Placeholder 4"/>
          <p:cNvGraphicFramePr>
            <a:graphicFrameLocks noGrp="1"/>
          </p:cNvGraphicFramePr>
          <p:nvPr>
            <p:ph idx="1"/>
            <p:extLst/>
          </p:nvPr>
        </p:nvGraphicFramePr>
        <p:xfrm>
          <a:off x="1484311" y="1166649"/>
          <a:ext cx="10018713" cy="510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17</a:t>
            </a:fld>
            <a:endParaRPr lang="en-IN"/>
          </a:p>
        </p:txBody>
      </p:sp>
    </p:spTree>
    <p:extLst>
      <p:ext uri="{BB962C8B-B14F-4D97-AF65-F5344CB8AC3E}">
        <p14:creationId xmlns="" xmlns:p14="http://schemas.microsoft.com/office/powerpoint/2010/main" val="4043667804"/>
      </p:ext>
    </p:extLst>
  </p:cSld>
  <p:clrMapOvr>
    <a:masterClrMapping/>
  </p:clrMapOvr>
  <p:transition spd="slow">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1166648"/>
          </a:xfrm>
        </p:spPr>
        <p:txBody>
          <a:bodyPr/>
          <a:lstStyle/>
          <a:p>
            <a:r>
              <a:rPr lang="en-US" dirty="0">
                <a:latin typeface="Californian FB" panose="0207040306080B030204" pitchFamily="18" charset="0"/>
              </a:rPr>
              <a:t>Time of Supply of Services – sec 13(5)</a:t>
            </a:r>
            <a:endParaRPr lang="en-IN" dirty="0"/>
          </a:p>
        </p:txBody>
      </p:sp>
      <p:graphicFrame>
        <p:nvGraphicFramePr>
          <p:cNvPr id="5" name="Content Placeholder 4"/>
          <p:cNvGraphicFramePr>
            <a:graphicFrameLocks noGrp="1"/>
          </p:cNvGraphicFramePr>
          <p:nvPr>
            <p:ph idx="1"/>
            <p:extLst/>
          </p:nvPr>
        </p:nvGraphicFramePr>
        <p:xfrm>
          <a:off x="1484311" y="1166649"/>
          <a:ext cx="10018713" cy="510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18</a:t>
            </a:fld>
            <a:endParaRPr lang="en-IN"/>
          </a:p>
        </p:txBody>
      </p:sp>
    </p:spTree>
    <p:extLst>
      <p:ext uri="{BB962C8B-B14F-4D97-AF65-F5344CB8AC3E}">
        <p14:creationId xmlns="" xmlns:p14="http://schemas.microsoft.com/office/powerpoint/2010/main" val="3303945418"/>
      </p:ext>
    </p:extLst>
  </p:cSld>
  <p:clrMapOvr>
    <a:masterClrMapping/>
  </p:clrMapOvr>
  <p:transition spd="slow">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378825"/>
            <a:ext cx="10018713" cy="1227907"/>
          </a:xfrm>
        </p:spPr>
        <p:txBody>
          <a:bodyPr/>
          <a:lstStyle/>
          <a:p>
            <a:r>
              <a:rPr lang="en-US" dirty="0" smtClean="0">
                <a:latin typeface="Californian FB" panose="0207040306080B030204" pitchFamily="18" charset="0"/>
              </a:rPr>
              <a:t>Time of Supply of services – sec 13(6)</a:t>
            </a:r>
            <a:endParaRPr lang="en-IN" dirty="0"/>
          </a:p>
        </p:txBody>
      </p:sp>
      <p:sp>
        <p:nvSpPr>
          <p:cNvPr id="5" name="Content Placeholder 4"/>
          <p:cNvSpPr>
            <a:spLocks noGrp="1"/>
          </p:cNvSpPr>
          <p:nvPr>
            <p:ph idx="1"/>
          </p:nvPr>
        </p:nvSpPr>
        <p:spPr>
          <a:xfrm>
            <a:off x="1484311" y="1476105"/>
            <a:ext cx="10018713" cy="4315097"/>
          </a:xfrm>
        </p:spPr>
        <p:txBody>
          <a:bodyPr anchor="ctr">
            <a:normAutofit/>
          </a:bodyPr>
          <a:lstStyle/>
          <a:p>
            <a:r>
              <a:rPr lang="en-IN" dirty="0" smtClean="0"/>
              <a:t>The time of supply to the extent it relates to an addition in the value of supply by way of interest, late fee or penalty for delayed payment of any consideration shall be the date on which the supplier receives such addition in value.</a:t>
            </a:r>
          </a:p>
          <a:p>
            <a:r>
              <a:rPr lang="en-US" dirty="0" smtClean="0"/>
              <a:t>It is included in value of supply u/s 15.</a:t>
            </a:r>
            <a:endParaRPr lang="en-IN" dirty="0"/>
          </a:p>
        </p:txBody>
      </p:sp>
    </p:spTree>
    <p:extLst>
      <p:ext uri="{BB962C8B-B14F-4D97-AF65-F5344CB8AC3E}">
        <p14:creationId xmlns="" xmlns:p14="http://schemas.microsoft.com/office/powerpoint/2010/main" val="340525588"/>
      </p:ext>
    </p:extLst>
  </p:cSld>
  <p:clrMapOvr>
    <a:masterClrMapping/>
  </p:clrMapOvr>
  <p:transition spd="slow">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r>
              <a:rPr lang="en-US" dirty="0" smtClean="0">
                <a:latin typeface="Californian FB" panose="0207040306080B030204" pitchFamily="18" charset="0"/>
              </a:rPr>
              <a:t>Important Definitions  Sec. 2</a:t>
            </a:r>
            <a:endParaRPr lang="en-IN" dirty="0"/>
          </a:p>
        </p:txBody>
      </p:sp>
      <p:sp>
        <p:nvSpPr>
          <p:cNvPr id="5" name="Content Placeholder 4"/>
          <p:cNvSpPr>
            <a:spLocks noGrp="1"/>
          </p:cNvSpPr>
          <p:nvPr>
            <p:ph idx="1"/>
          </p:nvPr>
        </p:nvSpPr>
        <p:spPr>
          <a:xfrm>
            <a:off x="1484311" y="1053531"/>
            <a:ext cx="10226619" cy="5567605"/>
          </a:xfrm>
        </p:spPr>
        <p:txBody>
          <a:bodyPr anchor="t">
            <a:normAutofit lnSpcReduction="10000"/>
          </a:bodyPr>
          <a:lstStyle/>
          <a:p>
            <a:r>
              <a:rPr lang="en-IN" sz="2800" dirty="0" smtClean="0"/>
              <a:t>(</a:t>
            </a:r>
            <a:r>
              <a:rPr lang="en-IN" sz="2800" i="1" dirty="0" smtClean="0"/>
              <a:t>93) “</a:t>
            </a:r>
            <a:r>
              <a:rPr lang="en-IN" sz="2800" b="1" i="1" u="sng" dirty="0" smtClean="0"/>
              <a:t>Recipient</a:t>
            </a:r>
            <a:r>
              <a:rPr lang="en-IN" sz="2800" i="1" dirty="0" smtClean="0"/>
              <a:t>” </a:t>
            </a:r>
            <a:r>
              <a:rPr lang="en-IN" sz="2800" dirty="0" smtClean="0"/>
              <a:t>of supply of goods or services or both, means—</a:t>
            </a:r>
          </a:p>
          <a:p>
            <a:r>
              <a:rPr lang="en-IN" sz="2800" dirty="0" smtClean="0"/>
              <a:t>(a) where a consideration is payable for the supply of goods  &amp;/ or  services  the person who is liable to pay that consideration;</a:t>
            </a:r>
          </a:p>
          <a:p>
            <a:r>
              <a:rPr lang="en-IN" sz="2800" dirty="0" smtClean="0"/>
              <a:t>(b) where no consideration is payable for the supply of goods, the person to whom the goods are delivered or made available, or to whom possession or use of the goods is given or made available; and</a:t>
            </a:r>
          </a:p>
          <a:p>
            <a:r>
              <a:rPr lang="en-IN" sz="2800" dirty="0" smtClean="0"/>
              <a:t>(c) where no consideration is payable for the supply of a service, the person to whom the service is rendered,</a:t>
            </a:r>
          </a:p>
          <a:p>
            <a:r>
              <a:rPr lang="en-IN" sz="2800" dirty="0" smtClean="0"/>
              <a:t>Any reference to a person to whom a supply is made shall be construed as a reference to the recipient of the supply and shall include an agent acting as such on behalf of the recipient in relation to the goods or services or both supplied;</a:t>
            </a:r>
            <a:endParaRPr lang="en-IN" sz="2800" dirty="0"/>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259146"/>
            <a:ext cx="10018713" cy="1127234"/>
          </a:xfrm>
        </p:spPr>
        <p:txBody>
          <a:bodyPr>
            <a:noAutofit/>
          </a:bodyPr>
          <a:lstStyle/>
          <a:p>
            <a:r>
              <a:rPr lang="en-US" sz="3600" dirty="0">
                <a:latin typeface="Californian FB" panose="0207040306080B030204" pitchFamily="18" charset="0"/>
              </a:rPr>
              <a:t>Time of Supply of Goods / Services – Rate </a:t>
            </a:r>
            <a:r>
              <a:rPr lang="en-US" sz="3600" dirty="0" smtClean="0">
                <a:latin typeface="Californian FB" panose="0207040306080B030204" pitchFamily="18" charset="0"/>
              </a:rPr>
              <a:t>Changes</a:t>
            </a:r>
            <a:br>
              <a:rPr lang="en-US" sz="3600" dirty="0" smtClean="0">
                <a:latin typeface="Californian FB" panose="0207040306080B030204" pitchFamily="18" charset="0"/>
              </a:rPr>
            </a:br>
            <a:r>
              <a:rPr lang="en-US" sz="3600" dirty="0" smtClean="0">
                <a:latin typeface="Californian FB" panose="0207040306080B030204" pitchFamily="18" charset="0"/>
              </a:rPr>
              <a:t>Sec. 14(a)</a:t>
            </a:r>
            <a:endParaRPr lang="en-IN" sz="3600" dirty="0">
              <a:latin typeface="Californian FB" panose="0207040306080B030204" pitchFamily="18" charset="0"/>
            </a:endParaRPr>
          </a:p>
        </p:txBody>
      </p:sp>
      <p:sp>
        <p:nvSpPr>
          <p:cNvPr id="3" name="Content Placeholder 2"/>
          <p:cNvSpPr>
            <a:spLocks noGrp="1"/>
          </p:cNvSpPr>
          <p:nvPr>
            <p:ph idx="1"/>
          </p:nvPr>
        </p:nvSpPr>
        <p:spPr>
          <a:xfrm>
            <a:off x="1701736" y="1861852"/>
            <a:ext cx="10018713" cy="671866"/>
          </a:xfrm>
        </p:spPr>
        <p:txBody>
          <a:bodyPr>
            <a:normAutofit/>
          </a:bodyPr>
          <a:lstStyle/>
          <a:p>
            <a:r>
              <a:rPr lang="en-US" dirty="0">
                <a:latin typeface="Californian FB" panose="0207040306080B030204" pitchFamily="18" charset="0"/>
              </a:rPr>
              <a:t>Supplies made </a:t>
            </a:r>
            <a:r>
              <a:rPr lang="en-US" b="1" u="sng" dirty="0">
                <a:latin typeface="Californian FB" panose="0207040306080B030204" pitchFamily="18" charset="0"/>
              </a:rPr>
              <a:t>BEFORE</a:t>
            </a:r>
            <a:r>
              <a:rPr lang="en-US" dirty="0">
                <a:latin typeface="Californian FB" panose="0207040306080B030204" pitchFamily="18" charset="0"/>
              </a:rPr>
              <a:t> Change in rate</a:t>
            </a:r>
          </a:p>
        </p:txBody>
      </p:sp>
      <p:sp>
        <p:nvSpPr>
          <p:cNvPr id="4" name="Slide Number Placeholder 3"/>
          <p:cNvSpPr>
            <a:spLocks noGrp="1"/>
          </p:cNvSpPr>
          <p:nvPr>
            <p:ph type="sldNum" sz="quarter" idx="12"/>
          </p:nvPr>
        </p:nvSpPr>
        <p:spPr/>
        <p:txBody>
          <a:bodyPr/>
          <a:lstStyle/>
          <a:p>
            <a:fld id="{FF9AEF47-7856-4724-A700-B340DFD214A1}" type="slidenum">
              <a:rPr lang="en-IN" smtClean="0"/>
              <a:pPr/>
              <a:t>20</a:t>
            </a:fld>
            <a:endParaRPr lang="en-IN"/>
          </a:p>
        </p:txBody>
      </p:sp>
      <p:graphicFrame>
        <p:nvGraphicFramePr>
          <p:cNvPr id="5" name="Table 4"/>
          <p:cNvGraphicFramePr>
            <a:graphicFrameLocks noGrp="1"/>
          </p:cNvGraphicFramePr>
          <p:nvPr>
            <p:extLst>
              <p:ext uri="{D42A27DB-BD31-4B8C-83A1-F6EECF244321}">
                <p14:modId xmlns="" xmlns:p14="http://schemas.microsoft.com/office/powerpoint/2010/main" val="3460562122"/>
              </p:ext>
            </p:extLst>
          </p:nvPr>
        </p:nvGraphicFramePr>
        <p:xfrm>
          <a:off x="1840933" y="2784319"/>
          <a:ext cx="8927153" cy="3056562"/>
        </p:xfrm>
        <a:graphic>
          <a:graphicData uri="http://schemas.openxmlformats.org/drawingml/2006/table">
            <a:tbl>
              <a:tblPr firstRow="1" bandRow="1">
                <a:tableStyleId>{5C22544A-7EE6-4342-B048-85BDC9FD1C3A}</a:tableStyleId>
              </a:tblPr>
              <a:tblGrid>
                <a:gridCol w="2321635">
                  <a:extLst>
                    <a:ext uri="{9D8B030D-6E8A-4147-A177-3AD203B41FA5}">
                      <a16:colId xmlns="" xmlns:a16="http://schemas.microsoft.com/office/drawing/2014/main" val="3588910685"/>
                    </a:ext>
                  </a:extLst>
                </a:gridCol>
                <a:gridCol w="3061691">
                  <a:extLst>
                    <a:ext uri="{9D8B030D-6E8A-4147-A177-3AD203B41FA5}">
                      <a16:colId xmlns="" xmlns:a16="http://schemas.microsoft.com/office/drawing/2014/main" val="717716163"/>
                    </a:ext>
                  </a:extLst>
                </a:gridCol>
                <a:gridCol w="3543827">
                  <a:extLst>
                    <a:ext uri="{9D8B030D-6E8A-4147-A177-3AD203B41FA5}">
                      <a16:colId xmlns="" xmlns:a16="http://schemas.microsoft.com/office/drawing/2014/main" val="3315108398"/>
                    </a:ext>
                  </a:extLst>
                </a:gridCol>
              </a:tblGrid>
              <a:tr h="624726">
                <a:tc>
                  <a:txBody>
                    <a:bodyPr/>
                    <a:lstStyle/>
                    <a:p>
                      <a:r>
                        <a:rPr lang="en-US" sz="2400" dirty="0">
                          <a:latin typeface="Californian FB" panose="0207040306080B030204" pitchFamily="18" charset="0"/>
                        </a:rPr>
                        <a:t>Issue of Invoice</a:t>
                      </a:r>
                      <a:endParaRPr lang="en-IN" sz="2400" dirty="0">
                        <a:latin typeface="Californian FB" panose="0207040306080B030204" pitchFamily="18" charset="0"/>
                      </a:endParaRPr>
                    </a:p>
                  </a:txBody>
                  <a:tcPr/>
                </a:tc>
                <a:tc>
                  <a:txBody>
                    <a:bodyPr/>
                    <a:lstStyle/>
                    <a:p>
                      <a:r>
                        <a:rPr lang="en-US" sz="2400" dirty="0">
                          <a:latin typeface="Californian FB" panose="0207040306080B030204" pitchFamily="18" charset="0"/>
                        </a:rPr>
                        <a:t>Receipt of Payment</a:t>
                      </a:r>
                      <a:endParaRPr lang="en-IN" sz="2400" dirty="0">
                        <a:latin typeface="Californian FB" panose="0207040306080B030204" pitchFamily="18" charset="0"/>
                      </a:endParaRPr>
                    </a:p>
                  </a:txBody>
                  <a:tcPr/>
                </a:tc>
                <a:tc>
                  <a:txBody>
                    <a:bodyPr/>
                    <a:lstStyle/>
                    <a:p>
                      <a:r>
                        <a:rPr lang="en-US" sz="2400" dirty="0">
                          <a:latin typeface="Californian FB" panose="0207040306080B030204" pitchFamily="18" charset="0"/>
                        </a:rPr>
                        <a:t>Point of Taxation </a:t>
                      </a:r>
                      <a:endParaRPr lang="en-IN" sz="2400" dirty="0">
                        <a:latin typeface="Californian FB" panose="0207040306080B030204" pitchFamily="18" charset="0"/>
                      </a:endParaRPr>
                    </a:p>
                  </a:txBody>
                  <a:tcPr/>
                </a:tc>
                <a:extLst>
                  <a:ext uri="{0D108BD9-81ED-4DB2-BD59-A6C34878D82A}">
                    <a16:rowId xmlns="" xmlns:a16="http://schemas.microsoft.com/office/drawing/2014/main" val="2463720605"/>
                  </a:ext>
                </a:extLst>
              </a:tr>
              <a:tr h="720321">
                <a:tc>
                  <a:txBody>
                    <a:bodyPr/>
                    <a:lstStyle/>
                    <a:p>
                      <a:pPr algn="ctr"/>
                      <a:r>
                        <a:rPr lang="en-US" sz="2400" dirty="0">
                          <a:latin typeface="Californian FB" panose="0207040306080B030204" pitchFamily="18" charset="0"/>
                        </a:rPr>
                        <a:t>After</a:t>
                      </a:r>
                      <a:endParaRPr lang="en-IN" sz="2400" dirty="0">
                        <a:latin typeface="Californian FB" panose="0207040306080B030204" pitchFamily="18" charset="0"/>
                      </a:endParaRPr>
                    </a:p>
                  </a:txBody>
                  <a:tcPr/>
                </a:tc>
                <a:tc>
                  <a:txBody>
                    <a:bodyPr/>
                    <a:lstStyle/>
                    <a:p>
                      <a:pPr algn="ctr"/>
                      <a:r>
                        <a:rPr lang="en-US" sz="2400" dirty="0">
                          <a:latin typeface="Californian FB" panose="0207040306080B030204" pitchFamily="18" charset="0"/>
                        </a:rPr>
                        <a:t>After</a:t>
                      </a:r>
                      <a:endParaRPr lang="en-IN" sz="2400" dirty="0">
                        <a:latin typeface="Californian FB" panose="0207040306080B030204" pitchFamily="18" charset="0"/>
                      </a:endParaRPr>
                    </a:p>
                  </a:txBody>
                  <a:tcPr/>
                </a:tc>
                <a:tc>
                  <a:txBody>
                    <a:bodyPr/>
                    <a:lstStyle/>
                    <a:p>
                      <a:r>
                        <a:rPr lang="en-US" sz="2400" dirty="0">
                          <a:latin typeface="Californian FB" panose="0207040306080B030204" pitchFamily="18" charset="0"/>
                        </a:rPr>
                        <a:t>Earliest </a:t>
                      </a:r>
                      <a:r>
                        <a:rPr lang="en-US" sz="2400" dirty="0" smtClean="0">
                          <a:latin typeface="Californian FB" panose="0207040306080B030204" pitchFamily="18" charset="0"/>
                        </a:rPr>
                        <a:t>Date of inv./payment</a:t>
                      </a:r>
                      <a:endParaRPr lang="en-US" sz="2400" dirty="0">
                        <a:latin typeface="Californian FB" panose="0207040306080B030204" pitchFamily="18" charset="0"/>
                      </a:endParaRPr>
                    </a:p>
                  </a:txBody>
                  <a:tcPr/>
                </a:tc>
                <a:extLst>
                  <a:ext uri="{0D108BD9-81ED-4DB2-BD59-A6C34878D82A}">
                    <a16:rowId xmlns="" xmlns:a16="http://schemas.microsoft.com/office/drawing/2014/main" val="1942476637"/>
                  </a:ext>
                </a:extLst>
              </a:tr>
              <a:tr h="785916">
                <a:tc>
                  <a:txBody>
                    <a:bodyPr/>
                    <a:lstStyle/>
                    <a:p>
                      <a:pPr algn="ctr"/>
                      <a:r>
                        <a:rPr lang="en-US" sz="2400" dirty="0">
                          <a:latin typeface="Californian FB" panose="0207040306080B030204" pitchFamily="18" charset="0"/>
                        </a:rPr>
                        <a:t>Before</a:t>
                      </a:r>
                      <a:endParaRPr lang="en-IN" sz="2400" dirty="0">
                        <a:latin typeface="Californian FB" panose="0207040306080B030204" pitchFamily="18" charset="0"/>
                      </a:endParaRPr>
                    </a:p>
                  </a:txBody>
                  <a:tcPr/>
                </a:tc>
                <a:tc>
                  <a:txBody>
                    <a:bodyPr/>
                    <a:lstStyle/>
                    <a:p>
                      <a:pPr algn="ctr"/>
                      <a:r>
                        <a:rPr lang="en-US" sz="2400" dirty="0">
                          <a:latin typeface="Californian FB" panose="0207040306080B030204" pitchFamily="18" charset="0"/>
                        </a:rPr>
                        <a:t>After</a:t>
                      </a:r>
                      <a:endParaRPr lang="en-IN" sz="2400" dirty="0">
                        <a:latin typeface="Californian FB" panose="0207040306080B030204" pitchFamily="18" charset="0"/>
                      </a:endParaRPr>
                    </a:p>
                  </a:txBody>
                  <a:tcPr/>
                </a:tc>
                <a:tc>
                  <a:txBody>
                    <a:bodyPr/>
                    <a:lstStyle/>
                    <a:p>
                      <a:r>
                        <a:rPr lang="en-US" sz="2400" dirty="0">
                          <a:latin typeface="Californian FB" panose="0207040306080B030204" pitchFamily="18" charset="0"/>
                        </a:rPr>
                        <a:t>Date of Issue of Invoice</a:t>
                      </a:r>
                      <a:endParaRPr lang="en-IN" sz="2400" dirty="0">
                        <a:latin typeface="Californian FB" panose="0207040306080B030204" pitchFamily="18" charset="0"/>
                      </a:endParaRPr>
                    </a:p>
                  </a:txBody>
                  <a:tcPr/>
                </a:tc>
                <a:extLst>
                  <a:ext uri="{0D108BD9-81ED-4DB2-BD59-A6C34878D82A}">
                    <a16:rowId xmlns="" xmlns:a16="http://schemas.microsoft.com/office/drawing/2014/main" val="577434140"/>
                  </a:ext>
                </a:extLst>
              </a:tr>
              <a:tr h="816951">
                <a:tc>
                  <a:txBody>
                    <a:bodyPr/>
                    <a:lstStyle/>
                    <a:p>
                      <a:pPr algn="ctr"/>
                      <a:r>
                        <a:rPr lang="en-US" sz="2400" dirty="0">
                          <a:latin typeface="Californian FB" panose="0207040306080B030204" pitchFamily="18" charset="0"/>
                        </a:rPr>
                        <a:t>After</a:t>
                      </a:r>
                      <a:endParaRPr lang="en-IN" sz="2400" dirty="0">
                        <a:latin typeface="Californian FB" panose="0207040306080B030204" pitchFamily="18" charset="0"/>
                      </a:endParaRPr>
                    </a:p>
                  </a:txBody>
                  <a:tcPr/>
                </a:tc>
                <a:tc>
                  <a:txBody>
                    <a:bodyPr/>
                    <a:lstStyle/>
                    <a:p>
                      <a:pPr algn="ctr"/>
                      <a:r>
                        <a:rPr lang="en-US" sz="2400" dirty="0">
                          <a:latin typeface="Californian FB" panose="0207040306080B030204" pitchFamily="18" charset="0"/>
                        </a:rPr>
                        <a:t>Before</a:t>
                      </a:r>
                      <a:endParaRPr lang="en-IN" sz="2400" dirty="0">
                        <a:latin typeface="Californian FB" panose="0207040306080B030204" pitchFamily="18" charset="0"/>
                      </a:endParaRPr>
                    </a:p>
                  </a:txBody>
                  <a:tcPr/>
                </a:tc>
                <a:tc>
                  <a:txBody>
                    <a:bodyPr/>
                    <a:lstStyle/>
                    <a:p>
                      <a:r>
                        <a:rPr lang="en-US" sz="2400" dirty="0">
                          <a:latin typeface="Californian FB" panose="0207040306080B030204" pitchFamily="18" charset="0"/>
                        </a:rPr>
                        <a:t>Date of Receipt of Payment</a:t>
                      </a:r>
                    </a:p>
                    <a:p>
                      <a:endParaRPr lang="en-IN" sz="2400" dirty="0">
                        <a:latin typeface="Californian FB" panose="0207040306080B030204" pitchFamily="18" charset="0"/>
                      </a:endParaRPr>
                    </a:p>
                  </a:txBody>
                  <a:tcPr/>
                </a:tc>
                <a:extLst>
                  <a:ext uri="{0D108BD9-81ED-4DB2-BD59-A6C34878D82A}">
                    <a16:rowId xmlns="" xmlns:a16="http://schemas.microsoft.com/office/drawing/2014/main" val="2708366822"/>
                  </a:ext>
                </a:extLst>
              </a:tr>
            </a:tbl>
          </a:graphicData>
        </a:graphic>
      </p:graphicFrame>
    </p:spTree>
    <p:extLst>
      <p:ext uri="{BB962C8B-B14F-4D97-AF65-F5344CB8AC3E}">
        <p14:creationId xmlns="" xmlns:p14="http://schemas.microsoft.com/office/powerpoint/2010/main" val="1377468827"/>
      </p:ext>
    </p:extLst>
  </p:cSld>
  <p:clrMapOvr>
    <a:masterClrMapping/>
  </p:clrMapOvr>
  <p:transition spd="slow">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429663"/>
            <a:ext cx="10018713" cy="1127234"/>
          </a:xfrm>
        </p:spPr>
        <p:txBody>
          <a:bodyPr>
            <a:noAutofit/>
          </a:bodyPr>
          <a:lstStyle/>
          <a:p>
            <a:r>
              <a:rPr lang="en-US" sz="3600" dirty="0">
                <a:latin typeface="Californian FB" panose="0207040306080B030204" pitchFamily="18" charset="0"/>
              </a:rPr>
              <a:t>Time of Supply of Goods / Services – Rate </a:t>
            </a:r>
            <a:r>
              <a:rPr lang="en-US" sz="3600" dirty="0" smtClean="0">
                <a:latin typeface="Californian FB" panose="0207040306080B030204" pitchFamily="18" charset="0"/>
              </a:rPr>
              <a:t>Changes</a:t>
            </a:r>
            <a:br>
              <a:rPr lang="en-US" sz="3600" dirty="0" smtClean="0">
                <a:latin typeface="Californian FB" panose="0207040306080B030204" pitchFamily="18" charset="0"/>
              </a:rPr>
            </a:br>
            <a:r>
              <a:rPr lang="en-US" sz="3600" dirty="0" smtClean="0">
                <a:latin typeface="Californian FB" panose="0207040306080B030204" pitchFamily="18" charset="0"/>
              </a:rPr>
              <a:t>Sec. 14(b)</a:t>
            </a:r>
            <a:endParaRPr lang="en-IN" sz="3600" dirty="0">
              <a:latin typeface="Californian FB" panose="0207040306080B030204" pitchFamily="18" charset="0"/>
            </a:endParaRPr>
          </a:p>
        </p:txBody>
      </p:sp>
      <p:sp>
        <p:nvSpPr>
          <p:cNvPr id="3" name="Content Placeholder 2"/>
          <p:cNvSpPr>
            <a:spLocks noGrp="1"/>
          </p:cNvSpPr>
          <p:nvPr>
            <p:ph idx="1"/>
          </p:nvPr>
        </p:nvSpPr>
        <p:spPr>
          <a:xfrm>
            <a:off x="1715382" y="1820589"/>
            <a:ext cx="10018713" cy="653337"/>
          </a:xfrm>
        </p:spPr>
        <p:txBody>
          <a:bodyPr>
            <a:normAutofit/>
          </a:bodyPr>
          <a:lstStyle/>
          <a:p>
            <a:r>
              <a:rPr lang="en-US" dirty="0">
                <a:latin typeface="Californian FB" panose="0207040306080B030204" pitchFamily="18" charset="0"/>
              </a:rPr>
              <a:t>Supplies made </a:t>
            </a:r>
            <a:r>
              <a:rPr lang="en-US" b="1" u="sng" dirty="0">
                <a:latin typeface="Californian FB" panose="0207040306080B030204" pitchFamily="18" charset="0"/>
              </a:rPr>
              <a:t>AFTER</a:t>
            </a:r>
            <a:r>
              <a:rPr lang="en-US" dirty="0">
                <a:latin typeface="Californian FB" panose="0207040306080B030204" pitchFamily="18" charset="0"/>
              </a:rPr>
              <a:t> Change in rate</a:t>
            </a:r>
          </a:p>
        </p:txBody>
      </p:sp>
      <p:sp>
        <p:nvSpPr>
          <p:cNvPr id="4" name="Slide Number Placeholder 3"/>
          <p:cNvSpPr>
            <a:spLocks noGrp="1"/>
          </p:cNvSpPr>
          <p:nvPr>
            <p:ph type="sldNum" sz="quarter" idx="12"/>
          </p:nvPr>
        </p:nvSpPr>
        <p:spPr/>
        <p:txBody>
          <a:bodyPr/>
          <a:lstStyle/>
          <a:p>
            <a:fld id="{FF9AEF47-7856-4724-A700-B340DFD214A1}" type="slidenum">
              <a:rPr lang="en-IN" smtClean="0"/>
              <a:pPr/>
              <a:t>21</a:t>
            </a:fld>
            <a:endParaRPr lang="en-IN"/>
          </a:p>
        </p:txBody>
      </p:sp>
      <p:graphicFrame>
        <p:nvGraphicFramePr>
          <p:cNvPr id="5" name="Table 4"/>
          <p:cNvGraphicFramePr>
            <a:graphicFrameLocks noGrp="1"/>
          </p:cNvGraphicFramePr>
          <p:nvPr>
            <p:extLst>
              <p:ext uri="{D42A27DB-BD31-4B8C-83A1-F6EECF244321}">
                <p14:modId xmlns="" xmlns:p14="http://schemas.microsoft.com/office/powerpoint/2010/main" val="2449159493"/>
              </p:ext>
            </p:extLst>
          </p:nvPr>
        </p:nvGraphicFramePr>
        <p:xfrm>
          <a:off x="1931410" y="2862507"/>
          <a:ext cx="9066402" cy="2991395"/>
        </p:xfrm>
        <a:graphic>
          <a:graphicData uri="http://schemas.openxmlformats.org/drawingml/2006/table">
            <a:tbl>
              <a:tblPr firstRow="1" bandRow="1">
                <a:tableStyleId>{5C22544A-7EE6-4342-B048-85BDC9FD1C3A}</a:tableStyleId>
              </a:tblPr>
              <a:tblGrid>
                <a:gridCol w="2285999">
                  <a:extLst>
                    <a:ext uri="{9D8B030D-6E8A-4147-A177-3AD203B41FA5}">
                      <a16:colId xmlns="" xmlns:a16="http://schemas.microsoft.com/office/drawing/2014/main" val="3588910685"/>
                    </a:ext>
                  </a:extLst>
                </a:gridCol>
                <a:gridCol w="2664823">
                  <a:extLst>
                    <a:ext uri="{9D8B030D-6E8A-4147-A177-3AD203B41FA5}">
                      <a16:colId xmlns="" xmlns:a16="http://schemas.microsoft.com/office/drawing/2014/main" val="717716163"/>
                    </a:ext>
                  </a:extLst>
                </a:gridCol>
                <a:gridCol w="4115580">
                  <a:extLst>
                    <a:ext uri="{9D8B030D-6E8A-4147-A177-3AD203B41FA5}">
                      <a16:colId xmlns="" xmlns:a16="http://schemas.microsoft.com/office/drawing/2014/main" val="3315108398"/>
                    </a:ext>
                  </a:extLst>
                </a:gridCol>
              </a:tblGrid>
              <a:tr h="376647">
                <a:tc>
                  <a:txBody>
                    <a:bodyPr/>
                    <a:lstStyle/>
                    <a:p>
                      <a:r>
                        <a:rPr lang="en-US" sz="2000" dirty="0">
                          <a:latin typeface="Californian FB" panose="0207040306080B030204" pitchFamily="18" charset="0"/>
                        </a:rPr>
                        <a:t>Issue of Invoice</a:t>
                      </a:r>
                      <a:endParaRPr lang="en-IN" sz="2000" dirty="0">
                        <a:latin typeface="Californian FB" panose="0207040306080B030204" pitchFamily="18" charset="0"/>
                      </a:endParaRPr>
                    </a:p>
                  </a:txBody>
                  <a:tcPr/>
                </a:tc>
                <a:tc>
                  <a:txBody>
                    <a:bodyPr/>
                    <a:lstStyle/>
                    <a:p>
                      <a:r>
                        <a:rPr lang="en-US" sz="2000" dirty="0">
                          <a:latin typeface="Californian FB" panose="0207040306080B030204" pitchFamily="18" charset="0"/>
                        </a:rPr>
                        <a:t>Receipt of Payment</a:t>
                      </a:r>
                      <a:endParaRPr lang="en-IN" sz="2000" dirty="0">
                        <a:latin typeface="Californian FB" panose="0207040306080B030204" pitchFamily="18" charset="0"/>
                      </a:endParaRPr>
                    </a:p>
                  </a:txBody>
                  <a:tcPr/>
                </a:tc>
                <a:tc>
                  <a:txBody>
                    <a:bodyPr/>
                    <a:lstStyle/>
                    <a:p>
                      <a:r>
                        <a:rPr lang="en-US" sz="2000" dirty="0">
                          <a:latin typeface="Californian FB" panose="0207040306080B030204" pitchFamily="18" charset="0"/>
                        </a:rPr>
                        <a:t>Point of Taxation </a:t>
                      </a:r>
                      <a:endParaRPr lang="en-IN" sz="2000" dirty="0">
                        <a:latin typeface="Californian FB" panose="0207040306080B030204" pitchFamily="18" charset="0"/>
                      </a:endParaRPr>
                    </a:p>
                  </a:txBody>
                  <a:tcPr/>
                </a:tc>
                <a:extLst>
                  <a:ext uri="{0D108BD9-81ED-4DB2-BD59-A6C34878D82A}">
                    <a16:rowId xmlns="" xmlns:a16="http://schemas.microsoft.com/office/drawing/2014/main" val="2463720605"/>
                  </a:ext>
                </a:extLst>
              </a:tr>
              <a:tr h="819437">
                <a:tc>
                  <a:txBody>
                    <a:bodyPr/>
                    <a:lstStyle/>
                    <a:p>
                      <a:pPr algn="ctr"/>
                      <a:r>
                        <a:rPr lang="en-US" sz="2000" dirty="0">
                          <a:latin typeface="Californian FB" panose="0207040306080B030204" pitchFamily="18" charset="0"/>
                        </a:rPr>
                        <a:t>Before</a:t>
                      </a:r>
                      <a:r>
                        <a:rPr lang="en-US" sz="2000" baseline="0" dirty="0">
                          <a:latin typeface="Californian FB" panose="0207040306080B030204" pitchFamily="18" charset="0"/>
                        </a:rPr>
                        <a:t> </a:t>
                      </a:r>
                      <a:endParaRPr lang="en-IN" sz="2000" dirty="0">
                        <a:latin typeface="Californian FB" panose="0207040306080B030204" pitchFamily="18" charset="0"/>
                      </a:endParaRPr>
                    </a:p>
                  </a:txBody>
                  <a:tcPr/>
                </a:tc>
                <a:tc>
                  <a:txBody>
                    <a:bodyPr/>
                    <a:lstStyle/>
                    <a:p>
                      <a:pPr algn="ctr"/>
                      <a:r>
                        <a:rPr lang="en-US" sz="2000" dirty="0">
                          <a:latin typeface="Californian FB" panose="0207040306080B030204" pitchFamily="18" charset="0"/>
                        </a:rPr>
                        <a:t>After</a:t>
                      </a:r>
                      <a:endParaRPr lang="en-IN" sz="2000" dirty="0">
                        <a:latin typeface="Californian FB" panose="0207040306080B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latin typeface="Californian FB" panose="0207040306080B030204" pitchFamily="18" charset="0"/>
                        </a:rPr>
                        <a:t>Date of Receipt of Payment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N" sz="2000" dirty="0">
                        <a:latin typeface="Californian FB" panose="0207040306080B030204" pitchFamily="18" charset="0"/>
                      </a:endParaRPr>
                    </a:p>
                  </a:txBody>
                  <a:tcPr/>
                </a:tc>
                <a:extLst>
                  <a:ext uri="{0D108BD9-81ED-4DB2-BD59-A6C34878D82A}">
                    <a16:rowId xmlns="" xmlns:a16="http://schemas.microsoft.com/office/drawing/2014/main" val="1942476637"/>
                  </a:ext>
                </a:extLst>
              </a:tr>
              <a:tr h="741574">
                <a:tc>
                  <a:txBody>
                    <a:bodyPr/>
                    <a:lstStyle/>
                    <a:p>
                      <a:pPr algn="ctr"/>
                      <a:r>
                        <a:rPr lang="en-US" sz="2000" dirty="0">
                          <a:latin typeface="Californian FB" panose="0207040306080B030204" pitchFamily="18" charset="0"/>
                        </a:rPr>
                        <a:t>Before</a:t>
                      </a:r>
                      <a:endParaRPr lang="en-IN" sz="2000" dirty="0">
                        <a:latin typeface="Californian FB" panose="0207040306080B030204" pitchFamily="18" charset="0"/>
                      </a:endParaRPr>
                    </a:p>
                  </a:txBody>
                  <a:tcPr/>
                </a:tc>
                <a:tc>
                  <a:txBody>
                    <a:bodyPr/>
                    <a:lstStyle/>
                    <a:p>
                      <a:pPr algn="ctr"/>
                      <a:r>
                        <a:rPr lang="en-US" sz="2000" dirty="0">
                          <a:latin typeface="Californian FB" panose="0207040306080B030204" pitchFamily="18" charset="0"/>
                        </a:rPr>
                        <a:t>Before</a:t>
                      </a:r>
                      <a:endParaRPr lang="en-IN" sz="2000" dirty="0">
                        <a:latin typeface="Californian FB" panose="0207040306080B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latin typeface="Californian FB" panose="0207040306080B030204" pitchFamily="18" charset="0"/>
                        </a:rPr>
                        <a:t>Earliest </a:t>
                      </a:r>
                      <a:r>
                        <a:rPr lang="en-US" sz="2000" dirty="0" smtClean="0">
                          <a:latin typeface="Californian FB" panose="0207040306080B030204" pitchFamily="18" charset="0"/>
                        </a:rPr>
                        <a:t>Date of invoice or receipt of payment </a:t>
                      </a:r>
                      <a:endParaRPr lang="en-IN" sz="2000" dirty="0">
                        <a:latin typeface="Californian FB" panose="0207040306080B030204" pitchFamily="18" charset="0"/>
                      </a:endParaRPr>
                    </a:p>
                  </a:txBody>
                  <a:tcPr/>
                </a:tc>
                <a:extLst>
                  <a:ext uri="{0D108BD9-81ED-4DB2-BD59-A6C34878D82A}">
                    <a16:rowId xmlns="" xmlns:a16="http://schemas.microsoft.com/office/drawing/2014/main" val="577434140"/>
                  </a:ext>
                </a:extLst>
              </a:tr>
              <a:tr h="1034144">
                <a:tc>
                  <a:txBody>
                    <a:bodyPr/>
                    <a:lstStyle/>
                    <a:p>
                      <a:pPr algn="ctr"/>
                      <a:r>
                        <a:rPr lang="en-US" sz="2000" dirty="0">
                          <a:latin typeface="Californian FB" panose="0207040306080B030204" pitchFamily="18" charset="0"/>
                        </a:rPr>
                        <a:t>After</a:t>
                      </a:r>
                      <a:endParaRPr lang="en-IN" sz="2000" dirty="0">
                        <a:latin typeface="Californian FB" panose="0207040306080B030204" pitchFamily="18" charset="0"/>
                      </a:endParaRPr>
                    </a:p>
                  </a:txBody>
                  <a:tcPr/>
                </a:tc>
                <a:tc>
                  <a:txBody>
                    <a:bodyPr/>
                    <a:lstStyle/>
                    <a:p>
                      <a:pPr algn="ctr"/>
                      <a:r>
                        <a:rPr lang="en-US" sz="2000" dirty="0">
                          <a:latin typeface="Californian FB" panose="0207040306080B030204" pitchFamily="18" charset="0"/>
                        </a:rPr>
                        <a:t>Before</a:t>
                      </a:r>
                      <a:endParaRPr lang="en-IN" sz="2000" dirty="0">
                        <a:latin typeface="Californian FB" panose="0207040306080B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latin typeface="Californian FB" panose="0207040306080B030204" pitchFamily="18" charset="0"/>
                        </a:rPr>
                        <a:t>Date of Issue of Invoice</a:t>
                      </a:r>
                      <a:endParaRPr lang="en-IN" sz="2000" dirty="0">
                        <a:latin typeface="Californian FB" panose="0207040306080B030204" pitchFamily="18" charset="0"/>
                      </a:endParaRPr>
                    </a:p>
                    <a:p>
                      <a:endParaRPr lang="en-IN" sz="2000" dirty="0">
                        <a:latin typeface="Californian FB" panose="0207040306080B030204" pitchFamily="18" charset="0"/>
                      </a:endParaRPr>
                    </a:p>
                  </a:txBody>
                  <a:tcPr/>
                </a:tc>
                <a:extLst>
                  <a:ext uri="{0D108BD9-81ED-4DB2-BD59-A6C34878D82A}">
                    <a16:rowId xmlns="" xmlns:a16="http://schemas.microsoft.com/office/drawing/2014/main" val="2708366822"/>
                  </a:ext>
                </a:extLst>
              </a:tr>
            </a:tbl>
          </a:graphicData>
        </a:graphic>
      </p:graphicFrame>
    </p:spTree>
    <p:extLst>
      <p:ext uri="{BB962C8B-B14F-4D97-AF65-F5344CB8AC3E}">
        <p14:creationId xmlns="" xmlns:p14="http://schemas.microsoft.com/office/powerpoint/2010/main" val="4045242594"/>
      </p:ext>
    </p:extLst>
  </p:cSld>
  <p:clrMapOvr>
    <a:masterClrMapping/>
  </p:clrMapOvr>
  <p:transition spd="slow">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154238"/>
            <a:ext cx="10018713" cy="1127234"/>
          </a:xfrm>
        </p:spPr>
        <p:txBody>
          <a:bodyPr>
            <a:noAutofit/>
          </a:bodyPr>
          <a:lstStyle/>
          <a:p>
            <a:r>
              <a:rPr lang="en-US" sz="3600" dirty="0">
                <a:latin typeface="Californian FB" panose="0207040306080B030204" pitchFamily="18" charset="0"/>
              </a:rPr>
              <a:t>Time of Supply of Goods / Services – Rate Changes</a:t>
            </a:r>
            <a:endParaRPr lang="en-IN" sz="3600" dirty="0">
              <a:latin typeface="Californian FB" panose="0207040306080B030204" pitchFamily="18" charset="0"/>
            </a:endParaRPr>
          </a:p>
        </p:txBody>
      </p:sp>
      <p:sp>
        <p:nvSpPr>
          <p:cNvPr id="3" name="Content Placeholder 2"/>
          <p:cNvSpPr>
            <a:spLocks noGrp="1"/>
          </p:cNvSpPr>
          <p:nvPr>
            <p:ph idx="1"/>
          </p:nvPr>
        </p:nvSpPr>
        <p:spPr>
          <a:xfrm>
            <a:off x="1715382" y="1542361"/>
            <a:ext cx="10018713" cy="4847422"/>
          </a:xfrm>
        </p:spPr>
        <p:txBody>
          <a:bodyPr>
            <a:noAutofit/>
          </a:bodyPr>
          <a:lstStyle/>
          <a:p>
            <a:r>
              <a:rPr lang="en-IN" dirty="0" smtClean="0"/>
              <a:t>Provided that the date of receipt of payment shall be the date of credit in the bank account if such credit in the bank account is after four working days from the date of change in the rate of tax.</a:t>
            </a:r>
          </a:p>
          <a:p>
            <a:r>
              <a:rPr lang="en-IN" i="1" dirty="0" smtClean="0"/>
              <a:t>Explanation.––</a:t>
            </a:r>
            <a:r>
              <a:rPr lang="en-IN" dirty="0" smtClean="0"/>
              <a:t>For the purposes of this section, “the date of receipt of payment” shall be the date on which the payment is entered in the books of account of the supplier or the date on which the payment is credited to his bank account, whichever is earlier.</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22</a:t>
            </a:fld>
            <a:endParaRPr lang="en-IN"/>
          </a:p>
        </p:txBody>
      </p:sp>
    </p:spTree>
    <p:extLst>
      <p:ext uri="{BB962C8B-B14F-4D97-AF65-F5344CB8AC3E}">
        <p14:creationId xmlns="" xmlns:p14="http://schemas.microsoft.com/office/powerpoint/2010/main" val="412052522"/>
      </p:ext>
    </p:extLst>
  </p:cSld>
  <p:clrMapOvr>
    <a:masterClrMapping/>
  </p:clrMapOvr>
  <p:transition spd="slow">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a:bodyPr>
          <a:lstStyle/>
          <a:p>
            <a:r>
              <a:rPr lang="en-US" dirty="0">
                <a:latin typeface="Californian FB" panose="0207040306080B030204" pitchFamily="18" charset="0"/>
              </a:rPr>
              <a:t>Time of Supply </a:t>
            </a:r>
            <a:r>
              <a:rPr lang="en-US" dirty="0" smtClean="0">
                <a:latin typeface="Californian FB" panose="0207040306080B030204" pitchFamily="18" charset="0"/>
              </a:rPr>
              <a:t>– Transitional Provisions</a:t>
            </a:r>
            <a:endParaRPr lang="en-IN" dirty="0">
              <a:latin typeface="Californian FB" panose="0207040306080B030204" pitchFamily="18" charset="0"/>
            </a:endParaRPr>
          </a:p>
        </p:txBody>
      </p:sp>
      <p:sp>
        <p:nvSpPr>
          <p:cNvPr id="3" name="Content Placeholder 2"/>
          <p:cNvSpPr>
            <a:spLocks noGrp="1"/>
          </p:cNvSpPr>
          <p:nvPr>
            <p:ph idx="1"/>
          </p:nvPr>
        </p:nvSpPr>
        <p:spPr>
          <a:xfrm>
            <a:off x="1715382" y="1214652"/>
            <a:ext cx="10018713" cy="4977143"/>
          </a:xfrm>
        </p:spPr>
        <p:txBody>
          <a:bodyPr anchor="t">
            <a:normAutofit/>
          </a:bodyPr>
          <a:lstStyle/>
          <a:p>
            <a:r>
              <a:rPr lang="en-IN" sz="2600" dirty="0" smtClean="0"/>
              <a:t>Sec. 142 (10) &amp; (11)</a:t>
            </a:r>
          </a:p>
          <a:p>
            <a:r>
              <a:rPr lang="en-IN" sz="2600" dirty="0" smtClean="0"/>
              <a:t>The goods or services or both supplied on or after the appointed day in pursuance of a contract entered into prior to the appointed day shall be liable to tax under the provisions of GST.</a:t>
            </a:r>
          </a:p>
          <a:p>
            <a:r>
              <a:rPr lang="en-IN" sz="2600" dirty="0" smtClean="0"/>
              <a:t>notwithstanding anything contained in section 12, no tax shall be payable on goods under GST to the extent the tax was leviable on the said goods under the Value Added Tax Act of the State;</a:t>
            </a:r>
          </a:p>
          <a:p>
            <a:r>
              <a:rPr lang="en-IN" sz="2600" dirty="0" smtClean="0"/>
              <a:t>notwithstanding anything contained in section 13, no tax shall be payable on services under GST to the extent the tax was leviable on the said services under Chapter V of the Finance Act, 1994;</a:t>
            </a:r>
            <a:endParaRPr lang="en-US" sz="26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23</a:t>
            </a:fld>
            <a:endParaRPr lang="en-IN"/>
          </a:p>
        </p:txBody>
      </p:sp>
    </p:spTree>
    <p:extLst>
      <p:ext uri="{BB962C8B-B14F-4D97-AF65-F5344CB8AC3E}">
        <p14:creationId xmlns="" xmlns:p14="http://schemas.microsoft.com/office/powerpoint/2010/main" val="412052522"/>
      </p:ext>
    </p:extLst>
  </p:cSld>
  <p:clrMapOvr>
    <a:masterClrMapping/>
  </p:clrMapOvr>
  <p:transition spd="slow">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2550" y="1"/>
            <a:ext cx="10018713" cy="1023581"/>
          </a:xfrm>
        </p:spPr>
        <p:txBody>
          <a:bodyPr/>
          <a:lstStyle/>
          <a:p>
            <a:r>
              <a:rPr lang="en-IN" dirty="0"/>
              <a:t>Quiz Time</a:t>
            </a:r>
          </a:p>
        </p:txBody>
      </p:sp>
      <p:sp>
        <p:nvSpPr>
          <p:cNvPr id="3" name="Content Placeholder 2"/>
          <p:cNvSpPr>
            <a:spLocks noGrp="1"/>
          </p:cNvSpPr>
          <p:nvPr>
            <p:ph idx="1"/>
          </p:nvPr>
        </p:nvSpPr>
        <p:spPr>
          <a:xfrm>
            <a:off x="1484311" y="982640"/>
            <a:ext cx="10018713" cy="5431809"/>
          </a:xfrm>
        </p:spPr>
        <p:txBody>
          <a:bodyPr>
            <a:normAutofit/>
          </a:bodyPr>
          <a:lstStyle/>
          <a:p>
            <a:r>
              <a:rPr lang="en-IN" dirty="0"/>
              <a:t>Identify the Time of Supply in the following cases:</a:t>
            </a:r>
          </a:p>
          <a:p>
            <a:pPr lvl="1" algn="just"/>
            <a:r>
              <a:rPr lang="en-IN" sz="2400" dirty="0"/>
              <a:t>LMN supplies goods worth Rs. 250,000/- to </a:t>
            </a:r>
            <a:r>
              <a:rPr lang="en-IN" sz="2400" dirty="0" smtClean="0"/>
              <a:t>STU in June 2017. </a:t>
            </a:r>
            <a:r>
              <a:rPr lang="en-IN" sz="2400" dirty="0"/>
              <a:t>Invoice for the same was issued on </a:t>
            </a:r>
            <a:r>
              <a:rPr lang="en-IN" sz="2400" dirty="0" smtClean="0"/>
              <a:t>16.07.2017</a:t>
            </a:r>
            <a:r>
              <a:rPr lang="en-IN" sz="2400" dirty="0"/>
              <a:t>. STU pays the said amount on </a:t>
            </a:r>
            <a:r>
              <a:rPr lang="en-IN" sz="2400" dirty="0" smtClean="0"/>
              <a:t>20.08.2017</a:t>
            </a:r>
            <a:r>
              <a:rPr lang="en-IN" sz="2400" dirty="0"/>
              <a:t>?</a:t>
            </a:r>
          </a:p>
          <a:p>
            <a:pPr lvl="1" algn="just"/>
            <a:r>
              <a:rPr lang="en-IN" sz="2400" dirty="0"/>
              <a:t>ABC makes an part advance payment for the services to be supplied by JKL on </a:t>
            </a:r>
            <a:r>
              <a:rPr lang="en-IN" sz="2400" dirty="0" smtClean="0"/>
              <a:t>15.06.2017 </a:t>
            </a:r>
            <a:r>
              <a:rPr lang="en-IN" sz="2400" dirty="0"/>
              <a:t>of Rs. 10 lacs. JKL supplies the services to ABC on </a:t>
            </a:r>
            <a:r>
              <a:rPr lang="en-IN" sz="2400" dirty="0" smtClean="0"/>
              <a:t>09.07.2017 </a:t>
            </a:r>
            <a:r>
              <a:rPr lang="en-IN" sz="2400" dirty="0"/>
              <a:t>and issues Invoice for supply of the said service worth Rs. 17.5 lacs on </a:t>
            </a:r>
            <a:r>
              <a:rPr lang="en-IN" sz="2400" dirty="0" smtClean="0"/>
              <a:t>19.07.2017</a:t>
            </a:r>
            <a:r>
              <a:rPr lang="en-IN" sz="2400" dirty="0"/>
              <a:t>?</a:t>
            </a:r>
          </a:p>
          <a:p>
            <a:pPr lvl="1" algn="just"/>
            <a:r>
              <a:rPr lang="en-IN" sz="2400" dirty="0" err="1"/>
              <a:t>Saral</a:t>
            </a:r>
            <a:r>
              <a:rPr lang="en-IN" sz="2400" dirty="0"/>
              <a:t> supplies services to </a:t>
            </a:r>
            <a:r>
              <a:rPr lang="en-IN" sz="2400" dirty="0" err="1"/>
              <a:t>Viruddh</a:t>
            </a:r>
            <a:r>
              <a:rPr lang="en-IN" sz="2400" dirty="0"/>
              <a:t> which are liable for RCM. The supplies are made on </a:t>
            </a:r>
            <a:r>
              <a:rPr lang="en-IN" sz="2400" dirty="0" smtClean="0"/>
              <a:t>05.07.2017 </a:t>
            </a:r>
            <a:r>
              <a:rPr lang="en-IN" sz="2400" dirty="0"/>
              <a:t>and the Invoice for the same is issued on </a:t>
            </a:r>
            <a:r>
              <a:rPr lang="en-IN" sz="2400" dirty="0" smtClean="0"/>
              <a:t>16.07.2017</a:t>
            </a:r>
            <a:r>
              <a:rPr lang="en-IN" sz="2400" dirty="0"/>
              <a:t>. </a:t>
            </a:r>
            <a:r>
              <a:rPr lang="en-IN" sz="2400" dirty="0" err="1"/>
              <a:t>Viruddh</a:t>
            </a:r>
            <a:r>
              <a:rPr lang="en-IN" sz="2400" dirty="0"/>
              <a:t> makes the payment for the same on </a:t>
            </a:r>
            <a:r>
              <a:rPr lang="en-IN" sz="2400" dirty="0" smtClean="0"/>
              <a:t>14.09.2017 </a:t>
            </a:r>
            <a:r>
              <a:rPr lang="en-IN" sz="2400" dirty="0"/>
              <a:t>and records the issue of the same in his BOA on </a:t>
            </a:r>
            <a:r>
              <a:rPr lang="en-IN" sz="2400" dirty="0" smtClean="0"/>
              <a:t>13.09.2017?</a:t>
            </a:r>
            <a:endParaRPr lang="en-IN" sz="2400" dirty="0"/>
          </a:p>
        </p:txBody>
      </p:sp>
      <p:sp>
        <p:nvSpPr>
          <p:cNvPr id="4" name="Slide Number Placeholder 3"/>
          <p:cNvSpPr>
            <a:spLocks noGrp="1"/>
          </p:cNvSpPr>
          <p:nvPr>
            <p:ph type="sldNum" sz="quarter" idx="12"/>
          </p:nvPr>
        </p:nvSpPr>
        <p:spPr/>
        <p:txBody>
          <a:bodyPr/>
          <a:lstStyle/>
          <a:p>
            <a:fld id="{FF9AEF47-7856-4724-A700-B340DFD214A1}" type="slidenum">
              <a:rPr lang="en-IN" smtClean="0"/>
              <a:pPr/>
              <a:t>24</a:t>
            </a:fld>
            <a:endParaRPr lang="en-IN"/>
          </a:p>
        </p:txBody>
      </p:sp>
    </p:spTree>
    <p:extLst>
      <p:ext uri="{BB962C8B-B14F-4D97-AF65-F5344CB8AC3E}">
        <p14:creationId xmlns="" xmlns:p14="http://schemas.microsoft.com/office/powerpoint/2010/main" val="3755185266"/>
      </p:ext>
    </p:extLst>
  </p:cSld>
  <p:clrMapOvr>
    <a:masterClrMapping/>
  </p:clrMapOvr>
  <p:transition spd="slow">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2550" y="1"/>
            <a:ext cx="10018713" cy="1023581"/>
          </a:xfrm>
        </p:spPr>
        <p:txBody>
          <a:bodyPr/>
          <a:lstStyle/>
          <a:p>
            <a:r>
              <a:rPr lang="en-IN" dirty="0"/>
              <a:t>Quiz Time</a:t>
            </a:r>
          </a:p>
        </p:txBody>
      </p:sp>
      <p:sp>
        <p:nvSpPr>
          <p:cNvPr id="3" name="Content Placeholder 2"/>
          <p:cNvSpPr>
            <a:spLocks noGrp="1"/>
          </p:cNvSpPr>
          <p:nvPr>
            <p:ph idx="1"/>
          </p:nvPr>
        </p:nvSpPr>
        <p:spPr>
          <a:xfrm>
            <a:off x="1484311" y="982640"/>
            <a:ext cx="10018713" cy="5583413"/>
          </a:xfrm>
        </p:spPr>
        <p:txBody>
          <a:bodyPr>
            <a:noAutofit/>
          </a:bodyPr>
          <a:lstStyle/>
          <a:p>
            <a:r>
              <a:rPr lang="en-IN" sz="2700" dirty="0"/>
              <a:t>Identify the Time of Supply in the following cases:</a:t>
            </a:r>
          </a:p>
          <a:p>
            <a:pPr lvl="1" algn="just"/>
            <a:r>
              <a:rPr lang="en-IN" sz="2700" dirty="0" smtClean="0"/>
              <a:t>Mr</a:t>
            </a:r>
            <a:r>
              <a:rPr lang="en-IN" sz="2700" dirty="0"/>
              <a:t>. Early supplies goods worth Rs. 5 lacs @ 18% GST to Mr. Lazy on </a:t>
            </a:r>
            <a:r>
              <a:rPr lang="en-IN" sz="2700" dirty="0" smtClean="0"/>
              <a:t>12.07.2017 </a:t>
            </a:r>
            <a:r>
              <a:rPr lang="en-IN" sz="2700" dirty="0"/>
              <a:t>along with Invoice of the same date. Mr. Lazy makes the payment on </a:t>
            </a:r>
            <a:r>
              <a:rPr lang="en-IN" sz="2700" dirty="0" smtClean="0"/>
              <a:t>17.08.2017</a:t>
            </a:r>
            <a:r>
              <a:rPr lang="en-IN" sz="2700" dirty="0"/>
              <a:t>. Meanwhile the rate of GST was hiked to 26% </a:t>
            </a:r>
            <a:r>
              <a:rPr lang="en-IN" sz="2700" dirty="0" smtClean="0"/>
              <a:t>on 01.08.2017 </a:t>
            </a:r>
            <a:r>
              <a:rPr lang="en-IN" sz="2700" dirty="0"/>
              <a:t>and notification in this regards was issued on </a:t>
            </a:r>
            <a:r>
              <a:rPr lang="en-IN" sz="2700" dirty="0" smtClean="0"/>
              <a:t>15.08.2017</a:t>
            </a:r>
            <a:r>
              <a:rPr lang="en-IN" sz="2700" dirty="0"/>
              <a:t>?</a:t>
            </a:r>
          </a:p>
          <a:p>
            <a:pPr lvl="1" algn="just"/>
            <a:r>
              <a:rPr lang="en-IN" sz="2700" dirty="0"/>
              <a:t>Mr. Smart has booked a tour package with Relax Tours on </a:t>
            </a:r>
            <a:r>
              <a:rPr lang="en-IN" sz="2700" dirty="0" smtClean="0"/>
              <a:t>18.01.2017 </a:t>
            </a:r>
            <a:r>
              <a:rPr lang="en-IN" sz="2700" dirty="0"/>
              <a:t>and made an advance payment for the full amount of Rs. 70,000/- plus GST @ 10%, the actual tour is scheduled on 25.02.2017. Relax Tour Issues Invoice on 17.03.2017. Meanwhile the rate of GST was hiked to 18% </a:t>
            </a:r>
            <a:r>
              <a:rPr lang="en-IN" sz="2700" dirty="0" smtClean="0"/>
              <a:t>in </a:t>
            </a:r>
            <a:r>
              <a:rPr lang="en-IN" sz="2700" dirty="0"/>
              <a:t>the Union budget on 01.02.2017 and notification in this regards was issued on 15.03.2017? What if the Invoice was issued on 18.01.2017 itself?</a:t>
            </a:r>
          </a:p>
        </p:txBody>
      </p:sp>
      <p:sp>
        <p:nvSpPr>
          <p:cNvPr id="4" name="Slide Number Placeholder 3"/>
          <p:cNvSpPr>
            <a:spLocks noGrp="1"/>
          </p:cNvSpPr>
          <p:nvPr>
            <p:ph type="sldNum" sz="quarter" idx="12"/>
          </p:nvPr>
        </p:nvSpPr>
        <p:spPr/>
        <p:txBody>
          <a:bodyPr/>
          <a:lstStyle/>
          <a:p>
            <a:fld id="{FF9AEF47-7856-4724-A700-B340DFD214A1}" type="slidenum">
              <a:rPr lang="en-IN" smtClean="0"/>
              <a:pPr/>
              <a:t>25</a:t>
            </a:fld>
            <a:endParaRPr lang="en-IN"/>
          </a:p>
        </p:txBody>
      </p:sp>
    </p:spTree>
    <p:extLst>
      <p:ext uri="{BB962C8B-B14F-4D97-AF65-F5344CB8AC3E}">
        <p14:creationId xmlns="" xmlns:p14="http://schemas.microsoft.com/office/powerpoint/2010/main" val="3755185266"/>
      </p:ext>
    </p:extLst>
  </p:cSld>
  <p:clrMapOvr>
    <a:masterClrMapping/>
  </p:clrMapOvr>
  <p:transition spd="slow">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–sec 15(1)</a:t>
            </a:r>
            <a:endParaRPr lang="en-IN" dirty="0">
              <a:latin typeface="Californian FB" panose="0207040306080B030204" pitchFamily="18" charset="0"/>
            </a:endParaRPr>
          </a:p>
        </p:txBody>
      </p:sp>
      <p:sp>
        <p:nvSpPr>
          <p:cNvPr id="3" name="Content Placeholder 2"/>
          <p:cNvSpPr>
            <a:spLocks noGrp="1"/>
          </p:cNvSpPr>
          <p:nvPr>
            <p:ph idx="1"/>
          </p:nvPr>
        </p:nvSpPr>
        <p:spPr>
          <a:xfrm>
            <a:off x="1742678" y="940527"/>
            <a:ext cx="10018713" cy="5027075"/>
          </a:xfrm>
        </p:spPr>
        <p:txBody>
          <a:bodyPr>
            <a:normAutofit/>
          </a:bodyPr>
          <a:lstStyle/>
          <a:p>
            <a:endParaRPr lang="en-US" dirty="0">
              <a:latin typeface="Californian FB" panose="0207040306080B030204" pitchFamily="18" charset="0"/>
            </a:endParaRPr>
          </a:p>
          <a:p>
            <a:endParaRPr lang="en-US" dirty="0">
              <a:latin typeface="Californian FB" panose="0207040306080B030204" pitchFamily="18" charset="0"/>
            </a:endParaRPr>
          </a:p>
          <a:p>
            <a:endParaRPr lang="en-US" dirty="0">
              <a:latin typeface="Californian FB" panose="0207040306080B030204" pitchFamily="18" charset="0"/>
            </a:endParaRPr>
          </a:p>
          <a:p>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26</a:t>
            </a:fld>
            <a:endParaRPr lang="en-IN"/>
          </a:p>
        </p:txBody>
      </p:sp>
      <p:sp>
        <p:nvSpPr>
          <p:cNvPr id="6" name="Oval 5"/>
          <p:cNvSpPr/>
          <p:nvPr/>
        </p:nvSpPr>
        <p:spPr>
          <a:xfrm>
            <a:off x="4626593" y="1146416"/>
            <a:ext cx="3889611" cy="655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Value of Supply</a:t>
            </a:r>
            <a:endParaRPr lang="en-IN" sz="2400" dirty="0"/>
          </a:p>
        </p:txBody>
      </p:sp>
      <p:sp>
        <p:nvSpPr>
          <p:cNvPr id="7" name="Rectangle: Rounded Corners 6"/>
          <p:cNvSpPr/>
          <p:nvPr/>
        </p:nvSpPr>
        <p:spPr>
          <a:xfrm>
            <a:off x="3291842" y="4762484"/>
            <a:ext cx="6420103" cy="6977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Transaction Value (TV) = Price Actually Paid / Payable</a:t>
            </a:r>
            <a:endParaRPr lang="en-IN" sz="2400" dirty="0"/>
          </a:p>
        </p:txBody>
      </p:sp>
      <p:sp>
        <p:nvSpPr>
          <p:cNvPr id="9" name="Rectangle: Rounded Corners 8"/>
          <p:cNvSpPr/>
          <p:nvPr/>
        </p:nvSpPr>
        <p:spPr>
          <a:xfrm>
            <a:off x="4176215" y="2129051"/>
            <a:ext cx="4490115" cy="6687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Whether buyer &amp; Seller are NOT </a:t>
            </a:r>
            <a:r>
              <a:rPr lang="en-US" sz="2400" dirty="0" smtClean="0"/>
              <a:t>Related</a:t>
            </a:r>
            <a:r>
              <a:rPr lang="en-US" dirty="0" smtClean="0"/>
              <a:t>? </a:t>
            </a:r>
            <a:endParaRPr lang="en-IN" dirty="0"/>
          </a:p>
        </p:txBody>
      </p:sp>
      <p:sp>
        <p:nvSpPr>
          <p:cNvPr id="10" name="Rectangle: Rounded Corners 9"/>
          <p:cNvSpPr/>
          <p:nvPr/>
        </p:nvSpPr>
        <p:spPr>
          <a:xfrm>
            <a:off x="3864589" y="3373274"/>
            <a:ext cx="5279411" cy="8029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Whether price is Sole Consideration </a:t>
            </a:r>
            <a:r>
              <a:rPr lang="en-US" sz="2400" dirty="0" smtClean="0"/>
              <a:t>?</a:t>
            </a:r>
            <a:endParaRPr lang="en-IN" sz="2400" dirty="0"/>
          </a:p>
        </p:txBody>
      </p:sp>
      <p:sp>
        <p:nvSpPr>
          <p:cNvPr id="11" name="Arrow: Down 10"/>
          <p:cNvSpPr/>
          <p:nvPr/>
        </p:nvSpPr>
        <p:spPr>
          <a:xfrm>
            <a:off x="6291618" y="1815153"/>
            <a:ext cx="409433" cy="3684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Arrow: Down 11"/>
          <p:cNvSpPr/>
          <p:nvPr/>
        </p:nvSpPr>
        <p:spPr>
          <a:xfrm>
            <a:off x="6239304" y="2841010"/>
            <a:ext cx="409433" cy="5436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Arrow: Down 12"/>
          <p:cNvSpPr/>
          <p:nvPr/>
        </p:nvSpPr>
        <p:spPr>
          <a:xfrm>
            <a:off x="6307541" y="4219433"/>
            <a:ext cx="409433" cy="5026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TextBox 18"/>
          <p:cNvSpPr txBox="1"/>
          <p:nvPr/>
        </p:nvSpPr>
        <p:spPr>
          <a:xfrm>
            <a:off x="8952931" y="2115403"/>
            <a:ext cx="832515" cy="369332"/>
          </a:xfrm>
          <a:prstGeom prst="rect">
            <a:avLst/>
          </a:prstGeom>
          <a:noFill/>
        </p:spPr>
        <p:txBody>
          <a:bodyPr wrap="square" rtlCol="0">
            <a:spAutoFit/>
          </a:bodyPr>
          <a:lstStyle/>
          <a:p>
            <a:r>
              <a:rPr lang="en-US" dirty="0">
                <a:solidFill>
                  <a:srgbClr val="FF0000"/>
                </a:solidFill>
              </a:rPr>
              <a:t>NO</a:t>
            </a:r>
            <a:endParaRPr lang="en-IN" dirty="0">
              <a:solidFill>
                <a:srgbClr val="FF0000"/>
              </a:solidFill>
            </a:endParaRPr>
          </a:p>
        </p:txBody>
      </p:sp>
      <p:sp>
        <p:nvSpPr>
          <p:cNvPr id="22" name="TextBox 21"/>
          <p:cNvSpPr txBox="1"/>
          <p:nvPr/>
        </p:nvSpPr>
        <p:spPr>
          <a:xfrm>
            <a:off x="9294125" y="4036423"/>
            <a:ext cx="750627" cy="369332"/>
          </a:xfrm>
          <a:prstGeom prst="rect">
            <a:avLst/>
          </a:prstGeom>
          <a:noFill/>
        </p:spPr>
        <p:txBody>
          <a:bodyPr wrap="square" rtlCol="0">
            <a:spAutoFit/>
          </a:bodyPr>
          <a:lstStyle/>
          <a:p>
            <a:r>
              <a:rPr lang="en-US" dirty="0">
                <a:solidFill>
                  <a:srgbClr val="FF0000"/>
                </a:solidFill>
              </a:rPr>
              <a:t>NO</a:t>
            </a:r>
            <a:endParaRPr lang="en-IN" dirty="0">
              <a:solidFill>
                <a:srgbClr val="FF0000"/>
              </a:solidFill>
            </a:endParaRPr>
          </a:p>
        </p:txBody>
      </p:sp>
      <p:sp>
        <p:nvSpPr>
          <p:cNvPr id="23" name="TextBox 22"/>
          <p:cNvSpPr txBox="1"/>
          <p:nvPr/>
        </p:nvSpPr>
        <p:spPr>
          <a:xfrm>
            <a:off x="5546927" y="2961562"/>
            <a:ext cx="875231" cy="369332"/>
          </a:xfrm>
          <a:prstGeom prst="rect">
            <a:avLst/>
          </a:prstGeom>
          <a:noFill/>
        </p:spPr>
        <p:txBody>
          <a:bodyPr wrap="square" rtlCol="0">
            <a:spAutoFit/>
          </a:bodyPr>
          <a:lstStyle/>
          <a:p>
            <a:r>
              <a:rPr lang="en-US" dirty="0">
                <a:solidFill>
                  <a:schemeClr val="accent3">
                    <a:lumMod val="75000"/>
                  </a:schemeClr>
                </a:solidFill>
              </a:rPr>
              <a:t>YES</a:t>
            </a:r>
            <a:endParaRPr lang="en-IN" dirty="0">
              <a:solidFill>
                <a:schemeClr val="accent3">
                  <a:lumMod val="75000"/>
                </a:schemeClr>
              </a:solidFill>
            </a:endParaRPr>
          </a:p>
        </p:txBody>
      </p:sp>
      <p:sp>
        <p:nvSpPr>
          <p:cNvPr id="24" name="TextBox 23"/>
          <p:cNvSpPr txBox="1"/>
          <p:nvPr/>
        </p:nvSpPr>
        <p:spPr>
          <a:xfrm>
            <a:off x="5800301" y="4394580"/>
            <a:ext cx="846161" cy="369332"/>
          </a:xfrm>
          <a:prstGeom prst="rect">
            <a:avLst/>
          </a:prstGeom>
          <a:noFill/>
        </p:spPr>
        <p:txBody>
          <a:bodyPr wrap="square" rtlCol="0">
            <a:spAutoFit/>
          </a:bodyPr>
          <a:lstStyle/>
          <a:p>
            <a:r>
              <a:rPr lang="en-US" dirty="0">
                <a:solidFill>
                  <a:schemeClr val="accent3">
                    <a:lumMod val="75000"/>
                  </a:schemeClr>
                </a:solidFill>
              </a:rPr>
              <a:t>YES</a:t>
            </a:r>
            <a:endParaRPr lang="en-IN" dirty="0">
              <a:solidFill>
                <a:schemeClr val="accent3">
                  <a:lumMod val="75000"/>
                </a:schemeClr>
              </a:solidFill>
            </a:endParaRPr>
          </a:p>
        </p:txBody>
      </p:sp>
      <p:sp>
        <p:nvSpPr>
          <p:cNvPr id="25" name="Content Placeholder 2"/>
          <p:cNvSpPr txBox="1">
            <a:spLocks/>
          </p:cNvSpPr>
          <p:nvPr/>
        </p:nvSpPr>
        <p:spPr>
          <a:xfrm>
            <a:off x="1895078" y="2076736"/>
            <a:ext cx="10018713" cy="4043267"/>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endParaRPr lang="en-US">
              <a:latin typeface="Californian FB" panose="0207040306080B030204" pitchFamily="18" charset="0"/>
            </a:endParaRPr>
          </a:p>
          <a:p>
            <a:endParaRPr lang="en-US">
              <a:latin typeface="Californian FB" panose="0207040306080B030204" pitchFamily="18" charset="0"/>
            </a:endParaRPr>
          </a:p>
          <a:p>
            <a:endParaRPr lang="en-US">
              <a:latin typeface="Californian FB" panose="0207040306080B030204" pitchFamily="18" charset="0"/>
            </a:endParaRPr>
          </a:p>
          <a:p>
            <a:endParaRPr lang="en-US" dirty="0">
              <a:latin typeface="Californian FB" panose="0207040306080B030204" pitchFamily="18" charset="0"/>
            </a:endParaRPr>
          </a:p>
        </p:txBody>
      </p:sp>
      <p:cxnSp>
        <p:nvCxnSpPr>
          <p:cNvPr id="8" name="Connector: Elbow 7"/>
          <p:cNvCxnSpPr/>
          <p:nvPr/>
        </p:nvCxnSpPr>
        <p:spPr>
          <a:xfrm>
            <a:off x="8535702" y="2502611"/>
            <a:ext cx="1692519" cy="1259497"/>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Connector: Elbow 15"/>
          <p:cNvCxnSpPr/>
          <p:nvPr/>
        </p:nvCxnSpPr>
        <p:spPr>
          <a:xfrm flipV="1">
            <a:off x="9526138" y="4650377"/>
            <a:ext cx="715143" cy="467534"/>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a:off x="9171296" y="3903261"/>
            <a:ext cx="926293" cy="2865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8" name="Rectangle 27"/>
          <p:cNvSpPr/>
          <p:nvPr/>
        </p:nvSpPr>
        <p:spPr>
          <a:xfrm>
            <a:off x="10293532" y="1750424"/>
            <a:ext cx="1580605" cy="41670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Ss. 4 </a:t>
            </a:r>
          </a:p>
          <a:p>
            <a:pPr algn="ctr"/>
            <a:r>
              <a:rPr lang="en-US" sz="2400" dirty="0" smtClean="0"/>
              <a:t> The value shall be determined in such manner as may be prescribed </a:t>
            </a:r>
            <a:endParaRPr lang="en-IN" sz="2400" dirty="0"/>
          </a:p>
        </p:txBody>
      </p:sp>
    </p:spTree>
    <p:extLst>
      <p:ext uri="{BB962C8B-B14F-4D97-AF65-F5344CB8AC3E}">
        <p14:creationId xmlns="" xmlns:p14="http://schemas.microsoft.com/office/powerpoint/2010/main" val="2651617252"/>
      </p:ext>
    </p:extLst>
  </p:cSld>
  <p:clrMapOvr>
    <a:masterClrMapping/>
  </p:clrMapOvr>
  <p:transition spd="slow">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–sec 15(2)</a:t>
            </a:r>
            <a:endParaRPr lang="en-IN" dirty="0">
              <a:latin typeface="Californian FB" panose="0207040306080B030204" pitchFamily="18" charset="0"/>
            </a:endParaRPr>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118069319"/>
              </p:ext>
            </p:extLst>
          </p:nvPr>
        </p:nvGraphicFramePr>
        <p:xfrm>
          <a:off x="1865508" y="982640"/>
          <a:ext cx="10018713" cy="5390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27</a:t>
            </a:fld>
            <a:endParaRPr lang="en-IN"/>
          </a:p>
        </p:txBody>
      </p:sp>
    </p:spTree>
    <p:extLst>
      <p:ext uri="{BB962C8B-B14F-4D97-AF65-F5344CB8AC3E}">
        <p14:creationId xmlns="" xmlns:p14="http://schemas.microsoft.com/office/powerpoint/2010/main" val="3713729721"/>
      </p:ext>
    </p:extLst>
  </p:cSld>
  <p:clrMapOvr>
    <a:masterClrMapping/>
  </p:clrMapOvr>
  <p:transition spd="slow">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 sec 15(3)</a:t>
            </a:r>
            <a:endParaRPr lang="en-IN" dirty="0">
              <a:latin typeface="Californian FB" panose="0207040306080B030204" pitchFamily="18" charset="0"/>
            </a:endParaRPr>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9731423"/>
              </p:ext>
            </p:extLst>
          </p:nvPr>
        </p:nvGraphicFramePr>
        <p:xfrm>
          <a:off x="2015633" y="1146414"/>
          <a:ext cx="10018713" cy="46301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28</a:t>
            </a:fld>
            <a:endParaRPr lang="en-IN"/>
          </a:p>
        </p:txBody>
      </p:sp>
    </p:spTree>
    <p:extLst>
      <p:ext uri="{BB962C8B-B14F-4D97-AF65-F5344CB8AC3E}">
        <p14:creationId xmlns="" xmlns:p14="http://schemas.microsoft.com/office/powerpoint/2010/main" val="33314843"/>
      </p:ext>
    </p:extLst>
  </p:cSld>
  <p:clrMapOvr>
    <a:masterClrMapping/>
  </p:clrMapOvr>
  <p:transition spd="slow">
    <p:wedg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 sec 15(4) &amp; (5)</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227911"/>
            <a:ext cx="10018713" cy="4611187"/>
          </a:xfrm>
        </p:spPr>
        <p:txBody>
          <a:bodyPr>
            <a:normAutofit fontScale="85000" lnSpcReduction="10000"/>
          </a:bodyPr>
          <a:lstStyle/>
          <a:p>
            <a:r>
              <a:rPr lang="en-US" dirty="0" smtClean="0">
                <a:latin typeface="Californian FB" panose="0207040306080B030204" pitchFamily="18" charset="0"/>
              </a:rPr>
              <a:t>4) If value cannot </a:t>
            </a:r>
            <a:r>
              <a:rPr lang="en-US" dirty="0">
                <a:latin typeface="Californian FB" panose="0207040306080B030204" pitchFamily="18" charset="0"/>
              </a:rPr>
              <a:t>be determined under  </a:t>
            </a:r>
            <a:r>
              <a:rPr lang="en-US" dirty="0" smtClean="0">
                <a:latin typeface="Californian FB" panose="0207040306080B030204" pitchFamily="18" charset="0"/>
              </a:rPr>
              <a:t>sub </a:t>
            </a:r>
            <a:r>
              <a:rPr lang="en-US" dirty="0">
                <a:latin typeface="Californian FB" panose="0207040306080B030204" pitchFamily="18" charset="0"/>
              </a:rPr>
              <a:t>sec (1</a:t>
            </a:r>
            <a:r>
              <a:rPr lang="en-US" dirty="0" smtClean="0">
                <a:latin typeface="Californian FB" panose="0207040306080B030204" pitchFamily="18" charset="0"/>
              </a:rPr>
              <a:t>) value it As per PRESCRIBED Valuation Rules</a:t>
            </a:r>
            <a:endParaRPr lang="en-US" dirty="0">
              <a:latin typeface="Californian FB" panose="0207040306080B030204" pitchFamily="18" charset="0"/>
              <a:sym typeface="Wingdings" panose="05000000000000000000" pitchFamily="2" charset="2"/>
            </a:endParaRPr>
          </a:p>
          <a:p>
            <a:r>
              <a:rPr lang="en-US" dirty="0" smtClean="0">
                <a:latin typeface="Californian FB" panose="0207040306080B030204" pitchFamily="18" charset="0"/>
                <a:sym typeface="Wingdings" panose="05000000000000000000" pitchFamily="2" charset="2"/>
              </a:rPr>
              <a:t>5) Value of such </a:t>
            </a:r>
            <a:r>
              <a:rPr lang="en-US" dirty="0">
                <a:latin typeface="Californian FB" panose="0207040306080B030204" pitchFamily="18" charset="0"/>
                <a:sym typeface="Wingdings" panose="05000000000000000000" pitchFamily="2" charset="2"/>
              </a:rPr>
              <a:t>other supplies as may be notified by CG / SG on RECOMMENDATION of Council in manner </a:t>
            </a:r>
            <a:r>
              <a:rPr lang="en-US" dirty="0" smtClean="0">
                <a:latin typeface="Californian FB" panose="0207040306080B030204" pitchFamily="18" charset="0"/>
                <a:sym typeface="Wingdings" panose="05000000000000000000" pitchFamily="2" charset="2"/>
              </a:rPr>
              <a:t>prescribed.</a:t>
            </a:r>
          </a:p>
          <a:p>
            <a:r>
              <a:rPr lang="en-IN" dirty="0" smtClean="0"/>
              <a:t>Expl.: persons shall be deemed to be “</a:t>
            </a:r>
            <a:r>
              <a:rPr lang="en-IN" b="1" i="1" u="sng" dirty="0" smtClean="0"/>
              <a:t>related persons</a:t>
            </a:r>
            <a:r>
              <a:rPr lang="en-IN" dirty="0" smtClean="0"/>
              <a:t>” if––</a:t>
            </a:r>
          </a:p>
          <a:p>
            <a:r>
              <a:rPr lang="en-IN" dirty="0" smtClean="0"/>
              <a:t>(</a:t>
            </a:r>
            <a:r>
              <a:rPr lang="en-IN" i="1" dirty="0" err="1" smtClean="0"/>
              <a:t>i</a:t>
            </a:r>
            <a:r>
              <a:rPr lang="en-IN" i="1" dirty="0" smtClean="0"/>
              <a:t>) such persons are officers or </a:t>
            </a:r>
            <a:r>
              <a:rPr lang="en-IN" b="1" i="1" u="sng" dirty="0" smtClean="0"/>
              <a:t>directors</a:t>
            </a:r>
            <a:r>
              <a:rPr lang="en-IN" i="1" dirty="0" smtClean="0"/>
              <a:t> of one another’s businesses;</a:t>
            </a:r>
          </a:p>
          <a:p>
            <a:r>
              <a:rPr lang="en-IN" dirty="0" smtClean="0"/>
              <a:t>(</a:t>
            </a:r>
            <a:r>
              <a:rPr lang="en-IN" i="1" dirty="0" smtClean="0"/>
              <a:t>ii) such persons are legally recognised </a:t>
            </a:r>
            <a:r>
              <a:rPr lang="en-IN" b="1" i="1" u="sng" dirty="0" smtClean="0"/>
              <a:t>partners</a:t>
            </a:r>
            <a:r>
              <a:rPr lang="en-IN" i="1" dirty="0" smtClean="0"/>
              <a:t> in business;</a:t>
            </a:r>
          </a:p>
          <a:p>
            <a:r>
              <a:rPr lang="en-IN" dirty="0" smtClean="0"/>
              <a:t>(</a:t>
            </a:r>
            <a:r>
              <a:rPr lang="en-IN" i="1" dirty="0" smtClean="0"/>
              <a:t>iii) such persons are </a:t>
            </a:r>
            <a:r>
              <a:rPr lang="en-IN" b="1" i="1" u="sng" dirty="0" smtClean="0"/>
              <a:t>employer and employee</a:t>
            </a:r>
            <a:r>
              <a:rPr lang="en-IN" i="1" dirty="0" smtClean="0"/>
              <a:t>;</a:t>
            </a:r>
          </a:p>
          <a:p>
            <a:r>
              <a:rPr lang="en-IN" dirty="0" smtClean="0"/>
              <a:t>(</a:t>
            </a:r>
            <a:r>
              <a:rPr lang="en-IN" i="1" dirty="0" smtClean="0"/>
              <a:t>iv) any person directly or indirectly </a:t>
            </a:r>
            <a:r>
              <a:rPr lang="en-IN" b="1" i="1" u="sng" dirty="0" smtClean="0"/>
              <a:t>owns, controls or holds 25%</a:t>
            </a:r>
            <a:r>
              <a:rPr lang="en-IN" b="1" u="sng" dirty="0" smtClean="0"/>
              <a:t> or more</a:t>
            </a:r>
            <a:r>
              <a:rPr lang="en-IN" dirty="0" smtClean="0"/>
              <a:t> of the outstanding voting stock or shares of both of them;</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29</a:t>
            </a:fld>
            <a:endParaRPr lang="en-IN"/>
          </a:p>
        </p:txBody>
      </p:sp>
    </p:spTree>
    <p:extLst>
      <p:ext uri="{BB962C8B-B14F-4D97-AF65-F5344CB8AC3E}">
        <p14:creationId xmlns="" xmlns:p14="http://schemas.microsoft.com/office/powerpoint/2010/main" val="2469379115"/>
      </p:ext>
    </p:extLst>
  </p:cSld>
  <p:clrMapOvr>
    <a:masterClrMapping/>
  </p:clrMapOvr>
  <p:transition spd="slow">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82882"/>
            <a:ext cx="10018713" cy="718457"/>
          </a:xfrm>
        </p:spPr>
        <p:txBody>
          <a:bodyPr>
            <a:normAutofit fontScale="90000"/>
          </a:bodyPr>
          <a:lstStyle/>
          <a:p>
            <a:r>
              <a:rPr lang="en-US" dirty="0" smtClean="0">
                <a:latin typeface="Californian FB" panose="0207040306080B030204" pitchFamily="18" charset="0"/>
              </a:rPr>
              <a:t>Important Definitions  Sec. 2</a:t>
            </a:r>
            <a:endParaRPr lang="en-IN" dirty="0"/>
          </a:p>
        </p:txBody>
      </p:sp>
      <p:sp>
        <p:nvSpPr>
          <p:cNvPr id="5" name="Content Placeholder 4"/>
          <p:cNvSpPr>
            <a:spLocks noGrp="1"/>
          </p:cNvSpPr>
          <p:nvPr>
            <p:ph idx="1"/>
          </p:nvPr>
        </p:nvSpPr>
        <p:spPr>
          <a:xfrm>
            <a:off x="1484311" y="1020480"/>
            <a:ext cx="10018713" cy="5212079"/>
          </a:xfrm>
        </p:spPr>
        <p:txBody>
          <a:bodyPr anchor="t">
            <a:normAutofit/>
          </a:bodyPr>
          <a:lstStyle/>
          <a:p>
            <a:r>
              <a:rPr lang="en-IN" sz="3000" dirty="0" smtClean="0"/>
              <a:t>(</a:t>
            </a:r>
            <a:r>
              <a:rPr lang="en-IN" sz="3000" i="1" dirty="0" smtClean="0"/>
              <a:t>96) “</a:t>
            </a:r>
            <a:r>
              <a:rPr lang="en-IN" sz="3000" b="1" i="1" u="sng" dirty="0" smtClean="0"/>
              <a:t>Removal</a:t>
            </a:r>
            <a:r>
              <a:rPr lang="en-IN" sz="3000" i="1" dirty="0" smtClean="0"/>
              <a:t>’’ in relation to goods, means—</a:t>
            </a:r>
          </a:p>
          <a:p>
            <a:r>
              <a:rPr lang="en-IN" sz="3000" dirty="0" smtClean="0"/>
              <a:t>(a) despatch of the goods for delivery by the supplier thereof or by any other person acting on behalf of such supplier; or</a:t>
            </a:r>
          </a:p>
          <a:p>
            <a:r>
              <a:rPr lang="en-IN" sz="3000" dirty="0" smtClean="0"/>
              <a:t>(b) collection of the goods by the recipient thereof or by any other person acting on behalf of such recipient;</a:t>
            </a:r>
          </a:p>
          <a:p>
            <a:r>
              <a:rPr lang="en-IN" sz="3000" dirty="0" smtClean="0"/>
              <a:t>(</a:t>
            </a:r>
            <a:r>
              <a:rPr lang="en-IN" sz="3000" i="1" dirty="0" smtClean="0"/>
              <a:t>98) “</a:t>
            </a:r>
            <a:r>
              <a:rPr lang="en-IN" sz="3000" b="1" i="1" u="sng" dirty="0" smtClean="0"/>
              <a:t>Reverse charge</a:t>
            </a:r>
            <a:r>
              <a:rPr lang="en-IN" sz="3000" i="1" dirty="0" smtClean="0"/>
              <a:t>” means –</a:t>
            </a:r>
          </a:p>
          <a:p>
            <a:r>
              <a:rPr lang="en-IN" sz="3000" dirty="0" smtClean="0"/>
              <a:t>the liability to pay tax by the recipient of supply of goods &amp;/or services instead of the supplier of such goods &amp;/or services u/s 9 (3) or (4) of CGST Act or  u/s  5(3) or (4) of IGST ACT </a:t>
            </a:r>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 </a:t>
            </a:r>
            <a:r>
              <a:rPr lang="en-US" dirty="0" smtClean="0">
                <a:latin typeface="Californian FB" panose="0207040306080B030204" pitchFamily="18" charset="0"/>
              </a:rPr>
              <a:t>Related person</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227911"/>
            <a:ext cx="10018713" cy="4611187"/>
          </a:xfrm>
        </p:spPr>
        <p:txBody>
          <a:bodyPr>
            <a:normAutofit fontScale="92500" lnSpcReduction="10000"/>
          </a:bodyPr>
          <a:lstStyle/>
          <a:p>
            <a:r>
              <a:rPr lang="en-IN" dirty="0" smtClean="0"/>
              <a:t>(v) one of them directly or indirectly </a:t>
            </a:r>
            <a:r>
              <a:rPr lang="en-IN" b="1" i="1" u="sng" dirty="0" smtClean="0"/>
              <a:t>controls the other</a:t>
            </a:r>
            <a:r>
              <a:rPr lang="en-IN" dirty="0" smtClean="0"/>
              <a:t>;</a:t>
            </a:r>
          </a:p>
          <a:p>
            <a:r>
              <a:rPr lang="en-IN" dirty="0" smtClean="0"/>
              <a:t>(vi) both of them are directly or indirectly </a:t>
            </a:r>
            <a:r>
              <a:rPr lang="en-IN" b="1" i="1" u="sng" dirty="0" smtClean="0"/>
              <a:t>controlled by a third person</a:t>
            </a:r>
            <a:r>
              <a:rPr lang="en-IN" dirty="0" smtClean="0"/>
              <a:t>;</a:t>
            </a:r>
          </a:p>
          <a:p>
            <a:r>
              <a:rPr lang="en-IN" dirty="0" smtClean="0"/>
              <a:t>(vii) together they directly or indirectly control a third person; or they are </a:t>
            </a:r>
            <a:r>
              <a:rPr lang="en-IN" b="1" i="1" u="sng" dirty="0" smtClean="0"/>
              <a:t>members of the same family</a:t>
            </a:r>
            <a:r>
              <a:rPr lang="en-IN" dirty="0" smtClean="0"/>
              <a:t>;</a:t>
            </a:r>
          </a:p>
          <a:p>
            <a:r>
              <a:rPr lang="en-IN" dirty="0" smtClean="0"/>
              <a:t>(b) the term “person” also includes legal persons;</a:t>
            </a:r>
          </a:p>
          <a:p>
            <a:r>
              <a:rPr lang="en-IN" dirty="0" smtClean="0"/>
              <a:t>(c) persons who are </a:t>
            </a:r>
            <a:r>
              <a:rPr lang="en-IN" b="1" i="1" u="sng" dirty="0" smtClean="0"/>
              <a:t>associated in the business</a:t>
            </a:r>
            <a:r>
              <a:rPr lang="en-IN" dirty="0" smtClean="0"/>
              <a:t> of one another in that one is the sole agent or sole distributor or sole concessionaire, howsoever described, of the other, shall be deemed to be related.</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30</a:t>
            </a:fld>
            <a:endParaRPr lang="en-IN"/>
          </a:p>
        </p:txBody>
      </p:sp>
    </p:spTree>
    <p:extLst>
      <p:ext uri="{BB962C8B-B14F-4D97-AF65-F5344CB8AC3E}">
        <p14:creationId xmlns="" xmlns:p14="http://schemas.microsoft.com/office/powerpoint/2010/main" val="2469379115"/>
      </p:ext>
    </p:extLst>
  </p:cSld>
  <p:clrMapOvr>
    <a:masterClrMapping/>
  </p:clrMapOvr>
  <p:transition spd="slow">
    <p:wedg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8226" y="121184"/>
            <a:ext cx="10018713" cy="807745"/>
          </a:xfrm>
        </p:spPr>
        <p:txBody>
          <a:bodyPr/>
          <a:lstStyle/>
          <a:p>
            <a:r>
              <a:rPr lang="en-US" dirty="0">
                <a:latin typeface="Californian FB" panose="0207040306080B030204" pitchFamily="18" charset="0"/>
              </a:rPr>
              <a:t>Value of Supply – </a:t>
            </a:r>
            <a:r>
              <a:rPr lang="en-US" dirty="0" smtClean="0">
                <a:latin typeface="Californian FB" panose="0207040306080B030204" pitchFamily="18" charset="0"/>
              </a:rPr>
              <a:t>Example Sec 15</a:t>
            </a:r>
            <a:endParaRPr lang="en-IN" dirty="0">
              <a:latin typeface="Californian FB" panose="0207040306080B030204" pitchFamily="18" charset="0"/>
            </a:endParaRPr>
          </a:p>
        </p:txBody>
      </p:sp>
      <p:sp>
        <p:nvSpPr>
          <p:cNvPr id="3" name="Content Placeholder 2"/>
          <p:cNvSpPr>
            <a:spLocks noGrp="1"/>
          </p:cNvSpPr>
          <p:nvPr>
            <p:ph idx="1"/>
          </p:nvPr>
        </p:nvSpPr>
        <p:spPr>
          <a:xfrm>
            <a:off x="1720646" y="1035584"/>
            <a:ext cx="10018713" cy="5822416"/>
          </a:xfrm>
        </p:spPr>
        <p:txBody>
          <a:bodyPr anchor="t">
            <a:noAutofit/>
          </a:bodyPr>
          <a:lstStyle/>
          <a:p>
            <a:pPr algn="just"/>
            <a:r>
              <a:rPr lang="en-US" sz="2350" dirty="0" smtClean="0">
                <a:latin typeface="Cambria" pitchFamily="18" charset="0"/>
              </a:rPr>
              <a:t>Mr. A is a proprietor of M/s </a:t>
            </a:r>
            <a:r>
              <a:rPr lang="en-US" sz="2350" dirty="0" err="1" smtClean="0">
                <a:latin typeface="Cambria" pitchFamily="18" charset="0"/>
              </a:rPr>
              <a:t>Greentech</a:t>
            </a:r>
            <a:r>
              <a:rPr lang="en-US" sz="2350" dirty="0" smtClean="0">
                <a:latin typeface="Cambria" pitchFamily="18" charset="0"/>
              </a:rPr>
              <a:t>. </a:t>
            </a:r>
            <a:r>
              <a:rPr lang="en-US" sz="2350" dirty="0" err="1" smtClean="0">
                <a:latin typeface="Cambria" pitchFamily="18" charset="0"/>
              </a:rPr>
              <a:t>Greentech</a:t>
            </a:r>
            <a:r>
              <a:rPr lang="en-US" sz="2350" dirty="0" smtClean="0">
                <a:latin typeface="Cambria" pitchFamily="18" charset="0"/>
              </a:rPr>
              <a:t> is in the business of supply of a unique air conditioning system for which a specialized Installation is required which is also exclusively provided by M/s </a:t>
            </a:r>
            <a:r>
              <a:rPr lang="en-US" sz="2350" dirty="0" err="1" smtClean="0">
                <a:latin typeface="Cambria" pitchFamily="18" charset="0"/>
              </a:rPr>
              <a:t>Greentech</a:t>
            </a:r>
            <a:r>
              <a:rPr lang="en-US" sz="2350" dirty="0" smtClean="0">
                <a:latin typeface="Cambria" pitchFamily="18" charset="0"/>
              </a:rPr>
              <a:t>, Installation charges are extra.</a:t>
            </a:r>
          </a:p>
          <a:p>
            <a:pPr algn="just"/>
            <a:r>
              <a:rPr lang="en-US" sz="2350" dirty="0" smtClean="0">
                <a:latin typeface="Cambria" pitchFamily="18" charset="0"/>
              </a:rPr>
              <a:t>Being eco- friendly air conditioning system the President of India has accorded Mr. A with reward and has provided a specialized subsidy to buyer, whereby  20% of the Price shall be borne by the Government of India </a:t>
            </a:r>
          </a:p>
          <a:p>
            <a:pPr algn="just"/>
            <a:r>
              <a:rPr lang="en-US" sz="2350" dirty="0" smtClean="0">
                <a:latin typeface="Cambria" pitchFamily="18" charset="0"/>
              </a:rPr>
              <a:t>Mr. A however, always insist its buyers to ensure that the Freight arrangements needs to be made by the buyers which amount to Rs. 2000/-, which shall not be reduced from the final Invoice Value payable by the Buyer</a:t>
            </a:r>
          </a:p>
          <a:p>
            <a:pPr algn="just"/>
            <a:r>
              <a:rPr lang="en-US" sz="2350" dirty="0" smtClean="0">
                <a:latin typeface="Cambria" pitchFamily="18" charset="0"/>
              </a:rPr>
              <a:t>Mr. A has kept MRP for  all the A.C’s to un-related Parties for Rs. 50,000/- plus installation Rs. 1,000/-.</a:t>
            </a:r>
          </a:p>
          <a:p>
            <a:pPr algn="just"/>
            <a:r>
              <a:rPr lang="en-US" sz="2350" dirty="0" smtClean="0">
                <a:latin typeface="Cambria" pitchFamily="18" charset="0"/>
              </a:rPr>
              <a:t>Compute the Transaction Value U/s15</a:t>
            </a:r>
            <a:endParaRPr lang="en-US" sz="235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31</a:t>
            </a:fld>
            <a:endParaRPr lang="en-IN"/>
          </a:p>
        </p:txBody>
      </p:sp>
    </p:spTree>
    <p:extLst>
      <p:ext uri="{BB962C8B-B14F-4D97-AF65-F5344CB8AC3E}">
        <p14:creationId xmlns="" xmlns:p14="http://schemas.microsoft.com/office/powerpoint/2010/main" val="2469379115"/>
      </p:ext>
    </p:extLst>
  </p:cSld>
  <p:clrMapOvr>
    <a:masterClrMapping/>
  </p:clrMapOvr>
  <p:transition spd="slow">
    <p:wedg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 </a:t>
            </a:r>
            <a:r>
              <a:rPr lang="en-US" dirty="0" smtClean="0">
                <a:latin typeface="Californian FB" panose="0207040306080B030204" pitchFamily="18" charset="0"/>
              </a:rPr>
              <a:t>Example Sec 15</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227911"/>
            <a:ext cx="10018713" cy="4611187"/>
          </a:xfrm>
        </p:spPr>
        <p:txBody>
          <a:bodyPr>
            <a:normAutofit/>
          </a:bodyPr>
          <a:lstStyle/>
          <a:p>
            <a:r>
              <a:rPr lang="en-IN" dirty="0" smtClean="0"/>
              <a:t>.</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32</a:t>
            </a:fld>
            <a:endParaRPr lang="en-IN"/>
          </a:p>
        </p:txBody>
      </p:sp>
      <p:graphicFrame>
        <p:nvGraphicFramePr>
          <p:cNvPr id="5" name="Table 4"/>
          <p:cNvGraphicFramePr>
            <a:graphicFrameLocks noGrp="1"/>
          </p:cNvGraphicFramePr>
          <p:nvPr/>
        </p:nvGraphicFramePr>
        <p:xfrm>
          <a:off x="2032000" y="973666"/>
          <a:ext cx="9580880" cy="2651760"/>
        </p:xfrm>
        <a:graphic>
          <a:graphicData uri="http://schemas.openxmlformats.org/drawingml/2006/table">
            <a:tbl>
              <a:tblPr firstRow="1" bandRow="1">
                <a:tableStyleId>{5C22544A-7EE6-4342-B048-85BDC9FD1C3A}</a:tableStyleId>
              </a:tblPr>
              <a:tblGrid>
                <a:gridCol w="1076960"/>
                <a:gridCol w="6844937"/>
                <a:gridCol w="1658983"/>
              </a:tblGrid>
              <a:tr h="0">
                <a:tc>
                  <a:txBody>
                    <a:bodyPr/>
                    <a:lstStyle/>
                    <a:p>
                      <a:r>
                        <a:rPr lang="en-US" dirty="0" smtClean="0"/>
                        <a:t>Sr.</a:t>
                      </a:r>
                      <a:r>
                        <a:rPr lang="en-US" baseline="0" dirty="0" smtClean="0"/>
                        <a:t> No</a:t>
                      </a:r>
                      <a:endParaRPr lang="en-US" dirty="0"/>
                    </a:p>
                  </a:txBody>
                  <a:tcPr/>
                </a:tc>
                <a:tc>
                  <a:txBody>
                    <a:bodyPr/>
                    <a:lstStyle/>
                    <a:p>
                      <a:r>
                        <a:rPr lang="en-US" dirty="0" smtClean="0"/>
                        <a:t>Particulars</a:t>
                      </a:r>
                      <a:endParaRPr lang="en-US" dirty="0"/>
                    </a:p>
                  </a:txBody>
                  <a:tcPr/>
                </a:tc>
                <a:tc>
                  <a:txBody>
                    <a:bodyPr/>
                    <a:lstStyle/>
                    <a:p>
                      <a:pPr algn="r"/>
                      <a:r>
                        <a:rPr lang="en-US" dirty="0" smtClean="0"/>
                        <a:t>Amount (Rs.)</a:t>
                      </a:r>
                      <a:endParaRPr lang="en-US" dirty="0"/>
                    </a:p>
                  </a:txBody>
                  <a:tcPr/>
                </a:tc>
              </a:tr>
              <a:tr h="370840">
                <a:tc>
                  <a:txBody>
                    <a:bodyPr/>
                    <a:lstStyle/>
                    <a:p>
                      <a:r>
                        <a:rPr lang="en-US" sz="2400" dirty="0" smtClean="0"/>
                        <a:t>1</a:t>
                      </a:r>
                      <a:endParaRPr lang="en-US" sz="2400" dirty="0"/>
                    </a:p>
                  </a:txBody>
                  <a:tcPr/>
                </a:tc>
                <a:tc>
                  <a:txBody>
                    <a:bodyPr/>
                    <a:lstStyle/>
                    <a:p>
                      <a:r>
                        <a:rPr lang="en-US" sz="2400" dirty="0" smtClean="0"/>
                        <a:t>Total Price</a:t>
                      </a:r>
                      <a:r>
                        <a:rPr lang="en-US" sz="2400" baseline="0" dirty="0" smtClean="0"/>
                        <a:t> of the Eco- Friendly A.C</a:t>
                      </a:r>
                      <a:endParaRPr lang="en-US" sz="2400" dirty="0"/>
                    </a:p>
                  </a:txBody>
                  <a:tcPr/>
                </a:tc>
                <a:tc>
                  <a:txBody>
                    <a:bodyPr/>
                    <a:lstStyle/>
                    <a:p>
                      <a:pPr algn="r"/>
                      <a:r>
                        <a:rPr lang="en-US" dirty="0" smtClean="0"/>
                        <a:t> 50,000</a:t>
                      </a:r>
                      <a:endParaRPr lang="en-US" dirty="0"/>
                    </a:p>
                  </a:txBody>
                  <a:tcPr/>
                </a:tc>
              </a:tr>
              <a:tr h="370840">
                <a:tc>
                  <a:txBody>
                    <a:bodyPr/>
                    <a:lstStyle/>
                    <a:p>
                      <a:r>
                        <a:rPr lang="en-US" sz="2400" dirty="0" smtClean="0"/>
                        <a:t>2</a:t>
                      </a:r>
                      <a:endParaRPr lang="en-US" sz="2400" dirty="0"/>
                    </a:p>
                  </a:txBody>
                  <a:tcPr/>
                </a:tc>
                <a:tc>
                  <a:txBody>
                    <a:bodyPr/>
                    <a:lstStyle/>
                    <a:p>
                      <a:r>
                        <a:rPr lang="en-US" sz="2400" dirty="0" smtClean="0"/>
                        <a:t>Add:- Installation Cost</a:t>
                      </a:r>
                      <a:endParaRPr lang="en-US" sz="2400" dirty="0"/>
                    </a:p>
                  </a:txBody>
                  <a:tcPr/>
                </a:tc>
                <a:tc>
                  <a:txBody>
                    <a:bodyPr/>
                    <a:lstStyle/>
                    <a:p>
                      <a:pPr algn="r"/>
                      <a:r>
                        <a:rPr lang="en-US" dirty="0" smtClean="0"/>
                        <a:t>1,000</a:t>
                      </a:r>
                      <a:endParaRPr lang="en-US" dirty="0"/>
                    </a:p>
                  </a:txBody>
                  <a:tcPr/>
                </a:tc>
              </a:tr>
              <a:tr h="370840">
                <a:tc>
                  <a:txBody>
                    <a:bodyPr/>
                    <a:lstStyle/>
                    <a:p>
                      <a:r>
                        <a:rPr lang="en-US" sz="2400" dirty="0" smtClean="0"/>
                        <a:t>3</a:t>
                      </a:r>
                      <a:endParaRPr lang="en-US" sz="2400" dirty="0"/>
                    </a:p>
                  </a:txBody>
                  <a:tcPr/>
                </a:tc>
                <a:tc>
                  <a:txBody>
                    <a:bodyPr/>
                    <a:lstStyle/>
                    <a:p>
                      <a:r>
                        <a:rPr lang="en-US" sz="2400" dirty="0" smtClean="0"/>
                        <a:t>Less:- Subsidy</a:t>
                      </a:r>
                      <a:r>
                        <a:rPr lang="en-US" sz="2400" baseline="0" dirty="0" smtClean="0"/>
                        <a:t> Provided By GOI</a:t>
                      </a:r>
                      <a:endParaRPr lang="en-US" sz="2400" dirty="0"/>
                    </a:p>
                  </a:txBody>
                  <a:tcPr/>
                </a:tc>
                <a:tc>
                  <a:txBody>
                    <a:bodyPr/>
                    <a:lstStyle/>
                    <a:p>
                      <a:pPr algn="r"/>
                      <a:r>
                        <a:rPr lang="en-US" dirty="0" smtClean="0"/>
                        <a:t>10,000</a:t>
                      </a:r>
                      <a:endParaRPr lang="en-US" dirty="0"/>
                    </a:p>
                  </a:txBody>
                  <a:tcPr/>
                </a:tc>
              </a:tr>
              <a:tr h="370840">
                <a:tc>
                  <a:txBody>
                    <a:bodyPr/>
                    <a:lstStyle/>
                    <a:p>
                      <a:r>
                        <a:rPr lang="en-US" sz="2400" dirty="0" smtClean="0"/>
                        <a:t>4</a:t>
                      </a:r>
                      <a:endParaRPr lang="en-US" sz="2400" dirty="0"/>
                    </a:p>
                  </a:txBody>
                  <a:tcPr/>
                </a:tc>
                <a:tc>
                  <a:txBody>
                    <a:bodyPr/>
                    <a:lstStyle/>
                    <a:p>
                      <a:r>
                        <a:rPr lang="en-US" sz="2400" dirty="0" smtClean="0"/>
                        <a:t>Freight Arrangement</a:t>
                      </a:r>
                      <a:r>
                        <a:rPr lang="en-US" sz="2400" baseline="0" dirty="0" smtClean="0"/>
                        <a:t> borne by the Buyer</a:t>
                      </a:r>
                      <a:endParaRPr lang="en-US" sz="2400" dirty="0"/>
                    </a:p>
                  </a:txBody>
                  <a:tcPr/>
                </a:tc>
                <a:tc>
                  <a:txBody>
                    <a:bodyPr/>
                    <a:lstStyle/>
                    <a:p>
                      <a:pPr algn="r"/>
                      <a:r>
                        <a:rPr lang="en-US" dirty="0" smtClean="0"/>
                        <a:t>2,000</a:t>
                      </a:r>
                      <a:endParaRPr lang="en-US" dirty="0"/>
                    </a:p>
                  </a:txBody>
                  <a:tcPr/>
                </a:tc>
              </a:tr>
              <a:tr h="370840">
                <a:tc>
                  <a:txBody>
                    <a:bodyPr/>
                    <a:lstStyle/>
                    <a:p>
                      <a:endParaRPr lang="en-IN" sz="2400"/>
                    </a:p>
                  </a:txBody>
                  <a:tcPr/>
                </a:tc>
                <a:tc>
                  <a:txBody>
                    <a:bodyPr/>
                    <a:lstStyle/>
                    <a:p>
                      <a:r>
                        <a:rPr lang="en-US" sz="2400" dirty="0" smtClean="0"/>
                        <a:t>Final Transaction Value on which GST IS PAYABLE </a:t>
                      </a:r>
                      <a:endParaRPr lang="en-IN" sz="2400" dirty="0"/>
                    </a:p>
                  </a:txBody>
                  <a:tcPr/>
                </a:tc>
                <a:tc>
                  <a:txBody>
                    <a:bodyPr/>
                    <a:lstStyle/>
                    <a:p>
                      <a:pPr algn="r"/>
                      <a:r>
                        <a:rPr lang="en-US" dirty="0" smtClean="0"/>
                        <a:t>43,000</a:t>
                      </a:r>
                      <a:endParaRPr lang="en-US" dirty="0"/>
                    </a:p>
                  </a:txBody>
                  <a:tcPr/>
                </a:tc>
              </a:tr>
            </a:tbl>
          </a:graphicData>
        </a:graphic>
      </p:graphicFrame>
    </p:spTree>
    <p:extLst>
      <p:ext uri="{BB962C8B-B14F-4D97-AF65-F5344CB8AC3E}">
        <p14:creationId xmlns="" xmlns:p14="http://schemas.microsoft.com/office/powerpoint/2010/main" val="2469379115"/>
      </p:ext>
    </p:extLst>
  </p:cSld>
  <p:clrMapOvr>
    <a:masterClrMapping/>
  </p:clrMapOvr>
  <p:transition spd="slow">
    <p:wedg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lstStyle/>
          <a:p>
            <a:r>
              <a:rPr lang="en-US" dirty="0">
                <a:latin typeface="Californian FB" panose="0207040306080B030204" pitchFamily="18" charset="0"/>
              </a:rPr>
              <a:t>Value of Supply – </a:t>
            </a:r>
            <a:r>
              <a:rPr lang="en-US" dirty="0" smtClean="0">
                <a:latin typeface="Californian FB" panose="0207040306080B030204" pitchFamily="18" charset="0"/>
              </a:rPr>
              <a:t>Example Sec 15</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031966"/>
            <a:ext cx="10018713" cy="5578153"/>
          </a:xfrm>
        </p:spPr>
        <p:txBody>
          <a:bodyPr anchor="t">
            <a:noAutofit/>
          </a:bodyPr>
          <a:lstStyle/>
          <a:p>
            <a:pPr algn="just"/>
            <a:r>
              <a:rPr lang="en-US" sz="2700" dirty="0" smtClean="0"/>
              <a:t>1) Amir </a:t>
            </a:r>
            <a:r>
              <a:rPr lang="en-US" sz="2700" dirty="0" err="1" smtClean="0"/>
              <a:t>Garib</a:t>
            </a:r>
            <a:r>
              <a:rPr lang="en-US" sz="2700" dirty="0" smtClean="0"/>
              <a:t> Ltd. provides subsidised lunch to its employees at Rs 50/- Its parent trust pays Rs. 30/- per lunch to Caterers.  What is the value of Lunch on which GST is payable?</a:t>
            </a:r>
          </a:p>
          <a:p>
            <a:pPr algn="just"/>
            <a:r>
              <a:rPr lang="en-US" sz="2700" dirty="0" smtClean="0"/>
              <a:t>2) Mr. </a:t>
            </a:r>
            <a:r>
              <a:rPr lang="en-US" sz="2700" dirty="0" err="1" smtClean="0"/>
              <a:t>Rangila</a:t>
            </a:r>
            <a:r>
              <a:rPr lang="en-US" sz="2700" dirty="0" smtClean="0"/>
              <a:t>  has given a contract for construction of his Bungalow for Rs. X.  He supplies cement &amp; Steel to his contractor for Rs. 15 lacks which he purchased from his friends for Rs. 14 lacks. What is value of Bungalow? What are the points to be seen while deciding the price on which GST is to be charged?</a:t>
            </a:r>
            <a:endParaRPr lang="en-IN" sz="2700" dirty="0" smtClean="0"/>
          </a:p>
          <a:p>
            <a:pPr algn="just">
              <a:buNone/>
            </a:pPr>
            <a:r>
              <a:rPr lang="en-US" sz="2700" dirty="0" smtClean="0">
                <a:latin typeface="Californian FB" panose="0207040306080B030204" pitchFamily="18" charset="0"/>
              </a:rPr>
              <a:t>     3) LG Electronics gives quantity discount to its dealers on the basis of annual turnover depending on value of TV sold. Whether it can be deducted from sales turnover and GST payable? What are the conditions to be fulfilled?</a:t>
            </a:r>
            <a:endParaRPr lang="en-US" sz="27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33</a:t>
            </a:fld>
            <a:endParaRPr lang="en-IN"/>
          </a:p>
        </p:txBody>
      </p:sp>
    </p:spTree>
    <p:extLst>
      <p:ext uri="{BB962C8B-B14F-4D97-AF65-F5344CB8AC3E}">
        <p14:creationId xmlns="" xmlns:p14="http://schemas.microsoft.com/office/powerpoint/2010/main" val="2469379115"/>
      </p:ext>
    </p:extLst>
  </p:cSld>
  <p:clrMapOvr>
    <a:masterClrMapping/>
  </p:clrMapOvr>
  <p:transition spd="slow">
    <p:wedg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721" y="2"/>
            <a:ext cx="10018713" cy="1033817"/>
          </a:xfrm>
        </p:spPr>
        <p:txBody>
          <a:bodyPr>
            <a:normAutofit/>
          </a:bodyPr>
          <a:lstStyle/>
          <a:p>
            <a:r>
              <a:rPr lang="en-IN" dirty="0" smtClean="0"/>
              <a:t>Supply Concepts Composite &amp; Mixed  </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186249386"/>
              </p:ext>
            </p:extLst>
          </p:nvPr>
        </p:nvGraphicFramePr>
        <p:xfrm>
          <a:off x="1345476" y="1517243"/>
          <a:ext cx="10846525" cy="42035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34</a:t>
            </a:fld>
            <a:endParaRPr lang="en-IN"/>
          </a:p>
        </p:txBody>
      </p:sp>
    </p:spTree>
    <p:extLst>
      <p:ext uri="{BB962C8B-B14F-4D97-AF65-F5344CB8AC3E}">
        <p14:creationId xmlns="" xmlns:p14="http://schemas.microsoft.com/office/powerpoint/2010/main" val="203107099"/>
      </p:ext>
    </p:extLst>
  </p:cSld>
  <p:clrMapOvr>
    <a:masterClrMapping/>
  </p:clrMapOvr>
  <p:transition spd="slow">
    <p:wedg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4035" y="99153"/>
            <a:ext cx="10937965" cy="1188720"/>
          </a:xfrm>
        </p:spPr>
        <p:txBody>
          <a:bodyPr>
            <a:normAutofit/>
          </a:bodyPr>
          <a:lstStyle/>
          <a:p>
            <a:r>
              <a:rPr lang="en-IN" sz="3000" dirty="0" smtClean="0"/>
              <a:t> </a:t>
            </a:r>
            <a:r>
              <a:rPr lang="en-IN" sz="3000" b="1" dirty="0" smtClean="0"/>
              <a:t>Value of supply where the  consideration is not wholly in money Rule 1</a:t>
            </a:r>
            <a:endParaRPr lang="en-IN" sz="3000" dirty="0">
              <a:latin typeface="Californian FB" panose="0207040306080B030204" pitchFamily="18" charset="0"/>
            </a:endParaRPr>
          </a:p>
        </p:txBody>
      </p:sp>
      <p:sp>
        <p:nvSpPr>
          <p:cNvPr id="3" name="Content Placeholder 2"/>
          <p:cNvSpPr>
            <a:spLocks noGrp="1"/>
          </p:cNvSpPr>
          <p:nvPr>
            <p:ph idx="1"/>
          </p:nvPr>
        </p:nvSpPr>
        <p:spPr>
          <a:xfrm>
            <a:off x="1685110" y="1246641"/>
            <a:ext cx="10171815" cy="5572801"/>
          </a:xfrm>
        </p:spPr>
        <p:txBody>
          <a:bodyPr>
            <a:noAutofit/>
          </a:bodyPr>
          <a:lstStyle/>
          <a:p>
            <a:r>
              <a:rPr lang="en-IN" sz="2500" dirty="0" smtClean="0"/>
              <a:t> Where the supply of goods or services is for a consideration not wholly in money, the value of the supply shall, </a:t>
            </a:r>
          </a:p>
          <a:p>
            <a:r>
              <a:rPr lang="en-IN" sz="2500" dirty="0" smtClean="0"/>
              <a:t>(a) be the open market value (OMV) of such supply; </a:t>
            </a:r>
          </a:p>
          <a:p>
            <a:r>
              <a:rPr lang="en-IN" sz="2500" dirty="0" smtClean="0"/>
              <a:t>(b) if OMV is not available, consideration in money + further amount in money as is equivalent to the consideration not in money if such amount is known at the time of supply; </a:t>
            </a:r>
          </a:p>
          <a:p>
            <a:r>
              <a:rPr lang="en-IN" sz="2500" dirty="0" smtClean="0"/>
              <a:t>(c) If not possible by clause (a) or clause (b), be the value of supply of goods or services or both of like kind and quality; </a:t>
            </a:r>
          </a:p>
          <a:p>
            <a:r>
              <a:rPr lang="en-IN" sz="2500" dirty="0" smtClean="0"/>
              <a:t>(d) if value is not determinable under clause (a) (b) or (c), be the sum total of consideration in money + amount in money that is equivalent to consideration not in money as determined by application of rule 4 or rule 5 in that order. </a:t>
            </a:r>
          </a:p>
          <a:p>
            <a:r>
              <a:rPr lang="en-US" sz="2500" dirty="0" smtClean="0"/>
              <a:t>e.g.  Supply of new by exchange of old/ barter exchange </a:t>
            </a:r>
            <a:endParaRPr lang="en-US" sz="25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35</a:t>
            </a:fld>
            <a:endParaRPr lang="en-IN"/>
          </a:p>
        </p:txBody>
      </p:sp>
    </p:spTree>
    <p:extLst>
      <p:ext uri="{BB962C8B-B14F-4D97-AF65-F5344CB8AC3E}">
        <p14:creationId xmlns="" xmlns:p14="http://schemas.microsoft.com/office/powerpoint/2010/main" val="1567669986"/>
      </p:ext>
    </p:extLst>
  </p:cSld>
  <p:clrMapOvr>
    <a:masterClrMapping/>
  </p:clrMapOvr>
  <p:transition spd="slow">
    <p:wedg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4035" y="0"/>
            <a:ext cx="10937965" cy="1188720"/>
          </a:xfrm>
        </p:spPr>
        <p:txBody>
          <a:bodyPr>
            <a:normAutofit fontScale="90000"/>
          </a:bodyPr>
          <a:lstStyle/>
          <a:p>
            <a:r>
              <a:rPr lang="en-IN" dirty="0" smtClean="0"/>
              <a:t> </a:t>
            </a:r>
            <a:r>
              <a:rPr lang="en-IN" sz="3300" b="1" dirty="0" smtClean="0"/>
              <a:t>Value of supply where the  consideration is not wholly in money Rule 1 Example </a:t>
            </a:r>
            <a:endParaRPr lang="en-IN" sz="3300" dirty="0">
              <a:latin typeface="Californian FB" panose="0207040306080B030204" pitchFamily="18" charset="0"/>
            </a:endParaRPr>
          </a:p>
        </p:txBody>
      </p:sp>
      <p:sp>
        <p:nvSpPr>
          <p:cNvPr id="3" name="Content Placeholder 2"/>
          <p:cNvSpPr>
            <a:spLocks noGrp="1"/>
          </p:cNvSpPr>
          <p:nvPr>
            <p:ph idx="1"/>
          </p:nvPr>
        </p:nvSpPr>
        <p:spPr>
          <a:xfrm>
            <a:off x="1685110" y="1136471"/>
            <a:ext cx="10171815" cy="4926665"/>
          </a:xfrm>
        </p:spPr>
        <p:txBody>
          <a:bodyPr anchor="t">
            <a:normAutofit/>
          </a:bodyPr>
          <a:lstStyle/>
          <a:p>
            <a:r>
              <a:rPr lang="en-IN" dirty="0" smtClean="0"/>
              <a:t> </a:t>
            </a:r>
            <a:r>
              <a:rPr lang="en-US" sz="2800" dirty="0" smtClean="0">
                <a:latin typeface="Cambria" pitchFamily="18" charset="0"/>
              </a:rPr>
              <a:t>Mr. A is Chartered Accountant in Practice. With more than 5 Years of Experience he has ultimately bought his office for which he asked one of his architect client to design the same.</a:t>
            </a:r>
          </a:p>
          <a:p>
            <a:r>
              <a:rPr lang="en-US" sz="2800" dirty="0" smtClean="0">
                <a:latin typeface="Cambria" pitchFamily="18" charset="0"/>
              </a:rPr>
              <a:t>His architect client made the whole design for him against which Mr. A compensated by filling his return.</a:t>
            </a:r>
          </a:p>
          <a:p>
            <a:r>
              <a:rPr lang="en-US" sz="2800" dirty="0" smtClean="0">
                <a:latin typeface="Cambria" pitchFamily="18" charset="0"/>
              </a:rPr>
              <a:t>Normally Mr. A charges Rs. 10,000 per Return inclusive of GST</a:t>
            </a:r>
          </a:p>
          <a:p>
            <a:r>
              <a:rPr lang="en-US" sz="2800" dirty="0" smtClean="0">
                <a:latin typeface="Cambria" pitchFamily="18" charset="0"/>
              </a:rPr>
              <a:t>Compute the Transaction Value for the payment of GST for the supply provided by  Mr. A </a:t>
            </a:r>
          </a:p>
          <a:p>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36</a:t>
            </a:fld>
            <a:endParaRPr lang="en-IN"/>
          </a:p>
        </p:txBody>
      </p:sp>
    </p:spTree>
    <p:extLst>
      <p:ext uri="{BB962C8B-B14F-4D97-AF65-F5344CB8AC3E}">
        <p14:creationId xmlns="" xmlns:p14="http://schemas.microsoft.com/office/powerpoint/2010/main" val="1567669986"/>
      </p:ext>
    </p:extLst>
  </p:cSld>
  <p:clrMapOvr>
    <a:masterClrMapping/>
  </p:clrMapOvr>
  <p:transition spd="slow">
    <p:wedg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4035" y="0"/>
            <a:ext cx="10937965" cy="1188720"/>
          </a:xfrm>
        </p:spPr>
        <p:txBody>
          <a:bodyPr>
            <a:normAutofit fontScale="90000"/>
          </a:bodyPr>
          <a:lstStyle/>
          <a:p>
            <a:r>
              <a:rPr lang="en-IN" dirty="0" smtClean="0"/>
              <a:t> </a:t>
            </a:r>
            <a:r>
              <a:rPr lang="en-IN" sz="3300" b="1" dirty="0" smtClean="0"/>
              <a:t>Value of supply where the  consideration is not wholly in money Rule 1 Example Answer</a:t>
            </a:r>
            <a:endParaRPr lang="en-IN" sz="3300" dirty="0">
              <a:latin typeface="Californian FB" panose="0207040306080B030204" pitchFamily="18" charset="0"/>
            </a:endParaRPr>
          </a:p>
        </p:txBody>
      </p:sp>
      <p:sp>
        <p:nvSpPr>
          <p:cNvPr id="3" name="Content Placeholder 2"/>
          <p:cNvSpPr>
            <a:spLocks noGrp="1"/>
          </p:cNvSpPr>
          <p:nvPr>
            <p:ph idx="1"/>
          </p:nvPr>
        </p:nvSpPr>
        <p:spPr>
          <a:xfrm>
            <a:off x="1685110" y="1290709"/>
            <a:ext cx="10171815" cy="5374496"/>
          </a:xfrm>
        </p:spPr>
        <p:txBody>
          <a:bodyPr anchor="t">
            <a:normAutofit fontScale="85000" lnSpcReduction="20000"/>
          </a:bodyPr>
          <a:lstStyle/>
          <a:p>
            <a:pPr lvl="0"/>
            <a:r>
              <a:rPr lang="en-US" sz="3100" dirty="0" smtClean="0">
                <a:latin typeface="Cambria" pitchFamily="18" charset="0"/>
              </a:rPr>
              <a:t>Transaction Value in case of  Supply when the consideration in not wholly in money is Open Market Value, Where supplier &amp; recipient are un related and price is a sole consideration </a:t>
            </a:r>
            <a:endParaRPr lang="en-US" sz="3100" dirty="0" smtClean="0"/>
          </a:p>
          <a:p>
            <a:pPr lvl="0"/>
            <a:r>
              <a:rPr lang="en-US" sz="3100" dirty="0" smtClean="0">
                <a:latin typeface="Cambria" pitchFamily="18" charset="0"/>
              </a:rPr>
              <a:t> If its not determinable as per the same than, Sum Total of Amount in Money+ Equivalent to consideration not in Money ( if known at the time of supply)</a:t>
            </a:r>
            <a:endParaRPr lang="en-US" sz="3100" dirty="0" smtClean="0"/>
          </a:p>
          <a:p>
            <a:pPr lvl="0"/>
            <a:r>
              <a:rPr lang="en-US" sz="3100" dirty="0" smtClean="0">
                <a:latin typeface="Cambria" pitchFamily="18" charset="0"/>
              </a:rPr>
              <a:t>If No monetary consideration is received nor the equivalent to consideration not in money is determinable than, than Value as determined for supply of  goods and/or services of like kind and quality</a:t>
            </a:r>
            <a:endParaRPr lang="en-US" sz="3100" dirty="0" smtClean="0"/>
          </a:p>
          <a:p>
            <a:r>
              <a:rPr lang="en-US" sz="3100" dirty="0" smtClean="0">
                <a:latin typeface="Cambria" pitchFamily="18" charset="0"/>
              </a:rPr>
              <a:t>Hence since in our example we can determine the same as per the value of supply of services of like kind and quality, which in case of return filing is Rs. 10,000 inclusive of GST</a:t>
            </a:r>
          </a:p>
          <a:p>
            <a:r>
              <a:rPr lang="en-US" sz="3100" dirty="0" smtClean="0">
                <a:latin typeface="Cambria" pitchFamily="18" charset="0"/>
              </a:rPr>
              <a:t>The Value of Supply for Filling of Returns for his architect Client is Rs. 10,000 being the work required is work like kind and quality *</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37</a:t>
            </a:fld>
            <a:endParaRPr lang="en-IN"/>
          </a:p>
        </p:txBody>
      </p:sp>
    </p:spTree>
    <p:extLst>
      <p:ext uri="{BB962C8B-B14F-4D97-AF65-F5344CB8AC3E}">
        <p14:creationId xmlns="" xmlns:p14="http://schemas.microsoft.com/office/powerpoint/2010/main" val="1567669986"/>
      </p:ext>
    </p:extLst>
  </p:cSld>
  <p:clrMapOvr>
    <a:masterClrMapping/>
  </p:clrMapOvr>
  <p:transition spd="slow">
    <p:wedg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33051"/>
            <a:ext cx="10018713" cy="1127234"/>
          </a:xfrm>
        </p:spPr>
        <p:txBody>
          <a:bodyPr>
            <a:noAutofit/>
          </a:bodyPr>
          <a:lstStyle/>
          <a:p>
            <a:r>
              <a:rPr lang="en-IN" sz="3600" dirty="0" smtClean="0"/>
              <a:t> </a:t>
            </a:r>
            <a:r>
              <a:rPr lang="en-IN" sz="3600" b="1" dirty="0" smtClean="0"/>
              <a:t>Value of supply between distinct or related persons, other than through an agent (Rule 2)</a:t>
            </a:r>
            <a:endParaRPr lang="en-IN" sz="3600" dirty="0">
              <a:latin typeface="Californian FB" panose="0207040306080B030204" pitchFamily="18" charset="0"/>
            </a:endParaRPr>
          </a:p>
        </p:txBody>
      </p:sp>
      <p:sp>
        <p:nvSpPr>
          <p:cNvPr id="3" name="Content Placeholder 2"/>
          <p:cNvSpPr>
            <a:spLocks noGrp="1"/>
          </p:cNvSpPr>
          <p:nvPr>
            <p:ph idx="1"/>
          </p:nvPr>
        </p:nvSpPr>
        <p:spPr>
          <a:xfrm>
            <a:off x="1838212" y="1399142"/>
            <a:ext cx="10018713" cy="5291790"/>
          </a:xfrm>
        </p:spPr>
        <p:txBody>
          <a:bodyPr anchor="t">
            <a:noAutofit/>
          </a:bodyPr>
          <a:lstStyle/>
          <a:p>
            <a:r>
              <a:rPr lang="en-US" sz="2700" dirty="0" smtClean="0">
                <a:latin typeface="Californian FB" panose="0207040306080B030204" pitchFamily="18" charset="0"/>
              </a:rPr>
              <a:t>Where there is a transaction between persons having more than one  reg. in same or different states or related persons the value of supply shall be </a:t>
            </a:r>
          </a:p>
          <a:p>
            <a:r>
              <a:rPr lang="en-IN" sz="2700" dirty="0" smtClean="0"/>
              <a:t>(a) the OMV of such supply; </a:t>
            </a:r>
          </a:p>
          <a:p>
            <a:r>
              <a:rPr lang="en-IN" sz="2700" dirty="0" smtClean="0"/>
              <a:t>(b) if OMV is not available, be the value of supply of goods or services of like kind and quality; </a:t>
            </a:r>
          </a:p>
          <a:p>
            <a:r>
              <a:rPr lang="en-IN" sz="2700" dirty="0" smtClean="0"/>
              <a:t>(c) if value is not determinable under clause (a) or (b), be the value as determined by application of rule 4 or rule 5, in that order: </a:t>
            </a:r>
          </a:p>
          <a:p>
            <a:r>
              <a:rPr lang="en-IN" sz="2700" dirty="0" smtClean="0"/>
              <a:t>Provided where the recipient is eligible for full input tax credit, the value declared in the invoice shall be deemed to be the open market value of goods or services.</a:t>
            </a:r>
            <a:endParaRPr lang="en-US" sz="27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38</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a:bodyPr>
          <a:lstStyle/>
          <a:p>
            <a:r>
              <a:rPr lang="en-IN" dirty="0" smtClean="0"/>
              <a:t> Value of supply (Rule 3 &amp; 4)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66653"/>
            <a:ext cx="10018713" cy="5512527"/>
          </a:xfrm>
        </p:spPr>
        <p:txBody>
          <a:bodyPr anchor="t">
            <a:normAutofit fontScale="85000" lnSpcReduction="10000"/>
          </a:bodyPr>
          <a:lstStyle/>
          <a:p>
            <a:r>
              <a:rPr lang="en-IN" dirty="0" smtClean="0"/>
              <a:t>Value of goods between the </a:t>
            </a:r>
            <a:r>
              <a:rPr lang="en-IN" b="1" dirty="0" smtClean="0"/>
              <a:t>principal and his agent</a:t>
            </a:r>
            <a:r>
              <a:rPr lang="en-IN" dirty="0" smtClean="0"/>
              <a:t> (Rule 3)</a:t>
            </a:r>
          </a:p>
          <a:p>
            <a:r>
              <a:rPr lang="en-IN" dirty="0" smtClean="0"/>
              <a:t>A) OMV of the </a:t>
            </a:r>
            <a:r>
              <a:rPr lang="en-IN" b="1" i="1" u="sng" dirty="0" smtClean="0"/>
              <a:t>goods</a:t>
            </a:r>
            <a:r>
              <a:rPr lang="en-IN" dirty="0" smtClean="0"/>
              <a:t> being supplied, B) at the option of the supplier, be 90% of the price charged for the supply of goods of like kind and quality by the recipient to his customer not being a related person, where the goods are intended for further supply by the said recipient; </a:t>
            </a:r>
          </a:p>
          <a:p>
            <a:r>
              <a:rPr lang="en-IN" dirty="0" smtClean="0"/>
              <a:t>where the value of a supply is not determinable as above, the same shall be determined by application of rule 4 or rule 5 in that order. </a:t>
            </a:r>
          </a:p>
          <a:p>
            <a:r>
              <a:rPr lang="en-US" b="1" i="1" u="sng" dirty="0" smtClean="0"/>
              <a:t>RULE 4</a:t>
            </a:r>
            <a:r>
              <a:rPr lang="en-US" dirty="0" smtClean="0"/>
              <a:t>:</a:t>
            </a:r>
          </a:p>
          <a:p>
            <a:r>
              <a:rPr lang="en-IN" dirty="0" smtClean="0"/>
              <a:t>Where the value of a supply of goods or services or both is not determinable by any of the preceding rules, the value shall be 110% of the cost of production or manufacture or cost of acquisition of such goods or cost of provision of such services. </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39</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82882"/>
            <a:ext cx="10018713" cy="718457"/>
          </a:xfrm>
        </p:spPr>
        <p:txBody>
          <a:bodyPr>
            <a:normAutofit fontScale="90000"/>
          </a:bodyPr>
          <a:lstStyle/>
          <a:p>
            <a:r>
              <a:rPr lang="en-US" dirty="0" smtClean="0">
                <a:latin typeface="Californian FB" panose="0207040306080B030204" pitchFamily="18" charset="0"/>
              </a:rPr>
              <a:t>Important Definitions  Sec. 2</a:t>
            </a:r>
            <a:endParaRPr lang="en-IN" dirty="0"/>
          </a:p>
        </p:txBody>
      </p:sp>
      <p:sp>
        <p:nvSpPr>
          <p:cNvPr id="5" name="Content Placeholder 4"/>
          <p:cNvSpPr>
            <a:spLocks noGrp="1"/>
          </p:cNvSpPr>
          <p:nvPr>
            <p:ph idx="1"/>
          </p:nvPr>
        </p:nvSpPr>
        <p:spPr>
          <a:xfrm>
            <a:off x="1484311" y="888276"/>
            <a:ext cx="10018713" cy="5644726"/>
          </a:xfrm>
        </p:spPr>
        <p:txBody>
          <a:bodyPr anchor="t">
            <a:noAutofit/>
          </a:bodyPr>
          <a:lstStyle/>
          <a:p>
            <a:r>
              <a:rPr lang="en-IN" sz="2500" dirty="0" smtClean="0"/>
              <a:t>(</a:t>
            </a:r>
            <a:r>
              <a:rPr lang="en-IN" sz="2500" i="1" dirty="0" smtClean="0"/>
              <a:t>105) “</a:t>
            </a:r>
            <a:r>
              <a:rPr lang="en-IN" sz="2500" b="1" i="1" u="sng" dirty="0" smtClean="0"/>
              <a:t>supplier</a:t>
            </a:r>
            <a:r>
              <a:rPr lang="en-IN" sz="2500" i="1" dirty="0" smtClean="0"/>
              <a:t>” </a:t>
            </a:r>
            <a:r>
              <a:rPr lang="en-IN" sz="2500" dirty="0" smtClean="0"/>
              <a:t>in relation to any goods or services or both, shall mean the person supplying the said goods or services or both and shall include an agent acting as such on behalf of such supplier in relation to the goods or services or both supplied;</a:t>
            </a:r>
          </a:p>
          <a:p>
            <a:r>
              <a:rPr lang="en-US" sz="2500" b="1" i="1" u="sng" dirty="0" smtClean="0">
                <a:latin typeface="Cambria" pitchFamily="18" charset="0"/>
              </a:rPr>
              <a:t>Distinct Person Sec. 25</a:t>
            </a:r>
          </a:p>
          <a:p>
            <a:r>
              <a:rPr lang="en-US" sz="2500" dirty="0" smtClean="0">
                <a:latin typeface="Cambria" pitchFamily="18" charset="0"/>
              </a:rPr>
              <a:t>(4) A person who has obtained or is required to obtain more than one reg., whether in one State or U.T. or more than one State or U.T. shall, in respect of each such registration, be treated as distinct persons for the purposes of this Act.</a:t>
            </a:r>
          </a:p>
          <a:p>
            <a:r>
              <a:rPr lang="en-US" sz="2500" dirty="0" smtClean="0">
                <a:latin typeface="Cambria" pitchFamily="18" charset="0"/>
              </a:rPr>
              <a:t>(5) Where a person who has obtained or is required to obtain reg. in a State or U.T. in respect of an establishment, has an establishment in another State or Union territory, then such establishments shall be treated as establishments of distinct persons for the purposes of this Act</a:t>
            </a:r>
            <a:r>
              <a:rPr lang="en-US" sz="2500" dirty="0" smtClean="0">
                <a:solidFill>
                  <a:schemeClr val="dk1"/>
                </a:solidFill>
                <a:latin typeface="Cambria" pitchFamily="18" charset="0"/>
              </a:rPr>
              <a:t>.</a:t>
            </a:r>
            <a:endParaRPr lang="en-IN" sz="2500" dirty="0" smtClean="0"/>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fontScale="90000"/>
          </a:bodyPr>
          <a:lstStyle/>
          <a:p>
            <a:r>
              <a:rPr lang="en-IN" dirty="0" smtClean="0"/>
              <a:t> </a:t>
            </a:r>
            <a:r>
              <a:rPr lang="en-IN" b="1" dirty="0" smtClean="0"/>
              <a:t>Value of supply between distinct or related persons, (Rule 3) Example</a:t>
            </a:r>
            <a:endParaRPr lang="en-IN" dirty="0">
              <a:latin typeface="Californian FB" panose="0207040306080B030204" pitchFamily="18" charset="0"/>
            </a:endParaRPr>
          </a:p>
        </p:txBody>
      </p:sp>
      <p:sp>
        <p:nvSpPr>
          <p:cNvPr id="3" name="Content Placeholder 2"/>
          <p:cNvSpPr>
            <a:spLocks noGrp="1"/>
          </p:cNvSpPr>
          <p:nvPr>
            <p:ph idx="1"/>
          </p:nvPr>
        </p:nvSpPr>
        <p:spPr>
          <a:xfrm>
            <a:off x="1567545" y="1307073"/>
            <a:ext cx="10289380" cy="5449961"/>
          </a:xfrm>
        </p:spPr>
        <p:txBody>
          <a:bodyPr anchor="t">
            <a:normAutofit fontScale="92500" lnSpcReduction="20000"/>
          </a:bodyPr>
          <a:lstStyle/>
          <a:p>
            <a:r>
              <a:rPr lang="en-US" dirty="0" smtClean="0">
                <a:latin typeface="Cambria" pitchFamily="18" charset="0"/>
              </a:rPr>
              <a:t>XYZ Pvt Ltd being an Principal Manufacturer, has appointed ABC as its authorized Agent to sells its bike in the State of Maharashtra for Rs. 42,000/- to its customers.</a:t>
            </a:r>
          </a:p>
          <a:p>
            <a:r>
              <a:rPr lang="en-US" dirty="0" smtClean="0">
                <a:latin typeface="Cambria" pitchFamily="18" charset="0"/>
              </a:rPr>
              <a:t>Another independent supplier is supplying bike of same kind to said agent at Rs. 39,000/-</a:t>
            </a:r>
          </a:p>
          <a:p>
            <a:r>
              <a:rPr lang="en-US" dirty="0" smtClean="0">
                <a:latin typeface="Cambria" pitchFamily="18" charset="0"/>
              </a:rPr>
              <a:t>What shall be the value of supply on which XYZ shall charge GST?</a:t>
            </a:r>
          </a:p>
          <a:p>
            <a:r>
              <a:rPr lang="en-US" dirty="0" smtClean="0">
                <a:latin typeface="Cambria" pitchFamily="18" charset="0"/>
              </a:rPr>
              <a:t>Ans:  Value of supply between the principal and agent is </a:t>
            </a:r>
          </a:p>
          <a:p>
            <a:r>
              <a:rPr lang="en-US" dirty="0" smtClean="0">
                <a:latin typeface="Cambria" pitchFamily="18" charset="0"/>
              </a:rPr>
              <a:t>Option 1- Open Market Value= Rs. 39,000/-</a:t>
            </a:r>
          </a:p>
          <a:p>
            <a:r>
              <a:rPr lang="en-US" dirty="0" smtClean="0">
                <a:latin typeface="Cambria" pitchFamily="18" charset="0"/>
              </a:rPr>
              <a:t>Option 2-  90% of Price Charged by the recipient when sold to third party=Rs. 42,000*90/100= Rs. 37,800/-</a:t>
            </a:r>
          </a:p>
          <a:p>
            <a:r>
              <a:rPr lang="en-US" dirty="0" smtClean="0">
                <a:latin typeface="Cambria" pitchFamily="18" charset="0"/>
              </a:rPr>
              <a:t>The tax will have to be paid on minimum Rs. 37,800/-</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40</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a:bodyPr>
          <a:lstStyle/>
          <a:p>
            <a:r>
              <a:rPr lang="en-IN" dirty="0" smtClean="0"/>
              <a:t> Value of supply (Rule 5 &amp; 6)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66653"/>
            <a:ext cx="10018713" cy="5590903"/>
          </a:xfrm>
        </p:spPr>
        <p:txBody>
          <a:bodyPr anchor="t">
            <a:normAutofit fontScale="77500" lnSpcReduction="20000"/>
          </a:bodyPr>
          <a:lstStyle/>
          <a:p>
            <a:r>
              <a:rPr lang="en-IN" b="1" i="1" u="sng" dirty="0" smtClean="0"/>
              <a:t>Rule 5</a:t>
            </a:r>
            <a:r>
              <a:rPr lang="en-IN" dirty="0" smtClean="0"/>
              <a:t>: Where it is not possible to determine value by rules 1 to 4, the same shall be determined using reasonable means, consistent with the principles and general provisions of section 15 and these rules: </a:t>
            </a:r>
          </a:p>
          <a:p>
            <a:r>
              <a:rPr lang="en-IN" dirty="0" smtClean="0"/>
              <a:t>Provided that in case of supply of services, the supplier may opt for this rule, disregarding rule 4.</a:t>
            </a:r>
          </a:p>
          <a:p>
            <a:r>
              <a:rPr lang="en-US" b="1" i="1" u="sng" dirty="0" smtClean="0"/>
              <a:t>Rule 6:</a:t>
            </a:r>
            <a:r>
              <a:rPr lang="en-US" b="1" i="1" dirty="0" smtClean="0"/>
              <a:t>  </a:t>
            </a:r>
            <a:r>
              <a:rPr lang="en-IN" b="1" dirty="0" smtClean="0"/>
              <a:t>Determination of value in respect of certain supplies:</a:t>
            </a:r>
          </a:p>
          <a:p>
            <a:r>
              <a:rPr lang="en-IN" b="1" dirty="0" smtClean="0"/>
              <a:t>1) </a:t>
            </a:r>
            <a:r>
              <a:rPr lang="en-IN" b="1" i="1" u="sng" dirty="0" smtClean="0"/>
              <a:t>The value of supply of services for purchase or sale of foreign currency</a:t>
            </a:r>
          </a:p>
          <a:p>
            <a:r>
              <a:rPr lang="en-IN" dirty="0" smtClean="0"/>
              <a:t>a) (difference between buying &amp; selling rate) * ( Total units of currency.) </a:t>
            </a:r>
          </a:p>
          <a:p>
            <a:r>
              <a:rPr lang="en-US" dirty="0" smtClean="0"/>
              <a:t>b) If rates are not available 1% of gross amt. of Indian Rs. received or paid.</a:t>
            </a:r>
          </a:p>
          <a:p>
            <a:r>
              <a:rPr lang="en-US" dirty="0" smtClean="0"/>
              <a:t>c) Where neither of the currencies is India Rs. - 1% of lesser of the amt the currency exchanger would have received by </a:t>
            </a:r>
            <a:r>
              <a:rPr lang="en-IN" dirty="0" smtClean="0"/>
              <a:t>converting any of the two currencies into Indian Rs. on that day at the reference rate provided by RBI </a:t>
            </a:r>
          </a:p>
          <a:p>
            <a:pPr algn="r"/>
            <a:r>
              <a:rPr lang="en-US" dirty="0" smtClean="0"/>
              <a:t>Contd..</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41</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a:bodyPr>
          <a:lstStyle/>
          <a:p>
            <a:r>
              <a:rPr lang="en-IN" dirty="0" smtClean="0"/>
              <a:t> Value of supply (Rule 6)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66653"/>
            <a:ext cx="10018713" cy="5724281"/>
          </a:xfrm>
        </p:spPr>
        <p:txBody>
          <a:bodyPr anchor="t">
            <a:normAutofit fontScale="77500" lnSpcReduction="20000"/>
          </a:bodyPr>
          <a:lstStyle/>
          <a:p>
            <a:r>
              <a:rPr lang="en-US" dirty="0" smtClean="0"/>
              <a:t>b) The money exchanger has option to follow the following method of valuation but can not be changed for remaining part of year  once opted </a:t>
            </a:r>
          </a:p>
          <a:p>
            <a:r>
              <a:rPr lang="en-US" dirty="0" smtClean="0"/>
              <a:t>The amt. is to be calculate with ref. to amt. of currency exchanged:</a:t>
            </a:r>
          </a:p>
          <a:p>
            <a:r>
              <a:rPr lang="en-US" dirty="0" err="1" smtClean="0"/>
              <a:t>i</a:t>
            </a:r>
            <a:r>
              <a:rPr lang="en-US" dirty="0" smtClean="0"/>
              <a:t>) 1% up to Rs. one lack – minimum Rs. 250/-</a:t>
            </a:r>
          </a:p>
          <a:p>
            <a:r>
              <a:rPr lang="en-US" dirty="0" smtClean="0"/>
              <a:t>ii) 1000+ ½ % of  amt. between one to ten lacks</a:t>
            </a:r>
          </a:p>
          <a:p>
            <a:r>
              <a:rPr lang="en-US" dirty="0" smtClean="0"/>
              <a:t>iii) 10000 + .1%  of amount above ten lacks maximum Rs. 60000/-</a:t>
            </a:r>
          </a:p>
          <a:p>
            <a:r>
              <a:rPr lang="en-US" dirty="0" smtClean="0"/>
              <a:t>2) </a:t>
            </a:r>
            <a:r>
              <a:rPr lang="en-US" b="1" i="1" u="sng" dirty="0" smtClean="0"/>
              <a:t>Value of supply services of air bookings by travel agent:</a:t>
            </a:r>
            <a:endParaRPr lang="en-US" dirty="0" smtClean="0"/>
          </a:p>
          <a:p>
            <a:r>
              <a:rPr lang="en-US" dirty="0" smtClean="0"/>
              <a:t>5% of basic fare for domestic bookings 10% basic fare for international bookings.</a:t>
            </a:r>
          </a:p>
          <a:p>
            <a:r>
              <a:rPr lang="en-US" dirty="0" smtClean="0"/>
              <a:t>3) </a:t>
            </a:r>
            <a:r>
              <a:rPr lang="en-US" b="1" i="1" u="sng" dirty="0" smtClean="0"/>
              <a:t>V</a:t>
            </a:r>
            <a:r>
              <a:rPr lang="en-IN" b="1" i="1" u="sng" dirty="0" err="1" smtClean="0"/>
              <a:t>alue</a:t>
            </a:r>
            <a:r>
              <a:rPr lang="en-IN" b="1" i="1" u="sng" dirty="0" smtClean="0"/>
              <a:t> of supply of services in relation to life insurance business</a:t>
            </a:r>
            <a:r>
              <a:rPr lang="en-US" b="1" i="1" u="sng" dirty="0" smtClean="0"/>
              <a:t> </a:t>
            </a:r>
          </a:p>
          <a:p>
            <a:r>
              <a:rPr lang="en-IN" dirty="0" smtClean="0"/>
              <a:t>(Not applicable if premium is wholly towards the risk cover in life insurance of holder) </a:t>
            </a:r>
            <a:endParaRPr lang="en-US" dirty="0" smtClean="0"/>
          </a:p>
          <a:p>
            <a:r>
              <a:rPr lang="en-US" dirty="0" smtClean="0"/>
              <a:t>gross premium charges - </a:t>
            </a:r>
            <a:r>
              <a:rPr lang="en-IN" dirty="0" smtClean="0"/>
              <a:t>amount allocated for investment, or savings on behalf of policy holder. </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42</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0"/>
            <a:ext cx="10018713" cy="1127234"/>
          </a:xfrm>
        </p:spPr>
        <p:txBody>
          <a:bodyPr>
            <a:normAutofit/>
          </a:bodyPr>
          <a:lstStyle/>
          <a:p>
            <a:r>
              <a:rPr lang="en-IN" dirty="0" smtClean="0"/>
              <a:t> Value of supply (Rule 6)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66652"/>
            <a:ext cx="10018713" cy="5538652"/>
          </a:xfrm>
        </p:spPr>
        <p:txBody>
          <a:bodyPr anchor="t">
            <a:normAutofit lnSpcReduction="10000"/>
          </a:bodyPr>
          <a:lstStyle/>
          <a:p>
            <a:r>
              <a:rPr lang="en-US" sz="2800" dirty="0" smtClean="0"/>
              <a:t>a) Gross premium charges - </a:t>
            </a:r>
            <a:r>
              <a:rPr lang="en-IN" sz="2800" dirty="0" smtClean="0"/>
              <a:t>amount allocated for investment, or savings  on behalf of policy holder, if intimated at the time of supply. </a:t>
            </a:r>
          </a:p>
          <a:p>
            <a:r>
              <a:rPr lang="en-US" sz="2800" dirty="0" smtClean="0"/>
              <a:t>b) 10% if it is single premium policy.</a:t>
            </a:r>
          </a:p>
          <a:p>
            <a:r>
              <a:rPr lang="en-US" sz="2800" dirty="0" smtClean="0"/>
              <a:t>c) 25% of first year premium &amp; 12.5% of premium in subsequent years.</a:t>
            </a:r>
          </a:p>
          <a:p>
            <a:r>
              <a:rPr lang="en-US" sz="2800" dirty="0" smtClean="0"/>
              <a:t>4) </a:t>
            </a:r>
            <a:r>
              <a:rPr lang="en-US" sz="2800" b="1" i="1" u="sng" dirty="0" smtClean="0"/>
              <a:t>Second hand goods dealers:</a:t>
            </a:r>
            <a:endParaRPr lang="en-US" sz="2800" dirty="0" smtClean="0"/>
          </a:p>
          <a:p>
            <a:r>
              <a:rPr lang="en-US" sz="2800" dirty="0" smtClean="0"/>
              <a:t>a) minor processing allowed, but shall not change nature of goods. </a:t>
            </a:r>
          </a:p>
          <a:p>
            <a:r>
              <a:rPr lang="en-US" sz="2800" dirty="0" smtClean="0"/>
              <a:t>b)  No ITC availed on purchases </a:t>
            </a:r>
          </a:p>
          <a:p>
            <a:r>
              <a:rPr lang="en-US" sz="2800" dirty="0" smtClean="0"/>
              <a:t>Value = Sales price – purchase price ( to be ignored if fig. is negative.)</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43</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2"/>
            <a:ext cx="10018713" cy="901337"/>
          </a:xfrm>
        </p:spPr>
        <p:txBody>
          <a:bodyPr>
            <a:normAutofit/>
          </a:bodyPr>
          <a:lstStyle/>
          <a:p>
            <a:r>
              <a:rPr lang="en-IN" dirty="0" smtClean="0"/>
              <a:t> Value of supply (Rule 6)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66653"/>
            <a:ext cx="10018713" cy="5724281"/>
          </a:xfrm>
        </p:spPr>
        <p:txBody>
          <a:bodyPr anchor="t">
            <a:normAutofit lnSpcReduction="10000"/>
          </a:bodyPr>
          <a:lstStyle/>
          <a:p>
            <a:r>
              <a:rPr lang="en-US" sz="3000" dirty="0" smtClean="0"/>
              <a:t>5) </a:t>
            </a:r>
            <a:r>
              <a:rPr lang="en-US" sz="3000" b="1" i="1" u="sng" dirty="0" smtClean="0"/>
              <a:t>Redeemable </a:t>
            </a:r>
            <a:r>
              <a:rPr lang="en-IN" sz="3000" b="1" i="1" u="sng" dirty="0" smtClean="0"/>
              <a:t> token, voucher, coupon, stamp (other than postage stamp)</a:t>
            </a:r>
            <a:r>
              <a:rPr lang="en-IN" sz="3000" dirty="0" smtClean="0"/>
              <a:t> </a:t>
            </a:r>
          </a:p>
          <a:p>
            <a:r>
              <a:rPr lang="en-US" sz="3000" dirty="0" smtClean="0"/>
              <a:t>Value equal to value of goods/ services redeemable against them</a:t>
            </a:r>
            <a:endParaRPr lang="en-IN" sz="3000" dirty="0" smtClean="0"/>
          </a:p>
          <a:p>
            <a:r>
              <a:rPr lang="en-IN" sz="3000" dirty="0" smtClean="0"/>
              <a:t>6) The value of taxable services provided by such class of service providers as may be notified by the govt. on the recommendations of the Council as referred to in Entry 2 of Schedule I between distinct persons as referred to in section 25 ( Same person having more reg. in same state or different states), other than those where input tax credit is not available under sub-section (5) of section 17, shall be deemed to be NIL.</a:t>
            </a:r>
            <a:endParaRPr lang="en-US" sz="30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44</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154239"/>
            <a:ext cx="10018713" cy="731520"/>
          </a:xfrm>
        </p:spPr>
        <p:txBody>
          <a:bodyPr>
            <a:normAutofit fontScale="90000"/>
          </a:bodyPr>
          <a:lstStyle/>
          <a:p>
            <a:r>
              <a:rPr lang="en-IN" dirty="0" smtClean="0"/>
              <a:t> Value of supply (Rule 7)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048968"/>
            <a:ext cx="10018713" cy="5263702"/>
          </a:xfrm>
        </p:spPr>
        <p:txBody>
          <a:bodyPr anchor="t">
            <a:normAutofit/>
          </a:bodyPr>
          <a:lstStyle/>
          <a:p>
            <a:r>
              <a:rPr lang="en-IN" b="1" i="1" u="sng" dirty="0" smtClean="0"/>
              <a:t>Value of supply of services in case of pure agent </a:t>
            </a:r>
          </a:p>
          <a:p>
            <a:r>
              <a:rPr lang="en-IN" sz="2800" dirty="0" smtClean="0"/>
              <a:t>The expenditure or costs incurred by the supplier as a pure agent of the recipient of supply of services shall be excluded from the value of supply, </a:t>
            </a:r>
          </a:p>
          <a:p>
            <a:r>
              <a:rPr lang="en-IN" sz="2800" dirty="0" smtClean="0"/>
              <a:t>a) There should be contract between third party and receiver for procurement of services. The agent shall make payments on behalf of recipient of supply. </a:t>
            </a:r>
          </a:p>
          <a:p>
            <a:r>
              <a:rPr lang="en-US" sz="2800" dirty="0" smtClean="0"/>
              <a:t>b) Use of services provided (through agent) shall be by recipient of services.</a:t>
            </a:r>
          </a:p>
          <a:p>
            <a:r>
              <a:rPr lang="en-US" sz="2800" dirty="0" smtClean="0"/>
              <a:t>c) recipient shall be liable to make payment and shall authorize agent to make payment.</a:t>
            </a:r>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45</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141" y="143222"/>
            <a:ext cx="10018713" cy="731520"/>
          </a:xfrm>
        </p:spPr>
        <p:txBody>
          <a:bodyPr>
            <a:normAutofit fontScale="90000"/>
          </a:bodyPr>
          <a:lstStyle/>
          <a:p>
            <a:r>
              <a:rPr lang="en-IN" dirty="0" smtClean="0"/>
              <a:t> Value of supply (Rule 7)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1037950"/>
            <a:ext cx="10018713" cy="5230651"/>
          </a:xfrm>
        </p:spPr>
        <p:txBody>
          <a:bodyPr anchor="t">
            <a:normAutofit/>
          </a:bodyPr>
          <a:lstStyle/>
          <a:p>
            <a:r>
              <a:rPr lang="en-IN" b="1" i="1" u="sng" dirty="0" smtClean="0"/>
              <a:t>Value of supply of services in case of pure agent </a:t>
            </a:r>
          </a:p>
          <a:p>
            <a:r>
              <a:rPr lang="en-US" sz="2800" dirty="0" smtClean="0"/>
              <a:t>d) T</a:t>
            </a:r>
            <a:r>
              <a:rPr lang="en-IN" sz="2800" dirty="0" smtClean="0"/>
              <a:t>he recipient knows that the services for which payment has been made by the agent shall be provided by the third party; </a:t>
            </a:r>
          </a:p>
          <a:p>
            <a:r>
              <a:rPr lang="en-IN" sz="2800" dirty="0" smtClean="0"/>
              <a:t>e) The details of payment made by the agent has been separately indicated in the invoice issued by the agent to the recipient of service; </a:t>
            </a:r>
          </a:p>
          <a:p>
            <a:r>
              <a:rPr lang="en-IN" sz="2800" dirty="0" smtClean="0"/>
              <a:t>f) The supplier recovers from the recipient only such amt. as has been paid by him to the third party; and </a:t>
            </a:r>
          </a:p>
          <a:p>
            <a:r>
              <a:rPr lang="en-IN" sz="2800" dirty="0" smtClean="0"/>
              <a:t>g) the services procured by the agent from the third party are in addition to the supply he provides on his own account .  Example – Travel agent, </a:t>
            </a:r>
            <a:r>
              <a:rPr lang="en-US" sz="2800" dirty="0" smtClean="0"/>
              <a:t> Company Sec</a:t>
            </a:r>
            <a:r>
              <a:rPr lang="en-US" dirty="0" smtClean="0"/>
              <a:t>.</a:t>
            </a:r>
            <a:endParaRPr lang="en-IN" dirty="0" smtClean="0"/>
          </a:p>
          <a:p>
            <a:endParaRPr lang="en-US"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46</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209" y="99154"/>
            <a:ext cx="10018713" cy="731520"/>
          </a:xfrm>
        </p:spPr>
        <p:txBody>
          <a:bodyPr>
            <a:normAutofit fontScale="90000"/>
          </a:bodyPr>
          <a:lstStyle/>
          <a:p>
            <a:r>
              <a:rPr lang="en-IN" dirty="0" smtClean="0"/>
              <a:t> Value of supply (Rule 7 &amp; 8) </a:t>
            </a:r>
            <a:endParaRPr lang="en-IN" dirty="0">
              <a:latin typeface="Californian FB" panose="0207040306080B030204" pitchFamily="18" charset="0"/>
            </a:endParaRPr>
          </a:p>
        </p:txBody>
      </p:sp>
      <p:sp>
        <p:nvSpPr>
          <p:cNvPr id="3" name="Content Placeholder 2"/>
          <p:cNvSpPr>
            <a:spLocks noGrp="1"/>
          </p:cNvSpPr>
          <p:nvPr>
            <p:ph idx="1"/>
          </p:nvPr>
        </p:nvSpPr>
        <p:spPr>
          <a:xfrm>
            <a:off x="1838212" y="991518"/>
            <a:ext cx="10018713" cy="5486400"/>
          </a:xfrm>
        </p:spPr>
        <p:txBody>
          <a:bodyPr anchor="t">
            <a:noAutofit/>
          </a:bodyPr>
          <a:lstStyle/>
          <a:p>
            <a:r>
              <a:rPr lang="en-IN" sz="2300" b="1" i="1" u="sng" dirty="0" smtClean="0"/>
              <a:t>“pure agent” means a person who </a:t>
            </a:r>
            <a:r>
              <a:rPr lang="en-IN" sz="2300" dirty="0" smtClean="0"/>
              <a:t>- </a:t>
            </a:r>
          </a:p>
          <a:p>
            <a:r>
              <a:rPr lang="en-IN" sz="2300" dirty="0" smtClean="0"/>
              <a:t>(a) Enters into an agreement with the recipient of supply to act as his pure agent to incur expenditure or costs in the course of supply of goods or services or both; </a:t>
            </a:r>
          </a:p>
          <a:p>
            <a:r>
              <a:rPr lang="en-IN" sz="2300" dirty="0" smtClean="0"/>
              <a:t>(b) neither intends to hold nor holds any title to the goods or services or both so procured or provided as pure agent of the recipient of supply; </a:t>
            </a:r>
          </a:p>
          <a:p>
            <a:r>
              <a:rPr lang="en-IN" sz="2300" dirty="0" smtClean="0"/>
              <a:t>(c) does not use for his own interest such goods or services so procured; and </a:t>
            </a:r>
          </a:p>
          <a:p>
            <a:r>
              <a:rPr lang="en-IN" sz="2300" dirty="0" smtClean="0"/>
              <a:t>(d) receives only the actual amount incurred to procure such goods or services.</a:t>
            </a:r>
            <a:endParaRPr lang="en-IN" sz="2300" b="1" i="1" u="sng" dirty="0" smtClean="0"/>
          </a:p>
          <a:p>
            <a:r>
              <a:rPr lang="en-IN" sz="2300" b="1" i="1" u="sng" dirty="0" smtClean="0"/>
              <a:t>Rate of exchange of currency, for value determination</a:t>
            </a:r>
          </a:p>
          <a:p>
            <a:r>
              <a:rPr lang="en-IN" sz="2300" dirty="0" smtClean="0"/>
              <a:t>The rate of exchange for determination of value of taxable goods or services or both shall be the applicable rate for that currency as determined by RBI on the date when point of taxation arises in respect of such supply in terms of sec. 12 or, 13 of the Act.</a:t>
            </a:r>
          </a:p>
          <a:p>
            <a:endParaRPr lang="en-US" sz="2300" dirty="0">
              <a:latin typeface="Californian FB" panose="0207040306080B030204" pitchFamily="18" charset="0"/>
            </a:endParaRPr>
          </a:p>
        </p:txBody>
      </p:sp>
      <p:sp>
        <p:nvSpPr>
          <p:cNvPr id="4" name="Slide Number Placeholder 3"/>
          <p:cNvSpPr>
            <a:spLocks noGrp="1"/>
          </p:cNvSpPr>
          <p:nvPr>
            <p:ph type="sldNum" sz="quarter" idx="12"/>
          </p:nvPr>
        </p:nvSpPr>
        <p:spPr/>
        <p:txBody>
          <a:bodyPr/>
          <a:lstStyle/>
          <a:p>
            <a:fld id="{FF9AEF47-7856-4724-A700-B340DFD214A1}" type="slidenum">
              <a:rPr lang="en-IN" smtClean="0"/>
              <a:pPr/>
              <a:t>47</a:t>
            </a:fld>
            <a:endParaRPr lang="en-IN"/>
          </a:p>
        </p:txBody>
      </p:sp>
    </p:spTree>
    <p:extLst>
      <p:ext uri="{BB962C8B-B14F-4D97-AF65-F5344CB8AC3E}">
        <p14:creationId xmlns="" xmlns:p14="http://schemas.microsoft.com/office/powerpoint/2010/main" val="853405543"/>
      </p:ext>
    </p:extLst>
  </p:cSld>
  <p:clrMapOvr>
    <a:masterClrMapping/>
  </p:clrMapOvr>
  <p:transition spd="slow">
    <p:wedg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F9AEF47-7856-4724-A700-B340DFD214A1}" type="slidenum">
              <a:rPr lang="en-IN" smtClean="0"/>
              <a:pPr/>
              <a:t>48</a:t>
            </a:fld>
            <a:endParaRPr lang="en-IN"/>
          </a:p>
        </p:txBody>
      </p:sp>
      <p:pic>
        <p:nvPicPr>
          <p:cNvPr id="5" name="Picture 4"/>
          <p:cNvPicPr>
            <a:picLocks noChangeAspect="1"/>
          </p:cNvPicPr>
          <p:nvPr/>
        </p:nvPicPr>
        <p:blipFill>
          <a:blip r:embed="rId2" cstate="print"/>
          <a:stretch>
            <a:fillRect/>
          </a:stretch>
        </p:blipFill>
        <p:spPr>
          <a:xfrm>
            <a:off x="3590694" y="691378"/>
            <a:ext cx="5352585" cy="5352585"/>
          </a:xfrm>
          <a:prstGeom prst="rect">
            <a:avLst/>
          </a:prstGeom>
        </p:spPr>
      </p:pic>
    </p:spTree>
    <p:extLst>
      <p:ext uri="{BB962C8B-B14F-4D97-AF65-F5344CB8AC3E}">
        <p14:creationId xmlns="" xmlns:p14="http://schemas.microsoft.com/office/powerpoint/2010/main" val="2674509351"/>
      </p:ext>
    </p:extLst>
  </p:cSld>
  <p:clrMapOvr>
    <a:masterClrMapping/>
  </p:clrMapOvr>
  <p:transition spd="slow">
    <p:wedg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926" y="1238865"/>
            <a:ext cx="9524097" cy="1968360"/>
          </a:xfrm>
        </p:spPr>
        <p:txBody>
          <a:bodyPr>
            <a:noAutofit/>
          </a:bodyPr>
          <a:lstStyle/>
          <a:p>
            <a:r>
              <a:rPr lang="en-IN" sz="7500" i="1" dirty="0" smtClean="0"/>
              <a:t>Thank </a:t>
            </a:r>
            <a:r>
              <a:rPr lang="en-IN" sz="7500" i="1" dirty="0"/>
              <a:t>You !! </a:t>
            </a:r>
          </a:p>
        </p:txBody>
      </p:sp>
      <p:sp>
        <p:nvSpPr>
          <p:cNvPr id="3" name="Content Placeholder 2"/>
          <p:cNvSpPr>
            <a:spLocks noGrp="1"/>
          </p:cNvSpPr>
          <p:nvPr>
            <p:ph idx="1"/>
          </p:nvPr>
        </p:nvSpPr>
        <p:spPr>
          <a:xfrm>
            <a:off x="1034521" y="4582212"/>
            <a:ext cx="10018713" cy="2041188"/>
          </a:xfrm>
        </p:spPr>
        <p:txBody>
          <a:bodyPr>
            <a:normAutofit/>
          </a:bodyPr>
          <a:lstStyle/>
          <a:p>
            <a:pPr marL="0" indent="0" algn="r">
              <a:buNone/>
            </a:pPr>
            <a:r>
              <a:rPr lang="en-US" sz="2800" dirty="0" smtClean="0"/>
              <a:t>CA DILIP </a:t>
            </a:r>
            <a:r>
              <a:rPr lang="en-US" sz="2800" smtClean="0"/>
              <a:t>PHADKE </a:t>
            </a:r>
            <a:endParaRPr lang="en-US" sz="2800" dirty="0" smtClean="0"/>
          </a:p>
        </p:txBody>
      </p:sp>
      <p:sp>
        <p:nvSpPr>
          <p:cNvPr id="6" name="Slide Number Placeholder 5"/>
          <p:cNvSpPr>
            <a:spLocks noGrp="1"/>
          </p:cNvSpPr>
          <p:nvPr>
            <p:ph type="sldNum" sz="quarter" idx="12"/>
          </p:nvPr>
        </p:nvSpPr>
        <p:spPr/>
        <p:txBody>
          <a:bodyPr/>
          <a:lstStyle/>
          <a:p>
            <a:fld id="{FF9AEF47-7856-4724-A700-B340DFD214A1}" type="slidenum">
              <a:rPr lang="en-IN" smtClean="0"/>
              <a:pPr/>
              <a:t>49</a:t>
            </a:fld>
            <a:endParaRPr lang="en-IN" dirty="0"/>
          </a:p>
        </p:txBody>
      </p:sp>
    </p:spTree>
    <p:extLst>
      <p:ext uri="{BB962C8B-B14F-4D97-AF65-F5344CB8AC3E}">
        <p14:creationId xmlns="" xmlns:p14="http://schemas.microsoft.com/office/powerpoint/2010/main" val="2130948828"/>
      </p:ext>
    </p:extLst>
  </p:cSld>
  <p:clrMapOvr>
    <a:masterClrMapping/>
  </p:clrMapOvr>
  <p:transition spd="slow">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1"/>
            <a:ext cx="10481267" cy="1166648"/>
          </a:xfrm>
        </p:spPr>
        <p:txBody>
          <a:bodyPr>
            <a:normAutofit/>
          </a:bodyPr>
          <a:lstStyle/>
          <a:p>
            <a:r>
              <a:rPr lang="en-US" dirty="0">
                <a:latin typeface="Californian FB" panose="0207040306080B030204" pitchFamily="18" charset="0"/>
              </a:rPr>
              <a:t>Time of Supply of </a:t>
            </a:r>
            <a:r>
              <a:rPr lang="en-US" dirty="0" smtClean="0">
                <a:latin typeface="Californian FB" panose="0207040306080B030204" pitchFamily="18" charset="0"/>
              </a:rPr>
              <a:t>Goods– </a:t>
            </a:r>
            <a:r>
              <a:rPr lang="en-US" dirty="0">
                <a:latin typeface="Californian FB" panose="0207040306080B030204" pitchFamily="18" charset="0"/>
              </a:rPr>
              <a:t>sec </a:t>
            </a:r>
            <a:r>
              <a:rPr lang="en-US" dirty="0" smtClean="0">
                <a:latin typeface="Californian FB" panose="0207040306080B030204" pitchFamily="18" charset="0"/>
              </a:rPr>
              <a:t>12 (2</a:t>
            </a:r>
            <a:r>
              <a:rPr lang="en-US" dirty="0">
                <a:latin typeface="Californian FB" panose="0207040306080B030204" pitchFamily="18" charset="0"/>
              </a:rPr>
              <a:t>)</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1301018936"/>
              </p:ext>
            </p:extLst>
          </p:nvPr>
        </p:nvGraphicFramePr>
        <p:xfrm>
          <a:off x="1418996" y="927465"/>
          <a:ext cx="10494331" cy="5734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5</a:t>
            </a:fld>
            <a:endParaRPr lang="en-IN"/>
          </a:p>
        </p:txBody>
      </p:sp>
      <p:sp>
        <p:nvSpPr>
          <p:cNvPr id="7" name="Right Brace 6"/>
          <p:cNvSpPr/>
          <p:nvPr/>
        </p:nvSpPr>
        <p:spPr>
          <a:xfrm>
            <a:off x="6493667" y="1807779"/>
            <a:ext cx="767255" cy="34684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8" name="TextBox 7"/>
          <p:cNvSpPr txBox="1"/>
          <p:nvPr/>
        </p:nvSpPr>
        <p:spPr>
          <a:xfrm>
            <a:off x="7223761" y="4572000"/>
            <a:ext cx="4807131" cy="1677382"/>
          </a:xfrm>
          <a:prstGeom prst="rect">
            <a:avLst/>
          </a:prstGeom>
          <a:noFill/>
        </p:spPr>
        <p:txBody>
          <a:bodyPr wrap="square" rtlCol="0">
            <a:spAutoFit/>
          </a:bodyPr>
          <a:lstStyle/>
          <a:p>
            <a:r>
              <a:rPr lang="en-IN" sz="2000" dirty="0">
                <a:solidFill>
                  <a:schemeClr val="bg1"/>
                </a:solidFill>
              </a:rPr>
              <a:t>If the </a:t>
            </a:r>
            <a:r>
              <a:rPr lang="en-IN" sz="2000" dirty="0" smtClean="0">
                <a:solidFill>
                  <a:schemeClr val="bg1"/>
                </a:solidFill>
              </a:rPr>
              <a:t>amt. </a:t>
            </a:r>
            <a:r>
              <a:rPr lang="en-IN" sz="2000" dirty="0">
                <a:solidFill>
                  <a:schemeClr val="bg1"/>
                </a:solidFill>
              </a:rPr>
              <a:t>received by supplier </a:t>
            </a:r>
            <a:r>
              <a:rPr lang="en-IN" sz="2500" dirty="0">
                <a:solidFill>
                  <a:schemeClr val="bg1"/>
                </a:solidFill>
              </a:rPr>
              <a:t>&gt;</a:t>
            </a:r>
            <a:r>
              <a:rPr lang="en-IN" sz="2000" dirty="0">
                <a:solidFill>
                  <a:schemeClr val="bg1"/>
                </a:solidFill>
              </a:rPr>
              <a:t> </a:t>
            </a:r>
            <a:r>
              <a:rPr lang="en-IN" sz="2000" dirty="0" smtClean="0">
                <a:solidFill>
                  <a:schemeClr val="bg1"/>
                </a:solidFill>
              </a:rPr>
              <a:t>amt. </a:t>
            </a:r>
            <a:r>
              <a:rPr lang="en-IN" sz="2000" dirty="0">
                <a:solidFill>
                  <a:schemeClr val="bg1"/>
                </a:solidFill>
              </a:rPr>
              <a:t>indicated on invoice by </a:t>
            </a:r>
            <a:r>
              <a:rPr lang="en-IN" sz="2000" dirty="0">
                <a:solidFill>
                  <a:schemeClr val="bg1"/>
                </a:solidFill>
                <a:latin typeface="Rupee Foradian" panose="020B0603030804020204" pitchFamily="34" charset="0"/>
              </a:rPr>
              <a:t>`</a:t>
            </a:r>
            <a:r>
              <a:rPr lang="en-IN" sz="2000" dirty="0">
                <a:solidFill>
                  <a:schemeClr val="bg1"/>
                </a:solidFill>
              </a:rPr>
              <a:t> 1000/-, TOS to  extent such excess is </a:t>
            </a:r>
            <a:r>
              <a:rPr lang="en-IN" sz="2000" dirty="0" smtClean="0">
                <a:solidFill>
                  <a:schemeClr val="bg1"/>
                </a:solidFill>
              </a:rPr>
              <a:t>dt. </a:t>
            </a:r>
            <a:r>
              <a:rPr lang="en-IN" sz="2000" dirty="0">
                <a:solidFill>
                  <a:schemeClr val="bg1"/>
                </a:solidFill>
              </a:rPr>
              <a:t>of invoice at option of supplier</a:t>
            </a:r>
          </a:p>
          <a:p>
            <a:endParaRPr lang="en-IN" dirty="0">
              <a:solidFill>
                <a:schemeClr val="bg1"/>
              </a:solidFill>
            </a:endParaRPr>
          </a:p>
        </p:txBody>
      </p:sp>
      <p:sp>
        <p:nvSpPr>
          <p:cNvPr id="10" name="Rectangle 9"/>
          <p:cNvSpPr/>
          <p:nvPr/>
        </p:nvSpPr>
        <p:spPr>
          <a:xfrm>
            <a:off x="7315202" y="1110342"/>
            <a:ext cx="4676503" cy="1463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600" dirty="0" smtClean="0">
                <a:solidFill>
                  <a:schemeClr val="tx1"/>
                </a:solidFill>
              </a:rPr>
              <a:t>Supply deemed to be made to the extent covered by Invoice  / payment</a:t>
            </a:r>
            <a:endParaRPr lang="en-US" sz="2600" dirty="0">
              <a:solidFill>
                <a:schemeClr val="tx1"/>
              </a:solidFill>
            </a:endParaRPr>
          </a:p>
        </p:txBody>
      </p:sp>
      <p:sp>
        <p:nvSpPr>
          <p:cNvPr id="11" name="Rectangle 10"/>
          <p:cNvSpPr/>
          <p:nvPr/>
        </p:nvSpPr>
        <p:spPr>
          <a:xfrm>
            <a:off x="7315202" y="2704011"/>
            <a:ext cx="4663439" cy="17242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dirty="0" smtClean="0">
                <a:solidFill>
                  <a:schemeClr val="tx1"/>
                </a:solidFill>
              </a:rPr>
              <a:t>Date of Receipt of Payment is EARLIER of</a:t>
            </a:r>
          </a:p>
          <a:p>
            <a:pPr lvl="0"/>
            <a:r>
              <a:rPr lang="en-US" sz="2400" dirty="0" smtClean="0">
                <a:solidFill>
                  <a:schemeClr val="tx1"/>
                </a:solidFill>
              </a:rPr>
              <a:t>1. Payment entered in books</a:t>
            </a:r>
          </a:p>
          <a:p>
            <a:pPr lvl="0"/>
            <a:r>
              <a:rPr lang="en-US" sz="2400" dirty="0" smtClean="0">
                <a:solidFill>
                  <a:schemeClr val="tx1"/>
                </a:solidFill>
              </a:rPr>
              <a:t>2. Payment credited in Bank Accounts</a:t>
            </a:r>
            <a:endParaRPr lang="en-US" sz="2400" dirty="0">
              <a:solidFill>
                <a:schemeClr val="tx1"/>
              </a:solidFill>
            </a:endParaRPr>
          </a:p>
        </p:txBody>
      </p:sp>
      <p:sp>
        <p:nvSpPr>
          <p:cNvPr id="13" name="Rectangle 12"/>
          <p:cNvSpPr/>
          <p:nvPr/>
        </p:nvSpPr>
        <p:spPr>
          <a:xfrm>
            <a:off x="7236823" y="4689567"/>
            <a:ext cx="4689567" cy="1789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defRPr/>
            </a:pPr>
            <a:r>
              <a:rPr lang="en-IN" sz="2400" dirty="0" smtClean="0">
                <a:solidFill>
                  <a:schemeClr val="tx1"/>
                </a:solidFill>
              </a:rPr>
              <a:t>If the amt. received by supplier is excess but less than  </a:t>
            </a:r>
            <a:r>
              <a:rPr lang="en-IN" sz="2400" dirty="0" smtClean="0">
                <a:solidFill>
                  <a:schemeClr val="tx1"/>
                </a:solidFill>
                <a:latin typeface="Rupee Foradian" panose="020B0603030804020204" pitchFamily="34" charset="0"/>
              </a:rPr>
              <a:t>`</a:t>
            </a:r>
            <a:r>
              <a:rPr lang="en-IN" sz="2400" dirty="0" smtClean="0">
                <a:solidFill>
                  <a:schemeClr val="tx1"/>
                </a:solidFill>
              </a:rPr>
              <a:t> 1000/- than amt. indicated on invoice, TOS to  extent such excess is dt. of issue of invoice at option of supplier</a:t>
            </a:r>
          </a:p>
        </p:txBody>
      </p:sp>
    </p:spTree>
    <p:extLst>
      <p:ext uri="{BB962C8B-B14F-4D97-AF65-F5344CB8AC3E}">
        <p14:creationId xmlns="" xmlns:p14="http://schemas.microsoft.com/office/powerpoint/2010/main" val="1572519931"/>
      </p:ext>
    </p:extLst>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378826"/>
            <a:ext cx="10018713" cy="849085"/>
          </a:xfrm>
        </p:spPr>
        <p:txBody>
          <a:bodyPr>
            <a:normAutofit fontScale="90000"/>
          </a:bodyPr>
          <a:lstStyle/>
          <a:p>
            <a:r>
              <a:rPr lang="en-US" dirty="0" smtClean="0"/>
              <a:t>Time of tax invoice for supply of goods Sec. 31(1)</a:t>
            </a:r>
            <a:endParaRPr lang="en-IN" dirty="0"/>
          </a:p>
        </p:txBody>
      </p:sp>
      <p:sp>
        <p:nvSpPr>
          <p:cNvPr id="5" name="Content Placeholder 4"/>
          <p:cNvSpPr>
            <a:spLocks noGrp="1"/>
          </p:cNvSpPr>
          <p:nvPr>
            <p:ph idx="1"/>
          </p:nvPr>
        </p:nvSpPr>
        <p:spPr>
          <a:xfrm>
            <a:off x="1484311" y="1476103"/>
            <a:ext cx="10018713" cy="4781006"/>
          </a:xfrm>
        </p:spPr>
        <p:txBody>
          <a:bodyPr anchor="ctr">
            <a:normAutofit fontScale="92500" lnSpcReduction="20000"/>
          </a:bodyPr>
          <a:lstStyle/>
          <a:p>
            <a:r>
              <a:rPr lang="en-IN" sz="3000" dirty="0" smtClean="0"/>
              <a:t>A RTP supplying </a:t>
            </a:r>
            <a:r>
              <a:rPr lang="en-IN" sz="3000" b="1" i="1" dirty="0" smtClean="0"/>
              <a:t>taxable goods</a:t>
            </a:r>
            <a:r>
              <a:rPr lang="en-IN" sz="3000" dirty="0" smtClean="0"/>
              <a:t> shall, issue a tax invoice giving description, qty., value of goods, &amp; the tax charged thereon and such other particulars as may be prescribed before or at the time of,—</a:t>
            </a:r>
          </a:p>
          <a:p>
            <a:r>
              <a:rPr lang="en-IN" sz="3000" dirty="0" smtClean="0"/>
              <a:t>(</a:t>
            </a:r>
            <a:r>
              <a:rPr lang="en-IN" sz="3000" i="1" dirty="0" smtClean="0"/>
              <a:t>a) Removal of goods for supply to the recipient in case of movable goods, </a:t>
            </a:r>
            <a:r>
              <a:rPr lang="en-IN" sz="3000" dirty="0" smtClean="0"/>
              <a:t>or</a:t>
            </a:r>
          </a:p>
          <a:p>
            <a:r>
              <a:rPr lang="en-IN" sz="3000" dirty="0" smtClean="0"/>
              <a:t>(</a:t>
            </a:r>
            <a:r>
              <a:rPr lang="en-IN" sz="3000" i="1" dirty="0" smtClean="0"/>
              <a:t>b) delivery of goods or making available thereof to the recipient, in any other </a:t>
            </a:r>
            <a:r>
              <a:rPr lang="en-IN" sz="3000" dirty="0" smtClean="0"/>
              <a:t>case,</a:t>
            </a:r>
          </a:p>
          <a:p>
            <a:r>
              <a:rPr lang="en-IN" sz="3000" dirty="0" smtClean="0"/>
              <a:t>Provided that the Govt. may, on the recommendations of the Council, by notification, specify the categories of goods or supplies in respect of which a tax invoice shall be issued, within such time and in such manner as may be prescribed</a:t>
            </a:r>
            <a:r>
              <a:rPr lang="en-IN" sz="2800" dirty="0" smtClean="0"/>
              <a:t>.</a:t>
            </a:r>
            <a:endParaRPr lang="en-IN" sz="2800" dirty="0"/>
          </a:p>
        </p:txBody>
      </p:sp>
    </p:spTree>
    <p:extLst>
      <p:ext uri="{BB962C8B-B14F-4D97-AF65-F5344CB8AC3E}">
        <p14:creationId xmlns="" xmlns:p14="http://schemas.microsoft.com/office/powerpoint/2010/main" val="340525588"/>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82882"/>
            <a:ext cx="10018713" cy="718457"/>
          </a:xfrm>
        </p:spPr>
        <p:txBody>
          <a:bodyPr anchor="t">
            <a:normAutofit fontScale="90000"/>
          </a:bodyPr>
          <a:lstStyle/>
          <a:p>
            <a:r>
              <a:rPr lang="en-US" dirty="0" smtClean="0">
                <a:latin typeface="Californian FB" panose="0207040306080B030204" pitchFamily="18" charset="0"/>
              </a:rPr>
              <a:t>Posers on Sec 12 (2)</a:t>
            </a:r>
            <a:endParaRPr lang="en-IN" dirty="0"/>
          </a:p>
        </p:txBody>
      </p:sp>
      <p:sp>
        <p:nvSpPr>
          <p:cNvPr id="5" name="Content Placeholder 4"/>
          <p:cNvSpPr>
            <a:spLocks noGrp="1"/>
          </p:cNvSpPr>
          <p:nvPr>
            <p:ph idx="1"/>
          </p:nvPr>
        </p:nvSpPr>
        <p:spPr>
          <a:xfrm>
            <a:off x="1484311" y="888276"/>
            <a:ext cx="10018713" cy="5212079"/>
          </a:xfrm>
        </p:spPr>
        <p:txBody>
          <a:bodyPr anchor="t">
            <a:normAutofit lnSpcReduction="10000"/>
          </a:bodyPr>
          <a:lstStyle/>
          <a:p>
            <a:r>
              <a:rPr lang="en-US" sz="2800" dirty="0" smtClean="0"/>
              <a:t>1) Whether the advance received is inclusive or exclusive of tax?</a:t>
            </a:r>
          </a:p>
          <a:p>
            <a:r>
              <a:rPr lang="en-US" sz="2800" dirty="0" smtClean="0"/>
              <a:t>Note: Sec. 15(2) says value of supply shall not include CGST/     	   SGST/IGST. Receipt rule (5 of invoice rule) includes net &amp; tax on it, GSTR 1  shows net + tax in row 11 for receipt and tax payable on it.</a:t>
            </a:r>
          </a:p>
          <a:p>
            <a:r>
              <a:rPr lang="en-US" sz="2800" dirty="0" smtClean="0"/>
              <a:t>2) Advance received is more than the amount of invoice by Rs. 950/- Or 2500/- what is the treatment to be given?</a:t>
            </a:r>
          </a:p>
          <a:p>
            <a:r>
              <a:rPr lang="en-US" sz="2800" dirty="0" smtClean="0"/>
              <a:t>3)If supplier is going to supply mixed product taxable at 5% 12% etc. what should be rate of tax on receipt?</a:t>
            </a:r>
          </a:p>
          <a:p>
            <a:r>
              <a:rPr lang="en-US" sz="2800" dirty="0" smtClean="0"/>
              <a:t>4) </a:t>
            </a:r>
            <a:r>
              <a:rPr lang="en-US" sz="2800" dirty="0" err="1" smtClean="0"/>
              <a:t>Expl</a:t>
            </a:r>
            <a:r>
              <a:rPr lang="en-US" sz="2800" dirty="0" smtClean="0"/>
              <a:t>. I to sec 12 says supply shall be deemed to have been made to the extent it is covered by invoice or the as the case may be payment – Which ever is more or which ever is less?</a:t>
            </a:r>
            <a:endParaRPr lang="en-IN" sz="2800" dirty="0" smtClean="0"/>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1166648"/>
          </a:xfrm>
        </p:spPr>
        <p:txBody>
          <a:bodyPr>
            <a:normAutofit fontScale="90000"/>
          </a:bodyPr>
          <a:lstStyle/>
          <a:p>
            <a:r>
              <a:rPr lang="en-US" dirty="0">
                <a:latin typeface="Californian FB" panose="0207040306080B030204" pitchFamily="18" charset="0"/>
              </a:rPr>
              <a:t>Time of Supply of Goods under RCM – sec 12(3)</a:t>
            </a:r>
            <a:endParaRPr lang="en-IN"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327764543"/>
              </p:ext>
            </p:extLst>
          </p:nvPr>
        </p:nvGraphicFramePr>
        <p:xfrm>
          <a:off x="1484311" y="1014886"/>
          <a:ext cx="10363701" cy="5606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F9AEF47-7856-4724-A700-B340DFD214A1}" type="slidenum">
              <a:rPr lang="en-IN" smtClean="0"/>
              <a:pPr/>
              <a:t>8</a:t>
            </a:fld>
            <a:endParaRPr lang="en-IN"/>
          </a:p>
        </p:txBody>
      </p:sp>
      <p:sp>
        <p:nvSpPr>
          <p:cNvPr id="7" name="Right Brace 6"/>
          <p:cNvSpPr/>
          <p:nvPr/>
        </p:nvSpPr>
        <p:spPr>
          <a:xfrm>
            <a:off x="6493667" y="1807779"/>
            <a:ext cx="767255" cy="34684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1" name="Rectangle 10"/>
          <p:cNvSpPr/>
          <p:nvPr/>
        </p:nvSpPr>
        <p:spPr>
          <a:xfrm>
            <a:off x="7262950" y="2899954"/>
            <a:ext cx="4676503" cy="1737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200" dirty="0" smtClean="0">
                <a:solidFill>
                  <a:schemeClr val="tx1"/>
                </a:solidFill>
              </a:rPr>
              <a:t>Date of  Payment made is EARLIER of</a:t>
            </a:r>
          </a:p>
          <a:p>
            <a:pPr lvl="0"/>
            <a:r>
              <a:rPr lang="en-US" sz="2200" dirty="0" smtClean="0">
                <a:solidFill>
                  <a:schemeClr val="tx1"/>
                </a:solidFill>
              </a:rPr>
              <a:t>1. Payment entered in BOA of  Recipient</a:t>
            </a:r>
          </a:p>
          <a:p>
            <a:pPr lvl="0"/>
            <a:r>
              <a:rPr lang="en-US" sz="2200" dirty="0" smtClean="0">
                <a:solidFill>
                  <a:schemeClr val="tx1"/>
                </a:solidFill>
              </a:rPr>
              <a:t>2. Payment debited in Bank Accounts</a:t>
            </a:r>
            <a:endParaRPr lang="en-US" sz="2200" dirty="0">
              <a:solidFill>
                <a:schemeClr val="tx1"/>
              </a:solidFill>
            </a:endParaRPr>
          </a:p>
        </p:txBody>
      </p:sp>
      <p:sp>
        <p:nvSpPr>
          <p:cNvPr id="13" name="Rectangle 12"/>
          <p:cNvSpPr/>
          <p:nvPr/>
        </p:nvSpPr>
        <p:spPr>
          <a:xfrm>
            <a:off x="7171510" y="4807132"/>
            <a:ext cx="4741817" cy="16851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400" dirty="0" smtClean="0">
                <a:solidFill>
                  <a:schemeClr val="tx1"/>
                </a:solidFill>
              </a:rPr>
              <a:t>If not possible to determine the TOS</a:t>
            </a:r>
          </a:p>
          <a:p>
            <a:r>
              <a:rPr lang="en-IN" sz="2400" dirty="0" smtClean="0">
                <a:solidFill>
                  <a:schemeClr val="tx1"/>
                </a:solidFill>
              </a:rPr>
              <a:t>cl. (</a:t>
            </a:r>
            <a:r>
              <a:rPr lang="en-IN" sz="2400" i="1" dirty="0" smtClean="0">
                <a:solidFill>
                  <a:schemeClr val="tx1"/>
                </a:solidFill>
              </a:rPr>
              <a:t>a) or (b) or  (c), the TOS shall be the date of entry in the </a:t>
            </a:r>
            <a:r>
              <a:rPr lang="en-IN" sz="2400" dirty="0" smtClean="0">
                <a:solidFill>
                  <a:schemeClr val="tx1"/>
                </a:solidFill>
              </a:rPr>
              <a:t>books of account of the recipient of supply</a:t>
            </a:r>
            <a:endParaRPr lang="en-IN" sz="2400" dirty="0">
              <a:solidFill>
                <a:schemeClr val="tx1"/>
              </a:solidFill>
            </a:endParaRPr>
          </a:p>
        </p:txBody>
      </p:sp>
    </p:spTree>
    <p:extLst>
      <p:ext uri="{BB962C8B-B14F-4D97-AF65-F5344CB8AC3E}">
        <p14:creationId xmlns="" xmlns:p14="http://schemas.microsoft.com/office/powerpoint/2010/main" val="3669717175"/>
      </p:ext>
    </p:extLst>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82882"/>
            <a:ext cx="10018713" cy="718457"/>
          </a:xfrm>
        </p:spPr>
        <p:txBody>
          <a:bodyPr anchor="t">
            <a:normAutofit fontScale="90000"/>
          </a:bodyPr>
          <a:lstStyle/>
          <a:p>
            <a:r>
              <a:rPr lang="en-US" dirty="0" smtClean="0">
                <a:latin typeface="Californian FB" panose="0207040306080B030204" pitchFamily="18" charset="0"/>
              </a:rPr>
              <a:t>Posers on Sec 12 (3)</a:t>
            </a:r>
            <a:endParaRPr lang="en-IN" dirty="0"/>
          </a:p>
        </p:txBody>
      </p:sp>
      <p:sp>
        <p:nvSpPr>
          <p:cNvPr id="5" name="Content Placeholder 4"/>
          <p:cNvSpPr>
            <a:spLocks noGrp="1"/>
          </p:cNvSpPr>
          <p:nvPr>
            <p:ph idx="1"/>
          </p:nvPr>
        </p:nvSpPr>
        <p:spPr>
          <a:xfrm>
            <a:off x="1484311" y="888276"/>
            <a:ext cx="10018713" cy="5212079"/>
          </a:xfrm>
        </p:spPr>
        <p:txBody>
          <a:bodyPr anchor="t">
            <a:normAutofit/>
          </a:bodyPr>
          <a:lstStyle/>
          <a:p>
            <a:r>
              <a:rPr lang="en-US" sz="2800" dirty="0" smtClean="0"/>
              <a:t>1) As per Sec. 9(4) the RCM is applicable if goods are purchased from URD. Sec. 31(3) (f) provides that such receiver shall issue an invoice for such purchases on date of receipt of goods. Sec. 31(3) (g) provides that such receiver shall issue payment voucher at the time of making payment to supplier. What will be time of supply in such case? Whether URD dealers will be able to continue business?</a:t>
            </a:r>
          </a:p>
          <a:p>
            <a:r>
              <a:rPr lang="en-US" sz="2800" dirty="0" smtClean="0"/>
              <a:t>2) Whether it is necessary to maintain a stock register to prove date of receipt  of goods?</a:t>
            </a:r>
          </a:p>
          <a:p>
            <a:r>
              <a:rPr lang="en-US" sz="2800" dirty="0" smtClean="0"/>
              <a:t>3) Whether Sodexho voucher issued by co is liable for tax at the time of redemption as per sec 12(4) </a:t>
            </a:r>
            <a:endParaRPr lang="en-IN" sz="2800" dirty="0" smtClean="0"/>
          </a:p>
        </p:txBody>
      </p:sp>
    </p:spTree>
    <p:extLst>
      <p:ext uri="{BB962C8B-B14F-4D97-AF65-F5344CB8AC3E}">
        <p14:creationId xmlns="" xmlns:p14="http://schemas.microsoft.com/office/powerpoint/2010/main" val="340525588"/>
      </p:ext>
    </p:extLst>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5">
    <wetp:webextensionref xmlns:r="http://schemas.openxmlformats.org/officeDocument/2006/relationships" r:id="rId2"/>
  </wetp:taskpane>
  <wetp:taskpane dockstate="right" visibility="0" width="350" row="6">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9353009F-A048-493B-9A5C-FDAFC97A89F8}">
  <we:reference id="wa104178141" version="3.0.4.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B5A156E1-7CD4-44CB-843F-AC4136AC815B}">
  <we:reference id="wa104380050" version="2.0.0.2" store="en-US"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F4ECC553-78BD-4E12-9A3F-68BCD785BFE9}">
  <we:reference id="wa104380169" version="1.1.0.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Solstice</Template>
  <TotalTime>4732</TotalTime>
  <Words>5660</Words>
  <Application>Microsoft Office PowerPoint</Application>
  <PresentationFormat>Custom</PresentationFormat>
  <Paragraphs>386</Paragraphs>
  <Slides>49</Slides>
  <Notes>14</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Solstice</vt:lpstr>
      <vt:lpstr>Time &amp; Value of Supply</vt:lpstr>
      <vt:lpstr>Important Definitions  Sec. 2</vt:lpstr>
      <vt:lpstr>Important Definitions  Sec. 2</vt:lpstr>
      <vt:lpstr>Important Definitions  Sec. 2</vt:lpstr>
      <vt:lpstr>Time of Supply of Goods– sec 12 (2)</vt:lpstr>
      <vt:lpstr>Time of tax invoice for supply of goods Sec. 31(1)</vt:lpstr>
      <vt:lpstr>Posers on Sec 12 (2)</vt:lpstr>
      <vt:lpstr>Time of Supply of Goods under RCM – sec 12(3)</vt:lpstr>
      <vt:lpstr>Posers on Sec 12 (3)</vt:lpstr>
      <vt:lpstr>Time of Supply of Goods (Vouchers) – sec 12(4)</vt:lpstr>
      <vt:lpstr>Time of Supply of Goods – sec 12(5)</vt:lpstr>
      <vt:lpstr>Time of Supply of Goods – sec 12(6)</vt:lpstr>
      <vt:lpstr>Time of tax invoice for supply of Services Sec. 31(2)</vt:lpstr>
      <vt:lpstr>Time of Supply of Services – sec 13 (1) (2)</vt:lpstr>
      <vt:lpstr>Time of tax invoice for supply of Services - Rule 2</vt:lpstr>
      <vt:lpstr>Time of Supply of Services on RCM – sec 13(3)</vt:lpstr>
      <vt:lpstr>Time of Supply of Services (Vouchers) – sec 13(4)</vt:lpstr>
      <vt:lpstr>Time of Supply of Services – sec 13(5)</vt:lpstr>
      <vt:lpstr>Time of Supply of services – sec 13(6)</vt:lpstr>
      <vt:lpstr>Time of Supply of Goods / Services – Rate Changes Sec. 14(a)</vt:lpstr>
      <vt:lpstr>Time of Supply of Goods / Services – Rate Changes Sec. 14(b)</vt:lpstr>
      <vt:lpstr>Time of Supply of Goods / Services – Rate Changes</vt:lpstr>
      <vt:lpstr>Time of Supply – Transitional Provisions</vt:lpstr>
      <vt:lpstr>Quiz Time</vt:lpstr>
      <vt:lpstr>Quiz Time</vt:lpstr>
      <vt:lpstr>Value of Supply –sec 15(1)</vt:lpstr>
      <vt:lpstr>Value of Supply –sec 15(2)</vt:lpstr>
      <vt:lpstr>Value of Supply – sec 15(3)</vt:lpstr>
      <vt:lpstr>Value of Supply – sec 15(4) &amp; (5)</vt:lpstr>
      <vt:lpstr>Value of Supply – Related person</vt:lpstr>
      <vt:lpstr>Value of Supply – Example Sec 15</vt:lpstr>
      <vt:lpstr>Value of Supply – Example Sec 15</vt:lpstr>
      <vt:lpstr>Value of Supply – Example Sec 15</vt:lpstr>
      <vt:lpstr>Supply Concepts Composite &amp; Mixed  </vt:lpstr>
      <vt:lpstr> Value of supply where the  consideration is not wholly in money Rule 1</vt:lpstr>
      <vt:lpstr> Value of supply where the  consideration is not wholly in money Rule 1 Example </vt:lpstr>
      <vt:lpstr> Value of supply where the  consideration is not wholly in money Rule 1 Example Answer</vt:lpstr>
      <vt:lpstr> Value of supply between distinct or related persons, other than through an agent (Rule 2)</vt:lpstr>
      <vt:lpstr> Value of supply (Rule 3 &amp; 4) </vt:lpstr>
      <vt:lpstr> Value of supply between distinct or related persons, (Rule 3) Example</vt:lpstr>
      <vt:lpstr> Value of supply (Rule 5 &amp; 6) </vt:lpstr>
      <vt:lpstr> Value of supply (Rule 6) </vt:lpstr>
      <vt:lpstr> Value of supply (Rule 6) </vt:lpstr>
      <vt:lpstr> Value of supply (Rule 6) </vt:lpstr>
      <vt:lpstr> Value of supply (Rule 7) </vt:lpstr>
      <vt:lpstr> Value of supply (Rule 7) </vt:lpstr>
      <vt:lpstr> Value of supply (Rule 7 &amp; 8) </vt:lpstr>
      <vt:lpstr>Slide 48</vt:lpstr>
      <vt:lpstr>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Returns under Model GST Law</dc:title>
  <dc:creator>Pallavi Save</dc:creator>
  <cp:lastModifiedBy>Events</cp:lastModifiedBy>
  <cp:revision>675</cp:revision>
  <dcterms:created xsi:type="dcterms:W3CDTF">2016-07-28T08:03:44Z</dcterms:created>
  <dcterms:modified xsi:type="dcterms:W3CDTF">2017-06-13T05:43:20Z</dcterms:modified>
</cp:coreProperties>
</file>