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webextensions/webextension3.xml" ContentType="application/vnd.ms-office.webextension+xml"/>
  <Override PartName="/ppt/webextensions/webextension2.xml" ContentType="application/vnd.ms-office.webextension+xml"/>
  <Override PartName="/ppt/diagrams/layout1.xml" ContentType="application/vnd.openxmlformats-officedocument.drawingml.diagramLayout+xml"/>
  <Override PartName="/ppt/webextensions/webextension1.xml" ContentType="application/vnd.ms-office.webextension+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webextensions/taskpanes.xml" ContentType="application/vnd.ms-office.webextensiontaskpanes+xml"/>
  <Override PartName="/ppt/slides/slide5.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11/relationships/webextensiontaskpanes" Target="ppt/webextensions/taskpanes.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485" r:id="rId1"/>
  </p:sldMasterIdLst>
  <p:notesMasterIdLst>
    <p:notesMasterId r:id="rId16"/>
  </p:notesMasterIdLst>
  <p:handoutMasterIdLst>
    <p:handoutMasterId r:id="rId17"/>
  </p:handoutMasterIdLst>
  <p:sldIdLst>
    <p:sldId id="329" r:id="rId2"/>
    <p:sldId id="375" r:id="rId3"/>
    <p:sldId id="376" r:id="rId4"/>
    <p:sldId id="378" r:id="rId5"/>
    <p:sldId id="377" r:id="rId6"/>
    <p:sldId id="379" r:id="rId7"/>
    <p:sldId id="380" r:id="rId8"/>
    <p:sldId id="381" r:id="rId9"/>
    <p:sldId id="382" r:id="rId10"/>
    <p:sldId id="383" r:id="rId11"/>
    <p:sldId id="384" r:id="rId12"/>
    <p:sldId id="385" r:id="rId13"/>
    <p:sldId id="386" r:id="rId14"/>
    <p:sldId id="262" r:id="rId15"/>
  </p:sldIdLst>
  <p:sldSz cx="12192000" cy="6858000"/>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44" autoAdjust="0"/>
    <p:restoredTop sz="94660"/>
  </p:normalViewPr>
  <p:slideViewPr>
    <p:cSldViewPr snapToGrid="0">
      <p:cViewPr varScale="1">
        <p:scale>
          <a:sx n="60" d="100"/>
          <a:sy n="60" d="100"/>
        </p:scale>
        <p:origin x="-102" y="-312"/>
      </p:cViewPr>
      <p:guideLst>
        <p:guide orient="horz" pos="2160"/>
        <p:guide pos="3840"/>
      </p:guideLst>
    </p:cSldViewPr>
  </p:slideViewPr>
  <p:notesTextViewPr>
    <p:cViewPr>
      <p:scale>
        <a:sx n="1" d="1"/>
        <a:sy n="1" d="1"/>
      </p:scale>
      <p:origin x="0" y="0"/>
    </p:cViewPr>
  </p:notesTextViewPr>
  <p:notesViewPr>
    <p:cSldViewPr snapToGrid="0">
      <p:cViewPr varScale="1">
        <p:scale>
          <a:sx n="53" d="100"/>
          <a:sy n="53" d="100"/>
        </p:scale>
        <p:origin x="2844" y="96"/>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A88087-92F0-4BE4-972D-F4E76979BD4D}" type="doc">
      <dgm:prSet loTypeId="urn:microsoft.com/office/officeart/2005/8/layout/vList3#2" loCatId="list" qsTypeId="urn:microsoft.com/office/officeart/2005/8/quickstyle/3d9" qsCatId="3D" csTypeId="urn:microsoft.com/office/officeart/2005/8/colors/accent1_2" csCatId="accent1" phldr="1"/>
      <dgm:spPr/>
      <dgm:t>
        <a:bodyPr/>
        <a:lstStyle/>
        <a:p>
          <a:endParaRPr lang="en-US"/>
        </a:p>
      </dgm:t>
    </dgm:pt>
    <dgm:pt modelId="{565863E7-AF1B-434B-BA3E-3958E978D6B4}">
      <dgm:prSet phldrT="[Text]" custT="1"/>
      <dgm:spPr/>
      <dgm:t>
        <a:bodyPr/>
        <a:lstStyle/>
        <a:p>
          <a:pPr algn="l"/>
          <a:r>
            <a:rPr lang="en-US" sz="5000" smtClean="0"/>
            <a:t>E Way Bill</a:t>
          </a:r>
          <a:endParaRPr lang="en-US" sz="5000" dirty="0"/>
        </a:p>
      </dgm:t>
    </dgm:pt>
    <dgm:pt modelId="{B47D7F07-9C5D-4571-90CF-607C05451E6D}" type="parTrans" cxnId="{C8FB33AA-CE6E-43EF-B5A9-0E556748CA5D}">
      <dgm:prSet/>
      <dgm:spPr/>
      <dgm:t>
        <a:bodyPr/>
        <a:lstStyle/>
        <a:p>
          <a:endParaRPr lang="en-US"/>
        </a:p>
      </dgm:t>
    </dgm:pt>
    <dgm:pt modelId="{5076D3A6-EDA8-4BF7-992D-9DF4E84F3199}" type="sibTrans" cxnId="{C8FB33AA-CE6E-43EF-B5A9-0E556748CA5D}">
      <dgm:prSet/>
      <dgm:spPr/>
      <dgm:t>
        <a:bodyPr/>
        <a:lstStyle/>
        <a:p>
          <a:endParaRPr lang="en-US"/>
        </a:p>
      </dgm:t>
    </dgm:pt>
    <dgm:pt modelId="{DD118085-8C8B-426A-AAE5-02115CD21292}" type="pres">
      <dgm:prSet presAssocID="{26A88087-92F0-4BE4-972D-F4E76979BD4D}" presName="linearFlow" presStyleCnt="0">
        <dgm:presLayoutVars>
          <dgm:dir/>
          <dgm:resizeHandles val="exact"/>
        </dgm:presLayoutVars>
      </dgm:prSet>
      <dgm:spPr/>
      <dgm:t>
        <a:bodyPr/>
        <a:lstStyle/>
        <a:p>
          <a:endParaRPr lang="en-IN"/>
        </a:p>
      </dgm:t>
    </dgm:pt>
    <dgm:pt modelId="{75CD97FE-0CFC-4C54-B441-F735AC37FE65}" type="pres">
      <dgm:prSet presAssocID="{565863E7-AF1B-434B-BA3E-3958E978D6B4}" presName="composite" presStyleCnt="0"/>
      <dgm:spPr/>
    </dgm:pt>
    <dgm:pt modelId="{37E69C92-87D4-4E67-A815-AC0741AD5296}" type="pres">
      <dgm:prSet presAssocID="{565863E7-AF1B-434B-BA3E-3958E978D6B4}" presName="imgShp" presStyleLbl="fgImgPlace1" presStyleIdx="0" presStyleCnt="1" custScaleX="71624" custScaleY="90180"/>
      <dgm:spPr/>
    </dgm:pt>
    <dgm:pt modelId="{0A27B407-2D20-4631-B616-72C8C85D7FB2}" type="pres">
      <dgm:prSet presAssocID="{565863E7-AF1B-434B-BA3E-3958E978D6B4}" presName="txShp" presStyleLbl="node1" presStyleIdx="0" presStyleCnt="1" custScaleX="132373" custLinFactNeighborX="22180" custLinFactNeighborY="-521">
        <dgm:presLayoutVars>
          <dgm:bulletEnabled val="1"/>
        </dgm:presLayoutVars>
      </dgm:prSet>
      <dgm:spPr/>
      <dgm:t>
        <a:bodyPr/>
        <a:lstStyle/>
        <a:p>
          <a:endParaRPr lang="en-IN"/>
        </a:p>
      </dgm:t>
    </dgm:pt>
  </dgm:ptLst>
  <dgm:cxnLst>
    <dgm:cxn modelId="{BCB3BCDD-7063-4E81-92D2-1C3A70A51D0B}" type="presOf" srcId="{565863E7-AF1B-434B-BA3E-3958E978D6B4}" destId="{0A27B407-2D20-4631-B616-72C8C85D7FB2}" srcOrd="0" destOrd="0" presId="urn:microsoft.com/office/officeart/2005/8/layout/vList3#2"/>
    <dgm:cxn modelId="{FDB921AB-FF87-42AF-BC3C-6E806DFA8993}" type="presOf" srcId="{26A88087-92F0-4BE4-972D-F4E76979BD4D}" destId="{DD118085-8C8B-426A-AAE5-02115CD21292}" srcOrd="0" destOrd="0" presId="urn:microsoft.com/office/officeart/2005/8/layout/vList3#2"/>
    <dgm:cxn modelId="{C8FB33AA-CE6E-43EF-B5A9-0E556748CA5D}" srcId="{26A88087-92F0-4BE4-972D-F4E76979BD4D}" destId="{565863E7-AF1B-434B-BA3E-3958E978D6B4}" srcOrd="0" destOrd="0" parTransId="{B47D7F07-9C5D-4571-90CF-607C05451E6D}" sibTransId="{5076D3A6-EDA8-4BF7-992D-9DF4E84F3199}"/>
    <dgm:cxn modelId="{2A32504A-374C-440B-8E1B-6F9E6CF23F63}" type="presParOf" srcId="{DD118085-8C8B-426A-AAE5-02115CD21292}" destId="{75CD97FE-0CFC-4C54-B441-F735AC37FE65}" srcOrd="0" destOrd="0" presId="urn:microsoft.com/office/officeart/2005/8/layout/vList3#2"/>
    <dgm:cxn modelId="{D1CE245B-617A-4779-896D-1F24A2E11405}" type="presParOf" srcId="{75CD97FE-0CFC-4C54-B441-F735AC37FE65}" destId="{37E69C92-87D4-4E67-A815-AC0741AD5296}" srcOrd="0" destOrd="0" presId="urn:microsoft.com/office/officeart/2005/8/layout/vList3#2"/>
    <dgm:cxn modelId="{EEDBBA59-1459-4BB5-A94A-09FBA5C572FB}" type="presParOf" srcId="{75CD97FE-0CFC-4C54-B441-F735AC37FE65}" destId="{0A27B407-2D20-4631-B616-72C8C85D7FB2}" srcOrd="1" destOrd="0" presId="urn:microsoft.com/office/officeart/2005/8/layout/vList3#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A27B407-2D20-4631-B616-72C8C85D7FB2}">
      <dsp:nvSpPr>
        <dsp:cNvPr id="0" name=""/>
        <dsp:cNvSpPr/>
      </dsp:nvSpPr>
      <dsp:spPr>
        <a:xfrm rot="10800000">
          <a:off x="926512" y="112434"/>
          <a:ext cx="6812508" cy="2592572"/>
        </a:xfrm>
        <a:prstGeom prst="homePlate">
          <a:avLst/>
        </a:prstGeom>
        <a:solidFill>
          <a:schemeClr val="accent1">
            <a:hueOff val="0"/>
            <a:satOff val="0"/>
            <a:lumOff val="0"/>
            <a:alphaOff val="0"/>
          </a:schemeClr>
        </a:solidFill>
        <a:ln>
          <a:noFill/>
        </a:ln>
        <a:effectLst>
          <a:reflection blurRad="12700" stA="26000" endPos="32000" dist="12700" dir="5400000" sy="-100000" rotWithShape="0"/>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143252" tIns="190500" rIns="355600" bIns="190500" numCol="1" spcCol="1270" anchor="ctr" anchorCtr="0">
          <a:noAutofit/>
          <a:sp3d extrusionH="28000" prstMaterial="matte"/>
        </a:bodyPr>
        <a:lstStyle/>
        <a:p>
          <a:pPr lvl="0" algn="l" defTabSz="2222500">
            <a:lnSpc>
              <a:spcPct val="90000"/>
            </a:lnSpc>
            <a:spcBef>
              <a:spcPct val="0"/>
            </a:spcBef>
            <a:spcAft>
              <a:spcPct val="35000"/>
            </a:spcAft>
          </a:pPr>
          <a:r>
            <a:rPr lang="en-US" sz="5000" kern="1200" smtClean="0"/>
            <a:t>E Way Bill</a:t>
          </a:r>
          <a:endParaRPr lang="en-US" sz="5000" kern="1200" dirty="0"/>
        </a:p>
      </dsp:txBody>
      <dsp:txXfrm rot="10800000">
        <a:off x="926512" y="112434"/>
        <a:ext cx="6812508" cy="2592572"/>
      </dsp:txXfrm>
    </dsp:sp>
    <dsp:sp modelId="{37E69C92-87D4-4E67-A815-AC0741AD5296}">
      <dsp:nvSpPr>
        <dsp:cNvPr id="0" name=""/>
        <dsp:cNvSpPr/>
      </dsp:nvSpPr>
      <dsp:spPr>
        <a:xfrm>
          <a:off x="415545" y="253237"/>
          <a:ext cx="1856903" cy="2337981"/>
        </a:xfrm>
        <a:prstGeom prst="ellipse">
          <a:avLst/>
        </a:prstGeom>
        <a:solidFill>
          <a:schemeClr val="accent1">
            <a:tint val="50000"/>
            <a:hueOff val="0"/>
            <a:satOff val="0"/>
            <a:lumOff val="0"/>
            <a:alphaOff val="0"/>
          </a:schemeClr>
        </a:solidFill>
        <a:ln>
          <a:noFill/>
        </a:ln>
        <a:effectLst/>
        <a:sp3d prstMaterial="matte"/>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2">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5659" cy="498135"/>
          </a:xfrm>
          <a:prstGeom prst="rect">
            <a:avLst/>
          </a:prstGeom>
        </p:spPr>
        <p:txBody>
          <a:bodyPr vert="horz" lIns="91440" tIns="45720" rIns="91440" bIns="45720" rtlCol="0"/>
          <a:lstStyle>
            <a:lvl1pPr algn="l">
              <a:defRPr sz="1200"/>
            </a:lvl1pPr>
          </a:lstStyle>
          <a:p>
            <a:endParaRPr lang="en-IN" dirty="0"/>
          </a:p>
        </p:txBody>
      </p:sp>
      <p:sp>
        <p:nvSpPr>
          <p:cNvPr id="3" name="Date Placeholder 2"/>
          <p:cNvSpPr>
            <a:spLocks noGrp="1"/>
          </p:cNvSpPr>
          <p:nvPr>
            <p:ph type="dt" sz="quarter" idx="1"/>
          </p:nvPr>
        </p:nvSpPr>
        <p:spPr>
          <a:xfrm>
            <a:off x="3850444" y="1"/>
            <a:ext cx="2945659" cy="498135"/>
          </a:xfrm>
          <a:prstGeom prst="rect">
            <a:avLst/>
          </a:prstGeom>
        </p:spPr>
        <p:txBody>
          <a:bodyPr vert="horz" lIns="91440" tIns="45720" rIns="91440" bIns="45720" rtlCol="0"/>
          <a:lstStyle>
            <a:lvl1pPr algn="r">
              <a:defRPr sz="1200"/>
            </a:lvl1pPr>
          </a:lstStyle>
          <a:p>
            <a:fld id="{FA598AEA-5233-42C9-85F5-7123BC2DFCF3}" type="datetimeFigureOut">
              <a:rPr lang="en-IN" smtClean="0"/>
              <a:pPr/>
              <a:t>6/13/2017</a:t>
            </a:fld>
            <a:endParaRPr lang="en-IN" dirty="0"/>
          </a:p>
        </p:txBody>
      </p:sp>
      <p:sp>
        <p:nvSpPr>
          <p:cNvPr id="4" name="Footer Placeholder 3"/>
          <p:cNvSpPr>
            <a:spLocks noGrp="1"/>
          </p:cNvSpPr>
          <p:nvPr>
            <p:ph type="ftr" sz="quarter" idx="2"/>
          </p:nvPr>
        </p:nvSpPr>
        <p:spPr>
          <a:xfrm>
            <a:off x="1" y="9430091"/>
            <a:ext cx="2945659" cy="498134"/>
          </a:xfrm>
          <a:prstGeom prst="rect">
            <a:avLst/>
          </a:prstGeom>
        </p:spPr>
        <p:txBody>
          <a:bodyPr vert="horz" lIns="91440" tIns="45720" rIns="91440" bIns="45720" rtlCol="0" anchor="b"/>
          <a:lstStyle>
            <a:lvl1pPr algn="l">
              <a:defRPr sz="1200"/>
            </a:lvl1pPr>
          </a:lstStyle>
          <a:p>
            <a:endParaRPr lang="en-IN" dirty="0"/>
          </a:p>
        </p:txBody>
      </p:sp>
      <p:sp>
        <p:nvSpPr>
          <p:cNvPr id="5" name="Slide Number Placeholder 4"/>
          <p:cNvSpPr>
            <a:spLocks noGrp="1"/>
          </p:cNvSpPr>
          <p:nvPr>
            <p:ph type="sldNum" sz="quarter" idx="3"/>
          </p:nvPr>
        </p:nvSpPr>
        <p:spPr>
          <a:xfrm>
            <a:off x="3850444" y="9430091"/>
            <a:ext cx="2945659" cy="498134"/>
          </a:xfrm>
          <a:prstGeom prst="rect">
            <a:avLst/>
          </a:prstGeom>
        </p:spPr>
        <p:txBody>
          <a:bodyPr vert="horz" lIns="91440" tIns="45720" rIns="91440" bIns="45720" rtlCol="0" anchor="b"/>
          <a:lstStyle>
            <a:lvl1pPr algn="r">
              <a:defRPr sz="1200"/>
            </a:lvl1pPr>
          </a:lstStyle>
          <a:p>
            <a:fld id="{C32F9D33-5F35-4E30-BB0A-8BEA18990826}" type="slidenum">
              <a:rPr lang="en-IN" smtClean="0"/>
              <a:pPr/>
              <a:t>‹#›</a:t>
            </a:fld>
            <a:endParaRPr lang="en-IN" dirty="0"/>
          </a:p>
        </p:txBody>
      </p:sp>
    </p:spTree>
    <p:extLst>
      <p:ext uri="{BB962C8B-B14F-4D97-AF65-F5344CB8AC3E}">
        <p14:creationId xmlns:p14="http://schemas.microsoft.com/office/powerpoint/2010/main" xmlns="" val="12833746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5659" cy="498135"/>
          </a:xfrm>
          <a:prstGeom prst="rect">
            <a:avLst/>
          </a:prstGeom>
        </p:spPr>
        <p:txBody>
          <a:bodyPr vert="horz" lIns="91440" tIns="45720" rIns="91440" bIns="45720" rtlCol="0"/>
          <a:lstStyle>
            <a:lvl1pPr algn="l">
              <a:defRPr sz="1200"/>
            </a:lvl1pPr>
          </a:lstStyle>
          <a:p>
            <a:endParaRPr lang="en-IN" dirty="0"/>
          </a:p>
        </p:txBody>
      </p:sp>
      <p:sp>
        <p:nvSpPr>
          <p:cNvPr id="3" name="Date Placeholder 2"/>
          <p:cNvSpPr>
            <a:spLocks noGrp="1"/>
          </p:cNvSpPr>
          <p:nvPr>
            <p:ph type="dt" idx="1"/>
          </p:nvPr>
        </p:nvSpPr>
        <p:spPr>
          <a:xfrm>
            <a:off x="3850444" y="1"/>
            <a:ext cx="2945659" cy="498135"/>
          </a:xfrm>
          <a:prstGeom prst="rect">
            <a:avLst/>
          </a:prstGeom>
        </p:spPr>
        <p:txBody>
          <a:bodyPr vert="horz" lIns="91440" tIns="45720" rIns="91440" bIns="45720" rtlCol="0"/>
          <a:lstStyle>
            <a:lvl1pPr algn="r">
              <a:defRPr sz="1200"/>
            </a:lvl1pPr>
          </a:lstStyle>
          <a:p>
            <a:fld id="{649280AE-B4A3-4BC5-8B12-CEED6F854405}" type="datetimeFigureOut">
              <a:rPr lang="en-IN" smtClean="0"/>
              <a:pPr/>
              <a:t>6/13/2017</a:t>
            </a:fld>
            <a:endParaRPr lang="en-IN"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79768" y="4777958"/>
            <a:ext cx="5438140" cy="390924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1" y="9430091"/>
            <a:ext cx="2945659" cy="498134"/>
          </a:xfrm>
          <a:prstGeom prst="rect">
            <a:avLst/>
          </a:prstGeom>
        </p:spPr>
        <p:txBody>
          <a:bodyPr vert="horz" lIns="91440" tIns="45720" rIns="91440" bIns="45720" rtlCol="0" anchor="b"/>
          <a:lstStyle>
            <a:lvl1pPr algn="l">
              <a:defRPr sz="1200"/>
            </a:lvl1pPr>
          </a:lstStyle>
          <a:p>
            <a:endParaRPr lang="en-IN" dirty="0"/>
          </a:p>
        </p:txBody>
      </p:sp>
      <p:sp>
        <p:nvSpPr>
          <p:cNvPr id="7" name="Slide Number Placeholder 6"/>
          <p:cNvSpPr>
            <a:spLocks noGrp="1"/>
          </p:cNvSpPr>
          <p:nvPr>
            <p:ph type="sldNum" sz="quarter" idx="5"/>
          </p:nvPr>
        </p:nvSpPr>
        <p:spPr>
          <a:xfrm>
            <a:off x="3850444" y="9430091"/>
            <a:ext cx="2945659" cy="498134"/>
          </a:xfrm>
          <a:prstGeom prst="rect">
            <a:avLst/>
          </a:prstGeom>
        </p:spPr>
        <p:txBody>
          <a:bodyPr vert="horz" lIns="91440" tIns="45720" rIns="91440" bIns="45720" rtlCol="0" anchor="b"/>
          <a:lstStyle>
            <a:lvl1pPr algn="r">
              <a:defRPr sz="1200"/>
            </a:lvl1pPr>
          </a:lstStyle>
          <a:p>
            <a:fld id="{94F0A0F4-10F3-49B5-8A3F-44CC792B5201}" type="slidenum">
              <a:rPr lang="en-IN" smtClean="0"/>
              <a:pPr/>
              <a:t>‹#›</a:t>
            </a:fld>
            <a:endParaRPr lang="en-IN" dirty="0"/>
          </a:p>
        </p:txBody>
      </p:sp>
    </p:spTree>
    <p:extLst>
      <p:ext uri="{BB962C8B-B14F-4D97-AF65-F5344CB8AC3E}">
        <p14:creationId xmlns:p14="http://schemas.microsoft.com/office/powerpoint/2010/main" xmlns="" val="4146878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003276A-E705-4088-8703-B7DB57485EDA}" type="datetime1">
              <a:rPr lang="en-IN" smtClean="0"/>
              <a:pPr/>
              <a:t>6/13/2017</a:t>
            </a:fld>
            <a:endParaRPr lang="en-IN" dirty="0"/>
          </a:p>
        </p:txBody>
      </p:sp>
      <p:sp>
        <p:nvSpPr>
          <p:cNvPr id="5" name="Footer Placeholder 4"/>
          <p:cNvSpPr>
            <a:spLocks noGrp="1"/>
          </p:cNvSpPr>
          <p:nvPr>
            <p:ph type="ftr" sz="quarter" idx="11"/>
          </p:nvPr>
        </p:nvSpPr>
        <p:spPr>
          <a:xfrm>
            <a:off x="5332412" y="5883275"/>
            <a:ext cx="4324044" cy="365125"/>
          </a:xfrm>
        </p:spPr>
        <p:txBody>
          <a:bodyPr/>
          <a:lstStyle/>
          <a:p>
            <a:r>
              <a:rPr lang="en-IN" dirty="0"/>
              <a:t>Presentation by CA. Gaurav V Save</a:t>
            </a:r>
          </a:p>
        </p:txBody>
      </p:sp>
      <p:sp>
        <p:nvSpPr>
          <p:cNvPr id="6" name="Slide Number Placeholder 5"/>
          <p:cNvSpPr>
            <a:spLocks noGrp="1"/>
          </p:cNvSpPr>
          <p:nvPr>
            <p:ph type="sldNum" sz="quarter" idx="12"/>
          </p:nvPr>
        </p:nvSpPr>
        <p:spPr/>
        <p:txBody>
          <a:bodyPr/>
          <a:lstStyle/>
          <a:p>
            <a:fld id="{FF9AEF47-7856-4724-A700-B340DFD214A1}" type="slidenum">
              <a:rPr lang="en-IN" smtClean="0"/>
              <a:pPr/>
              <a:t>‹#›</a:t>
            </a:fld>
            <a:endParaRPr lang="en-IN" dirty="0"/>
          </a:p>
        </p:txBody>
      </p:sp>
    </p:spTree>
    <p:extLst>
      <p:ext uri="{BB962C8B-B14F-4D97-AF65-F5344CB8AC3E}">
        <p14:creationId xmlns:p14="http://schemas.microsoft.com/office/powerpoint/2010/main" xmlns="" val="2280504589"/>
      </p:ext>
    </p:extLst>
  </p:cSld>
  <p:clrMapOvr>
    <a:masterClrMapping/>
  </p:clrMapOvr>
  <p:extLst>
    <p:ext uri="{DCECCB84-F9BA-43D5-87BE-67443E8EF086}">
      <p15:sldGuideLst xmlns:p15="http://schemas.microsoft.com/office/powerpoint/2012/main" xmlns=""/>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AC2793B-D455-460E-B9FA-1688691F2C50}" type="datetime1">
              <a:rPr lang="en-IN" smtClean="0"/>
              <a:pPr/>
              <a:t>6/13/2017</a:t>
            </a:fld>
            <a:endParaRPr lang="en-IN" dirty="0"/>
          </a:p>
        </p:txBody>
      </p:sp>
      <p:sp>
        <p:nvSpPr>
          <p:cNvPr id="6" name="Footer Placeholder 5"/>
          <p:cNvSpPr>
            <a:spLocks noGrp="1"/>
          </p:cNvSpPr>
          <p:nvPr>
            <p:ph type="ftr" sz="quarter" idx="11"/>
          </p:nvPr>
        </p:nvSpPr>
        <p:spPr/>
        <p:txBody>
          <a:bodyPr/>
          <a:lstStyle/>
          <a:p>
            <a:r>
              <a:rPr lang="en-IN" dirty="0"/>
              <a:t>Presentation by CA. Gaurav V Save</a:t>
            </a:r>
          </a:p>
        </p:txBody>
      </p:sp>
      <p:sp>
        <p:nvSpPr>
          <p:cNvPr id="7" name="Slide Number Placeholder 6"/>
          <p:cNvSpPr>
            <a:spLocks noGrp="1"/>
          </p:cNvSpPr>
          <p:nvPr>
            <p:ph type="sldNum" sz="quarter" idx="12"/>
          </p:nvPr>
        </p:nvSpPr>
        <p:spPr/>
        <p:txBody>
          <a:bodyPr/>
          <a:lstStyle/>
          <a:p>
            <a:fld id="{FF9AEF47-7856-4724-A700-B340DFD214A1}" type="slidenum">
              <a:rPr lang="en-IN" smtClean="0"/>
              <a:pPr/>
              <a:t>‹#›</a:t>
            </a:fld>
            <a:endParaRPr lang="en-IN" dirty="0"/>
          </a:p>
        </p:txBody>
      </p:sp>
    </p:spTree>
    <p:extLst>
      <p:ext uri="{BB962C8B-B14F-4D97-AF65-F5344CB8AC3E}">
        <p14:creationId xmlns:p14="http://schemas.microsoft.com/office/powerpoint/2010/main" xmlns="" val="1820183825"/>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AC2793B-D455-460E-B9FA-1688691F2C50}" type="datetime1">
              <a:rPr lang="en-IN" smtClean="0"/>
              <a:pPr/>
              <a:t>6/13/2017</a:t>
            </a:fld>
            <a:endParaRPr lang="en-IN" dirty="0"/>
          </a:p>
        </p:txBody>
      </p:sp>
      <p:sp>
        <p:nvSpPr>
          <p:cNvPr id="5" name="Footer Placeholder 4"/>
          <p:cNvSpPr>
            <a:spLocks noGrp="1"/>
          </p:cNvSpPr>
          <p:nvPr>
            <p:ph type="ftr" sz="quarter" idx="11"/>
          </p:nvPr>
        </p:nvSpPr>
        <p:spPr/>
        <p:txBody>
          <a:bodyPr/>
          <a:lstStyle/>
          <a:p>
            <a:r>
              <a:rPr lang="en-IN" dirty="0"/>
              <a:t>Presentation by CA. Gaurav V Save</a:t>
            </a:r>
          </a:p>
        </p:txBody>
      </p:sp>
      <p:sp>
        <p:nvSpPr>
          <p:cNvPr id="6" name="Slide Number Placeholder 5"/>
          <p:cNvSpPr>
            <a:spLocks noGrp="1"/>
          </p:cNvSpPr>
          <p:nvPr>
            <p:ph type="sldNum" sz="quarter" idx="12"/>
          </p:nvPr>
        </p:nvSpPr>
        <p:spPr/>
        <p:txBody>
          <a:bodyPr/>
          <a:lstStyle/>
          <a:p>
            <a:fld id="{FF9AEF47-7856-4724-A700-B340DFD214A1}" type="slidenum">
              <a:rPr lang="en-IN" smtClean="0"/>
              <a:pPr/>
              <a:t>‹#›</a:t>
            </a:fld>
            <a:endParaRPr lang="en-IN" dirty="0"/>
          </a:p>
        </p:txBody>
      </p:sp>
    </p:spTree>
    <p:extLst>
      <p:ext uri="{BB962C8B-B14F-4D97-AF65-F5344CB8AC3E}">
        <p14:creationId xmlns:p14="http://schemas.microsoft.com/office/powerpoint/2010/main" xmlns="" val="263897391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AC2793B-D455-460E-B9FA-1688691F2C50}" type="datetime1">
              <a:rPr lang="en-IN" smtClean="0"/>
              <a:pPr/>
              <a:t>6/13/2017</a:t>
            </a:fld>
            <a:endParaRPr lang="en-IN" dirty="0"/>
          </a:p>
        </p:txBody>
      </p:sp>
      <p:sp>
        <p:nvSpPr>
          <p:cNvPr id="5" name="Footer Placeholder 4"/>
          <p:cNvSpPr>
            <a:spLocks noGrp="1"/>
          </p:cNvSpPr>
          <p:nvPr>
            <p:ph type="ftr" sz="quarter" idx="11"/>
          </p:nvPr>
        </p:nvSpPr>
        <p:spPr/>
        <p:txBody>
          <a:bodyPr/>
          <a:lstStyle/>
          <a:p>
            <a:r>
              <a:rPr lang="en-IN" dirty="0"/>
              <a:t>Presentation by CA. Gaurav V Save</a:t>
            </a:r>
          </a:p>
        </p:txBody>
      </p:sp>
      <p:sp>
        <p:nvSpPr>
          <p:cNvPr id="6" name="Slide Number Placeholder 5"/>
          <p:cNvSpPr>
            <a:spLocks noGrp="1"/>
          </p:cNvSpPr>
          <p:nvPr>
            <p:ph type="sldNum" sz="quarter" idx="12"/>
          </p:nvPr>
        </p:nvSpPr>
        <p:spPr/>
        <p:txBody>
          <a:bodyPr/>
          <a:lstStyle/>
          <a:p>
            <a:fld id="{FF9AEF47-7856-4724-A700-B340DFD214A1}" type="slidenum">
              <a:rPr lang="en-IN" smtClean="0"/>
              <a:pPr/>
              <a:t>‹#›</a:t>
            </a:fld>
            <a:endParaRPr lang="en-IN" dirty="0"/>
          </a:p>
        </p:txBody>
      </p:sp>
    </p:spTree>
    <p:extLst>
      <p:ext uri="{BB962C8B-B14F-4D97-AF65-F5344CB8AC3E}">
        <p14:creationId xmlns:p14="http://schemas.microsoft.com/office/powerpoint/2010/main" xmlns="" val="1588490845"/>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AC2793B-D455-460E-B9FA-1688691F2C50}" type="datetime1">
              <a:rPr lang="en-IN" smtClean="0"/>
              <a:pPr/>
              <a:t>6/13/2017</a:t>
            </a:fld>
            <a:endParaRPr lang="en-IN" dirty="0"/>
          </a:p>
        </p:txBody>
      </p:sp>
      <p:sp>
        <p:nvSpPr>
          <p:cNvPr id="5" name="Footer Placeholder 4"/>
          <p:cNvSpPr>
            <a:spLocks noGrp="1"/>
          </p:cNvSpPr>
          <p:nvPr>
            <p:ph type="ftr" sz="quarter" idx="11"/>
          </p:nvPr>
        </p:nvSpPr>
        <p:spPr/>
        <p:txBody>
          <a:bodyPr/>
          <a:lstStyle/>
          <a:p>
            <a:r>
              <a:rPr lang="en-IN" dirty="0"/>
              <a:t>Presentation by CA. Gaurav V Save</a:t>
            </a:r>
          </a:p>
        </p:txBody>
      </p:sp>
      <p:sp>
        <p:nvSpPr>
          <p:cNvPr id="6" name="Slide Number Placeholder 5"/>
          <p:cNvSpPr>
            <a:spLocks noGrp="1"/>
          </p:cNvSpPr>
          <p:nvPr>
            <p:ph type="sldNum" sz="quarter" idx="12"/>
          </p:nvPr>
        </p:nvSpPr>
        <p:spPr/>
        <p:txBody>
          <a:bodyPr/>
          <a:lstStyle/>
          <a:p>
            <a:fld id="{FF9AEF47-7856-4724-A700-B340DFD214A1}" type="slidenum">
              <a:rPr lang="en-IN" smtClean="0"/>
              <a:pPr/>
              <a:t>‹#›</a:t>
            </a:fld>
            <a:endParaRPr lang="en-IN" dirty="0"/>
          </a:p>
        </p:txBody>
      </p:sp>
    </p:spTree>
    <p:extLst>
      <p:ext uri="{BB962C8B-B14F-4D97-AF65-F5344CB8AC3E}">
        <p14:creationId xmlns:p14="http://schemas.microsoft.com/office/powerpoint/2010/main" xmlns="" val="3484550869"/>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AC2793B-D455-460E-B9FA-1688691F2C50}" type="datetime1">
              <a:rPr lang="en-IN" smtClean="0"/>
              <a:pPr/>
              <a:t>6/13/2017</a:t>
            </a:fld>
            <a:endParaRPr lang="en-IN" dirty="0"/>
          </a:p>
        </p:txBody>
      </p:sp>
      <p:sp>
        <p:nvSpPr>
          <p:cNvPr id="5" name="Footer Placeholder 4"/>
          <p:cNvSpPr>
            <a:spLocks noGrp="1"/>
          </p:cNvSpPr>
          <p:nvPr>
            <p:ph type="ftr" sz="quarter" idx="11"/>
          </p:nvPr>
        </p:nvSpPr>
        <p:spPr/>
        <p:txBody>
          <a:bodyPr/>
          <a:lstStyle/>
          <a:p>
            <a:r>
              <a:rPr lang="en-IN" dirty="0"/>
              <a:t>Presentation by CA. Gaurav V Save</a:t>
            </a:r>
          </a:p>
        </p:txBody>
      </p:sp>
      <p:sp>
        <p:nvSpPr>
          <p:cNvPr id="6" name="Slide Number Placeholder 5"/>
          <p:cNvSpPr>
            <a:spLocks noGrp="1"/>
          </p:cNvSpPr>
          <p:nvPr>
            <p:ph type="sldNum" sz="quarter" idx="12"/>
          </p:nvPr>
        </p:nvSpPr>
        <p:spPr/>
        <p:txBody>
          <a:bodyPr/>
          <a:lstStyle/>
          <a:p>
            <a:fld id="{FF9AEF47-7856-4724-A700-B340DFD214A1}" type="slidenum">
              <a:rPr lang="en-IN" smtClean="0"/>
              <a:pPr/>
              <a:t>‹#›</a:t>
            </a:fld>
            <a:endParaRPr lang="en-IN" dirty="0"/>
          </a:p>
        </p:txBody>
      </p:sp>
    </p:spTree>
    <p:extLst>
      <p:ext uri="{BB962C8B-B14F-4D97-AF65-F5344CB8AC3E}">
        <p14:creationId xmlns:p14="http://schemas.microsoft.com/office/powerpoint/2010/main" xmlns="" val="462235798"/>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AC2793B-D455-460E-B9FA-1688691F2C50}" type="datetime1">
              <a:rPr lang="en-IN" smtClean="0"/>
              <a:pPr/>
              <a:t>6/13/2017</a:t>
            </a:fld>
            <a:endParaRPr lang="en-IN" dirty="0"/>
          </a:p>
        </p:txBody>
      </p:sp>
      <p:sp>
        <p:nvSpPr>
          <p:cNvPr id="5" name="Footer Placeholder 4"/>
          <p:cNvSpPr>
            <a:spLocks noGrp="1"/>
          </p:cNvSpPr>
          <p:nvPr>
            <p:ph type="ftr" sz="quarter" idx="11"/>
          </p:nvPr>
        </p:nvSpPr>
        <p:spPr/>
        <p:txBody>
          <a:bodyPr/>
          <a:lstStyle/>
          <a:p>
            <a:r>
              <a:rPr lang="en-IN" dirty="0"/>
              <a:t>Presentation by CA. Gaurav V Save</a:t>
            </a:r>
          </a:p>
        </p:txBody>
      </p:sp>
      <p:sp>
        <p:nvSpPr>
          <p:cNvPr id="6" name="Slide Number Placeholder 5"/>
          <p:cNvSpPr>
            <a:spLocks noGrp="1"/>
          </p:cNvSpPr>
          <p:nvPr>
            <p:ph type="sldNum" sz="quarter" idx="12"/>
          </p:nvPr>
        </p:nvSpPr>
        <p:spPr/>
        <p:txBody>
          <a:bodyPr/>
          <a:lstStyle/>
          <a:p>
            <a:fld id="{FF9AEF47-7856-4724-A700-B340DFD214A1}" type="slidenum">
              <a:rPr lang="en-IN" smtClean="0"/>
              <a:pPr/>
              <a:t>‹#›</a:t>
            </a:fld>
            <a:endParaRPr lang="en-IN" dirty="0"/>
          </a:p>
        </p:txBody>
      </p:sp>
    </p:spTree>
    <p:extLst>
      <p:ext uri="{BB962C8B-B14F-4D97-AF65-F5344CB8AC3E}">
        <p14:creationId xmlns:p14="http://schemas.microsoft.com/office/powerpoint/2010/main" xmlns="" val="1986708687"/>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F2FA57A-2242-4AAD-87CF-85D13081674C}" type="datetime1">
              <a:rPr lang="en-IN" smtClean="0"/>
              <a:pPr/>
              <a:t>6/13/2017</a:t>
            </a:fld>
            <a:endParaRPr lang="en-IN" dirty="0"/>
          </a:p>
        </p:txBody>
      </p:sp>
      <p:sp>
        <p:nvSpPr>
          <p:cNvPr id="5" name="Footer Placeholder 4"/>
          <p:cNvSpPr>
            <a:spLocks noGrp="1"/>
          </p:cNvSpPr>
          <p:nvPr>
            <p:ph type="ftr" sz="quarter" idx="11"/>
          </p:nvPr>
        </p:nvSpPr>
        <p:spPr/>
        <p:txBody>
          <a:bodyPr/>
          <a:lstStyle/>
          <a:p>
            <a:r>
              <a:rPr lang="en-IN" dirty="0"/>
              <a:t>Presentation by CA. Gaurav V Save</a:t>
            </a:r>
          </a:p>
        </p:txBody>
      </p:sp>
      <p:sp>
        <p:nvSpPr>
          <p:cNvPr id="6" name="Slide Number Placeholder 5"/>
          <p:cNvSpPr>
            <a:spLocks noGrp="1"/>
          </p:cNvSpPr>
          <p:nvPr>
            <p:ph type="sldNum" sz="quarter" idx="12"/>
          </p:nvPr>
        </p:nvSpPr>
        <p:spPr/>
        <p:txBody>
          <a:bodyPr/>
          <a:lstStyle/>
          <a:p>
            <a:fld id="{FF9AEF47-7856-4724-A700-B340DFD214A1}" type="slidenum">
              <a:rPr lang="en-IN" smtClean="0"/>
              <a:pPr/>
              <a:t>‹#›</a:t>
            </a:fld>
            <a:endParaRPr lang="en-IN" dirty="0"/>
          </a:p>
        </p:txBody>
      </p:sp>
    </p:spTree>
    <p:extLst>
      <p:ext uri="{BB962C8B-B14F-4D97-AF65-F5344CB8AC3E}">
        <p14:creationId xmlns:p14="http://schemas.microsoft.com/office/powerpoint/2010/main" xmlns="" val="39289139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79A930-3358-4E1E-8BD9-906B2DE8E761}" type="datetime1">
              <a:rPr lang="en-IN" smtClean="0"/>
              <a:pPr/>
              <a:t>6/13/2017</a:t>
            </a:fld>
            <a:endParaRPr lang="en-IN" dirty="0"/>
          </a:p>
        </p:txBody>
      </p:sp>
      <p:sp>
        <p:nvSpPr>
          <p:cNvPr id="5" name="Footer Placeholder 4"/>
          <p:cNvSpPr>
            <a:spLocks noGrp="1"/>
          </p:cNvSpPr>
          <p:nvPr>
            <p:ph type="ftr" sz="quarter" idx="11"/>
          </p:nvPr>
        </p:nvSpPr>
        <p:spPr/>
        <p:txBody>
          <a:bodyPr/>
          <a:lstStyle/>
          <a:p>
            <a:r>
              <a:rPr lang="en-IN" dirty="0"/>
              <a:t>Presentation by CA. Gaurav V Save</a:t>
            </a:r>
          </a:p>
        </p:txBody>
      </p:sp>
      <p:sp>
        <p:nvSpPr>
          <p:cNvPr id="6" name="Slide Number Placeholder 5"/>
          <p:cNvSpPr>
            <a:spLocks noGrp="1"/>
          </p:cNvSpPr>
          <p:nvPr>
            <p:ph type="sldNum" sz="quarter" idx="12"/>
          </p:nvPr>
        </p:nvSpPr>
        <p:spPr/>
        <p:txBody>
          <a:bodyPr/>
          <a:lstStyle/>
          <a:p>
            <a:fld id="{FF9AEF47-7856-4724-A700-B340DFD214A1}" type="slidenum">
              <a:rPr lang="en-IN" smtClean="0"/>
              <a:pPr/>
              <a:t>‹#›</a:t>
            </a:fld>
            <a:endParaRPr lang="en-IN" dirty="0"/>
          </a:p>
        </p:txBody>
      </p:sp>
    </p:spTree>
    <p:extLst>
      <p:ext uri="{BB962C8B-B14F-4D97-AF65-F5344CB8AC3E}">
        <p14:creationId xmlns:p14="http://schemas.microsoft.com/office/powerpoint/2010/main" xmlns="" val="3102694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2E92DD-DDA5-43DF-B638-24295E9263C0}" type="datetime1">
              <a:rPr lang="en-IN" smtClean="0"/>
              <a:pPr/>
              <a:t>6/13/2017</a:t>
            </a:fld>
            <a:endParaRPr lang="en-IN" dirty="0"/>
          </a:p>
        </p:txBody>
      </p:sp>
      <p:sp>
        <p:nvSpPr>
          <p:cNvPr id="5" name="Footer Placeholder 4"/>
          <p:cNvSpPr>
            <a:spLocks noGrp="1"/>
          </p:cNvSpPr>
          <p:nvPr>
            <p:ph type="ftr" sz="quarter" idx="11"/>
          </p:nvPr>
        </p:nvSpPr>
        <p:spPr/>
        <p:txBody>
          <a:bodyPr/>
          <a:lstStyle/>
          <a:p>
            <a:r>
              <a:rPr lang="en-IN" dirty="0"/>
              <a:t>Presentation by CA. Gaurav V Save</a:t>
            </a:r>
          </a:p>
        </p:txBody>
      </p:sp>
      <p:sp>
        <p:nvSpPr>
          <p:cNvPr id="6" name="Slide Number Placeholder 5"/>
          <p:cNvSpPr>
            <a:spLocks noGrp="1"/>
          </p:cNvSpPr>
          <p:nvPr>
            <p:ph type="sldNum" sz="quarter" idx="12"/>
          </p:nvPr>
        </p:nvSpPr>
        <p:spPr>
          <a:xfrm>
            <a:off x="10951856" y="5867131"/>
            <a:ext cx="551167" cy="365125"/>
          </a:xfrm>
        </p:spPr>
        <p:txBody>
          <a:bodyPr/>
          <a:lstStyle/>
          <a:p>
            <a:fld id="{FF9AEF47-7856-4724-A700-B340DFD214A1}" type="slidenum">
              <a:rPr lang="en-IN" smtClean="0"/>
              <a:pPr/>
              <a:t>‹#›</a:t>
            </a:fld>
            <a:endParaRPr lang="en-IN" dirty="0"/>
          </a:p>
        </p:txBody>
      </p:sp>
    </p:spTree>
    <p:extLst>
      <p:ext uri="{BB962C8B-B14F-4D97-AF65-F5344CB8AC3E}">
        <p14:creationId xmlns:p14="http://schemas.microsoft.com/office/powerpoint/2010/main" xmlns="" val="3220214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D2B3428-AEE7-4B72-B152-00FEA2A12619}" type="datetime1">
              <a:rPr lang="en-IN" smtClean="0"/>
              <a:pPr/>
              <a:t>6/13/2017</a:t>
            </a:fld>
            <a:endParaRPr lang="en-IN" dirty="0"/>
          </a:p>
        </p:txBody>
      </p:sp>
      <p:sp>
        <p:nvSpPr>
          <p:cNvPr id="5" name="Footer Placeholder 4"/>
          <p:cNvSpPr>
            <a:spLocks noGrp="1"/>
          </p:cNvSpPr>
          <p:nvPr>
            <p:ph type="ftr" sz="quarter" idx="11"/>
          </p:nvPr>
        </p:nvSpPr>
        <p:spPr/>
        <p:txBody>
          <a:bodyPr/>
          <a:lstStyle/>
          <a:p>
            <a:r>
              <a:rPr lang="en-IN" dirty="0"/>
              <a:t>Presentation by CA. Gaurav V Save</a:t>
            </a:r>
          </a:p>
        </p:txBody>
      </p:sp>
      <p:sp>
        <p:nvSpPr>
          <p:cNvPr id="6" name="Slide Number Placeholder 5"/>
          <p:cNvSpPr>
            <a:spLocks noGrp="1"/>
          </p:cNvSpPr>
          <p:nvPr>
            <p:ph type="sldNum" sz="quarter" idx="12"/>
          </p:nvPr>
        </p:nvSpPr>
        <p:spPr/>
        <p:txBody>
          <a:bodyPr/>
          <a:lstStyle/>
          <a:p>
            <a:fld id="{FF9AEF47-7856-4724-A700-B340DFD214A1}" type="slidenum">
              <a:rPr lang="en-IN" smtClean="0"/>
              <a:pPr/>
              <a:t>‹#›</a:t>
            </a:fld>
            <a:endParaRPr lang="en-IN" dirty="0"/>
          </a:p>
        </p:txBody>
      </p:sp>
    </p:spTree>
    <p:extLst>
      <p:ext uri="{BB962C8B-B14F-4D97-AF65-F5344CB8AC3E}">
        <p14:creationId xmlns:p14="http://schemas.microsoft.com/office/powerpoint/2010/main" xmlns="" val="87380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F883201-1334-44D1-B780-915845AB56A3}" type="datetime1">
              <a:rPr lang="en-IN" smtClean="0"/>
              <a:pPr/>
              <a:t>6/13/2017</a:t>
            </a:fld>
            <a:endParaRPr lang="en-IN" dirty="0"/>
          </a:p>
        </p:txBody>
      </p:sp>
      <p:sp>
        <p:nvSpPr>
          <p:cNvPr id="6" name="Footer Placeholder 5"/>
          <p:cNvSpPr>
            <a:spLocks noGrp="1"/>
          </p:cNvSpPr>
          <p:nvPr>
            <p:ph type="ftr" sz="quarter" idx="11"/>
          </p:nvPr>
        </p:nvSpPr>
        <p:spPr/>
        <p:txBody>
          <a:bodyPr/>
          <a:lstStyle/>
          <a:p>
            <a:r>
              <a:rPr lang="en-IN" dirty="0"/>
              <a:t>Presentation by CA. Gaurav V Save</a:t>
            </a:r>
          </a:p>
        </p:txBody>
      </p:sp>
      <p:sp>
        <p:nvSpPr>
          <p:cNvPr id="7" name="Slide Number Placeholder 6"/>
          <p:cNvSpPr>
            <a:spLocks noGrp="1"/>
          </p:cNvSpPr>
          <p:nvPr>
            <p:ph type="sldNum" sz="quarter" idx="12"/>
          </p:nvPr>
        </p:nvSpPr>
        <p:spPr/>
        <p:txBody>
          <a:bodyPr/>
          <a:lstStyle/>
          <a:p>
            <a:fld id="{FF9AEF47-7856-4724-A700-B340DFD214A1}" type="slidenum">
              <a:rPr lang="en-IN" smtClean="0"/>
              <a:pPr/>
              <a:t>‹#›</a:t>
            </a:fld>
            <a:endParaRPr lang="en-IN" dirty="0"/>
          </a:p>
        </p:txBody>
      </p:sp>
    </p:spTree>
    <p:extLst>
      <p:ext uri="{BB962C8B-B14F-4D97-AF65-F5344CB8AC3E}">
        <p14:creationId xmlns:p14="http://schemas.microsoft.com/office/powerpoint/2010/main" xmlns="" val="2995417421"/>
      </p:ext>
    </p:extLst>
  </p:cSld>
  <p:clrMapOvr>
    <a:masterClrMapping/>
  </p:clrMapOvr>
  <p:extLst>
    <p:ext uri="{DCECCB84-F9BA-43D5-87BE-67443E8EF086}">
      <p15:sldGuideLst xmlns:p15="http://schemas.microsoft.com/office/powerpoint/2012/main" xmlns=""/>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F695C2-1A52-422E-A837-266ED3E39D60}" type="datetime1">
              <a:rPr lang="en-IN" smtClean="0"/>
              <a:pPr/>
              <a:t>6/13/2017</a:t>
            </a:fld>
            <a:endParaRPr lang="en-IN" dirty="0"/>
          </a:p>
        </p:txBody>
      </p:sp>
      <p:sp>
        <p:nvSpPr>
          <p:cNvPr id="8" name="Footer Placeholder 7"/>
          <p:cNvSpPr>
            <a:spLocks noGrp="1"/>
          </p:cNvSpPr>
          <p:nvPr>
            <p:ph type="ftr" sz="quarter" idx="11"/>
          </p:nvPr>
        </p:nvSpPr>
        <p:spPr/>
        <p:txBody>
          <a:bodyPr/>
          <a:lstStyle/>
          <a:p>
            <a:r>
              <a:rPr lang="en-IN" dirty="0"/>
              <a:t>Presentation by CA. Gaurav V Save</a:t>
            </a:r>
          </a:p>
        </p:txBody>
      </p:sp>
      <p:sp>
        <p:nvSpPr>
          <p:cNvPr id="9" name="Slide Number Placeholder 8"/>
          <p:cNvSpPr>
            <a:spLocks noGrp="1"/>
          </p:cNvSpPr>
          <p:nvPr>
            <p:ph type="sldNum" sz="quarter" idx="12"/>
          </p:nvPr>
        </p:nvSpPr>
        <p:spPr/>
        <p:txBody>
          <a:bodyPr/>
          <a:lstStyle/>
          <a:p>
            <a:fld id="{FF9AEF47-7856-4724-A700-B340DFD214A1}" type="slidenum">
              <a:rPr lang="en-IN" smtClean="0"/>
              <a:pPr/>
              <a:t>‹#›</a:t>
            </a:fld>
            <a:endParaRPr lang="en-IN" dirty="0"/>
          </a:p>
        </p:txBody>
      </p:sp>
    </p:spTree>
    <p:extLst>
      <p:ext uri="{BB962C8B-B14F-4D97-AF65-F5344CB8AC3E}">
        <p14:creationId xmlns:p14="http://schemas.microsoft.com/office/powerpoint/2010/main" xmlns="" val="2741343548"/>
      </p:ext>
    </p:extLst>
  </p:cSld>
  <p:clrMapOvr>
    <a:masterClrMapping/>
  </p:clrMapOvr>
  <p:extLst>
    <p:ext uri="{DCECCB84-F9BA-43D5-87BE-67443E8EF086}">
      <p15:sldGuideLst xmlns:p15="http://schemas.microsoft.com/office/powerpoint/2012/main" xmlns=""/>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D387B9-811C-4E43-A6B1-7D9180ED66EF}" type="datetime1">
              <a:rPr lang="en-IN" smtClean="0"/>
              <a:pPr/>
              <a:t>6/13/2017</a:t>
            </a:fld>
            <a:endParaRPr lang="en-IN" dirty="0"/>
          </a:p>
        </p:txBody>
      </p:sp>
      <p:sp>
        <p:nvSpPr>
          <p:cNvPr id="4" name="Footer Placeholder 3"/>
          <p:cNvSpPr>
            <a:spLocks noGrp="1"/>
          </p:cNvSpPr>
          <p:nvPr>
            <p:ph type="ftr" sz="quarter" idx="11"/>
          </p:nvPr>
        </p:nvSpPr>
        <p:spPr/>
        <p:txBody>
          <a:bodyPr/>
          <a:lstStyle/>
          <a:p>
            <a:r>
              <a:rPr lang="en-IN" dirty="0"/>
              <a:t>Presentation by CA. Gaurav V Save</a:t>
            </a:r>
          </a:p>
        </p:txBody>
      </p:sp>
      <p:sp>
        <p:nvSpPr>
          <p:cNvPr id="5" name="Slide Number Placeholder 4"/>
          <p:cNvSpPr>
            <a:spLocks noGrp="1"/>
          </p:cNvSpPr>
          <p:nvPr>
            <p:ph type="sldNum" sz="quarter" idx="12"/>
          </p:nvPr>
        </p:nvSpPr>
        <p:spPr/>
        <p:txBody>
          <a:bodyPr/>
          <a:lstStyle/>
          <a:p>
            <a:fld id="{FF9AEF47-7856-4724-A700-B340DFD214A1}" type="slidenum">
              <a:rPr lang="en-IN" smtClean="0"/>
              <a:pPr/>
              <a:t>‹#›</a:t>
            </a:fld>
            <a:endParaRPr lang="en-IN" dirty="0"/>
          </a:p>
        </p:txBody>
      </p:sp>
    </p:spTree>
    <p:extLst>
      <p:ext uri="{BB962C8B-B14F-4D97-AF65-F5344CB8AC3E}">
        <p14:creationId xmlns:p14="http://schemas.microsoft.com/office/powerpoint/2010/main" xmlns="" val="682712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7CD9E6-EA72-4C89-8AB3-1E0B113CB969}" type="datetime1">
              <a:rPr lang="en-IN" smtClean="0"/>
              <a:pPr/>
              <a:t>6/13/2017</a:t>
            </a:fld>
            <a:endParaRPr lang="en-IN" dirty="0"/>
          </a:p>
        </p:txBody>
      </p:sp>
      <p:sp>
        <p:nvSpPr>
          <p:cNvPr id="3" name="Footer Placeholder 2"/>
          <p:cNvSpPr>
            <a:spLocks noGrp="1"/>
          </p:cNvSpPr>
          <p:nvPr>
            <p:ph type="ftr" sz="quarter" idx="11"/>
          </p:nvPr>
        </p:nvSpPr>
        <p:spPr/>
        <p:txBody>
          <a:bodyPr/>
          <a:lstStyle/>
          <a:p>
            <a:r>
              <a:rPr lang="en-IN" dirty="0"/>
              <a:t>Presentation by CA. Gaurav V Save</a:t>
            </a:r>
          </a:p>
        </p:txBody>
      </p:sp>
      <p:sp>
        <p:nvSpPr>
          <p:cNvPr id="4" name="Slide Number Placeholder 3"/>
          <p:cNvSpPr>
            <a:spLocks noGrp="1"/>
          </p:cNvSpPr>
          <p:nvPr>
            <p:ph type="sldNum" sz="quarter" idx="12"/>
          </p:nvPr>
        </p:nvSpPr>
        <p:spPr/>
        <p:txBody>
          <a:bodyPr/>
          <a:lstStyle/>
          <a:p>
            <a:fld id="{FF9AEF47-7856-4724-A700-B340DFD214A1}" type="slidenum">
              <a:rPr lang="en-IN" smtClean="0"/>
              <a:pPr/>
              <a:t>‹#›</a:t>
            </a:fld>
            <a:endParaRPr lang="en-IN" dirty="0"/>
          </a:p>
        </p:txBody>
      </p:sp>
    </p:spTree>
    <p:extLst>
      <p:ext uri="{BB962C8B-B14F-4D97-AF65-F5344CB8AC3E}">
        <p14:creationId xmlns:p14="http://schemas.microsoft.com/office/powerpoint/2010/main" xmlns="" val="941807045"/>
      </p:ext>
    </p:extLst>
  </p:cSld>
  <p:clrMapOvr>
    <a:masterClrMapping/>
  </p:clrMapOvr>
  <p:extLst>
    <p:ext uri="{DCECCB84-F9BA-43D5-87BE-67443E8EF086}">
      <p15:sldGuideLst xmlns:p15="http://schemas.microsoft.com/office/powerpoint/2012/main" xmlns=""/>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28B3FF4-ED68-42C5-B036-784D93DDD805}" type="datetime1">
              <a:rPr lang="en-IN" smtClean="0"/>
              <a:pPr/>
              <a:t>6/13/2017</a:t>
            </a:fld>
            <a:endParaRPr lang="en-IN" dirty="0"/>
          </a:p>
        </p:txBody>
      </p:sp>
      <p:sp>
        <p:nvSpPr>
          <p:cNvPr id="6" name="Footer Placeholder 5"/>
          <p:cNvSpPr>
            <a:spLocks noGrp="1"/>
          </p:cNvSpPr>
          <p:nvPr>
            <p:ph type="ftr" sz="quarter" idx="11"/>
          </p:nvPr>
        </p:nvSpPr>
        <p:spPr/>
        <p:txBody>
          <a:bodyPr/>
          <a:lstStyle/>
          <a:p>
            <a:r>
              <a:rPr lang="en-IN" dirty="0"/>
              <a:t>Presentation by CA. Gaurav V Save</a:t>
            </a:r>
          </a:p>
        </p:txBody>
      </p:sp>
      <p:sp>
        <p:nvSpPr>
          <p:cNvPr id="7" name="Slide Number Placeholder 6"/>
          <p:cNvSpPr>
            <a:spLocks noGrp="1"/>
          </p:cNvSpPr>
          <p:nvPr>
            <p:ph type="sldNum" sz="quarter" idx="12"/>
          </p:nvPr>
        </p:nvSpPr>
        <p:spPr/>
        <p:txBody>
          <a:bodyPr/>
          <a:lstStyle/>
          <a:p>
            <a:fld id="{FF9AEF47-7856-4724-A700-B340DFD214A1}" type="slidenum">
              <a:rPr lang="en-IN" smtClean="0"/>
              <a:pPr/>
              <a:t>‹#›</a:t>
            </a:fld>
            <a:endParaRPr lang="en-IN" dirty="0"/>
          </a:p>
        </p:txBody>
      </p:sp>
    </p:spTree>
    <p:extLst>
      <p:ext uri="{BB962C8B-B14F-4D97-AF65-F5344CB8AC3E}">
        <p14:creationId xmlns:p14="http://schemas.microsoft.com/office/powerpoint/2010/main" xmlns="" val="1449694904"/>
      </p:ext>
    </p:extLst>
  </p:cSld>
  <p:clrMapOvr>
    <a:masterClrMapping/>
  </p:clrMapOvr>
  <p:extLst>
    <p:ext uri="{DCECCB84-F9BA-43D5-87BE-67443E8EF086}">
      <p15:sldGuideLst xmlns:p15="http://schemas.microsoft.com/office/powerpoint/2012/main" xmlns=""/>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1B7A07E-AC38-4AEA-AC10-893D5745BF84}" type="datetime1">
              <a:rPr lang="en-IN" smtClean="0"/>
              <a:pPr/>
              <a:t>6/13/2017</a:t>
            </a:fld>
            <a:endParaRPr lang="en-IN" dirty="0"/>
          </a:p>
        </p:txBody>
      </p:sp>
      <p:sp>
        <p:nvSpPr>
          <p:cNvPr id="6" name="Footer Placeholder 5"/>
          <p:cNvSpPr>
            <a:spLocks noGrp="1"/>
          </p:cNvSpPr>
          <p:nvPr>
            <p:ph type="ftr" sz="quarter" idx="11"/>
          </p:nvPr>
        </p:nvSpPr>
        <p:spPr/>
        <p:txBody>
          <a:bodyPr/>
          <a:lstStyle/>
          <a:p>
            <a:r>
              <a:rPr lang="en-IN" dirty="0"/>
              <a:t>Presentation by CA. Gaurav V Save</a:t>
            </a:r>
          </a:p>
        </p:txBody>
      </p:sp>
      <p:sp>
        <p:nvSpPr>
          <p:cNvPr id="7" name="Slide Number Placeholder 6"/>
          <p:cNvSpPr>
            <a:spLocks noGrp="1"/>
          </p:cNvSpPr>
          <p:nvPr>
            <p:ph type="sldNum" sz="quarter" idx="12"/>
          </p:nvPr>
        </p:nvSpPr>
        <p:spPr/>
        <p:txBody>
          <a:bodyPr/>
          <a:lstStyle/>
          <a:p>
            <a:fld id="{FF9AEF47-7856-4724-A700-B340DFD214A1}" type="slidenum">
              <a:rPr lang="en-IN" smtClean="0"/>
              <a:pPr/>
              <a:t>‹#›</a:t>
            </a:fld>
            <a:endParaRPr lang="en-IN" dirty="0"/>
          </a:p>
        </p:txBody>
      </p:sp>
    </p:spTree>
    <p:extLst>
      <p:ext uri="{BB962C8B-B14F-4D97-AF65-F5344CB8AC3E}">
        <p14:creationId xmlns:p14="http://schemas.microsoft.com/office/powerpoint/2010/main" xmlns="" val="194283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AC2793B-D455-460E-B9FA-1688691F2C50}" type="datetime1">
              <a:rPr lang="en-IN" smtClean="0"/>
              <a:pPr/>
              <a:t>6/13/2017</a:t>
            </a:fld>
            <a:endParaRPr lang="en-IN"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r>
              <a:rPr lang="en-IN" dirty="0"/>
              <a:t>Presentation by CA. Gaurav V Save</a:t>
            </a:r>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F9AEF47-7856-4724-A700-B340DFD214A1}" type="slidenum">
              <a:rPr lang="en-IN" smtClean="0"/>
              <a:pPr/>
              <a:t>‹#›</a:t>
            </a:fld>
            <a:endParaRPr lang="en-IN" dirty="0"/>
          </a:p>
        </p:txBody>
      </p:sp>
    </p:spTree>
    <p:extLst>
      <p:ext uri="{BB962C8B-B14F-4D97-AF65-F5344CB8AC3E}">
        <p14:creationId xmlns:p14="http://schemas.microsoft.com/office/powerpoint/2010/main" xmlns="" val="3580614977"/>
      </p:ext>
    </p:extLst>
  </p:cSld>
  <p:clrMap bg1="lt1" tx1="dk1" bg2="lt2" tx2="dk2" accent1="accent1" accent2="accent2" accent3="accent3" accent4="accent4" accent5="accent5" accent6="accent6" hlink="hlink" folHlink="folHlink"/>
  <p:sldLayoutIdLst>
    <p:sldLayoutId id="2147484486" r:id="rId1"/>
    <p:sldLayoutId id="2147484487" r:id="rId2"/>
    <p:sldLayoutId id="2147484488" r:id="rId3"/>
    <p:sldLayoutId id="2147484489" r:id="rId4"/>
    <p:sldLayoutId id="2147484490" r:id="rId5"/>
    <p:sldLayoutId id="2147484491" r:id="rId6"/>
    <p:sldLayoutId id="2147484492" r:id="rId7"/>
    <p:sldLayoutId id="2147484493" r:id="rId8"/>
    <p:sldLayoutId id="2147484494" r:id="rId9"/>
    <p:sldLayoutId id="2147484495" r:id="rId10"/>
    <p:sldLayoutId id="2147484496" r:id="rId11"/>
    <p:sldLayoutId id="2147484497" r:id="rId12"/>
    <p:sldLayoutId id="2147484498" r:id="rId13"/>
    <p:sldLayoutId id="2147484499" r:id="rId14"/>
    <p:sldLayoutId id="2147484500" r:id="rId15"/>
    <p:sldLayoutId id="2147484501" r:id="rId16"/>
    <p:sldLayoutId id="2147484502" r:id="rId17"/>
  </p:sldLayoutIdLst>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3361343995"/>
              </p:ext>
            </p:extLst>
          </p:nvPr>
        </p:nvGraphicFramePr>
        <p:xfrm>
          <a:off x="1356852" y="1386351"/>
          <a:ext cx="7739021" cy="2844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FF9AEF47-7856-4724-A700-B340DFD214A1}" type="slidenum">
              <a:rPr lang="en-IN" smtClean="0"/>
              <a:pPr/>
              <a:t>1</a:t>
            </a:fld>
            <a:endParaRPr lang="en-IN" dirty="0"/>
          </a:p>
        </p:txBody>
      </p:sp>
      <p:sp>
        <p:nvSpPr>
          <p:cNvPr id="7" name="Rectangle 6"/>
          <p:cNvSpPr/>
          <p:nvPr/>
        </p:nvSpPr>
        <p:spPr>
          <a:xfrm>
            <a:off x="5137484" y="4126832"/>
            <a:ext cx="6557210" cy="1384995"/>
          </a:xfrm>
          <a:prstGeom prst="rect">
            <a:avLst/>
          </a:prstGeom>
        </p:spPr>
        <p:txBody>
          <a:bodyPr wrap="square">
            <a:spAutoFit/>
          </a:bodyPr>
          <a:lstStyle/>
          <a:p>
            <a:pPr algn="ctr"/>
            <a:endParaRPr lang="en-US" sz="2800" b="1" dirty="0" smtClean="0">
              <a:latin typeface="Monotype Corsiva" pitchFamily="66" charset="0"/>
            </a:endParaRPr>
          </a:p>
          <a:p>
            <a:pPr algn="ctr"/>
            <a:r>
              <a:rPr lang="en-US" sz="2800" b="1" dirty="0" smtClean="0">
                <a:latin typeface="Monotype Corsiva" pitchFamily="66" charset="0"/>
              </a:rPr>
              <a:t>DILIP  PHADKE</a:t>
            </a:r>
            <a:r>
              <a:rPr lang="en-US" sz="2800" b="1" dirty="0" smtClean="0"/>
              <a:t> </a:t>
            </a:r>
          </a:p>
          <a:p>
            <a:pPr algn="ctr"/>
            <a:r>
              <a:rPr lang="en-US" sz="2800" b="1" smtClean="0">
                <a:latin typeface="Times New Roman" pitchFamily="18" charset="0"/>
                <a:cs typeface="Times New Roman" pitchFamily="18" charset="0"/>
              </a:rPr>
              <a:t>Chartered </a:t>
            </a:r>
            <a:r>
              <a:rPr lang="en-US" sz="2800" b="1" smtClean="0">
                <a:latin typeface="Times New Roman" pitchFamily="18" charset="0"/>
                <a:cs typeface="Times New Roman" pitchFamily="18" charset="0"/>
              </a:rPr>
              <a:t>Accountant</a:t>
            </a:r>
            <a:endParaRPr lang="en-US" sz="2800" b="1" dirty="0" smtClean="0">
              <a:latin typeface="Times New Roman" pitchFamily="18" charset="0"/>
              <a:cs typeface="Times New Roman" pitchFamily="18" charset="0"/>
            </a:endParaRPr>
          </a:p>
        </p:txBody>
      </p:sp>
    </p:spTree>
    <p:extLst>
      <p:ext uri="{BB962C8B-B14F-4D97-AF65-F5344CB8AC3E}">
        <p14:creationId xmlns:p14="http://schemas.microsoft.com/office/powerpoint/2010/main" xmlns="" val="28141742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240632"/>
            <a:ext cx="10018713" cy="541421"/>
          </a:xfrm>
        </p:spPr>
        <p:txBody>
          <a:bodyPr>
            <a:normAutofit fontScale="90000"/>
          </a:bodyPr>
          <a:lstStyle/>
          <a:p>
            <a:endParaRPr lang="en-IN" sz="4500" dirty="0">
              <a:latin typeface="Californian FB" panose="0207040306080B030204" pitchFamily="18" charset="0"/>
            </a:endParaRPr>
          </a:p>
        </p:txBody>
      </p:sp>
      <p:sp>
        <p:nvSpPr>
          <p:cNvPr id="3" name="Content Placeholder 2"/>
          <p:cNvSpPr>
            <a:spLocks noGrp="1"/>
          </p:cNvSpPr>
          <p:nvPr>
            <p:ph idx="1"/>
          </p:nvPr>
        </p:nvSpPr>
        <p:spPr>
          <a:xfrm>
            <a:off x="1484310" y="830179"/>
            <a:ext cx="10018713" cy="5787190"/>
          </a:xfrm>
        </p:spPr>
        <p:txBody>
          <a:bodyPr numCol="1" anchor="t">
            <a:noAutofit/>
          </a:bodyPr>
          <a:lstStyle/>
          <a:p>
            <a:r>
              <a:rPr lang="en-IN" sz="3000" dirty="0" smtClean="0"/>
              <a:t>Rule (2)(1): The person in charge of a conveyance shall carry      the invoice or bill of supply or delivery challan, as the case may be; and  a copy of the e-way bill or the e-way bill number, either physically or mapped to a RFID embedded on to the  conveyance in such manner as may be notified by the Comm.</a:t>
            </a:r>
          </a:p>
          <a:p>
            <a:r>
              <a:rPr lang="en-IN" sz="3000" dirty="0" smtClean="0"/>
              <a:t>Rule-2(2): A registered person may obtain an Invoice Reference Number from the </a:t>
            </a:r>
            <a:r>
              <a:rPr lang="en-IN" sz="3000" dirty="0" err="1" smtClean="0"/>
              <a:t>co.po</a:t>
            </a:r>
            <a:r>
              <a:rPr lang="en-IN" sz="3000" dirty="0" smtClean="0"/>
              <a:t>. by uploading, on the said portal, a tax invoice issued by him in FORM GST INV-1, and produce the same for verification by the proper officer in lieu of the tax invoice and such number shall be valid for a period of thirty days from the date of uploading.</a:t>
            </a:r>
            <a:endParaRPr lang="en-IN" sz="3000" dirty="0"/>
          </a:p>
        </p:txBody>
      </p:sp>
      <p:sp>
        <p:nvSpPr>
          <p:cNvPr id="5" name="Slide Number Placeholder 4"/>
          <p:cNvSpPr>
            <a:spLocks noGrp="1"/>
          </p:cNvSpPr>
          <p:nvPr>
            <p:ph type="sldNum" sz="quarter" idx="12"/>
          </p:nvPr>
        </p:nvSpPr>
        <p:spPr/>
        <p:txBody>
          <a:bodyPr/>
          <a:lstStyle/>
          <a:p>
            <a:fld id="{FF9AEF47-7856-4724-A700-B340DFD214A1}" type="slidenum">
              <a:rPr lang="en-IN" smtClean="0"/>
              <a:pPr/>
              <a:t>10</a:t>
            </a:fld>
            <a:endParaRPr lang="en-IN" dirty="0"/>
          </a:p>
        </p:txBody>
      </p:sp>
    </p:spTree>
    <p:extLst>
      <p:ext uri="{BB962C8B-B14F-4D97-AF65-F5344CB8AC3E}">
        <p14:creationId xmlns:p14="http://schemas.microsoft.com/office/powerpoint/2010/main" xmlns="" val="14017249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240632"/>
            <a:ext cx="10018713" cy="770021"/>
          </a:xfrm>
        </p:spPr>
        <p:txBody>
          <a:bodyPr>
            <a:normAutofit fontScale="90000"/>
          </a:bodyPr>
          <a:lstStyle/>
          <a:p>
            <a:endParaRPr lang="en-IN" sz="4500" dirty="0">
              <a:latin typeface="Californian FB" panose="0207040306080B030204" pitchFamily="18" charset="0"/>
            </a:endParaRPr>
          </a:p>
        </p:txBody>
      </p:sp>
      <p:sp>
        <p:nvSpPr>
          <p:cNvPr id="3" name="Content Placeholder 2"/>
          <p:cNvSpPr>
            <a:spLocks noGrp="1"/>
          </p:cNvSpPr>
          <p:nvPr>
            <p:ph idx="1"/>
          </p:nvPr>
        </p:nvSpPr>
        <p:spPr>
          <a:xfrm>
            <a:off x="1484310" y="950495"/>
            <a:ext cx="10018713" cy="5666874"/>
          </a:xfrm>
        </p:spPr>
        <p:txBody>
          <a:bodyPr numCol="1" anchor="t">
            <a:noAutofit/>
          </a:bodyPr>
          <a:lstStyle/>
          <a:p>
            <a:r>
              <a:rPr lang="en-IN" sz="2700" dirty="0" smtClean="0"/>
              <a:t>Rule-2(3): Where the RTP uploads the invoice under sub-rule (1), the information in Part A of  GST INS-01 shall be auto-populated by the </a:t>
            </a:r>
            <a:r>
              <a:rPr lang="en-IN" sz="2700" dirty="0" err="1" smtClean="0"/>
              <a:t>co.po</a:t>
            </a:r>
            <a:r>
              <a:rPr lang="en-IN" sz="2700" dirty="0" smtClean="0"/>
              <a:t>. on the basis of the information furnished in GST INV-1. </a:t>
            </a:r>
          </a:p>
          <a:p>
            <a:r>
              <a:rPr lang="en-IN" sz="2700" dirty="0" smtClean="0"/>
              <a:t>Rule-2 (4) The Commissioner may, by notification, require a class of transporters to obtain a unique RFID and get the said device embedded on to the conveyance and map the e-way bill to the RFID prior to the movement of goods:</a:t>
            </a:r>
          </a:p>
          <a:p>
            <a:r>
              <a:rPr lang="en-IN" sz="2700" dirty="0" smtClean="0"/>
              <a:t>As per Rule 2(5): where circumstances so warrant, the Comm. may, by notification, require the person-in-charge of conveyance to carry the following documents instead of the e-way bill: (a) tax invoice or bill of supply or bill of entry; or  (b) a delivery challan, where the goods are transported other than by way of supply</a:t>
            </a:r>
            <a:r>
              <a:rPr lang="en-IN" sz="2700" b="1" dirty="0" smtClean="0"/>
              <a:t>.</a:t>
            </a:r>
            <a:endParaRPr lang="en-IN" sz="2700" dirty="0"/>
          </a:p>
        </p:txBody>
      </p:sp>
      <p:sp>
        <p:nvSpPr>
          <p:cNvPr id="5" name="Slide Number Placeholder 4"/>
          <p:cNvSpPr>
            <a:spLocks noGrp="1"/>
          </p:cNvSpPr>
          <p:nvPr>
            <p:ph type="sldNum" sz="quarter" idx="12"/>
          </p:nvPr>
        </p:nvSpPr>
        <p:spPr/>
        <p:txBody>
          <a:bodyPr/>
          <a:lstStyle/>
          <a:p>
            <a:fld id="{FF9AEF47-7856-4724-A700-B340DFD214A1}" type="slidenum">
              <a:rPr lang="en-IN" smtClean="0"/>
              <a:pPr/>
              <a:t>11</a:t>
            </a:fld>
            <a:endParaRPr lang="en-IN" dirty="0"/>
          </a:p>
        </p:txBody>
      </p:sp>
    </p:spTree>
    <p:extLst>
      <p:ext uri="{BB962C8B-B14F-4D97-AF65-F5344CB8AC3E}">
        <p14:creationId xmlns:p14="http://schemas.microsoft.com/office/powerpoint/2010/main" xmlns="" val="14017249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240632"/>
            <a:ext cx="10018713" cy="770021"/>
          </a:xfrm>
        </p:spPr>
        <p:txBody>
          <a:bodyPr>
            <a:normAutofit fontScale="90000"/>
          </a:bodyPr>
          <a:lstStyle/>
          <a:p>
            <a:endParaRPr lang="en-IN" sz="4500" dirty="0">
              <a:latin typeface="Californian FB" panose="0207040306080B030204" pitchFamily="18" charset="0"/>
            </a:endParaRPr>
          </a:p>
        </p:txBody>
      </p:sp>
      <p:sp>
        <p:nvSpPr>
          <p:cNvPr id="3" name="Content Placeholder 2"/>
          <p:cNvSpPr>
            <a:spLocks noGrp="1"/>
          </p:cNvSpPr>
          <p:nvPr>
            <p:ph idx="1"/>
          </p:nvPr>
        </p:nvSpPr>
        <p:spPr>
          <a:xfrm>
            <a:off x="1484310" y="950495"/>
            <a:ext cx="10018713" cy="5666874"/>
          </a:xfrm>
        </p:spPr>
        <p:txBody>
          <a:bodyPr numCol="1" anchor="t">
            <a:noAutofit/>
          </a:bodyPr>
          <a:lstStyle/>
          <a:p>
            <a:pPr>
              <a:buNone/>
            </a:pPr>
            <a:r>
              <a:rPr lang="en-IN" sz="2800" dirty="0" smtClean="0"/>
              <a:t>    Rule 3 (1): The Comm. or an officer empowered by him in this behalf may authorise the PO to intercept any conveyance to verify the e-way bill or the e-way bill number in physical form for all inter-State and intra-State movement of goods.</a:t>
            </a:r>
          </a:p>
          <a:p>
            <a:r>
              <a:rPr lang="en-IN" sz="2800" dirty="0" smtClean="0"/>
              <a:t>Rule 3 (2): The Comm. shall get RFID readers installed at places where verification of movement of goods is required to be carried out and verification of movement of vehicles shall be done through such RFID readers where the e-way bill has been mapped with RFID. </a:t>
            </a:r>
          </a:p>
          <a:p>
            <a:r>
              <a:rPr lang="en-IN" sz="2800" dirty="0" smtClean="0"/>
              <a:t>Rule 3 (3): Physical verification of conveyances shall be carried out by the PO as authorized by the Comm. or an officer empowered by him in this behalf:</a:t>
            </a:r>
            <a:endParaRPr lang="en-IN" sz="2800" dirty="0"/>
          </a:p>
        </p:txBody>
      </p:sp>
      <p:sp>
        <p:nvSpPr>
          <p:cNvPr id="5" name="Slide Number Placeholder 4"/>
          <p:cNvSpPr>
            <a:spLocks noGrp="1"/>
          </p:cNvSpPr>
          <p:nvPr>
            <p:ph type="sldNum" sz="quarter" idx="12"/>
          </p:nvPr>
        </p:nvSpPr>
        <p:spPr/>
        <p:txBody>
          <a:bodyPr/>
          <a:lstStyle/>
          <a:p>
            <a:fld id="{FF9AEF47-7856-4724-A700-B340DFD214A1}" type="slidenum">
              <a:rPr lang="en-IN" smtClean="0"/>
              <a:pPr/>
              <a:t>12</a:t>
            </a:fld>
            <a:endParaRPr lang="en-IN" dirty="0"/>
          </a:p>
        </p:txBody>
      </p:sp>
    </p:spTree>
    <p:extLst>
      <p:ext uri="{BB962C8B-B14F-4D97-AF65-F5344CB8AC3E}">
        <p14:creationId xmlns:p14="http://schemas.microsoft.com/office/powerpoint/2010/main" xmlns="" val="14017249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240633"/>
            <a:ext cx="10018713" cy="553452"/>
          </a:xfrm>
        </p:spPr>
        <p:txBody>
          <a:bodyPr>
            <a:normAutofit fontScale="90000"/>
          </a:bodyPr>
          <a:lstStyle/>
          <a:p>
            <a:endParaRPr lang="en-IN" sz="4500" dirty="0">
              <a:latin typeface="Californian FB" panose="0207040306080B030204" pitchFamily="18" charset="0"/>
            </a:endParaRPr>
          </a:p>
        </p:txBody>
      </p:sp>
      <p:sp>
        <p:nvSpPr>
          <p:cNvPr id="3" name="Content Placeholder 2"/>
          <p:cNvSpPr>
            <a:spLocks noGrp="1"/>
          </p:cNvSpPr>
          <p:nvPr>
            <p:ph idx="1"/>
          </p:nvPr>
        </p:nvSpPr>
        <p:spPr>
          <a:xfrm>
            <a:off x="1484310" y="854242"/>
            <a:ext cx="10018713" cy="5763127"/>
          </a:xfrm>
        </p:spPr>
        <p:txBody>
          <a:bodyPr numCol="1" anchor="t">
            <a:noAutofit/>
          </a:bodyPr>
          <a:lstStyle/>
          <a:p>
            <a:r>
              <a:rPr lang="en-IN" sz="2800" dirty="0" smtClean="0"/>
              <a:t>Rule 4(1): A summary report of every inspection of goods in transit shall be recorded online by the PO in GST INS - 03 Part A within 24 hours of inspection and the final report in Part B of GST INS - 03 shall be recorded within 3 days of the inspection. </a:t>
            </a:r>
          </a:p>
          <a:p>
            <a:r>
              <a:rPr lang="en-IN" sz="2800" dirty="0" smtClean="0"/>
              <a:t>Rule 4(2): Where the physical verification of goods being transported on any conveyance has been done during transit at one place within the State or in any other State, no further physical verification of the said conveyance shall be carried out again in the State, unless specific information relating to evasion of tax is made available subsequently. </a:t>
            </a:r>
          </a:p>
          <a:p>
            <a:r>
              <a:rPr lang="en-IN" sz="2800" dirty="0" smtClean="0"/>
              <a:t>Rule.5 :Where a vehicle has been intercepted and detained for a period exceeding 30 minutes, the transporter may upload the said information in GST INS- 04 on the </a:t>
            </a:r>
            <a:r>
              <a:rPr lang="en-IN" sz="2800" dirty="0" err="1" smtClean="0"/>
              <a:t>Co.PO</a:t>
            </a:r>
            <a:r>
              <a:rPr lang="en-IN" sz="2800" dirty="0" smtClean="0"/>
              <a:t>.</a:t>
            </a:r>
            <a:endParaRPr lang="en-IN" sz="2800" dirty="0"/>
          </a:p>
        </p:txBody>
      </p:sp>
      <p:sp>
        <p:nvSpPr>
          <p:cNvPr id="5" name="Slide Number Placeholder 4"/>
          <p:cNvSpPr>
            <a:spLocks noGrp="1"/>
          </p:cNvSpPr>
          <p:nvPr>
            <p:ph type="sldNum" sz="quarter" idx="12"/>
          </p:nvPr>
        </p:nvSpPr>
        <p:spPr/>
        <p:txBody>
          <a:bodyPr/>
          <a:lstStyle/>
          <a:p>
            <a:fld id="{FF9AEF47-7856-4724-A700-B340DFD214A1}" type="slidenum">
              <a:rPr lang="en-IN" smtClean="0"/>
              <a:pPr/>
              <a:t>13</a:t>
            </a:fld>
            <a:endParaRPr lang="en-IN" dirty="0"/>
          </a:p>
        </p:txBody>
      </p:sp>
    </p:spTree>
    <p:extLst>
      <p:ext uri="{BB962C8B-B14F-4D97-AF65-F5344CB8AC3E}">
        <p14:creationId xmlns:p14="http://schemas.microsoft.com/office/powerpoint/2010/main" xmlns="" val="14017249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8925" y="757989"/>
            <a:ext cx="9524097" cy="2449236"/>
          </a:xfrm>
        </p:spPr>
        <p:txBody>
          <a:bodyPr>
            <a:noAutofit/>
          </a:bodyPr>
          <a:lstStyle/>
          <a:p>
            <a:r>
              <a:rPr lang="en-US" sz="7500" dirty="0"/>
              <a:t/>
            </a:r>
            <a:br>
              <a:rPr lang="en-US" sz="7500" dirty="0"/>
            </a:br>
            <a:r>
              <a:rPr lang="en-IN" sz="7500" i="1" dirty="0"/>
              <a:t>Thank You !! </a:t>
            </a:r>
          </a:p>
        </p:txBody>
      </p:sp>
      <p:sp>
        <p:nvSpPr>
          <p:cNvPr id="3" name="Content Placeholder 2"/>
          <p:cNvSpPr>
            <a:spLocks noGrp="1"/>
          </p:cNvSpPr>
          <p:nvPr>
            <p:ph idx="1"/>
          </p:nvPr>
        </p:nvSpPr>
        <p:spPr>
          <a:xfrm>
            <a:off x="1047582" y="4018547"/>
            <a:ext cx="10018713" cy="2565665"/>
          </a:xfrm>
        </p:spPr>
        <p:txBody>
          <a:bodyPr>
            <a:normAutofit/>
          </a:bodyPr>
          <a:lstStyle/>
          <a:p>
            <a:pPr algn="ctr"/>
            <a:r>
              <a:rPr lang="en-US" b="1" dirty="0" smtClean="0">
                <a:latin typeface="Monotype Corsiva" pitchFamily="66" charset="0"/>
              </a:rPr>
              <a:t>DILIP  PHADKE</a:t>
            </a:r>
            <a:r>
              <a:rPr lang="en-US" b="1" dirty="0" smtClean="0"/>
              <a:t> </a:t>
            </a:r>
          </a:p>
          <a:p>
            <a:pPr algn="ctr"/>
            <a:r>
              <a:rPr lang="en-US" b="1" dirty="0" smtClean="0">
                <a:latin typeface="Times New Roman" pitchFamily="18" charset="0"/>
                <a:cs typeface="Times New Roman" pitchFamily="18" charset="0"/>
              </a:rPr>
              <a:t>Chartered Accountant</a:t>
            </a:r>
          </a:p>
          <a:p>
            <a:pPr marL="0" indent="0" algn="r">
              <a:buNone/>
            </a:pPr>
            <a:endParaRPr lang="en-IN" dirty="0"/>
          </a:p>
        </p:txBody>
      </p:sp>
      <p:sp>
        <p:nvSpPr>
          <p:cNvPr id="6" name="Slide Number Placeholder 5"/>
          <p:cNvSpPr>
            <a:spLocks noGrp="1"/>
          </p:cNvSpPr>
          <p:nvPr>
            <p:ph type="sldNum" sz="quarter" idx="12"/>
          </p:nvPr>
        </p:nvSpPr>
        <p:spPr/>
        <p:txBody>
          <a:bodyPr/>
          <a:lstStyle/>
          <a:p>
            <a:fld id="{FF9AEF47-7856-4724-A700-B340DFD214A1}" type="slidenum">
              <a:rPr lang="en-IN" smtClean="0"/>
              <a:pPr/>
              <a:t>14</a:t>
            </a:fld>
            <a:endParaRPr lang="en-IN" dirty="0"/>
          </a:p>
        </p:txBody>
      </p:sp>
    </p:spTree>
    <p:extLst>
      <p:ext uri="{BB962C8B-B14F-4D97-AF65-F5344CB8AC3E}">
        <p14:creationId xmlns:p14="http://schemas.microsoft.com/office/powerpoint/2010/main" xmlns="" val="24069381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144381"/>
            <a:ext cx="10018713" cy="397040"/>
          </a:xfrm>
        </p:spPr>
        <p:txBody>
          <a:bodyPr>
            <a:normAutofit fontScale="90000"/>
          </a:bodyPr>
          <a:lstStyle/>
          <a:p>
            <a:r>
              <a:rPr lang="en-US" sz="3600" dirty="0" smtClean="0">
                <a:latin typeface="Californian FB" panose="0207040306080B030204" pitchFamily="18" charset="0"/>
              </a:rPr>
              <a:t/>
            </a:r>
            <a:br>
              <a:rPr lang="en-US" sz="3600" dirty="0" smtClean="0">
                <a:latin typeface="Californian FB" panose="0207040306080B030204" pitchFamily="18" charset="0"/>
              </a:rPr>
            </a:br>
            <a:r>
              <a:rPr lang="en-US" sz="3600" dirty="0" smtClean="0">
                <a:latin typeface="Californian FB" panose="0207040306080B030204" pitchFamily="18" charset="0"/>
              </a:rPr>
              <a:t>General</a:t>
            </a:r>
            <a:br>
              <a:rPr lang="en-US" sz="3600" dirty="0" smtClean="0">
                <a:latin typeface="Californian FB" panose="0207040306080B030204" pitchFamily="18" charset="0"/>
              </a:rPr>
            </a:br>
            <a:endParaRPr lang="en-IN" sz="3600" dirty="0">
              <a:latin typeface="Californian FB" panose="0207040306080B030204" pitchFamily="18" charset="0"/>
            </a:endParaRPr>
          </a:p>
        </p:txBody>
      </p:sp>
      <p:sp>
        <p:nvSpPr>
          <p:cNvPr id="3" name="Content Placeholder 2"/>
          <p:cNvSpPr>
            <a:spLocks noGrp="1"/>
          </p:cNvSpPr>
          <p:nvPr>
            <p:ph idx="1"/>
          </p:nvPr>
        </p:nvSpPr>
        <p:spPr>
          <a:xfrm>
            <a:off x="1484310" y="601580"/>
            <a:ext cx="10018713" cy="6015790"/>
          </a:xfrm>
        </p:spPr>
        <p:txBody>
          <a:bodyPr numCol="1" anchor="t">
            <a:noAutofit/>
          </a:bodyPr>
          <a:lstStyle/>
          <a:p>
            <a:r>
              <a:rPr lang="en-IN" sz="2600" dirty="0" smtClean="0"/>
              <a:t>Under GST law, every RTP who causes movement of goods of consignment value exceeding rupees 50,000/-, </a:t>
            </a:r>
            <a:r>
              <a:rPr lang="en-IN" sz="2600" i="1" dirty="0" smtClean="0"/>
              <a:t>before commencement of movement, shall furnish information about the goods in </a:t>
            </a:r>
            <a:r>
              <a:rPr lang="en-IN" sz="2600" b="1" i="1" dirty="0" smtClean="0"/>
              <a:t>GST INS-01 as per the Electronic Way Bill Rules. </a:t>
            </a:r>
          </a:p>
          <a:p>
            <a:r>
              <a:rPr lang="en-IN" sz="2600" dirty="0" smtClean="0"/>
              <a:t>The person-in-charge of a conveyance shall carry a copy of e-way bill either physically or mapped to a </a:t>
            </a:r>
            <a:r>
              <a:rPr lang="en-IN" sz="2600" b="1" dirty="0" smtClean="0"/>
              <a:t>RFID </a:t>
            </a:r>
            <a:r>
              <a:rPr lang="en-IN" sz="2600" dirty="0" smtClean="0"/>
              <a:t>embedded on to the conveyance. </a:t>
            </a:r>
          </a:p>
          <a:p>
            <a:r>
              <a:rPr lang="en-IN" sz="2600" dirty="0" smtClean="0"/>
              <a:t>Central Tax officers authorized so can intercept any conveyance to verify the e-way bill for inter-State or intra-State movement of goods. For this purpose, the Govt. shall get </a:t>
            </a:r>
            <a:r>
              <a:rPr lang="en-IN" sz="2600" b="1" dirty="0" smtClean="0"/>
              <a:t>RFID </a:t>
            </a:r>
            <a:r>
              <a:rPr lang="en-IN" sz="2600" dirty="0" smtClean="0"/>
              <a:t>Readers installed at places where verification of movement of vehicles would be done. </a:t>
            </a:r>
          </a:p>
          <a:p>
            <a:r>
              <a:rPr lang="en-IN" sz="2600" dirty="0" smtClean="0"/>
              <a:t>A summary report of every such inspection of goods in transit shall be recorded in </a:t>
            </a:r>
            <a:r>
              <a:rPr lang="en-IN" sz="2600" b="1" dirty="0" smtClean="0"/>
              <a:t>Part-A of FORM GST INS-03 within 24 hours, and final report in PART-B of said Form has to be recorded within 3 days. </a:t>
            </a:r>
          </a:p>
        </p:txBody>
      </p:sp>
      <p:sp>
        <p:nvSpPr>
          <p:cNvPr id="5" name="Slide Number Placeholder 4"/>
          <p:cNvSpPr>
            <a:spLocks noGrp="1"/>
          </p:cNvSpPr>
          <p:nvPr>
            <p:ph type="sldNum" sz="quarter" idx="12"/>
          </p:nvPr>
        </p:nvSpPr>
        <p:spPr/>
        <p:txBody>
          <a:bodyPr/>
          <a:lstStyle/>
          <a:p>
            <a:fld id="{FF9AEF47-7856-4724-A700-B340DFD214A1}" type="slidenum">
              <a:rPr lang="en-IN" smtClean="0"/>
              <a:pPr/>
              <a:t>2</a:t>
            </a:fld>
            <a:endParaRPr lang="en-IN" dirty="0"/>
          </a:p>
        </p:txBody>
      </p:sp>
    </p:spTree>
    <p:extLst>
      <p:ext uri="{BB962C8B-B14F-4D97-AF65-F5344CB8AC3E}">
        <p14:creationId xmlns:p14="http://schemas.microsoft.com/office/powerpoint/2010/main" xmlns="" val="14017249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240632"/>
            <a:ext cx="10018713" cy="529389"/>
          </a:xfrm>
        </p:spPr>
        <p:txBody>
          <a:bodyPr>
            <a:normAutofit fontScale="90000"/>
          </a:bodyPr>
          <a:lstStyle/>
          <a:p>
            <a:r>
              <a:rPr lang="en-US" sz="3600" b="1" dirty="0" smtClean="0"/>
              <a:t/>
            </a:r>
            <a:br>
              <a:rPr lang="en-US" sz="3600" b="1" dirty="0" smtClean="0"/>
            </a:br>
            <a:endParaRPr lang="en-IN" sz="3600" dirty="0">
              <a:latin typeface="Californian FB" panose="0207040306080B030204" pitchFamily="18" charset="0"/>
            </a:endParaRPr>
          </a:p>
        </p:txBody>
      </p:sp>
      <p:sp>
        <p:nvSpPr>
          <p:cNvPr id="3" name="Content Placeholder 2"/>
          <p:cNvSpPr>
            <a:spLocks noGrp="1"/>
          </p:cNvSpPr>
          <p:nvPr>
            <p:ph idx="1"/>
          </p:nvPr>
        </p:nvSpPr>
        <p:spPr>
          <a:xfrm>
            <a:off x="1484310" y="950495"/>
            <a:ext cx="10018713" cy="5666874"/>
          </a:xfrm>
        </p:spPr>
        <p:txBody>
          <a:bodyPr numCol="1" anchor="t">
            <a:normAutofit/>
          </a:bodyPr>
          <a:lstStyle/>
          <a:p>
            <a:r>
              <a:rPr lang="en-IN" sz="2800" b="1" dirty="0" smtClean="0"/>
              <a:t>Rule 1: Information to be furnished prior to commencement of movement of goods and </a:t>
            </a:r>
            <a:r>
              <a:rPr lang="en-IN" sz="2800" b="1" dirty="0" err="1" smtClean="0"/>
              <a:t>ge</a:t>
            </a:r>
            <a:endParaRPr lang="en-IN" sz="2800" b="1" dirty="0" smtClean="0"/>
          </a:p>
          <a:p>
            <a:r>
              <a:rPr lang="en-IN" sz="2800" dirty="0" smtClean="0"/>
              <a:t>This rule contains inasmuch as 10 sub-rules. </a:t>
            </a:r>
          </a:p>
          <a:p>
            <a:r>
              <a:rPr lang="en-IN" sz="2800" dirty="0" smtClean="0"/>
              <a:t>As per Rule 1(1), Every RTP who causes movement of goods of consignment value exceeding fifty thousand rupees — </a:t>
            </a:r>
          </a:p>
          <a:p>
            <a:r>
              <a:rPr lang="en-IN" sz="2800" b="1" dirty="0" smtClean="0"/>
              <a:t>(</a:t>
            </a:r>
            <a:r>
              <a:rPr lang="en-IN" sz="2800" b="1" dirty="0" err="1" smtClean="0"/>
              <a:t>i</a:t>
            </a:r>
            <a:r>
              <a:rPr lang="en-IN" sz="2800" b="1" dirty="0" smtClean="0"/>
              <a:t>) in relation to a supply; or </a:t>
            </a:r>
          </a:p>
          <a:p>
            <a:r>
              <a:rPr lang="en-IN" sz="2800" b="1" dirty="0" smtClean="0"/>
              <a:t>(ii) for reasons other than supply; or </a:t>
            </a:r>
          </a:p>
          <a:p>
            <a:r>
              <a:rPr lang="en-IN" sz="2800" b="1" dirty="0" smtClean="0"/>
              <a:t>(iii) due to inward supply from an unregistered person, </a:t>
            </a:r>
          </a:p>
          <a:p>
            <a:r>
              <a:rPr lang="en-IN" sz="2800" dirty="0" smtClean="0"/>
              <a:t>shall, </a:t>
            </a:r>
            <a:r>
              <a:rPr lang="en-IN" sz="2800" i="1" dirty="0" smtClean="0"/>
              <a:t>before commencement of movement, furnish information relating to the said goods in </a:t>
            </a:r>
            <a:r>
              <a:rPr lang="en-IN" sz="2800" b="1" i="1" dirty="0" smtClean="0"/>
              <a:t>Part A of GST INS-01, electronically, on the Co.Po. </a:t>
            </a:r>
            <a:endParaRPr lang="en-IN" b="1" dirty="0" smtClean="0"/>
          </a:p>
        </p:txBody>
      </p:sp>
      <p:sp>
        <p:nvSpPr>
          <p:cNvPr id="5" name="Slide Number Placeholder 4"/>
          <p:cNvSpPr>
            <a:spLocks noGrp="1"/>
          </p:cNvSpPr>
          <p:nvPr>
            <p:ph type="sldNum" sz="quarter" idx="12"/>
          </p:nvPr>
        </p:nvSpPr>
        <p:spPr/>
        <p:txBody>
          <a:bodyPr/>
          <a:lstStyle/>
          <a:p>
            <a:fld id="{FF9AEF47-7856-4724-A700-B340DFD214A1}" type="slidenum">
              <a:rPr lang="en-IN" smtClean="0"/>
              <a:pPr/>
              <a:t>3</a:t>
            </a:fld>
            <a:endParaRPr lang="en-IN" dirty="0"/>
          </a:p>
        </p:txBody>
      </p:sp>
      <p:sp>
        <p:nvSpPr>
          <p:cNvPr id="6" name="Rectangle 5"/>
          <p:cNvSpPr/>
          <p:nvPr/>
        </p:nvSpPr>
        <p:spPr>
          <a:xfrm>
            <a:off x="1696453" y="156410"/>
            <a:ext cx="9877925" cy="553998"/>
          </a:xfrm>
          <a:prstGeom prst="rect">
            <a:avLst/>
          </a:prstGeom>
        </p:spPr>
        <p:txBody>
          <a:bodyPr wrap="square">
            <a:spAutoFit/>
          </a:bodyPr>
          <a:lstStyle/>
          <a:p>
            <a:r>
              <a:rPr lang="en-IN" sz="3000" b="1" dirty="0" smtClean="0"/>
              <a:t>five rules which deal with the following aspects </a:t>
            </a:r>
            <a:endParaRPr lang="en-IN" sz="3000" b="1" dirty="0"/>
          </a:p>
        </p:txBody>
      </p:sp>
    </p:spTree>
    <p:extLst>
      <p:ext uri="{BB962C8B-B14F-4D97-AF65-F5344CB8AC3E}">
        <p14:creationId xmlns:p14="http://schemas.microsoft.com/office/powerpoint/2010/main" xmlns="" val="14017249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0"/>
            <a:ext cx="9789279" cy="745958"/>
          </a:xfrm>
        </p:spPr>
        <p:txBody>
          <a:bodyPr>
            <a:normAutofit/>
          </a:bodyPr>
          <a:lstStyle/>
          <a:p>
            <a:endParaRPr lang="en-IN" sz="3600" dirty="0">
              <a:latin typeface="Californian FB" panose="0207040306080B030204" pitchFamily="18" charset="0"/>
            </a:endParaRPr>
          </a:p>
        </p:txBody>
      </p:sp>
      <p:sp>
        <p:nvSpPr>
          <p:cNvPr id="3" name="Content Placeholder 2"/>
          <p:cNvSpPr>
            <a:spLocks noGrp="1"/>
          </p:cNvSpPr>
          <p:nvPr>
            <p:ph idx="1"/>
          </p:nvPr>
        </p:nvSpPr>
        <p:spPr>
          <a:xfrm>
            <a:off x="1484310" y="950495"/>
            <a:ext cx="10018713" cy="5197642"/>
          </a:xfrm>
        </p:spPr>
        <p:txBody>
          <a:bodyPr numCol="1" anchor="t">
            <a:normAutofit fontScale="92500" lnSpcReduction="20000"/>
          </a:bodyPr>
          <a:lstStyle/>
          <a:p>
            <a:r>
              <a:rPr lang="en-IN" sz="3200" dirty="0" smtClean="0"/>
              <a:t>If the goods are transported by the RTP as a consignor or the recipient of supply as the consignee, whether in his own conveyance or a hired one, </a:t>
            </a:r>
          </a:p>
          <a:p>
            <a:r>
              <a:rPr lang="en-IN" sz="3200" dirty="0" smtClean="0"/>
              <a:t>may generate the e-way bill in </a:t>
            </a:r>
            <a:r>
              <a:rPr lang="en-IN" sz="3200" b="1" dirty="0" smtClean="0"/>
              <a:t>GST INS-1 </a:t>
            </a:r>
            <a:r>
              <a:rPr lang="en-IN" sz="3200" dirty="0" smtClean="0"/>
              <a:t>electronically on the Co.Po. after furnishing information in</a:t>
            </a:r>
            <a:r>
              <a:rPr lang="en-IN" sz="3200" b="1" dirty="0" smtClean="0"/>
              <a:t> Part B of FORM GST INS-01. </a:t>
            </a:r>
          </a:p>
          <a:p>
            <a:r>
              <a:rPr lang="en-IN" sz="3200" dirty="0" smtClean="0"/>
              <a:t>If the e-way bill is not generated, and the goods are handed over to a transporter, the RTP shall furnish the information relating to the transporter in </a:t>
            </a:r>
            <a:r>
              <a:rPr lang="en-IN" sz="3200" b="1" dirty="0" smtClean="0"/>
              <a:t>Part B of GST INS-01 </a:t>
            </a:r>
            <a:r>
              <a:rPr lang="en-IN" sz="3200" dirty="0" smtClean="0"/>
              <a:t>on the Co.Po. and the e-way bill shall be generated by the transporter on the said portal on the basis of the information furnished by the RTP in Part A of </a:t>
            </a:r>
            <a:r>
              <a:rPr lang="en-IN" sz="3200" b="1" dirty="0" smtClean="0"/>
              <a:t>GST INS-01.</a:t>
            </a:r>
            <a:endParaRPr lang="en-IN" sz="3000" dirty="0"/>
          </a:p>
        </p:txBody>
      </p:sp>
      <p:sp>
        <p:nvSpPr>
          <p:cNvPr id="5" name="Slide Number Placeholder 4"/>
          <p:cNvSpPr>
            <a:spLocks noGrp="1"/>
          </p:cNvSpPr>
          <p:nvPr>
            <p:ph type="sldNum" sz="quarter" idx="12"/>
          </p:nvPr>
        </p:nvSpPr>
        <p:spPr/>
        <p:txBody>
          <a:bodyPr/>
          <a:lstStyle/>
          <a:p>
            <a:fld id="{FF9AEF47-7856-4724-A700-B340DFD214A1}" type="slidenum">
              <a:rPr lang="en-IN" smtClean="0"/>
              <a:pPr/>
              <a:t>4</a:t>
            </a:fld>
            <a:endParaRPr lang="en-IN" dirty="0"/>
          </a:p>
        </p:txBody>
      </p:sp>
    </p:spTree>
    <p:extLst>
      <p:ext uri="{BB962C8B-B14F-4D97-AF65-F5344CB8AC3E}">
        <p14:creationId xmlns:p14="http://schemas.microsoft.com/office/powerpoint/2010/main" xmlns="" val="14017249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180475"/>
            <a:ext cx="10018713" cy="541420"/>
          </a:xfrm>
        </p:spPr>
        <p:txBody>
          <a:bodyPr>
            <a:normAutofit fontScale="90000"/>
          </a:bodyPr>
          <a:lstStyle/>
          <a:p>
            <a:endParaRPr lang="en-IN" sz="3600" dirty="0">
              <a:latin typeface="Californian FB" panose="0207040306080B030204" pitchFamily="18" charset="0"/>
            </a:endParaRPr>
          </a:p>
        </p:txBody>
      </p:sp>
      <p:sp>
        <p:nvSpPr>
          <p:cNvPr id="3" name="Content Placeholder 2"/>
          <p:cNvSpPr>
            <a:spLocks noGrp="1"/>
          </p:cNvSpPr>
          <p:nvPr>
            <p:ph idx="1"/>
          </p:nvPr>
        </p:nvSpPr>
        <p:spPr>
          <a:xfrm>
            <a:off x="1484310" y="697833"/>
            <a:ext cx="10018713" cy="5751094"/>
          </a:xfrm>
        </p:spPr>
        <p:txBody>
          <a:bodyPr numCol="1" anchor="t">
            <a:noAutofit/>
          </a:bodyPr>
          <a:lstStyle/>
          <a:p>
            <a:r>
              <a:rPr lang="en-IN" sz="2600" dirty="0" smtClean="0"/>
              <a:t>The RTP or the GTA may, at his option, generate and carry the e-way bill even </a:t>
            </a:r>
            <a:r>
              <a:rPr lang="en-IN" sz="2600" b="1" dirty="0" smtClean="0"/>
              <a:t>if the value of the consignment is less than Rs. 50,000/-</a:t>
            </a:r>
            <a:endParaRPr lang="en-IN" sz="2600" dirty="0" smtClean="0"/>
          </a:p>
          <a:p>
            <a:r>
              <a:rPr lang="en-IN" sz="2600" dirty="0" smtClean="0"/>
              <a:t>Where the movement is caused by </a:t>
            </a:r>
            <a:r>
              <a:rPr lang="en-IN" sz="2600" b="1" dirty="0" smtClean="0"/>
              <a:t>URD </a:t>
            </a:r>
            <a:r>
              <a:rPr lang="en-IN" sz="2600" i="1" dirty="0" smtClean="0"/>
              <a:t>either in his own conveyance or a hired one or through a GTA, he or the transporter may, at their option, </a:t>
            </a:r>
            <a:r>
              <a:rPr lang="en-IN" sz="2600" dirty="0" smtClean="0"/>
              <a:t>generate the e-way bill in </a:t>
            </a:r>
            <a:r>
              <a:rPr lang="en-IN" sz="2600" b="1" dirty="0" smtClean="0"/>
              <a:t>GST INS-01.</a:t>
            </a:r>
            <a:r>
              <a:rPr lang="en-IN" sz="2600" dirty="0" smtClean="0"/>
              <a:t>       </a:t>
            </a:r>
          </a:p>
          <a:p>
            <a:r>
              <a:rPr lang="en-IN" sz="2600" b="1" i="1" dirty="0" smtClean="0"/>
              <a:t>Expl. to  rule 1(1)(1)where the goods are supplied by an </a:t>
            </a:r>
            <a:r>
              <a:rPr lang="en-IN" sz="2600" b="1" i="1" dirty="0" err="1" smtClean="0"/>
              <a:t>urd</a:t>
            </a:r>
            <a:r>
              <a:rPr lang="en-IN" sz="2600" b="1" i="1" dirty="0" smtClean="0"/>
              <a:t>. supplier to a reg. recipient, the movement shall be said to be caused by such recipient if the recipient is known at the time of commencement of movement of goods. </a:t>
            </a:r>
          </a:p>
          <a:p>
            <a:r>
              <a:rPr lang="en-IN" sz="2600" b="1" dirty="0" smtClean="0"/>
              <a:t>Availability of unique E-Way Bill Number (UBN) </a:t>
            </a:r>
            <a:r>
              <a:rPr lang="en-IN" sz="2600" dirty="0" smtClean="0"/>
              <a:t>As per Rule (1) (2), upon generation of the e-way bill on the Co.Po., a unique e-way bill number (EBN) shall be made available to the supplier, the recipient and the transporter on the common portal.</a:t>
            </a:r>
            <a:endParaRPr lang="en-IN" sz="2600" dirty="0"/>
          </a:p>
        </p:txBody>
      </p:sp>
      <p:sp>
        <p:nvSpPr>
          <p:cNvPr id="5" name="Slide Number Placeholder 4"/>
          <p:cNvSpPr>
            <a:spLocks noGrp="1"/>
          </p:cNvSpPr>
          <p:nvPr>
            <p:ph type="sldNum" sz="quarter" idx="12"/>
          </p:nvPr>
        </p:nvSpPr>
        <p:spPr/>
        <p:txBody>
          <a:bodyPr/>
          <a:lstStyle/>
          <a:p>
            <a:fld id="{FF9AEF47-7856-4724-A700-B340DFD214A1}" type="slidenum">
              <a:rPr lang="en-IN" smtClean="0"/>
              <a:pPr/>
              <a:t>5</a:t>
            </a:fld>
            <a:endParaRPr lang="en-IN" dirty="0"/>
          </a:p>
        </p:txBody>
      </p:sp>
    </p:spTree>
    <p:extLst>
      <p:ext uri="{BB962C8B-B14F-4D97-AF65-F5344CB8AC3E}">
        <p14:creationId xmlns:p14="http://schemas.microsoft.com/office/powerpoint/2010/main" xmlns="" val="14017249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240632"/>
            <a:ext cx="10018713" cy="529389"/>
          </a:xfrm>
        </p:spPr>
        <p:txBody>
          <a:bodyPr>
            <a:normAutofit fontScale="90000"/>
          </a:bodyPr>
          <a:lstStyle/>
          <a:p>
            <a:endParaRPr lang="en-IN" sz="3600" dirty="0">
              <a:latin typeface="Californian FB" panose="0207040306080B030204" pitchFamily="18" charset="0"/>
            </a:endParaRPr>
          </a:p>
        </p:txBody>
      </p:sp>
      <p:sp>
        <p:nvSpPr>
          <p:cNvPr id="3" name="Content Placeholder 2"/>
          <p:cNvSpPr>
            <a:spLocks noGrp="1"/>
          </p:cNvSpPr>
          <p:nvPr>
            <p:ph idx="1"/>
          </p:nvPr>
        </p:nvSpPr>
        <p:spPr>
          <a:xfrm>
            <a:off x="1484310" y="830179"/>
            <a:ext cx="10018713" cy="5630779"/>
          </a:xfrm>
        </p:spPr>
        <p:txBody>
          <a:bodyPr numCol="1" anchor="t">
            <a:normAutofit fontScale="77500" lnSpcReduction="20000"/>
          </a:bodyPr>
          <a:lstStyle/>
          <a:p>
            <a:pPr>
              <a:buNone/>
            </a:pPr>
            <a:r>
              <a:rPr lang="en-IN" sz="2700" dirty="0" smtClean="0"/>
              <a:t>     </a:t>
            </a:r>
            <a:r>
              <a:rPr lang="en-IN" sz="3500" dirty="0" smtClean="0"/>
              <a:t>Rule (1) (3), any transporter transferring goods from one conveyance to another in the course of transit shall, before such transfer and further movement of goods, generate a new e-way bill on the Co.Po. In </a:t>
            </a:r>
            <a:r>
              <a:rPr lang="en-IN" sz="3500" b="1" dirty="0" smtClean="0"/>
              <a:t>GST INS-01 </a:t>
            </a:r>
            <a:r>
              <a:rPr lang="en-IN" sz="3500" dirty="0" smtClean="0"/>
              <a:t>giving the mode of transport</a:t>
            </a:r>
            <a:r>
              <a:rPr lang="en-IN" sz="3500" b="1" dirty="0" smtClean="0"/>
              <a:t>.</a:t>
            </a:r>
          </a:p>
          <a:p>
            <a:pPr>
              <a:buNone/>
            </a:pPr>
            <a:r>
              <a:rPr lang="en-IN" sz="3500" dirty="0" smtClean="0"/>
              <a:t>    Rule (1) (4), where multiple consignments are intended to be transported in one conveyance, the transporter shall indicate the sr. No. of e-way bills generated in respect of each such consignment electronically on the </a:t>
            </a:r>
            <a:r>
              <a:rPr lang="en-IN" sz="3500" dirty="0" err="1" smtClean="0"/>
              <a:t>co.po</a:t>
            </a:r>
            <a:r>
              <a:rPr lang="en-IN" sz="3500" dirty="0" smtClean="0"/>
              <a:t>. and a consolidated e-way bill in </a:t>
            </a:r>
            <a:r>
              <a:rPr lang="en-IN" sz="3500" b="1" dirty="0" smtClean="0"/>
              <a:t>GST INS-02 </a:t>
            </a:r>
            <a:r>
              <a:rPr lang="en-IN" sz="3500" dirty="0" smtClean="0"/>
              <a:t>shall be generated by him on the </a:t>
            </a:r>
            <a:r>
              <a:rPr lang="en-IN" sz="3500" dirty="0" err="1" smtClean="0"/>
              <a:t>co.po</a:t>
            </a:r>
            <a:r>
              <a:rPr lang="en-IN" sz="3500" dirty="0" smtClean="0"/>
              <a:t>. prior to the movement of goods:</a:t>
            </a:r>
          </a:p>
          <a:p>
            <a:pPr>
              <a:buNone/>
            </a:pPr>
            <a:r>
              <a:rPr lang="en-IN" sz="3500" dirty="0" smtClean="0"/>
              <a:t>    If the consignor has not generated </a:t>
            </a:r>
            <a:r>
              <a:rPr lang="en-IN" sz="3500" b="1" dirty="0" smtClean="0"/>
              <a:t>GST INS-01 </a:t>
            </a:r>
            <a:r>
              <a:rPr lang="en-IN" sz="3500" dirty="0" smtClean="0"/>
              <a:t>but the value of goods carried in the conveyance is more than 50,000, the transporter shall generate</a:t>
            </a:r>
            <a:r>
              <a:rPr lang="en-IN" sz="3500" b="1" dirty="0" smtClean="0"/>
              <a:t> GST INS-01 </a:t>
            </a:r>
            <a:r>
              <a:rPr lang="en-IN" sz="3500" dirty="0" smtClean="0"/>
              <a:t>on the basis of invoice or bill of supply or delivery challan, and also generate a consolidated e-way bill in </a:t>
            </a:r>
            <a:r>
              <a:rPr lang="en-IN" sz="3500" b="1" dirty="0" smtClean="0"/>
              <a:t>GST INS-02 </a:t>
            </a:r>
            <a:r>
              <a:rPr lang="en-IN" sz="3500" dirty="0" smtClean="0"/>
              <a:t>on the </a:t>
            </a:r>
            <a:r>
              <a:rPr lang="en-IN" sz="3500" dirty="0" err="1" smtClean="0"/>
              <a:t>co.po</a:t>
            </a:r>
            <a:r>
              <a:rPr lang="en-IN" sz="3500" dirty="0" smtClean="0"/>
              <a:t>. prior to the movement of goods.</a:t>
            </a:r>
            <a:endParaRPr lang="en-IN" sz="3500" dirty="0"/>
          </a:p>
        </p:txBody>
      </p:sp>
      <p:sp>
        <p:nvSpPr>
          <p:cNvPr id="5" name="Slide Number Placeholder 4"/>
          <p:cNvSpPr>
            <a:spLocks noGrp="1"/>
          </p:cNvSpPr>
          <p:nvPr>
            <p:ph type="sldNum" sz="quarter" idx="12"/>
          </p:nvPr>
        </p:nvSpPr>
        <p:spPr/>
        <p:txBody>
          <a:bodyPr/>
          <a:lstStyle/>
          <a:p>
            <a:fld id="{FF9AEF47-7856-4724-A700-B340DFD214A1}" type="slidenum">
              <a:rPr lang="en-IN" smtClean="0"/>
              <a:pPr/>
              <a:t>6</a:t>
            </a:fld>
            <a:endParaRPr lang="en-IN" dirty="0"/>
          </a:p>
        </p:txBody>
      </p:sp>
    </p:spTree>
    <p:extLst>
      <p:ext uri="{BB962C8B-B14F-4D97-AF65-F5344CB8AC3E}">
        <p14:creationId xmlns:p14="http://schemas.microsoft.com/office/powerpoint/2010/main" xmlns="" val="14017249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240633"/>
            <a:ext cx="10018713" cy="445168"/>
          </a:xfrm>
        </p:spPr>
        <p:txBody>
          <a:bodyPr>
            <a:normAutofit fontScale="90000"/>
          </a:bodyPr>
          <a:lstStyle/>
          <a:p>
            <a:endParaRPr lang="en-IN" sz="4500" dirty="0">
              <a:latin typeface="Californian FB" panose="0207040306080B030204" pitchFamily="18" charset="0"/>
            </a:endParaRPr>
          </a:p>
        </p:txBody>
      </p:sp>
      <p:sp>
        <p:nvSpPr>
          <p:cNvPr id="3" name="Content Placeholder 2"/>
          <p:cNvSpPr>
            <a:spLocks noGrp="1"/>
          </p:cNvSpPr>
          <p:nvPr>
            <p:ph idx="1"/>
          </p:nvPr>
        </p:nvSpPr>
        <p:spPr>
          <a:xfrm>
            <a:off x="1484310" y="733926"/>
            <a:ext cx="10018713" cy="5883443"/>
          </a:xfrm>
        </p:spPr>
        <p:txBody>
          <a:bodyPr numCol="1" anchor="t">
            <a:noAutofit/>
          </a:bodyPr>
          <a:lstStyle/>
          <a:p>
            <a:r>
              <a:rPr lang="en-IN" sz="2600" dirty="0" smtClean="0"/>
              <a:t>Rule (1) (5), the information furnished in </a:t>
            </a:r>
            <a:r>
              <a:rPr lang="en-IN" sz="2600" b="1" dirty="0" smtClean="0"/>
              <a:t>Part A of GST INS-01 </a:t>
            </a:r>
            <a:r>
              <a:rPr lang="en-IN" sz="2600" dirty="0" smtClean="0"/>
              <a:t>shall be made available to the reg. supplier on the common portal who may utilize the same for furnishing details in </a:t>
            </a:r>
            <a:r>
              <a:rPr lang="en-IN" sz="2600" b="1" dirty="0" smtClean="0"/>
              <a:t>GSTR-1.</a:t>
            </a:r>
          </a:p>
          <a:p>
            <a:r>
              <a:rPr lang="en-IN" sz="2600" dirty="0" smtClean="0"/>
              <a:t>Provided that when information has been furnished by an </a:t>
            </a:r>
            <a:r>
              <a:rPr lang="en-IN" sz="2600" dirty="0" err="1" smtClean="0"/>
              <a:t>urd</a:t>
            </a:r>
            <a:r>
              <a:rPr lang="en-IN" sz="2600" dirty="0" smtClean="0"/>
              <a:t>. supplier in </a:t>
            </a:r>
            <a:r>
              <a:rPr lang="en-IN" sz="2600" b="1" dirty="0" smtClean="0"/>
              <a:t>GST INS-01, </a:t>
            </a:r>
            <a:r>
              <a:rPr lang="en-IN" sz="2600" dirty="0" smtClean="0"/>
              <a:t>he shall be informed electronically, if the mobile number or the e mail is available.</a:t>
            </a:r>
          </a:p>
          <a:p>
            <a:r>
              <a:rPr lang="en-IN" sz="2600" dirty="0" smtClean="0"/>
              <a:t>Sub-rule (6) when an e-way bill has been generated under this rule</a:t>
            </a:r>
            <a:r>
              <a:rPr lang="en-IN" sz="2600" b="1" i="1" dirty="0" smtClean="0"/>
              <a:t>, </a:t>
            </a:r>
            <a:r>
              <a:rPr lang="en-IN" sz="2600" dirty="0" smtClean="0"/>
              <a:t>but goods are either not being transported or not transported as per the details furnished in the e-way bill, the e-way bill may be cancelled electronically on the </a:t>
            </a:r>
            <a:r>
              <a:rPr lang="en-IN" sz="2600" dirty="0" err="1" smtClean="0"/>
              <a:t>co.po</a:t>
            </a:r>
            <a:r>
              <a:rPr lang="en-IN" sz="2600" dirty="0" smtClean="0"/>
              <a:t>., within 24 hours of generation of the e-way bill: </a:t>
            </a:r>
          </a:p>
          <a:p>
            <a:r>
              <a:rPr lang="en-IN" sz="2600" b="1" dirty="0" smtClean="0"/>
              <a:t>Provided that an e-way bill cannot be cancelled, if it has been verified in transit in accordance with the provisions of rule 3.</a:t>
            </a:r>
            <a:endParaRPr lang="en-IN" sz="2600" dirty="0"/>
          </a:p>
        </p:txBody>
      </p:sp>
      <p:sp>
        <p:nvSpPr>
          <p:cNvPr id="5" name="Slide Number Placeholder 4"/>
          <p:cNvSpPr>
            <a:spLocks noGrp="1"/>
          </p:cNvSpPr>
          <p:nvPr>
            <p:ph type="sldNum" sz="quarter" idx="12"/>
          </p:nvPr>
        </p:nvSpPr>
        <p:spPr/>
        <p:txBody>
          <a:bodyPr/>
          <a:lstStyle/>
          <a:p>
            <a:fld id="{FF9AEF47-7856-4724-A700-B340DFD214A1}" type="slidenum">
              <a:rPr lang="en-IN" smtClean="0"/>
              <a:pPr/>
              <a:t>7</a:t>
            </a:fld>
            <a:endParaRPr lang="en-IN" dirty="0"/>
          </a:p>
        </p:txBody>
      </p:sp>
    </p:spTree>
    <p:extLst>
      <p:ext uri="{BB962C8B-B14F-4D97-AF65-F5344CB8AC3E}">
        <p14:creationId xmlns:p14="http://schemas.microsoft.com/office/powerpoint/2010/main" xmlns="" val="14017249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240633"/>
            <a:ext cx="10018713" cy="469230"/>
          </a:xfrm>
        </p:spPr>
        <p:txBody>
          <a:bodyPr>
            <a:normAutofit fontScale="90000"/>
          </a:bodyPr>
          <a:lstStyle/>
          <a:p>
            <a:endParaRPr lang="en-IN" sz="4500" dirty="0">
              <a:latin typeface="Californian FB" panose="0207040306080B030204" pitchFamily="18" charset="0"/>
            </a:endParaRPr>
          </a:p>
        </p:txBody>
      </p:sp>
      <p:sp>
        <p:nvSpPr>
          <p:cNvPr id="3" name="Content Placeholder 2"/>
          <p:cNvSpPr>
            <a:spLocks noGrp="1"/>
          </p:cNvSpPr>
          <p:nvPr>
            <p:ph idx="1"/>
          </p:nvPr>
        </p:nvSpPr>
        <p:spPr>
          <a:xfrm>
            <a:off x="1484310" y="944880"/>
            <a:ext cx="10018713" cy="5672489"/>
          </a:xfrm>
        </p:spPr>
        <p:txBody>
          <a:bodyPr numCol="1" anchor="t">
            <a:normAutofit lnSpcReduction="10000"/>
          </a:bodyPr>
          <a:lstStyle/>
          <a:p>
            <a:r>
              <a:rPr lang="en-IN" sz="2700" dirty="0" smtClean="0"/>
              <a:t>Sub-rule (7) An e-way bill or a consolidated e-way bill generated under this rule shall be valid for the period as mentioned below from the relevant date, (Date on which generated ) </a:t>
            </a:r>
            <a:endParaRPr lang="en-IN" sz="2700" b="1" dirty="0" smtClean="0"/>
          </a:p>
          <a:p>
            <a:r>
              <a:rPr lang="en-IN" b="1" dirty="0" smtClean="0"/>
              <a:t>	Distance 	                                                                         	Validity period- Days </a:t>
            </a:r>
          </a:p>
          <a:p>
            <a:r>
              <a:rPr lang="en-IN" b="1" dirty="0" smtClean="0"/>
              <a:t>Less than 100 km 												 1			</a:t>
            </a:r>
          </a:p>
          <a:p>
            <a:r>
              <a:rPr lang="en-US" b="1" dirty="0" smtClean="0"/>
              <a:t>100 to 300 km.													3</a:t>
            </a:r>
          </a:p>
          <a:p>
            <a:r>
              <a:rPr lang="en-US" b="1" dirty="0" smtClean="0"/>
              <a:t>300 to 500 km.													5</a:t>
            </a:r>
          </a:p>
          <a:p>
            <a:r>
              <a:rPr lang="en-US" b="1" dirty="0" smtClean="0"/>
              <a:t>500 to 1000 km.												10</a:t>
            </a:r>
          </a:p>
          <a:p>
            <a:r>
              <a:rPr lang="en-US" b="1" dirty="0" smtClean="0"/>
              <a:t>More than 1000 km. 											15</a:t>
            </a:r>
            <a:endParaRPr lang="en-IN" b="1" dirty="0" smtClean="0"/>
          </a:p>
          <a:p>
            <a:r>
              <a:rPr lang="en-IN" sz="2700" dirty="0" smtClean="0"/>
              <a:t>Provided that the Comm. may, by notification, extend the validity period of e-way bill for certain categories of goods as may be specified therein.</a:t>
            </a:r>
          </a:p>
          <a:p>
            <a:pPr>
              <a:buNone/>
            </a:pPr>
            <a:endParaRPr lang="en-IN" dirty="0"/>
          </a:p>
        </p:txBody>
      </p:sp>
      <p:sp>
        <p:nvSpPr>
          <p:cNvPr id="5" name="Slide Number Placeholder 4"/>
          <p:cNvSpPr>
            <a:spLocks noGrp="1"/>
          </p:cNvSpPr>
          <p:nvPr>
            <p:ph type="sldNum" sz="quarter" idx="12"/>
          </p:nvPr>
        </p:nvSpPr>
        <p:spPr/>
        <p:txBody>
          <a:bodyPr/>
          <a:lstStyle/>
          <a:p>
            <a:fld id="{FF9AEF47-7856-4724-A700-B340DFD214A1}" type="slidenum">
              <a:rPr lang="en-IN" smtClean="0"/>
              <a:pPr/>
              <a:t>8</a:t>
            </a:fld>
            <a:endParaRPr lang="en-IN" dirty="0"/>
          </a:p>
        </p:txBody>
      </p:sp>
    </p:spTree>
    <p:extLst>
      <p:ext uri="{BB962C8B-B14F-4D97-AF65-F5344CB8AC3E}">
        <p14:creationId xmlns:p14="http://schemas.microsoft.com/office/powerpoint/2010/main" xmlns="" val="14017249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240632"/>
            <a:ext cx="10018713" cy="481263"/>
          </a:xfrm>
        </p:spPr>
        <p:txBody>
          <a:bodyPr>
            <a:normAutofit fontScale="90000"/>
          </a:bodyPr>
          <a:lstStyle/>
          <a:p>
            <a:endParaRPr lang="en-IN" sz="4500" dirty="0">
              <a:latin typeface="Californian FB" panose="0207040306080B030204" pitchFamily="18" charset="0"/>
            </a:endParaRPr>
          </a:p>
        </p:txBody>
      </p:sp>
      <p:sp>
        <p:nvSpPr>
          <p:cNvPr id="3" name="Content Placeholder 2"/>
          <p:cNvSpPr>
            <a:spLocks noGrp="1"/>
          </p:cNvSpPr>
          <p:nvPr>
            <p:ph idx="1"/>
          </p:nvPr>
        </p:nvSpPr>
        <p:spPr>
          <a:xfrm>
            <a:off x="1484310" y="770021"/>
            <a:ext cx="10018713" cy="5847348"/>
          </a:xfrm>
        </p:spPr>
        <p:txBody>
          <a:bodyPr numCol="1" anchor="t">
            <a:normAutofit/>
          </a:bodyPr>
          <a:lstStyle/>
          <a:p>
            <a:r>
              <a:rPr lang="en-IN" sz="2800" dirty="0" smtClean="0"/>
              <a:t>Sub-rule (8) The details of e-way bill generated shall be made available to the recipient, if registered, on the common portal, who shall communicate his acceptance or rejection of the consignment covered by the e-way bill. </a:t>
            </a:r>
          </a:p>
          <a:p>
            <a:r>
              <a:rPr lang="en-IN" sz="2800" dirty="0" smtClean="0"/>
              <a:t>Sub-rule (9) Where the recipient referred to in sub-rule (8) does not communicate his acceptance or rejection within seventy two hours of the details being made available to him on the common portal, it shall be deemed that he has accepted the said details.</a:t>
            </a:r>
          </a:p>
          <a:p>
            <a:r>
              <a:rPr lang="en-IN" sz="2800" dirty="0" smtClean="0"/>
              <a:t>Sub-rule (10)  The e-way bill generated under rule 1 of the CGST rules or GST rules of any other State shall be valid in the State.  </a:t>
            </a:r>
          </a:p>
          <a:p>
            <a:r>
              <a:rPr lang="en-IN" sz="2800" i="1" dirty="0" smtClean="0"/>
              <a:t>Explanation, the facility of generation and cancellation of e-way bill may also be made available through SMS.</a:t>
            </a:r>
            <a:endParaRPr lang="en-IN" sz="2800" dirty="0"/>
          </a:p>
        </p:txBody>
      </p:sp>
      <p:sp>
        <p:nvSpPr>
          <p:cNvPr id="5" name="Slide Number Placeholder 4"/>
          <p:cNvSpPr>
            <a:spLocks noGrp="1"/>
          </p:cNvSpPr>
          <p:nvPr>
            <p:ph type="sldNum" sz="quarter" idx="12"/>
          </p:nvPr>
        </p:nvSpPr>
        <p:spPr/>
        <p:txBody>
          <a:bodyPr/>
          <a:lstStyle/>
          <a:p>
            <a:fld id="{FF9AEF47-7856-4724-A700-B340DFD214A1}" type="slidenum">
              <a:rPr lang="en-IN" smtClean="0"/>
              <a:pPr/>
              <a:t>9</a:t>
            </a:fld>
            <a:endParaRPr lang="en-IN" dirty="0"/>
          </a:p>
        </p:txBody>
      </p:sp>
    </p:spTree>
    <p:extLst>
      <p:ext uri="{BB962C8B-B14F-4D97-AF65-F5344CB8AC3E}">
        <p14:creationId xmlns:p14="http://schemas.microsoft.com/office/powerpoint/2010/main" xmlns="" val="140172497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fornia FB">
      <a:majorFont>
        <a:latin typeface="Californian FB"/>
        <a:ea typeface=""/>
        <a:cs typeface=""/>
      </a:majorFont>
      <a:minorFont>
        <a:latin typeface="Californian FB"/>
        <a:ea typeface=""/>
        <a:cs typeface=""/>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3" Type="http://schemas.microsoft.com/office/2011/relationships/webextension" Target="webextension3.xml"/><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 dockstate="right" visibility="0" width="350" row="7">
    <wetp:webextensionref xmlns:r="http://schemas.openxmlformats.org/officeDocument/2006/relationships" r:id="rId2"/>
  </wetp:taskpane>
  <wetp:taskpane dockstate="right" visibility="0" width="350" row="6">
    <wetp:webextensionref xmlns:r="http://schemas.openxmlformats.org/officeDocument/2006/relationships" r:id="rId3"/>
  </wetp:taskpane>
</wetp:taskpanes>
</file>

<file path=ppt/webextensions/webextension1.xml><?xml version="1.0" encoding="utf-8"?>
<we:webextension xmlns:we="http://schemas.microsoft.com/office/webextensions/webextension/2010/11" id="{9353009F-A048-493B-9A5C-FDAFC97A89F8}">
  <we:reference id="wa104178141" version="3.0.4.1" store="en-US"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B5A156E1-7CD4-44CB-843F-AC4136AC815B}">
  <we:reference id="wa104380050" version="2.0.0.2" store="en-US" storeType="OMEX"/>
  <we:alternateReferences/>
  <we:properties/>
  <we:bindings/>
  <we:snapshot xmlns:r="http://schemas.openxmlformats.org/officeDocument/2006/relationships"/>
</we:webextension>
</file>

<file path=ppt/webextensions/webextension3.xml><?xml version="1.0" encoding="utf-8"?>
<we:webextension xmlns:we="http://schemas.microsoft.com/office/webextensions/webextension/2010/11" id="{F4ECC553-78BD-4E12-9A3F-68BCD785BFE9}">
  <we:reference id="wa104380169" version="1.1.0.0" store="en-US"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Parallax</Template>
  <TotalTime>3990</TotalTime>
  <Words>1659</Words>
  <Application>Microsoft Office PowerPoint</Application>
  <PresentationFormat>Custom</PresentationFormat>
  <Paragraphs>72</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Parallax</vt:lpstr>
      <vt:lpstr>Slide 1</vt:lpstr>
      <vt:lpstr> General </vt:lpstr>
      <vt:lpstr> </vt:lpstr>
      <vt:lpstr>Slide 4</vt:lpstr>
      <vt:lpstr>Slide 5</vt:lpstr>
      <vt:lpstr>Slide 6</vt:lpstr>
      <vt:lpstr>Slide 7</vt:lpstr>
      <vt:lpstr>Slide 8</vt:lpstr>
      <vt:lpstr>Slide 9</vt:lpstr>
      <vt:lpstr>Slide 10</vt:lpstr>
      <vt:lpstr>Slide 11</vt:lpstr>
      <vt:lpstr>Slide 12</vt:lpstr>
      <vt:lpstr>Slide 13</vt:lpstr>
      <vt:lpstr> Thank You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Returns under Model GST Law</dc:title>
  <dc:creator>Gaurav Save</dc:creator>
  <cp:lastModifiedBy>Events</cp:lastModifiedBy>
  <cp:revision>618</cp:revision>
  <dcterms:created xsi:type="dcterms:W3CDTF">2016-07-28T08:03:44Z</dcterms:created>
  <dcterms:modified xsi:type="dcterms:W3CDTF">2017-06-13T05:42:48Z</dcterms:modified>
</cp:coreProperties>
</file>