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webextensions/webextension3.xml" ContentType="application/vnd.ms-office.webextension+xml"/>
  <Override PartName="/ppt/webextensions/webextension2.xml" ContentType="application/vnd.ms-office.webextension+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webextensions/webextension1.xml" ContentType="application/vnd.ms-office.webextension+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webextensions/taskpanes.xml" ContentType="application/vnd.ms-office.webextensiontaskpan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76" r:id="rId1"/>
  </p:sldMasterIdLst>
  <p:notesMasterIdLst>
    <p:notesMasterId r:id="rId16"/>
  </p:notesMasterIdLst>
  <p:sldIdLst>
    <p:sldId id="256" r:id="rId2"/>
    <p:sldId id="300" r:id="rId3"/>
    <p:sldId id="310" r:id="rId4"/>
    <p:sldId id="311" r:id="rId5"/>
    <p:sldId id="326" r:id="rId6"/>
    <p:sldId id="332" r:id="rId7"/>
    <p:sldId id="333" r:id="rId8"/>
    <p:sldId id="301" r:id="rId9"/>
    <p:sldId id="329" r:id="rId10"/>
    <p:sldId id="330" r:id="rId11"/>
    <p:sldId id="331" r:id="rId12"/>
    <p:sldId id="312" r:id="rId13"/>
    <p:sldId id="299" r:id="rId14"/>
    <p:sldId id="32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wner" initials="O" lastIdx="0" clrIdx="0">
    <p:extLst>
      <p:ext uri="{19B8F6BF-5375-455C-9EA6-DF929625EA0E}">
        <p15:presenceInfo xmlns:p15="http://schemas.microsoft.com/office/powerpoint/2012/main" xmlns="" userId="Ow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26" autoAdjust="0"/>
    <p:restoredTop sz="94660"/>
  </p:normalViewPr>
  <p:slideViewPr>
    <p:cSldViewPr snapToGrid="0">
      <p:cViewPr varScale="1">
        <p:scale>
          <a:sx n="56" d="100"/>
          <a:sy n="56" d="100"/>
        </p:scale>
        <p:origin x="-78" y="-4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67FCDE-1433-4075-865C-7C8EAE09E271}" type="doc">
      <dgm:prSet loTypeId="urn:microsoft.com/office/officeart/2005/8/layout/chevronAccent+Icon" loCatId="process" qsTypeId="urn:microsoft.com/office/officeart/2005/8/quickstyle/simple1" qsCatId="simple" csTypeId="urn:microsoft.com/office/officeart/2005/8/colors/accent1_2" csCatId="accent1"/>
      <dgm:spPr/>
      <dgm:t>
        <a:bodyPr/>
        <a:lstStyle/>
        <a:p>
          <a:endParaRPr lang="en-US"/>
        </a:p>
      </dgm:t>
    </dgm:pt>
    <dgm:pt modelId="{CC9710D6-9FC2-4972-BA59-A512C7B61180}">
      <dgm:prSet/>
      <dgm:spPr/>
      <dgm:t>
        <a:bodyPr/>
        <a:lstStyle/>
        <a:p>
          <a:pPr>
            <a:buNone/>
          </a:pPr>
          <a:r>
            <a:rPr lang="en-US" dirty="0"/>
            <a:t>Determining the nature of transaction to be taxed under GST 3 aspects needs to understood</a:t>
          </a:r>
          <a:endParaRPr lang="en-IN" dirty="0"/>
        </a:p>
      </dgm:t>
    </dgm:pt>
    <dgm:pt modelId="{AC16DDE5-D358-42BC-86FD-A1086C8EA9BA}" type="parTrans" cxnId="{ACC613D7-0024-4E00-BF79-4F726B167887}">
      <dgm:prSet/>
      <dgm:spPr/>
      <dgm:t>
        <a:bodyPr/>
        <a:lstStyle/>
        <a:p>
          <a:endParaRPr lang="en-US"/>
        </a:p>
      </dgm:t>
    </dgm:pt>
    <dgm:pt modelId="{CAC7B74C-4192-4D42-8C57-732238158C1E}" type="sibTrans" cxnId="{ACC613D7-0024-4E00-BF79-4F726B167887}">
      <dgm:prSet/>
      <dgm:spPr/>
      <dgm:t>
        <a:bodyPr/>
        <a:lstStyle/>
        <a:p>
          <a:endParaRPr lang="en-US"/>
        </a:p>
      </dgm:t>
    </dgm:pt>
    <dgm:pt modelId="{CD4855EA-0094-499C-BB57-B5E290754CBC}">
      <dgm:prSet/>
      <dgm:spPr/>
      <dgm:t>
        <a:bodyPr/>
        <a:lstStyle/>
        <a:p>
          <a:pPr>
            <a:buFont typeface="Wingdings" panose="05000000000000000000" pitchFamily="2" charset="2"/>
            <a:buChar char="§"/>
          </a:pPr>
          <a:r>
            <a:rPr lang="en-US" dirty="0"/>
            <a:t>Whether supply in question is of Goods or Services ?</a:t>
          </a:r>
          <a:endParaRPr lang="en-IN" dirty="0"/>
        </a:p>
      </dgm:t>
    </dgm:pt>
    <dgm:pt modelId="{C9A817D4-274A-44F1-9133-4CFC2ACF5AE4}" type="parTrans" cxnId="{EC57179F-B71C-47A5-88E7-969B0559741D}">
      <dgm:prSet/>
      <dgm:spPr/>
      <dgm:t>
        <a:bodyPr/>
        <a:lstStyle/>
        <a:p>
          <a:endParaRPr lang="en-US"/>
        </a:p>
      </dgm:t>
    </dgm:pt>
    <dgm:pt modelId="{87FCB355-CB1D-41AB-A678-B22E26FCA800}" type="sibTrans" cxnId="{EC57179F-B71C-47A5-88E7-969B0559741D}">
      <dgm:prSet/>
      <dgm:spPr/>
      <dgm:t>
        <a:bodyPr/>
        <a:lstStyle/>
        <a:p>
          <a:endParaRPr lang="en-US"/>
        </a:p>
      </dgm:t>
    </dgm:pt>
    <dgm:pt modelId="{DCF1303A-5198-48D5-B589-FC80AB92AD69}">
      <dgm:prSet/>
      <dgm:spPr/>
      <dgm:t>
        <a:bodyPr/>
        <a:lstStyle/>
        <a:p>
          <a:pPr>
            <a:buFont typeface="Wingdings" panose="05000000000000000000" pitchFamily="2" charset="2"/>
            <a:buChar char="§"/>
          </a:pPr>
          <a:r>
            <a:rPr lang="en-US" dirty="0"/>
            <a:t>What is meaning of Supply of Goods?</a:t>
          </a:r>
          <a:endParaRPr lang="en-IN" dirty="0"/>
        </a:p>
      </dgm:t>
    </dgm:pt>
    <dgm:pt modelId="{C60C8C19-F042-477D-9D6B-D1186B888FF9}" type="parTrans" cxnId="{46B2AD96-ED88-489D-800C-E39C537591DA}">
      <dgm:prSet/>
      <dgm:spPr/>
      <dgm:t>
        <a:bodyPr/>
        <a:lstStyle/>
        <a:p>
          <a:endParaRPr lang="en-US"/>
        </a:p>
      </dgm:t>
    </dgm:pt>
    <dgm:pt modelId="{0D046844-7039-4891-8B0A-EC595093140D}" type="sibTrans" cxnId="{46B2AD96-ED88-489D-800C-E39C537591DA}">
      <dgm:prSet/>
      <dgm:spPr/>
      <dgm:t>
        <a:bodyPr/>
        <a:lstStyle/>
        <a:p>
          <a:endParaRPr lang="en-US"/>
        </a:p>
      </dgm:t>
    </dgm:pt>
    <dgm:pt modelId="{8B7892AB-3E65-410B-8B83-0E3B3399722E}">
      <dgm:prSet/>
      <dgm:spPr/>
      <dgm:t>
        <a:bodyPr/>
        <a:lstStyle/>
        <a:p>
          <a:pPr>
            <a:buFont typeface="Wingdings" panose="05000000000000000000" pitchFamily="2" charset="2"/>
            <a:buChar char="§"/>
          </a:pPr>
          <a:r>
            <a:rPr lang="en-US" dirty="0"/>
            <a:t>What is meaning of Supply of Services?</a:t>
          </a:r>
          <a:endParaRPr lang="en-IN" dirty="0"/>
        </a:p>
      </dgm:t>
    </dgm:pt>
    <dgm:pt modelId="{394E7963-806C-4CD8-95A6-98AEA6F368E5}" type="parTrans" cxnId="{9E0B38DA-4B93-471D-913D-F949A3E4100B}">
      <dgm:prSet/>
      <dgm:spPr/>
      <dgm:t>
        <a:bodyPr/>
        <a:lstStyle/>
        <a:p>
          <a:endParaRPr lang="en-US"/>
        </a:p>
      </dgm:t>
    </dgm:pt>
    <dgm:pt modelId="{7F2D53AE-04D9-4ED0-83B5-A5A0B441B6DC}" type="sibTrans" cxnId="{9E0B38DA-4B93-471D-913D-F949A3E4100B}">
      <dgm:prSet/>
      <dgm:spPr/>
      <dgm:t>
        <a:bodyPr/>
        <a:lstStyle/>
        <a:p>
          <a:endParaRPr lang="en-US"/>
        </a:p>
      </dgm:t>
    </dgm:pt>
    <dgm:pt modelId="{EF7E181E-CAD2-4D84-8B4A-BAE73FBB97CC}" type="pres">
      <dgm:prSet presAssocID="{2367FCDE-1433-4075-865C-7C8EAE09E271}" presName="Name0" presStyleCnt="0">
        <dgm:presLayoutVars>
          <dgm:dir/>
          <dgm:resizeHandles val="exact"/>
        </dgm:presLayoutVars>
      </dgm:prSet>
      <dgm:spPr/>
      <dgm:t>
        <a:bodyPr/>
        <a:lstStyle/>
        <a:p>
          <a:endParaRPr lang="en-IN"/>
        </a:p>
      </dgm:t>
    </dgm:pt>
    <dgm:pt modelId="{DBDDCB68-E843-493E-B1BD-73ECA1FE24AA}" type="pres">
      <dgm:prSet presAssocID="{CC9710D6-9FC2-4972-BA59-A512C7B61180}" presName="composite" presStyleCnt="0"/>
      <dgm:spPr/>
    </dgm:pt>
    <dgm:pt modelId="{28542385-AEDA-4187-8F37-CB1C3F98337F}" type="pres">
      <dgm:prSet presAssocID="{CC9710D6-9FC2-4972-BA59-A512C7B61180}" presName="bgChev" presStyleLbl="node1" presStyleIdx="0" presStyleCnt="1"/>
      <dgm:spPr/>
    </dgm:pt>
    <dgm:pt modelId="{26493F84-00FA-4586-BAF0-3D7B0E43C243}" type="pres">
      <dgm:prSet presAssocID="{CC9710D6-9FC2-4972-BA59-A512C7B61180}" presName="txNode" presStyleLbl="fgAcc1" presStyleIdx="0" presStyleCnt="1">
        <dgm:presLayoutVars>
          <dgm:bulletEnabled val="1"/>
        </dgm:presLayoutVars>
      </dgm:prSet>
      <dgm:spPr/>
      <dgm:t>
        <a:bodyPr/>
        <a:lstStyle/>
        <a:p>
          <a:endParaRPr lang="en-IN"/>
        </a:p>
      </dgm:t>
    </dgm:pt>
  </dgm:ptLst>
  <dgm:cxnLst>
    <dgm:cxn modelId="{E15FBC04-38E0-4AF2-B3AF-350B38BA6678}" type="presOf" srcId="{DCF1303A-5198-48D5-B589-FC80AB92AD69}" destId="{26493F84-00FA-4586-BAF0-3D7B0E43C243}" srcOrd="0" destOrd="2" presId="urn:microsoft.com/office/officeart/2005/8/layout/chevronAccent+Icon"/>
    <dgm:cxn modelId="{EC57179F-B71C-47A5-88E7-969B0559741D}" srcId="{CC9710D6-9FC2-4972-BA59-A512C7B61180}" destId="{CD4855EA-0094-499C-BB57-B5E290754CBC}" srcOrd="0" destOrd="0" parTransId="{C9A817D4-274A-44F1-9133-4CFC2ACF5AE4}" sibTransId="{87FCB355-CB1D-41AB-A678-B22E26FCA800}"/>
    <dgm:cxn modelId="{03EBDF7E-B7F9-4F37-929F-43F76AE657AB}" type="presOf" srcId="{8B7892AB-3E65-410B-8B83-0E3B3399722E}" destId="{26493F84-00FA-4586-BAF0-3D7B0E43C243}" srcOrd="0" destOrd="3" presId="urn:microsoft.com/office/officeart/2005/8/layout/chevronAccent+Icon"/>
    <dgm:cxn modelId="{ACC613D7-0024-4E00-BF79-4F726B167887}" srcId="{2367FCDE-1433-4075-865C-7C8EAE09E271}" destId="{CC9710D6-9FC2-4972-BA59-A512C7B61180}" srcOrd="0" destOrd="0" parTransId="{AC16DDE5-D358-42BC-86FD-A1086C8EA9BA}" sibTransId="{CAC7B74C-4192-4D42-8C57-732238158C1E}"/>
    <dgm:cxn modelId="{95497E1F-018E-41A4-90C4-CB498CE12216}" type="presOf" srcId="{CD4855EA-0094-499C-BB57-B5E290754CBC}" destId="{26493F84-00FA-4586-BAF0-3D7B0E43C243}" srcOrd="0" destOrd="1" presId="urn:microsoft.com/office/officeart/2005/8/layout/chevronAccent+Icon"/>
    <dgm:cxn modelId="{9E0B38DA-4B93-471D-913D-F949A3E4100B}" srcId="{CC9710D6-9FC2-4972-BA59-A512C7B61180}" destId="{8B7892AB-3E65-410B-8B83-0E3B3399722E}" srcOrd="2" destOrd="0" parTransId="{394E7963-806C-4CD8-95A6-98AEA6F368E5}" sibTransId="{7F2D53AE-04D9-4ED0-83B5-A5A0B441B6DC}"/>
    <dgm:cxn modelId="{B6935844-1C9C-4F07-8F8D-12C0006C28FB}" type="presOf" srcId="{CC9710D6-9FC2-4972-BA59-A512C7B61180}" destId="{26493F84-00FA-4586-BAF0-3D7B0E43C243}" srcOrd="0" destOrd="0" presId="urn:microsoft.com/office/officeart/2005/8/layout/chevronAccent+Icon"/>
    <dgm:cxn modelId="{9195A413-9029-46F7-A941-58C77E7D73D8}" type="presOf" srcId="{2367FCDE-1433-4075-865C-7C8EAE09E271}" destId="{EF7E181E-CAD2-4D84-8B4A-BAE73FBB97CC}" srcOrd="0" destOrd="0" presId="urn:microsoft.com/office/officeart/2005/8/layout/chevronAccent+Icon"/>
    <dgm:cxn modelId="{46B2AD96-ED88-489D-800C-E39C537591DA}" srcId="{CC9710D6-9FC2-4972-BA59-A512C7B61180}" destId="{DCF1303A-5198-48D5-B589-FC80AB92AD69}" srcOrd="1" destOrd="0" parTransId="{C60C8C19-F042-477D-9D6B-D1186B888FF9}" sibTransId="{0D046844-7039-4891-8B0A-EC595093140D}"/>
    <dgm:cxn modelId="{B795A23A-10D3-4ED7-AC5F-A56AACE64942}" type="presParOf" srcId="{EF7E181E-CAD2-4D84-8B4A-BAE73FBB97CC}" destId="{DBDDCB68-E843-493E-B1BD-73ECA1FE24AA}" srcOrd="0" destOrd="0" presId="urn:microsoft.com/office/officeart/2005/8/layout/chevronAccent+Icon"/>
    <dgm:cxn modelId="{B347581D-7271-434E-BE57-2C1DC28B31AD}" type="presParOf" srcId="{DBDDCB68-E843-493E-B1BD-73ECA1FE24AA}" destId="{28542385-AEDA-4187-8F37-CB1C3F98337F}" srcOrd="0" destOrd="0" presId="urn:microsoft.com/office/officeart/2005/8/layout/chevronAccent+Icon"/>
    <dgm:cxn modelId="{67DF8765-27AD-4A4B-A709-CC0DC338B5CD}" type="presParOf" srcId="{DBDDCB68-E843-493E-B1BD-73ECA1FE24AA}" destId="{26493F84-00FA-4586-BAF0-3D7B0E43C243}" srcOrd="1" destOrd="0" presId="urn:microsoft.com/office/officeart/2005/8/layout/chevronAccen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003881-A60C-4D24-AB22-30FA237E1DAB}" type="doc">
      <dgm:prSet loTypeId="urn:microsoft.com/office/officeart/2005/8/layout/hProcess7#1" loCatId="list" qsTypeId="urn:microsoft.com/office/officeart/2005/8/quickstyle/simple1" qsCatId="simple" csTypeId="urn:microsoft.com/office/officeart/2005/8/colors/colorful2" csCatId="colorful" phldr="1"/>
      <dgm:spPr/>
      <dgm:t>
        <a:bodyPr/>
        <a:lstStyle/>
        <a:p>
          <a:endParaRPr lang="en-US"/>
        </a:p>
      </dgm:t>
    </dgm:pt>
    <dgm:pt modelId="{77DCE453-F46B-4D74-97A8-3D74438F11B2}">
      <dgm:prSet/>
      <dgm:spPr>
        <a:solidFill>
          <a:schemeClr val="accent3">
            <a:lumMod val="50000"/>
          </a:schemeClr>
        </a:solidFill>
      </dgm:spPr>
      <dgm:t>
        <a:bodyPr/>
        <a:lstStyle/>
        <a:p>
          <a:r>
            <a:rPr lang="en-US" dirty="0"/>
            <a:t>MEANS</a:t>
          </a:r>
          <a:endParaRPr lang="en-IN" dirty="0"/>
        </a:p>
      </dgm:t>
    </dgm:pt>
    <dgm:pt modelId="{4470BC3F-3729-41E4-BB2E-D7C24C192617}" type="parTrans" cxnId="{0CEF749E-98E4-41DF-8DC0-A60066BB2694}">
      <dgm:prSet/>
      <dgm:spPr/>
      <dgm:t>
        <a:bodyPr/>
        <a:lstStyle/>
        <a:p>
          <a:endParaRPr lang="en-US"/>
        </a:p>
      </dgm:t>
    </dgm:pt>
    <dgm:pt modelId="{B873F63C-1F0A-41F9-9642-4CEB6A4B3823}" type="sibTrans" cxnId="{0CEF749E-98E4-41DF-8DC0-A60066BB2694}">
      <dgm:prSet/>
      <dgm:spPr/>
      <dgm:t>
        <a:bodyPr/>
        <a:lstStyle/>
        <a:p>
          <a:endParaRPr lang="en-US"/>
        </a:p>
      </dgm:t>
    </dgm:pt>
    <dgm:pt modelId="{2AF1FECC-B5CE-47B3-8FDC-AA4D2C6EFB36}">
      <dgm:prSet/>
      <dgm:spPr>
        <a:solidFill>
          <a:srgbClr val="92D050"/>
        </a:solidFill>
      </dgm:spPr>
      <dgm:t>
        <a:bodyPr/>
        <a:lstStyle/>
        <a:p>
          <a:r>
            <a:rPr lang="en-US" dirty="0"/>
            <a:t>INCLUDES</a:t>
          </a:r>
          <a:endParaRPr lang="en-IN" dirty="0"/>
        </a:p>
      </dgm:t>
    </dgm:pt>
    <dgm:pt modelId="{6A03ED1C-626C-4806-82FF-B5E7E220ACDE}" type="parTrans" cxnId="{2CF099A1-C442-41F6-8B09-A9D80E936916}">
      <dgm:prSet/>
      <dgm:spPr/>
      <dgm:t>
        <a:bodyPr/>
        <a:lstStyle/>
        <a:p>
          <a:endParaRPr lang="en-US"/>
        </a:p>
      </dgm:t>
    </dgm:pt>
    <dgm:pt modelId="{F596414D-48B3-4F82-AB11-0E90AE7F9C07}" type="sibTrans" cxnId="{2CF099A1-C442-41F6-8B09-A9D80E936916}">
      <dgm:prSet/>
      <dgm:spPr/>
      <dgm:t>
        <a:bodyPr/>
        <a:lstStyle/>
        <a:p>
          <a:endParaRPr lang="en-US"/>
        </a:p>
      </dgm:t>
    </dgm:pt>
    <dgm:pt modelId="{A9BC834C-0291-4F6D-B0F5-4D9E772E6C1C}">
      <dgm:prSet/>
      <dgm:spPr/>
      <dgm:t>
        <a:bodyPr/>
        <a:lstStyle/>
        <a:p>
          <a:r>
            <a:rPr lang="en-IN" dirty="0"/>
            <a:t>1. Actionable Claims</a:t>
          </a:r>
        </a:p>
      </dgm:t>
    </dgm:pt>
    <dgm:pt modelId="{F96EE10D-209E-45C0-9899-ED2109A23A6F}" type="parTrans" cxnId="{A5B10D2F-CDB0-4ECD-975F-C38814AA541E}">
      <dgm:prSet/>
      <dgm:spPr/>
      <dgm:t>
        <a:bodyPr/>
        <a:lstStyle/>
        <a:p>
          <a:endParaRPr lang="en-US"/>
        </a:p>
      </dgm:t>
    </dgm:pt>
    <dgm:pt modelId="{12B8C804-9F6E-443A-B278-5752AC439832}" type="sibTrans" cxnId="{A5B10D2F-CDB0-4ECD-975F-C38814AA541E}">
      <dgm:prSet/>
      <dgm:spPr/>
      <dgm:t>
        <a:bodyPr/>
        <a:lstStyle/>
        <a:p>
          <a:endParaRPr lang="en-US"/>
        </a:p>
      </dgm:t>
    </dgm:pt>
    <dgm:pt modelId="{C6991B14-8068-4074-B628-A0BE9D7E4699}">
      <dgm:prSet/>
      <dgm:spPr/>
      <dgm:t>
        <a:bodyPr/>
        <a:lstStyle/>
        <a:p>
          <a:r>
            <a:rPr lang="en-US" dirty="0"/>
            <a:t>2. growing crops</a:t>
          </a:r>
          <a:endParaRPr lang="en-IN" dirty="0"/>
        </a:p>
      </dgm:t>
    </dgm:pt>
    <dgm:pt modelId="{FBBE50CD-D2F5-4A83-AD78-B8BD37013A72}" type="parTrans" cxnId="{9FB6E768-6420-417E-9235-4961998315B8}">
      <dgm:prSet/>
      <dgm:spPr/>
      <dgm:t>
        <a:bodyPr/>
        <a:lstStyle/>
        <a:p>
          <a:endParaRPr lang="en-US"/>
        </a:p>
      </dgm:t>
    </dgm:pt>
    <dgm:pt modelId="{09B18504-583F-4AD6-BECC-13B68764CE83}" type="sibTrans" cxnId="{9FB6E768-6420-417E-9235-4961998315B8}">
      <dgm:prSet/>
      <dgm:spPr/>
      <dgm:t>
        <a:bodyPr/>
        <a:lstStyle/>
        <a:p>
          <a:endParaRPr lang="en-US"/>
        </a:p>
      </dgm:t>
    </dgm:pt>
    <dgm:pt modelId="{FF452956-1FC5-4820-8668-73DAC1B910A2}">
      <dgm:prSet/>
      <dgm:spPr/>
      <dgm:t>
        <a:bodyPr/>
        <a:lstStyle/>
        <a:p>
          <a:r>
            <a:rPr lang="en-US" dirty="0"/>
            <a:t>3. grass and things attached to or forming part of land which are agreed to be severed before supply or contract of supply</a:t>
          </a:r>
          <a:endParaRPr lang="en-IN" dirty="0"/>
        </a:p>
      </dgm:t>
    </dgm:pt>
    <dgm:pt modelId="{8B57FC68-7FA1-4DFB-BBAD-276134415C68}" type="parTrans" cxnId="{8C898620-2D8D-469D-8C31-2B48CD545F67}">
      <dgm:prSet/>
      <dgm:spPr/>
      <dgm:t>
        <a:bodyPr/>
        <a:lstStyle/>
        <a:p>
          <a:endParaRPr lang="en-US"/>
        </a:p>
      </dgm:t>
    </dgm:pt>
    <dgm:pt modelId="{B55C1DE8-F762-47DD-AFB5-DF2A487D5269}" type="sibTrans" cxnId="{8C898620-2D8D-469D-8C31-2B48CD545F67}">
      <dgm:prSet/>
      <dgm:spPr/>
      <dgm:t>
        <a:bodyPr/>
        <a:lstStyle/>
        <a:p>
          <a:endParaRPr lang="en-US"/>
        </a:p>
      </dgm:t>
    </dgm:pt>
    <dgm:pt modelId="{3050CBDB-596C-4092-8437-A1EC3314BE4D}">
      <dgm:prSet/>
      <dgm:spPr/>
      <dgm:t>
        <a:bodyPr/>
        <a:lstStyle/>
        <a:p>
          <a:r>
            <a:rPr lang="en-US"/>
            <a:t>every </a:t>
          </a:r>
          <a:r>
            <a:rPr lang="en-US" dirty="0"/>
            <a:t>kind of movable property</a:t>
          </a:r>
          <a:endParaRPr lang="en-IN" dirty="0"/>
        </a:p>
      </dgm:t>
    </dgm:pt>
    <dgm:pt modelId="{F16A05DF-B699-46A3-83A4-55CCEA42683B}" type="parTrans" cxnId="{98AC777D-2494-45E7-973B-1605EAA729FA}">
      <dgm:prSet/>
      <dgm:spPr/>
      <dgm:t>
        <a:bodyPr/>
        <a:lstStyle/>
        <a:p>
          <a:endParaRPr lang="en-US"/>
        </a:p>
      </dgm:t>
    </dgm:pt>
    <dgm:pt modelId="{C6CD803F-FFDE-4B51-8EE1-96E0CB788B42}" type="sibTrans" cxnId="{98AC777D-2494-45E7-973B-1605EAA729FA}">
      <dgm:prSet/>
      <dgm:spPr/>
      <dgm:t>
        <a:bodyPr/>
        <a:lstStyle/>
        <a:p>
          <a:endParaRPr lang="en-US"/>
        </a:p>
      </dgm:t>
    </dgm:pt>
    <dgm:pt modelId="{5542697F-2E7F-435D-BC53-A348799F6BFA}">
      <dgm:prSet/>
      <dgm:spPr>
        <a:solidFill>
          <a:srgbClr val="FF0000"/>
        </a:solidFill>
      </dgm:spPr>
      <dgm:t>
        <a:bodyPr/>
        <a:lstStyle/>
        <a:p>
          <a:r>
            <a:rPr lang="en-US" dirty="0"/>
            <a:t>DOES NOT INCLUDE</a:t>
          </a:r>
          <a:endParaRPr lang="en-IN" dirty="0"/>
        </a:p>
      </dgm:t>
    </dgm:pt>
    <dgm:pt modelId="{5FCF07BE-3C83-47DF-B564-F315E8C83B40}" type="parTrans" cxnId="{254D900C-E505-4735-A4A4-82FF1E28EE39}">
      <dgm:prSet/>
      <dgm:spPr/>
      <dgm:t>
        <a:bodyPr/>
        <a:lstStyle/>
        <a:p>
          <a:endParaRPr lang="en-US"/>
        </a:p>
      </dgm:t>
    </dgm:pt>
    <dgm:pt modelId="{BEFE6ADF-1749-4308-82DF-05A2A2039D54}" type="sibTrans" cxnId="{254D900C-E505-4735-A4A4-82FF1E28EE39}">
      <dgm:prSet/>
      <dgm:spPr/>
      <dgm:t>
        <a:bodyPr/>
        <a:lstStyle/>
        <a:p>
          <a:endParaRPr lang="en-US"/>
        </a:p>
      </dgm:t>
    </dgm:pt>
    <dgm:pt modelId="{556FA4CC-3AD8-477A-94FC-D944A9EED8A8}">
      <dgm:prSet/>
      <dgm:spPr/>
      <dgm:t>
        <a:bodyPr/>
        <a:lstStyle/>
        <a:p>
          <a:pPr>
            <a:buNone/>
          </a:pPr>
          <a:r>
            <a:rPr lang="en-US" dirty="0"/>
            <a:t>1. Money</a:t>
          </a:r>
        </a:p>
        <a:p>
          <a:pPr>
            <a:buFont typeface="Arial" panose="020B0604020202020204" pitchFamily="34" charset="0"/>
            <a:buChar char="•"/>
          </a:pPr>
          <a:r>
            <a:rPr lang="en-US" dirty="0"/>
            <a:t>2. Securities </a:t>
          </a:r>
          <a:endParaRPr lang="en-IN" dirty="0"/>
        </a:p>
      </dgm:t>
    </dgm:pt>
    <dgm:pt modelId="{D029411B-2CFA-436B-90AC-D365FE26CBF0}" type="parTrans" cxnId="{929A4385-DBB3-444E-94F9-B77D401E6A04}">
      <dgm:prSet/>
      <dgm:spPr/>
      <dgm:t>
        <a:bodyPr/>
        <a:lstStyle/>
        <a:p>
          <a:endParaRPr lang="en-US"/>
        </a:p>
      </dgm:t>
    </dgm:pt>
    <dgm:pt modelId="{B8721BF4-4E9E-4B24-9095-D92465BA4E6C}" type="sibTrans" cxnId="{929A4385-DBB3-444E-94F9-B77D401E6A04}">
      <dgm:prSet/>
      <dgm:spPr/>
      <dgm:t>
        <a:bodyPr/>
        <a:lstStyle/>
        <a:p>
          <a:endParaRPr lang="en-US"/>
        </a:p>
      </dgm:t>
    </dgm:pt>
    <dgm:pt modelId="{F43876B4-DD0E-49FC-976D-32C0EDABD782}" type="pres">
      <dgm:prSet presAssocID="{77003881-A60C-4D24-AB22-30FA237E1DAB}" presName="Name0" presStyleCnt="0">
        <dgm:presLayoutVars>
          <dgm:dir/>
          <dgm:animLvl val="lvl"/>
          <dgm:resizeHandles val="exact"/>
        </dgm:presLayoutVars>
      </dgm:prSet>
      <dgm:spPr/>
      <dgm:t>
        <a:bodyPr/>
        <a:lstStyle/>
        <a:p>
          <a:endParaRPr lang="en-IN"/>
        </a:p>
      </dgm:t>
    </dgm:pt>
    <dgm:pt modelId="{A0D4DCF3-66A2-496F-B32B-7E5B45C16896}" type="pres">
      <dgm:prSet presAssocID="{77DCE453-F46B-4D74-97A8-3D74438F11B2}" presName="compositeNode" presStyleCnt="0">
        <dgm:presLayoutVars>
          <dgm:bulletEnabled val="1"/>
        </dgm:presLayoutVars>
      </dgm:prSet>
      <dgm:spPr/>
    </dgm:pt>
    <dgm:pt modelId="{CFAD48D9-3FB1-45EE-A322-BBC889A68073}" type="pres">
      <dgm:prSet presAssocID="{77DCE453-F46B-4D74-97A8-3D74438F11B2}" presName="bgRect" presStyleLbl="node1" presStyleIdx="0" presStyleCnt="3"/>
      <dgm:spPr/>
      <dgm:t>
        <a:bodyPr/>
        <a:lstStyle/>
        <a:p>
          <a:endParaRPr lang="en-IN"/>
        </a:p>
      </dgm:t>
    </dgm:pt>
    <dgm:pt modelId="{9EF4D6FD-B992-4F31-A378-1EC1C59345FA}" type="pres">
      <dgm:prSet presAssocID="{77DCE453-F46B-4D74-97A8-3D74438F11B2}" presName="parentNode" presStyleLbl="node1" presStyleIdx="0" presStyleCnt="3">
        <dgm:presLayoutVars>
          <dgm:chMax val="0"/>
          <dgm:bulletEnabled val="1"/>
        </dgm:presLayoutVars>
      </dgm:prSet>
      <dgm:spPr/>
      <dgm:t>
        <a:bodyPr/>
        <a:lstStyle/>
        <a:p>
          <a:endParaRPr lang="en-IN"/>
        </a:p>
      </dgm:t>
    </dgm:pt>
    <dgm:pt modelId="{7DF11D01-0473-4D30-B799-512493583B43}" type="pres">
      <dgm:prSet presAssocID="{77DCE453-F46B-4D74-97A8-3D74438F11B2}" presName="childNode" presStyleLbl="node1" presStyleIdx="0" presStyleCnt="3">
        <dgm:presLayoutVars>
          <dgm:bulletEnabled val="1"/>
        </dgm:presLayoutVars>
      </dgm:prSet>
      <dgm:spPr/>
      <dgm:t>
        <a:bodyPr/>
        <a:lstStyle/>
        <a:p>
          <a:endParaRPr lang="en-IN"/>
        </a:p>
      </dgm:t>
    </dgm:pt>
    <dgm:pt modelId="{AF8ED40B-53D5-4225-96AC-C8CE8616F967}" type="pres">
      <dgm:prSet presAssocID="{B873F63C-1F0A-41F9-9642-4CEB6A4B3823}" presName="hSp" presStyleCnt="0"/>
      <dgm:spPr/>
    </dgm:pt>
    <dgm:pt modelId="{EF59C2CE-13D5-450D-AF0E-E4011C171D6F}" type="pres">
      <dgm:prSet presAssocID="{B873F63C-1F0A-41F9-9642-4CEB6A4B3823}" presName="vProcSp" presStyleCnt="0"/>
      <dgm:spPr/>
    </dgm:pt>
    <dgm:pt modelId="{166E3EAA-BBFD-425A-B743-122A8876D6E2}" type="pres">
      <dgm:prSet presAssocID="{B873F63C-1F0A-41F9-9642-4CEB6A4B3823}" presName="vSp1" presStyleCnt="0"/>
      <dgm:spPr/>
    </dgm:pt>
    <dgm:pt modelId="{203B01D3-1968-46F7-B8FC-94BE71CED1A2}" type="pres">
      <dgm:prSet presAssocID="{B873F63C-1F0A-41F9-9642-4CEB6A4B3823}" presName="simulatedConn" presStyleLbl="solidFgAcc1" presStyleIdx="0" presStyleCnt="2"/>
      <dgm:spPr/>
    </dgm:pt>
    <dgm:pt modelId="{F4F8121F-57E1-4254-9789-7EB8F779D62F}" type="pres">
      <dgm:prSet presAssocID="{B873F63C-1F0A-41F9-9642-4CEB6A4B3823}" presName="vSp2" presStyleCnt="0"/>
      <dgm:spPr/>
    </dgm:pt>
    <dgm:pt modelId="{ED92D847-6A5E-458B-B8EC-7E214A451FC7}" type="pres">
      <dgm:prSet presAssocID="{B873F63C-1F0A-41F9-9642-4CEB6A4B3823}" presName="sibTrans" presStyleCnt="0"/>
      <dgm:spPr/>
    </dgm:pt>
    <dgm:pt modelId="{B0A1C733-4356-4E78-9F09-31DA80C75BF8}" type="pres">
      <dgm:prSet presAssocID="{2AF1FECC-B5CE-47B3-8FDC-AA4D2C6EFB36}" presName="compositeNode" presStyleCnt="0">
        <dgm:presLayoutVars>
          <dgm:bulletEnabled val="1"/>
        </dgm:presLayoutVars>
      </dgm:prSet>
      <dgm:spPr/>
    </dgm:pt>
    <dgm:pt modelId="{DF2CDE08-A496-4F8B-88AB-8707EAE46272}" type="pres">
      <dgm:prSet presAssocID="{2AF1FECC-B5CE-47B3-8FDC-AA4D2C6EFB36}" presName="bgRect" presStyleLbl="node1" presStyleIdx="1" presStyleCnt="3"/>
      <dgm:spPr/>
      <dgm:t>
        <a:bodyPr/>
        <a:lstStyle/>
        <a:p>
          <a:endParaRPr lang="en-IN"/>
        </a:p>
      </dgm:t>
    </dgm:pt>
    <dgm:pt modelId="{978C787E-872F-40F4-93D7-308EC7C8B4D9}" type="pres">
      <dgm:prSet presAssocID="{2AF1FECC-B5CE-47B3-8FDC-AA4D2C6EFB36}" presName="parentNode" presStyleLbl="node1" presStyleIdx="1" presStyleCnt="3">
        <dgm:presLayoutVars>
          <dgm:chMax val="0"/>
          <dgm:bulletEnabled val="1"/>
        </dgm:presLayoutVars>
      </dgm:prSet>
      <dgm:spPr/>
      <dgm:t>
        <a:bodyPr/>
        <a:lstStyle/>
        <a:p>
          <a:endParaRPr lang="en-IN"/>
        </a:p>
      </dgm:t>
    </dgm:pt>
    <dgm:pt modelId="{C9E7C6AA-C608-487F-B835-79E8EB6EE4D6}" type="pres">
      <dgm:prSet presAssocID="{2AF1FECC-B5CE-47B3-8FDC-AA4D2C6EFB36}" presName="childNode" presStyleLbl="node1" presStyleIdx="1" presStyleCnt="3">
        <dgm:presLayoutVars>
          <dgm:bulletEnabled val="1"/>
        </dgm:presLayoutVars>
      </dgm:prSet>
      <dgm:spPr/>
      <dgm:t>
        <a:bodyPr/>
        <a:lstStyle/>
        <a:p>
          <a:endParaRPr lang="en-IN"/>
        </a:p>
      </dgm:t>
    </dgm:pt>
    <dgm:pt modelId="{9A0ED8C3-996A-419C-8F23-06ECA2CC4E54}" type="pres">
      <dgm:prSet presAssocID="{F596414D-48B3-4F82-AB11-0E90AE7F9C07}" presName="hSp" presStyleCnt="0"/>
      <dgm:spPr/>
    </dgm:pt>
    <dgm:pt modelId="{E9ECA780-930D-4AED-BE22-615D50FDE03E}" type="pres">
      <dgm:prSet presAssocID="{F596414D-48B3-4F82-AB11-0E90AE7F9C07}" presName="vProcSp" presStyleCnt="0"/>
      <dgm:spPr/>
    </dgm:pt>
    <dgm:pt modelId="{05164AB1-E4CF-4313-8F8F-D706ADBAC3F8}" type="pres">
      <dgm:prSet presAssocID="{F596414D-48B3-4F82-AB11-0E90AE7F9C07}" presName="vSp1" presStyleCnt="0"/>
      <dgm:spPr/>
    </dgm:pt>
    <dgm:pt modelId="{C2C39419-1987-48E4-861A-214D61F8F491}" type="pres">
      <dgm:prSet presAssocID="{F596414D-48B3-4F82-AB11-0E90AE7F9C07}" presName="simulatedConn" presStyleLbl="solidFgAcc1" presStyleIdx="1" presStyleCnt="2"/>
      <dgm:spPr/>
    </dgm:pt>
    <dgm:pt modelId="{40EF0C11-540D-4325-82BD-5980A6F186C0}" type="pres">
      <dgm:prSet presAssocID="{F596414D-48B3-4F82-AB11-0E90AE7F9C07}" presName="vSp2" presStyleCnt="0"/>
      <dgm:spPr/>
    </dgm:pt>
    <dgm:pt modelId="{FC77F818-1127-490D-BD39-C819BAE517EE}" type="pres">
      <dgm:prSet presAssocID="{F596414D-48B3-4F82-AB11-0E90AE7F9C07}" presName="sibTrans" presStyleCnt="0"/>
      <dgm:spPr/>
    </dgm:pt>
    <dgm:pt modelId="{E69DE54D-F8A2-41C5-9933-15DEE97A1CFD}" type="pres">
      <dgm:prSet presAssocID="{5542697F-2E7F-435D-BC53-A348799F6BFA}" presName="compositeNode" presStyleCnt="0">
        <dgm:presLayoutVars>
          <dgm:bulletEnabled val="1"/>
        </dgm:presLayoutVars>
      </dgm:prSet>
      <dgm:spPr/>
    </dgm:pt>
    <dgm:pt modelId="{B4709A1A-B94F-4909-9713-3917CF4A6A88}" type="pres">
      <dgm:prSet presAssocID="{5542697F-2E7F-435D-BC53-A348799F6BFA}" presName="bgRect" presStyleLbl="node1" presStyleIdx="2" presStyleCnt="3"/>
      <dgm:spPr/>
      <dgm:t>
        <a:bodyPr/>
        <a:lstStyle/>
        <a:p>
          <a:endParaRPr lang="en-IN"/>
        </a:p>
      </dgm:t>
    </dgm:pt>
    <dgm:pt modelId="{68D17BB5-07C0-4376-AEA9-29E242017808}" type="pres">
      <dgm:prSet presAssocID="{5542697F-2E7F-435D-BC53-A348799F6BFA}" presName="parentNode" presStyleLbl="node1" presStyleIdx="2" presStyleCnt="3">
        <dgm:presLayoutVars>
          <dgm:chMax val="0"/>
          <dgm:bulletEnabled val="1"/>
        </dgm:presLayoutVars>
      </dgm:prSet>
      <dgm:spPr/>
      <dgm:t>
        <a:bodyPr/>
        <a:lstStyle/>
        <a:p>
          <a:endParaRPr lang="en-IN"/>
        </a:p>
      </dgm:t>
    </dgm:pt>
    <dgm:pt modelId="{71BCDF51-3F7B-42B2-8992-DD1691A675CE}" type="pres">
      <dgm:prSet presAssocID="{5542697F-2E7F-435D-BC53-A348799F6BFA}" presName="childNode" presStyleLbl="node1" presStyleIdx="2" presStyleCnt="3">
        <dgm:presLayoutVars>
          <dgm:bulletEnabled val="1"/>
        </dgm:presLayoutVars>
      </dgm:prSet>
      <dgm:spPr/>
      <dgm:t>
        <a:bodyPr/>
        <a:lstStyle/>
        <a:p>
          <a:endParaRPr lang="en-IN"/>
        </a:p>
      </dgm:t>
    </dgm:pt>
  </dgm:ptLst>
  <dgm:cxnLst>
    <dgm:cxn modelId="{E8FCC8A6-FD5B-4B9C-8355-A4841446F409}" type="presOf" srcId="{77DCE453-F46B-4D74-97A8-3D74438F11B2}" destId="{9EF4D6FD-B992-4F31-A378-1EC1C59345FA}" srcOrd="1" destOrd="0" presId="urn:microsoft.com/office/officeart/2005/8/layout/hProcess7#1"/>
    <dgm:cxn modelId="{929A4385-DBB3-444E-94F9-B77D401E6A04}" srcId="{5542697F-2E7F-435D-BC53-A348799F6BFA}" destId="{556FA4CC-3AD8-477A-94FC-D944A9EED8A8}" srcOrd="0" destOrd="0" parTransId="{D029411B-2CFA-436B-90AC-D365FE26CBF0}" sibTransId="{B8721BF4-4E9E-4B24-9095-D92465BA4E6C}"/>
    <dgm:cxn modelId="{7C95D8C0-50F3-423E-B788-1AAD3CCCA030}" type="presOf" srcId="{77003881-A60C-4D24-AB22-30FA237E1DAB}" destId="{F43876B4-DD0E-49FC-976D-32C0EDABD782}" srcOrd="0" destOrd="0" presId="urn:microsoft.com/office/officeart/2005/8/layout/hProcess7#1"/>
    <dgm:cxn modelId="{609444AD-97CE-47D4-9FEA-4E16AAC607FF}" type="presOf" srcId="{556FA4CC-3AD8-477A-94FC-D944A9EED8A8}" destId="{71BCDF51-3F7B-42B2-8992-DD1691A675CE}" srcOrd="0" destOrd="0" presId="urn:microsoft.com/office/officeart/2005/8/layout/hProcess7#1"/>
    <dgm:cxn modelId="{8C898620-2D8D-469D-8C31-2B48CD545F67}" srcId="{2AF1FECC-B5CE-47B3-8FDC-AA4D2C6EFB36}" destId="{FF452956-1FC5-4820-8668-73DAC1B910A2}" srcOrd="2" destOrd="0" parTransId="{8B57FC68-7FA1-4DFB-BBAD-276134415C68}" sibTransId="{B55C1DE8-F762-47DD-AFB5-DF2A487D5269}"/>
    <dgm:cxn modelId="{D10D9A3C-B4A8-460E-A85F-FCAC189B4ADD}" type="presOf" srcId="{2AF1FECC-B5CE-47B3-8FDC-AA4D2C6EFB36}" destId="{DF2CDE08-A496-4F8B-88AB-8707EAE46272}" srcOrd="0" destOrd="0" presId="urn:microsoft.com/office/officeart/2005/8/layout/hProcess7#1"/>
    <dgm:cxn modelId="{218FEEBD-498C-4734-BAF5-AD8DDCC9D343}" type="presOf" srcId="{2AF1FECC-B5CE-47B3-8FDC-AA4D2C6EFB36}" destId="{978C787E-872F-40F4-93D7-308EC7C8B4D9}" srcOrd="1" destOrd="0" presId="urn:microsoft.com/office/officeart/2005/8/layout/hProcess7#1"/>
    <dgm:cxn modelId="{C0706210-C762-4BB6-89DE-C21CE805CB2B}" type="presOf" srcId="{A9BC834C-0291-4F6D-B0F5-4D9E772E6C1C}" destId="{C9E7C6AA-C608-487F-B835-79E8EB6EE4D6}" srcOrd="0" destOrd="0" presId="urn:microsoft.com/office/officeart/2005/8/layout/hProcess7#1"/>
    <dgm:cxn modelId="{A5B10D2F-CDB0-4ECD-975F-C38814AA541E}" srcId="{2AF1FECC-B5CE-47B3-8FDC-AA4D2C6EFB36}" destId="{A9BC834C-0291-4F6D-B0F5-4D9E772E6C1C}" srcOrd="0" destOrd="0" parTransId="{F96EE10D-209E-45C0-9899-ED2109A23A6F}" sibTransId="{12B8C804-9F6E-443A-B278-5752AC439832}"/>
    <dgm:cxn modelId="{1D702342-B32E-4440-960F-2C1183A0DBAE}" type="presOf" srcId="{5542697F-2E7F-435D-BC53-A348799F6BFA}" destId="{68D17BB5-07C0-4376-AEA9-29E242017808}" srcOrd="1" destOrd="0" presId="urn:microsoft.com/office/officeart/2005/8/layout/hProcess7#1"/>
    <dgm:cxn modelId="{254D900C-E505-4735-A4A4-82FF1E28EE39}" srcId="{77003881-A60C-4D24-AB22-30FA237E1DAB}" destId="{5542697F-2E7F-435D-BC53-A348799F6BFA}" srcOrd="2" destOrd="0" parTransId="{5FCF07BE-3C83-47DF-B564-F315E8C83B40}" sibTransId="{BEFE6ADF-1749-4308-82DF-05A2A2039D54}"/>
    <dgm:cxn modelId="{BB802515-C72D-420C-9DC4-524FC4036C43}" type="presOf" srcId="{77DCE453-F46B-4D74-97A8-3D74438F11B2}" destId="{CFAD48D9-3FB1-45EE-A322-BBC889A68073}" srcOrd="0" destOrd="0" presId="urn:microsoft.com/office/officeart/2005/8/layout/hProcess7#1"/>
    <dgm:cxn modelId="{0CEF749E-98E4-41DF-8DC0-A60066BB2694}" srcId="{77003881-A60C-4D24-AB22-30FA237E1DAB}" destId="{77DCE453-F46B-4D74-97A8-3D74438F11B2}" srcOrd="0" destOrd="0" parTransId="{4470BC3F-3729-41E4-BB2E-D7C24C192617}" sibTransId="{B873F63C-1F0A-41F9-9642-4CEB6A4B3823}"/>
    <dgm:cxn modelId="{2CF099A1-C442-41F6-8B09-A9D80E936916}" srcId="{77003881-A60C-4D24-AB22-30FA237E1DAB}" destId="{2AF1FECC-B5CE-47B3-8FDC-AA4D2C6EFB36}" srcOrd="1" destOrd="0" parTransId="{6A03ED1C-626C-4806-82FF-B5E7E220ACDE}" sibTransId="{F596414D-48B3-4F82-AB11-0E90AE7F9C07}"/>
    <dgm:cxn modelId="{A96B2D25-6E80-4F41-B50D-DB239DEFC671}" type="presOf" srcId="{3050CBDB-596C-4092-8437-A1EC3314BE4D}" destId="{7DF11D01-0473-4D30-B799-512493583B43}" srcOrd="0" destOrd="0" presId="urn:microsoft.com/office/officeart/2005/8/layout/hProcess7#1"/>
    <dgm:cxn modelId="{9FB6E768-6420-417E-9235-4961998315B8}" srcId="{2AF1FECC-B5CE-47B3-8FDC-AA4D2C6EFB36}" destId="{C6991B14-8068-4074-B628-A0BE9D7E4699}" srcOrd="1" destOrd="0" parTransId="{FBBE50CD-D2F5-4A83-AD78-B8BD37013A72}" sibTransId="{09B18504-583F-4AD6-BECC-13B68764CE83}"/>
    <dgm:cxn modelId="{C1E6D073-64D5-4B9C-B0FA-85707839E284}" type="presOf" srcId="{C6991B14-8068-4074-B628-A0BE9D7E4699}" destId="{C9E7C6AA-C608-487F-B835-79E8EB6EE4D6}" srcOrd="0" destOrd="1" presId="urn:microsoft.com/office/officeart/2005/8/layout/hProcess7#1"/>
    <dgm:cxn modelId="{98AC777D-2494-45E7-973B-1605EAA729FA}" srcId="{77DCE453-F46B-4D74-97A8-3D74438F11B2}" destId="{3050CBDB-596C-4092-8437-A1EC3314BE4D}" srcOrd="0" destOrd="0" parTransId="{F16A05DF-B699-46A3-83A4-55CCEA42683B}" sibTransId="{C6CD803F-FFDE-4B51-8EE1-96E0CB788B42}"/>
    <dgm:cxn modelId="{BD9C1355-F3A6-45CF-A790-330C017B8B80}" type="presOf" srcId="{5542697F-2E7F-435D-BC53-A348799F6BFA}" destId="{B4709A1A-B94F-4909-9713-3917CF4A6A88}" srcOrd="0" destOrd="0" presId="urn:microsoft.com/office/officeart/2005/8/layout/hProcess7#1"/>
    <dgm:cxn modelId="{1BD2A7E1-DED5-4445-91C9-9A05DE0A9274}" type="presOf" srcId="{FF452956-1FC5-4820-8668-73DAC1B910A2}" destId="{C9E7C6AA-C608-487F-B835-79E8EB6EE4D6}" srcOrd="0" destOrd="2" presId="urn:microsoft.com/office/officeart/2005/8/layout/hProcess7#1"/>
    <dgm:cxn modelId="{BF9688B2-5131-4BE8-808A-DF2EFC0C5238}" type="presParOf" srcId="{F43876B4-DD0E-49FC-976D-32C0EDABD782}" destId="{A0D4DCF3-66A2-496F-B32B-7E5B45C16896}" srcOrd="0" destOrd="0" presId="urn:microsoft.com/office/officeart/2005/8/layout/hProcess7#1"/>
    <dgm:cxn modelId="{6FC889B8-4059-411C-B512-E6E7522E1380}" type="presParOf" srcId="{A0D4DCF3-66A2-496F-B32B-7E5B45C16896}" destId="{CFAD48D9-3FB1-45EE-A322-BBC889A68073}" srcOrd="0" destOrd="0" presId="urn:microsoft.com/office/officeart/2005/8/layout/hProcess7#1"/>
    <dgm:cxn modelId="{67A628CA-FE7D-4752-9058-0DF3442DAD8D}" type="presParOf" srcId="{A0D4DCF3-66A2-496F-B32B-7E5B45C16896}" destId="{9EF4D6FD-B992-4F31-A378-1EC1C59345FA}" srcOrd="1" destOrd="0" presId="urn:microsoft.com/office/officeart/2005/8/layout/hProcess7#1"/>
    <dgm:cxn modelId="{ECB18AEB-3BFF-4B27-AD50-90D1BC0C949B}" type="presParOf" srcId="{A0D4DCF3-66A2-496F-B32B-7E5B45C16896}" destId="{7DF11D01-0473-4D30-B799-512493583B43}" srcOrd="2" destOrd="0" presId="urn:microsoft.com/office/officeart/2005/8/layout/hProcess7#1"/>
    <dgm:cxn modelId="{827729E0-BB3C-4316-A4B9-0042E2F35D8D}" type="presParOf" srcId="{F43876B4-DD0E-49FC-976D-32C0EDABD782}" destId="{AF8ED40B-53D5-4225-96AC-C8CE8616F967}" srcOrd="1" destOrd="0" presId="urn:microsoft.com/office/officeart/2005/8/layout/hProcess7#1"/>
    <dgm:cxn modelId="{C73F395F-D17D-4642-A517-DA8B8DFFBFF5}" type="presParOf" srcId="{F43876B4-DD0E-49FC-976D-32C0EDABD782}" destId="{EF59C2CE-13D5-450D-AF0E-E4011C171D6F}" srcOrd="2" destOrd="0" presId="urn:microsoft.com/office/officeart/2005/8/layout/hProcess7#1"/>
    <dgm:cxn modelId="{FF3B8ADB-237E-4FD9-8A51-9959DD18ABD4}" type="presParOf" srcId="{EF59C2CE-13D5-450D-AF0E-E4011C171D6F}" destId="{166E3EAA-BBFD-425A-B743-122A8876D6E2}" srcOrd="0" destOrd="0" presId="urn:microsoft.com/office/officeart/2005/8/layout/hProcess7#1"/>
    <dgm:cxn modelId="{89FBBE17-8EE1-4E6F-9D6A-C1DF4CCA9BBE}" type="presParOf" srcId="{EF59C2CE-13D5-450D-AF0E-E4011C171D6F}" destId="{203B01D3-1968-46F7-B8FC-94BE71CED1A2}" srcOrd="1" destOrd="0" presId="urn:microsoft.com/office/officeart/2005/8/layout/hProcess7#1"/>
    <dgm:cxn modelId="{44AE6F51-EBD9-4236-A6F8-231709186348}" type="presParOf" srcId="{EF59C2CE-13D5-450D-AF0E-E4011C171D6F}" destId="{F4F8121F-57E1-4254-9789-7EB8F779D62F}" srcOrd="2" destOrd="0" presId="urn:microsoft.com/office/officeart/2005/8/layout/hProcess7#1"/>
    <dgm:cxn modelId="{3A179E67-19FD-4C70-93AF-6EE977487195}" type="presParOf" srcId="{F43876B4-DD0E-49FC-976D-32C0EDABD782}" destId="{ED92D847-6A5E-458B-B8EC-7E214A451FC7}" srcOrd="3" destOrd="0" presId="urn:microsoft.com/office/officeart/2005/8/layout/hProcess7#1"/>
    <dgm:cxn modelId="{5E0051BE-323B-44F5-A064-D5DEE0EAC04E}" type="presParOf" srcId="{F43876B4-DD0E-49FC-976D-32C0EDABD782}" destId="{B0A1C733-4356-4E78-9F09-31DA80C75BF8}" srcOrd="4" destOrd="0" presId="urn:microsoft.com/office/officeart/2005/8/layout/hProcess7#1"/>
    <dgm:cxn modelId="{A23E9FB9-2A5A-4752-B75D-4A6D63EE0C00}" type="presParOf" srcId="{B0A1C733-4356-4E78-9F09-31DA80C75BF8}" destId="{DF2CDE08-A496-4F8B-88AB-8707EAE46272}" srcOrd="0" destOrd="0" presId="urn:microsoft.com/office/officeart/2005/8/layout/hProcess7#1"/>
    <dgm:cxn modelId="{43DBF844-933A-4B20-908F-30DE57573422}" type="presParOf" srcId="{B0A1C733-4356-4E78-9F09-31DA80C75BF8}" destId="{978C787E-872F-40F4-93D7-308EC7C8B4D9}" srcOrd="1" destOrd="0" presId="urn:microsoft.com/office/officeart/2005/8/layout/hProcess7#1"/>
    <dgm:cxn modelId="{B03239C1-4403-4082-A1FD-24CB25478371}" type="presParOf" srcId="{B0A1C733-4356-4E78-9F09-31DA80C75BF8}" destId="{C9E7C6AA-C608-487F-B835-79E8EB6EE4D6}" srcOrd="2" destOrd="0" presId="urn:microsoft.com/office/officeart/2005/8/layout/hProcess7#1"/>
    <dgm:cxn modelId="{7BD7164C-76C8-4788-AEB1-0C3CFFF40F52}" type="presParOf" srcId="{F43876B4-DD0E-49FC-976D-32C0EDABD782}" destId="{9A0ED8C3-996A-419C-8F23-06ECA2CC4E54}" srcOrd="5" destOrd="0" presId="urn:microsoft.com/office/officeart/2005/8/layout/hProcess7#1"/>
    <dgm:cxn modelId="{D02C506D-D2EC-4B25-8791-6EA89162D5A5}" type="presParOf" srcId="{F43876B4-DD0E-49FC-976D-32C0EDABD782}" destId="{E9ECA780-930D-4AED-BE22-615D50FDE03E}" srcOrd="6" destOrd="0" presId="urn:microsoft.com/office/officeart/2005/8/layout/hProcess7#1"/>
    <dgm:cxn modelId="{7B0A7CD2-10B8-497E-9C44-CCD5AC65ED82}" type="presParOf" srcId="{E9ECA780-930D-4AED-BE22-615D50FDE03E}" destId="{05164AB1-E4CF-4313-8F8F-D706ADBAC3F8}" srcOrd="0" destOrd="0" presId="urn:microsoft.com/office/officeart/2005/8/layout/hProcess7#1"/>
    <dgm:cxn modelId="{3069DEFE-4424-4E25-B1B4-979B38FA09BB}" type="presParOf" srcId="{E9ECA780-930D-4AED-BE22-615D50FDE03E}" destId="{C2C39419-1987-48E4-861A-214D61F8F491}" srcOrd="1" destOrd="0" presId="urn:microsoft.com/office/officeart/2005/8/layout/hProcess7#1"/>
    <dgm:cxn modelId="{E640E8C6-9D48-4DF1-B34C-EFDA23FD6915}" type="presParOf" srcId="{E9ECA780-930D-4AED-BE22-615D50FDE03E}" destId="{40EF0C11-540D-4325-82BD-5980A6F186C0}" srcOrd="2" destOrd="0" presId="urn:microsoft.com/office/officeart/2005/8/layout/hProcess7#1"/>
    <dgm:cxn modelId="{2F1112C4-02C6-4C95-A70E-1D0F95BD7E2F}" type="presParOf" srcId="{F43876B4-DD0E-49FC-976D-32C0EDABD782}" destId="{FC77F818-1127-490D-BD39-C819BAE517EE}" srcOrd="7" destOrd="0" presId="urn:microsoft.com/office/officeart/2005/8/layout/hProcess7#1"/>
    <dgm:cxn modelId="{8932FE4C-95B6-4122-AFA4-AECD29274DA8}" type="presParOf" srcId="{F43876B4-DD0E-49FC-976D-32C0EDABD782}" destId="{E69DE54D-F8A2-41C5-9933-15DEE97A1CFD}" srcOrd="8" destOrd="0" presId="urn:microsoft.com/office/officeart/2005/8/layout/hProcess7#1"/>
    <dgm:cxn modelId="{C842A1A9-6C68-4CB1-BA80-DC5EA26D8B74}" type="presParOf" srcId="{E69DE54D-F8A2-41C5-9933-15DEE97A1CFD}" destId="{B4709A1A-B94F-4909-9713-3917CF4A6A88}" srcOrd="0" destOrd="0" presId="urn:microsoft.com/office/officeart/2005/8/layout/hProcess7#1"/>
    <dgm:cxn modelId="{F559BA95-E3D6-4F59-9A6C-67F67ECE4E62}" type="presParOf" srcId="{E69DE54D-F8A2-41C5-9933-15DEE97A1CFD}" destId="{68D17BB5-07C0-4376-AEA9-29E242017808}" srcOrd="1" destOrd="0" presId="urn:microsoft.com/office/officeart/2005/8/layout/hProcess7#1"/>
    <dgm:cxn modelId="{D90C19BB-99D6-434D-A99B-6ABDAAE575E4}" type="presParOf" srcId="{E69DE54D-F8A2-41C5-9933-15DEE97A1CFD}" destId="{71BCDF51-3F7B-42B2-8992-DD1691A675CE}" srcOrd="2"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255D8F-8235-46E7-8D14-3B03079E258B}" type="doc">
      <dgm:prSet loTypeId="urn:microsoft.com/office/officeart/2005/8/layout/hProcess7#2" loCatId="list" qsTypeId="urn:microsoft.com/office/officeart/2005/8/quickstyle/simple1" qsCatId="simple" csTypeId="urn:microsoft.com/office/officeart/2005/8/colors/colorful2" csCatId="colorful" phldr="1"/>
      <dgm:spPr/>
      <dgm:t>
        <a:bodyPr/>
        <a:lstStyle/>
        <a:p>
          <a:endParaRPr lang="en-US"/>
        </a:p>
      </dgm:t>
    </dgm:pt>
    <dgm:pt modelId="{F5B2B046-D465-4AB2-B031-ED031C9A6CD1}">
      <dgm:prSet custT="1"/>
      <dgm:spPr/>
      <dgm:t>
        <a:bodyPr/>
        <a:lstStyle/>
        <a:p>
          <a:r>
            <a:rPr lang="en-US" sz="2800" b="1" u="sng" dirty="0"/>
            <a:t>Anything</a:t>
          </a:r>
          <a:r>
            <a:rPr lang="en-US" sz="2800" u="sng" dirty="0"/>
            <a:t> other than </a:t>
          </a:r>
          <a:endParaRPr lang="en-US" sz="2800" u="sng" dirty="0" smtClean="0"/>
        </a:p>
        <a:p>
          <a:r>
            <a:rPr lang="en-US" sz="2800" dirty="0" smtClean="0"/>
            <a:t>Goods</a:t>
          </a:r>
        </a:p>
        <a:p>
          <a:r>
            <a:rPr lang="en-US" sz="2800" dirty="0" smtClean="0"/>
            <a:t>Money</a:t>
          </a:r>
          <a:endParaRPr lang="en-IN" sz="2800" dirty="0"/>
        </a:p>
      </dgm:t>
    </dgm:pt>
    <dgm:pt modelId="{05E60CA4-4397-48CE-8951-4478699BC005}" type="parTrans" cxnId="{B2B02688-FB43-4588-9181-4222F5A81C8D}">
      <dgm:prSet/>
      <dgm:spPr/>
      <dgm:t>
        <a:bodyPr/>
        <a:lstStyle/>
        <a:p>
          <a:endParaRPr lang="en-US"/>
        </a:p>
      </dgm:t>
    </dgm:pt>
    <dgm:pt modelId="{5938BACF-CA01-4DAE-8662-B7D51DF35212}" type="sibTrans" cxnId="{B2B02688-FB43-4588-9181-4222F5A81C8D}">
      <dgm:prSet/>
      <dgm:spPr/>
      <dgm:t>
        <a:bodyPr/>
        <a:lstStyle/>
        <a:p>
          <a:endParaRPr lang="en-US"/>
        </a:p>
      </dgm:t>
    </dgm:pt>
    <dgm:pt modelId="{84F625F9-348C-4944-A2FF-ACE738E2AEAC}">
      <dgm:prSet/>
      <dgm:spPr>
        <a:solidFill>
          <a:srgbClr val="92D050"/>
        </a:solidFill>
      </dgm:spPr>
      <dgm:t>
        <a:bodyPr/>
        <a:lstStyle/>
        <a:p>
          <a:r>
            <a:rPr lang="en-US" dirty="0"/>
            <a:t>INCLUDES</a:t>
          </a:r>
          <a:endParaRPr lang="en-IN" dirty="0"/>
        </a:p>
      </dgm:t>
    </dgm:pt>
    <dgm:pt modelId="{AF68F462-84F2-499C-A6E5-BA37E4227EE9}" type="parTrans" cxnId="{B0D4DA3A-9580-4A94-8EB2-88CF54491BEB}">
      <dgm:prSet/>
      <dgm:spPr/>
      <dgm:t>
        <a:bodyPr/>
        <a:lstStyle/>
        <a:p>
          <a:endParaRPr lang="en-US"/>
        </a:p>
      </dgm:t>
    </dgm:pt>
    <dgm:pt modelId="{DB1D08FA-004C-4B66-B496-D74D4B6E5F6B}" type="sibTrans" cxnId="{B0D4DA3A-9580-4A94-8EB2-88CF54491BEB}">
      <dgm:prSet/>
      <dgm:spPr/>
      <dgm:t>
        <a:bodyPr/>
        <a:lstStyle/>
        <a:p>
          <a:endParaRPr lang="en-US"/>
        </a:p>
      </dgm:t>
    </dgm:pt>
    <dgm:pt modelId="{5BE48C28-502F-4028-A1A3-8177655BA0C7}">
      <dgm:prSet custT="1"/>
      <dgm:spPr/>
      <dgm:t>
        <a:bodyPr/>
        <a:lstStyle/>
        <a:p>
          <a:r>
            <a:rPr lang="en-IN" sz="2800" dirty="0" smtClean="0"/>
            <a:t>activities relating to the use of money or its conversion by cash or by any other mode, from one form, currency or denomination, to another form, currency or denomination for which a separate consideration is charged;</a:t>
          </a:r>
        </a:p>
        <a:p>
          <a:endParaRPr lang="en-IN" sz="2700" dirty="0"/>
        </a:p>
      </dgm:t>
    </dgm:pt>
    <dgm:pt modelId="{0BA36DF0-649C-4228-A990-2712040FAEAC}" type="parTrans" cxnId="{89F7439B-96BC-4C39-A2BC-66E1611B8E2F}">
      <dgm:prSet/>
      <dgm:spPr/>
      <dgm:t>
        <a:bodyPr/>
        <a:lstStyle/>
        <a:p>
          <a:endParaRPr lang="en-US"/>
        </a:p>
      </dgm:t>
    </dgm:pt>
    <dgm:pt modelId="{58F2618B-FD3C-4499-BD5C-1E7A4DF3BC91}" type="sibTrans" cxnId="{89F7439B-96BC-4C39-A2BC-66E1611B8E2F}">
      <dgm:prSet/>
      <dgm:spPr/>
      <dgm:t>
        <a:bodyPr/>
        <a:lstStyle/>
        <a:p>
          <a:endParaRPr lang="en-US"/>
        </a:p>
      </dgm:t>
    </dgm:pt>
    <dgm:pt modelId="{15027B8A-64D7-4E5E-8179-A8D003D0D235}">
      <dgm:prSet custT="1"/>
      <dgm:spPr>
        <a:solidFill>
          <a:schemeClr val="accent3">
            <a:lumMod val="50000"/>
          </a:schemeClr>
        </a:solidFill>
      </dgm:spPr>
      <dgm:t>
        <a:bodyPr spcFirstLastPara="0" vert="horz" wrap="square" lIns="0" tIns="92583" rIns="120015" bIns="0" numCol="1" spcCol="1270" anchor="t" anchorCtr="0"/>
        <a:lstStyle/>
        <a:p>
          <a:pPr marL="0" lvl="0" indent="0" algn="r" defTabSz="1200150">
            <a:lnSpc>
              <a:spcPct val="90000"/>
            </a:lnSpc>
            <a:spcBef>
              <a:spcPct val="0"/>
            </a:spcBef>
            <a:spcAft>
              <a:spcPct val="35000"/>
            </a:spcAft>
            <a:buNone/>
          </a:pPr>
          <a:r>
            <a:rPr lang="en-IN" sz="2700" kern="1200">
              <a:latin typeface="Corbel" panose="020B0503020204020204"/>
              <a:ea typeface="+mn-ea"/>
              <a:cs typeface="+mn-cs"/>
            </a:rPr>
            <a:t>MEANS</a:t>
          </a:r>
          <a:endParaRPr lang="en-IN" sz="2700" kern="1200" dirty="0">
            <a:latin typeface="Corbel" panose="020B0503020204020204"/>
            <a:ea typeface="+mn-ea"/>
            <a:cs typeface="+mn-cs"/>
          </a:endParaRPr>
        </a:p>
      </dgm:t>
    </dgm:pt>
    <dgm:pt modelId="{9EFAA561-B344-449E-B416-1284ADA22BC7}" type="parTrans" cxnId="{08ADD9DE-72CE-4FC2-AC72-C4DEBE0A7AF1}">
      <dgm:prSet/>
      <dgm:spPr/>
      <dgm:t>
        <a:bodyPr/>
        <a:lstStyle/>
        <a:p>
          <a:endParaRPr lang="en-US"/>
        </a:p>
      </dgm:t>
    </dgm:pt>
    <dgm:pt modelId="{4A6757FA-1C30-4391-ACB1-0449FF33D735}" type="sibTrans" cxnId="{08ADD9DE-72CE-4FC2-AC72-C4DEBE0A7AF1}">
      <dgm:prSet/>
      <dgm:spPr/>
      <dgm:t>
        <a:bodyPr/>
        <a:lstStyle/>
        <a:p>
          <a:endParaRPr lang="en-US"/>
        </a:p>
      </dgm:t>
    </dgm:pt>
    <dgm:pt modelId="{9D9B7CA2-4ABB-4597-97ED-B2F4D72C376D}">
      <dgm:prSet/>
      <dgm:spPr/>
      <dgm:t>
        <a:bodyPr/>
        <a:lstStyle/>
        <a:p>
          <a:r>
            <a:rPr lang="en-IN" dirty="0" smtClean="0"/>
            <a:t>Securities</a:t>
          </a:r>
          <a:endParaRPr lang="en-IN" dirty="0"/>
        </a:p>
      </dgm:t>
    </dgm:pt>
    <dgm:pt modelId="{AA967492-FD28-455A-A3F7-32EFCF62A6A1}" type="parTrans" cxnId="{D9BB7D9E-D200-4E75-9994-DBEF4A7B1EF0}">
      <dgm:prSet/>
      <dgm:spPr/>
      <dgm:t>
        <a:bodyPr/>
        <a:lstStyle/>
        <a:p>
          <a:endParaRPr lang="en-IN"/>
        </a:p>
      </dgm:t>
    </dgm:pt>
    <dgm:pt modelId="{A013D955-32C8-4333-B35C-303CCF46AA82}" type="sibTrans" cxnId="{D9BB7D9E-D200-4E75-9994-DBEF4A7B1EF0}">
      <dgm:prSet/>
      <dgm:spPr/>
      <dgm:t>
        <a:bodyPr/>
        <a:lstStyle/>
        <a:p>
          <a:endParaRPr lang="en-IN"/>
        </a:p>
      </dgm:t>
    </dgm:pt>
    <dgm:pt modelId="{59A56DD5-DAFE-48F1-BCAC-8A55F9473FFC}" type="pres">
      <dgm:prSet presAssocID="{65255D8F-8235-46E7-8D14-3B03079E258B}" presName="Name0" presStyleCnt="0">
        <dgm:presLayoutVars>
          <dgm:dir/>
          <dgm:animLvl val="lvl"/>
          <dgm:resizeHandles val="exact"/>
        </dgm:presLayoutVars>
      </dgm:prSet>
      <dgm:spPr/>
      <dgm:t>
        <a:bodyPr/>
        <a:lstStyle/>
        <a:p>
          <a:endParaRPr lang="en-IN"/>
        </a:p>
      </dgm:t>
    </dgm:pt>
    <dgm:pt modelId="{E3875CE6-FB7A-4B1C-A36C-58D0CBB071FC}" type="pres">
      <dgm:prSet presAssocID="{15027B8A-64D7-4E5E-8179-A8D003D0D235}" presName="compositeNode" presStyleCnt="0">
        <dgm:presLayoutVars>
          <dgm:bulletEnabled val="1"/>
        </dgm:presLayoutVars>
      </dgm:prSet>
      <dgm:spPr/>
    </dgm:pt>
    <dgm:pt modelId="{EEA801A7-62D8-462B-9D00-7CB49DE7C6D3}" type="pres">
      <dgm:prSet presAssocID="{15027B8A-64D7-4E5E-8179-A8D003D0D235}" presName="bgRect" presStyleLbl="node1" presStyleIdx="0" presStyleCnt="2" custScaleX="40412" custLinFactNeighborX="-2941" custLinFactNeighborY="-451"/>
      <dgm:spPr>
        <a:xfrm>
          <a:off x="758" y="0"/>
          <a:ext cx="3262930" cy="3124200"/>
        </a:xfrm>
        <a:prstGeom prst="roundRect">
          <a:avLst>
            <a:gd name="adj" fmla="val 5000"/>
          </a:avLst>
        </a:prstGeom>
      </dgm:spPr>
      <dgm:t>
        <a:bodyPr/>
        <a:lstStyle/>
        <a:p>
          <a:endParaRPr lang="en-IN"/>
        </a:p>
      </dgm:t>
    </dgm:pt>
    <dgm:pt modelId="{33F3046A-1F6B-4803-AAB9-F0DEF2F213F0}" type="pres">
      <dgm:prSet presAssocID="{15027B8A-64D7-4E5E-8179-A8D003D0D235}" presName="parentNode" presStyleLbl="node1" presStyleIdx="0" presStyleCnt="2">
        <dgm:presLayoutVars>
          <dgm:chMax val="0"/>
          <dgm:bulletEnabled val="1"/>
        </dgm:presLayoutVars>
      </dgm:prSet>
      <dgm:spPr/>
      <dgm:t>
        <a:bodyPr/>
        <a:lstStyle/>
        <a:p>
          <a:endParaRPr lang="en-IN"/>
        </a:p>
      </dgm:t>
    </dgm:pt>
    <dgm:pt modelId="{2FD908E3-A49A-4129-8486-DF8F177909CC}" type="pres">
      <dgm:prSet presAssocID="{15027B8A-64D7-4E5E-8179-A8D003D0D235}" presName="childNode" presStyleLbl="node1" presStyleIdx="0" presStyleCnt="2">
        <dgm:presLayoutVars>
          <dgm:bulletEnabled val="1"/>
        </dgm:presLayoutVars>
      </dgm:prSet>
      <dgm:spPr/>
      <dgm:t>
        <a:bodyPr/>
        <a:lstStyle/>
        <a:p>
          <a:endParaRPr lang="en-IN"/>
        </a:p>
      </dgm:t>
    </dgm:pt>
    <dgm:pt modelId="{D7CAEE0F-FE47-4906-BB37-37B27FF52098}" type="pres">
      <dgm:prSet presAssocID="{4A6757FA-1C30-4391-ACB1-0449FF33D735}" presName="hSp" presStyleCnt="0"/>
      <dgm:spPr/>
    </dgm:pt>
    <dgm:pt modelId="{9E23C3F7-5801-4F2A-91B8-7249094DC0F2}" type="pres">
      <dgm:prSet presAssocID="{4A6757FA-1C30-4391-ACB1-0449FF33D735}" presName="vProcSp" presStyleCnt="0"/>
      <dgm:spPr/>
    </dgm:pt>
    <dgm:pt modelId="{5471BECA-34F2-4BC5-A3D5-910851359142}" type="pres">
      <dgm:prSet presAssocID="{4A6757FA-1C30-4391-ACB1-0449FF33D735}" presName="vSp1" presStyleCnt="0"/>
      <dgm:spPr/>
    </dgm:pt>
    <dgm:pt modelId="{D9EDDD24-55FE-4EB1-B224-A3F3BE15B68C}" type="pres">
      <dgm:prSet presAssocID="{4A6757FA-1C30-4391-ACB1-0449FF33D735}" presName="simulatedConn" presStyleLbl="solidFgAcc1" presStyleIdx="0" presStyleCnt="1"/>
      <dgm:spPr/>
    </dgm:pt>
    <dgm:pt modelId="{E5B14EE5-E5C9-4D3B-B2AC-CC7526B277EC}" type="pres">
      <dgm:prSet presAssocID="{4A6757FA-1C30-4391-ACB1-0449FF33D735}" presName="vSp2" presStyleCnt="0"/>
      <dgm:spPr/>
    </dgm:pt>
    <dgm:pt modelId="{AD7F6D4D-72EE-4B9B-BD1D-3809FD45BB1E}" type="pres">
      <dgm:prSet presAssocID="{4A6757FA-1C30-4391-ACB1-0449FF33D735}" presName="sibTrans" presStyleCnt="0"/>
      <dgm:spPr/>
    </dgm:pt>
    <dgm:pt modelId="{0B8D2357-ED94-4695-B36B-BFD480177059}" type="pres">
      <dgm:prSet presAssocID="{84F625F9-348C-4944-A2FF-ACE738E2AEAC}" presName="compositeNode" presStyleCnt="0">
        <dgm:presLayoutVars>
          <dgm:bulletEnabled val="1"/>
        </dgm:presLayoutVars>
      </dgm:prSet>
      <dgm:spPr/>
    </dgm:pt>
    <dgm:pt modelId="{FCECEC71-0D97-48AB-BA83-5A5C154752B7}" type="pres">
      <dgm:prSet presAssocID="{84F625F9-348C-4944-A2FF-ACE738E2AEAC}" presName="bgRect" presStyleLbl="node1" presStyleIdx="1" presStyleCnt="2" custScaleX="98529"/>
      <dgm:spPr/>
      <dgm:t>
        <a:bodyPr/>
        <a:lstStyle/>
        <a:p>
          <a:endParaRPr lang="en-IN"/>
        </a:p>
      </dgm:t>
    </dgm:pt>
    <dgm:pt modelId="{5E5EB701-0337-40B3-A929-EBBC5DE4181C}" type="pres">
      <dgm:prSet presAssocID="{84F625F9-348C-4944-A2FF-ACE738E2AEAC}" presName="parentNode" presStyleLbl="node1" presStyleIdx="1" presStyleCnt="2">
        <dgm:presLayoutVars>
          <dgm:chMax val="0"/>
          <dgm:bulletEnabled val="1"/>
        </dgm:presLayoutVars>
      </dgm:prSet>
      <dgm:spPr/>
      <dgm:t>
        <a:bodyPr/>
        <a:lstStyle/>
        <a:p>
          <a:endParaRPr lang="en-IN"/>
        </a:p>
      </dgm:t>
    </dgm:pt>
    <dgm:pt modelId="{E9840B55-D4CF-4B59-A8EC-D299F7B2B34D}" type="pres">
      <dgm:prSet presAssocID="{84F625F9-348C-4944-A2FF-ACE738E2AEAC}" presName="childNode" presStyleLbl="node1" presStyleIdx="1" presStyleCnt="2">
        <dgm:presLayoutVars>
          <dgm:bulletEnabled val="1"/>
        </dgm:presLayoutVars>
      </dgm:prSet>
      <dgm:spPr/>
      <dgm:t>
        <a:bodyPr/>
        <a:lstStyle/>
        <a:p>
          <a:endParaRPr lang="en-IN"/>
        </a:p>
      </dgm:t>
    </dgm:pt>
  </dgm:ptLst>
  <dgm:cxnLst>
    <dgm:cxn modelId="{08ADD9DE-72CE-4FC2-AC72-C4DEBE0A7AF1}" srcId="{65255D8F-8235-46E7-8D14-3B03079E258B}" destId="{15027B8A-64D7-4E5E-8179-A8D003D0D235}" srcOrd="0" destOrd="0" parTransId="{9EFAA561-B344-449E-B416-1284ADA22BC7}" sibTransId="{4A6757FA-1C30-4391-ACB1-0449FF33D735}"/>
    <dgm:cxn modelId="{D9BB7D9E-D200-4E75-9994-DBEF4A7B1EF0}" srcId="{15027B8A-64D7-4E5E-8179-A8D003D0D235}" destId="{9D9B7CA2-4ABB-4597-97ED-B2F4D72C376D}" srcOrd="1" destOrd="0" parTransId="{AA967492-FD28-455A-A3F7-32EFCF62A6A1}" sibTransId="{A013D955-32C8-4333-B35C-303CCF46AA82}"/>
    <dgm:cxn modelId="{4B8EA6E2-079D-48CB-B377-E450C144071F}" type="presOf" srcId="{65255D8F-8235-46E7-8D14-3B03079E258B}" destId="{59A56DD5-DAFE-48F1-BCAC-8A55F9473FFC}" srcOrd="0" destOrd="0" presId="urn:microsoft.com/office/officeart/2005/8/layout/hProcess7#2"/>
    <dgm:cxn modelId="{5FF264FA-BE97-4212-9414-75581F100546}" type="presOf" srcId="{15027B8A-64D7-4E5E-8179-A8D003D0D235}" destId="{33F3046A-1F6B-4803-AAB9-F0DEF2F213F0}" srcOrd="1" destOrd="0" presId="urn:microsoft.com/office/officeart/2005/8/layout/hProcess7#2"/>
    <dgm:cxn modelId="{6DE891DE-E4E2-4990-B5DC-DAD86F81F207}" type="presOf" srcId="{5BE48C28-502F-4028-A1A3-8177655BA0C7}" destId="{E9840B55-D4CF-4B59-A8EC-D299F7B2B34D}" srcOrd="0" destOrd="0" presId="urn:microsoft.com/office/officeart/2005/8/layout/hProcess7#2"/>
    <dgm:cxn modelId="{B0D4DA3A-9580-4A94-8EB2-88CF54491BEB}" srcId="{65255D8F-8235-46E7-8D14-3B03079E258B}" destId="{84F625F9-348C-4944-A2FF-ACE738E2AEAC}" srcOrd="1" destOrd="0" parTransId="{AF68F462-84F2-499C-A6E5-BA37E4227EE9}" sibTransId="{DB1D08FA-004C-4B66-B496-D74D4B6E5F6B}"/>
    <dgm:cxn modelId="{44E90EE1-92F9-469A-A92A-D7A0D843710A}" type="presOf" srcId="{84F625F9-348C-4944-A2FF-ACE738E2AEAC}" destId="{5E5EB701-0337-40B3-A929-EBBC5DE4181C}" srcOrd="1" destOrd="0" presId="urn:microsoft.com/office/officeart/2005/8/layout/hProcess7#2"/>
    <dgm:cxn modelId="{AB351CF1-3396-4E5A-9A73-CAF760D7457B}" type="presOf" srcId="{F5B2B046-D465-4AB2-B031-ED031C9A6CD1}" destId="{2FD908E3-A49A-4129-8486-DF8F177909CC}" srcOrd="0" destOrd="0" presId="urn:microsoft.com/office/officeart/2005/8/layout/hProcess7#2"/>
    <dgm:cxn modelId="{31CD00FB-3A8C-43F3-AA7B-C9472DE9842A}" type="presOf" srcId="{9D9B7CA2-4ABB-4597-97ED-B2F4D72C376D}" destId="{2FD908E3-A49A-4129-8486-DF8F177909CC}" srcOrd="0" destOrd="1" presId="urn:microsoft.com/office/officeart/2005/8/layout/hProcess7#2"/>
    <dgm:cxn modelId="{A67A157B-5716-4AF4-AAA9-E13B4CE47991}" type="presOf" srcId="{84F625F9-348C-4944-A2FF-ACE738E2AEAC}" destId="{FCECEC71-0D97-48AB-BA83-5A5C154752B7}" srcOrd="0" destOrd="0" presId="urn:microsoft.com/office/officeart/2005/8/layout/hProcess7#2"/>
    <dgm:cxn modelId="{B2B02688-FB43-4588-9181-4222F5A81C8D}" srcId="{15027B8A-64D7-4E5E-8179-A8D003D0D235}" destId="{F5B2B046-D465-4AB2-B031-ED031C9A6CD1}" srcOrd="0" destOrd="0" parTransId="{05E60CA4-4397-48CE-8951-4478699BC005}" sibTransId="{5938BACF-CA01-4DAE-8662-B7D51DF35212}"/>
    <dgm:cxn modelId="{7C2C28E1-527C-4CF9-906F-827703B353BF}" type="presOf" srcId="{15027B8A-64D7-4E5E-8179-A8D003D0D235}" destId="{EEA801A7-62D8-462B-9D00-7CB49DE7C6D3}" srcOrd="0" destOrd="0" presId="urn:microsoft.com/office/officeart/2005/8/layout/hProcess7#2"/>
    <dgm:cxn modelId="{89F7439B-96BC-4C39-A2BC-66E1611B8E2F}" srcId="{84F625F9-348C-4944-A2FF-ACE738E2AEAC}" destId="{5BE48C28-502F-4028-A1A3-8177655BA0C7}" srcOrd="0" destOrd="0" parTransId="{0BA36DF0-649C-4228-A990-2712040FAEAC}" sibTransId="{58F2618B-FD3C-4499-BD5C-1E7A4DF3BC91}"/>
    <dgm:cxn modelId="{F1F69F99-DD60-493A-AB54-7D6473338B8B}" type="presParOf" srcId="{59A56DD5-DAFE-48F1-BCAC-8A55F9473FFC}" destId="{E3875CE6-FB7A-4B1C-A36C-58D0CBB071FC}" srcOrd="0" destOrd="0" presId="urn:microsoft.com/office/officeart/2005/8/layout/hProcess7#2"/>
    <dgm:cxn modelId="{9F52F939-01E2-47E3-83AF-DA6CBBC6E5BA}" type="presParOf" srcId="{E3875CE6-FB7A-4B1C-A36C-58D0CBB071FC}" destId="{EEA801A7-62D8-462B-9D00-7CB49DE7C6D3}" srcOrd="0" destOrd="0" presId="urn:microsoft.com/office/officeart/2005/8/layout/hProcess7#2"/>
    <dgm:cxn modelId="{27160916-3119-42EB-9D8F-535663FC266C}" type="presParOf" srcId="{E3875CE6-FB7A-4B1C-A36C-58D0CBB071FC}" destId="{33F3046A-1F6B-4803-AAB9-F0DEF2F213F0}" srcOrd="1" destOrd="0" presId="urn:microsoft.com/office/officeart/2005/8/layout/hProcess7#2"/>
    <dgm:cxn modelId="{5CE5760F-5673-4B77-9A3D-7990765E69B8}" type="presParOf" srcId="{E3875CE6-FB7A-4B1C-A36C-58D0CBB071FC}" destId="{2FD908E3-A49A-4129-8486-DF8F177909CC}" srcOrd="2" destOrd="0" presId="urn:microsoft.com/office/officeart/2005/8/layout/hProcess7#2"/>
    <dgm:cxn modelId="{173FD661-3B79-4ADF-BCDE-80F21038241A}" type="presParOf" srcId="{59A56DD5-DAFE-48F1-BCAC-8A55F9473FFC}" destId="{D7CAEE0F-FE47-4906-BB37-37B27FF52098}" srcOrd="1" destOrd="0" presId="urn:microsoft.com/office/officeart/2005/8/layout/hProcess7#2"/>
    <dgm:cxn modelId="{4A5D031D-180A-4F55-B853-8DA9248D7908}" type="presParOf" srcId="{59A56DD5-DAFE-48F1-BCAC-8A55F9473FFC}" destId="{9E23C3F7-5801-4F2A-91B8-7249094DC0F2}" srcOrd="2" destOrd="0" presId="urn:microsoft.com/office/officeart/2005/8/layout/hProcess7#2"/>
    <dgm:cxn modelId="{9041D3EF-3ABC-41AE-BB23-F0CF7CD75F23}" type="presParOf" srcId="{9E23C3F7-5801-4F2A-91B8-7249094DC0F2}" destId="{5471BECA-34F2-4BC5-A3D5-910851359142}" srcOrd="0" destOrd="0" presId="urn:microsoft.com/office/officeart/2005/8/layout/hProcess7#2"/>
    <dgm:cxn modelId="{5472822B-AD12-4CC4-9CAE-BF9501D6B8D9}" type="presParOf" srcId="{9E23C3F7-5801-4F2A-91B8-7249094DC0F2}" destId="{D9EDDD24-55FE-4EB1-B224-A3F3BE15B68C}" srcOrd="1" destOrd="0" presId="urn:microsoft.com/office/officeart/2005/8/layout/hProcess7#2"/>
    <dgm:cxn modelId="{F2DAAE9C-5D2E-4463-B016-C81DD1AC172F}" type="presParOf" srcId="{9E23C3F7-5801-4F2A-91B8-7249094DC0F2}" destId="{E5B14EE5-E5C9-4D3B-B2AC-CC7526B277EC}" srcOrd="2" destOrd="0" presId="urn:microsoft.com/office/officeart/2005/8/layout/hProcess7#2"/>
    <dgm:cxn modelId="{ACA5014E-E95A-4A5E-8A73-521B6DCF0429}" type="presParOf" srcId="{59A56DD5-DAFE-48F1-BCAC-8A55F9473FFC}" destId="{AD7F6D4D-72EE-4B9B-BD1D-3809FD45BB1E}" srcOrd="3" destOrd="0" presId="urn:microsoft.com/office/officeart/2005/8/layout/hProcess7#2"/>
    <dgm:cxn modelId="{7913D131-849E-4595-B5AA-FA9A6D9CC9EF}" type="presParOf" srcId="{59A56DD5-DAFE-48F1-BCAC-8A55F9473FFC}" destId="{0B8D2357-ED94-4695-B36B-BFD480177059}" srcOrd="4" destOrd="0" presId="urn:microsoft.com/office/officeart/2005/8/layout/hProcess7#2"/>
    <dgm:cxn modelId="{9F20AD56-6200-4707-BA9F-2E2A66B0DCAF}" type="presParOf" srcId="{0B8D2357-ED94-4695-B36B-BFD480177059}" destId="{FCECEC71-0D97-48AB-BA83-5A5C154752B7}" srcOrd="0" destOrd="0" presId="urn:microsoft.com/office/officeart/2005/8/layout/hProcess7#2"/>
    <dgm:cxn modelId="{A4840B84-0AB5-40E9-B8F4-3D75B8A19502}" type="presParOf" srcId="{0B8D2357-ED94-4695-B36B-BFD480177059}" destId="{5E5EB701-0337-40B3-A929-EBBC5DE4181C}" srcOrd="1" destOrd="0" presId="urn:microsoft.com/office/officeart/2005/8/layout/hProcess7#2"/>
    <dgm:cxn modelId="{3E82C21D-48FF-4F65-9908-D9F423515319}" type="presParOf" srcId="{0B8D2357-ED94-4695-B36B-BFD480177059}" destId="{E9840B55-D4CF-4B59-A8EC-D299F7B2B34D}" srcOrd="2" destOrd="0" presId="urn:microsoft.com/office/officeart/2005/8/layout/hProcess7#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DB7EC3-4F7D-443F-BAEF-4B9018F8C75E}" type="doc">
      <dgm:prSet loTypeId="urn:microsoft.com/office/officeart/2005/8/layout/radial4" loCatId="relationship" qsTypeId="urn:microsoft.com/office/officeart/2005/8/quickstyle/simple1" qsCatId="simple" csTypeId="urn:microsoft.com/office/officeart/2005/8/colors/accent2_2" csCatId="accent2" phldr="1"/>
      <dgm:spPr/>
      <dgm:t>
        <a:bodyPr/>
        <a:lstStyle/>
        <a:p>
          <a:endParaRPr lang="en-US"/>
        </a:p>
      </dgm:t>
    </dgm:pt>
    <dgm:pt modelId="{E85F6021-0DF6-478E-8BE3-4116573193F2}">
      <dgm:prSet custT="1"/>
      <dgm:spPr>
        <a:solidFill>
          <a:schemeClr val="accent1">
            <a:lumMod val="75000"/>
          </a:schemeClr>
        </a:solidFill>
      </dgm:spPr>
      <dgm:t>
        <a:bodyPr/>
        <a:lstStyle/>
        <a:p>
          <a:r>
            <a:rPr lang="en-US" sz="3000" b="1" dirty="0"/>
            <a:t>SUPPLY</a:t>
          </a:r>
          <a:endParaRPr lang="en-US" sz="3000" dirty="0"/>
        </a:p>
      </dgm:t>
    </dgm:pt>
    <dgm:pt modelId="{9D94E678-97D1-4373-AE1F-2E388B521FE7}" type="parTrans" cxnId="{147DD53F-6438-4D76-8B95-8CA50BCA7E88}">
      <dgm:prSet/>
      <dgm:spPr/>
      <dgm:t>
        <a:bodyPr/>
        <a:lstStyle/>
        <a:p>
          <a:endParaRPr lang="en-US"/>
        </a:p>
      </dgm:t>
    </dgm:pt>
    <dgm:pt modelId="{6A17F5FB-4395-4233-8A3F-AF594147D0F1}" type="sibTrans" cxnId="{147DD53F-6438-4D76-8B95-8CA50BCA7E88}">
      <dgm:prSet/>
      <dgm:spPr/>
      <dgm:t>
        <a:bodyPr/>
        <a:lstStyle/>
        <a:p>
          <a:endParaRPr lang="en-US"/>
        </a:p>
      </dgm:t>
    </dgm:pt>
    <dgm:pt modelId="{4172E356-B49F-43DE-B677-53068906B7EE}">
      <dgm:prSet custT="1"/>
      <dgm:spPr>
        <a:solidFill>
          <a:schemeClr val="accent1">
            <a:lumMod val="75000"/>
          </a:schemeClr>
        </a:solidFill>
      </dgm:spPr>
      <dgm:t>
        <a:bodyPr/>
        <a:lstStyle/>
        <a:p>
          <a:pPr algn="l">
            <a:buNone/>
          </a:pPr>
          <a:r>
            <a:rPr lang="en-US" sz="2000" dirty="0"/>
            <a:t>All forms of supply of </a:t>
          </a:r>
        </a:p>
        <a:p>
          <a:pPr algn="l">
            <a:buNone/>
          </a:pPr>
          <a:r>
            <a:rPr lang="en-US" sz="2000" dirty="0"/>
            <a:t>goods and/or services; </a:t>
          </a:r>
        </a:p>
        <a:p>
          <a:pPr algn="l">
            <a:buNone/>
          </a:pPr>
          <a:r>
            <a:rPr lang="en-US" sz="2000" dirty="0"/>
            <a:t>made or agreed to be made;</a:t>
          </a:r>
        </a:p>
        <a:p>
          <a:pPr algn="l">
            <a:buNone/>
          </a:pPr>
          <a:r>
            <a:rPr lang="en-US" sz="2000" dirty="0"/>
            <a:t>for a consideration;</a:t>
          </a:r>
        </a:p>
        <a:p>
          <a:pPr algn="l">
            <a:buNone/>
          </a:pPr>
          <a:r>
            <a:rPr lang="en-US" sz="2000" dirty="0"/>
            <a:t>by a person;</a:t>
          </a:r>
        </a:p>
        <a:p>
          <a:pPr algn="l">
            <a:buNone/>
          </a:pPr>
          <a:r>
            <a:rPr lang="en-US" sz="2000" b="1" dirty="0"/>
            <a:t>IN THE COURSE OR FURTHERANCE OF BUSINESS </a:t>
          </a:r>
          <a:r>
            <a:rPr lang="en-US" sz="2000" dirty="0"/>
            <a:t>such as</a:t>
          </a:r>
        </a:p>
        <a:p>
          <a:pPr algn="l">
            <a:buNone/>
          </a:pPr>
          <a:r>
            <a:rPr lang="en-US" sz="2000" dirty="0"/>
            <a:t>1. Sale  2. Transfer</a:t>
          </a:r>
        </a:p>
        <a:p>
          <a:pPr algn="l">
            <a:buNone/>
          </a:pPr>
          <a:r>
            <a:rPr lang="en-US" sz="2000" dirty="0"/>
            <a:t>3. Barter  4. Exchange</a:t>
          </a:r>
        </a:p>
        <a:p>
          <a:pPr algn="l">
            <a:buNone/>
          </a:pPr>
          <a:r>
            <a:rPr lang="en-US" sz="2000" dirty="0"/>
            <a:t>5. License  6. Rental</a:t>
          </a:r>
        </a:p>
        <a:p>
          <a:pPr algn="l">
            <a:buNone/>
          </a:pPr>
          <a:r>
            <a:rPr lang="en-US" sz="2000" dirty="0"/>
            <a:t>7.  Lease 8. disposal </a:t>
          </a:r>
        </a:p>
      </dgm:t>
    </dgm:pt>
    <dgm:pt modelId="{5A293141-047D-40DE-9517-8B5599DA0717}" type="parTrans" cxnId="{BB46B7A0-5944-47F5-B0A3-7C8858CA6581}">
      <dgm:prSet/>
      <dgm:spPr/>
      <dgm:t>
        <a:bodyPr/>
        <a:lstStyle/>
        <a:p>
          <a:endParaRPr lang="en-US"/>
        </a:p>
      </dgm:t>
    </dgm:pt>
    <dgm:pt modelId="{E372B307-5EB8-4165-9D23-4A217D2CE82D}" type="sibTrans" cxnId="{BB46B7A0-5944-47F5-B0A3-7C8858CA6581}">
      <dgm:prSet/>
      <dgm:spPr/>
      <dgm:t>
        <a:bodyPr/>
        <a:lstStyle/>
        <a:p>
          <a:endParaRPr lang="en-US"/>
        </a:p>
      </dgm:t>
    </dgm:pt>
    <dgm:pt modelId="{6F98B09B-DA9B-42F1-B74B-9BE510FD9517}">
      <dgm:prSet custT="1"/>
      <dgm:spPr>
        <a:solidFill>
          <a:schemeClr val="accent1">
            <a:lumMod val="75000"/>
          </a:schemeClr>
        </a:solidFill>
      </dgm:spPr>
      <dgm:t>
        <a:bodyPr/>
        <a:lstStyle/>
        <a:p>
          <a:pPr algn="l"/>
          <a:r>
            <a:rPr lang="en-US" sz="2000" dirty="0"/>
            <a:t>Specified in </a:t>
          </a:r>
          <a:r>
            <a:rPr lang="en-US" sz="2000" dirty="0" smtClean="0"/>
            <a:t>Sch. </a:t>
          </a:r>
          <a:r>
            <a:rPr lang="en-US" sz="2000" dirty="0"/>
            <a:t>I</a:t>
          </a:r>
        </a:p>
        <a:p>
          <a:pPr algn="l"/>
          <a:r>
            <a:rPr lang="en-US" sz="2000" dirty="0"/>
            <a:t>Made or agreed to be made</a:t>
          </a:r>
        </a:p>
        <a:p>
          <a:pPr algn="l"/>
          <a:r>
            <a:rPr lang="en-US" sz="2000" dirty="0"/>
            <a:t>Without Consideration</a:t>
          </a:r>
        </a:p>
      </dgm:t>
    </dgm:pt>
    <dgm:pt modelId="{3737245E-FB5A-4A5E-9528-FEF90ADFDEAB}" type="parTrans" cxnId="{D82C7E7D-43CD-471E-AF92-B73521A61514}">
      <dgm:prSet/>
      <dgm:spPr/>
      <dgm:t>
        <a:bodyPr/>
        <a:lstStyle/>
        <a:p>
          <a:endParaRPr lang="en-US"/>
        </a:p>
      </dgm:t>
    </dgm:pt>
    <dgm:pt modelId="{97CC2302-E7D8-415C-82D3-262779AB5079}" type="sibTrans" cxnId="{D82C7E7D-43CD-471E-AF92-B73521A61514}">
      <dgm:prSet/>
      <dgm:spPr/>
      <dgm:t>
        <a:bodyPr/>
        <a:lstStyle/>
        <a:p>
          <a:endParaRPr lang="en-US"/>
        </a:p>
      </dgm:t>
    </dgm:pt>
    <dgm:pt modelId="{E66F0606-7041-4E3C-B4FC-34160F2B1D3F}">
      <dgm:prSet custT="1"/>
      <dgm:spPr>
        <a:solidFill>
          <a:schemeClr val="accent1">
            <a:lumMod val="75000"/>
          </a:schemeClr>
        </a:solidFill>
      </dgm:spPr>
      <dgm:t>
        <a:bodyPr/>
        <a:lstStyle/>
        <a:p>
          <a:pPr algn="l"/>
          <a:r>
            <a:rPr lang="en-US" sz="2000" dirty="0" smtClean="0"/>
            <a:t>Import </a:t>
          </a:r>
          <a:r>
            <a:rPr lang="en-US" sz="2000" dirty="0"/>
            <a:t>of </a:t>
          </a:r>
          <a:r>
            <a:rPr lang="en-US" sz="2000" dirty="0" smtClean="0"/>
            <a:t>service for  </a:t>
          </a:r>
          <a:r>
            <a:rPr lang="en-US" sz="2000" dirty="0"/>
            <a:t>a </a:t>
          </a:r>
          <a:r>
            <a:rPr lang="en-US" sz="2000" dirty="0" smtClean="0"/>
            <a:t>consideration And </a:t>
          </a:r>
          <a:r>
            <a:rPr lang="en-US" sz="2000" b="1" dirty="0" smtClean="0"/>
            <a:t>WHETHER </a:t>
          </a:r>
          <a:r>
            <a:rPr lang="en-US" sz="2000" b="1" dirty="0"/>
            <a:t>OR NOT</a:t>
          </a:r>
          <a:r>
            <a:rPr lang="en-US" sz="2000" dirty="0"/>
            <a:t> </a:t>
          </a:r>
          <a:r>
            <a:rPr lang="en-US" sz="2000" dirty="0" smtClean="0"/>
            <a:t> in </a:t>
          </a:r>
          <a:r>
            <a:rPr lang="en-US" sz="2000" dirty="0"/>
            <a:t>the course or furtherance of business</a:t>
          </a:r>
        </a:p>
      </dgm:t>
    </dgm:pt>
    <dgm:pt modelId="{C4AF9188-3E75-4328-ADDE-9E16215F99E0}" type="parTrans" cxnId="{44B88CC0-498D-4A1D-B5B5-3FB4CF556EC6}">
      <dgm:prSet/>
      <dgm:spPr/>
      <dgm:t>
        <a:bodyPr/>
        <a:lstStyle/>
        <a:p>
          <a:endParaRPr lang="en-US"/>
        </a:p>
      </dgm:t>
    </dgm:pt>
    <dgm:pt modelId="{ACCF370B-7F3D-47A8-9A80-5FA378A4CF83}" type="sibTrans" cxnId="{44B88CC0-498D-4A1D-B5B5-3FB4CF556EC6}">
      <dgm:prSet/>
      <dgm:spPr/>
      <dgm:t>
        <a:bodyPr/>
        <a:lstStyle/>
        <a:p>
          <a:endParaRPr lang="en-US"/>
        </a:p>
      </dgm:t>
    </dgm:pt>
    <dgm:pt modelId="{2C096E26-DC68-49EF-A5C0-B4E90E386126}">
      <dgm:prSet custScaleX="83010" custScaleY="127992" custRadScaleRad="158162" custRadScaleInc="85685"/>
      <dgm:spPr>
        <a:solidFill>
          <a:schemeClr val="accent1">
            <a:lumMod val="75000"/>
          </a:schemeClr>
        </a:solidFill>
      </dgm:spPr>
      <dgm:t>
        <a:bodyPr/>
        <a:lstStyle/>
        <a:p>
          <a:endParaRPr lang="en-IN"/>
        </a:p>
      </dgm:t>
    </dgm:pt>
    <dgm:pt modelId="{952C184C-1E82-4174-AF80-2B88973CCD72}" type="parTrans" cxnId="{030A62E3-99DE-4799-8773-4A4DD4988A21}">
      <dgm:prSet custAng="220907" custScaleX="126380" custLinFactNeighborX="8339" custLinFactNeighborY="-9509"/>
      <dgm:spPr/>
      <dgm:t>
        <a:bodyPr/>
        <a:lstStyle/>
        <a:p>
          <a:endParaRPr lang="en-IN"/>
        </a:p>
      </dgm:t>
    </dgm:pt>
    <dgm:pt modelId="{BBEA759D-629A-4E79-B886-81DD2A2D7814}" type="sibTrans" cxnId="{030A62E3-99DE-4799-8773-4A4DD4988A21}">
      <dgm:prSet/>
      <dgm:spPr/>
      <dgm:t>
        <a:bodyPr/>
        <a:lstStyle/>
        <a:p>
          <a:endParaRPr lang="en-IN"/>
        </a:p>
      </dgm:t>
    </dgm:pt>
    <dgm:pt modelId="{FAD84AAD-EE24-4F34-B18A-F9E0F3EE9B5F}">
      <dgm:prSet custScaleX="83010" custScaleY="127992" custRadScaleRad="158162" custRadScaleInc="85685"/>
      <dgm:spPr>
        <a:solidFill>
          <a:schemeClr val="accent1">
            <a:lumMod val="75000"/>
          </a:schemeClr>
        </a:solidFill>
      </dgm:spPr>
      <dgm:t>
        <a:bodyPr/>
        <a:lstStyle/>
        <a:p>
          <a:endParaRPr lang="en-IN"/>
        </a:p>
      </dgm:t>
    </dgm:pt>
    <dgm:pt modelId="{96413C10-2563-496D-9AC3-BC1E2BAD8A35}" type="parTrans" cxnId="{075901A3-95D2-48CD-AE3B-5225D9D75A66}">
      <dgm:prSet custAng="220907" custScaleX="126380" custLinFactNeighborX="8339" custLinFactNeighborY="-9509"/>
      <dgm:spPr/>
      <dgm:t>
        <a:bodyPr/>
        <a:lstStyle/>
        <a:p>
          <a:endParaRPr lang="en-IN"/>
        </a:p>
      </dgm:t>
    </dgm:pt>
    <dgm:pt modelId="{989CCAA5-097B-4EF1-B92A-3D53BCFCEF3D}" type="sibTrans" cxnId="{075901A3-95D2-48CD-AE3B-5225D9D75A66}">
      <dgm:prSet/>
      <dgm:spPr/>
      <dgm:t>
        <a:bodyPr/>
        <a:lstStyle/>
        <a:p>
          <a:endParaRPr lang="en-IN"/>
        </a:p>
      </dgm:t>
    </dgm:pt>
    <dgm:pt modelId="{AB55866F-49A2-4817-A831-D8A59BD16521}">
      <dgm:prSet custScaleX="83010" custScaleY="127992" custRadScaleRad="158162" custRadScaleInc="85685"/>
      <dgm:spPr>
        <a:solidFill>
          <a:schemeClr val="accent1">
            <a:lumMod val="75000"/>
          </a:schemeClr>
        </a:solidFill>
      </dgm:spPr>
      <dgm:t>
        <a:bodyPr/>
        <a:lstStyle/>
        <a:p>
          <a:endParaRPr lang="en-IN"/>
        </a:p>
      </dgm:t>
    </dgm:pt>
    <dgm:pt modelId="{29B76C74-9D1C-4D87-9B1A-2F38BA40B48D}" type="parTrans" cxnId="{5B9DB2D0-6330-4764-A626-C46EAC22D289}">
      <dgm:prSet custAng="220907" custScaleX="126380" custLinFactNeighborX="8339" custLinFactNeighborY="-9509"/>
      <dgm:spPr/>
      <dgm:t>
        <a:bodyPr/>
        <a:lstStyle/>
        <a:p>
          <a:endParaRPr lang="en-IN"/>
        </a:p>
      </dgm:t>
    </dgm:pt>
    <dgm:pt modelId="{85FC8A0D-CC00-42FA-9C88-F8C47E1C4A24}" type="sibTrans" cxnId="{5B9DB2D0-6330-4764-A626-C46EAC22D289}">
      <dgm:prSet/>
      <dgm:spPr/>
      <dgm:t>
        <a:bodyPr/>
        <a:lstStyle/>
        <a:p>
          <a:endParaRPr lang="en-IN"/>
        </a:p>
      </dgm:t>
    </dgm:pt>
    <dgm:pt modelId="{66C832C8-8E41-4158-B3A3-7BB3B1672E7B}" type="pres">
      <dgm:prSet presAssocID="{51DB7EC3-4F7D-443F-BAEF-4B9018F8C75E}" presName="cycle" presStyleCnt="0">
        <dgm:presLayoutVars>
          <dgm:chMax val="1"/>
          <dgm:dir/>
          <dgm:animLvl val="ctr"/>
          <dgm:resizeHandles val="exact"/>
        </dgm:presLayoutVars>
      </dgm:prSet>
      <dgm:spPr/>
      <dgm:t>
        <a:bodyPr/>
        <a:lstStyle/>
        <a:p>
          <a:endParaRPr lang="en-IN"/>
        </a:p>
      </dgm:t>
    </dgm:pt>
    <dgm:pt modelId="{892EC4CC-3C1B-468B-BD49-4AFE8B3B8107}" type="pres">
      <dgm:prSet presAssocID="{E85F6021-0DF6-478E-8BE3-4116573193F2}" presName="centerShape" presStyleLbl="node0" presStyleIdx="0" presStyleCnt="1" custScaleY="31052" custLinFactNeighborX="9033" custLinFactNeighborY="-2980"/>
      <dgm:spPr>
        <a:prstGeom prst="round1Rect">
          <a:avLst/>
        </a:prstGeom>
      </dgm:spPr>
      <dgm:t>
        <a:bodyPr/>
        <a:lstStyle/>
        <a:p>
          <a:endParaRPr lang="en-IN"/>
        </a:p>
      </dgm:t>
    </dgm:pt>
    <dgm:pt modelId="{0FF1BB67-F7B4-482D-98EA-C26A4063C366}" type="pres">
      <dgm:prSet presAssocID="{5A293141-047D-40DE-9517-8B5599DA0717}" presName="parTrans" presStyleLbl="bgSibTrans2D1" presStyleIdx="0" presStyleCnt="3" custAng="876703" custScaleX="113991" custLinFactY="-8280" custLinFactNeighborX="14708" custLinFactNeighborY="-100000"/>
      <dgm:spPr/>
      <dgm:t>
        <a:bodyPr/>
        <a:lstStyle/>
        <a:p>
          <a:endParaRPr lang="en-IN"/>
        </a:p>
      </dgm:t>
    </dgm:pt>
    <dgm:pt modelId="{A5E0A286-6AE5-42BD-AD8A-174E3D34F206}" type="pres">
      <dgm:prSet presAssocID="{4172E356-B49F-43DE-B677-53068906B7EE}" presName="node" presStyleLbl="node1" presStyleIdx="0" presStyleCnt="3" custScaleX="153871" custScaleY="260197" custRadScaleRad="119966" custRadScaleInc="-3796">
        <dgm:presLayoutVars>
          <dgm:bulletEnabled val="1"/>
        </dgm:presLayoutVars>
      </dgm:prSet>
      <dgm:spPr/>
      <dgm:t>
        <a:bodyPr/>
        <a:lstStyle/>
        <a:p>
          <a:endParaRPr lang="en-IN"/>
        </a:p>
      </dgm:t>
    </dgm:pt>
    <dgm:pt modelId="{AD4FDF36-B521-4394-8161-F4AE54617C66}" type="pres">
      <dgm:prSet presAssocID="{3737245E-FB5A-4A5E-9528-FEF90ADFDEAB}" presName="parTrans" presStyleLbl="bgSibTrans2D1" presStyleIdx="1" presStyleCnt="3" custAng="220907" custScaleX="126380" custLinFactNeighborX="9020" custLinFactNeighborY="-44212"/>
      <dgm:spPr/>
      <dgm:t>
        <a:bodyPr/>
        <a:lstStyle/>
        <a:p>
          <a:endParaRPr lang="en-IN"/>
        </a:p>
      </dgm:t>
    </dgm:pt>
    <dgm:pt modelId="{37803F96-8D87-4FBD-AE54-5F1D0B7D98C1}" type="pres">
      <dgm:prSet presAssocID="{6F98B09B-DA9B-42F1-B74B-9BE510FD9517}" presName="node" presStyleLbl="node1" presStyleIdx="1" presStyleCnt="3" custScaleX="86297" custScaleY="113731" custRadScaleRad="158162" custRadScaleInc="85685">
        <dgm:presLayoutVars>
          <dgm:bulletEnabled val="1"/>
        </dgm:presLayoutVars>
      </dgm:prSet>
      <dgm:spPr/>
      <dgm:t>
        <a:bodyPr/>
        <a:lstStyle/>
        <a:p>
          <a:endParaRPr lang="en-IN"/>
        </a:p>
      </dgm:t>
    </dgm:pt>
    <dgm:pt modelId="{190850BD-683E-4F19-A7B8-CF67510B7D3A}" type="pres">
      <dgm:prSet presAssocID="{C4AF9188-3E75-4328-ADDE-9E16215F99E0}" presName="parTrans" presStyleLbl="bgSibTrans2D1" presStyleIdx="2" presStyleCnt="3" custAng="21165128" custScaleX="113218" custLinFactNeighborX="-8286" custLinFactNeighborY="-21395"/>
      <dgm:spPr/>
      <dgm:t>
        <a:bodyPr/>
        <a:lstStyle/>
        <a:p>
          <a:endParaRPr lang="en-IN"/>
        </a:p>
      </dgm:t>
    </dgm:pt>
    <dgm:pt modelId="{1E9390F2-677A-472A-B65D-4EBA112F8A30}" type="pres">
      <dgm:prSet presAssocID="{E66F0606-7041-4E3C-B4FC-34160F2B1D3F}" presName="node" presStyleLbl="node1" presStyleIdx="2" presStyleCnt="3" custScaleX="158772" custScaleY="101708" custRadScaleRad="117435" custRadScaleInc="-65575">
        <dgm:presLayoutVars>
          <dgm:bulletEnabled val="1"/>
        </dgm:presLayoutVars>
      </dgm:prSet>
      <dgm:spPr/>
      <dgm:t>
        <a:bodyPr/>
        <a:lstStyle/>
        <a:p>
          <a:endParaRPr lang="en-IN"/>
        </a:p>
      </dgm:t>
    </dgm:pt>
  </dgm:ptLst>
  <dgm:cxnLst>
    <dgm:cxn modelId="{FB9A022A-3A56-4945-A47C-7673DD09809E}" type="presOf" srcId="{5A293141-047D-40DE-9517-8B5599DA0717}" destId="{0FF1BB67-F7B4-482D-98EA-C26A4063C366}" srcOrd="0" destOrd="0" presId="urn:microsoft.com/office/officeart/2005/8/layout/radial4"/>
    <dgm:cxn modelId="{7C6F8C6D-A1CC-4126-861D-52326C78D99E}" type="presOf" srcId="{51DB7EC3-4F7D-443F-BAEF-4B9018F8C75E}" destId="{66C832C8-8E41-4158-B3A3-7BB3B1672E7B}" srcOrd="0" destOrd="0" presId="urn:microsoft.com/office/officeart/2005/8/layout/radial4"/>
    <dgm:cxn modelId="{030A62E3-99DE-4799-8773-4A4DD4988A21}" srcId="{51DB7EC3-4F7D-443F-BAEF-4B9018F8C75E}" destId="{2C096E26-DC68-49EF-A5C0-B4E90E386126}" srcOrd="1" destOrd="0" parTransId="{952C184C-1E82-4174-AF80-2B88973CCD72}" sibTransId="{BBEA759D-629A-4E79-B886-81DD2A2D7814}"/>
    <dgm:cxn modelId="{075901A3-95D2-48CD-AE3B-5225D9D75A66}" srcId="{51DB7EC3-4F7D-443F-BAEF-4B9018F8C75E}" destId="{FAD84AAD-EE24-4F34-B18A-F9E0F3EE9B5F}" srcOrd="2" destOrd="0" parTransId="{96413C10-2563-496D-9AC3-BC1E2BAD8A35}" sibTransId="{989CCAA5-097B-4EF1-B92A-3D53BCFCEF3D}"/>
    <dgm:cxn modelId="{674A4989-4B6F-46B2-ACC9-1E184E58EBD8}" type="presOf" srcId="{E66F0606-7041-4E3C-B4FC-34160F2B1D3F}" destId="{1E9390F2-677A-472A-B65D-4EBA112F8A30}" srcOrd="0" destOrd="0" presId="urn:microsoft.com/office/officeart/2005/8/layout/radial4"/>
    <dgm:cxn modelId="{44B88CC0-498D-4A1D-B5B5-3FB4CF556EC6}" srcId="{E85F6021-0DF6-478E-8BE3-4116573193F2}" destId="{E66F0606-7041-4E3C-B4FC-34160F2B1D3F}" srcOrd="2" destOrd="0" parTransId="{C4AF9188-3E75-4328-ADDE-9E16215F99E0}" sibTransId="{ACCF370B-7F3D-47A8-9A80-5FA378A4CF83}"/>
    <dgm:cxn modelId="{D075CCCE-78BD-4864-AECD-A6837011E7BE}" type="presOf" srcId="{6F98B09B-DA9B-42F1-B74B-9BE510FD9517}" destId="{37803F96-8D87-4FBD-AE54-5F1D0B7D98C1}" srcOrd="0" destOrd="0" presId="urn:microsoft.com/office/officeart/2005/8/layout/radial4"/>
    <dgm:cxn modelId="{5B9DB2D0-6330-4764-A626-C46EAC22D289}" srcId="{51DB7EC3-4F7D-443F-BAEF-4B9018F8C75E}" destId="{AB55866F-49A2-4817-A831-D8A59BD16521}" srcOrd="3" destOrd="0" parTransId="{29B76C74-9D1C-4D87-9B1A-2F38BA40B48D}" sibTransId="{85FC8A0D-CC00-42FA-9C88-F8C47E1C4A24}"/>
    <dgm:cxn modelId="{D82C7E7D-43CD-471E-AF92-B73521A61514}" srcId="{E85F6021-0DF6-478E-8BE3-4116573193F2}" destId="{6F98B09B-DA9B-42F1-B74B-9BE510FD9517}" srcOrd="1" destOrd="0" parTransId="{3737245E-FB5A-4A5E-9528-FEF90ADFDEAB}" sibTransId="{97CC2302-E7D8-415C-82D3-262779AB5079}"/>
    <dgm:cxn modelId="{F56F159E-4BC0-4DF5-AF88-E8EC66384DA7}" type="presOf" srcId="{3737245E-FB5A-4A5E-9528-FEF90ADFDEAB}" destId="{AD4FDF36-B521-4394-8161-F4AE54617C66}" srcOrd="0" destOrd="0" presId="urn:microsoft.com/office/officeart/2005/8/layout/radial4"/>
    <dgm:cxn modelId="{BB46B7A0-5944-47F5-B0A3-7C8858CA6581}" srcId="{E85F6021-0DF6-478E-8BE3-4116573193F2}" destId="{4172E356-B49F-43DE-B677-53068906B7EE}" srcOrd="0" destOrd="0" parTransId="{5A293141-047D-40DE-9517-8B5599DA0717}" sibTransId="{E372B307-5EB8-4165-9D23-4A217D2CE82D}"/>
    <dgm:cxn modelId="{A288AD13-7BCC-440A-8B80-3A20C7AF43DF}" type="presOf" srcId="{E85F6021-0DF6-478E-8BE3-4116573193F2}" destId="{892EC4CC-3C1B-468B-BD49-4AFE8B3B8107}" srcOrd="0" destOrd="0" presId="urn:microsoft.com/office/officeart/2005/8/layout/radial4"/>
    <dgm:cxn modelId="{2938EF6B-82DA-40C5-979F-6159175F1DC4}" type="presOf" srcId="{4172E356-B49F-43DE-B677-53068906B7EE}" destId="{A5E0A286-6AE5-42BD-AD8A-174E3D34F206}" srcOrd="0" destOrd="0" presId="urn:microsoft.com/office/officeart/2005/8/layout/radial4"/>
    <dgm:cxn modelId="{147DD53F-6438-4D76-8B95-8CA50BCA7E88}" srcId="{51DB7EC3-4F7D-443F-BAEF-4B9018F8C75E}" destId="{E85F6021-0DF6-478E-8BE3-4116573193F2}" srcOrd="0" destOrd="0" parTransId="{9D94E678-97D1-4373-AE1F-2E388B521FE7}" sibTransId="{6A17F5FB-4395-4233-8A3F-AF594147D0F1}"/>
    <dgm:cxn modelId="{83F0AF0A-3763-4629-A354-711E07102818}" type="presOf" srcId="{C4AF9188-3E75-4328-ADDE-9E16215F99E0}" destId="{190850BD-683E-4F19-A7B8-CF67510B7D3A}" srcOrd="0" destOrd="0" presId="urn:microsoft.com/office/officeart/2005/8/layout/radial4"/>
    <dgm:cxn modelId="{A650D1CD-19F7-4F11-BC81-863078728865}" type="presParOf" srcId="{66C832C8-8E41-4158-B3A3-7BB3B1672E7B}" destId="{892EC4CC-3C1B-468B-BD49-4AFE8B3B8107}" srcOrd="0" destOrd="0" presId="urn:microsoft.com/office/officeart/2005/8/layout/radial4"/>
    <dgm:cxn modelId="{258BEB21-2221-450A-8973-10D835ED8BCF}" type="presParOf" srcId="{66C832C8-8E41-4158-B3A3-7BB3B1672E7B}" destId="{0FF1BB67-F7B4-482D-98EA-C26A4063C366}" srcOrd="1" destOrd="0" presId="urn:microsoft.com/office/officeart/2005/8/layout/radial4"/>
    <dgm:cxn modelId="{D4CF090E-59A7-44FC-9DC6-F2F4A656B89C}" type="presParOf" srcId="{66C832C8-8E41-4158-B3A3-7BB3B1672E7B}" destId="{A5E0A286-6AE5-42BD-AD8A-174E3D34F206}" srcOrd="2" destOrd="0" presId="urn:microsoft.com/office/officeart/2005/8/layout/radial4"/>
    <dgm:cxn modelId="{CF28FB8C-5CCB-4983-8049-7B13271339D9}" type="presParOf" srcId="{66C832C8-8E41-4158-B3A3-7BB3B1672E7B}" destId="{AD4FDF36-B521-4394-8161-F4AE54617C66}" srcOrd="3" destOrd="0" presId="urn:microsoft.com/office/officeart/2005/8/layout/radial4"/>
    <dgm:cxn modelId="{F9232BDD-F8C7-4277-9878-3AD1E45A0DA1}" type="presParOf" srcId="{66C832C8-8E41-4158-B3A3-7BB3B1672E7B}" destId="{37803F96-8D87-4FBD-AE54-5F1D0B7D98C1}" srcOrd="4" destOrd="0" presId="urn:microsoft.com/office/officeart/2005/8/layout/radial4"/>
    <dgm:cxn modelId="{2ED39EE5-C850-41BA-9EF5-4C1E5D55E3FF}" type="presParOf" srcId="{66C832C8-8E41-4158-B3A3-7BB3B1672E7B}" destId="{190850BD-683E-4F19-A7B8-CF67510B7D3A}" srcOrd="5" destOrd="0" presId="urn:microsoft.com/office/officeart/2005/8/layout/radial4"/>
    <dgm:cxn modelId="{6F90C510-43F3-4289-867E-AD537A89AD60}" type="presParOf" srcId="{66C832C8-8E41-4158-B3A3-7BB3B1672E7B}" destId="{1E9390F2-677A-472A-B65D-4EBA112F8A30}" srcOrd="6" destOrd="0" presId="urn:microsoft.com/office/officeart/2005/8/layout/radial4"/>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542385-AEDA-4187-8F37-CB1C3F98337F}">
      <dsp:nvSpPr>
        <dsp:cNvPr id="0" name=""/>
        <dsp:cNvSpPr/>
      </dsp:nvSpPr>
      <dsp:spPr>
        <a:xfrm>
          <a:off x="4891" y="0"/>
          <a:ext cx="9008036" cy="2499360"/>
        </a:xfrm>
        <a:prstGeom prst="chevron">
          <a:avLst>
            <a:gd name="adj" fmla="val 4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493F84-00FA-4586-BAF0-3D7B0E43C243}">
      <dsp:nvSpPr>
        <dsp:cNvPr id="0" name=""/>
        <dsp:cNvSpPr/>
      </dsp:nvSpPr>
      <dsp:spPr>
        <a:xfrm>
          <a:off x="2407034" y="624840"/>
          <a:ext cx="7606786" cy="2499360"/>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99136" rIns="199136" bIns="199136" numCol="1" spcCol="1270" anchor="t" anchorCtr="0">
          <a:noAutofit/>
        </a:bodyPr>
        <a:lstStyle/>
        <a:p>
          <a:pPr lvl="0" algn="l" defTabSz="1244600">
            <a:lnSpc>
              <a:spcPct val="90000"/>
            </a:lnSpc>
            <a:spcBef>
              <a:spcPct val="0"/>
            </a:spcBef>
            <a:spcAft>
              <a:spcPct val="35000"/>
            </a:spcAft>
            <a:buNone/>
          </a:pPr>
          <a:r>
            <a:rPr lang="en-US" sz="2800" kern="1200" dirty="0"/>
            <a:t>Determining the nature of transaction to be taxed under GST 3 aspects needs to understood</a:t>
          </a:r>
          <a:endParaRPr lang="en-IN" sz="2800" kern="1200" dirty="0"/>
        </a:p>
        <a:p>
          <a:pPr marL="228600" lvl="1" indent="-228600" algn="l" defTabSz="977900">
            <a:lnSpc>
              <a:spcPct val="90000"/>
            </a:lnSpc>
            <a:spcBef>
              <a:spcPct val="0"/>
            </a:spcBef>
            <a:spcAft>
              <a:spcPct val="15000"/>
            </a:spcAft>
            <a:buFont typeface="Wingdings" panose="05000000000000000000" pitchFamily="2" charset="2"/>
            <a:buChar char="••"/>
          </a:pPr>
          <a:r>
            <a:rPr lang="en-US" sz="2200" kern="1200" dirty="0"/>
            <a:t>Whether supply in question is of Goods or Services ?</a:t>
          </a:r>
          <a:endParaRPr lang="en-IN" sz="2200" kern="1200" dirty="0"/>
        </a:p>
        <a:p>
          <a:pPr marL="228600" lvl="1" indent="-228600" algn="l" defTabSz="977900">
            <a:lnSpc>
              <a:spcPct val="90000"/>
            </a:lnSpc>
            <a:spcBef>
              <a:spcPct val="0"/>
            </a:spcBef>
            <a:spcAft>
              <a:spcPct val="15000"/>
            </a:spcAft>
            <a:buFont typeface="Wingdings" panose="05000000000000000000" pitchFamily="2" charset="2"/>
            <a:buChar char="••"/>
          </a:pPr>
          <a:r>
            <a:rPr lang="en-US" sz="2200" kern="1200" dirty="0"/>
            <a:t>What is meaning of Supply of Goods?</a:t>
          </a:r>
          <a:endParaRPr lang="en-IN" sz="2200" kern="1200" dirty="0"/>
        </a:p>
        <a:p>
          <a:pPr marL="228600" lvl="1" indent="-228600" algn="l" defTabSz="977900">
            <a:lnSpc>
              <a:spcPct val="90000"/>
            </a:lnSpc>
            <a:spcBef>
              <a:spcPct val="0"/>
            </a:spcBef>
            <a:spcAft>
              <a:spcPct val="15000"/>
            </a:spcAft>
            <a:buFont typeface="Wingdings" panose="05000000000000000000" pitchFamily="2" charset="2"/>
            <a:buChar char="••"/>
          </a:pPr>
          <a:r>
            <a:rPr lang="en-US" sz="2200" kern="1200" dirty="0"/>
            <a:t>What is meaning of Supply of Services?</a:t>
          </a:r>
          <a:endParaRPr lang="en-IN" sz="2200" kern="1200" dirty="0"/>
        </a:p>
      </dsp:txBody>
      <dsp:txXfrm>
        <a:off x="2407034" y="624840"/>
        <a:ext cx="7606786" cy="24993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AD48D9-3FB1-45EE-A322-BBC889A68073}">
      <dsp:nvSpPr>
        <dsp:cNvPr id="0" name=""/>
        <dsp:cNvSpPr/>
      </dsp:nvSpPr>
      <dsp:spPr>
        <a:xfrm>
          <a:off x="758" y="36327"/>
          <a:ext cx="3262930" cy="3915516"/>
        </a:xfrm>
        <a:prstGeom prst="roundRect">
          <a:avLst>
            <a:gd name="adj" fmla="val 5000"/>
          </a:avLst>
        </a:prstGeom>
        <a:solidFill>
          <a:schemeClr val="accent3">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a:t>MEANS</a:t>
          </a:r>
          <a:endParaRPr lang="en-IN" sz="2600" kern="1200" dirty="0"/>
        </a:p>
      </dsp:txBody>
      <dsp:txXfrm rot="16200000">
        <a:off x="-1278310" y="1315396"/>
        <a:ext cx="3210723" cy="652586"/>
      </dsp:txXfrm>
    </dsp:sp>
    <dsp:sp modelId="{7DF11D01-0473-4D30-B799-512493583B43}">
      <dsp:nvSpPr>
        <dsp:cNvPr id="0" name=""/>
        <dsp:cNvSpPr/>
      </dsp:nvSpPr>
      <dsp:spPr>
        <a:xfrm>
          <a:off x="653344" y="36327"/>
          <a:ext cx="2430883" cy="3915516"/>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n-US" sz="2500" kern="1200"/>
            <a:t>every </a:t>
          </a:r>
          <a:r>
            <a:rPr lang="en-US" sz="2500" kern="1200" dirty="0"/>
            <a:t>kind of movable property</a:t>
          </a:r>
          <a:endParaRPr lang="en-IN" sz="2500" kern="1200" dirty="0"/>
        </a:p>
      </dsp:txBody>
      <dsp:txXfrm>
        <a:off x="653344" y="36327"/>
        <a:ext cx="2430883" cy="3915516"/>
      </dsp:txXfrm>
    </dsp:sp>
    <dsp:sp modelId="{DF2CDE08-A496-4F8B-88AB-8707EAE46272}">
      <dsp:nvSpPr>
        <dsp:cNvPr id="0" name=""/>
        <dsp:cNvSpPr/>
      </dsp:nvSpPr>
      <dsp:spPr>
        <a:xfrm>
          <a:off x="3377891" y="36327"/>
          <a:ext cx="3262930" cy="3915516"/>
        </a:xfrm>
        <a:prstGeom prst="roundRect">
          <a:avLst>
            <a:gd name="adj" fmla="val 5000"/>
          </a:avLst>
        </a:prstGeom>
        <a:solidFill>
          <a:srgbClr val="92D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a:t>INCLUDES</a:t>
          </a:r>
          <a:endParaRPr lang="en-IN" sz="2600" kern="1200" dirty="0"/>
        </a:p>
      </dsp:txBody>
      <dsp:txXfrm rot="16200000">
        <a:off x="2098822" y="1315396"/>
        <a:ext cx="3210723" cy="652586"/>
      </dsp:txXfrm>
    </dsp:sp>
    <dsp:sp modelId="{203B01D3-1968-46F7-B8FC-94BE71CED1A2}">
      <dsp:nvSpPr>
        <dsp:cNvPr id="0" name=""/>
        <dsp:cNvSpPr/>
      </dsp:nvSpPr>
      <dsp:spPr>
        <a:xfrm rot="5400000">
          <a:off x="3106495" y="3148233"/>
          <a:ext cx="575421" cy="489439"/>
        </a:xfrm>
        <a:prstGeom prst="flowChartExtract">
          <a:avLst/>
        </a:prstGeom>
        <a:solidFill>
          <a:schemeClr val="lt1">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E7C6AA-C608-487F-B835-79E8EB6EE4D6}">
      <dsp:nvSpPr>
        <dsp:cNvPr id="0" name=""/>
        <dsp:cNvSpPr/>
      </dsp:nvSpPr>
      <dsp:spPr>
        <a:xfrm>
          <a:off x="4030477" y="36327"/>
          <a:ext cx="2430883" cy="3915516"/>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n-IN" sz="2500" kern="1200" dirty="0"/>
            <a:t>1. Actionable Claims</a:t>
          </a:r>
        </a:p>
        <a:p>
          <a:pPr lvl="0" algn="l" defTabSz="1111250">
            <a:lnSpc>
              <a:spcPct val="90000"/>
            </a:lnSpc>
            <a:spcBef>
              <a:spcPct val="0"/>
            </a:spcBef>
            <a:spcAft>
              <a:spcPct val="35000"/>
            </a:spcAft>
          </a:pPr>
          <a:r>
            <a:rPr lang="en-US" sz="2500" kern="1200" dirty="0"/>
            <a:t>2. growing crops</a:t>
          </a:r>
          <a:endParaRPr lang="en-IN" sz="2500" kern="1200" dirty="0"/>
        </a:p>
        <a:p>
          <a:pPr lvl="0" algn="l" defTabSz="1111250">
            <a:lnSpc>
              <a:spcPct val="90000"/>
            </a:lnSpc>
            <a:spcBef>
              <a:spcPct val="0"/>
            </a:spcBef>
            <a:spcAft>
              <a:spcPct val="35000"/>
            </a:spcAft>
          </a:pPr>
          <a:r>
            <a:rPr lang="en-US" sz="2500" kern="1200" dirty="0"/>
            <a:t>3. grass and things attached to or forming part of land which are agreed to be severed before supply or contract of supply</a:t>
          </a:r>
          <a:endParaRPr lang="en-IN" sz="2500" kern="1200" dirty="0"/>
        </a:p>
      </dsp:txBody>
      <dsp:txXfrm>
        <a:off x="4030477" y="36327"/>
        <a:ext cx="2430883" cy="3915516"/>
      </dsp:txXfrm>
    </dsp:sp>
    <dsp:sp modelId="{B4709A1A-B94F-4909-9713-3917CF4A6A88}">
      <dsp:nvSpPr>
        <dsp:cNvPr id="0" name=""/>
        <dsp:cNvSpPr/>
      </dsp:nvSpPr>
      <dsp:spPr>
        <a:xfrm>
          <a:off x="6755024" y="36327"/>
          <a:ext cx="3262930" cy="3915516"/>
        </a:xfrm>
        <a:prstGeom prst="roundRect">
          <a:avLst>
            <a:gd name="adj" fmla="val 5000"/>
          </a:avLst>
        </a:prstGeom>
        <a:solidFill>
          <a:srgbClr val="FF000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a:t>DOES NOT INCLUDE</a:t>
          </a:r>
          <a:endParaRPr lang="en-IN" sz="2600" kern="1200" dirty="0"/>
        </a:p>
      </dsp:txBody>
      <dsp:txXfrm rot="16200000">
        <a:off x="5475955" y="1315396"/>
        <a:ext cx="3210723" cy="652586"/>
      </dsp:txXfrm>
    </dsp:sp>
    <dsp:sp modelId="{C2C39419-1987-48E4-861A-214D61F8F491}">
      <dsp:nvSpPr>
        <dsp:cNvPr id="0" name=""/>
        <dsp:cNvSpPr/>
      </dsp:nvSpPr>
      <dsp:spPr>
        <a:xfrm rot="5400000">
          <a:off x="6483628" y="3148233"/>
          <a:ext cx="575421" cy="489439"/>
        </a:xfrm>
        <a:prstGeom prst="flowChartExtract">
          <a:avLst/>
        </a:prstGeom>
        <a:solidFill>
          <a:schemeClr val="lt1">
            <a:hueOff val="0"/>
            <a:satOff val="0"/>
            <a:lumOff val="0"/>
            <a:alphaOff val="0"/>
          </a:schemeClr>
        </a:solidFill>
        <a:ln w="15875" cap="rnd"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71BCDF51-3F7B-42B2-8992-DD1691A675CE}">
      <dsp:nvSpPr>
        <dsp:cNvPr id="0" name=""/>
        <dsp:cNvSpPr/>
      </dsp:nvSpPr>
      <dsp:spPr>
        <a:xfrm>
          <a:off x="7407610" y="36327"/>
          <a:ext cx="2430883" cy="3915516"/>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buNone/>
          </a:pPr>
          <a:r>
            <a:rPr lang="en-US" sz="2500" kern="1200" dirty="0"/>
            <a:t>1. Money</a:t>
          </a:r>
        </a:p>
        <a:p>
          <a:pPr lvl="0" algn="l" defTabSz="1111250">
            <a:lnSpc>
              <a:spcPct val="90000"/>
            </a:lnSpc>
            <a:spcBef>
              <a:spcPct val="0"/>
            </a:spcBef>
            <a:spcAft>
              <a:spcPct val="35000"/>
            </a:spcAft>
            <a:buFont typeface="Arial" panose="020B0604020202020204" pitchFamily="34" charset="0"/>
            <a:buChar char="•"/>
          </a:pPr>
          <a:r>
            <a:rPr lang="en-US" sz="2500" kern="1200" dirty="0"/>
            <a:t>2. Securities </a:t>
          </a:r>
          <a:endParaRPr lang="en-IN" sz="2500" kern="1200" dirty="0"/>
        </a:p>
      </dsp:txBody>
      <dsp:txXfrm>
        <a:off x="7407610" y="36327"/>
        <a:ext cx="2430883" cy="391551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A801A7-62D8-462B-9D00-7CB49DE7C6D3}">
      <dsp:nvSpPr>
        <dsp:cNvPr id="0" name=""/>
        <dsp:cNvSpPr/>
      </dsp:nvSpPr>
      <dsp:spPr>
        <a:xfrm>
          <a:off x="0" y="0"/>
          <a:ext cx="2870057" cy="3364412"/>
        </a:xfrm>
        <a:prstGeom prst="roundRect">
          <a:avLst>
            <a:gd name="adj" fmla="val 5000"/>
          </a:avLst>
        </a:prstGeom>
        <a:solidFill>
          <a:schemeClr val="accent3">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2583" rIns="120015" bIns="0" numCol="1" spcCol="1270" anchor="t" anchorCtr="0">
          <a:noAutofit/>
        </a:bodyPr>
        <a:lstStyle/>
        <a:p>
          <a:pPr marL="0" lvl="0" indent="0" algn="r" defTabSz="1200150">
            <a:lnSpc>
              <a:spcPct val="90000"/>
            </a:lnSpc>
            <a:spcBef>
              <a:spcPct val="0"/>
            </a:spcBef>
            <a:spcAft>
              <a:spcPct val="35000"/>
            </a:spcAft>
            <a:buNone/>
          </a:pPr>
          <a:r>
            <a:rPr lang="en-IN" sz="2700" kern="1200">
              <a:latin typeface="Corbel" panose="020B0503020204020204"/>
              <a:ea typeface="+mn-ea"/>
              <a:cs typeface="+mn-cs"/>
            </a:rPr>
            <a:t>MEANS</a:t>
          </a:r>
          <a:endParaRPr lang="en-IN" sz="2700" kern="1200" dirty="0">
            <a:latin typeface="Corbel" panose="020B0503020204020204"/>
            <a:ea typeface="+mn-ea"/>
            <a:cs typeface="+mn-cs"/>
          </a:endParaRPr>
        </a:p>
      </dsp:txBody>
      <dsp:txXfrm rot="16200000">
        <a:off x="-1092403" y="1092403"/>
        <a:ext cx="2758817" cy="574011"/>
      </dsp:txXfrm>
    </dsp:sp>
    <dsp:sp modelId="{2FD908E3-A49A-4129-8486-DF8F177909CC}">
      <dsp:nvSpPr>
        <dsp:cNvPr id="0" name=""/>
        <dsp:cNvSpPr/>
      </dsp:nvSpPr>
      <dsp:spPr>
        <a:xfrm>
          <a:off x="880826" y="0"/>
          <a:ext cx="2138193" cy="3364412"/>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b="1" u="sng" kern="1200" dirty="0"/>
            <a:t>Anything</a:t>
          </a:r>
          <a:r>
            <a:rPr lang="en-US" sz="2800" u="sng" kern="1200" dirty="0"/>
            <a:t> other than </a:t>
          </a:r>
          <a:endParaRPr lang="en-US" sz="2800" u="sng" kern="1200" dirty="0" smtClean="0"/>
        </a:p>
        <a:p>
          <a:pPr lvl="0" algn="l" defTabSz="1244600">
            <a:lnSpc>
              <a:spcPct val="90000"/>
            </a:lnSpc>
            <a:spcBef>
              <a:spcPct val="0"/>
            </a:spcBef>
            <a:spcAft>
              <a:spcPct val="35000"/>
            </a:spcAft>
          </a:pPr>
          <a:r>
            <a:rPr lang="en-US" sz="2800" kern="1200" dirty="0" smtClean="0"/>
            <a:t>Goods</a:t>
          </a:r>
        </a:p>
        <a:p>
          <a:pPr lvl="0" algn="l" defTabSz="1244600">
            <a:lnSpc>
              <a:spcPct val="90000"/>
            </a:lnSpc>
            <a:spcBef>
              <a:spcPct val="0"/>
            </a:spcBef>
            <a:spcAft>
              <a:spcPct val="35000"/>
            </a:spcAft>
          </a:pPr>
          <a:r>
            <a:rPr lang="en-US" sz="2800" kern="1200" dirty="0" smtClean="0"/>
            <a:t>Money</a:t>
          </a:r>
          <a:endParaRPr lang="en-IN" sz="2800" kern="1200" dirty="0"/>
        </a:p>
        <a:p>
          <a:pPr lvl="0" algn="l" defTabSz="1600200">
            <a:lnSpc>
              <a:spcPct val="90000"/>
            </a:lnSpc>
            <a:spcBef>
              <a:spcPct val="0"/>
            </a:spcBef>
            <a:spcAft>
              <a:spcPct val="35000"/>
            </a:spcAft>
          </a:pPr>
          <a:r>
            <a:rPr lang="en-IN" sz="3600" kern="1200" dirty="0" smtClean="0"/>
            <a:t>Securities</a:t>
          </a:r>
          <a:endParaRPr lang="en-IN" sz="3600" kern="1200" dirty="0"/>
        </a:p>
      </dsp:txBody>
      <dsp:txXfrm>
        <a:off x="880826" y="0"/>
        <a:ext cx="2138193" cy="3364412"/>
      </dsp:txXfrm>
    </dsp:sp>
    <dsp:sp modelId="{FCECEC71-0D97-48AB-BA83-5A5C154752B7}">
      <dsp:nvSpPr>
        <dsp:cNvPr id="0" name=""/>
        <dsp:cNvSpPr/>
      </dsp:nvSpPr>
      <dsp:spPr>
        <a:xfrm>
          <a:off x="3270938" y="0"/>
          <a:ext cx="6997523" cy="3364412"/>
        </a:xfrm>
        <a:prstGeom prst="roundRect">
          <a:avLst>
            <a:gd name="adj" fmla="val 5000"/>
          </a:avLst>
        </a:prstGeom>
        <a:solidFill>
          <a:srgbClr val="92D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4018" rIns="186690" bIns="0" numCol="1" spcCol="1270" anchor="t" anchorCtr="0">
          <a:noAutofit/>
        </a:bodyPr>
        <a:lstStyle/>
        <a:p>
          <a:pPr lvl="0" algn="r" defTabSz="1866900">
            <a:lnSpc>
              <a:spcPct val="90000"/>
            </a:lnSpc>
            <a:spcBef>
              <a:spcPct val="0"/>
            </a:spcBef>
            <a:spcAft>
              <a:spcPct val="35000"/>
            </a:spcAft>
          </a:pPr>
          <a:r>
            <a:rPr lang="en-US" sz="4200" kern="1200" dirty="0"/>
            <a:t>INCLUDES</a:t>
          </a:r>
          <a:endParaRPr lang="en-IN" sz="4200" kern="1200" dirty="0"/>
        </a:p>
      </dsp:txBody>
      <dsp:txXfrm rot="16200000">
        <a:off x="2591281" y="679656"/>
        <a:ext cx="2758817" cy="1399504"/>
      </dsp:txXfrm>
    </dsp:sp>
    <dsp:sp modelId="{D9EDDD24-55FE-4EB1-B224-A3F3BE15B68C}">
      <dsp:nvSpPr>
        <dsp:cNvPr id="0" name=""/>
        <dsp:cNvSpPr/>
      </dsp:nvSpPr>
      <dsp:spPr>
        <a:xfrm rot="5400000">
          <a:off x="3059308" y="2350654"/>
          <a:ext cx="494280" cy="1065299"/>
        </a:xfrm>
        <a:prstGeom prst="flowChartExtract">
          <a:avLst/>
        </a:prstGeom>
        <a:solidFill>
          <a:schemeClr val="lt1">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840B55-D4CF-4B59-A8EC-D299F7B2B34D}">
      <dsp:nvSpPr>
        <dsp:cNvPr id="0" name=""/>
        <dsp:cNvSpPr/>
      </dsp:nvSpPr>
      <dsp:spPr>
        <a:xfrm>
          <a:off x="4678017" y="0"/>
          <a:ext cx="5213155" cy="3364412"/>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IN" sz="2800" kern="1200" dirty="0" smtClean="0"/>
            <a:t>activities relating to the use of money or its conversion by cash or by any other mode, from one form, currency or denomination, to another form, currency or denomination for which a separate consideration is charged;</a:t>
          </a:r>
        </a:p>
        <a:p>
          <a:pPr lvl="0" algn="l" defTabSz="1244600">
            <a:lnSpc>
              <a:spcPct val="90000"/>
            </a:lnSpc>
            <a:spcBef>
              <a:spcPct val="0"/>
            </a:spcBef>
            <a:spcAft>
              <a:spcPct val="35000"/>
            </a:spcAft>
          </a:pPr>
          <a:endParaRPr lang="en-IN" sz="2700" kern="1200" dirty="0"/>
        </a:p>
      </dsp:txBody>
      <dsp:txXfrm>
        <a:off x="4678017" y="0"/>
        <a:ext cx="5213155" cy="336441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2EC4CC-3C1B-468B-BD49-4AFE8B3B8107}">
      <dsp:nvSpPr>
        <dsp:cNvPr id="0" name=""/>
        <dsp:cNvSpPr/>
      </dsp:nvSpPr>
      <dsp:spPr>
        <a:xfrm>
          <a:off x="4465782" y="4052757"/>
          <a:ext cx="2509488" cy="779246"/>
        </a:xfrm>
        <a:prstGeom prst="round1Rect">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sz="3000" b="1" kern="1200" dirty="0"/>
            <a:t>SUPPLY</a:t>
          </a:r>
          <a:endParaRPr lang="en-US" sz="3000" kern="1200" dirty="0"/>
        </a:p>
      </dsp:txBody>
      <dsp:txXfrm>
        <a:off x="4465782" y="4052757"/>
        <a:ext cx="2509488" cy="779246"/>
      </dsp:txXfrm>
    </dsp:sp>
    <dsp:sp modelId="{0FF1BB67-F7B4-482D-98EA-C26A4063C366}">
      <dsp:nvSpPr>
        <dsp:cNvPr id="0" name=""/>
        <dsp:cNvSpPr/>
      </dsp:nvSpPr>
      <dsp:spPr>
        <a:xfrm rot="13265735">
          <a:off x="1918042" y="2132715"/>
          <a:ext cx="3878561" cy="715204"/>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5E0A286-6AE5-42BD-AD8A-174E3D34F206}">
      <dsp:nvSpPr>
        <dsp:cNvPr id="0" name=""/>
        <dsp:cNvSpPr/>
      </dsp:nvSpPr>
      <dsp:spPr>
        <a:xfrm>
          <a:off x="0" y="24819"/>
          <a:ext cx="3668306" cy="4962506"/>
        </a:xfrm>
        <a:prstGeom prst="roundRect">
          <a:avLst>
            <a:gd name="adj" fmla="val 10000"/>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889000">
            <a:lnSpc>
              <a:spcPct val="90000"/>
            </a:lnSpc>
            <a:spcBef>
              <a:spcPct val="0"/>
            </a:spcBef>
            <a:spcAft>
              <a:spcPct val="35000"/>
            </a:spcAft>
            <a:buNone/>
          </a:pPr>
          <a:r>
            <a:rPr lang="en-US" sz="2000" kern="1200" dirty="0"/>
            <a:t>All forms of supply of </a:t>
          </a:r>
        </a:p>
        <a:p>
          <a:pPr lvl="0" algn="l" defTabSz="889000">
            <a:lnSpc>
              <a:spcPct val="90000"/>
            </a:lnSpc>
            <a:spcBef>
              <a:spcPct val="0"/>
            </a:spcBef>
            <a:spcAft>
              <a:spcPct val="35000"/>
            </a:spcAft>
            <a:buNone/>
          </a:pPr>
          <a:r>
            <a:rPr lang="en-US" sz="2000" kern="1200" dirty="0"/>
            <a:t>goods and/or services; </a:t>
          </a:r>
        </a:p>
        <a:p>
          <a:pPr lvl="0" algn="l" defTabSz="889000">
            <a:lnSpc>
              <a:spcPct val="90000"/>
            </a:lnSpc>
            <a:spcBef>
              <a:spcPct val="0"/>
            </a:spcBef>
            <a:spcAft>
              <a:spcPct val="35000"/>
            </a:spcAft>
            <a:buNone/>
          </a:pPr>
          <a:r>
            <a:rPr lang="en-US" sz="2000" kern="1200" dirty="0"/>
            <a:t>made or agreed to be made;</a:t>
          </a:r>
        </a:p>
        <a:p>
          <a:pPr lvl="0" algn="l" defTabSz="889000">
            <a:lnSpc>
              <a:spcPct val="90000"/>
            </a:lnSpc>
            <a:spcBef>
              <a:spcPct val="0"/>
            </a:spcBef>
            <a:spcAft>
              <a:spcPct val="35000"/>
            </a:spcAft>
            <a:buNone/>
          </a:pPr>
          <a:r>
            <a:rPr lang="en-US" sz="2000" kern="1200" dirty="0"/>
            <a:t>for a consideration;</a:t>
          </a:r>
        </a:p>
        <a:p>
          <a:pPr lvl="0" algn="l" defTabSz="889000">
            <a:lnSpc>
              <a:spcPct val="90000"/>
            </a:lnSpc>
            <a:spcBef>
              <a:spcPct val="0"/>
            </a:spcBef>
            <a:spcAft>
              <a:spcPct val="35000"/>
            </a:spcAft>
            <a:buNone/>
          </a:pPr>
          <a:r>
            <a:rPr lang="en-US" sz="2000" kern="1200" dirty="0"/>
            <a:t>by a person;</a:t>
          </a:r>
        </a:p>
        <a:p>
          <a:pPr lvl="0" algn="l" defTabSz="889000">
            <a:lnSpc>
              <a:spcPct val="90000"/>
            </a:lnSpc>
            <a:spcBef>
              <a:spcPct val="0"/>
            </a:spcBef>
            <a:spcAft>
              <a:spcPct val="35000"/>
            </a:spcAft>
            <a:buNone/>
          </a:pPr>
          <a:r>
            <a:rPr lang="en-US" sz="2000" b="1" kern="1200" dirty="0"/>
            <a:t>IN THE COURSE OR FURTHERANCE OF BUSINESS </a:t>
          </a:r>
          <a:r>
            <a:rPr lang="en-US" sz="2000" kern="1200" dirty="0"/>
            <a:t>such as</a:t>
          </a:r>
        </a:p>
        <a:p>
          <a:pPr lvl="0" algn="l" defTabSz="889000">
            <a:lnSpc>
              <a:spcPct val="90000"/>
            </a:lnSpc>
            <a:spcBef>
              <a:spcPct val="0"/>
            </a:spcBef>
            <a:spcAft>
              <a:spcPct val="35000"/>
            </a:spcAft>
            <a:buNone/>
          </a:pPr>
          <a:r>
            <a:rPr lang="en-US" sz="2000" kern="1200" dirty="0"/>
            <a:t>1. Sale  2. Transfer</a:t>
          </a:r>
        </a:p>
        <a:p>
          <a:pPr lvl="0" algn="l" defTabSz="889000">
            <a:lnSpc>
              <a:spcPct val="90000"/>
            </a:lnSpc>
            <a:spcBef>
              <a:spcPct val="0"/>
            </a:spcBef>
            <a:spcAft>
              <a:spcPct val="35000"/>
            </a:spcAft>
            <a:buNone/>
          </a:pPr>
          <a:r>
            <a:rPr lang="en-US" sz="2000" kern="1200" dirty="0"/>
            <a:t>3. Barter  4. Exchange</a:t>
          </a:r>
        </a:p>
        <a:p>
          <a:pPr lvl="0" algn="l" defTabSz="889000">
            <a:lnSpc>
              <a:spcPct val="90000"/>
            </a:lnSpc>
            <a:spcBef>
              <a:spcPct val="0"/>
            </a:spcBef>
            <a:spcAft>
              <a:spcPct val="35000"/>
            </a:spcAft>
            <a:buNone/>
          </a:pPr>
          <a:r>
            <a:rPr lang="en-US" sz="2000" kern="1200" dirty="0"/>
            <a:t>5. License  6. Rental</a:t>
          </a:r>
        </a:p>
        <a:p>
          <a:pPr lvl="0" algn="l" defTabSz="889000">
            <a:lnSpc>
              <a:spcPct val="90000"/>
            </a:lnSpc>
            <a:spcBef>
              <a:spcPct val="0"/>
            </a:spcBef>
            <a:spcAft>
              <a:spcPct val="35000"/>
            </a:spcAft>
            <a:buNone/>
          </a:pPr>
          <a:r>
            <a:rPr lang="en-US" sz="2000" kern="1200" dirty="0"/>
            <a:t>7.  Lease 8. disposal </a:t>
          </a:r>
        </a:p>
      </dsp:txBody>
      <dsp:txXfrm>
        <a:off x="0" y="24819"/>
        <a:ext cx="3668306" cy="4962506"/>
      </dsp:txXfrm>
    </dsp:sp>
    <dsp:sp modelId="{AD4FDF36-B521-4394-8161-F4AE54617C66}">
      <dsp:nvSpPr>
        <dsp:cNvPr id="0" name=""/>
        <dsp:cNvSpPr/>
      </dsp:nvSpPr>
      <dsp:spPr>
        <a:xfrm rot="19343757">
          <a:off x="5669553" y="1987363"/>
          <a:ext cx="4851510" cy="715204"/>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7803F96-8D87-4FBD-AE54-5F1D0B7D98C1}">
      <dsp:nvSpPr>
        <dsp:cNvPr id="0" name=""/>
        <dsp:cNvSpPr/>
      </dsp:nvSpPr>
      <dsp:spPr>
        <a:xfrm>
          <a:off x="8162679" y="310166"/>
          <a:ext cx="2057332" cy="2169090"/>
        </a:xfrm>
        <a:prstGeom prst="roundRect">
          <a:avLst>
            <a:gd name="adj" fmla="val 10000"/>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889000">
            <a:lnSpc>
              <a:spcPct val="90000"/>
            </a:lnSpc>
            <a:spcBef>
              <a:spcPct val="0"/>
            </a:spcBef>
            <a:spcAft>
              <a:spcPct val="35000"/>
            </a:spcAft>
          </a:pPr>
          <a:r>
            <a:rPr lang="en-US" sz="2000" kern="1200" dirty="0"/>
            <a:t>Specified in </a:t>
          </a:r>
          <a:r>
            <a:rPr lang="en-US" sz="2000" kern="1200" dirty="0" smtClean="0"/>
            <a:t>Sch. </a:t>
          </a:r>
          <a:r>
            <a:rPr lang="en-US" sz="2000" kern="1200" dirty="0"/>
            <a:t>I</a:t>
          </a:r>
        </a:p>
        <a:p>
          <a:pPr lvl="0" algn="l" defTabSz="889000">
            <a:lnSpc>
              <a:spcPct val="90000"/>
            </a:lnSpc>
            <a:spcBef>
              <a:spcPct val="0"/>
            </a:spcBef>
            <a:spcAft>
              <a:spcPct val="35000"/>
            </a:spcAft>
          </a:pPr>
          <a:r>
            <a:rPr lang="en-US" sz="2000" kern="1200" dirty="0"/>
            <a:t>Made or agreed to be made</a:t>
          </a:r>
        </a:p>
        <a:p>
          <a:pPr lvl="0" algn="l" defTabSz="889000">
            <a:lnSpc>
              <a:spcPct val="90000"/>
            </a:lnSpc>
            <a:spcBef>
              <a:spcPct val="0"/>
            </a:spcBef>
            <a:spcAft>
              <a:spcPct val="35000"/>
            </a:spcAft>
          </a:pPr>
          <a:r>
            <a:rPr lang="en-US" sz="2000" kern="1200" dirty="0"/>
            <a:t>Without Consideration</a:t>
          </a:r>
        </a:p>
      </dsp:txBody>
      <dsp:txXfrm>
        <a:off x="8162679" y="310166"/>
        <a:ext cx="2057332" cy="2169090"/>
      </dsp:txXfrm>
    </dsp:sp>
    <dsp:sp modelId="{190850BD-683E-4F19-A7B8-CF67510B7D3A}">
      <dsp:nvSpPr>
        <dsp:cNvPr id="0" name=""/>
        <dsp:cNvSpPr/>
      </dsp:nvSpPr>
      <dsp:spPr>
        <a:xfrm rot="16206143">
          <a:off x="4074091" y="1916074"/>
          <a:ext cx="3326053" cy="715204"/>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9390F2-677A-472A-B65D-4EBA112F8A30}">
      <dsp:nvSpPr>
        <dsp:cNvPr id="0" name=""/>
        <dsp:cNvSpPr/>
      </dsp:nvSpPr>
      <dsp:spPr>
        <a:xfrm>
          <a:off x="4275884" y="0"/>
          <a:ext cx="3785147" cy="1939786"/>
        </a:xfrm>
        <a:prstGeom prst="roundRect">
          <a:avLst>
            <a:gd name="adj" fmla="val 10000"/>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889000">
            <a:lnSpc>
              <a:spcPct val="90000"/>
            </a:lnSpc>
            <a:spcBef>
              <a:spcPct val="0"/>
            </a:spcBef>
            <a:spcAft>
              <a:spcPct val="35000"/>
            </a:spcAft>
          </a:pPr>
          <a:r>
            <a:rPr lang="en-US" sz="2000" kern="1200" dirty="0" smtClean="0"/>
            <a:t>Import </a:t>
          </a:r>
          <a:r>
            <a:rPr lang="en-US" sz="2000" kern="1200" dirty="0"/>
            <a:t>of </a:t>
          </a:r>
          <a:r>
            <a:rPr lang="en-US" sz="2000" kern="1200" dirty="0" smtClean="0"/>
            <a:t>service for  </a:t>
          </a:r>
          <a:r>
            <a:rPr lang="en-US" sz="2000" kern="1200" dirty="0"/>
            <a:t>a </a:t>
          </a:r>
          <a:r>
            <a:rPr lang="en-US" sz="2000" kern="1200" dirty="0" smtClean="0"/>
            <a:t>consideration And </a:t>
          </a:r>
          <a:r>
            <a:rPr lang="en-US" sz="2000" b="1" kern="1200" dirty="0" smtClean="0"/>
            <a:t>WHETHER </a:t>
          </a:r>
          <a:r>
            <a:rPr lang="en-US" sz="2000" b="1" kern="1200" dirty="0"/>
            <a:t>OR NOT</a:t>
          </a:r>
          <a:r>
            <a:rPr lang="en-US" sz="2000" kern="1200" dirty="0"/>
            <a:t> </a:t>
          </a:r>
          <a:r>
            <a:rPr lang="en-US" sz="2000" kern="1200" dirty="0" smtClean="0"/>
            <a:t> in </a:t>
          </a:r>
          <a:r>
            <a:rPr lang="en-US" sz="2000" kern="1200" dirty="0"/>
            <a:t>the course or furtherance of business</a:t>
          </a:r>
        </a:p>
      </dsp:txBody>
      <dsp:txXfrm>
        <a:off x="4275884" y="0"/>
        <a:ext cx="3785147" cy="1939786"/>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9280AE-B4A3-4BC5-8B12-CEED6F854405}" type="datetimeFigureOut">
              <a:rPr lang="en-IN" smtClean="0"/>
              <a:pPr/>
              <a:t>6/13/2017</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F0A0F4-10F3-49B5-8A3F-44CC792B5201}" type="slidenum">
              <a:rPr lang="en-IN" smtClean="0"/>
              <a:pPr/>
              <a:t>‹#›</a:t>
            </a:fld>
            <a:endParaRPr lang="en-IN"/>
          </a:p>
        </p:txBody>
      </p:sp>
    </p:spTree>
    <p:extLst>
      <p:ext uri="{BB962C8B-B14F-4D97-AF65-F5344CB8AC3E}">
        <p14:creationId xmlns:p14="http://schemas.microsoft.com/office/powerpoint/2010/main" xmlns="" val="414687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1</a:t>
            </a:fld>
            <a:endParaRPr lang="en-IN"/>
          </a:p>
        </p:txBody>
      </p:sp>
    </p:spTree>
    <p:extLst>
      <p:ext uri="{BB962C8B-B14F-4D97-AF65-F5344CB8AC3E}">
        <p14:creationId xmlns:p14="http://schemas.microsoft.com/office/powerpoint/2010/main" xmlns="" val="1079951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03276A-E705-4088-8703-B7DB57485EDA}" type="datetime1">
              <a:rPr lang="en-IN" smtClean="0"/>
              <a:pPr/>
              <a:t>6/13/2017</a:t>
            </a:fld>
            <a:endParaRPr lang="en-IN"/>
          </a:p>
        </p:txBody>
      </p:sp>
      <p:sp>
        <p:nvSpPr>
          <p:cNvPr id="5" name="Footer Placeholder 4"/>
          <p:cNvSpPr>
            <a:spLocks noGrp="1"/>
          </p:cNvSpPr>
          <p:nvPr>
            <p:ph type="ftr" sz="quarter" idx="11"/>
          </p:nvPr>
        </p:nvSpPr>
        <p:spPr>
          <a:xfrm>
            <a:off x="5332412" y="5883275"/>
            <a:ext cx="4324044" cy="365125"/>
          </a:xfrm>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425048930"/>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F508EAE-8659-44A1-95E4-7B4149936988}" type="datetime1">
              <a:rPr lang="en-IN" smtClean="0"/>
              <a:pPr/>
              <a:t>6/13/2017</a:t>
            </a:fld>
            <a:endParaRPr lang="en-IN"/>
          </a:p>
        </p:txBody>
      </p:sp>
      <p:sp>
        <p:nvSpPr>
          <p:cNvPr id="6" name="Footer Placeholder 5"/>
          <p:cNvSpPr>
            <a:spLocks noGrp="1"/>
          </p:cNvSpPr>
          <p:nvPr>
            <p:ph type="ftr" sz="quarter" idx="11"/>
          </p:nvPr>
        </p:nvSpPr>
        <p:spPr/>
        <p:txBody>
          <a:bodyPr/>
          <a:lstStyle/>
          <a:p>
            <a:r>
              <a:rPr lang="en-IN"/>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690702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2DCACE0-0B87-4DCB-B4E5-EB3835A67C7B}"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840889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036496-642C-4C7A-A81C-D981EC9C5C59}"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1177305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9E4C38E-F7F3-4653-A0A7-4AE73569DE48}"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484337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AEE6C59-44BA-4F9D-BDA5-8FA889561C7C}"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709556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728DEC-A047-46C5-9AA6-D8BA27F94E5F}"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1729602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2FA57A-2242-4AAD-87CF-85D13081674C}"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607983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79A930-3358-4E1E-8BD9-906B2DE8E761}"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162388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2E92DD-DDA5-43DF-B638-24295E9263C0}"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a:xfrm>
            <a:off x="10951856" y="5867131"/>
            <a:ext cx="551167" cy="365125"/>
          </a:xfrm>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1637937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D2B3428-AEE7-4B72-B152-00FEA2A12619}" type="datetime1">
              <a:rPr lang="en-IN" smtClean="0"/>
              <a:pPr/>
              <a:t>6/13/2017</a:t>
            </a:fld>
            <a:endParaRPr lang="en-IN"/>
          </a:p>
        </p:txBody>
      </p:sp>
      <p:sp>
        <p:nvSpPr>
          <p:cNvPr id="5" name="Footer Placeholder 4"/>
          <p:cNvSpPr>
            <a:spLocks noGrp="1"/>
          </p:cNvSpPr>
          <p:nvPr>
            <p:ph type="ftr" sz="quarter" idx="11"/>
          </p:nvPr>
        </p:nvSpPr>
        <p:spPr/>
        <p:txBody>
          <a:bodyPr/>
          <a:lstStyle/>
          <a:p>
            <a:r>
              <a:rPr lang="en-IN"/>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595895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F883201-1334-44D1-B780-915845AB56A3}" type="datetime1">
              <a:rPr lang="en-IN" smtClean="0"/>
              <a:pPr/>
              <a:t>6/13/2017</a:t>
            </a:fld>
            <a:endParaRPr lang="en-IN"/>
          </a:p>
        </p:txBody>
      </p:sp>
      <p:sp>
        <p:nvSpPr>
          <p:cNvPr id="6" name="Footer Placeholder 5"/>
          <p:cNvSpPr>
            <a:spLocks noGrp="1"/>
          </p:cNvSpPr>
          <p:nvPr>
            <p:ph type="ftr" sz="quarter" idx="11"/>
          </p:nvPr>
        </p:nvSpPr>
        <p:spPr/>
        <p:txBody>
          <a:bodyPr/>
          <a:lstStyle/>
          <a:p>
            <a:r>
              <a:rPr lang="en-IN"/>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490347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F695C2-1A52-422E-A837-266ED3E39D60}" type="datetime1">
              <a:rPr lang="en-IN" smtClean="0"/>
              <a:pPr/>
              <a:t>6/13/2017</a:t>
            </a:fld>
            <a:endParaRPr lang="en-IN"/>
          </a:p>
        </p:txBody>
      </p:sp>
      <p:sp>
        <p:nvSpPr>
          <p:cNvPr id="8" name="Footer Placeholder 7"/>
          <p:cNvSpPr>
            <a:spLocks noGrp="1"/>
          </p:cNvSpPr>
          <p:nvPr>
            <p:ph type="ftr" sz="quarter" idx="11"/>
          </p:nvPr>
        </p:nvSpPr>
        <p:spPr/>
        <p:txBody>
          <a:bodyPr/>
          <a:lstStyle/>
          <a:p>
            <a:r>
              <a:rPr lang="en-IN"/>
              <a:t>Presentation by CA. Gaurav V Save</a:t>
            </a:r>
          </a:p>
        </p:txBody>
      </p:sp>
      <p:sp>
        <p:nvSpPr>
          <p:cNvPr id="9" name="Slide Number Placeholder 8"/>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14117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D387B9-811C-4E43-A6B1-7D9180ED66EF}" type="datetime1">
              <a:rPr lang="en-IN" smtClean="0"/>
              <a:pPr/>
              <a:t>6/13/2017</a:t>
            </a:fld>
            <a:endParaRPr lang="en-IN"/>
          </a:p>
        </p:txBody>
      </p:sp>
      <p:sp>
        <p:nvSpPr>
          <p:cNvPr id="4" name="Footer Placeholder 3"/>
          <p:cNvSpPr>
            <a:spLocks noGrp="1"/>
          </p:cNvSpPr>
          <p:nvPr>
            <p:ph type="ftr" sz="quarter" idx="11"/>
          </p:nvPr>
        </p:nvSpPr>
        <p:spPr/>
        <p:txBody>
          <a:bodyPr/>
          <a:lstStyle/>
          <a:p>
            <a:r>
              <a:rPr lang="en-IN"/>
              <a:t>Presentation by CA. Gaurav V Save</a:t>
            </a:r>
          </a:p>
        </p:txBody>
      </p:sp>
      <p:sp>
        <p:nvSpPr>
          <p:cNvPr id="5" name="Slide Number Placeholder 4"/>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879978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CD9E6-EA72-4C89-8AB3-1E0B113CB969}" type="datetime1">
              <a:rPr lang="en-IN" smtClean="0"/>
              <a:pPr/>
              <a:t>6/13/2017</a:t>
            </a:fld>
            <a:endParaRPr lang="en-IN"/>
          </a:p>
        </p:txBody>
      </p:sp>
      <p:sp>
        <p:nvSpPr>
          <p:cNvPr id="3" name="Footer Placeholder 2"/>
          <p:cNvSpPr>
            <a:spLocks noGrp="1"/>
          </p:cNvSpPr>
          <p:nvPr>
            <p:ph type="ftr" sz="quarter" idx="11"/>
          </p:nvPr>
        </p:nvSpPr>
        <p:spPr/>
        <p:txBody>
          <a:bodyPr/>
          <a:lstStyle/>
          <a:p>
            <a:r>
              <a:rPr lang="en-IN"/>
              <a:t>Presentation by CA. Gaurav V Save</a:t>
            </a:r>
          </a:p>
        </p:txBody>
      </p:sp>
      <p:sp>
        <p:nvSpPr>
          <p:cNvPr id="4" name="Slide Number Placeholder 3"/>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2020731134"/>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28B3FF4-ED68-42C5-B036-784D93DDD805}" type="datetime1">
              <a:rPr lang="en-IN" smtClean="0"/>
              <a:pPr/>
              <a:t>6/13/2017</a:t>
            </a:fld>
            <a:endParaRPr lang="en-IN"/>
          </a:p>
        </p:txBody>
      </p:sp>
      <p:sp>
        <p:nvSpPr>
          <p:cNvPr id="6" name="Footer Placeholder 5"/>
          <p:cNvSpPr>
            <a:spLocks noGrp="1"/>
          </p:cNvSpPr>
          <p:nvPr>
            <p:ph type="ftr" sz="quarter" idx="11"/>
          </p:nvPr>
        </p:nvSpPr>
        <p:spPr/>
        <p:txBody>
          <a:bodyPr/>
          <a:lstStyle/>
          <a:p>
            <a:r>
              <a:rPr lang="en-IN"/>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827119906"/>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1B7A07E-AC38-4AEA-AC10-893D5745BF84}" type="datetime1">
              <a:rPr lang="en-IN" smtClean="0"/>
              <a:pPr/>
              <a:t>6/13/2017</a:t>
            </a:fld>
            <a:endParaRPr lang="en-IN"/>
          </a:p>
        </p:txBody>
      </p:sp>
      <p:sp>
        <p:nvSpPr>
          <p:cNvPr id="6" name="Footer Placeholder 5"/>
          <p:cNvSpPr>
            <a:spLocks noGrp="1"/>
          </p:cNvSpPr>
          <p:nvPr>
            <p:ph type="ftr" sz="quarter" idx="11"/>
          </p:nvPr>
        </p:nvSpPr>
        <p:spPr/>
        <p:txBody>
          <a:bodyPr/>
          <a:lstStyle/>
          <a:p>
            <a:r>
              <a:rPr lang="en-IN"/>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124110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AC2793B-D455-460E-B9FA-1688691F2C50}" type="datetime1">
              <a:rPr lang="en-IN" smtClean="0"/>
              <a:pPr/>
              <a:t>6/13/2017</a:t>
            </a:fld>
            <a:endParaRPr lang="en-IN"/>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IN"/>
              <a:t>Presentation by CA. Gaurav V Save</a:t>
            </a: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F9AEF47-7856-4724-A700-B340DFD214A1}" type="slidenum">
              <a:rPr lang="en-IN" smtClean="0"/>
              <a:pPr/>
              <a:t>‹#›</a:t>
            </a:fld>
            <a:endParaRPr lang="en-IN"/>
          </a:p>
        </p:txBody>
      </p:sp>
    </p:spTree>
    <p:extLst>
      <p:ext uri="{BB962C8B-B14F-4D97-AF65-F5344CB8AC3E}">
        <p14:creationId xmlns:p14="http://schemas.microsoft.com/office/powerpoint/2010/main" xmlns="" val="3445715894"/>
      </p:ext>
    </p:extLst>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 id="2147484188" r:id="rId12"/>
    <p:sldLayoutId id="2147484189" r:id="rId13"/>
    <p:sldLayoutId id="2147484190" r:id="rId14"/>
    <p:sldLayoutId id="2147484191" r:id="rId15"/>
    <p:sldLayoutId id="2147484192" r:id="rId16"/>
    <p:sldLayoutId id="2147484193"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8401" y="1380068"/>
            <a:ext cx="8574622" cy="1441509"/>
          </a:xfrm>
        </p:spPr>
        <p:txBody>
          <a:bodyPr>
            <a:normAutofit/>
          </a:bodyPr>
          <a:lstStyle/>
          <a:p>
            <a:r>
              <a:rPr lang="en-IN" sz="7500" dirty="0">
                <a:solidFill>
                  <a:schemeClr val="accent1">
                    <a:lumMod val="75000"/>
                  </a:schemeClr>
                </a:solidFill>
                <a:latin typeface="Californian FB" panose="0207040306080B030204" pitchFamily="18" charset="0"/>
              </a:rPr>
              <a:t>Concept of Supply</a:t>
            </a:r>
          </a:p>
        </p:txBody>
      </p:sp>
      <p:sp>
        <p:nvSpPr>
          <p:cNvPr id="3" name="Subtitle 2"/>
          <p:cNvSpPr>
            <a:spLocks noGrp="1"/>
          </p:cNvSpPr>
          <p:nvPr>
            <p:ph type="subTitle" idx="1"/>
          </p:nvPr>
        </p:nvSpPr>
        <p:spPr>
          <a:xfrm>
            <a:off x="4515377" y="3004457"/>
            <a:ext cx="6987645" cy="2380344"/>
          </a:xfrm>
        </p:spPr>
        <p:txBody>
          <a:bodyPr>
            <a:normAutofit/>
          </a:bodyPr>
          <a:lstStyle/>
          <a:p>
            <a:pPr algn="ctr"/>
            <a:r>
              <a:rPr lang="en-US" sz="2800" b="1" dirty="0" smtClean="0">
                <a:latin typeface="Monotype Corsiva" pitchFamily="66" charset="0"/>
              </a:rPr>
              <a:t>DILIP  PHADKE</a:t>
            </a:r>
            <a:r>
              <a:rPr lang="en-US" sz="2800" b="1" dirty="0" smtClean="0"/>
              <a:t> </a:t>
            </a:r>
          </a:p>
          <a:p>
            <a:pPr algn="ctr"/>
            <a:r>
              <a:rPr lang="en-US" sz="2400" dirty="0" smtClean="0"/>
              <a:t>Chartered Accountant</a:t>
            </a:r>
          </a:p>
          <a:p>
            <a:pPr algn="ctr"/>
            <a:endParaRPr lang="en-US" sz="2400" b="1" i="1" dirty="0" smtClean="0">
              <a:latin typeface="Britannic Bold" pitchFamily="34" charset="0"/>
            </a:endParaRPr>
          </a:p>
          <a:p>
            <a:pPr algn="ctr"/>
            <a:endParaRPr lang="en-IN" sz="1700" dirty="0">
              <a:latin typeface="Californian FB" panose="0207040306080B030204" pitchFamily="18" charset="0"/>
            </a:endParaRPr>
          </a:p>
        </p:txBody>
      </p:sp>
    </p:spTree>
    <p:extLst>
      <p:ext uri="{BB962C8B-B14F-4D97-AF65-F5344CB8AC3E}">
        <p14:creationId xmlns:p14="http://schemas.microsoft.com/office/powerpoint/2010/main" xmlns="" val="34052558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966651"/>
          </a:xfrm>
        </p:spPr>
        <p:txBody>
          <a:bodyPr>
            <a:normAutofit/>
          </a:bodyPr>
          <a:lstStyle/>
          <a:p>
            <a:r>
              <a:rPr lang="en-IN" sz="2400" dirty="0" smtClean="0"/>
              <a:t>SCH. II [</a:t>
            </a:r>
            <a:r>
              <a:rPr lang="en-IN" sz="2400" i="1" dirty="0" smtClean="0"/>
              <a:t>Sec. 7]  </a:t>
            </a:r>
            <a:r>
              <a:rPr lang="en-IN" sz="2400" dirty="0" smtClean="0"/>
              <a:t>ACTIVITIES TO BE TREATED AS SUPPLY OF GOODS OR SUPPLY OF SERVICES</a:t>
            </a:r>
            <a:endParaRPr lang="en-IN" sz="2400" dirty="0">
              <a:latin typeface="Californian FB" panose="0207040306080B030204" pitchFamily="18" charset="0"/>
            </a:endParaRPr>
          </a:p>
        </p:txBody>
      </p:sp>
      <p:sp>
        <p:nvSpPr>
          <p:cNvPr id="15" name="Content Placeholder 14"/>
          <p:cNvSpPr>
            <a:spLocks noGrp="1"/>
          </p:cNvSpPr>
          <p:nvPr>
            <p:ph idx="1"/>
          </p:nvPr>
        </p:nvSpPr>
        <p:spPr>
          <a:xfrm>
            <a:off x="1371600" y="927463"/>
            <a:ext cx="10463349" cy="5617028"/>
          </a:xfrm>
        </p:spPr>
        <p:txBody>
          <a:bodyPr anchor="t">
            <a:noAutofit/>
          </a:bodyPr>
          <a:lstStyle/>
          <a:p>
            <a:r>
              <a:rPr lang="en-IN" b="1" dirty="0" smtClean="0"/>
              <a:t>4. Transfer of business assets (a)</a:t>
            </a:r>
            <a:r>
              <a:rPr lang="en-IN" dirty="0" smtClean="0"/>
              <a:t> where goods forming part of the assets of a business are transferred or disposed of by or under the directions of the person carrying on the business so as no longer to form part of those assets, whether or not for a consideration, such transfer or disposal is a supply of goods by the person;</a:t>
            </a:r>
          </a:p>
          <a:p>
            <a:r>
              <a:rPr lang="en-IN" b="1" dirty="0" smtClean="0"/>
              <a:t>(b)</a:t>
            </a:r>
            <a:r>
              <a:rPr lang="en-IN" dirty="0" smtClean="0"/>
              <a:t> where, by or under the direction of a person carrying on a business, goods held or used for the purposes of the business are put to any private use or are used, or made available to any person for use, for any purpose other than a purpose of the business, whether or not for a consideration, the usage or making available of such goods is a supply of services;</a:t>
            </a:r>
          </a:p>
          <a:p>
            <a:r>
              <a:rPr lang="en-IN" b="1" dirty="0" smtClean="0"/>
              <a:t>(c)</a:t>
            </a:r>
            <a:r>
              <a:rPr lang="en-IN" dirty="0" smtClean="0"/>
              <a:t> where any person ceases to be a taxable person, any goods forming part of the assets of any business carried on by him shall be deemed to be supplied by him in the course or furtherance of his business immediately before he ceases to be a taxable person, unless—</a:t>
            </a:r>
            <a:endParaRPr lang="en-IN" dirty="0"/>
          </a:p>
        </p:txBody>
      </p:sp>
      <p:sp>
        <p:nvSpPr>
          <p:cNvPr id="4" name="Slide Number Placeholder 3"/>
          <p:cNvSpPr>
            <a:spLocks noGrp="1"/>
          </p:cNvSpPr>
          <p:nvPr>
            <p:ph type="sldNum" sz="quarter" idx="12"/>
          </p:nvPr>
        </p:nvSpPr>
        <p:spPr/>
        <p:txBody>
          <a:bodyPr/>
          <a:lstStyle/>
          <a:p>
            <a:fld id="{FF9AEF47-7856-4724-A700-B340DFD214A1}" type="slidenum">
              <a:rPr lang="en-IN" smtClean="0"/>
              <a:pPr/>
              <a:t>10</a:t>
            </a:fld>
            <a:endParaRPr lang="en-IN"/>
          </a:p>
        </p:txBody>
      </p:sp>
    </p:spTree>
    <p:extLst>
      <p:ext uri="{BB962C8B-B14F-4D97-AF65-F5344CB8AC3E}">
        <p14:creationId xmlns:p14="http://schemas.microsoft.com/office/powerpoint/2010/main" xmlns="" val="3251365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966651"/>
          </a:xfrm>
        </p:spPr>
        <p:txBody>
          <a:bodyPr>
            <a:normAutofit/>
          </a:bodyPr>
          <a:lstStyle/>
          <a:p>
            <a:r>
              <a:rPr lang="en-IN" sz="2400" dirty="0" smtClean="0"/>
              <a:t>SCH. II [</a:t>
            </a:r>
            <a:r>
              <a:rPr lang="en-IN" sz="2400" i="1" dirty="0" smtClean="0"/>
              <a:t>Sec. 7]  </a:t>
            </a:r>
            <a:r>
              <a:rPr lang="en-IN" sz="2400" dirty="0" smtClean="0"/>
              <a:t>ACTIVITIES TO BE TREATED AS SUPPLY OF GOODS OR SUPPLY OF SERVICES</a:t>
            </a:r>
            <a:endParaRPr lang="en-IN" sz="2400" dirty="0">
              <a:latin typeface="Californian FB" panose="0207040306080B030204" pitchFamily="18" charset="0"/>
            </a:endParaRPr>
          </a:p>
        </p:txBody>
      </p:sp>
      <p:sp>
        <p:nvSpPr>
          <p:cNvPr id="15" name="Content Placeholder 14"/>
          <p:cNvSpPr>
            <a:spLocks noGrp="1"/>
          </p:cNvSpPr>
          <p:nvPr>
            <p:ph idx="1"/>
          </p:nvPr>
        </p:nvSpPr>
        <p:spPr>
          <a:xfrm>
            <a:off x="1371600" y="927463"/>
            <a:ext cx="10463349" cy="5617028"/>
          </a:xfrm>
        </p:spPr>
        <p:txBody>
          <a:bodyPr anchor="t">
            <a:noAutofit/>
          </a:bodyPr>
          <a:lstStyle/>
          <a:p>
            <a:r>
              <a:rPr lang="en-IN" dirty="0" smtClean="0"/>
              <a:t>(</a:t>
            </a:r>
            <a:r>
              <a:rPr lang="en-IN" dirty="0" err="1" smtClean="0"/>
              <a:t>i</a:t>
            </a:r>
            <a:r>
              <a:rPr lang="en-IN" dirty="0" smtClean="0"/>
              <a:t>) the business is transferred as a going concern to another person; or</a:t>
            </a:r>
          </a:p>
          <a:p>
            <a:r>
              <a:rPr lang="en-IN" dirty="0" smtClean="0"/>
              <a:t>(ii) the business is carried on by a personal representative who is deemed to be a taxable person.</a:t>
            </a:r>
          </a:p>
          <a:p>
            <a:r>
              <a:rPr lang="en-IN" b="1" dirty="0" smtClean="0"/>
              <a:t>5. Supply of services</a:t>
            </a:r>
          </a:p>
          <a:p>
            <a:r>
              <a:rPr lang="en-IN" dirty="0" smtClean="0"/>
              <a:t>The following shall be treated as supply of service, namely:—</a:t>
            </a:r>
          </a:p>
          <a:p>
            <a:r>
              <a:rPr lang="en-IN" dirty="0" smtClean="0"/>
              <a:t>(a) renting of immovable property;</a:t>
            </a:r>
          </a:p>
          <a:p>
            <a:r>
              <a:rPr lang="en-IN" dirty="0" smtClean="0"/>
              <a:t>(b) construction of a complex, building, civil structure or a part thereof, including a complex or building intended for sale to a buyer, wholly or partly, except where the entire consideration has been received after issuance of completion certificate, where required, by the competent authority or after its first occupation, whichever is earlier.</a:t>
            </a:r>
            <a:endParaRPr lang="en-IN" dirty="0"/>
          </a:p>
        </p:txBody>
      </p:sp>
      <p:sp>
        <p:nvSpPr>
          <p:cNvPr id="4" name="Slide Number Placeholder 3"/>
          <p:cNvSpPr>
            <a:spLocks noGrp="1"/>
          </p:cNvSpPr>
          <p:nvPr>
            <p:ph type="sldNum" sz="quarter" idx="12"/>
          </p:nvPr>
        </p:nvSpPr>
        <p:spPr/>
        <p:txBody>
          <a:bodyPr/>
          <a:lstStyle/>
          <a:p>
            <a:fld id="{FF9AEF47-7856-4724-A700-B340DFD214A1}" type="slidenum">
              <a:rPr lang="en-IN" smtClean="0"/>
              <a:pPr/>
              <a:t>11</a:t>
            </a:fld>
            <a:endParaRPr lang="en-IN"/>
          </a:p>
        </p:txBody>
      </p:sp>
    </p:spTree>
    <p:extLst>
      <p:ext uri="{BB962C8B-B14F-4D97-AF65-F5344CB8AC3E}">
        <p14:creationId xmlns:p14="http://schemas.microsoft.com/office/powerpoint/2010/main" xmlns="" val="3251365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1127234"/>
          </a:xfrm>
        </p:spPr>
        <p:txBody>
          <a:bodyPr>
            <a:normAutofit fontScale="90000"/>
          </a:bodyPr>
          <a:lstStyle/>
          <a:p>
            <a:r>
              <a:rPr lang="en-US" dirty="0">
                <a:latin typeface="Californian FB" panose="0207040306080B030204" pitchFamily="18" charset="0"/>
              </a:rPr>
              <a:t>Supply in course of interstate trade or commerce</a:t>
            </a:r>
            <a:endParaRPr lang="en-IN" dirty="0">
              <a:latin typeface="Californian FB" panose="0207040306080B030204" pitchFamily="18" charset="0"/>
            </a:endParaRPr>
          </a:p>
        </p:txBody>
      </p:sp>
      <p:sp>
        <p:nvSpPr>
          <p:cNvPr id="3" name="Content Placeholder 2"/>
          <p:cNvSpPr>
            <a:spLocks noGrp="1"/>
          </p:cNvSpPr>
          <p:nvPr>
            <p:ph idx="1"/>
          </p:nvPr>
        </p:nvSpPr>
        <p:spPr>
          <a:xfrm>
            <a:off x="1563139" y="1292446"/>
            <a:ext cx="10018713" cy="4409472"/>
          </a:xfrm>
        </p:spPr>
        <p:txBody>
          <a:bodyPr>
            <a:normAutofit/>
          </a:bodyPr>
          <a:lstStyle/>
          <a:p>
            <a:pPr algn="just"/>
            <a:r>
              <a:rPr lang="en-US" dirty="0">
                <a:latin typeface="Californian FB" panose="0207040306080B030204" pitchFamily="18" charset="0"/>
              </a:rPr>
              <a:t>Sec 3 – IGST – supply of goods / services  in course of inter state  trade or commerce means</a:t>
            </a:r>
          </a:p>
          <a:p>
            <a:pPr lvl="1" algn="just"/>
            <a:r>
              <a:rPr lang="en-US" dirty="0">
                <a:latin typeface="Californian FB" panose="0207040306080B030204" pitchFamily="18" charset="0"/>
              </a:rPr>
              <a:t>location of supplier &amp; place of supply are in </a:t>
            </a:r>
            <a:r>
              <a:rPr lang="en-US" b="1" dirty="0">
                <a:latin typeface="Californian FB" panose="0207040306080B030204" pitchFamily="18" charset="0"/>
              </a:rPr>
              <a:t>DIFFERENT states</a:t>
            </a:r>
            <a:endParaRPr lang="en-US" dirty="0">
              <a:latin typeface="Californian FB" panose="0207040306080B030204" pitchFamily="18" charset="0"/>
            </a:endParaRPr>
          </a:p>
          <a:p>
            <a:pPr algn="just"/>
            <a:r>
              <a:rPr lang="en-US" dirty="0">
                <a:latin typeface="Californian FB" panose="0207040306080B030204" pitchFamily="18" charset="0"/>
              </a:rPr>
              <a:t>Sec 4 – IGST – supply of goods / services  in course of intra state  trade or commerce means</a:t>
            </a:r>
          </a:p>
          <a:p>
            <a:pPr lvl="1" algn="just"/>
            <a:r>
              <a:rPr lang="en-US" dirty="0">
                <a:latin typeface="Californian FB" panose="0207040306080B030204" pitchFamily="18" charset="0"/>
              </a:rPr>
              <a:t>location of supplier &amp; place of supply are in </a:t>
            </a:r>
            <a:r>
              <a:rPr lang="en-US" b="1" dirty="0">
                <a:latin typeface="Californian FB" panose="0207040306080B030204" pitchFamily="18" charset="0"/>
              </a:rPr>
              <a:t>SAME state</a:t>
            </a:r>
          </a:p>
          <a:p>
            <a:pPr algn="just"/>
            <a:r>
              <a:rPr lang="en-US" b="1" dirty="0">
                <a:latin typeface="Californian FB" panose="0207040306080B030204" pitchFamily="18" charset="0"/>
              </a:rPr>
              <a:t>Article 246A of the Constitutional Amendment bill gives powers to make law w.r.t. GST imposed by Union &amp; States</a:t>
            </a:r>
          </a:p>
          <a:p>
            <a:pPr algn="just"/>
            <a:r>
              <a:rPr lang="en-US" b="1" dirty="0">
                <a:latin typeface="Californian FB" panose="0207040306080B030204" pitchFamily="18" charset="0"/>
              </a:rPr>
              <a:t>Explanation to Art 246A – State Includes an Union Territory with legislature</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12</a:t>
            </a:fld>
            <a:endParaRPr lang="en-IN"/>
          </a:p>
        </p:txBody>
      </p:sp>
    </p:spTree>
    <p:extLst>
      <p:ext uri="{BB962C8B-B14F-4D97-AF65-F5344CB8AC3E}">
        <p14:creationId xmlns:p14="http://schemas.microsoft.com/office/powerpoint/2010/main" xmlns="" val="3478305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F9AEF47-7856-4724-A700-B340DFD214A1}" type="slidenum">
              <a:rPr lang="en-IN" smtClean="0"/>
              <a:pPr/>
              <a:t>13</a:t>
            </a:fld>
            <a:endParaRPr lang="en-IN"/>
          </a:p>
        </p:txBody>
      </p:sp>
      <p:pic>
        <p:nvPicPr>
          <p:cNvPr id="5" name="Picture 4"/>
          <p:cNvPicPr>
            <a:picLocks noChangeAspect="1"/>
          </p:cNvPicPr>
          <p:nvPr/>
        </p:nvPicPr>
        <p:blipFill>
          <a:blip r:embed="rId2" cstate="print"/>
          <a:stretch>
            <a:fillRect/>
          </a:stretch>
        </p:blipFill>
        <p:spPr>
          <a:xfrm>
            <a:off x="3590693" y="691376"/>
            <a:ext cx="5352585" cy="5352585"/>
          </a:xfrm>
          <a:prstGeom prst="rect">
            <a:avLst/>
          </a:prstGeom>
        </p:spPr>
      </p:pic>
    </p:spTree>
    <p:extLst>
      <p:ext uri="{BB962C8B-B14F-4D97-AF65-F5344CB8AC3E}">
        <p14:creationId xmlns:p14="http://schemas.microsoft.com/office/powerpoint/2010/main" xmlns="" val="2674509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925" y="1238865"/>
            <a:ext cx="9524097" cy="1968360"/>
          </a:xfrm>
        </p:spPr>
        <p:txBody>
          <a:bodyPr>
            <a:noAutofit/>
          </a:bodyPr>
          <a:lstStyle/>
          <a:p>
            <a:r>
              <a:rPr lang="hi-IN" sz="7500" dirty="0"/>
              <a:t>संगच्छध्वं </a:t>
            </a:r>
            <a:r>
              <a:rPr lang="en-US" sz="7500" dirty="0"/>
              <a:t/>
            </a:r>
            <a:br>
              <a:rPr lang="en-US" sz="7500" dirty="0"/>
            </a:br>
            <a:r>
              <a:rPr lang="en-IN" sz="7500" i="1" dirty="0"/>
              <a:t>Thank You !! </a:t>
            </a:r>
          </a:p>
        </p:txBody>
      </p:sp>
      <p:sp>
        <p:nvSpPr>
          <p:cNvPr id="3" name="Content Placeholder 2"/>
          <p:cNvSpPr>
            <a:spLocks noGrp="1"/>
          </p:cNvSpPr>
          <p:nvPr>
            <p:ph idx="1"/>
          </p:nvPr>
        </p:nvSpPr>
        <p:spPr>
          <a:xfrm>
            <a:off x="1047582" y="4543024"/>
            <a:ext cx="10018713" cy="2041188"/>
          </a:xfrm>
        </p:spPr>
        <p:txBody>
          <a:bodyPr>
            <a:normAutofit/>
          </a:bodyPr>
          <a:lstStyle/>
          <a:p>
            <a:pPr marL="0" indent="0" algn="r">
              <a:buNone/>
            </a:pPr>
            <a:r>
              <a:rPr lang="en-IN" sz="2000" dirty="0"/>
              <a:t>CA. </a:t>
            </a:r>
            <a:r>
              <a:rPr lang="en-US" sz="2000" dirty="0" smtClean="0"/>
              <a:t>DILIP PHADKE </a:t>
            </a:r>
          </a:p>
          <a:p>
            <a:pPr marL="0" indent="0" algn="r">
              <a:buNone/>
            </a:pPr>
            <a:r>
              <a:rPr lang="en-US" sz="2000" i="1" smtClean="0"/>
              <a:t>Chartered </a:t>
            </a:r>
            <a:r>
              <a:rPr lang="en-US" sz="2000" i="1" smtClean="0"/>
              <a:t>accountant</a:t>
            </a:r>
            <a:endParaRPr lang="en-US" sz="2000" i="1" dirty="0" smtClean="0"/>
          </a:p>
        </p:txBody>
      </p:sp>
      <p:sp>
        <p:nvSpPr>
          <p:cNvPr id="6" name="Slide Number Placeholder 5"/>
          <p:cNvSpPr>
            <a:spLocks noGrp="1"/>
          </p:cNvSpPr>
          <p:nvPr>
            <p:ph type="sldNum" sz="quarter" idx="12"/>
          </p:nvPr>
        </p:nvSpPr>
        <p:spPr/>
        <p:txBody>
          <a:bodyPr/>
          <a:lstStyle/>
          <a:p>
            <a:fld id="{FF9AEF47-7856-4724-A700-B340DFD214A1}" type="slidenum">
              <a:rPr lang="en-IN" smtClean="0"/>
              <a:pPr/>
              <a:t>14</a:t>
            </a:fld>
            <a:endParaRPr lang="en-IN" dirty="0"/>
          </a:p>
        </p:txBody>
      </p:sp>
    </p:spTree>
    <p:extLst>
      <p:ext uri="{BB962C8B-B14F-4D97-AF65-F5344CB8AC3E}">
        <p14:creationId xmlns:p14="http://schemas.microsoft.com/office/powerpoint/2010/main" xmlns="" val="2406938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1127234"/>
          </a:xfrm>
        </p:spPr>
        <p:txBody>
          <a:bodyPr/>
          <a:lstStyle/>
          <a:p>
            <a:r>
              <a:rPr lang="en-US" dirty="0">
                <a:latin typeface="Californian FB" panose="0207040306080B030204" pitchFamily="18" charset="0"/>
              </a:rPr>
              <a:t>Introduction</a:t>
            </a:r>
            <a:endParaRPr lang="en-IN" dirty="0">
              <a:latin typeface="Californian FB" panose="0207040306080B030204"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86661687"/>
              </p:ext>
            </p:extLst>
          </p:nvPr>
        </p:nvGraphicFramePr>
        <p:xfrm>
          <a:off x="1563138" y="1169275"/>
          <a:ext cx="10018713" cy="3124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2</a:t>
            </a:fld>
            <a:endParaRPr lang="en-IN"/>
          </a:p>
        </p:txBody>
      </p:sp>
      <p:pic>
        <p:nvPicPr>
          <p:cNvPr id="5" name="Picture 4"/>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376361" y="4545974"/>
            <a:ext cx="3193406" cy="2312026"/>
          </a:xfrm>
          <a:prstGeom prst="rect">
            <a:avLst/>
          </a:prstGeom>
        </p:spPr>
      </p:pic>
    </p:spTree>
    <p:extLst>
      <p:ext uri="{BB962C8B-B14F-4D97-AF65-F5344CB8AC3E}">
        <p14:creationId xmlns:p14="http://schemas.microsoft.com/office/powerpoint/2010/main" xmlns="" val="3403544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1127234"/>
          </a:xfrm>
        </p:spPr>
        <p:txBody>
          <a:bodyPr/>
          <a:lstStyle/>
          <a:p>
            <a:r>
              <a:rPr lang="en-US" dirty="0">
                <a:latin typeface="Californian FB" panose="0207040306080B030204" pitchFamily="18" charset="0"/>
              </a:rPr>
              <a:t>Goods – sec </a:t>
            </a:r>
            <a:r>
              <a:rPr lang="en-US" dirty="0" smtClean="0">
                <a:latin typeface="Californian FB" panose="0207040306080B030204" pitchFamily="18" charset="0"/>
              </a:rPr>
              <a:t>2(52)</a:t>
            </a:r>
            <a:endParaRPr lang="en-US" dirty="0">
              <a:latin typeface="Californian FB" panose="0207040306080B0302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472102666"/>
              </p:ext>
            </p:extLst>
          </p:nvPr>
        </p:nvGraphicFramePr>
        <p:xfrm>
          <a:off x="1563138" y="1878959"/>
          <a:ext cx="10018713" cy="3988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3</a:t>
            </a:fld>
            <a:endParaRPr lang="en-IN"/>
          </a:p>
        </p:txBody>
      </p:sp>
    </p:spTree>
    <p:extLst>
      <p:ext uri="{BB962C8B-B14F-4D97-AF65-F5344CB8AC3E}">
        <p14:creationId xmlns:p14="http://schemas.microsoft.com/office/powerpoint/2010/main" xmlns="" val="3868095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1127234"/>
          </a:xfrm>
        </p:spPr>
        <p:txBody>
          <a:bodyPr/>
          <a:lstStyle/>
          <a:p>
            <a:r>
              <a:rPr lang="en-US" dirty="0">
                <a:latin typeface="Californian FB" panose="0207040306080B030204" pitchFamily="18" charset="0"/>
              </a:rPr>
              <a:t>Services – sec </a:t>
            </a:r>
            <a:r>
              <a:rPr lang="en-US" dirty="0" smtClean="0">
                <a:latin typeface="Californian FB" panose="0207040306080B030204" pitchFamily="18" charset="0"/>
              </a:rPr>
              <a:t>2(102</a:t>
            </a:r>
            <a:r>
              <a:rPr lang="en-US" dirty="0">
                <a:latin typeface="Californian FB" panose="0207040306080B030204" pitchFamily="18" charset="0"/>
              </a:rPr>
              <a: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037096106"/>
              </p:ext>
            </p:extLst>
          </p:nvPr>
        </p:nvGraphicFramePr>
        <p:xfrm>
          <a:off x="1510886" y="1345475"/>
          <a:ext cx="10271811" cy="3364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4</a:t>
            </a:fld>
            <a:endParaRPr lang="en-IN"/>
          </a:p>
        </p:txBody>
      </p:sp>
    </p:spTree>
    <p:extLst>
      <p:ext uri="{BB962C8B-B14F-4D97-AF65-F5344CB8AC3E}">
        <p14:creationId xmlns:p14="http://schemas.microsoft.com/office/powerpoint/2010/main" xmlns="" val="868438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1127234"/>
          </a:xfrm>
        </p:spPr>
        <p:txBody>
          <a:bodyPr/>
          <a:lstStyle/>
          <a:p>
            <a:r>
              <a:rPr lang="en-US" dirty="0" smtClean="0">
                <a:latin typeface="Californian FB" panose="0207040306080B030204" pitchFamily="18" charset="0"/>
              </a:rPr>
              <a:t>SUPPLY Meaning &amp; Scope – </a:t>
            </a:r>
            <a:r>
              <a:rPr lang="en-US" dirty="0">
                <a:latin typeface="Californian FB" panose="0207040306080B030204" pitchFamily="18" charset="0"/>
              </a:rPr>
              <a:t>sec </a:t>
            </a:r>
            <a:r>
              <a:rPr lang="en-US" dirty="0" smtClean="0">
                <a:latin typeface="Californian FB" panose="0207040306080B030204" pitchFamily="18" charset="0"/>
              </a:rPr>
              <a:t>7</a:t>
            </a:r>
            <a:endParaRPr lang="en-IN" dirty="0">
              <a:latin typeface="Californian FB" panose="0207040306080B0302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148612032"/>
              </p:ext>
            </p:extLst>
          </p:nvPr>
        </p:nvGraphicFramePr>
        <p:xfrm>
          <a:off x="1484310" y="1045029"/>
          <a:ext cx="10311450" cy="5499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5</a:t>
            </a:fld>
            <a:endParaRPr lang="en-IN"/>
          </a:p>
        </p:txBody>
      </p:sp>
      <p:sp>
        <p:nvSpPr>
          <p:cNvPr id="8" name="Rounded Rectangle 7"/>
          <p:cNvSpPr/>
          <p:nvPr/>
        </p:nvSpPr>
        <p:spPr>
          <a:xfrm>
            <a:off x="9339942" y="4036422"/>
            <a:ext cx="2325190" cy="2181497"/>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000" dirty="0" smtClean="0"/>
              <a:t>the activities to be treated as supply of goods or supply of services as</a:t>
            </a:r>
          </a:p>
          <a:p>
            <a:r>
              <a:rPr lang="en-IN" sz="2000" dirty="0" smtClean="0"/>
              <a:t>referred to in Sch. II.</a:t>
            </a:r>
            <a:endParaRPr lang="en-IN" sz="2000" dirty="0"/>
          </a:p>
        </p:txBody>
      </p:sp>
      <p:sp>
        <p:nvSpPr>
          <p:cNvPr id="9" name="Left Arrow 8"/>
          <p:cNvSpPr/>
          <p:nvPr/>
        </p:nvSpPr>
        <p:spPr>
          <a:xfrm>
            <a:off x="8490857" y="5316582"/>
            <a:ext cx="862149" cy="522515"/>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IN"/>
          </a:p>
        </p:txBody>
      </p:sp>
    </p:spTree>
    <p:extLst>
      <p:ext uri="{BB962C8B-B14F-4D97-AF65-F5344CB8AC3E}">
        <p14:creationId xmlns:p14="http://schemas.microsoft.com/office/powerpoint/2010/main" xmlns="" val="2214336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313510"/>
            <a:ext cx="10018713" cy="587827"/>
          </a:xfrm>
        </p:spPr>
        <p:txBody>
          <a:bodyPr>
            <a:normAutofit fontScale="90000"/>
          </a:bodyPr>
          <a:lstStyle/>
          <a:p>
            <a:r>
              <a:rPr lang="en-IN" dirty="0"/>
              <a:t>Supply – Some Propositions…</a:t>
            </a:r>
          </a:p>
        </p:txBody>
      </p:sp>
      <p:graphicFrame>
        <p:nvGraphicFramePr>
          <p:cNvPr id="7" name="Content Placeholder 6"/>
          <p:cNvGraphicFramePr>
            <a:graphicFrameLocks noGrp="1"/>
          </p:cNvGraphicFramePr>
          <p:nvPr>
            <p:ph idx="1"/>
            <p:extLst/>
          </p:nvPr>
        </p:nvGraphicFramePr>
        <p:xfrm>
          <a:off x="1269275" y="1162597"/>
          <a:ext cx="10515600" cy="5372462"/>
        </p:xfrm>
        <a:graphic>
          <a:graphicData uri="http://schemas.openxmlformats.org/drawingml/2006/table">
            <a:tbl>
              <a:tblPr firstRow="1" bandRow="1">
                <a:tableStyleId>{5C22544A-7EE6-4342-B048-85BDC9FD1C3A}</a:tableStyleId>
              </a:tblPr>
              <a:tblGrid>
                <a:gridCol w="420232">
                  <a:extLst>
                    <a:ext uri="{9D8B030D-6E8A-4147-A177-3AD203B41FA5}">
                      <a16:colId xmlns="" xmlns:a16="http://schemas.microsoft.com/office/drawing/2014/main" val="20000"/>
                    </a:ext>
                  </a:extLst>
                </a:gridCol>
                <a:gridCol w="10095368">
                  <a:extLst>
                    <a:ext uri="{9D8B030D-6E8A-4147-A177-3AD203B41FA5}">
                      <a16:colId xmlns="" xmlns:a16="http://schemas.microsoft.com/office/drawing/2014/main" val="20001"/>
                    </a:ext>
                  </a:extLst>
                </a:gridCol>
              </a:tblGrid>
              <a:tr h="904097">
                <a:tc>
                  <a:txBody>
                    <a:bodyPr/>
                    <a:lstStyle/>
                    <a:p>
                      <a:r>
                        <a:rPr lang="en-IN" dirty="0"/>
                        <a:t>Sr.</a:t>
                      </a:r>
                    </a:p>
                  </a:txBody>
                  <a:tcPr/>
                </a:tc>
                <a:tc>
                  <a:txBody>
                    <a:bodyPr/>
                    <a:lstStyle/>
                    <a:p>
                      <a:r>
                        <a:rPr lang="en-IN" dirty="0"/>
                        <a:t>Proposition</a:t>
                      </a:r>
                    </a:p>
                  </a:txBody>
                  <a:tcPr/>
                </a:tc>
                <a:extLst>
                  <a:ext uri="{0D108BD9-81ED-4DB2-BD59-A6C34878D82A}">
                    <a16:rowId xmlns="" xmlns:a16="http://schemas.microsoft.com/office/drawing/2014/main" val="10000"/>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1</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For every supply there is a supplier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1"/>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2</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Generally, for every supply there is a recipient and an acquisition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2"/>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3</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A supply may be mixed, composite or neither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3"/>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4</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A transaction may involve two or more supplies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4"/>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5</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To 'make a supply' an entity must do something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5"/>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6</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'Supply' usually, but not necessarily, requires something to be passed from one entity to another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6"/>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7</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An entity cannot make a supply to itself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7"/>
                  </a:ext>
                </a:extLst>
              </a:tr>
              <a:tr h="523802">
                <a:tc>
                  <a:txBody>
                    <a:bodyPr/>
                    <a:lstStyle/>
                    <a:p>
                      <a:pPr>
                        <a:lnSpc>
                          <a:spcPct val="107000"/>
                        </a:lnSpc>
                        <a:spcAft>
                          <a:spcPts val="0"/>
                        </a:spcAft>
                      </a:pPr>
                      <a:r>
                        <a:rPr lang="en-IN" sz="1800" b="1" i="0" dirty="0">
                          <a:effectLst/>
                          <a:latin typeface="Calibri" panose="020F0502020204030204" pitchFamily="34" charset="0"/>
                          <a:ea typeface="Times New Roman" panose="02020603050405020304" pitchFamily="18" charset="0"/>
                          <a:cs typeface="Times New Roman" panose="02020603050405020304" pitchFamily="18" charset="0"/>
                        </a:rPr>
                        <a:t> 8</a:t>
                      </a:r>
                      <a:r>
                        <a:rPr lang="en-IN" sz="18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400" i="0" dirty="0">
                          <a:effectLst/>
                          <a:latin typeface="Calibri" panose="020F0502020204030204" pitchFamily="34" charset="0"/>
                          <a:ea typeface="Times New Roman" panose="02020603050405020304" pitchFamily="18" charset="0"/>
                          <a:cs typeface="Times New Roman" panose="02020603050405020304" pitchFamily="18" charset="0"/>
                        </a:rPr>
                        <a:t>A supply cannot be made by more than one entity </a:t>
                      </a:r>
                      <a:endParaRPr lang="en-IN"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8"/>
                  </a:ext>
                </a:extLst>
              </a:tr>
            </a:tbl>
          </a:graphicData>
        </a:graphic>
      </p:graphicFrame>
    </p:spTree>
    <p:extLst>
      <p:ext uri="{BB962C8B-B14F-4D97-AF65-F5344CB8AC3E}">
        <p14:creationId xmlns="" xmlns:p14="http://schemas.microsoft.com/office/powerpoint/2010/main" val="3051148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69818"/>
            <a:ext cx="10018713" cy="444136"/>
          </a:xfrm>
        </p:spPr>
        <p:txBody>
          <a:bodyPr>
            <a:normAutofit fontScale="90000"/>
          </a:bodyPr>
          <a:lstStyle/>
          <a:p>
            <a:r>
              <a:rPr lang="en-IN" dirty="0"/>
              <a:t>Supply – Some Propositions…</a:t>
            </a:r>
          </a:p>
        </p:txBody>
      </p:sp>
      <p:graphicFrame>
        <p:nvGraphicFramePr>
          <p:cNvPr id="7" name="Content Placeholder 6"/>
          <p:cNvGraphicFramePr>
            <a:graphicFrameLocks noGrp="1"/>
          </p:cNvGraphicFramePr>
          <p:nvPr>
            <p:ph idx="1"/>
            <p:extLst/>
          </p:nvPr>
        </p:nvGraphicFramePr>
        <p:xfrm>
          <a:off x="838199" y="640082"/>
          <a:ext cx="11035937" cy="6204617"/>
        </p:xfrm>
        <a:graphic>
          <a:graphicData uri="http://schemas.openxmlformats.org/drawingml/2006/table">
            <a:tbl>
              <a:tblPr firstRow="1" bandRow="1">
                <a:tableStyleId>{5C22544A-7EE6-4342-B048-85BDC9FD1C3A}</a:tableStyleId>
              </a:tblPr>
              <a:tblGrid>
                <a:gridCol w="429380">
                  <a:extLst>
                    <a:ext uri="{9D8B030D-6E8A-4147-A177-3AD203B41FA5}">
                      <a16:colId xmlns="" xmlns:a16="http://schemas.microsoft.com/office/drawing/2014/main" val="20000"/>
                    </a:ext>
                  </a:extLst>
                </a:gridCol>
                <a:gridCol w="10606557">
                  <a:extLst>
                    <a:ext uri="{9D8B030D-6E8A-4147-A177-3AD203B41FA5}">
                      <a16:colId xmlns="" xmlns:a16="http://schemas.microsoft.com/office/drawing/2014/main" val="20001"/>
                    </a:ext>
                  </a:extLst>
                </a:gridCol>
              </a:tblGrid>
              <a:tr h="648269">
                <a:tc>
                  <a:txBody>
                    <a:bodyPr/>
                    <a:lstStyle/>
                    <a:p>
                      <a:r>
                        <a:rPr lang="en-IN" dirty="0"/>
                        <a:t>Sr.</a:t>
                      </a:r>
                    </a:p>
                  </a:txBody>
                  <a:tcPr/>
                </a:tc>
                <a:tc>
                  <a:txBody>
                    <a:bodyPr/>
                    <a:lstStyle/>
                    <a:p>
                      <a:r>
                        <a:rPr lang="en-IN" dirty="0"/>
                        <a:t>Proposition</a:t>
                      </a:r>
                    </a:p>
                  </a:txBody>
                  <a:tcPr/>
                </a:tc>
                <a:extLst>
                  <a:ext uri="{0D108BD9-81ED-4DB2-BD59-A6C34878D82A}">
                    <a16:rowId xmlns="" xmlns:a16="http://schemas.microsoft.com/office/drawing/2014/main" val="10000"/>
                  </a:ext>
                </a:extLst>
              </a:tr>
              <a:tr h="482347">
                <a:tc>
                  <a:txBody>
                    <a:bodyPr/>
                    <a:lstStyle/>
                    <a:p>
                      <a:pPr>
                        <a:lnSpc>
                          <a:spcPct val="107000"/>
                        </a:lnSpc>
                        <a:spcAft>
                          <a:spcPts val="0"/>
                        </a:spcAft>
                      </a:pPr>
                      <a:r>
                        <a:rPr lang="en-IN" sz="1600" b="1" i="0" dirty="0">
                          <a:effectLst/>
                          <a:latin typeface="Calibri" panose="020F0502020204030204" pitchFamily="34" charset="0"/>
                          <a:ea typeface="Times New Roman" panose="02020603050405020304" pitchFamily="18" charset="0"/>
                          <a:cs typeface="Times New Roman" panose="02020603050405020304" pitchFamily="18" charset="0"/>
                        </a:rPr>
                        <a:t> 9</a:t>
                      </a:r>
                      <a:r>
                        <a:rPr lang="en-IN" sz="1600" i="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0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Creation of expectations alone does not establish a supply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1"/>
                  </a:ext>
                </a:extLst>
              </a:tr>
              <a:tr h="814070">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10</a:t>
                      </a:r>
                      <a:r>
                        <a:rPr lang="en-IN" sz="1600" i="0">
                          <a:effectLst/>
                          <a:latin typeface="Calibri" panose="020F0502020204030204" pitchFamily="34" charset="0"/>
                          <a:ea typeface="Times New Roman" panose="02020603050405020304" pitchFamily="18" charset="0"/>
                          <a:cs typeface="Times New Roman" panose="02020603050405020304" pitchFamily="18" charset="0"/>
                        </a:rPr>
                        <a:t>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It is necessary to analyse the transaction that occurs, not a transaction that might have occurred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2"/>
                  </a:ext>
                </a:extLst>
              </a:tr>
              <a:tr h="814070">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11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The agreement is the logical starting point when working out the entity making the supply and the recipient of that supply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3"/>
                  </a:ext>
                </a:extLst>
              </a:tr>
              <a:tr h="853027">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12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Transactions that are neither based in an agreement that binds the parties in some way nor involve a supply of goods, services, or some other thing, do not establish a supply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4"/>
                  </a:ext>
                </a:extLst>
              </a:tr>
              <a:tr h="814070">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13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When A has an agreement with B for B to provide a supply to C, there is a supply made by B to A (contractual flow) that B provides to C (actual flow)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5"/>
                  </a:ext>
                </a:extLst>
              </a:tr>
              <a:tr h="482347">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14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A third party may pay for a supply but not be the recipient of the supply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6"/>
                  </a:ext>
                </a:extLst>
              </a:tr>
              <a:tr h="482347">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15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One set of activities may constitute the making of two (or more) supplies </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7"/>
                  </a:ext>
                </a:extLst>
              </a:tr>
              <a:tr h="814070">
                <a:tc>
                  <a:txBody>
                    <a:bodyPr/>
                    <a:lstStyle/>
                    <a:p>
                      <a:pPr>
                        <a:lnSpc>
                          <a:spcPct val="107000"/>
                        </a:lnSpc>
                        <a:spcAft>
                          <a:spcPts val="0"/>
                        </a:spcAft>
                      </a:pPr>
                      <a:r>
                        <a:rPr lang="en-IN" sz="1600" b="1" i="0">
                          <a:effectLst/>
                          <a:latin typeface="Calibri" panose="020F0502020204030204" pitchFamily="34" charset="0"/>
                          <a:ea typeface="Times New Roman" panose="02020603050405020304" pitchFamily="18" charset="0"/>
                          <a:cs typeface="Times New Roman" panose="02020603050405020304" pitchFamily="18" charset="0"/>
                        </a:rPr>
                        <a:t> 16 </a:t>
                      </a:r>
                      <a:endParaRPr lang="en-IN" sz="2000" i="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07000"/>
                        </a:lnSpc>
                        <a:spcAft>
                          <a:spcPts val="0"/>
                        </a:spcAft>
                      </a:pPr>
                      <a:r>
                        <a:rPr lang="en-IN" sz="2300" i="0" dirty="0">
                          <a:effectLst/>
                          <a:latin typeface="Calibri" panose="020F0502020204030204" pitchFamily="34" charset="0"/>
                          <a:ea typeface="Times New Roman" panose="02020603050405020304" pitchFamily="18" charset="0"/>
                          <a:cs typeface="Times New Roman" panose="02020603050405020304" pitchFamily="18" charset="0"/>
                        </a:rPr>
                        <a:t>The total fact situation will determine the nature of a transaction, the entity that makes a supply and the recipient of the supply</a:t>
                      </a:r>
                      <a:endParaRPr lang="en-IN" sz="2300" i="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 xmlns:a16="http://schemas.microsoft.com/office/drawing/2014/main" val="10008"/>
                  </a:ext>
                </a:extLst>
              </a:tr>
            </a:tbl>
          </a:graphicData>
        </a:graphic>
      </p:graphicFrame>
    </p:spTree>
    <p:extLst>
      <p:ext uri="{BB962C8B-B14F-4D97-AF65-F5344CB8AC3E}">
        <p14:creationId xmlns="" xmlns:p14="http://schemas.microsoft.com/office/powerpoint/2010/main" val="1936154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966651"/>
          </a:xfrm>
        </p:spPr>
        <p:txBody>
          <a:bodyPr>
            <a:normAutofit/>
          </a:bodyPr>
          <a:lstStyle/>
          <a:p>
            <a:r>
              <a:rPr lang="en-US" sz="3300" dirty="0" smtClean="0">
                <a:latin typeface="Californian FB" panose="0207040306080B030204" pitchFamily="18" charset="0"/>
              </a:rPr>
              <a:t>Sch. I </a:t>
            </a:r>
            <a:r>
              <a:rPr lang="en-IN" sz="2400" dirty="0" smtClean="0"/>
              <a:t>ACTIVITIES TO BE TREATED AS SUPPLY EVEN IF MADE WITHOUT CONSIDERATION</a:t>
            </a:r>
            <a:endParaRPr lang="en-IN" sz="2400" dirty="0">
              <a:latin typeface="Californian FB" panose="0207040306080B030204" pitchFamily="18" charset="0"/>
            </a:endParaRPr>
          </a:p>
        </p:txBody>
      </p:sp>
      <p:sp>
        <p:nvSpPr>
          <p:cNvPr id="15" name="Content Placeholder 14"/>
          <p:cNvSpPr>
            <a:spLocks noGrp="1"/>
          </p:cNvSpPr>
          <p:nvPr>
            <p:ph idx="1"/>
          </p:nvPr>
        </p:nvSpPr>
        <p:spPr>
          <a:xfrm>
            <a:off x="1371600" y="927463"/>
            <a:ext cx="10463349" cy="5617028"/>
          </a:xfrm>
        </p:spPr>
        <p:txBody>
          <a:bodyPr anchor="t">
            <a:noAutofit/>
          </a:bodyPr>
          <a:lstStyle/>
          <a:p>
            <a:r>
              <a:rPr lang="en-IN" b="1" dirty="0" smtClean="0"/>
              <a:t>1. Permanent trf. or disposal of business assets where ITC has been </a:t>
            </a:r>
            <a:r>
              <a:rPr lang="en-IN" dirty="0" smtClean="0"/>
              <a:t>availed on such assets.</a:t>
            </a:r>
          </a:p>
          <a:p>
            <a:pPr>
              <a:buNone/>
            </a:pPr>
            <a:r>
              <a:rPr lang="en-IN" b="1" dirty="0" smtClean="0"/>
              <a:t>2. Supply of goods &amp;/or services between related persons or between distinct </a:t>
            </a:r>
            <a:r>
              <a:rPr lang="en-IN" dirty="0" smtClean="0"/>
              <a:t>persons as specified in sec.25, when made in the course or furtherance of </a:t>
            </a:r>
            <a:r>
              <a:rPr lang="en-IN" dirty="0" err="1" smtClean="0"/>
              <a:t>busines</a:t>
            </a:r>
            <a:r>
              <a:rPr lang="en-IN" dirty="0" smtClean="0"/>
              <a:t>:</a:t>
            </a:r>
          </a:p>
          <a:p>
            <a:r>
              <a:rPr lang="en-IN" dirty="0" smtClean="0"/>
              <a:t>Provided that gifts not exceeding Rs. 50,000/-  in value in a F.Y. by an employer to an employee shall not be treated as supply of goods &amp;/ or Service</a:t>
            </a:r>
          </a:p>
          <a:p>
            <a:r>
              <a:rPr lang="en-IN" b="1" dirty="0" smtClean="0"/>
              <a:t>3. Supply of goods— </a:t>
            </a:r>
          </a:p>
          <a:p>
            <a:r>
              <a:rPr lang="en-IN" dirty="0" smtClean="0"/>
              <a:t>(</a:t>
            </a:r>
            <a:r>
              <a:rPr lang="en-IN" i="1" dirty="0" smtClean="0"/>
              <a:t>a) by a principal to his agent where the agent undertakes to supply such goods </a:t>
            </a:r>
            <a:r>
              <a:rPr lang="en-IN" dirty="0" smtClean="0"/>
              <a:t>on behalf of the principal; or </a:t>
            </a:r>
          </a:p>
          <a:p>
            <a:r>
              <a:rPr lang="en-IN" dirty="0" smtClean="0"/>
              <a:t>(</a:t>
            </a:r>
            <a:r>
              <a:rPr lang="en-IN" i="1" dirty="0" smtClean="0"/>
              <a:t>b) by an agent to his principal where the agent undertakes to receive such </a:t>
            </a:r>
            <a:r>
              <a:rPr lang="en-IN" dirty="0" smtClean="0"/>
              <a:t>goods on behalf of the principal.</a:t>
            </a:r>
          </a:p>
          <a:p>
            <a:r>
              <a:rPr lang="en-IN" b="1" dirty="0" smtClean="0"/>
              <a:t>4. Import of services by a TP from a related person or from any of his other </a:t>
            </a:r>
            <a:r>
              <a:rPr lang="en-IN" dirty="0" smtClean="0"/>
              <a:t>establishments outside India, in the course or furtherance of business.</a:t>
            </a:r>
            <a:endParaRPr lang="en-IN" dirty="0"/>
          </a:p>
        </p:txBody>
      </p:sp>
      <p:sp>
        <p:nvSpPr>
          <p:cNvPr id="4" name="Slide Number Placeholder 3"/>
          <p:cNvSpPr>
            <a:spLocks noGrp="1"/>
          </p:cNvSpPr>
          <p:nvPr>
            <p:ph type="sldNum" sz="quarter" idx="12"/>
          </p:nvPr>
        </p:nvSpPr>
        <p:spPr/>
        <p:txBody>
          <a:bodyPr/>
          <a:lstStyle/>
          <a:p>
            <a:fld id="{FF9AEF47-7856-4724-A700-B340DFD214A1}" type="slidenum">
              <a:rPr lang="en-IN" smtClean="0"/>
              <a:pPr/>
              <a:t>8</a:t>
            </a:fld>
            <a:endParaRPr lang="en-IN"/>
          </a:p>
        </p:txBody>
      </p:sp>
    </p:spTree>
    <p:extLst>
      <p:ext uri="{BB962C8B-B14F-4D97-AF65-F5344CB8AC3E}">
        <p14:creationId xmlns:p14="http://schemas.microsoft.com/office/powerpoint/2010/main" xmlns="" val="3251365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39" y="0"/>
            <a:ext cx="10018713" cy="966651"/>
          </a:xfrm>
        </p:spPr>
        <p:txBody>
          <a:bodyPr>
            <a:normAutofit/>
          </a:bodyPr>
          <a:lstStyle/>
          <a:p>
            <a:r>
              <a:rPr lang="en-IN" sz="2400" dirty="0" smtClean="0"/>
              <a:t>SCH. II [</a:t>
            </a:r>
            <a:r>
              <a:rPr lang="en-IN" sz="2400" i="1" dirty="0" smtClean="0"/>
              <a:t>Sec. 7]  </a:t>
            </a:r>
            <a:r>
              <a:rPr lang="en-IN" sz="2400" dirty="0" smtClean="0"/>
              <a:t>ACTIVITIES TO BE TREATED AS SUPPLY OF GOODS OR SUPPLY OF SERVICES</a:t>
            </a:r>
            <a:endParaRPr lang="en-IN" sz="2400" dirty="0">
              <a:latin typeface="Californian FB" panose="0207040306080B030204" pitchFamily="18" charset="0"/>
            </a:endParaRPr>
          </a:p>
        </p:txBody>
      </p:sp>
      <p:sp>
        <p:nvSpPr>
          <p:cNvPr id="15" name="Content Placeholder 14"/>
          <p:cNvSpPr>
            <a:spLocks noGrp="1"/>
          </p:cNvSpPr>
          <p:nvPr>
            <p:ph idx="1"/>
          </p:nvPr>
        </p:nvSpPr>
        <p:spPr>
          <a:xfrm>
            <a:off x="1371600" y="992777"/>
            <a:ext cx="10463349" cy="5551714"/>
          </a:xfrm>
        </p:spPr>
        <p:txBody>
          <a:bodyPr anchor="t">
            <a:noAutofit/>
          </a:bodyPr>
          <a:lstStyle/>
          <a:p>
            <a:r>
              <a:rPr lang="en-IN" b="1" dirty="0" smtClean="0"/>
              <a:t>1. Transfer </a:t>
            </a:r>
            <a:r>
              <a:rPr lang="en-IN" dirty="0" smtClean="0"/>
              <a:t>(a) any transfer of the title in goods is a supply of goods;  (b) any transfer of right in goods or of undivided share in goods without the trf. of title thereof, is a supply of services; (c) any transfer of title in goods under an agreement which stipulates that property in goods shall pass at a future date upon payment of full consideration as agreed, is a supply of goods.</a:t>
            </a:r>
          </a:p>
          <a:p>
            <a:r>
              <a:rPr lang="en-IN" b="1" dirty="0" smtClean="0"/>
              <a:t>2. Land and Building </a:t>
            </a:r>
            <a:r>
              <a:rPr lang="en-IN" dirty="0" smtClean="0"/>
              <a:t>(a) any lease, tenancy, easement, licence to occupy land is a supply of services;  (b) any lease or letting out of the building including a commercial, industrial or residential complex for business or commerce, either wholly or partly, is a supply of services.</a:t>
            </a:r>
          </a:p>
          <a:p>
            <a:r>
              <a:rPr lang="en-IN" b="1" dirty="0" smtClean="0"/>
              <a:t>3</a:t>
            </a:r>
            <a:r>
              <a:rPr lang="en-IN" dirty="0" smtClean="0"/>
              <a:t>. </a:t>
            </a:r>
            <a:r>
              <a:rPr lang="en-IN" b="1" dirty="0" smtClean="0"/>
              <a:t>3. Treatment or process</a:t>
            </a:r>
          </a:p>
          <a:p>
            <a:r>
              <a:rPr lang="en-IN" dirty="0" smtClean="0"/>
              <a:t>Any treatment or process which is applied to another person's goods is a supply of services.</a:t>
            </a:r>
            <a:endParaRPr lang="en-IN" dirty="0"/>
          </a:p>
        </p:txBody>
      </p:sp>
      <p:sp>
        <p:nvSpPr>
          <p:cNvPr id="4" name="Slide Number Placeholder 3"/>
          <p:cNvSpPr>
            <a:spLocks noGrp="1"/>
          </p:cNvSpPr>
          <p:nvPr>
            <p:ph type="sldNum" sz="quarter" idx="12"/>
          </p:nvPr>
        </p:nvSpPr>
        <p:spPr/>
        <p:txBody>
          <a:bodyPr/>
          <a:lstStyle/>
          <a:p>
            <a:fld id="{FF9AEF47-7856-4724-A700-B340DFD214A1}" type="slidenum">
              <a:rPr lang="en-IN" smtClean="0"/>
              <a:pPr/>
              <a:t>9</a:t>
            </a:fld>
            <a:endParaRPr lang="en-IN"/>
          </a:p>
        </p:txBody>
      </p:sp>
    </p:spTree>
    <p:extLst>
      <p:ext uri="{BB962C8B-B14F-4D97-AF65-F5344CB8AC3E}">
        <p14:creationId xmlns:p14="http://schemas.microsoft.com/office/powerpoint/2010/main" xmlns="" val="32513653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fornia FB">
      <a:majorFont>
        <a:latin typeface="Californian FB"/>
        <a:ea typeface=""/>
        <a:cs typeface=""/>
      </a:majorFont>
      <a:minorFont>
        <a:latin typeface="Californian FB"/>
        <a:ea typeface=""/>
        <a:cs typeface=""/>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5">
    <wetp:webextensionref xmlns:r="http://schemas.openxmlformats.org/officeDocument/2006/relationships" r:id="rId2"/>
  </wetp:taskpane>
  <wetp:taskpane dockstate="right" visibility="0" width="350" row="6">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9353009F-A048-493B-9A5C-FDAFC97A89F8}">
  <we:reference id="wa104178141" version="3.0.4.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B5A156E1-7CD4-44CB-843F-AC4136AC815B}">
  <we:reference id="wa104380050" version="2.0.0.2" store="en-US"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F4ECC553-78BD-4E12-9A3F-68BCD785BFE9}">
  <we:reference id="wa104380169" version="1.1.0.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Parallax</Template>
  <TotalTime>2006</TotalTime>
  <Words>1430</Words>
  <Application>Microsoft Office PowerPoint</Application>
  <PresentationFormat>Custom</PresentationFormat>
  <Paragraphs>128</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Parallax</vt:lpstr>
      <vt:lpstr>Concept of Supply</vt:lpstr>
      <vt:lpstr>Introduction</vt:lpstr>
      <vt:lpstr>Goods – sec 2(52)</vt:lpstr>
      <vt:lpstr>Services – sec 2(102)</vt:lpstr>
      <vt:lpstr>SUPPLY Meaning &amp; Scope – sec 7</vt:lpstr>
      <vt:lpstr>Supply – Some Propositions…</vt:lpstr>
      <vt:lpstr>Supply – Some Propositions…</vt:lpstr>
      <vt:lpstr>Sch. I ACTIVITIES TO BE TREATED AS SUPPLY EVEN IF MADE WITHOUT CONSIDERATION</vt:lpstr>
      <vt:lpstr>SCH. II [Sec. 7]  ACTIVITIES TO BE TREATED AS SUPPLY OF GOODS OR SUPPLY OF SERVICES</vt:lpstr>
      <vt:lpstr>SCH. II [Sec. 7]  ACTIVITIES TO BE TREATED AS SUPPLY OF GOODS OR SUPPLY OF SERVICES</vt:lpstr>
      <vt:lpstr>SCH. II [Sec. 7]  ACTIVITIES TO BE TREATED AS SUPPLY OF GOODS OR SUPPLY OF SERVICES</vt:lpstr>
      <vt:lpstr>Supply in course of interstate trade or commerce</vt:lpstr>
      <vt:lpstr>Slide 13</vt:lpstr>
      <vt:lpstr>संगच्छध्वं  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Returns under Model GST Law</dc:title>
  <dc:creator>Pallavi Save</dc:creator>
  <cp:lastModifiedBy>Events</cp:lastModifiedBy>
  <cp:revision>511</cp:revision>
  <dcterms:created xsi:type="dcterms:W3CDTF">2016-07-28T08:03:44Z</dcterms:created>
  <dcterms:modified xsi:type="dcterms:W3CDTF">2017-06-13T05:42:59Z</dcterms:modified>
</cp:coreProperties>
</file>