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webextensions/webextension2.xml" ContentType="application/vnd.ms-office.webextension+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webextensions/webextension1.xml" ContentType="application/vnd.ms-office.webextension+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webextensions/taskpanes.xml" ContentType="application/vnd.ms-office.webextensiontaskpan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webextensions/webextension3.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16" r:id="rId1"/>
  </p:sldMasterIdLst>
  <p:notesMasterIdLst>
    <p:notesMasterId r:id="rId27"/>
  </p:notesMasterIdLst>
  <p:handoutMasterIdLst>
    <p:handoutMasterId r:id="rId28"/>
  </p:handoutMasterIdLst>
  <p:sldIdLst>
    <p:sldId id="256" r:id="rId2"/>
    <p:sldId id="397" r:id="rId3"/>
    <p:sldId id="420" r:id="rId4"/>
    <p:sldId id="421" r:id="rId5"/>
    <p:sldId id="422" r:id="rId6"/>
    <p:sldId id="423" r:id="rId7"/>
    <p:sldId id="424" r:id="rId8"/>
    <p:sldId id="425" r:id="rId9"/>
    <p:sldId id="426" r:id="rId10"/>
    <p:sldId id="427" r:id="rId11"/>
    <p:sldId id="428" r:id="rId12"/>
    <p:sldId id="429" r:id="rId13"/>
    <p:sldId id="430" r:id="rId14"/>
    <p:sldId id="431" r:id="rId15"/>
    <p:sldId id="439" r:id="rId16"/>
    <p:sldId id="440" r:id="rId17"/>
    <p:sldId id="432" r:id="rId18"/>
    <p:sldId id="433" r:id="rId19"/>
    <p:sldId id="434" r:id="rId20"/>
    <p:sldId id="435" r:id="rId21"/>
    <p:sldId id="436" r:id="rId22"/>
    <p:sldId id="437" r:id="rId23"/>
    <p:sldId id="438" r:id="rId24"/>
    <p:sldId id="299" r:id="rId25"/>
    <p:sldId id="377" r:id="rId26"/>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wner" initials="O" lastIdx="0" clrIdx="0">
    <p:extLst>
      <p:ext uri="{19B8F6BF-5375-455C-9EA6-DF929625EA0E}">
        <p15:presenceInfo xmlns="" xmlns:p15="http://schemas.microsoft.com/office/powerpoint/2012/main" userId="Own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49" autoAdjust="0"/>
    <p:restoredTop sz="94628" autoAdjust="0"/>
  </p:normalViewPr>
  <p:slideViewPr>
    <p:cSldViewPr snapToGrid="0">
      <p:cViewPr varScale="1">
        <p:scale>
          <a:sx n="56" d="100"/>
          <a:sy n="56" d="100"/>
        </p:scale>
        <p:origin x="-72" y="-26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F8180E4B-F7F9-4C72-A76D-122A37B5BD2F}" type="datetimeFigureOut">
              <a:rPr lang="en-US" smtClean="0"/>
              <a:pPr/>
              <a:t>6/13/2017</a:t>
            </a:fld>
            <a:endParaRPr lang="en-IN"/>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6B26812-3495-4004-B9EC-A5DD39E8FB30}" type="slidenum">
              <a:rPr lang="en-IN" smtClean="0"/>
              <a:pPr/>
              <a:t>‹#›</a:t>
            </a:fld>
            <a:endParaRPr lang="en-I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649280AE-B4A3-4BC5-8B12-CEED6F854405}" type="datetimeFigureOut">
              <a:rPr lang="en-IN" smtClean="0"/>
              <a:pPr/>
              <a:t>6/13/2017</a:t>
            </a:fld>
            <a:endParaRPr lang="en-IN"/>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94F0A0F4-10F3-49B5-8A3F-44CC792B5201}" type="slidenum">
              <a:rPr lang="en-IN" smtClean="0"/>
              <a:pPr/>
              <a:t>‹#›</a:t>
            </a:fld>
            <a:endParaRPr lang="en-IN"/>
          </a:p>
        </p:txBody>
      </p:sp>
    </p:spTree>
    <p:extLst>
      <p:ext uri="{BB962C8B-B14F-4D97-AF65-F5344CB8AC3E}">
        <p14:creationId xmlns="" xmlns:p14="http://schemas.microsoft.com/office/powerpoint/2010/main" val="4146878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10</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11</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12</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13</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14</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15</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16</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17</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18</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19</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2</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20</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21</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22</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23</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3</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4</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5</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6</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7</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8</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4F0A0F4-10F3-49B5-8A3F-44CC792B5201}" type="slidenum">
              <a:rPr lang="en-IN" smtClean="0"/>
              <a:pPr/>
              <a:t>9</a:t>
            </a:fld>
            <a:endParaRPr lang="en-IN" dirty="0"/>
          </a:p>
        </p:txBody>
      </p:sp>
    </p:spTree>
    <p:extLst>
      <p:ext uri="{BB962C8B-B14F-4D97-AF65-F5344CB8AC3E}">
        <p14:creationId xmlns="" xmlns:p14="http://schemas.microsoft.com/office/powerpoint/2010/main" val="1079951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910080" y="359898"/>
            <a:ext cx="987552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003276A-E705-4088-8703-B7DB57485EDA}" type="datetime1">
              <a:rPr lang="en-IN" smtClean="0"/>
              <a:pPr/>
              <a:t>6/13/2017</a:t>
            </a:fld>
            <a:endParaRPr lang="en-IN"/>
          </a:p>
        </p:txBody>
      </p:sp>
      <p:sp>
        <p:nvSpPr>
          <p:cNvPr id="20" name="Footer Placeholder 19"/>
          <p:cNvSpPr>
            <a:spLocks noGrp="1"/>
          </p:cNvSpPr>
          <p:nvPr>
            <p:ph type="ftr" sz="quarter" idx="11"/>
          </p:nvPr>
        </p:nvSpPr>
        <p:spPr/>
        <p:txBody>
          <a:bodyPr/>
          <a:lstStyle>
            <a:extLst/>
          </a:lstStyle>
          <a:p>
            <a:r>
              <a:rPr lang="en-IN" smtClean="0"/>
              <a:t>Presentation by CA. Gaurav V Save</a:t>
            </a:r>
            <a:endParaRPr lang="en-IN"/>
          </a:p>
        </p:txBody>
      </p:sp>
      <p:sp>
        <p:nvSpPr>
          <p:cNvPr id="10" name="Slide Number Placeholder 9"/>
          <p:cNvSpPr>
            <a:spLocks noGrp="1"/>
          </p:cNvSpPr>
          <p:nvPr>
            <p:ph type="sldNum" sz="quarter" idx="12"/>
          </p:nvPr>
        </p:nvSpPr>
        <p:spPr/>
        <p:txBody>
          <a:bodyPr/>
          <a:lstStyle>
            <a:extLst/>
          </a:lstStyle>
          <a:p>
            <a:fld id="{FF9AEF47-7856-4724-A700-B340DFD214A1}" type="slidenum">
              <a:rPr lang="en-IN" smtClean="0"/>
              <a:pPr/>
              <a:t>‹#›</a:t>
            </a:fld>
            <a:endParaRPr lang="en-IN"/>
          </a:p>
        </p:txBody>
      </p:sp>
      <p:sp>
        <p:nvSpPr>
          <p:cNvPr id="8" name="Oval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2FA57A-2242-4AAD-87CF-85D13081674C}" type="datetime1">
              <a:rPr lang="en-IN" smtClean="0"/>
              <a:pPr/>
              <a:t>6/13/2017</a:t>
            </a:fld>
            <a:endParaRPr lang="en-IN"/>
          </a:p>
        </p:txBody>
      </p:sp>
      <p:sp>
        <p:nvSpPr>
          <p:cNvPr id="5" name="Footer Placeholder 4"/>
          <p:cNvSpPr>
            <a:spLocks noGrp="1"/>
          </p:cNvSpPr>
          <p:nvPr>
            <p:ph type="ftr" sz="quarter" idx="11"/>
          </p:nvPr>
        </p:nvSpPr>
        <p:spPr/>
        <p:txBody>
          <a:bodyPr/>
          <a:lstStyle>
            <a:extLst/>
          </a:lstStyle>
          <a:p>
            <a:r>
              <a:rPr lang="en-IN" smtClean="0"/>
              <a:t>Presentation by CA. Gaurav V Save</a:t>
            </a:r>
            <a:endParaRPr lang="en-IN"/>
          </a:p>
        </p:txBody>
      </p:sp>
      <p:sp>
        <p:nvSpPr>
          <p:cNvPr id="6" name="Slide Number Placeholder 5"/>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274640"/>
            <a:ext cx="24384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524000" y="274641"/>
            <a:ext cx="7416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679A930-3358-4E1E-8BD9-906B2DE8E761}" type="datetime1">
              <a:rPr lang="en-IN" smtClean="0"/>
              <a:pPr/>
              <a:t>6/13/2017</a:t>
            </a:fld>
            <a:endParaRPr lang="en-IN"/>
          </a:p>
        </p:txBody>
      </p:sp>
      <p:sp>
        <p:nvSpPr>
          <p:cNvPr id="5" name="Footer Placeholder 4"/>
          <p:cNvSpPr>
            <a:spLocks noGrp="1"/>
          </p:cNvSpPr>
          <p:nvPr>
            <p:ph type="ftr" sz="quarter" idx="11"/>
          </p:nvPr>
        </p:nvSpPr>
        <p:spPr/>
        <p:txBody>
          <a:bodyPr/>
          <a:lstStyle>
            <a:extLst/>
          </a:lstStyle>
          <a:p>
            <a:r>
              <a:rPr lang="en-IN" smtClean="0"/>
              <a:t>Presentation by CA. Gaurav V Save</a:t>
            </a:r>
            <a:endParaRPr lang="en-IN"/>
          </a:p>
        </p:txBody>
      </p:sp>
      <p:sp>
        <p:nvSpPr>
          <p:cNvPr id="6" name="Slide Number Placeholder 5"/>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D2E92DD-DDA5-43DF-B638-24295E9263C0}" type="datetime1">
              <a:rPr lang="en-IN" smtClean="0"/>
              <a:pPr/>
              <a:t>6/13/2017</a:t>
            </a:fld>
            <a:endParaRPr lang="en-IN"/>
          </a:p>
        </p:txBody>
      </p:sp>
      <p:sp>
        <p:nvSpPr>
          <p:cNvPr id="5" name="Footer Placeholder 4"/>
          <p:cNvSpPr>
            <a:spLocks noGrp="1"/>
          </p:cNvSpPr>
          <p:nvPr>
            <p:ph type="ftr" sz="quarter" idx="11"/>
          </p:nvPr>
        </p:nvSpPr>
        <p:spPr/>
        <p:txBody>
          <a:bodyPr/>
          <a:lstStyle>
            <a:extLst/>
          </a:lstStyle>
          <a:p>
            <a:r>
              <a:rPr lang="en-IN" smtClean="0"/>
              <a:t>Presentation by CA. Gaurav V Save</a:t>
            </a:r>
            <a:endParaRPr lang="en-IN"/>
          </a:p>
        </p:txBody>
      </p:sp>
      <p:sp>
        <p:nvSpPr>
          <p:cNvPr id="6" name="Slide Number Placeholder 5"/>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D2B3428-AEE7-4B72-B152-00FEA2A12619}" type="datetime1">
              <a:rPr lang="en-IN" smtClean="0"/>
              <a:pPr/>
              <a:t>6/13/2017</a:t>
            </a:fld>
            <a:endParaRPr lang="en-IN"/>
          </a:p>
        </p:txBody>
      </p:sp>
      <p:sp>
        <p:nvSpPr>
          <p:cNvPr id="5" name="Footer Placeholder 4"/>
          <p:cNvSpPr>
            <a:spLocks noGrp="1"/>
          </p:cNvSpPr>
          <p:nvPr>
            <p:ph type="ftr" sz="quarter" idx="11"/>
          </p:nvPr>
        </p:nvSpPr>
        <p:spPr/>
        <p:txBody>
          <a:bodyPr/>
          <a:lstStyle>
            <a:extLst/>
          </a:lstStyle>
          <a:p>
            <a:r>
              <a:rPr lang="en-IN" smtClean="0"/>
              <a:t>Presentation by CA. Gaurav V Save</a:t>
            </a:r>
            <a:endParaRPr lang="en-IN"/>
          </a:p>
        </p:txBody>
      </p:sp>
      <p:sp>
        <p:nvSpPr>
          <p:cNvPr id="6" name="Slide Number Placeholder 5"/>
          <p:cNvSpPr>
            <a:spLocks noGrp="1"/>
          </p:cNvSpPr>
          <p:nvPr>
            <p:ph type="sldNum" sz="quarter" idx="12"/>
          </p:nvPr>
        </p:nvSpPr>
        <p:spPr/>
        <p:txBody>
          <a:bodyPr/>
          <a:lstStyle>
            <a:extLst/>
          </a:lstStyle>
          <a:p>
            <a:fld id="{FF9AEF47-7856-4724-A700-B340DFD214A1}" type="slidenum">
              <a:rPr lang="en-IN" smtClean="0"/>
              <a:pPr/>
              <a:t>‹#›</a:t>
            </a:fld>
            <a:endParaRPr lang="en-IN"/>
          </a:p>
        </p:txBody>
      </p:sp>
      <p:sp>
        <p:nvSpPr>
          <p:cNvPr id="10" name="Rectangle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883201-1334-44D1-B780-915845AB56A3}" type="datetime1">
              <a:rPr lang="en-IN" smtClean="0"/>
              <a:pPr/>
              <a:t>6/13/2017</a:t>
            </a:fld>
            <a:endParaRPr lang="en-IN"/>
          </a:p>
        </p:txBody>
      </p:sp>
      <p:sp>
        <p:nvSpPr>
          <p:cNvPr id="6" name="Footer Placeholder 5"/>
          <p:cNvSpPr>
            <a:spLocks noGrp="1"/>
          </p:cNvSpPr>
          <p:nvPr>
            <p:ph type="ftr" sz="quarter" idx="11"/>
          </p:nvPr>
        </p:nvSpPr>
        <p:spPr/>
        <p:txBody>
          <a:bodyPr/>
          <a:lstStyle>
            <a:extLst/>
          </a:lstStyle>
          <a:p>
            <a:r>
              <a:rPr lang="en-IN" smtClean="0"/>
              <a:t>Presentation by CA. Gaurav V Save</a:t>
            </a:r>
            <a:endParaRPr lang="en-IN"/>
          </a:p>
        </p:txBody>
      </p:sp>
      <p:sp>
        <p:nvSpPr>
          <p:cNvPr id="7" name="Slide Number Placeholder 6"/>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7F695C2-1A52-422E-A837-266ED3E39D60}" type="datetime1">
              <a:rPr lang="en-IN" smtClean="0"/>
              <a:pPr/>
              <a:t>6/13/2017</a:t>
            </a:fld>
            <a:endParaRPr lang="en-IN"/>
          </a:p>
        </p:txBody>
      </p:sp>
      <p:sp>
        <p:nvSpPr>
          <p:cNvPr id="8" name="Footer Placeholder 7"/>
          <p:cNvSpPr>
            <a:spLocks noGrp="1"/>
          </p:cNvSpPr>
          <p:nvPr>
            <p:ph type="ftr" sz="quarter" idx="11"/>
          </p:nvPr>
        </p:nvSpPr>
        <p:spPr/>
        <p:txBody>
          <a:bodyPr/>
          <a:lstStyle>
            <a:extLst/>
          </a:lstStyle>
          <a:p>
            <a:r>
              <a:rPr lang="en-IN" smtClean="0"/>
              <a:t>Presentation by CA. Gaurav V Save</a:t>
            </a:r>
            <a:endParaRPr lang="en-IN"/>
          </a:p>
        </p:txBody>
      </p:sp>
      <p:sp>
        <p:nvSpPr>
          <p:cNvPr id="9" name="Slide Number Placeholder 8"/>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DD387B9-811C-4E43-A6B1-7D9180ED66EF}" type="datetime1">
              <a:rPr lang="en-IN" smtClean="0"/>
              <a:pPr/>
              <a:t>6/13/2017</a:t>
            </a:fld>
            <a:endParaRPr lang="en-IN"/>
          </a:p>
        </p:txBody>
      </p:sp>
      <p:sp>
        <p:nvSpPr>
          <p:cNvPr id="4" name="Footer Placeholder 3"/>
          <p:cNvSpPr>
            <a:spLocks noGrp="1"/>
          </p:cNvSpPr>
          <p:nvPr>
            <p:ph type="ftr" sz="quarter" idx="11"/>
          </p:nvPr>
        </p:nvSpPr>
        <p:spPr/>
        <p:txBody>
          <a:bodyPr/>
          <a:lstStyle>
            <a:extLst/>
          </a:lstStyle>
          <a:p>
            <a:r>
              <a:rPr lang="en-IN" smtClean="0"/>
              <a:t>Presentation by CA. Gaurav V Save</a:t>
            </a:r>
            <a:endParaRPr lang="en-IN"/>
          </a:p>
        </p:txBody>
      </p:sp>
      <p:sp>
        <p:nvSpPr>
          <p:cNvPr id="5" name="Slide Number Placeholder 4"/>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A7CD9E6-EA72-4C89-8AB3-1E0B113CB969}" type="datetime1">
              <a:rPr lang="en-IN" smtClean="0"/>
              <a:pPr/>
              <a:t>6/13/2017</a:t>
            </a:fld>
            <a:endParaRPr lang="en-IN"/>
          </a:p>
        </p:txBody>
      </p:sp>
      <p:sp>
        <p:nvSpPr>
          <p:cNvPr id="3" name="Footer Placeholder 2"/>
          <p:cNvSpPr>
            <a:spLocks noGrp="1"/>
          </p:cNvSpPr>
          <p:nvPr>
            <p:ph type="ftr" sz="quarter" idx="11"/>
          </p:nvPr>
        </p:nvSpPr>
        <p:spPr/>
        <p:txBody>
          <a:bodyPr/>
          <a:lstStyle>
            <a:extLst/>
          </a:lstStyle>
          <a:p>
            <a:r>
              <a:rPr lang="en-IN" smtClean="0"/>
              <a:t>Presentation by CA. Gaurav V Save</a:t>
            </a:r>
            <a:endParaRPr lang="en-IN"/>
          </a:p>
        </p:txBody>
      </p:sp>
      <p:sp>
        <p:nvSpPr>
          <p:cNvPr id="4" name="Slide Number Placeholder 3"/>
          <p:cNvSpPr>
            <a:spLocks noGrp="1"/>
          </p:cNvSpPr>
          <p:nvPr>
            <p:ph type="sldNum" sz="quarter" idx="12"/>
          </p:nvPr>
        </p:nvSpPr>
        <p:spPr/>
        <p:txBody>
          <a:bodyPr/>
          <a:lstStyle>
            <a:extLst/>
          </a:lstStyle>
          <a:p>
            <a:fld id="{FF9AEF47-7856-4724-A700-B340DFD214A1}" type="slidenum">
              <a:rPr lang="en-IN" smtClean="0"/>
              <a:pPr/>
              <a:t>‹#›</a:t>
            </a:fld>
            <a:endParaRPr lang="en-IN"/>
          </a:p>
        </p:txBody>
      </p:sp>
      <p:sp>
        <p:nvSpPr>
          <p:cNvPr id="6" name="Rectangle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8B3FF4-ED68-42C5-B036-784D93DDD805}" type="datetime1">
              <a:rPr lang="en-IN" smtClean="0"/>
              <a:pPr/>
              <a:t>6/13/2017</a:t>
            </a:fld>
            <a:endParaRPr lang="en-IN"/>
          </a:p>
        </p:txBody>
      </p:sp>
      <p:sp>
        <p:nvSpPr>
          <p:cNvPr id="6" name="Footer Placeholder 5"/>
          <p:cNvSpPr>
            <a:spLocks noGrp="1"/>
          </p:cNvSpPr>
          <p:nvPr>
            <p:ph type="ftr" sz="quarter" idx="11"/>
          </p:nvPr>
        </p:nvSpPr>
        <p:spPr/>
        <p:txBody>
          <a:bodyPr/>
          <a:lstStyle>
            <a:extLst/>
          </a:lstStyle>
          <a:p>
            <a:r>
              <a:rPr lang="en-IN" smtClean="0"/>
              <a:t>Presentation by CA. Gaurav V Save</a:t>
            </a:r>
            <a:endParaRPr lang="en-IN"/>
          </a:p>
        </p:txBody>
      </p:sp>
      <p:sp>
        <p:nvSpPr>
          <p:cNvPr id="7" name="Slide Number Placeholder 6"/>
          <p:cNvSpPr>
            <a:spLocks noGrp="1"/>
          </p:cNvSpPr>
          <p:nvPr>
            <p:ph type="sldNum" sz="quarter" idx="12"/>
          </p:nvPr>
        </p:nvSpPr>
        <p:spPr/>
        <p:txBody>
          <a:bodyPr/>
          <a:lstStyle>
            <a:extLst/>
          </a:lstStyle>
          <a:p>
            <a:fld id="{FF9AEF47-7856-4724-A700-B340DFD214A1}" type="slidenum">
              <a:rPr lang="en-IN" smtClean="0"/>
              <a:pPr/>
              <a:t>‹#›</a:t>
            </a:fld>
            <a:endParaRPr lang="en-IN"/>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1B7A07E-AC38-4AEA-AC10-893D5745BF84}" type="datetime1">
              <a:rPr lang="en-IN" smtClean="0"/>
              <a:pPr/>
              <a:t>6/13/2017</a:t>
            </a:fld>
            <a:endParaRPr lang="en-IN"/>
          </a:p>
        </p:txBody>
      </p:sp>
      <p:sp>
        <p:nvSpPr>
          <p:cNvPr id="6" name="Footer Placeholder 5"/>
          <p:cNvSpPr>
            <a:spLocks noGrp="1"/>
          </p:cNvSpPr>
          <p:nvPr>
            <p:ph type="ftr" sz="quarter" idx="11"/>
          </p:nvPr>
        </p:nvSpPr>
        <p:spPr/>
        <p:txBody>
          <a:bodyPr/>
          <a:lstStyle>
            <a:extLst/>
          </a:lstStyle>
          <a:p>
            <a:r>
              <a:rPr lang="en-IN" smtClean="0"/>
              <a:t>Presentation by CA. Gaurav V Save</a:t>
            </a:r>
            <a:endParaRPr lang="en-IN"/>
          </a:p>
        </p:txBody>
      </p:sp>
      <p:sp>
        <p:nvSpPr>
          <p:cNvPr id="7" name="Slide Number Placeholder 6"/>
          <p:cNvSpPr>
            <a:spLocks noGrp="1"/>
          </p:cNvSpPr>
          <p:nvPr>
            <p:ph type="sldNum" sz="quarter" idx="12"/>
          </p:nvPr>
        </p:nvSpPr>
        <p:spPr/>
        <p:txBody>
          <a:bodyPr/>
          <a:lstStyle>
            <a:extLst/>
          </a:lstStyle>
          <a:p>
            <a:fld id="{FF9AEF47-7856-4724-A700-B340DFD214A1}" type="slidenum">
              <a:rPr lang="en-IN" smtClean="0"/>
              <a:pPr/>
              <a:t>‹#›</a:t>
            </a:fld>
            <a:endParaRPr lang="en-IN"/>
          </a:p>
        </p:txBody>
      </p:sp>
      <p:sp>
        <p:nvSpPr>
          <p:cNvPr id="8" name="Rectangle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914144" y="274638"/>
            <a:ext cx="999744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AC2793B-D455-460E-B9FA-1688691F2C50}" type="datetime1">
              <a:rPr lang="en-IN" smtClean="0"/>
              <a:pPr/>
              <a:t>6/13/2017</a:t>
            </a:fld>
            <a:endParaRPr lang="en-IN" dirty="0"/>
          </a:p>
        </p:txBody>
      </p:sp>
      <p:sp>
        <p:nvSpPr>
          <p:cNvPr id="10" name="Footer Placeholder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IN" dirty="0" smtClean="0"/>
              <a:t>Presentation by CA. </a:t>
            </a:r>
            <a:r>
              <a:rPr lang="en-IN" dirty="0" err="1" smtClean="0"/>
              <a:t>Gaurav</a:t>
            </a:r>
            <a:r>
              <a:rPr lang="en-IN" dirty="0" smtClean="0"/>
              <a:t> V Save</a:t>
            </a:r>
            <a:endParaRPr lang="en-IN" dirty="0"/>
          </a:p>
        </p:txBody>
      </p:sp>
      <p:sp>
        <p:nvSpPr>
          <p:cNvPr id="22" name="Slide Number Placeholder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F9AEF47-7856-4724-A700-B340DFD214A1}" type="slidenum">
              <a:rPr lang="en-IN" smtClean="0"/>
              <a:pPr/>
              <a:t>‹#›</a:t>
            </a:fld>
            <a:endParaRPr lang="en-IN"/>
          </a:p>
        </p:txBody>
      </p:sp>
      <p:sp>
        <p:nvSpPr>
          <p:cNvPr id="15" name="Rectangle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ransition spd="slow">
    <p:wipe dir="r"/>
  </p:transition>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t">
            <a:normAutofit fontScale="90000"/>
          </a:bodyPr>
          <a:lstStyle/>
          <a:p>
            <a:r>
              <a:rPr lang="en-IN" sz="5100" b="1" i="1" dirty="0" smtClean="0">
                <a:latin typeface="Californian FB" panose="0207040306080B030204" pitchFamily="18" charset="0"/>
              </a:rPr>
              <a:t>INVOICE                              Dr./ Cr. Note </a:t>
            </a:r>
            <a:r>
              <a:rPr lang="en-IN" sz="5100" dirty="0" smtClean="0">
                <a:latin typeface="Californian FB" panose="0207040306080B030204" pitchFamily="18" charset="0"/>
              </a:rPr>
              <a:t/>
            </a:r>
            <a:br>
              <a:rPr lang="en-IN" sz="5100" dirty="0" smtClean="0">
                <a:latin typeface="Californian FB" panose="0207040306080B030204" pitchFamily="18" charset="0"/>
              </a:rPr>
            </a:br>
            <a:r>
              <a:rPr lang="en-IN" sz="4200" dirty="0" smtClean="0">
                <a:latin typeface="Californian FB" panose="0207040306080B030204" pitchFamily="18" charset="0"/>
              </a:rPr>
              <a:t/>
            </a:r>
            <a:br>
              <a:rPr lang="en-IN" sz="4200" dirty="0" smtClean="0">
                <a:latin typeface="Californian FB" panose="0207040306080B030204" pitchFamily="18" charset="0"/>
              </a:rPr>
            </a:br>
            <a:r>
              <a:rPr lang="en-IN" sz="4200" dirty="0" smtClean="0">
                <a:latin typeface="Californian FB" panose="0207040306080B030204" pitchFamily="18" charset="0"/>
              </a:rPr>
              <a:t/>
            </a:r>
            <a:br>
              <a:rPr lang="en-IN" sz="4200" dirty="0" smtClean="0">
                <a:latin typeface="Californian FB" panose="0207040306080B030204" pitchFamily="18" charset="0"/>
              </a:rPr>
            </a:br>
            <a:r>
              <a:rPr lang="en-IN" sz="4200" dirty="0" smtClean="0">
                <a:latin typeface="Californian FB" panose="0207040306080B030204" pitchFamily="18" charset="0"/>
              </a:rPr>
              <a:t/>
            </a:r>
            <a:br>
              <a:rPr lang="en-IN" sz="4200" dirty="0" smtClean="0">
                <a:latin typeface="Californian FB" panose="0207040306080B030204" pitchFamily="18" charset="0"/>
              </a:rPr>
            </a:br>
            <a:r>
              <a:rPr lang="en-IN" sz="4200" dirty="0" smtClean="0">
                <a:latin typeface="Californian FB" panose="0207040306080B030204" pitchFamily="18" charset="0"/>
              </a:rPr>
              <a:t/>
            </a:r>
            <a:br>
              <a:rPr lang="en-IN" sz="4200" dirty="0" smtClean="0">
                <a:latin typeface="Californian FB" panose="0207040306080B030204" pitchFamily="18" charset="0"/>
              </a:rPr>
            </a:br>
            <a:r>
              <a:rPr lang="en-IN" sz="4200" dirty="0" smtClean="0">
                <a:latin typeface="Californian FB" panose="0207040306080B030204" pitchFamily="18" charset="0"/>
              </a:rPr>
              <a:t/>
            </a:r>
            <a:br>
              <a:rPr lang="en-IN" sz="4200" dirty="0" smtClean="0">
                <a:latin typeface="Californian FB" panose="0207040306080B030204" pitchFamily="18" charset="0"/>
              </a:rPr>
            </a:br>
            <a:r>
              <a:rPr lang="en-IN" sz="4200" dirty="0" smtClean="0">
                <a:latin typeface="Californian FB" panose="0207040306080B030204" pitchFamily="18" charset="0"/>
              </a:rPr>
              <a:t/>
            </a:r>
            <a:br>
              <a:rPr lang="en-IN" sz="4200" dirty="0" smtClean="0">
                <a:latin typeface="Californian FB" panose="0207040306080B030204" pitchFamily="18" charset="0"/>
              </a:rPr>
            </a:br>
            <a:endParaRPr lang="en-IN" sz="4200" dirty="0">
              <a:latin typeface="Californian FB" panose="0207040306080B030204" pitchFamily="18" charset="0"/>
            </a:endParaRPr>
          </a:p>
        </p:txBody>
      </p:sp>
      <p:sp>
        <p:nvSpPr>
          <p:cNvPr id="3" name="Subtitle 2"/>
          <p:cNvSpPr>
            <a:spLocks noGrp="1"/>
          </p:cNvSpPr>
          <p:nvPr>
            <p:ph type="subTitle" idx="1"/>
          </p:nvPr>
        </p:nvSpPr>
        <p:spPr>
          <a:xfrm>
            <a:off x="4515378" y="3996267"/>
            <a:ext cx="6987645" cy="2260842"/>
          </a:xfrm>
        </p:spPr>
        <p:txBody>
          <a:bodyPr>
            <a:normAutofit/>
          </a:bodyPr>
          <a:lstStyle/>
          <a:p>
            <a:pPr algn="ctr"/>
            <a:r>
              <a:rPr lang="en-US" sz="2800" b="1" dirty="0" smtClean="0">
                <a:latin typeface="Monotype Corsiva" pitchFamily="66" charset="0"/>
              </a:rPr>
              <a:t>DILIP  PHADKE</a:t>
            </a:r>
            <a:r>
              <a:rPr lang="en-US" sz="2800" b="1" dirty="0" smtClean="0"/>
              <a:t> </a:t>
            </a:r>
          </a:p>
          <a:p>
            <a:pPr algn="ctr"/>
            <a:r>
              <a:rPr lang="en-US" sz="2800" dirty="0" smtClean="0"/>
              <a:t>Chartered Accountant</a:t>
            </a:r>
          </a:p>
          <a:p>
            <a:pPr algn="r"/>
            <a:endParaRPr lang="en-IN" sz="1700" dirty="0">
              <a:latin typeface="Californian FB" panose="0207040306080B030204" pitchFamily="18" charset="0"/>
            </a:endParaRPr>
          </a:p>
        </p:txBody>
      </p:sp>
      <p:pic>
        <p:nvPicPr>
          <p:cNvPr id="1027" name="Picture 3" descr="C:\Users\SERVER\AppData\Local\Microsoft\Windows\Temporary Internet Files\Content.IE5\K080MB3H\CAlogo[1].jpg"/>
          <p:cNvPicPr>
            <a:picLocks noChangeAspect="1" noChangeArrowheads="1"/>
          </p:cNvPicPr>
          <p:nvPr/>
        </p:nvPicPr>
        <p:blipFill>
          <a:blip r:embed="rId3" cstate="print"/>
          <a:srcRect/>
          <a:stretch>
            <a:fillRect/>
          </a:stretch>
        </p:blipFill>
        <p:spPr bwMode="auto">
          <a:xfrm>
            <a:off x="2043520" y="4181434"/>
            <a:ext cx="2337206" cy="1777594"/>
          </a:xfrm>
          <a:prstGeom prst="rect">
            <a:avLst/>
          </a:prstGeom>
          <a:noFill/>
        </p:spPr>
      </p:pic>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Contents Of Invoice - Rule  1</a:t>
            </a:r>
            <a:endParaRPr lang="en-IN" dirty="0"/>
          </a:p>
        </p:txBody>
      </p:sp>
      <p:sp>
        <p:nvSpPr>
          <p:cNvPr id="5" name="Content Placeholder 4"/>
          <p:cNvSpPr>
            <a:spLocks noGrp="1"/>
          </p:cNvSpPr>
          <p:nvPr>
            <p:ph idx="1"/>
          </p:nvPr>
        </p:nvSpPr>
        <p:spPr>
          <a:xfrm>
            <a:off x="1484311" y="875211"/>
            <a:ext cx="10226619" cy="5745925"/>
          </a:xfrm>
        </p:spPr>
        <p:txBody>
          <a:bodyPr anchor="t">
            <a:normAutofit fontScale="92500"/>
          </a:bodyPr>
          <a:lstStyle/>
          <a:p>
            <a:pPr>
              <a:buNone/>
            </a:pPr>
            <a:r>
              <a:rPr lang="en-US" sz="2800" dirty="0" smtClean="0">
                <a:latin typeface="Cambria" pitchFamily="18" charset="0"/>
              </a:rPr>
              <a:t>a)Name, Address &amp; GSTIN of Supplier b) Consecutive Serial No.</a:t>
            </a:r>
          </a:p>
          <a:p>
            <a:pPr>
              <a:buNone/>
            </a:pPr>
            <a:r>
              <a:rPr lang="en-US" sz="2800" dirty="0" smtClean="0">
                <a:latin typeface="Cambria" pitchFamily="18" charset="0"/>
              </a:rPr>
              <a:t>c)Date  d) Name, Address, GSTIN or UIN of the recipient</a:t>
            </a:r>
          </a:p>
          <a:p>
            <a:pPr>
              <a:buNone/>
            </a:pPr>
            <a:r>
              <a:rPr lang="en-US" sz="2800" dirty="0" smtClean="0">
                <a:latin typeface="Cambria" pitchFamily="18" charset="0"/>
              </a:rPr>
              <a:t>e)If Recipient is URD &amp; Value of supply is more than 50K- Name, Address, Address of Delivery, State Name &amp; Code</a:t>
            </a:r>
          </a:p>
          <a:p>
            <a:pPr>
              <a:buNone/>
            </a:pPr>
            <a:r>
              <a:rPr lang="en-US" sz="2800" dirty="0" smtClean="0">
                <a:latin typeface="Cambria" pitchFamily="18" charset="0"/>
              </a:rPr>
              <a:t>f)HSN code of Goods or Accounting code of Services</a:t>
            </a:r>
          </a:p>
          <a:p>
            <a:pPr>
              <a:buNone/>
            </a:pPr>
            <a:r>
              <a:rPr lang="en-US" sz="2800" dirty="0" smtClean="0">
                <a:latin typeface="Cambria" pitchFamily="18" charset="0"/>
              </a:rPr>
              <a:t>g)Description of Goods or services h) Quantity of goods and Units</a:t>
            </a:r>
          </a:p>
          <a:p>
            <a:pPr>
              <a:buNone/>
            </a:pPr>
            <a:r>
              <a:rPr lang="en-US" sz="2800" dirty="0" err="1" smtClean="0">
                <a:latin typeface="Cambria" pitchFamily="18" charset="0"/>
              </a:rPr>
              <a:t>i</a:t>
            </a:r>
            <a:r>
              <a:rPr lang="en-US" sz="2800" dirty="0" smtClean="0">
                <a:latin typeface="Cambria" pitchFamily="18" charset="0"/>
              </a:rPr>
              <a:t>)Total Value of Supply of G or S j) Taxable Value- Taking the Discount &amp; Abatement</a:t>
            </a:r>
          </a:p>
          <a:p>
            <a:pPr>
              <a:buNone/>
            </a:pPr>
            <a:r>
              <a:rPr lang="en-US" sz="2800" dirty="0" smtClean="0">
                <a:latin typeface="Cambria" pitchFamily="18" charset="0"/>
              </a:rPr>
              <a:t>k)Rate of Tax ( C/S/UT/ IGST or Cess) l) Amt. of Tax Charged</a:t>
            </a:r>
          </a:p>
          <a:p>
            <a:pPr>
              <a:buNone/>
            </a:pPr>
            <a:r>
              <a:rPr lang="en-US" sz="2800" dirty="0" smtClean="0">
                <a:latin typeface="Cambria" pitchFamily="18" charset="0"/>
              </a:rPr>
              <a:t>m)Place of Supply with name of state in case supply being Inter- State</a:t>
            </a:r>
          </a:p>
          <a:p>
            <a:pPr>
              <a:buNone/>
            </a:pPr>
            <a:r>
              <a:rPr lang="en-US" sz="2800" dirty="0" smtClean="0">
                <a:latin typeface="Cambria" pitchFamily="18" charset="0"/>
              </a:rPr>
              <a:t>n)Address of Delivery if different from place of supply</a:t>
            </a:r>
          </a:p>
          <a:p>
            <a:pPr>
              <a:buNone/>
            </a:pPr>
            <a:r>
              <a:rPr lang="en-US" sz="2800" dirty="0" smtClean="0">
                <a:latin typeface="Cambria" pitchFamily="18" charset="0"/>
              </a:rPr>
              <a:t>o)Tax Payable under RCM p) Sig. of Supplier or Authorized person</a:t>
            </a: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Contents Of Invoice - Rule 1</a:t>
            </a:r>
            <a:endParaRPr lang="en-IN" dirty="0"/>
          </a:p>
        </p:txBody>
      </p:sp>
      <p:sp>
        <p:nvSpPr>
          <p:cNvPr id="5" name="Content Placeholder 4"/>
          <p:cNvSpPr>
            <a:spLocks noGrp="1"/>
          </p:cNvSpPr>
          <p:nvPr>
            <p:ph idx="1"/>
          </p:nvPr>
        </p:nvSpPr>
        <p:spPr>
          <a:xfrm>
            <a:off x="1484311" y="862149"/>
            <a:ext cx="10226619" cy="5758987"/>
          </a:xfrm>
        </p:spPr>
        <p:txBody>
          <a:bodyPr anchor="t">
            <a:normAutofit lnSpcReduction="10000"/>
          </a:bodyPr>
          <a:lstStyle/>
          <a:p>
            <a:pPr algn="just"/>
            <a:r>
              <a:rPr lang="en-US" sz="2800" dirty="0" smtClean="0">
                <a:latin typeface="Cambria" pitchFamily="18" charset="0"/>
              </a:rPr>
              <a:t>Comm. Has powers to specify the cases where HSN /SAC code is not required and no. of digits required to be given.</a:t>
            </a:r>
          </a:p>
          <a:p>
            <a:r>
              <a:rPr lang="en-US" sz="2800" dirty="0" smtClean="0">
                <a:latin typeface="Cambria" pitchFamily="18" charset="0"/>
              </a:rPr>
              <a:t>In case of Exports, Invoice shall carry an endorsement- “SUPPLY MEANT FOR EXPORTS ON PAYMENT OF IGST” or “SUPPLY MEANT FOR EXPORT UNDER BOND OR LETTER OF UNDERSTANDING WITHOUT PAYMENT OF IGST” &amp; shall have</a:t>
            </a:r>
            <a:r>
              <a:rPr lang="en-IN" sz="2800" dirty="0" smtClean="0"/>
              <a:t>: </a:t>
            </a:r>
          </a:p>
          <a:p>
            <a:r>
              <a:rPr lang="en-IN" sz="2800" dirty="0" smtClean="0">
                <a:latin typeface="Cambria" pitchFamily="18" charset="0"/>
              </a:rPr>
              <a:t>(</a:t>
            </a:r>
            <a:r>
              <a:rPr lang="en-IN" sz="2800" dirty="0" err="1" smtClean="0">
                <a:latin typeface="Cambria" pitchFamily="18" charset="0"/>
              </a:rPr>
              <a:t>i</a:t>
            </a:r>
            <a:r>
              <a:rPr lang="en-IN" sz="2800" dirty="0" smtClean="0">
                <a:latin typeface="Cambria" pitchFamily="18" charset="0"/>
              </a:rPr>
              <a:t>) name and address of the recipient; (ii) address of delivery; </a:t>
            </a:r>
          </a:p>
          <a:p>
            <a:pPr>
              <a:buFont typeface="Wingdings" pitchFamily="2" charset="2"/>
              <a:buChar char="§"/>
            </a:pPr>
            <a:r>
              <a:rPr lang="en-IN" sz="2800" dirty="0" smtClean="0">
                <a:latin typeface="Cambria" pitchFamily="18" charset="0"/>
              </a:rPr>
              <a:t>(iii) name of the country of destination; (iv) number and date of application for removal of goods for export</a:t>
            </a:r>
          </a:p>
          <a:p>
            <a:r>
              <a:rPr lang="en-IN" sz="2800" dirty="0" smtClean="0">
                <a:latin typeface="Cambria" pitchFamily="18" charset="0"/>
              </a:rPr>
              <a:t>RTP may not issue a tax invoice in accordance to sec. 31(3)(b) if the recipient URD; and does not require such invoice, </a:t>
            </a:r>
          </a:p>
          <a:p>
            <a:r>
              <a:rPr lang="en-IN" sz="2800" dirty="0" smtClean="0">
                <a:latin typeface="Cambria" pitchFamily="18" charset="0"/>
              </a:rPr>
              <a:t>and shall issue a consolidated tax invoice for such supplies at the close of each day in respect of all such supplies. </a:t>
            </a:r>
          </a:p>
          <a:p>
            <a:pPr>
              <a:buFont typeface="Wingdings" pitchFamily="2" charset="2"/>
              <a:buChar char="§"/>
            </a:pPr>
            <a:endParaRPr lang="en-US" sz="2800" dirty="0" smtClean="0">
              <a:latin typeface="Cambria" pitchFamily="18" charset="0"/>
            </a:endParaRPr>
          </a:p>
          <a:p>
            <a:endParaRPr lang="en-US" sz="1500" dirty="0" smtClean="0">
              <a:latin typeface="Cambria"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Invoice for services – Rule 2</a:t>
            </a:r>
            <a:endParaRPr lang="en-IN" dirty="0"/>
          </a:p>
        </p:txBody>
      </p:sp>
      <p:sp>
        <p:nvSpPr>
          <p:cNvPr id="5" name="Content Placeholder 4"/>
          <p:cNvSpPr>
            <a:spLocks noGrp="1"/>
          </p:cNvSpPr>
          <p:nvPr>
            <p:ph idx="1"/>
          </p:nvPr>
        </p:nvSpPr>
        <p:spPr>
          <a:xfrm>
            <a:off x="1484311" y="822961"/>
            <a:ext cx="10226619" cy="5798176"/>
          </a:xfrm>
        </p:spPr>
        <p:txBody>
          <a:bodyPr anchor="t">
            <a:normAutofit fontScale="92500"/>
          </a:bodyPr>
          <a:lstStyle/>
          <a:p>
            <a:r>
              <a:rPr lang="en-US" sz="2800" dirty="0" smtClean="0">
                <a:latin typeface="Cambria" pitchFamily="18" charset="0"/>
              </a:rPr>
              <a:t>RTP Shall be issued within 30 days from the date of supply of services.</a:t>
            </a:r>
          </a:p>
          <a:p>
            <a:r>
              <a:rPr lang="en-US" sz="2800" dirty="0" smtClean="0">
                <a:latin typeface="Cambria" pitchFamily="18" charset="0"/>
              </a:rPr>
              <a:t>If supplier of services- Insurer or Banking Co., Fin Inst., </a:t>
            </a:r>
            <a:r>
              <a:rPr lang="en-US" sz="2800" dirty="0" err="1" smtClean="0">
                <a:latin typeface="Cambria" pitchFamily="18" charset="0"/>
              </a:rPr>
              <a:t>Incl</a:t>
            </a:r>
            <a:r>
              <a:rPr lang="en-US" sz="2800" dirty="0" smtClean="0">
                <a:latin typeface="Cambria" pitchFamily="18" charset="0"/>
              </a:rPr>
              <a:t> NBFC- the period within which the Invoice to be issued is 45 Days</a:t>
            </a:r>
          </a:p>
          <a:p>
            <a:r>
              <a:rPr lang="en-US" sz="2800" dirty="0" smtClean="0">
                <a:latin typeface="Cambria" pitchFamily="18" charset="0"/>
              </a:rPr>
              <a:t>Invoice or other document shall be issued by  Insurer or Banking Co., Fin Inst., Incl. NBFC within 45 days of provision of services. </a:t>
            </a:r>
          </a:p>
          <a:p>
            <a:r>
              <a:rPr lang="en-US" sz="2800" dirty="0" smtClean="0">
                <a:latin typeface="Cambria" pitchFamily="18" charset="0"/>
              </a:rPr>
              <a:t>Banking, financial, Telecom Co. or any other class of supplier of services as may be notified by govt. – making taxable supplies between the Distinct  Person as specified U/s 25 as referred to Entry 2 of </a:t>
            </a:r>
            <a:r>
              <a:rPr lang="en-US" sz="2800" dirty="0" err="1" smtClean="0">
                <a:latin typeface="Cambria" pitchFamily="18" charset="0"/>
              </a:rPr>
              <a:t>Sch</a:t>
            </a:r>
            <a:r>
              <a:rPr lang="en-US" sz="2800" dirty="0" smtClean="0">
                <a:latin typeface="Cambria" pitchFamily="18" charset="0"/>
              </a:rPr>
              <a:t> I may issue the invoice:-</a:t>
            </a:r>
          </a:p>
          <a:p>
            <a:pPr lvl="1"/>
            <a:r>
              <a:rPr lang="en-US" dirty="0" smtClean="0">
                <a:latin typeface="Cambria" pitchFamily="18" charset="0"/>
              </a:rPr>
              <a:t>Before or at the time such supplier records the same in his books of accounts </a:t>
            </a:r>
            <a:r>
              <a:rPr lang="en-US" sz="2800" dirty="0" smtClean="0">
                <a:latin typeface="Cambria" pitchFamily="18" charset="0"/>
              </a:rPr>
              <a:t>				</a:t>
            </a:r>
            <a:r>
              <a:rPr lang="en-US" sz="2800" b="1" dirty="0" smtClean="0">
                <a:latin typeface="Cambria" pitchFamily="18" charset="0"/>
              </a:rPr>
              <a:t>OR</a:t>
            </a:r>
          </a:p>
          <a:p>
            <a:pPr lvl="1"/>
            <a:r>
              <a:rPr lang="en-US" dirty="0" smtClean="0">
                <a:latin typeface="Cambria" pitchFamily="18" charset="0"/>
              </a:rPr>
              <a:t>Before the expiry of quarter during which the supply was made </a:t>
            </a:r>
          </a:p>
          <a:p>
            <a:pPr algn="just"/>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10438" y="284551"/>
            <a:ext cx="10018713" cy="538409"/>
          </a:xfrm>
        </p:spPr>
        <p:txBody>
          <a:bodyPr>
            <a:noAutofit/>
          </a:bodyPr>
          <a:lstStyle/>
          <a:p>
            <a:pPr algn="ctr"/>
            <a:r>
              <a:rPr lang="en-IN" sz="3400" b="1" dirty="0" smtClean="0"/>
              <a:t>Manner of issuing inv. – R. 3/ Bill of Supply R.4</a:t>
            </a:r>
            <a:endParaRPr lang="en-IN" sz="3400" dirty="0"/>
          </a:p>
        </p:txBody>
      </p:sp>
      <p:sp>
        <p:nvSpPr>
          <p:cNvPr id="5" name="Content Placeholder 4"/>
          <p:cNvSpPr>
            <a:spLocks noGrp="1"/>
          </p:cNvSpPr>
          <p:nvPr>
            <p:ph idx="1"/>
          </p:nvPr>
        </p:nvSpPr>
        <p:spPr>
          <a:xfrm>
            <a:off x="1484311" y="744583"/>
            <a:ext cx="10226619" cy="5876553"/>
          </a:xfrm>
        </p:spPr>
        <p:txBody>
          <a:bodyPr anchor="t">
            <a:normAutofit fontScale="92500" lnSpcReduction="20000"/>
          </a:bodyPr>
          <a:lstStyle/>
          <a:p>
            <a:pPr>
              <a:buNone/>
            </a:pPr>
            <a:r>
              <a:rPr lang="en-IN" sz="2800" dirty="0" smtClean="0">
                <a:latin typeface="Cambria" pitchFamily="18" charset="0"/>
              </a:rPr>
              <a:t>1) For goods the invoice shall be prepared in triplicate, :– </a:t>
            </a:r>
          </a:p>
          <a:p>
            <a:r>
              <a:rPr lang="en-IN" sz="2800" dirty="0" smtClean="0">
                <a:latin typeface="Cambria" pitchFamily="18" charset="0"/>
              </a:rPr>
              <a:t>(a) the original for RECIPIENT; (b) the duplicate for </a:t>
            </a:r>
            <a:r>
              <a:rPr lang="en-IN" sz="2700" dirty="0" smtClean="0">
                <a:latin typeface="Cambria" pitchFamily="18" charset="0"/>
              </a:rPr>
              <a:t>TRANSPORTER</a:t>
            </a:r>
            <a:r>
              <a:rPr lang="en-IN" sz="2800" dirty="0" smtClean="0">
                <a:latin typeface="Cambria" pitchFamily="18" charset="0"/>
              </a:rPr>
              <a:t>;  &amp;  (c) the triplicate for SUPPLIER. </a:t>
            </a:r>
          </a:p>
          <a:p>
            <a:pPr>
              <a:buNone/>
            </a:pPr>
            <a:r>
              <a:rPr lang="en-IN" sz="2800" dirty="0" smtClean="0">
                <a:latin typeface="Cambria" pitchFamily="18" charset="0"/>
              </a:rPr>
              <a:t>2) For services invoice shall be prepared in duplicate:- </a:t>
            </a:r>
          </a:p>
          <a:p>
            <a:r>
              <a:rPr lang="en-IN" sz="2800" dirty="0" smtClean="0">
                <a:latin typeface="Cambria" pitchFamily="18" charset="0"/>
              </a:rPr>
              <a:t>(a) the original for RECIPIENT; &amp; (b) the duplicate for SUPPLIER. </a:t>
            </a:r>
          </a:p>
          <a:p>
            <a:pPr>
              <a:buNone/>
            </a:pPr>
            <a:r>
              <a:rPr lang="en-IN" sz="2800" dirty="0" smtClean="0">
                <a:latin typeface="Cambria" pitchFamily="18" charset="0"/>
              </a:rPr>
              <a:t>3) The sr. no. of invoices issued during a tax period shall be furnished electronically through the Co.Po. in FORM GSTR-1. </a:t>
            </a:r>
          </a:p>
          <a:p>
            <a:r>
              <a:rPr lang="en-IN" sz="2800" b="1" dirty="0" smtClean="0">
                <a:latin typeface="Cambria" pitchFamily="18" charset="0"/>
              </a:rPr>
              <a:t>A bill of supply </a:t>
            </a:r>
            <a:r>
              <a:rPr lang="en-IN" sz="2800" dirty="0" smtClean="0">
                <a:latin typeface="Cambria" pitchFamily="18" charset="0"/>
              </a:rPr>
              <a:t>u/s 31(3)(c) shall contain following details:- </a:t>
            </a:r>
          </a:p>
          <a:p>
            <a:r>
              <a:rPr lang="en-IN" sz="2800" dirty="0" smtClean="0">
                <a:latin typeface="Cambria" pitchFamily="18" charset="0"/>
              </a:rPr>
              <a:t>(a) name, address and GSTIN of the supplier; (b) a consecutive serial number (c) date of its issue;  (d) name, address and GSTIN or UIN, of reg. recipient;  (e) HSN Code of goods or SAC of services; (f) description of G &amp;/or S (g) value of supply of G &amp;/or S taking into account discount or abatement, if any; &amp; (h) signature or digital signature of the supplier or his authorized person</a:t>
            </a:r>
          </a:p>
          <a:p>
            <a:r>
              <a:rPr lang="en-US" sz="2800" dirty="0" smtClean="0">
                <a:latin typeface="Cambria" pitchFamily="18" charset="0"/>
              </a:rPr>
              <a:t>If tax invoice is issued for non taxable supplies under any other act shall be treated as bill of supply </a:t>
            </a: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Receipt Voucher – Rule 5.</a:t>
            </a:r>
            <a:endParaRPr lang="en-IN" dirty="0"/>
          </a:p>
        </p:txBody>
      </p:sp>
      <p:sp>
        <p:nvSpPr>
          <p:cNvPr id="5" name="Content Placeholder 4"/>
          <p:cNvSpPr>
            <a:spLocks noGrp="1"/>
          </p:cNvSpPr>
          <p:nvPr>
            <p:ph idx="1"/>
          </p:nvPr>
        </p:nvSpPr>
        <p:spPr>
          <a:xfrm>
            <a:off x="1484311" y="796835"/>
            <a:ext cx="10226619" cy="5824302"/>
          </a:xfrm>
        </p:spPr>
        <p:txBody>
          <a:bodyPr anchor="t">
            <a:noAutofit/>
          </a:bodyPr>
          <a:lstStyle/>
          <a:p>
            <a:r>
              <a:rPr lang="en-IN" sz="2700" dirty="0" smtClean="0">
                <a:latin typeface="Cambria" pitchFamily="18" charset="0"/>
              </a:rPr>
              <a:t>A receipt voucher referred to Sec. 31(3)(d) shall contain the following particulars: </a:t>
            </a:r>
            <a:r>
              <a:rPr lang="en-US" sz="2700" dirty="0" smtClean="0">
                <a:latin typeface="Cambria" pitchFamily="18" charset="0"/>
              </a:rPr>
              <a:t>    </a:t>
            </a:r>
            <a:r>
              <a:rPr lang="en-US" sz="2700" b="1" dirty="0" smtClean="0">
                <a:latin typeface="Cambria" pitchFamily="18" charset="0"/>
              </a:rPr>
              <a:t>a)</a:t>
            </a:r>
            <a:r>
              <a:rPr lang="en-US" sz="2700" dirty="0" smtClean="0">
                <a:latin typeface="Cambria" pitchFamily="18" charset="0"/>
              </a:rPr>
              <a:t> Name, Address &amp; GSTIN of Supplier    </a:t>
            </a:r>
            <a:r>
              <a:rPr lang="en-US" sz="2700" b="1" dirty="0" smtClean="0">
                <a:latin typeface="Cambria" pitchFamily="18" charset="0"/>
              </a:rPr>
              <a:t>b) </a:t>
            </a:r>
            <a:r>
              <a:rPr lang="en-US" sz="2700" dirty="0" smtClean="0">
                <a:latin typeface="Cambria" pitchFamily="18" charset="0"/>
              </a:rPr>
              <a:t>Consecutive Serial No.  </a:t>
            </a:r>
            <a:r>
              <a:rPr lang="en-US" sz="2700" b="1" dirty="0" smtClean="0">
                <a:latin typeface="Cambria" pitchFamily="18" charset="0"/>
              </a:rPr>
              <a:t>c)</a:t>
            </a:r>
            <a:r>
              <a:rPr lang="en-US" sz="2700" dirty="0" smtClean="0">
                <a:latin typeface="Cambria" pitchFamily="18" charset="0"/>
              </a:rPr>
              <a:t> Date of issue of document </a:t>
            </a:r>
            <a:r>
              <a:rPr lang="en-US" sz="2700" b="1" dirty="0" smtClean="0">
                <a:latin typeface="Cambria" pitchFamily="18" charset="0"/>
              </a:rPr>
              <a:t>d)</a:t>
            </a:r>
            <a:r>
              <a:rPr lang="en-US" sz="2700" dirty="0" smtClean="0">
                <a:latin typeface="Cambria" pitchFamily="18" charset="0"/>
              </a:rPr>
              <a:t> Name, Address, GSTIN or UIN of the recipient </a:t>
            </a:r>
            <a:r>
              <a:rPr lang="en-US" sz="2700" b="1" dirty="0" smtClean="0">
                <a:latin typeface="Cambria" pitchFamily="18" charset="0"/>
              </a:rPr>
              <a:t>e)</a:t>
            </a:r>
            <a:r>
              <a:rPr lang="en-US" sz="2700" dirty="0" smtClean="0">
                <a:latin typeface="Cambria" pitchFamily="18" charset="0"/>
              </a:rPr>
              <a:t> Description of goods or services or both </a:t>
            </a:r>
            <a:r>
              <a:rPr lang="en-US" sz="2700" b="1" dirty="0" smtClean="0">
                <a:latin typeface="Cambria" pitchFamily="18" charset="0"/>
              </a:rPr>
              <a:t>f)</a:t>
            </a:r>
            <a:r>
              <a:rPr lang="en-US" sz="2700" dirty="0" smtClean="0">
                <a:latin typeface="Cambria" pitchFamily="18" charset="0"/>
              </a:rPr>
              <a:t> Amt. of Advance taken </a:t>
            </a:r>
            <a:r>
              <a:rPr lang="en-US" sz="2700" b="1" dirty="0" smtClean="0">
                <a:latin typeface="Cambria" pitchFamily="18" charset="0"/>
              </a:rPr>
              <a:t>g)</a:t>
            </a:r>
            <a:r>
              <a:rPr lang="en-US" sz="2700" dirty="0" smtClean="0">
                <a:latin typeface="Cambria" pitchFamily="18" charset="0"/>
              </a:rPr>
              <a:t> Rate of Tax (CGST,SGST, IGST,UTGST) </a:t>
            </a:r>
            <a:r>
              <a:rPr lang="en-US" sz="2700" b="1" dirty="0" smtClean="0">
                <a:latin typeface="Cambria" pitchFamily="18" charset="0"/>
              </a:rPr>
              <a:t>h)</a:t>
            </a:r>
            <a:r>
              <a:rPr lang="en-US" sz="2700" dirty="0" smtClean="0">
                <a:latin typeface="Cambria" pitchFamily="18" charset="0"/>
              </a:rPr>
              <a:t> Amt. of Tax charged in respect of Taxable G or S </a:t>
            </a:r>
            <a:r>
              <a:rPr lang="en-US" sz="2700" b="1" dirty="0" err="1" smtClean="0">
                <a:latin typeface="Cambria" pitchFamily="18" charset="0"/>
              </a:rPr>
              <a:t>i</a:t>
            </a:r>
            <a:r>
              <a:rPr lang="en-US" sz="2700" b="1" dirty="0" smtClean="0">
                <a:latin typeface="Cambria" pitchFamily="18" charset="0"/>
              </a:rPr>
              <a:t>)</a:t>
            </a:r>
            <a:r>
              <a:rPr lang="en-US" sz="2700" dirty="0" smtClean="0">
                <a:latin typeface="Cambria" pitchFamily="18" charset="0"/>
              </a:rPr>
              <a:t> Place of Supply along with the Name of State and its code, in case of supply being Inter State  </a:t>
            </a:r>
            <a:r>
              <a:rPr lang="en-US" sz="2700" b="1" dirty="0" smtClean="0">
                <a:latin typeface="Cambria" pitchFamily="18" charset="0"/>
              </a:rPr>
              <a:t>j)</a:t>
            </a:r>
            <a:r>
              <a:rPr lang="en-US" sz="2700" dirty="0" smtClean="0">
                <a:latin typeface="Cambria" pitchFamily="18" charset="0"/>
              </a:rPr>
              <a:t> Details of Tax Payable under RCM k) Sig. of the Supplier or authorized person.</a:t>
            </a:r>
          </a:p>
          <a:p>
            <a:r>
              <a:rPr lang="en-IN" sz="2700" dirty="0" smtClean="0">
                <a:latin typeface="Cambria" pitchFamily="18" charset="0"/>
              </a:rPr>
              <a:t>Provided that where at the time of receipt of advance,                     (</a:t>
            </a:r>
            <a:r>
              <a:rPr lang="en-IN" sz="2700" dirty="0" err="1" smtClean="0">
                <a:latin typeface="Cambria" pitchFamily="18" charset="0"/>
              </a:rPr>
              <a:t>i</a:t>
            </a:r>
            <a:r>
              <a:rPr lang="en-IN" sz="2700" dirty="0" smtClean="0">
                <a:latin typeface="Cambria" pitchFamily="18" charset="0"/>
              </a:rPr>
              <a:t>) the rate of tax is not determinable, the tax shall be paid at 18%; (ii) the nature of supply is not determinable, the same shall be treated as inter-State supply</a:t>
            </a:r>
            <a:endParaRPr lang="en-US" sz="2700" dirty="0" smtClean="0">
              <a:latin typeface="Cambria"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Refund Voucher – R - 6</a:t>
            </a:r>
            <a:endParaRPr lang="en-IN" dirty="0"/>
          </a:p>
        </p:txBody>
      </p:sp>
      <p:sp>
        <p:nvSpPr>
          <p:cNvPr id="5" name="Content Placeholder 4"/>
          <p:cNvSpPr>
            <a:spLocks noGrp="1"/>
          </p:cNvSpPr>
          <p:nvPr>
            <p:ph idx="1"/>
          </p:nvPr>
        </p:nvSpPr>
        <p:spPr>
          <a:xfrm>
            <a:off x="1484311" y="796835"/>
            <a:ext cx="10226619" cy="5824302"/>
          </a:xfrm>
        </p:spPr>
        <p:txBody>
          <a:bodyPr anchor="t">
            <a:normAutofit/>
          </a:bodyPr>
          <a:lstStyle/>
          <a:p>
            <a:r>
              <a:rPr lang="en-IN" sz="2900" dirty="0" smtClean="0">
                <a:latin typeface="Cambria" pitchFamily="18" charset="0"/>
              </a:rPr>
              <a:t>A refund voucher referred to in sec. 31(3)(e) shall contain the following particulars:</a:t>
            </a:r>
          </a:p>
          <a:p>
            <a:r>
              <a:rPr lang="en-IN" sz="2900" dirty="0" smtClean="0">
                <a:latin typeface="Cambria" pitchFamily="18" charset="0"/>
              </a:rPr>
              <a:t>(a) name, address and GSTIN of the supplier; (b) a consecutive serial number  (c) date of its issue; (d) name, address and GSTIN or UIN, if reg., of the recipient; (e) number and date of receipt voucher issued as per rule 5;                       (f) description of goods or services in respect of which refund is made;   (g) amount of refund made;                                         (h) rate of tax (C/S/UT/IGST or cess); (</a:t>
            </a:r>
            <a:r>
              <a:rPr lang="en-IN" sz="2900" dirty="0" err="1" smtClean="0">
                <a:latin typeface="Cambria" pitchFamily="18" charset="0"/>
              </a:rPr>
              <a:t>i</a:t>
            </a:r>
            <a:r>
              <a:rPr lang="en-IN" sz="2900" dirty="0" smtClean="0">
                <a:latin typeface="Cambria" pitchFamily="18" charset="0"/>
              </a:rPr>
              <a:t>) amt. of tax paid in respect of such G or S (C/S/UT/IGST or cess);</a:t>
            </a:r>
          </a:p>
          <a:p>
            <a:pPr>
              <a:buNone/>
            </a:pPr>
            <a:r>
              <a:rPr lang="en-IN" sz="2900" dirty="0" smtClean="0">
                <a:latin typeface="Cambria" pitchFamily="18" charset="0"/>
              </a:rPr>
              <a:t>   (j) whether the tax is payable on reverse charge basis; and</a:t>
            </a:r>
          </a:p>
          <a:p>
            <a:pPr>
              <a:buNone/>
            </a:pPr>
            <a:r>
              <a:rPr lang="en-IN" sz="2900" dirty="0" smtClean="0">
                <a:latin typeface="Cambria" pitchFamily="18" charset="0"/>
              </a:rPr>
              <a:t>   (k) sig. or digital sig. of the supplier or his authorized person</a:t>
            </a:r>
            <a:r>
              <a:rPr lang="en-IN" sz="2800" dirty="0" smtClean="0">
                <a:latin typeface="Cambria" pitchFamily="18" charset="0"/>
              </a:rPr>
              <a:t>.</a:t>
            </a:r>
            <a:endParaRPr lang="en-US" sz="2800" dirty="0" smtClean="0">
              <a:latin typeface="Cambria"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Payment Voucher - R - 7</a:t>
            </a:r>
            <a:endParaRPr lang="en-IN" dirty="0"/>
          </a:p>
        </p:txBody>
      </p:sp>
      <p:sp>
        <p:nvSpPr>
          <p:cNvPr id="5" name="Content Placeholder 4"/>
          <p:cNvSpPr>
            <a:spLocks noGrp="1"/>
          </p:cNvSpPr>
          <p:nvPr>
            <p:ph idx="1"/>
          </p:nvPr>
        </p:nvSpPr>
        <p:spPr>
          <a:xfrm>
            <a:off x="1484311" y="796835"/>
            <a:ext cx="10226619" cy="5824302"/>
          </a:xfrm>
        </p:spPr>
        <p:txBody>
          <a:bodyPr anchor="t">
            <a:normAutofit/>
          </a:bodyPr>
          <a:lstStyle/>
          <a:p>
            <a:r>
              <a:rPr lang="en-IN" sz="2800" dirty="0" smtClean="0">
                <a:latin typeface="Cambria" pitchFamily="18" charset="0"/>
              </a:rPr>
              <a:t>A payment voucher referred to Sec. 31(3)(g) shall contain the following particulars:</a:t>
            </a:r>
          </a:p>
          <a:p>
            <a:r>
              <a:rPr lang="en-IN" sz="2800" dirty="0" smtClean="0">
                <a:latin typeface="Cambria" pitchFamily="18" charset="0"/>
              </a:rPr>
              <a:t>(a) name, address and GSTIN of the supplier if reg.; (b) a consecutive serial number (c) date of its issue; (d) name, address and GSTIN of the recipient;</a:t>
            </a:r>
          </a:p>
          <a:p>
            <a:r>
              <a:rPr lang="en-IN" sz="2800" dirty="0" smtClean="0">
                <a:latin typeface="Cambria" pitchFamily="18" charset="0"/>
              </a:rPr>
              <a:t>(e) description of goods or services; (f) amount paid;</a:t>
            </a:r>
          </a:p>
          <a:p>
            <a:r>
              <a:rPr lang="en-IN" sz="2800" dirty="0" smtClean="0">
                <a:latin typeface="Cambria" pitchFamily="18" charset="0"/>
              </a:rPr>
              <a:t>(g/h) rate of tax &amp; amt of tax(C/S/UT/IGST or cess) </a:t>
            </a:r>
          </a:p>
          <a:p>
            <a:r>
              <a:rPr lang="en-IN" sz="2800" dirty="0" smtClean="0">
                <a:latin typeface="Cambria" pitchFamily="18" charset="0"/>
              </a:rPr>
              <a:t>(</a:t>
            </a:r>
            <a:r>
              <a:rPr lang="en-IN" sz="2800" dirty="0" err="1" smtClean="0">
                <a:latin typeface="Cambria" pitchFamily="18" charset="0"/>
              </a:rPr>
              <a:t>i</a:t>
            </a:r>
            <a:r>
              <a:rPr lang="en-IN" sz="2800" dirty="0" smtClean="0">
                <a:latin typeface="Cambria" pitchFamily="18" charset="0"/>
              </a:rPr>
              <a:t>) place of supply along with the name of State and its code, in case of a supply in the course of inter-State trade or commerce; and</a:t>
            </a:r>
          </a:p>
          <a:p>
            <a:r>
              <a:rPr lang="en-IN" sz="2800" dirty="0" smtClean="0">
                <a:latin typeface="Cambria" pitchFamily="18" charset="0"/>
              </a:rPr>
              <a:t>(j) sig. or digital sig. of the supplier or his authorized person</a:t>
            </a:r>
            <a:r>
              <a:rPr lang="en-IN" sz="2800" dirty="0" smtClean="0"/>
              <a:t>.</a:t>
            </a:r>
            <a:endParaRPr lang="en-US" sz="2800" dirty="0" smtClean="0">
              <a:latin typeface="Cambria"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Revised Invoice, D/N C/N – R-8</a:t>
            </a:r>
            <a:endParaRPr lang="en-IN" dirty="0"/>
          </a:p>
        </p:txBody>
      </p:sp>
      <p:sp>
        <p:nvSpPr>
          <p:cNvPr id="5" name="Content Placeholder 4"/>
          <p:cNvSpPr>
            <a:spLocks noGrp="1"/>
          </p:cNvSpPr>
          <p:nvPr>
            <p:ph idx="1"/>
          </p:nvPr>
        </p:nvSpPr>
        <p:spPr>
          <a:xfrm>
            <a:off x="1484311" y="953589"/>
            <a:ext cx="10226619" cy="5667547"/>
          </a:xfrm>
        </p:spPr>
        <p:txBody>
          <a:bodyPr anchor="t">
            <a:normAutofit lnSpcReduction="10000"/>
          </a:bodyPr>
          <a:lstStyle/>
          <a:p>
            <a:r>
              <a:rPr lang="en-IN" sz="2800" dirty="0" smtClean="0">
                <a:latin typeface="Cambria" pitchFamily="18" charset="0"/>
              </a:rPr>
              <a:t>(1) Revised tax invoice u/s 31 and C/N or D/N u/s 34 shall contain </a:t>
            </a:r>
          </a:p>
          <a:p>
            <a:r>
              <a:rPr lang="en-IN" sz="2800" dirty="0" smtClean="0">
                <a:latin typeface="Cambria" pitchFamily="18" charset="0"/>
              </a:rPr>
              <a:t>(a) the word “Revised Invoice”, if applicable, indicated prominently;     (b) name, address and GSTIN of the supplier;  (c) nature of the document; (d) a consecutive serial number (e) date of issue of the document; (f) name, address and GSTIN or UIN, of reg. recipient; (g) name and address of the recipient and the address of delivery, with the name of State and its code, for URD; (h) Sr. No. date of the corresponding tax invoice / bill of supply;  (</a:t>
            </a:r>
            <a:r>
              <a:rPr lang="en-IN" sz="2800" dirty="0" err="1" smtClean="0">
                <a:latin typeface="Cambria" pitchFamily="18" charset="0"/>
              </a:rPr>
              <a:t>i</a:t>
            </a:r>
            <a:r>
              <a:rPr lang="en-IN" sz="2800" dirty="0" smtClean="0">
                <a:latin typeface="Cambria" pitchFamily="18" charset="0"/>
              </a:rPr>
              <a:t>) value of taxable supply of G or S, rate of tax and the amt. of the tax credited or, as the case may be, debited to the recipient; and (j) signature or digital signature of the supplier or his authorized person: </a:t>
            </a:r>
          </a:p>
          <a:p>
            <a:pPr algn="just"/>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Revised Invoice, D/N C/N – R-8</a:t>
            </a:r>
            <a:endParaRPr lang="en-IN" dirty="0"/>
          </a:p>
        </p:txBody>
      </p:sp>
      <p:sp>
        <p:nvSpPr>
          <p:cNvPr id="5" name="Content Placeholder 4"/>
          <p:cNvSpPr>
            <a:spLocks noGrp="1"/>
          </p:cNvSpPr>
          <p:nvPr>
            <p:ph idx="1"/>
          </p:nvPr>
        </p:nvSpPr>
        <p:spPr>
          <a:xfrm>
            <a:off x="1484311" y="875211"/>
            <a:ext cx="10226619" cy="5745925"/>
          </a:xfrm>
        </p:spPr>
        <p:txBody>
          <a:bodyPr anchor="t">
            <a:normAutofit fontScale="92500"/>
          </a:bodyPr>
          <a:lstStyle/>
          <a:p>
            <a:pPr algn="just">
              <a:buNone/>
            </a:pPr>
            <a:r>
              <a:rPr lang="en-IN" sz="2800" dirty="0" smtClean="0">
                <a:latin typeface="Cambria" pitchFamily="18" charset="0"/>
              </a:rPr>
              <a:t>2) Every newly reg. person who is granted registration w.e.f. a date earlier than the date of issuance of RC to him, may issue revised tax invoices in respect of taxable supplies effected during the period between date of liability and date of issue of RC. </a:t>
            </a:r>
          </a:p>
          <a:p>
            <a:pPr algn="just"/>
            <a:r>
              <a:rPr lang="en-IN" sz="2800" dirty="0" smtClean="0">
                <a:latin typeface="Cambria" pitchFamily="18" charset="0"/>
              </a:rPr>
              <a:t>He may issue consolidated revised tax invoice in respect of all taxable supplies made to URD recipient during such period.</a:t>
            </a:r>
          </a:p>
          <a:p>
            <a:pPr algn="just"/>
            <a:r>
              <a:rPr lang="en-IN" sz="2800" dirty="0" smtClean="0">
                <a:latin typeface="Cambria" pitchFamily="18" charset="0"/>
              </a:rPr>
              <a:t>In case of inter-State supplies, where the value of a supply does not exceed Rs. 2.5 lakhs, a consolidated revised invoice may be issued separately in respect of all URD recipients located in a State.</a:t>
            </a:r>
          </a:p>
          <a:p>
            <a:pPr algn="just">
              <a:buNone/>
            </a:pPr>
            <a:r>
              <a:rPr lang="en-IN" sz="2800" dirty="0" smtClean="0">
                <a:latin typeface="Cambria" pitchFamily="18" charset="0"/>
              </a:rPr>
              <a:t>3) Any invoice or D/N issued in pursuance of any tax payable in accordance with the provisions of sec. 74 or 129 or130 shall prominently contain the words “INPUT TAX CREDIT NOT ADMISSIBLE”</a:t>
            </a: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IN" b="1" dirty="0" smtClean="0"/>
              <a:t>Tax Invoice in special cases – 9 - ISD</a:t>
            </a:r>
            <a:endParaRPr lang="en-IN" dirty="0"/>
          </a:p>
        </p:txBody>
      </p:sp>
      <p:sp>
        <p:nvSpPr>
          <p:cNvPr id="5" name="Content Placeholder 4"/>
          <p:cNvSpPr>
            <a:spLocks noGrp="1"/>
          </p:cNvSpPr>
          <p:nvPr>
            <p:ph idx="1"/>
          </p:nvPr>
        </p:nvSpPr>
        <p:spPr>
          <a:xfrm>
            <a:off x="1484311" y="914401"/>
            <a:ext cx="10226619" cy="5706736"/>
          </a:xfrm>
        </p:spPr>
        <p:txBody>
          <a:bodyPr anchor="t">
            <a:normAutofit/>
          </a:bodyPr>
          <a:lstStyle/>
          <a:p>
            <a:r>
              <a:rPr lang="en-IN" sz="2800" dirty="0" smtClean="0">
                <a:latin typeface="Cambria" pitchFamily="18" charset="0"/>
              </a:rPr>
              <a:t>1) An invoice or, C/N issued by an ISD shall contain the following details:- </a:t>
            </a:r>
          </a:p>
          <a:p>
            <a:r>
              <a:rPr lang="en-IN" sz="2800" dirty="0" smtClean="0">
                <a:latin typeface="Cambria" pitchFamily="18" charset="0"/>
              </a:rPr>
              <a:t>(a) name, address and GSTIN of the ISD; (b) a consecutive serial number (c) date of its issue;  (d) name, address and GSTIN of the recipient to whom the credit is distributed; (e) amount of the credit distributed; and (f) signature or digital signature of the ISD or his authorized person: </a:t>
            </a:r>
          </a:p>
          <a:p>
            <a:r>
              <a:rPr lang="en-IN" sz="2800" dirty="0" smtClean="0">
                <a:latin typeface="Cambria" pitchFamily="18" charset="0"/>
              </a:rPr>
              <a:t>Provided that where the ISD is an office of a banking company or a financial institution, including a NBFC, a tax invoice shall include any document in lieu thereof, by whatever name called, whether or not sr. No. but containing the information prescribed above. </a:t>
            </a: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Tax Invoice For Goods Sec.31(1)</a:t>
            </a:r>
            <a:endParaRPr lang="en-IN" dirty="0"/>
          </a:p>
        </p:txBody>
      </p:sp>
      <p:sp>
        <p:nvSpPr>
          <p:cNvPr id="5" name="Content Placeholder 4"/>
          <p:cNvSpPr>
            <a:spLocks noGrp="1"/>
          </p:cNvSpPr>
          <p:nvPr>
            <p:ph idx="1"/>
          </p:nvPr>
        </p:nvSpPr>
        <p:spPr>
          <a:xfrm>
            <a:off x="1484311" y="875211"/>
            <a:ext cx="10226619" cy="5745925"/>
          </a:xfrm>
        </p:spPr>
        <p:txBody>
          <a:bodyPr anchor="t">
            <a:normAutofit lnSpcReduction="10000"/>
          </a:bodyPr>
          <a:lstStyle/>
          <a:p>
            <a:pPr>
              <a:buNone/>
            </a:pPr>
            <a:r>
              <a:rPr lang="en-IN" sz="3000" b="1" dirty="0" smtClean="0">
                <a:latin typeface="Cambria" pitchFamily="18" charset="0"/>
              </a:rPr>
              <a:t>31. </a:t>
            </a:r>
            <a:r>
              <a:rPr lang="en-IN" sz="3000" dirty="0" smtClean="0">
                <a:latin typeface="Cambria" pitchFamily="18" charset="0"/>
              </a:rPr>
              <a:t>(</a:t>
            </a:r>
            <a:r>
              <a:rPr lang="en-IN" sz="3000" i="1" dirty="0" smtClean="0">
                <a:latin typeface="Cambria" pitchFamily="18" charset="0"/>
              </a:rPr>
              <a:t>1</a:t>
            </a:r>
            <a:r>
              <a:rPr lang="en-IN" sz="3000" dirty="0" smtClean="0">
                <a:latin typeface="Cambria" pitchFamily="18" charset="0"/>
              </a:rPr>
              <a:t>) A registered person (RTP) supplying taxable goods shall, before or at the time of,—</a:t>
            </a:r>
          </a:p>
          <a:p>
            <a:pPr>
              <a:buNone/>
            </a:pPr>
            <a:r>
              <a:rPr lang="en-IN" sz="3000" dirty="0" smtClean="0">
                <a:latin typeface="Cambria" pitchFamily="18" charset="0"/>
              </a:rPr>
              <a:t>(</a:t>
            </a:r>
            <a:r>
              <a:rPr lang="en-IN" sz="3000" i="1" dirty="0" smtClean="0">
                <a:latin typeface="Cambria" pitchFamily="18" charset="0"/>
              </a:rPr>
              <a:t>a</a:t>
            </a:r>
            <a:r>
              <a:rPr lang="en-IN" sz="3000" dirty="0" smtClean="0">
                <a:latin typeface="Cambria" pitchFamily="18" charset="0"/>
              </a:rPr>
              <a:t>) removal of goods for supply to the recipient, where the supply involves movement of goods; or</a:t>
            </a:r>
          </a:p>
          <a:p>
            <a:pPr>
              <a:buNone/>
            </a:pPr>
            <a:r>
              <a:rPr lang="en-IN" sz="3000" dirty="0" smtClean="0">
                <a:latin typeface="Cambria" pitchFamily="18" charset="0"/>
              </a:rPr>
              <a:t>(</a:t>
            </a:r>
            <a:r>
              <a:rPr lang="en-IN" sz="3000" i="1" dirty="0" smtClean="0">
                <a:latin typeface="Cambria" pitchFamily="18" charset="0"/>
              </a:rPr>
              <a:t>b</a:t>
            </a:r>
            <a:r>
              <a:rPr lang="en-IN" sz="3000" dirty="0" smtClean="0">
                <a:latin typeface="Cambria" pitchFamily="18" charset="0"/>
              </a:rPr>
              <a:t>) delivery of goods or making available thereof to the recipient, in any other case, issue a tax invoice showing the description, quantity and value of goods, the tax charged thereon and such other particulars as may be prescribed:</a:t>
            </a:r>
          </a:p>
          <a:p>
            <a:pPr>
              <a:buNone/>
            </a:pPr>
            <a:r>
              <a:rPr lang="en-IN" sz="3000" dirty="0" smtClean="0">
                <a:latin typeface="Cambria" pitchFamily="18" charset="0"/>
              </a:rPr>
              <a:t>Provided that the Govt. may, by notification, specify the categories of goods or supplies in respect of which a tax invoice shall be issued, within such time and in such manner as may be prescribed</a:t>
            </a:r>
            <a:r>
              <a:rPr lang="en-IN" sz="2800" dirty="0" smtClean="0">
                <a:latin typeface="Cambria" pitchFamily="18" charset="0"/>
              </a:rPr>
              <a:t>.</a:t>
            </a: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Invoice by Banking etc. &amp; GTA - R -9</a:t>
            </a:r>
            <a:endParaRPr lang="en-IN" dirty="0"/>
          </a:p>
        </p:txBody>
      </p:sp>
      <p:sp>
        <p:nvSpPr>
          <p:cNvPr id="5" name="Content Placeholder 4"/>
          <p:cNvSpPr>
            <a:spLocks noGrp="1"/>
          </p:cNvSpPr>
          <p:nvPr>
            <p:ph idx="1"/>
          </p:nvPr>
        </p:nvSpPr>
        <p:spPr>
          <a:xfrm>
            <a:off x="1484311" y="953589"/>
            <a:ext cx="10226619" cy="5667547"/>
          </a:xfrm>
        </p:spPr>
        <p:txBody>
          <a:bodyPr anchor="t">
            <a:normAutofit fontScale="92500" lnSpcReduction="10000"/>
          </a:bodyPr>
          <a:lstStyle/>
          <a:p>
            <a:pPr algn="just">
              <a:buNone/>
            </a:pPr>
            <a:r>
              <a:rPr lang="en-IN" sz="2800" dirty="0" smtClean="0">
                <a:latin typeface="Cambria" pitchFamily="18" charset="0"/>
              </a:rPr>
              <a:t>2) An insurer or a banking or a financial institution, NBFC, providing taxable services shall issue a tax invoice or any other document in lieu thereof, by whatever name called, whether or not sr. no., and whether or not containing the address of the recipient of taxable service but containing information as prescribed u/r 1.</a:t>
            </a:r>
          </a:p>
          <a:p>
            <a:pPr algn="just">
              <a:buNone/>
            </a:pPr>
            <a:r>
              <a:rPr lang="en-IN" sz="2800" dirty="0" smtClean="0">
                <a:latin typeface="Cambria" pitchFamily="18" charset="0"/>
              </a:rPr>
              <a:t>3) A GTA supplying taxable services in relation to transportation of goods by road in a goods carriage, the said supplier shall issue a tax invoice or any other document in lieu thereof, containing the gross weight of the consignment, name of the consignor and the consignee, reg. no. of goods carriage in which the goods are transported, details of goods transported, details of place of origin and destination, GSTIN of the person liable for paying tax whether as consignor, consignee or goods transport agency, and also containing other information as prescribed u/r1. </a:t>
            </a:r>
          </a:p>
          <a:p>
            <a:pPr algn="just">
              <a:buNone/>
            </a:pP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Special Cases of Invoice – R 9 &amp; 10</a:t>
            </a:r>
            <a:endParaRPr lang="en-IN" dirty="0"/>
          </a:p>
        </p:txBody>
      </p:sp>
      <p:sp>
        <p:nvSpPr>
          <p:cNvPr id="5" name="Content Placeholder 4"/>
          <p:cNvSpPr>
            <a:spLocks noGrp="1"/>
          </p:cNvSpPr>
          <p:nvPr>
            <p:ph idx="1"/>
          </p:nvPr>
        </p:nvSpPr>
        <p:spPr>
          <a:xfrm>
            <a:off x="1484311" y="979715"/>
            <a:ext cx="10226619" cy="5641422"/>
          </a:xfrm>
        </p:spPr>
        <p:txBody>
          <a:bodyPr anchor="t">
            <a:normAutofit fontScale="92500"/>
          </a:bodyPr>
          <a:lstStyle/>
          <a:p>
            <a:pPr algn="just">
              <a:buNone/>
            </a:pPr>
            <a:r>
              <a:rPr lang="en-IN" sz="2800" dirty="0" smtClean="0">
                <a:latin typeface="Cambria" pitchFamily="18" charset="0"/>
              </a:rPr>
              <a:t>4) In case of passenger transportation service, a tax invoice shall include ticket in any form, by whatever name called, whether or not sr. no., and whether or not containing the address of the recipient of service but shall contain prescribed information u/r. 1.</a:t>
            </a:r>
          </a:p>
          <a:p>
            <a:pPr algn="just">
              <a:buNone/>
            </a:pPr>
            <a:r>
              <a:rPr lang="en-IN" sz="2800" b="1" dirty="0" smtClean="0">
                <a:latin typeface="Cambria" pitchFamily="18" charset="0"/>
              </a:rPr>
              <a:t>8. Transportation of goods without issue of invoice </a:t>
            </a:r>
            <a:r>
              <a:rPr lang="en-IN" sz="2800" dirty="0" smtClean="0">
                <a:latin typeface="Cambria" pitchFamily="18" charset="0"/>
              </a:rPr>
              <a:t> </a:t>
            </a:r>
          </a:p>
          <a:p>
            <a:r>
              <a:rPr lang="en-IN" sz="2800" dirty="0" smtClean="0">
                <a:latin typeface="Cambria" pitchFamily="18" charset="0"/>
              </a:rPr>
              <a:t>(1) For the purposes of  (a) supply of liquid gas where the quantity at the time of removal from the place of business of the supplier is not known, (b) transportation of goods for job work, (c) transportation of goods for reasons other than by way of supply, or (d) such other supplies as may be notified</a:t>
            </a:r>
          </a:p>
          <a:p>
            <a:pPr>
              <a:buNone/>
            </a:pPr>
            <a:r>
              <a:rPr lang="en-IN" sz="2800" dirty="0" smtClean="0">
                <a:latin typeface="Cambria" pitchFamily="18" charset="0"/>
              </a:rPr>
              <a:t>The consigner may issue a Sr. No. delivery challan, in lieu of invoice at the time of removal of goods for transportation, containing following details: </a:t>
            </a:r>
          </a:p>
          <a:p>
            <a:pPr>
              <a:buNone/>
            </a:pPr>
            <a:endParaRPr lang="en-IN" sz="2800" dirty="0" smtClean="0"/>
          </a:p>
          <a:p>
            <a:pPr algn="just">
              <a:buNone/>
            </a:pPr>
            <a:endParaRPr lang="en-IN" sz="3000" dirty="0">
              <a:latin typeface="Cambria"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Transportation goods without invoice</a:t>
            </a:r>
            <a:endParaRPr lang="en-IN" dirty="0"/>
          </a:p>
        </p:txBody>
      </p:sp>
      <p:sp>
        <p:nvSpPr>
          <p:cNvPr id="5" name="Content Placeholder 4"/>
          <p:cNvSpPr>
            <a:spLocks noGrp="1"/>
          </p:cNvSpPr>
          <p:nvPr>
            <p:ph idx="1"/>
          </p:nvPr>
        </p:nvSpPr>
        <p:spPr>
          <a:xfrm>
            <a:off x="1484311" y="836023"/>
            <a:ext cx="10226619" cy="5785113"/>
          </a:xfrm>
        </p:spPr>
        <p:txBody>
          <a:bodyPr anchor="t">
            <a:normAutofit/>
          </a:bodyPr>
          <a:lstStyle/>
          <a:p>
            <a:r>
              <a:rPr lang="en-IN" sz="2800" dirty="0" smtClean="0">
                <a:latin typeface="Cambria" pitchFamily="18" charset="0"/>
              </a:rPr>
              <a:t>(</a:t>
            </a:r>
            <a:r>
              <a:rPr lang="en-IN" sz="2800" dirty="0" err="1" smtClean="0">
                <a:latin typeface="Cambria" pitchFamily="18" charset="0"/>
              </a:rPr>
              <a:t>i</a:t>
            </a:r>
            <a:r>
              <a:rPr lang="en-IN" sz="2800" dirty="0" smtClean="0">
                <a:latin typeface="Cambria" pitchFamily="18" charset="0"/>
              </a:rPr>
              <a:t>) date and number of the delivery challan, (ii) name, address and GSTIN of the consigner/consignee, if reg., (iv) HSN code and description of goods,  (v) quantity (provisional, where the exact quantity being supplied is not known), (vi) taxable value, (vii) tax rate and tax amount – C/S/UT/I GST or cess, where the transportation is for supply to the consignee, (viii) place of supply, in case of inter-State movement, and (ix) signature. </a:t>
            </a:r>
          </a:p>
          <a:p>
            <a:pPr>
              <a:buNone/>
            </a:pPr>
            <a:r>
              <a:rPr lang="en-IN" sz="2800" dirty="0" smtClean="0">
                <a:latin typeface="Cambria" pitchFamily="18" charset="0"/>
              </a:rPr>
              <a:t>2) The delivery challan shall be prepared in triplicate, in case of supply of goods,  the original for CONSIGNEE;  the duplicate for  TRANSPORTER; and the triplicate for CONSIGNER. </a:t>
            </a:r>
          </a:p>
          <a:p>
            <a:pPr>
              <a:buNone/>
            </a:pPr>
            <a:r>
              <a:rPr lang="en-IN" sz="2800" dirty="0" smtClean="0">
                <a:latin typeface="Cambria" pitchFamily="18" charset="0"/>
              </a:rPr>
              <a:t>3) Where goods are being transported on a delivery challan in lieu of invoice, the same shall be declared in FORM [WAYBILL]. </a:t>
            </a:r>
          </a:p>
          <a:p>
            <a:pPr algn="just"/>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Transportation goods without invoice</a:t>
            </a:r>
            <a:endParaRPr lang="en-IN" dirty="0"/>
          </a:p>
        </p:txBody>
      </p:sp>
      <p:sp>
        <p:nvSpPr>
          <p:cNvPr id="5" name="Content Placeholder 4"/>
          <p:cNvSpPr>
            <a:spLocks noGrp="1"/>
          </p:cNvSpPr>
          <p:nvPr>
            <p:ph idx="1"/>
          </p:nvPr>
        </p:nvSpPr>
        <p:spPr>
          <a:xfrm>
            <a:off x="1484311" y="953589"/>
            <a:ext cx="10226619" cy="5667547"/>
          </a:xfrm>
        </p:spPr>
        <p:txBody>
          <a:bodyPr anchor="t">
            <a:normAutofit fontScale="92500" lnSpcReduction="20000"/>
          </a:bodyPr>
          <a:lstStyle/>
          <a:p>
            <a:pPr>
              <a:buNone/>
            </a:pPr>
            <a:r>
              <a:rPr lang="en-IN" sz="2800" dirty="0" smtClean="0">
                <a:latin typeface="Cambria" pitchFamily="18" charset="0"/>
              </a:rPr>
              <a:t>4) Where the goods being transported are for the purpose of supply to the recipient but the tax invoice could not be issued at the time of removal of goods for the purpose of supply, the supplier shall issue a tax invoice after delivery of goods. </a:t>
            </a:r>
          </a:p>
          <a:p>
            <a:pPr>
              <a:buNone/>
            </a:pPr>
            <a:r>
              <a:rPr lang="en-IN" sz="2800" dirty="0" smtClean="0">
                <a:latin typeface="Cambria" pitchFamily="18" charset="0"/>
              </a:rPr>
              <a:t>5) Where the goods are being transported in a semi knocked down or completely knocked down condition, </a:t>
            </a:r>
          </a:p>
          <a:p>
            <a:r>
              <a:rPr lang="en-IN" sz="2800" dirty="0" smtClean="0">
                <a:latin typeface="Cambria" pitchFamily="18" charset="0"/>
              </a:rPr>
              <a:t>(a) the supplier shall issue the complete invoice before dispatch of the first consignment; </a:t>
            </a:r>
          </a:p>
          <a:p>
            <a:r>
              <a:rPr lang="en-IN" sz="2800" dirty="0" smtClean="0">
                <a:latin typeface="Cambria" pitchFamily="18" charset="0"/>
              </a:rPr>
              <a:t>(b) the supplier shall issue a delivery challan for each of the subsequent consignments, giving reference of the invoice; </a:t>
            </a:r>
          </a:p>
          <a:p>
            <a:r>
              <a:rPr lang="en-IN" sz="2800" dirty="0" smtClean="0">
                <a:latin typeface="Cambria" pitchFamily="18" charset="0"/>
              </a:rPr>
              <a:t>(c) each consignment shall be accompanied by copies of the corresponding delivery challan along with a duly certified copy of the invoice; and </a:t>
            </a:r>
          </a:p>
          <a:p>
            <a:r>
              <a:rPr lang="en-IN" sz="2800" dirty="0" smtClean="0">
                <a:latin typeface="Cambria" pitchFamily="18" charset="0"/>
              </a:rPr>
              <a:t>(d) the original copy of the invoice shall be sent along with the last consignment. </a:t>
            </a:r>
          </a:p>
          <a:p>
            <a:pPr algn="just"/>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F9AEF47-7856-4724-A700-B340DFD214A1}" type="slidenum">
              <a:rPr lang="en-IN" smtClean="0"/>
              <a:pPr/>
              <a:t>24</a:t>
            </a:fld>
            <a:endParaRPr lang="en-IN" dirty="0"/>
          </a:p>
        </p:txBody>
      </p:sp>
      <p:pic>
        <p:nvPicPr>
          <p:cNvPr id="5" name="Picture 4"/>
          <p:cNvPicPr>
            <a:picLocks noChangeAspect="1"/>
          </p:cNvPicPr>
          <p:nvPr/>
        </p:nvPicPr>
        <p:blipFill>
          <a:blip r:embed="rId2" cstate="print"/>
          <a:stretch>
            <a:fillRect/>
          </a:stretch>
        </p:blipFill>
        <p:spPr>
          <a:xfrm>
            <a:off x="3590694" y="691378"/>
            <a:ext cx="5352585" cy="5352585"/>
          </a:xfrm>
          <a:prstGeom prst="rect">
            <a:avLst/>
          </a:prstGeom>
        </p:spPr>
      </p:pic>
    </p:spTree>
    <p:extLst>
      <p:ext uri="{BB962C8B-B14F-4D97-AF65-F5344CB8AC3E}">
        <p14:creationId xmlns="" xmlns:p14="http://schemas.microsoft.com/office/powerpoint/2010/main" val="2674509351"/>
      </p:ext>
    </p:extLst>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8926" y="1238865"/>
            <a:ext cx="9524097" cy="1968360"/>
          </a:xfrm>
        </p:spPr>
        <p:txBody>
          <a:bodyPr>
            <a:noAutofit/>
          </a:bodyPr>
          <a:lstStyle/>
          <a:p>
            <a:r>
              <a:rPr lang="en-IN" sz="7500" i="1" dirty="0" smtClean="0"/>
              <a:t>Thank </a:t>
            </a:r>
            <a:r>
              <a:rPr lang="en-IN" sz="7500" i="1" dirty="0"/>
              <a:t>You !! </a:t>
            </a:r>
          </a:p>
        </p:txBody>
      </p:sp>
      <p:sp>
        <p:nvSpPr>
          <p:cNvPr id="3" name="Content Placeholder 2"/>
          <p:cNvSpPr>
            <a:spLocks noGrp="1"/>
          </p:cNvSpPr>
          <p:nvPr>
            <p:ph idx="1"/>
          </p:nvPr>
        </p:nvSpPr>
        <p:spPr>
          <a:xfrm>
            <a:off x="1034521" y="4582212"/>
            <a:ext cx="10018713" cy="2041188"/>
          </a:xfrm>
        </p:spPr>
        <p:txBody>
          <a:bodyPr>
            <a:normAutofit/>
          </a:bodyPr>
          <a:lstStyle/>
          <a:p>
            <a:pPr marL="0" indent="0" algn="r">
              <a:buNone/>
            </a:pPr>
            <a:r>
              <a:rPr lang="en-US" sz="2800" dirty="0" smtClean="0"/>
              <a:t>CA DILIP </a:t>
            </a:r>
            <a:r>
              <a:rPr lang="en-US" sz="2800" smtClean="0"/>
              <a:t>PHADKE </a:t>
            </a:r>
            <a:endParaRPr lang="en-US" sz="2800" dirty="0" smtClean="0"/>
          </a:p>
        </p:txBody>
      </p:sp>
      <p:sp>
        <p:nvSpPr>
          <p:cNvPr id="6" name="Slide Number Placeholder 5"/>
          <p:cNvSpPr>
            <a:spLocks noGrp="1"/>
          </p:cNvSpPr>
          <p:nvPr>
            <p:ph type="sldNum" sz="quarter" idx="12"/>
          </p:nvPr>
        </p:nvSpPr>
        <p:spPr/>
        <p:txBody>
          <a:bodyPr/>
          <a:lstStyle/>
          <a:p>
            <a:fld id="{FF9AEF47-7856-4724-A700-B340DFD214A1}" type="slidenum">
              <a:rPr lang="en-IN" smtClean="0"/>
              <a:pPr/>
              <a:t>25</a:t>
            </a:fld>
            <a:endParaRPr lang="en-IN" dirty="0"/>
          </a:p>
        </p:txBody>
      </p:sp>
    </p:spTree>
    <p:extLst>
      <p:ext uri="{BB962C8B-B14F-4D97-AF65-F5344CB8AC3E}">
        <p14:creationId xmlns="" xmlns:p14="http://schemas.microsoft.com/office/powerpoint/2010/main" val="2130948828"/>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sz="3200" dirty="0" smtClean="0"/>
              <a:t>Tax Invoice For Services Sec 31(2) Special Cases 31(3)</a:t>
            </a:r>
            <a:endParaRPr lang="en-IN" sz="3200" dirty="0"/>
          </a:p>
        </p:txBody>
      </p:sp>
      <p:sp>
        <p:nvSpPr>
          <p:cNvPr id="5" name="Content Placeholder 4"/>
          <p:cNvSpPr>
            <a:spLocks noGrp="1"/>
          </p:cNvSpPr>
          <p:nvPr>
            <p:ph idx="1"/>
          </p:nvPr>
        </p:nvSpPr>
        <p:spPr>
          <a:xfrm>
            <a:off x="1484311" y="862149"/>
            <a:ext cx="10226619" cy="5758987"/>
          </a:xfrm>
        </p:spPr>
        <p:txBody>
          <a:bodyPr anchor="t">
            <a:normAutofit lnSpcReduction="10000"/>
          </a:bodyPr>
          <a:lstStyle/>
          <a:p>
            <a:pPr>
              <a:buNone/>
            </a:pPr>
            <a:r>
              <a:rPr lang="en-IN" sz="2800" dirty="0" smtClean="0">
                <a:latin typeface="Cambria" pitchFamily="18" charset="0"/>
              </a:rPr>
              <a:t>(</a:t>
            </a:r>
            <a:r>
              <a:rPr lang="en-IN" sz="2800" i="1" dirty="0" smtClean="0">
                <a:latin typeface="Cambria" pitchFamily="18" charset="0"/>
              </a:rPr>
              <a:t>2</a:t>
            </a:r>
            <a:r>
              <a:rPr lang="en-IN" sz="2800" dirty="0" smtClean="0">
                <a:latin typeface="Cambria" pitchFamily="18" charset="0"/>
              </a:rPr>
              <a:t>) A RTP supplying taxable services shall, before or after the provision of service but within a prescribed period, issue a tax invoice, showing the description, value, tax charged thereon and such other particulars as may be prescribed:</a:t>
            </a:r>
          </a:p>
          <a:p>
            <a:pPr>
              <a:buNone/>
            </a:pPr>
            <a:r>
              <a:rPr lang="en-IN" sz="2800" dirty="0" smtClean="0">
                <a:latin typeface="Cambria" pitchFamily="18" charset="0"/>
              </a:rPr>
              <a:t>   Provided that the Govt, by notification and subject to conditions, specify the categories of services in respect of which––</a:t>
            </a:r>
          </a:p>
          <a:p>
            <a:pPr>
              <a:buNone/>
            </a:pPr>
            <a:r>
              <a:rPr lang="en-IN" sz="2800" dirty="0" smtClean="0">
                <a:latin typeface="Cambria" pitchFamily="18" charset="0"/>
              </a:rPr>
              <a:t>(</a:t>
            </a:r>
            <a:r>
              <a:rPr lang="en-IN" sz="2800" i="1" dirty="0" smtClean="0">
                <a:latin typeface="Cambria" pitchFamily="18" charset="0"/>
              </a:rPr>
              <a:t>a</a:t>
            </a:r>
            <a:r>
              <a:rPr lang="en-IN" sz="2800" dirty="0" smtClean="0">
                <a:latin typeface="Cambria" pitchFamily="18" charset="0"/>
              </a:rPr>
              <a:t>) any other document issued in relation to the supply shall be deemed to be a tax invoice; or (</a:t>
            </a:r>
            <a:r>
              <a:rPr lang="en-IN" sz="2800" i="1" dirty="0" smtClean="0">
                <a:latin typeface="Cambria" pitchFamily="18" charset="0"/>
              </a:rPr>
              <a:t>b</a:t>
            </a:r>
            <a:r>
              <a:rPr lang="en-IN" sz="2800" dirty="0" smtClean="0">
                <a:latin typeface="Cambria" pitchFamily="18" charset="0"/>
              </a:rPr>
              <a:t>) tax invoice may not be issued.</a:t>
            </a:r>
          </a:p>
          <a:p>
            <a:pPr>
              <a:buNone/>
            </a:pPr>
            <a:r>
              <a:rPr lang="en-IN" sz="2800" dirty="0" smtClean="0">
                <a:latin typeface="Cambria" pitchFamily="18" charset="0"/>
              </a:rPr>
              <a:t>3 (</a:t>
            </a:r>
            <a:r>
              <a:rPr lang="en-IN" sz="2800" i="1" dirty="0" smtClean="0">
                <a:latin typeface="Cambria" pitchFamily="18" charset="0"/>
              </a:rPr>
              <a:t>a</a:t>
            </a:r>
            <a:r>
              <a:rPr lang="en-IN" sz="2800" dirty="0" smtClean="0">
                <a:latin typeface="Cambria" pitchFamily="18" charset="0"/>
              </a:rPr>
              <a:t>) A RTP may, within one month from the date of issuance of certificate of registration (RC) and in such manner as may be prescribed, issue a revised invoice against the invoice already issued during the period beginning with the effective date of reg. till the date of issuance of RC.;</a:t>
            </a: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8"/>
            <a:ext cx="10018713" cy="616786"/>
          </a:xfrm>
        </p:spPr>
        <p:txBody>
          <a:bodyPr>
            <a:noAutofit/>
          </a:bodyPr>
          <a:lstStyle/>
          <a:p>
            <a:pPr algn="ctr"/>
            <a:r>
              <a:rPr lang="en-US" dirty="0" smtClean="0"/>
              <a:t>Invoice in special cases 31(3)</a:t>
            </a:r>
            <a:endParaRPr lang="en-IN" dirty="0"/>
          </a:p>
        </p:txBody>
      </p:sp>
      <p:sp>
        <p:nvSpPr>
          <p:cNvPr id="5" name="Content Placeholder 4"/>
          <p:cNvSpPr>
            <a:spLocks noGrp="1"/>
          </p:cNvSpPr>
          <p:nvPr>
            <p:ph idx="1"/>
          </p:nvPr>
        </p:nvSpPr>
        <p:spPr>
          <a:xfrm>
            <a:off x="1484311" y="796834"/>
            <a:ext cx="10226619" cy="5824303"/>
          </a:xfrm>
        </p:spPr>
        <p:txBody>
          <a:bodyPr anchor="t">
            <a:normAutofit fontScale="92500" lnSpcReduction="10000"/>
          </a:bodyPr>
          <a:lstStyle/>
          <a:p>
            <a:pPr>
              <a:buNone/>
            </a:pPr>
            <a:r>
              <a:rPr lang="en-IN" sz="2800" dirty="0" smtClean="0">
                <a:latin typeface="Cambria" pitchFamily="18" charset="0"/>
              </a:rPr>
              <a:t>(</a:t>
            </a:r>
            <a:r>
              <a:rPr lang="en-IN" sz="2800" i="1" dirty="0" smtClean="0">
                <a:latin typeface="Cambria" pitchFamily="18" charset="0"/>
              </a:rPr>
              <a:t>b</a:t>
            </a:r>
            <a:r>
              <a:rPr lang="en-IN" sz="2800" dirty="0" smtClean="0">
                <a:latin typeface="Cambria" pitchFamily="18" charset="0"/>
              </a:rPr>
              <a:t>) A RTP may not issue a tax invoice if the value of the goods or services or both supplied is Rs. 200/- subject to such conditions prescribed;</a:t>
            </a:r>
          </a:p>
          <a:p>
            <a:pPr>
              <a:buNone/>
            </a:pPr>
            <a:r>
              <a:rPr lang="en-IN" sz="2800" dirty="0" smtClean="0">
                <a:latin typeface="Cambria" pitchFamily="18" charset="0"/>
              </a:rPr>
              <a:t>(</a:t>
            </a:r>
            <a:r>
              <a:rPr lang="en-IN" sz="2800" i="1" dirty="0" smtClean="0">
                <a:latin typeface="Cambria" pitchFamily="18" charset="0"/>
              </a:rPr>
              <a:t>c</a:t>
            </a:r>
            <a:r>
              <a:rPr lang="en-IN" sz="2800" dirty="0" smtClean="0">
                <a:latin typeface="Cambria" pitchFamily="18" charset="0"/>
              </a:rPr>
              <a:t>) A RTP supplying exempted goods or services or both or paying tax u/s 10 ( if the value is exceeding Rs. 200/-) shall issue, a bill of supply containing such particulars and manner prescribed.</a:t>
            </a:r>
          </a:p>
          <a:p>
            <a:pPr>
              <a:buNone/>
            </a:pPr>
            <a:r>
              <a:rPr lang="en-IN" sz="2800" i="1" dirty="0" smtClean="0">
                <a:latin typeface="Cambria" pitchFamily="18" charset="0"/>
              </a:rPr>
              <a:t>(d</a:t>
            </a:r>
            <a:r>
              <a:rPr lang="en-IN" sz="2800" dirty="0" smtClean="0">
                <a:latin typeface="Cambria" pitchFamily="18" charset="0"/>
              </a:rPr>
              <a:t>) RTP shall, on receipt of advance for any supply of goods or services or both (G &amp;/or S), issue a receipt voucher or any other document, containing such prescribed particulars, evidencing receipt of such amt.;</a:t>
            </a:r>
          </a:p>
          <a:p>
            <a:pPr>
              <a:buNone/>
            </a:pPr>
            <a:r>
              <a:rPr lang="en-IN" sz="2800" dirty="0" smtClean="0">
                <a:latin typeface="Cambria" pitchFamily="18" charset="0"/>
              </a:rPr>
              <a:t>(</a:t>
            </a:r>
            <a:r>
              <a:rPr lang="en-IN" sz="2800" i="1" dirty="0" smtClean="0">
                <a:latin typeface="Cambria" pitchFamily="18" charset="0"/>
              </a:rPr>
              <a:t>e</a:t>
            </a:r>
            <a:r>
              <a:rPr lang="en-IN" sz="2800" dirty="0" smtClean="0">
                <a:latin typeface="Cambria" pitchFamily="18" charset="0"/>
              </a:rPr>
              <a:t>) where, receipt voucher is issued by RTP on receipt of advance payment with respect to any (G&amp;/or S), but subsequently no supply is made and no tax invoice is issued in pursuance thereof, the said RTP may issue to the person who had made the payment, a refund voucher against such payment;</a:t>
            </a:r>
          </a:p>
          <a:p>
            <a:pPr>
              <a:buNone/>
            </a:pP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603723"/>
          </a:xfrm>
        </p:spPr>
        <p:txBody>
          <a:bodyPr>
            <a:noAutofit/>
          </a:bodyPr>
          <a:lstStyle/>
          <a:p>
            <a:pPr algn="ctr"/>
            <a:r>
              <a:rPr lang="en-US" dirty="0" smtClean="0"/>
              <a:t>Invoice in special cases 31(4 &amp; 5)</a:t>
            </a:r>
            <a:endParaRPr lang="en-IN" dirty="0"/>
          </a:p>
        </p:txBody>
      </p:sp>
      <p:sp>
        <p:nvSpPr>
          <p:cNvPr id="5" name="Content Placeholder 4"/>
          <p:cNvSpPr>
            <a:spLocks noGrp="1"/>
          </p:cNvSpPr>
          <p:nvPr>
            <p:ph idx="1"/>
          </p:nvPr>
        </p:nvSpPr>
        <p:spPr>
          <a:xfrm>
            <a:off x="1484311" y="653143"/>
            <a:ext cx="10298386" cy="6048103"/>
          </a:xfrm>
        </p:spPr>
        <p:txBody>
          <a:bodyPr anchor="t">
            <a:normAutofit fontScale="85000" lnSpcReduction="10000"/>
          </a:bodyPr>
          <a:lstStyle/>
          <a:p>
            <a:pPr>
              <a:buNone/>
            </a:pPr>
            <a:r>
              <a:rPr lang="en-IN" sz="2800" dirty="0" smtClean="0">
                <a:latin typeface="Cambria" pitchFamily="18" charset="0"/>
              </a:rPr>
              <a:t>    (</a:t>
            </a:r>
            <a:r>
              <a:rPr lang="en-IN" sz="2800" i="1" dirty="0" smtClean="0">
                <a:latin typeface="Cambria" pitchFamily="18" charset="0"/>
              </a:rPr>
              <a:t>f &amp; g</a:t>
            </a:r>
            <a:r>
              <a:rPr lang="en-IN" sz="2800" dirty="0" smtClean="0">
                <a:latin typeface="Cambria" pitchFamily="18" charset="0"/>
              </a:rPr>
              <a:t>) A RTP who is liable to pay tax u/s 9 (3) or (4) shall issue an invoice in respect of G &amp;/or S received by him from the supplier who is URD on the date of receipt of G &amp;/or S &amp; shall issue a payment voucher while making payment to the supplier.</a:t>
            </a:r>
          </a:p>
          <a:p>
            <a:pPr>
              <a:buNone/>
            </a:pPr>
            <a:r>
              <a:rPr lang="en-IN" sz="2800" dirty="0" smtClean="0">
                <a:latin typeface="Cambria" pitchFamily="18" charset="0"/>
              </a:rPr>
              <a:t>(</a:t>
            </a:r>
            <a:r>
              <a:rPr lang="en-IN" sz="2800" i="1" dirty="0" smtClean="0">
                <a:latin typeface="Cambria" pitchFamily="18" charset="0"/>
              </a:rPr>
              <a:t>4</a:t>
            </a:r>
            <a:r>
              <a:rPr lang="en-IN" sz="2800" dirty="0" smtClean="0">
                <a:latin typeface="Cambria" pitchFamily="18" charset="0"/>
              </a:rPr>
              <a:t>) In case of continuous supply of goods, where successive statements of accounts or successive payments are involved, the invoice shall be issued before or at the time each such statement is issued or, each such payment is received.</a:t>
            </a:r>
          </a:p>
          <a:p>
            <a:pPr>
              <a:buNone/>
            </a:pPr>
            <a:r>
              <a:rPr lang="en-IN" sz="2800" smtClean="0">
                <a:latin typeface="Cambria" pitchFamily="18" charset="0"/>
              </a:rPr>
              <a:t>(</a:t>
            </a:r>
            <a:r>
              <a:rPr lang="en-IN" sz="2800" i="1" dirty="0" smtClean="0">
                <a:latin typeface="Cambria" pitchFamily="18" charset="0"/>
              </a:rPr>
              <a:t>5</a:t>
            </a:r>
            <a:r>
              <a:rPr lang="en-IN" sz="2800" dirty="0" smtClean="0">
                <a:latin typeface="Cambria" pitchFamily="18" charset="0"/>
              </a:rPr>
              <a:t>) Subject to the prov. (</a:t>
            </a:r>
            <a:r>
              <a:rPr lang="en-IN" sz="2800" i="1" dirty="0" smtClean="0">
                <a:latin typeface="Cambria" pitchFamily="18" charset="0"/>
              </a:rPr>
              <a:t>3</a:t>
            </a:r>
            <a:r>
              <a:rPr lang="en-IN" sz="2800" dirty="0" smtClean="0">
                <a:latin typeface="Cambria" pitchFamily="18" charset="0"/>
              </a:rPr>
              <a:t>)(a), for adv. in case of continuous supply of ser.,–</a:t>
            </a:r>
          </a:p>
          <a:p>
            <a:pPr>
              <a:buNone/>
            </a:pPr>
            <a:r>
              <a:rPr lang="en-IN" sz="2800" dirty="0" smtClean="0">
                <a:latin typeface="Cambria" pitchFamily="18" charset="0"/>
              </a:rPr>
              <a:t>(</a:t>
            </a:r>
            <a:r>
              <a:rPr lang="en-IN" sz="2800" i="1" dirty="0" smtClean="0">
                <a:latin typeface="Cambria" pitchFamily="18" charset="0"/>
              </a:rPr>
              <a:t>a</a:t>
            </a:r>
            <a:r>
              <a:rPr lang="en-IN" sz="2800" dirty="0" smtClean="0">
                <a:latin typeface="Cambria" pitchFamily="18" charset="0"/>
              </a:rPr>
              <a:t>) where the due date of payment is ascertainable from the contract, the invoice shall be issued on or before the due date of payment;</a:t>
            </a:r>
          </a:p>
          <a:p>
            <a:pPr>
              <a:buNone/>
            </a:pPr>
            <a:r>
              <a:rPr lang="en-IN" sz="2800" dirty="0" smtClean="0">
                <a:latin typeface="Cambria" pitchFamily="18" charset="0"/>
              </a:rPr>
              <a:t>(</a:t>
            </a:r>
            <a:r>
              <a:rPr lang="en-IN" sz="2800" i="1" dirty="0" smtClean="0">
                <a:latin typeface="Cambria" pitchFamily="18" charset="0"/>
              </a:rPr>
              <a:t>b</a:t>
            </a:r>
            <a:r>
              <a:rPr lang="en-IN" sz="2800" dirty="0" smtClean="0">
                <a:latin typeface="Cambria" pitchFamily="18" charset="0"/>
              </a:rPr>
              <a:t>) where the due date of payment is not ascertainable from the contract, the invoice shall be issued before or at the time when the supplier of service receives the payment;</a:t>
            </a:r>
          </a:p>
          <a:p>
            <a:pPr>
              <a:buNone/>
            </a:pPr>
            <a:r>
              <a:rPr lang="en-IN" sz="2800" dirty="0" smtClean="0">
                <a:latin typeface="Cambria" pitchFamily="18" charset="0"/>
              </a:rPr>
              <a:t>(</a:t>
            </a:r>
            <a:r>
              <a:rPr lang="en-IN" sz="2800" i="1" dirty="0" smtClean="0">
                <a:latin typeface="Cambria" pitchFamily="18" charset="0"/>
              </a:rPr>
              <a:t>c</a:t>
            </a:r>
            <a:r>
              <a:rPr lang="en-IN" sz="2800" dirty="0" smtClean="0">
                <a:latin typeface="Cambria" pitchFamily="18" charset="0"/>
              </a:rPr>
              <a:t>) where the payment is linked to the completion of an event, the invoice shall be issued on or before the date of completion of that event.</a:t>
            </a:r>
          </a:p>
          <a:p>
            <a:pPr algn="just">
              <a:buNone/>
            </a:pP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sz="3800" dirty="0" smtClean="0"/>
              <a:t>Invoice in special cases 31(6 &amp;7) Prohibition 32</a:t>
            </a:r>
            <a:endParaRPr lang="en-IN" sz="3800" dirty="0"/>
          </a:p>
        </p:txBody>
      </p:sp>
      <p:sp>
        <p:nvSpPr>
          <p:cNvPr id="5" name="Content Placeholder 4"/>
          <p:cNvSpPr>
            <a:spLocks noGrp="1"/>
          </p:cNvSpPr>
          <p:nvPr>
            <p:ph idx="1"/>
          </p:nvPr>
        </p:nvSpPr>
        <p:spPr>
          <a:xfrm>
            <a:off x="1484311" y="849087"/>
            <a:ext cx="10226619" cy="5772050"/>
          </a:xfrm>
        </p:spPr>
        <p:txBody>
          <a:bodyPr anchor="t">
            <a:normAutofit/>
          </a:bodyPr>
          <a:lstStyle/>
          <a:p>
            <a:pPr>
              <a:buNone/>
            </a:pPr>
            <a:r>
              <a:rPr lang="en-IN" sz="2800" dirty="0" smtClean="0">
                <a:latin typeface="Cambria" pitchFamily="18" charset="0"/>
              </a:rPr>
              <a:t>(</a:t>
            </a:r>
            <a:r>
              <a:rPr lang="en-IN" sz="2800" i="1" dirty="0" smtClean="0">
                <a:latin typeface="Cambria" pitchFamily="18" charset="0"/>
              </a:rPr>
              <a:t>6</a:t>
            </a:r>
            <a:r>
              <a:rPr lang="en-IN" sz="2800" dirty="0" smtClean="0">
                <a:latin typeface="Cambria" pitchFamily="18" charset="0"/>
              </a:rPr>
              <a:t>) In a case where the supply of services ceases under a contract before the completion of the supply, the invoice shall be issued at the time when the supply ceases and such invoice shall be issued to the extent of the supply made before such cessation.</a:t>
            </a:r>
          </a:p>
          <a:p>
            <a:pPr>
              <a:buNone/>
            </a:pPr>
            <a:r>
              <a:rPr lang="en-IN" sz="2800" dirty="0" smtClean="0">
                <a:latin typeface="Cambria" pitchFamily="18" charset="0"/>
              </a:rPr>
              <a:t>(</a:t>
            </a:r>
            <a:r>
              <a:rPr lang="en-IN" sz="2800" i="1" dirty="0" smtClean="0">
                <a:latin typeface="Cambria" pitchFamily="18" charset="0"/>
              </a:rPr>
              <a:t>7</a:t>
            </a:r>
            <a:r>
              <a:rPr lang="en-IN" sz="2800" dirty="0" smtClean="0">
                <a:latin typeface="Cambria" pitchFamily="18" charset="0"/>
              </a:rPr>
              <a:t>) where the goods being sent or taken on approval for sale or return are removed before the supply takes place, the invoice /revised invoice shall be issued before or at the time of supply or six months from the date of removal, whichever is earlier.</a:t>
            </a:r>
          </a:p>
          <a:p>
            <a:pPr algn="just">
              <a:buNone/>
            </a:pPr>
            <a:r>
              <a:rPr lang="en-IN" sz="2800" b="1" dirty="0" smtClean="0">
                <a:latin typeface="Cambria" pitchFamily="18" charset="0"/>
              </a:rPr>
              <a:t>32. </a:t>
            </a:r>
            <a:r>
              <a:rPr lang="en-IN" sz="2800" dirty="0" smtClean="0">
                <a:latin typeface="Cambria" pitchFamily="18" charset="0"/>
              </a:rPr>
              <a:t>(</a:t>
            </a:r>
            <a:r>
              <a:rPr lang="en-IN" sz="2800" i="1" dirty="0" smtClean="0">
                <a:latin typeface="Cambria" pitchFamily="18" charset="0"/>
              </a:rPr>
              <a:t>1</a:t>
            </a:r>
            <a:r>
              <a:rPr lang="en-IN" sz="2800" dirty="0" smtClean="0">
                <a:latin typeface="Cambria" pitchFamily="18" charset="0"/>
              </a:rPr>
              <a:t>) A person who is URD shall not collect in respect of any supply of G &amp;/or S any amount by way of tax under this Act.        (</a:t>
            </a:r>
            <a:r>
              <a:rPr lang="en-IN" sz="2800" i="1" dirty="0" smtClean="0">
                <a:latin typeface="Cambria" pitchFamily="18" charset="0"/>
              </a:rPr>
              <a:t>2</a:t>
            </a:r>
            <a:r>
              <a:rPr lang="en-IN" sz="2800" dirty="0" smtClean="0">
                <a:latin typeface="Cambria" pitchFamily="18" charset="0"/>
              </a:rPr>
              <a:t>) No RTP shall collect tax except in accordance with the provisions of this Act or the rules made thereunder.</a:t>
            </a:r>
          </a:p>
          <a:p>
            <a:pPr algn="just">
              <a:buNone/>
            </a:pP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Prominence to tax (33) Credit Note (34)</a:t>
            </a:r>
            <a:endParaRPr lang="en-IN" dirty="0"/>
          </a:p>
        </p:txBody>
      </p:sp>
      <p:sp>
        <p:nvSpPr>
          <p:cNvPr id="5" name="Content Placeholder 4"/>
          <p:cNvSpPr>
            <a:spLocks noGrp="1"/>
          </p:cNvSpPr>
          <p:nvPr>
            <p:ph idx="1"/>
          </p:nvPr>
        </p:nvSpPr>
        <p:spPr>
          <a:xfrm>
            <a:off x="1484311" y="849087"/>
            <a:ext cx="10226619" cy="5772050"/>
          </a:xfrm>
        </p:spPr>
        <p:txBody>
          <a:bodyPr anchor="t">
            <a:normAutofit/>
          </a:bodyPr>
          <a:lstStyle/>
          <a:p>
            <a:pPr algn="just">
              <a:buNone/>
            </a:pPr>
            <a:r>
              <a:rPr lang="en-IN" sz="2800" dirty="0" smtClean="0">
                <a:latin typeface="Cambria" pitchFamily="18" charset="0"/>
              </a:rPr>
              <a:t>33 where any supply is made for a consideration, every person who is liable to pay tax for such supply shall prominently indicate in all documents relating to assessment, tax invoice and other like documents, the amount of tax which shall form part of the price at which such supply is made.</a:t>
            </a:r>
          </a:p>
          <a:p>
            <a:pPr>
              <a:buNone/>
            </a:pPr>
            <a:r>
              <a:rPr lang="en-IN" sz="2800" b="1" dirty="0" smtClean="0">
                <a:latin typeface="Cambria" pitchFamily="18" charset="0"/>
              </a:rPr>
              <a:t>34. </a:t>
            </a:r>
            <a:r>
              <a:rPr lang="en-IN" sz="2800" dirty="0" smtClean="0">
                <a:latin typeface="Cambria" pitchFamily="18" charset="0"/>
              </a:rPr>
              <a:t>(</a:t>
            </a:r>
            <a:r>
              <a:rPr lang="en-IN" sz="2800" i="1" dirty="0" smtClean="0">
                <a:latin typeface="Cambria" pitchFamily="18" charset="0"/>
              </a:rPr>
              <a:t>1</a:t>
            </a:r>
            <a:r>
              <a:rPr lang="en-IN" sz="2800" dirty="0" smtClean="0">
                <a:latin typeface="Cambria" pitchFamily="18" charset="0"/>
              </a:rPr>
              <a:t>) Where a tax invoice has been issued for supply of any G &amp;/or S and the taxable value or tax charged in that tax invoice is found to exceed the taxable value or tax payable in respect of such supply, or where the goods supplied are returned by the recipient, or where goods or services or both supplied are found to be deficient, the RTP, who has supplied such G &amp;/or S, may issue to the recipient a credit note containing prescribed particulars.</a:t>
            </a:r>
          </a:p>
          <a:p>
            <a:pPr algn="just">
              <a:buNone/>
            </a:pP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smtClean="0"/>
              <a:t>Credit Note </a:t>
            </a:r>
            <a:endParaRPr lang="en-IN" dirty="0"/>
          </a:p>
        </p:txBody>
      </p:sp>
      <p:sp>
        <p:nvSpPr>
          <p:cNvPr id="5" name="Content Placeholder 4"/>
          <p:cNvSpPr>
            <a:spLocks noGrp="1"/>
          </p:cNvSpPr>
          <p:nvPr>
            <p:ph idx="1"/>
          </p:nvPr>
        </p:nvSpPr>
        <p:spPr>
          <a:xfrm>
            <a:off x="1484311" y="1053531"/>
            <a:ext cx="10226619" cy="5567605"/>
          </a:xfrm>
        </p:spPr>
        <p:txBody>
          <a:bodyPr anchor="t">
            <a:normAutofit/>
          </a:bodyPr>
          <a:lstStyle/>
          <a:p>
            <a:pPr>
              <a:buNone/>
            </a:pPr>
            <a:r>
              <a:rPr lang="en-IN" sz="2800" dirty="0" smtClean="0">
                <a:latin typeface="Cambria" pitchFamily="18" charset="0"/>
              </a:rPr>
              <a:t>(</a:t>
            </a:r>
            <a:r>
              <a:rPr lang="en-IN" sz="2800" i="1" dirty="0" smtClean="0">
                <a:latin typeface="Cambria" pitchFamily="18" charset="0"/>
              </a:rPr>
              <a:t>2</a:t>
            </a:r>
            <a:r>
              <a:rPr lang="en-IN" sz="2800" dirty="0" smtClean="0">
                <a:latin typeface="Cambria" pitchFamily="18" charset="0"/>
              </a:rPr>
              <a:t>) Any RTP who issues a C/N in relation to a supply of G &amp;/or S shall declare the details of such C/N in the return for the month during which such C/N has been issued but not later than Sept. following the end of the F.Y. in which such supply was made, or the date of furnishing of the relevant annual return, whichever is earlier, and the tax liability shall be adjusted in prescribed manner.</a:t>
            </a:r>
          </a:p>
          <a:p>
            <a:pPr>
              <a:buNone/>
            </a:pPr>
            <a:r>
              <a:rPr lang="en-IN" sz="2800" dirty="0" smtClean="0">
                <a:latin typeface="Cambria" pitchFamily="18" charset="0"/>
              </a:rPr>
              <a:t>   No reduction in OTL of the supplier shall be permitted, if the incidence of tax and int. on such supply has been passed on to any other person.</a:t>
            </a:r>
          </a:p>
          <a:p>
            <a:pPr algn="just">
              <a:buNone/>
            </a:pPr>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84313" y="127797"/>
            <a:ext cx="10018713" cy="718457"/>
          </a:xfrm>
        </p:spPr>
        <p:txBody>
          <a:bodyPr>
            <a:noAutofit/>
          </a:bodyPr>
          <a:lstStyle/>
          <a:p>
            <a:pPr algn="ctr"/>
            <a:r>
              <a:rPr lang="en-US" dirty="0" smtClean="0"/>
              <a:t>Debit Note</a:t>
            </a:r>
            <a:endParaRPr lang="en-IN" dirty="0"/>
          </a:p>
        </p:txBody>
      </p:sp>
      <p:sp>
        <p:nvSpPr>
          <p:cNvPr id="5" name="Content Placeholder 4"/>
          <p:cNvSpPr>
            <a:spLocks noGrp="1"/>
          </p:cNvSpPr>
          <p:nvPr>
            <p:ph idx="1"/>
          </p:nvPr>
        </p:nvSpPr>
        <p:spPr>
          <a:xfrm>
            <a:off x="1484311" y="744583"/>
            <a:ext cx="10226619" cy="5876553"/>
          </a:xfrm>
        </p:spPr>
        <p:txBody>
          <a:bodyPr anchor="t">
            <a:normAutofit/>
          </a:bodyPr>
          <a:lstStyle/>
          <a:p>
            <a:pPr>
              <a:buNone/>
            </a:pPr>
            <a:r>
              <a:rPr lang="en-IN" sz="2800" dirty="0" smtClean="0">
                <a:latin typeface="Cambria" pitchFamily="18" charset="0"/>
              </a:rPr>
              <a:t>(</a:t>
            </a:r>
            <a:r>
              <a:rPr lang="en-IN" sz="2800" i="1" dirty="0" smtClean="0">
                <a:latin typeface="Cambria" pitchFamily="18" charset="0"/>
              </a:rPr>
              <a:t>3</a:t>
            </a:r>
            <a:r>
              <a:rPr lang="en-IN" sz="2800" dirty="0" smtClean="0">
                <a:latin typeface="Cambria" pitchFamily="18" charset="0"/>
              </a:rPr>
              <a:t>) Where a tax invoice has been issued for supply of any goods or services or both and the taxable value or tax charged in that tax invoice is found to be less than the taxable value or tax payable in respect of such supply, the RTP, who has supplied such goods or services or both, shall issue to the recipient a D/N containing prescribed particulars.</a:t>
            </a:r>
          </a:p>
          <a:p>
            <a:pPr>
              <a:buNone/>
            </a:pPr>
            <a:r>
              <a:rPr lang="en-IN" sz="2800" dirty="0" smtClean="0">
                <a:latin typeface="Cambria" pitchFamily="18" charset="0"/>
              </a:rPr>
              <a:t>(</a:t>
            </a:r>
            <a:r>
              <a:rPr lang="en-IN" sz="2800" i="1" dirty="0" smtClean="0">
                <a:latin typeface="Cambria" pitchFamily="18" charset="0"/>
              </a:rPr>
              <a:t>4</a:t>
            </a:r>
            <a:r>
              <a:rPr lang="en-IN" sz="2800" dirty="0" smtClean="0">
                <a:latin typeface="Cambria" pitchFamily="18" charset="0"/>
              </a:rPr>
              <a:t>) Any RTP who issues a D/N in relation to a supply of G &amp;/or S shall declare the details of such D/N in the return for the month during which such D/N has been issued and the tax liability shall be adjusted in prescribed manner. </a:t>
            </a:r>
          </a:p>
          <a:p>
            <a:r>
              <a:rPr lang="en-IN" sz="2800" i="1" dirty="0" smtClean="0">
                <a:latin typeface="Cambria" pitchFamily="18" charset="0"/>
              </a:rPr>
              <a:t>Explanation</a:t>
            </a:r>
            <a:r>
              <a:rPr lang="en-IN" sz="2800" dirty="0" smtClean="0">
                <a:latin typeface="Cambria" pitchFamily="18" charset="0"/>
              </a:rPr>
              <a:t>.––For the purposes of this Act, the expression “debit note” shall include a supplementary invoice.</a:t>
            </a:r>
          </a:p>
          <a:p>
            <a:pPr algn="just"/>
            <a:endParaRPr lang="en-IN" sz="3000" dirty="0">
              <a:latin typeface="Calisto MT" pitchFamily="18" charset="0"/>
            </a:endParaRPr>
          </a:p>
        </p:txBody>
      </p:sp>
    </p:spTree>
    <p:extLst>
      <p:ext uri="{BB962C8B-B14F-4D97-AF65-F5344CB8AC3E}">
        <p14:creationId xmlns="" xmlns:p14="http://schemas.microsoft.com/office/powerpoint/2010/main" val="340525588"/>
      </p:ext>
    </p:extLst>
  </p:cSld>
  <p:clrMapOvr>
    <a:masterClrMapping/>
  </p:clrMapOvr>
  <p:transition spd="slow">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3" Type="http://schemas.microsoft.com/office/2011/relationships/webextension" Target="webextension3.xml"/><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5">
    <wetp:webextensionref xmlns:r="http://schemas.openxmlformats.org/officeDocument/2006/relationships" r:id="rId2"/>
  </wetp:taskpane>
  <wetp:taskpane dockstate="right" visibility="0" width="350" row="6">
    <wetp:webextensionref xmlns:r="http://schemas.openxmlformats.org/officeDocument/2006/relationships" r:id="rId3"/>
  </wetp:taskpane>
</wetp:taskpanes>
</file>

<file path=ppt/webextensions/webextension1.xml><?xml version="1.0" encoding="utf-8"?>
<we:webextension xmlns:we="http://schemas.microsoft.com/office/webextensions/webextension/2010/11" id="{9353009F-A048-493B-9A5C-FDAFC97A89F8}">
  <we:reference id="wa104178141" version="3.0.4.1"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B5A156E1-7CD4-44CB-843F-AC4136AC815B}">
  <we:reference id="wa104380050" version="2.0.0.2" store="en-US" storeType="OMEX"/>
  <we:alternateReferences/>
  <we:properties/>
  <we:bindings/>
  <we:snapshot xmlns:r="http://schemas.openxmlformats.org/officeDocument/2006/relationships"/>
</we:webextension>
</file>

<file path=ppt/webextensions/webextension3.xml><?xml version="1.0" encoding="utf-8"?>
<we:webextension xmlns:we="http://schemas.microsoft.com/office/webextensions/webextension/2010/11" id="{F4ECC553-78BD-4E12-9A3F-68BCD785BFE9}">
  <we:reference id="wa104380169" version="1.1.0.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Solstice</Template>
  <TotalTime>5767</TotalTime>
  <Words>3719</Words>
  <Application>Microsoft Office PowerPoint</Application>
  <PresentationFormat>Custom</PresentationFormat>
  <Paragraphs>146</Paragraphs>
  <Slides>25</Slides>
  <Notes>23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INVOICE                              Dr./ Cr. Note        </vt:lpstr>
      <vt:lpstr>Tax Invoice For Goods Sec.31(1)</vt:lpstr>
      <vt:lpstr>Tax Invoice For Services Sec 31(2) Special Cases 31(3)</vt:lpstr>
      <vt:lpstr>Invoice in special cases 31(3)</vt:lpstr>
      <vt:lpstr>Invoice in special cases 31(4 &amp; 5)</vt:lpstr>
      <vt:lpstr>Invoice in special cases 31(6 &amp;7) Prohibition 32</vt:lpstr>
      <vt:lpstr>Prominence to tax (33) Credit Note (34)</vt:lpstr>
      <vt:lpstr>Credit Note </vt:lpstr>
      <vt:lpstr>Debit Note</vt:lpstr>
      <vt:lpstr>Contents Of Invoice - Rule  1</vt:lpstr>
      <vt:lpstr>Contents Of Invoice - Rule 1</vt:lpstr>
      <vt:lpstr>Invoice for services – Rule 2</vt:lpstr>
      <vt:lpstr>Manner of issuing inv. – R. 3/ Bill of Supply R.4</vt:lpstr>
      <vt:lpstr>Receipt Voucher – Rule 5.</vt:lpstr>
      <vt:lpstr>Refund Voucher – R - 6</vt:lpstr>
      <vt:lpstr>Payment Voucher - R - 7</vt:lpstr>
      <vt:lpstr>Revised Invoice, D/N C/N – R-8</vt:lpstr>
      <vt:lpstr>Revised Invoice, D/N C/N – R-8</vt:lpstr>
      <vt:lpstr>Tax Invoice in special cases – 9 - ISD</vt:lpstr>
      <vt:lpstr>Invoice by Banking etc. &amp; GTA - R -9</vt:lpstr>
      <vt:lpstr>Special Cases of Invoice – R 9 &amp; 10</vt:lpstr>
      <vt:lpstr>Transportation goods without invoice</vt:lpstr>
      <vt:lpstr>Transportation goods without invoice</vt:lpstr>
      <vt:lpstr>Slide 24</vt:lpstr>
      <vt:lpstr>Thank You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Returns under Model GST Law</dc:title>
  <dc:creator>Pallavi Save</dc:creator>
  <cp:lastModifiedBy>Events</cp:lastModifiedBy>
  <cp:revision>811</cp:revision>
  <dcterms:created xsi:type="dcterms:W3CDTF">2016-07-28T08:03:44Z</dcterms:created>
  <dcterms:modified xsi:type="dcterms:W3CDTF">2017-06-13T05:43:09Z</dcterms:modified>
</cp:coreProperties>
</file>