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53"/>
  </p:notesMasterIdLst>
  <p:handoutMasterIdLst>
    <p:handoutMasterId r:id="rId54"/>
  </p:handoutMasterIdLst>
  <p:sldIdLst>
    <p:sldId id="319" r:id="rId2"/>
    <p:sldId id="432" r:id="rId3"/>
    <p:sldId id="433" r:id="rId4"/>
    <p:sldId id="435" r:id="rId5"/>
    <p:sldId id="436" r:id="rId6"/>
    <p:sldId id="437" r:id="rId7"/>
    <p:sldId id="438" r:id="rId8"/>
    <p:sldId id="439" r:id="rId9"/>
    <p:sldId id="440" r:id="rId10"/>
    <p:sldId id="441" r:id="rId11"/>
    <p:sldId id="427" r:id="rId12"/>
    <p:sldId id="442" r:id="rId13"/>
    <p:sldId id="428" r:id="rId14"/>
    <p:sldId id="429" r:id="rId15"/>
    <p:sldId id="430" r:id="rId16"/>
    <p:sldId id="420" r:id="rId17"/>
    <p:sldId id="431" r:id="rId18"/>
    <p:sldId id="423" r:id="rId19"/>
    <p:sldId id="421" r:id="rId20"/>
    <p:sldId id="418" r:id="rId21"/>
    <p:sldId id="424" r:id="rId22"/>
    <p:sldId id="403" r:id="rId23"/>
    <p:sldId id="257" r:id="rId24"/>
    <p:sldId id="325" r:id="rId25"/>
    <p:sldId id="302" r:id="rId26"/>
    <p:sldId id="326" r:id="rId27"/>
    <p:sldId id="327" r:id="rId28"/>
    <p:sldId id="362" r:id="rId29"/>
    <p:sldId id="398" r:id="rId30"/>
    <p:sldId id="262" r:id="rId31"/>
    <p:sldId id="273" r:id="rId32"/>
    <p:sldId id="274" r:id="rId33"/>
    <p:sldId id="275" r:id="rId34"/>
    <p:sldId id="277" r:id="rId35"/>
    <p:sldId id="298" r:id="rId36"/>
    <p:sldId id="299" r:id="rId37"/>
    <p:sldId id="276" r:id="rId38"/>
    <p:sldId id="304" r:id="rId39"/>
    <p:sldId id="305" r:id="rId40"/>
    <p:sldId id="365" r:id="rId41"/>
    <p:sldId id="306" r:id="rId42"/>
    <p:sldId id="307" r:id="rId43"/>
    <p:sldId id="388" r:id="rId44"/>
    <p:sldId id="363" r:id="rId45"/>
    <p:sldId id="347" r:id="rId46"/>
    <p:sldId id="348" r:id="rId47"/>
    <p:sldId id="297" r:id="rId48"/>
    <p:sldId id="394" r:id="rId49"/>
    <p:sldId id="395" r:id="rId50"/>
    <p:sldId id="397" r:id="rId51"/>
    <p:sldId id="425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FF0000"/>
    <a:srgbClr val="FF99FF"/>
  </p:clrMru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42" autoAdjust="0"/>
    <p:restoredTop sz="94576" autoAdjust="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0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OPTION</c:v>
                </c:pt>
              </c:strCache>
            </c:strRef>
          </c:tx>
          <c:spPr>
            <a:solidFill>
              <a:srgbClr val="FF0000"/>
            </a:solidFill>
          </c:spPr>
          <c:dLbls>
            <c:txPr>
              <a:bodyPr/>
              <a:lstStyle/>
              <a:p>
                <a:pPr>
                  <a:defRPr sz="3200" b="1"/>
                </a:pPr>
                <a:endParaRPr lang="en-US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</c:v>
                </c:pt>
                <c:pt idx="1">
                  <c:v>65</c:v>
                </c:pt>
                <c:pt idx="2">
                  <c:v>6</c:v>
                </c:pt>
                <c:pt idx="3">
                  <c:v>22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%</c:v>
                </c:pt>
              </c:strCache>
            </c:strRef>
          </c:tx>
          <c:dLbls>
            <c:showVal val="1"/>
          </c:dLbls>
          <c:cat>
            <c:strRef>
              <c:f>Sheet1!$A$2:$A$5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</c:ser>
        <c:dLbls>
          <c:showVal val="1"/>
        </c:dLbls>
        <c:gapWidth val="75"/>
        <c:axId val="93005312"/>
        <c:axId val="93006848"/>
      </c:barChart>
      <c:catAx>
        <c:axId val="93005312"/>
        <c:scaling>
          <c:orientation val="minMax"/>
        </c:scaling>
        <c:axPos val="b"/>
        <c:majorTickMark val="none"/>
        <c:tickLblPos val="nextTo"/>
        <c:crossAx val="93006848"/>
        <c:crosses val="autoZero"/>
        <c:auto val="1"/>
        <c:lblAlgn val="ctr"/>
        <c:lblOffset val="100"/>
      </c:catAx>
      <c:valAx>
        <c:axId val="93006848"/>
        <c:scaling>
          <c:orientation val="minMax"/>
        </c:scaling>
        <c:axPos val="l"/>
        <c:numFmt formatCode="General" sourceLinked="1"/>
        <c:majorTickMark val="none"/>
        <c:tickLblPos val="nextTo"/>
        <c:crossAx val="93005312"/>
        <c:crosses val="autoZero"/>
        <c:crossBetween val="between"/>
      </c:valAx>
    </c:plotArea>
    <c:legend>
      <c:legendPos val="b"/>
      <c:layout/>
    </c:legend>
    <c:plotVisOnly val="1"/>
  </c:chart>
  <c:spPr>
    <a:ln>
      <a:solidFill>
        <a:schemeClr val="bg1"/>
      </a:solidFill>
    </a:ln>
  </c:spPr>
  <c:txPr>
    <a:bodyPr/>
    <a:lstStyle/>
    <a:p>
      <a:pPr>
        <a:defRPr sz="1800"/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DB5BA6-814F-4D49-8F0A-B77547B666AA}" type="doc">
      <dgm:prSet loTypeId="urn:microsoft.com/office/officeart/2005/8/layout/target3" loCatId="relationship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F1A0CCC-81F0-4DB6-908E-13052E9406F9}">
      <dgm:prSet custT="1"/>
      <dgm:spPr/>
      <dgm:t>
        <a:bodyPr/>
        <a:lstStyle/>
        <a:p>
          <a:pPr rtl="0"/>
          <a:r>
            <a:rPr lang="en-GB" sz="3200" b="1" i="0" baseline="0" dirty="0" smtClean="0"/>
            <a:t>CHAPTER XVII-B.</a:t>
          </a:r>
          <a:endParaRPr lang="en-US" sz="3200" dirty="0"/>
        </a:p>
      </dgm:t>
    </dgm:pt>
    <dgm:pt modelId="{40A4E5D5-BFCC-47ED-9C6F-63629FFC13F5}" type="parTrans" cxnId="{447D6D55-60D8-45A9-AA74-0AD529331F6F}">
      <dgm:prSet/>
      <dgm:spPr/>
      <dgm:t>
        <a:bodyPr/>
        <a:lstStyle/>
        <a:p>
          <a:endParaRPr lang="en-US" sz="2400"/>
        </a:p>
      </dgm:t>
    </dgm:pt>
    <dgm:pt modelId="{F1A92167-A374-4F4D-894D-5A28E8609EE8}" type="sibTrans" cxnId="{447D6D55-60D8-45A9-AA74-0AD529331F6F}">
      <dgm:prSet/>
      <dgm:spPr/>
      <dgm:t>
        <a:bodyPr/>
        <a:lstStyle/>
        <a:p>
          <a:endParaRPr lang="en-US" sz="2400"/>
        </a:p>
      </dgm:t>
    </dgm:pt>
    <dgm:pt modelId="{78E6FC95-3FC0-4404-8CA3-67014E439673}">
      <dgm:prSet custT="1"/>
      <dgm:spPr/>
      <dgm:t>
        <a:bodyPr/>
        <a:lstStyle/>
        <a:p>
          <a:pPr rtl="0"/>
          <a:endParaRPr lang="en-GB" sz="3200" b="1" i="0" baseline="0" dirty="0"/>
        </a:p>
      </dgm:t>
    </dgm:pt>
    <dgm:pt modelId="{6353162D-2830-4AB4-91FD-69D66D2F4FF0}" type="parTrans" cxnId="{1CE0D9B8-D66B-4FAA-A5D6-63A29389298F}">
      <dgm:prSet/>
      <dgm:spPr/>
      <dgm:t>
        <a:bodyPr/>
        <a:lstStyle/>
        <a:p>
          <a:endParaRPr lang="en-US" sz="2400"/>
        </a:p>
      </dgm:t>
    </dgm:pt>
    <dgm:pt modelId="{65AEAB8B-037F-4D65-A86D-73C4677F40E5}" type="sibTrans" cxnId="{1CE0D9B8-D66B-4FAA-A5D6-63A29389298F}">
      <dgm:prSet/>
      <dgm:spPr/>
      <dgm:t>
        <a:bodyPr/>
        <a:lstStyle/>
        <a:p>
          <a:endParaRPr lang="en-US" sz="2400"/>
        </a:p>
      </dgm:t>
    </dgm:pt>
    <dgm:pt modelId="{6DF35F2C-38BE-4365-B8C4-F60684A5F6FB}">
      <dgm:prSet custT="1"/>
      <dgm:spPr/>
      <dgm:t>
        <a:bodyPr/>
        <a:lstStyle/>
        <a:p>
          <a:pPr rtl="0"/>
          <a:r>
            <a:rPr lang="en-GB" sz="3200" b="1" i="0" baseline="0" dirty="0" smtClean="0"/>
            <a:t>SECTIONs 190 TO 206</a:t>
          </a:r>
          <a:endParaRPr lang="en-US" sz="3200" dirty="0"/>
        </a:p>
      </dgm:t>
    </dgm:pt>
    <dgm:pt modelId="{E9B62E1C-978C-49BB-9B3D-3C666DE5D069}" type="parTrans" cxnId="{B7937930-9B4C-4E9F-96C0-5FAE20D27613}">
      <dgm:prSet/>
      <dgm:spPr/>
      <dgm:t>
        <a:bodyPr/>
        <a:lstStyle/>
        <a:p>
          <a:endParaRPr lang="en-US" sz="2400"/>
        </a:p>
      </dgm:t>
    </dgm:pt>
    <dgm:pt modelId="{01A2FA80-3F84-41CD-A977-6616B4DAE0E5}" type="sibTrans" cxnId="{B7937930-9B4C-4E9F-96C0-5FAE20D27613}">
      <dgm:prSet/>
      <dgm:spPr/>
      <dgm:t>
        <a:bodyPr/>
        <a:lstStyle/>
        <a:p>
          <a:endParaRPr lang="en-US" sz="2400"/>
        </a:p>
      </dgm:t>
    </dgm:pt>
    <dgm:pt modelId="{A81AB9E3-6CA8-4CF3-90F3-B2BCB3272D29}">
      <dgm:prSet custT="1"/>
      <dgm:spPr/>
      <dgm:t>
        <a:bodyPr/>
        <a:lstStyle/>
        <a:p>
          <a:pPr rtl="0"/>
          <a:endParaRPr lang="en-GB" sz="3200" b="1" dirty="0"/>
        </a:p>
      </dgm:t>
    </dgm:pt>
    <dgm:pt modelId="{A97E0673-BCAF-4C2F-A010-49720A835C0D}" type="parTrans" cxnId="{C8BD00BE-324D-4085-AB17-6948031C8FCE}">
      <dgm:prSet/>
      <dgm:spPr/>
      <dgm:t>
        <a:bodyPr/>
        <a:lstStyle/>
        <a:p>
          <a:endParaRPr lang="en-US" sz="2400"/>
        </a:p>
      </dgm:t>
    </dgm:pt>
    <dgm:pt modelId="{A0B55352-A103-4D02-9C9D-72E381771801}" type="sibTrans" cxnId="{C8BD00BE-324D-4085-AB17-6948031C8FCE}">
      <dgm:prSet/>
      <dgm:spPr/>
      <dgm:t>
        <a:bodyPr/>
        <a:lstStyle/>
        <a:p>
          <a:endParaRPr lang="en-US" sz="2400"/>
        </a:p>
      </dgm:t>
    </dgm:pt>
    <dgm:pt modelId="{6F9EED4E-218A-46EC-B0FE-EBDDEAFC690F}">
      <dgm:prSet custT="1"/>
      <dgm:spPr/>
      <dgm:t>
        <a:bodyPr/>
        <a:lstStyle/>
        <a:p>
          <a:pPr rtl="0"/>
          <a:r>
            <a:rPr lang="en-GB" sz="3200" b="1" i="0" baseline="0" dirty="0" smtClean="0"/>
            <a:t>A SEPARATE CODE </a:t>
          </a:r>
          <a:endParaRPr lang="en-US" sz="3200" dirty="0"/>
        </a:p>
      </dgm:t>
    </dgm:pt>
    <dgm:pt modelId="{A9413370-17A2-435A-B77D-8F7850C9B968}" type="parTrans" cxnId="{BC50BA70-78CB-459F-939E-F39E9020EC17}">
      <dgm:prSet/>
      <dgm:spPr/>
      <dgm:t>
        <a:bodyPr/>
        <a:lstStyle/>
        <a:p>
          <a:endParaRPr lang="en-US" sz="2400"/>
        </a:p>
      </dgm:t>
    </dgm:pt>
    <dgm:pt modelId="{9F52D2B3-2984-4C51-AA45-6B500F0A68C5}" type="sibTrans" cxnId="{BC50BA70-78CB-459F-939E-F39E9020EC17}">
      <dgm:prSet/>
      <dgm:spPr/>
      <dgm:t>
        <a:bodyPr/>
        <a:lstStyle/>
        <a:p>
          <a:endParaRPr lang="en-US" sz="2400"/>
        </a:p>
      </dgm:t>
    </dgm:pt>
    <dgm:pt modelId="{6D5E8E62-3C49-4AE5-95C1-B627A1FF74D9}" type="pres">
      <dgm:prSet presAssocID="{D4DB5BA6-814F-4D49-8F0A-B77547B666AA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FC2CC33-2828-4DE2-9FA4-DAB4CB5A6F61}" type="pres">
      <dgm:prSet presAssocID="{3F1A0CCC-81F0-4DB6-908E-13052E9406F9}" presName="circle1" presStyleLbl="node1" presStyleIdx="0" presStyleCnt="5"/>
      <dgm:spPr/>
    </dgm:pt>
    <dgm:pt modelId="{5AE1E695-169F-4549-8C3F-810E21610A97}" type="pres">
      <dgm:prSet presAssocID="{3F1A0CCC-81F0-4DB6-908E-13052E9406F9}" presName="space" presStyleCnt="0"/>
      <dgm:spPr/>
    </dgm:pt>
    <dgm:pt modelId="{3ED11324-90CC-43A4-BC1C-5F528E18E1CA}" type="pres">
      <dgm:prSet presAssocID="{3F1A0CCC-81F0-4DB6-908E-13052E9406F9}" presName="rect1" presStyleLbl="alignAcc1" presStyleIdx="0" presStyleCnt="5"/>
      <dgm:spPr/>
      <dgm:t>
        <a:bodyPr/>
        <a:lstStyle/>
        <a:p>
          <a:endParaRPr lang="en-US"/>
        </a:p>
      </dgm:t>
    </dgm:pt>
    <dgm:pt modelId="{C57131AD-CEB6-41A3-B300-797A388DD345}" type="pres">
      <dgm:prSet presAssocID="{78E6FC95-3FC0-4404-8CA3-67014E439673}" presName="vertSpace2" presStyleLbl="node1" presStyleIdx="0" presStyleCnt="5"/>
      <dgm:spPr/>
    </dgm:pt>
    <dgm:pt modelId="{BF0F425A-2EA2-4490-ABC0-93444A957273}" type="pres">
      <dgm:prSet presAssocID="{78E6FC95-3FC0-4404-8CA3-67014E439673}" presName="circle2" presStyleLbl="node1" presStyleIdx="1" presStyleCnt="5"/>
      <dgm:spPr/>
    </dgm:pt>
    <dgm:pt modelId="{09177C86-4C32-446A-B0E7-9BCDE1FE57A0}" type="pres">
      <dgm:prSet presAssocID="{78E6FC95-3FC0-4404-8CA3-67014E439673}" presName="rect2" presStyleLbl="alignAcc1" presStyleIdx="1" presStyleCnt="5"/>
      <dgm:spPr/>
      <dgm:t>
        <a:bodyPr/>
        <a:lstStyle/>
        <a:p>
          <a:endParaRPr lang="en-US"/>
        </a:p>
      </dgm:t>
    </dgm:pt>
    <dgm:pt modelId="{A50ED085-C22B-42D7-9744-349E34940F7B}" type="pres">
      <dgm:prSet presAssocID="{6DF35F2C-38BE-4365-B8C4-F60684A5F6FB}" presName="vertSpace3" presStyleLbl="node1" presStyleIdx="1" presStyleCnt="5"/>
      <dgm:spPr/>
    </dgm:pt>
    <dgm:pt modelId="{CD91E920-841F-43C3-B24C-EEA101B4C3B7}" type="pres">
      <dgm:prSet presAssocID="{6DF35F2C-38BE-4365-B8C4-F60684A5F6FB}" presName="circle3" presStyleLbl="node1" presStyleIdx="2" presStyleCnt="5"/>
      <dgm:spPr/>
    </dgm:pt>
    <dgm:pt modelId="{224201CF-AF24-4795-8695-BCC1BF544F85}" type="pres">
      <dgm:prSet presAssocID="{6DF35F2C-38BE-4365-B8C4-F60684A5F6FB}" presName="rect3" presStyleLbl="alignAcc1" presStyleIdx="2" presStyleCnt="5"/>
      <dgm:spPr/>
      <dgm:t>
        <a:bodyPr/>
        <a:lstStyle/>
        <a:p>
          <a:endParaRPr lang="en-US"/>
        </a:p>
      </dgm:t>
    </dgm:pt>
    <dgm:pt modelId="{48BE312F-5675-405A-B25A-996BFD776DEA}" type="pres">
      <dgm:prSet presAssocID="{A81AB9E3-6CA8-4CF3-90F3-B2BCB3272D29}" presName="vertSpace4" presStyleLbl="node1" presStyleIdx="2" presStyleCnt="5"/>
      <dgm:spPr/>
    </dgm:pt>
    <dgm:pt modelId="{A28EB8CF-1375-4690-BC87-300ACA5982DB}" type="pres">
      <dgm:prSet presAssocID="{A81AB9E3-6CA8-4CF3-90F3-B2BCB3272D29}" presName="circle4" presStyleLbl="node1" presStyleIdx="3" presStyleCnt="5"/>
      <dgm:spPr/>
    </dgm:pt>
    <dgm:pt modelId="{38DA158D-F4B4-4988-BAEB-9CF20A048892}" type="pres">
      <dgm:prSet presAssocID="{A81AB9E3-6CA8-4CF3-90F3-B2BCB3272D29}" presName="rect4" presStyleLbl="alignAcc1" presStyleIdx="3" presStyleCnt="5"/>
      <dgm:spPr/>
      <dgm:t>
        <a:bodyPr/>
        <a:lstStyle/>
        <a:p>
          <a:endParaRPr lang="en-US"/>
        </a:p>
      </dgm:t>
    </dgm:pt>
    <dgm:pt modelId="{D213DAB1-376B-40AD-96A0-D9CA836B9173}" type="pres">
      <dgm:prSet presAssocID="{6F9EED4E-218A-46EC-B0FE-EBDDEAFC690F}" presName="vertSpace5" presStyleLbl="node1" presStyleIdx="3" presStyleCnt="5"/>
      <dgm:spPr/>
    </dgm:pt>
    <dgm:pt modelId="{C888796A-6F88-4BDF-B19D-C7B7EA43A00D}" type="pres">
      <dgm:prSet presAssocID="{6F9EED4E-218A-46EC-B0FE-EBDDEAFC690F}" presName="circle5" presStyleLbl="node1" presStyleIdx="4" presStyleCnt="5"/>
      <dgm:spPr/>
    </dgm:pt>
    <dgm:pt modelId="{ED43F4C6-8CB8-4248-82BD-B097B2B218B1}" type="pres">
      <dgm:prSet presAssocID="{6F9EED4E-218A-46EC-B0FE-EBDDEAFC690F}" presName="rect5" presStyleLbl="alignAcc1" presStyleIdx="4" presStyleCnt="5"/>
      <dgm:spPr/>
      <dgm:t>
        <a:bodyPr/>
        <a:lstStyle/>
        <a:p>
          <a:endParaRPr lang="en-US"/>
        </a:p>
      </dgm:t>
    </dgm:pt>
    <dgm:pt modelId="{14FC1783-AAB3-4F6C-B1E2-670193828D1E}" type="pres">
      <dgm:prSet presAssocID="{3F1A0CCC-81F0-4DB6-908E-13052E9406F9}" presName="rect1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8A774A-2DBE-4329-8274-B078CA37767A}" type="pres">
      <dgm:prSet presAssocID="{78E6FC95-3FC0-4404-8CA3-67014E439673}" presName="rect2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2D8A06-E84D-4133-82A9-0E14A156CFB4}" type="pres">
      <dgm:prSet presAssocID="{6DF35F2C-38BE-4365-B8C4-F60684A5F6FB}" presName="rect3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88E2E4-D15D-485A-8609-91CB7173AD56}" type="pres">
      <dgm:prSet presAssocID="{A81AB9E3-6CA8-4CF3-90F3-B2BCB3272D29}" presName="rect4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4ADA00-FAF9-4DFB-840C-98B96C65AEB2}" type="pres">
      <dgm:prSet presAssocID="{6F9EED4E-218A-46EC-B0FE-EBDDEAFC690F}" presName="rect5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70AFE8E-CC98-41CC-8E56-FDBC23F5C7DA}" type="presOf" srcId="{A81AB9E3-6CA8-4CF3-90F3-B2BCB3272D29}" destId="{38DA158D-F4B4-4988-BAEB-9CF20A048892}" srcOrd="0" destOrd="0" presId="urn:microsoft.com/office/officeart/2005/8/layout/target3"/>
    <dgm:cxn modelId="{447D6D55-60D8-45A9-AA74-0AD529331F6F}" srcId="{D4DB5BA6-814F-4D49-8F0A-B77547B666AA}" destId="{3F1A0CCC-81F0-4DB6-908E-13052E9406F9}" srcOrd="0" destOrd="0" parTransId="{40A4E5D5-BFCC-47ED-9C6F-63629FFC13F5}" sibTransId="{F1A92167-A374-4F4D-894D-5A28E8609EE8}"/>
    <dgm:cxn modelId="{2AA23C27-41AA-4B8B-B285-66D45E0F0EED}" type="presOf" srcId="{6F9EED4E-218A-46EC-B0FE-EBDDEAFC690F}" destId="{9E4ADA00-FAF9-4DFB-840C-98B96C65AEB2}" srcOrd="1" destOrd="0" presId="urn:microsoft.com/office/officeart/2005/8/layout/target3"/>
    <dgm:cxn modelId="{EA152D1A-2337-4104-A72B-FCC826007034}" type="presOf" srcId="{6DF35F2C-38BE-4365-B8C4-F60684A5F6FB}" destId="{842D8A06-E84D-4133-82A9-0E14A156CFB4}" srcOrd="1" destOrd="0" presId="urn:microsoft.com/office/officeart/2005/8/layout/target3"/>
    <dgm:cxn modelId="{86DC79F1-0112-4089-9E60-C027F1A28DF3}" type="presOf" srcId="{3F1A0CCC-81F0-4DB6-908E-13052E9406F9}" destId="{14FC1783-AAB3-4F6C-B1E2-670193828D1E}" srcOrd="1" destOrd="0" presId="urn:microsoft.com/office/officeart/2005/8/layout/target3"/>
    <dgm:cxn modelId="{2F2BCE75-D0DD-4601-A52F-A4DD5FAC8B05}" type="presOf" srcId="{78E6FC95-3FC0-4404-8CA3-67014E439673}" destId="{608A774A-2DBE-4329-8274-B078CA37767A}" srcOrd="1" destOrd="0" presId="urn:microsoft.com/office/officeart/2005/8/layout/target3"/>
    <dgm:cxn modelId="{12BE3C3C-3964-40F8-A25A-2A0395B7DB5C}" type="presOf" srcId="{3F1A0CCC-81F0-4DB6-908E-13052E9406F9}" destId="{3ED11324-90CC-43A4-BC1C-5F528E18E1CA}" srcOrd="0" destOrd="0" presId="urn:microsoft.com/office/officeart/2005/8/layout/target3"/>
    <dgm:cxn modelId="{BC50BA70-78CB-459F-939E-F39E9020EC17}" srcId="{D4DB5BA6-814F-4D49-8F0A-B77547B666AA}" destId="{6F9EED4E-218A-46EC-B0FE-EBDDEAFC690F}" srcOrd="4" destOrd="0" parTransId="{A9413370-17A2-435A-B77D-8F7850C9B968}" sibTransId="{9F52D2B3-2984-4C51-AA45-6B500F0A68C5}"/>
    <dgm:cxn modelId="{0990C805-F44D-4C95-BA84-B00CFE7C6F21}" type="presOf" srcId="{6DF35F2C-38BE-4365-B8C4-F60684A5F6FB}" destId="{224201CF-AF24-4795-8695-BCC1BF544F85}" srcOrd="0" destOrd="0" presId="urn:microsoft.com/office/officeart/2005/8/layout/target3"/>
    <dgm:cxn modelId="{06745D1C-3147-4CAC-A411-DC7D3055F59D}" type="presOf" srcId="{A81AB9E3-6CA8-4CF3-90F3-B2BCB3272D29}" destId="{A288E2E4-D15D-485A-8609-91CB7173AD56}" srcOrd="1" destOrd="0" presId="urn:microsoft.com/office/officeart/2005/8/layout/target3"/>
    <dgm:cxn modelId="{B7937930-9B4C-4E9F-96C0-5FAE20D27613}" srcId="{D4DB5BA6-814F-4D49-8F0A-B77547B666AA}" destId="{6DF35F2C-38BE-4365-B8C4-F60684A5F6FB}" srcOrd="2" destOrd="0" parTransId="{E9B62E1C-978C-49BB-9B3D-3C666DE5D069}" sibTransId="{01A2FA80-3F84-41CD-A977-6616B4DAE0E5}"/>
    <dgm:cxn modelId="{C8BD00BE-324D-4085-AB17-6948031C8FCE}" srcId="{D4DB5BA6-814F-4D49-8F0A-B77547B666AA}" destId="{A81AB9E3-6CA8-4CF3-90F3-B2BCB3272D29}" srcOrd="3" destOrd="0" parTransId="{A97E0673-BCAF-4C2F-A010-49720A835C0D}" sibTransId="{A0B55352-A103-4D02-9C9D-72E381771801}"/>
    <dgm:cxn modelId="{1CE0D9B8-D66B-4FAA-A5D6-63A29389298F}" srcId="{D4DB5BA6-814F-4D49-8F0A-B77547B666AA}" destId="{78E6FC95-3FC0-4404-8CA3-67014E439673}" srcOrd="1" destOrd="0" parTransId="{6353162D-2830-4AB4-91FD-69D66D2F4FF0}" sibTransId="{65AEAB8B-037F-4D65-A86D-73C4677F40E5}"/>
    <dgm:cxn modelId="{FB3181F0-2A30-4B04-8C89-D2DDC0DB1CF7}" type="presOf" srcId="{78E6FC95-3FC0-4404-8CA3-67014E439673}" destId="{09177C86-4C32-446A-B0E7-9BCDE1FE57A0}" srcOrd="0" destOrd="0" presId="urn:microsoft.com/office/officeart/2005/8/layout/target3"/>
    <dgm:cxn modelId="{1E82B176-94F7-4FE9-B37D-D0DDAC3CDD53}" type="presOf" srcId="{D4DB5BA6-814F-4D49-8F0A-B77547B666AA}" destId="{6D5E8E62-3C49-4AE5-95C1-B627A1FF74D9}" srcOrd="0" destOrd="0" presId="urn:microsoft.com/office/officeart/2005/8/layout/target3"/>
    <dgm:cxn modelId="{B904CEE8-0369-4F0C-9C05-32AA3977D699}" type="presOf" srcId="{6F9EED4E-218A-46EC-B0FE-EBDDEAFC690F}" destId="{ED43F4C6-8CB8-4248-82BD-B097B2B218B1}" srcOrd="0" destOrd="0" presId="urn:microsoft.com/office/officeart/2005/8/layout/target3"/>
    <dgm:cxn modelId="{EDBA77C3-51EF-4BAC-B7D5-C6D3C71361B1}" type="presParOf" srcId="{6D5E8E62-3C49-4AE5-95C1-B627A1FF74D9}" destId="{AFC2CC33-2828-4DE2-9FA4-DAB4CB5A6F61}" srcOrd="0" destOrd="0" presId="urn:microsoft.com/office/officeart/2005/8/layout/target3"/>
    <dgm:cxn modelId="{7A4F7059-4191-41D0-BE04-F35FD724C8FE}" type="presParOf" srcId="{6D5E8E62-3C49-4AE5-95C1-B627A1FF74D9}" destId="{5AE1E695-169F-4549-8C3F-810E21610A97}" srcOrd="1" destOrd="0" presId="urn:microsoft.com/office/officeart/2005/8/layout/target3"/>
    <dgm:cxn modelId="{A6EA1457-38FB-4C4B-A97A-F7EEAA1559BC}" type="presParOf" srcId="{6D5E8E62-3C49-4AE5-95C1-B627A1FF74D9}" destId="{3ED11324-90CC-43A4-BC1C-5F528E18E1CA}" srcOrd="2" destOrd="0" presId="urn:microsoft.com/office/officeart/2005/8/layout/target3"/>
    <dgm:cxn modelId="{09F90499-8631-4844-8F48-C654DBFDCF03}" type="presParOf" srcId="{6D5E8E62-3C49-4AE5-95C1-B627A1FF74D9}" destId="{C57131AD-CEB6-41A3-B300-797A388DD345}" srcOrd="3" destOrd="0" presId="urn:microsoft.com/office/officeart/2005/8/layout/target3"/>
    <dgm:cxn modelId="{976A978F-D196-4524-BC27-7130790A2D87}" type="presParOf" srcId="{6D5E8E62-3C49-4AE5-95C1-B627A1FF74D9}" destId="{BF0F425A-2EA2-4490-ABC0-93444A957273}" srcOrd="4" destOrd="0" presId="urn:microsoft.com/office/officeart/2005/8/layout/target3"/>
    <dgm:cxn modelId="{7F3B71B8-2749-4D87-8C9F-D229DCE041AC}" type="presParOf" srcId="{6D5E8E62-3C49-4AE5-95C1-B627A1FF74D9}" destId="{09177C86-4C32-446A-B0E7-9BCDE1FE57A0}" srcOrd="5" destOrd="0" presId="urn:microsoft.com/office/officeart/2005/8/layout/target3"/>
    <dgm:cxn modelId="{5DABE24B-9A5F-4E46-9BC9-AA23D8DFF2F3}" type="presParOf" srcId="{6D5E8E62-3C49-4AE5-95C1-B627A1FF74D9}" destId="{A50ED085-C22B-42D7-9744-349E34940F7B}" srcOrd="6" destOrd="0" presId="urn:microsoft.com/office/officeart/2005/8/layout/target3"/>
    <dgm:cxn modelId="{96D887B7-212C-474A-B498-38F377AD9FB8}" type="presParOf" srcId="{6D5E8E62-3C49-4AE5-95C1-B627A1FF74D9}" destId="{CD91E920-841F-43C3-B24C-EEA101B4C3B7}" srcOrd="7" destOrd="0" presId="urn:microsoft.com/office/officeart/2005/8/layout/target3"/>
    <dgm:cxn modelId="{9581A698-0EA5-45B5-B8C8-9647A4AEFB9D}" type="presParOf" srcId="{6D5E8E62-3C49-4AE5-95C1-B627A1FF74D9}" destId="{224201CF-AF24-4795-8695-BCC1BF544F85}" srcOrd="8" destOrd="0" presId="urn:microsoft.com/office/officeart/2005/8/layout/target3"/>
    <dgm:cxn modelId="{7C5E4CD9-73C0-4957-ADC0-85AEFA2F68F0}" type="presParOf" srcId="{6D5E8E62-3C49-4AE5-95C1-B627A1FF74D9}" destId="{48BE312F-5675-405A-B25A-996BFD776DEA}" srcOrd="9" destOrd="0" presId="urn:microsoft.com/office/officeart/2005/8/layout/target3"/>
    <dgm:cxn modelId="{688B3C34-66EC-4AB9-8650-F6BEA31D2AB3}" type="presParOf" srcId="{6D5E8E62-3C49-4AE5-95C1-B627A1FF74D9}" destId="{A28EB8CF-1375-4690-BC87-300ACA5982DB}" srcOrd="10" destOrd="0" presId="urn:microsoft.com/office/officeart/2005/8/layout/target3"/>
    <dgm:cxn modelId="{E26880E5-E9A9-4E8E-8EC7-367B6A30ED7B}" type="presParOf" srcId="{6D5E8E62-3C49-4AE5-95C1-B627A1FF74D9}" destId="{38DA158D-F4B4-4988-BAEB-9CF20A048892}" srcOrd="11" destOrd="0" presId="urn:microsoft.com/office/officeart/2005/8/layout/target3"/>
    <dgm:cxn modelId="{694BF7DD-5BF0-488E-AF9E-86E6E8ED3829}" type="presParOf" srcId="{6D5E8E62-3C49-4AE5-95C1-B627A1FF74D9}" destId="{D213DAB1-376B-40AD-96A0-D9CA836B9173}" srcOrd="12" destOrd="0" presId="urn:microsoft.com/office/officeart/2005/8/layout/target3"/>
    <dgm:cxn modelId="{3D3EFFC9-A1CD-401C-95EA-4D5F605A0867}" type="presParOf" srcId="{6D5E8E62-3C49-4AE5-95C1-B627A1FF74D9}" destId="{C888796A-6F88-4BDF-B19D-C7B7EA43A00D}" srcOrd="13" destOrd="0" presId="urn:microsoft.com/office/officeart/2005/8/layout/target3"/>
    <dgm:cxn modelId="{10EE04F3-131E-42D4-9782-958F8A9E2F2D}" type="presParOf" srcId="{6D5E8E62-3C49-4AE5-95C1-B627A1FF74D9}" destId="{ED43F4C6-8CB8-4248-82BD-B097B2B218B1}" srcOrd="14" destOrd="0" presId="urn:microsoft.com/office/officeart/2005/8/layout/target3"/>
    <dgm:cxn modelId="{8EF6B905-4BD2-4198-ABF6-9FC76A9F193C}" type="presParOf" srcId="{6D5E8E62-3C49-4AE5-95C1-B627A1FF74D9}" destId="{14FC1783-AAB3-4F6C-B1E2-670193828D1E}" srcOrd="15" destOrd="0" presId="urn:microsoft.com/office/officeart/2005/8/layout/target3"/>
    <dgm:cxn modelId="{E4D070FA-CA91-4465-8F43-D3266F7C3B53}" type="presParOf" srcId="{6D5E8E62-3C49-4AE5-95C1-B627A1FF74D9}" destId="{608A774A-2DBE-4329-8274-B078CA37767A}" srcOrd="16" destOrd="0" presId="urn:microsoft.com/office/officeart/2005/8/layout/target3"/>
    <dgm:cxn modelId="{411ADC91-E6A4-4902-9ABC-30D44C99DE47}" type="presParOf" srcId="{6D5E8E62-3C49-4AE5-95C1-B627A1FF74D9}" destId="{842D8A06-E84D-4133-82A9-0E14A156CFB4}" srcOrd="17" destOrd="0" presId="urn:microsoft.com/office/officeart/2005/8/layout/target3"/>
    <dgm:cxn modelId="{78247DCF-CCB2-4149-9FFB-4CE0F16D1265}" type="presParOf" srcId="{6D5E8E62-3C49-4AE5-95C1-B627A1FF74D9}" destId="{A288E2E4-D15D-485A-8609-91CB7173AD56}" srcOrd="18" destOrd="0" presId="urn:microsoft.com/office/officeart/2005/8/layout/target3"/>
    <dgm:cxn modelId="{18711FD3-04DE-485E-8618-676E6606461D}" type="presParOf" srcId="{6D5E8E62-3C49-4AE5-95C1-B627A1FF74D9}" destId="{9E4ADA00-FAF9-4DFB-840C-98B96C65AEB2}" srcOrd="19" destOrd="0" presId="urn:microsoft.com/office/officeart/2005/8/layout/target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4CC420-5112-4AAB-881D-D0C9E28A80C1}" type="doc">
      <dgm:prSet loTypeId="urn:microsoft.com/office/officeart/2005/8/layout/matrix2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21CBA1C-DF6B-4826-95AB-BCC504300752}">
      <dgm:prSet phldrT="[Text]"/>
      <dgm:spPr/>
      <dgm:t>
        <a:bodyPr/>
        <a:lstStyle/>
        <a:p>
          <a:r>
            <a:rPr lang="en-US" b="1" dirty="0" smtClean="0"/>
            <a:t>1.</a:t>
          </a:r>
        </a:p>
        <a:p>
          <a:r>
            <a:rPr lang="en-US" b="1" dirty="0" smtClean="0"/>
            <a:t>LEGISLATION</a:t>
          </a:r>
          <a:endParaRPr lang="en-US" dirty="0"/>
        </a:p>
      </dgm:t>
    </dgm:pt>
    <dgm:pt modelId="{3343F78F-4800-43A0-A2BD-2051F2EF11DA}" type="parTrans" cxnId="{B28B7930-60B0-4A98-9EC8-6918FC6336A3}">
      <dgm:prSet/>
      <dgm:spPr/>
      <dgm:t>
        <a:bodyPr/>
        <a:lstStyle/>
        <a:p>
          <a:endParaRPr lang="en-US"/>
        </a:p>
      </dgm:t>
    </dgm:pt>
    <dgm:pt modelId="{2376A820-6AF7-4D2C-8BB1-759FBE4E31A2}" type="sibTrans" cxnId="{B28B7930-60B0-4A98-9EC8-6918FC6336A3}">
      <dgm:prSet/>
      <dgm:spPr/>
      <dgm:t>
        <a:bodyPr/>
        <a:lstStyle/>
        <a:p>
          <a:endParaRPr lang="en-US"/>
        </a:p>
      </dgm:t>
    </dgm:pt>
    <dgm:pt modelId="{61BB7344-C07D-47D7-9AB1-0C9073C7334B}">
      <dgm:prSet phldrT="[Text]"/>
      <dgm:spPr/>
      <dgm:t>
        <a:bodyPr/>
        <a:lstStyle/>
        <a:p>
          <a:r>
            <a:rPr lang="en-US" b="1" dirty="0" smtClean="0"/>
            <a:t>3.</a:t>
          </a:r>
        </a:p>
        <a:p>
          <a:r>
            <a:rPr lang="en-US" b="1" dirty="0" smtClean="0"/>
            <a:t>PROFESSIONAL</a:t>
          </a:r>
          <a:endParaRPr lang="en-US" dirty="0"/>
        </a:p>
      </dgm:t>
    </dgm:pt>
    <dgm:pt modelId="{9583F8BE-4C59-4FAE-BE6C-AFB9E6A54B41}" type="parTrans" cxnId="{4B824B03-CFD1-4946-BFC4-7B44E28A2D7A}">
      <dgm:prSet/>
      <dgm:spPr/>
      <dgm:t>
        <a:bodyPr/>
        <a:lstStyle/>
        <a:p>
          <a:endParaRPr lang="en-US"/>
        </a:p>
      </dgm:t>
    </dgm:pt>
    <dgm:pt modelId="{1BDBD0F5-9EF4-47AA-97F3-1F56605783FA}" type="sibTrans" cxnId="{4B824B03-CFD1-4946-BFC4-7B44E28A2D7A}">
      <dgm:prSet/>
      <dgm:spPr/>
      <dgm:t>
        <a:bodyPr/>
        <a:lstStyle/>
        <a:p>
          <a:endParaRPr lang="en-US"/>
        </a:p>
      </dgm:t>
    </dgm:pt>
    <dgm:pt modelId="{257F28D4-AA80-47B8-80AB-A9C3C92B78C4}">
      <dgm:prSet phldrT="[Text]"/>
      <dgm:spPr/>
      <dgm:t>
        <a:bodyPr/>
        <a:lstStyle/>
        <a:p>
          <a:r>
            <a:rPr lang="en-US" b="1" dirty="0" smtClean="0"/>
            <a:t>2.</a:t>
          </a:r>
        </a:p>
        <a:p>
          <a:r>
            <a:rPr lang="en-US" b="1" dirty="0" smtClean="0"/>
            <a:t>EXECUTIVE</a:t>
          </a:r>
          <a:endParaRPr lang="en-US" dirty="0"/>
        </a:p>
      </dgm:t>
    </dgm:pt>
    <dgm:pt modelId="{2A506904-DDA5-4E58-93F2-62B37F5BC354}" type="parTrans" cxnId="{22E3EE47-CF75-4598-AC64-8698DD8BD83C}">
      <dgm:prSet/>
      <dgm:spPr/>
      <dgm:t>
        <a:bodyPr/>
        <a:lstStyle/>
        <a:p>
          <a:endParaRPr lang="en-US"/>
        </a:p>
      </dgm:t>
    </dgm:pt>
    <dgm:pt modelId="{796D9B47-CF85-4AE3-B7FF-6B944EA8CD0A}" type="sibTrans" cxnId="{22E3EE47-CF75-4598-AC64-8698DD8BD83C}">
      <dgm:prSet/>
      <dgm:spPr/>
      <dgm:t>
        <a:bodyPr/>
        <a:lstStyle/>
        <a:p>
          <a:endParaRPr lang="en-US"/>
        </a:p>
      </dgm:t>
    </dgm:pt>
    <dgm:pt modelId="{8EE83C62-AC94-4821-9362-77DEA436FC76}">
      <dgm:prSet phldrT="[Text]"/>
      <dgm:spPr/>
      <dgm:t>
        <a:bodyPr/>
        <a:lstStyle/>
        <a:p>
          <a:r>
            <a:rPr lang="en-US" dirty="0" smtClean="0"/>
            <a:t>4.</a:t>
          </a:r>
        </a:p>
        <a:p>
          <a:r>
            <a:rPr lang="en-US" dirty="0" smtClean="0"/>
            <a:t>DEDUCTOR</a:t>
          </a:r>
          <a:endParaRPr lang="en-US" dirty="0"/>
        </a:p>
      </dgm:t>
    </dgm:pt>
    <dgm:pt modelId="{6236ACBE-143E-4F5C-B1FF-C061436255E6}" type="parTrans" cxnId="{EBBE3FFB-FEDC-4E7E-B083-BE8C622E8A2C}">
      <dgm:prSet/>
      <dgm:spPr/>
      <dgm:t>
        <a:bodyPr/>
        <a:lstStyle/>
        <a:p>
          <a:endParaRPr lang="en-US"/>
        </a:p>
      </dgm:t>
    </dgm:pt>
    <dgm:pt modelId="{E875EE68-0F10-4CA1-9CD9-CC7B5255D885}" type="sibTrans" cxnId="{EBBE3FFB-FEDC-4E7E-B083-BE8C622E8A2C}">
      <dgm:prSet/>
      <dgm:spPr/>
      <dgm:t>
        <a:bodyPr/>
        <a:lstStyle/>
        <a:p>
          <a:endParaRPr lang="en-US"/>
        </a:p>
      </dgm:t>
    </dgm:pt>
    <dgm:pt modelId="{E6FAAE15-3DAF-44D0-B4F8-8DF372646873}" type="pres">
      <dgm:prSet presAssocID="{904CC420-5112-4AAB-881D-D0C9E28A80C1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E8511C4-E6DF-4A15-AEE5-7BD72901A277}" type="pres">
      <dgm:prSet presAssocID="{904CC420-5112-4AAB-881D-D0C9E28A80C1}" presName="axisShape" presStyleLbl="bgShp" presStyleIdx="0" presStyleCnt="1"/>
      <dgm:spPr/>
    </dgm:pt>
    <dgm:pt modelId="{B73C49AA-A034-4E0E-9399-0E1FCA180BC1}" type="pres">
      <dgm:prSet presAssocID="{904CC420-5112-4AAB-881D-D0C9E28A80C1}" presName="rect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71284F-AC2B-4E62-8ED3-FDBEB949E88E}" type="pres">
      <dgm:prSet presAssocID="{904CC420-5112-4AAB-881D-D0C9E28A80C1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FE57D1-8E67-4DFD-9811-9FB58DD0C132}" type="pres">
      <dgm:prSet presAssocID="{904CC420-5112-4AAB-881D-D0C9E28A80C1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572773-12A3-4F2F-AAB3-3994CF2B529E}" type="pres">
      <dgm:prSet presAssocID="{904CC420-5112-4AAB-881D-D0C9E28A80C1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B7440A-5FAA-4554-94A9-78C35C489FBD}" type="presOf" srcId="{8EE83C62-AC94-4821-9362-77DEA436FC76}" destId="{BB572773-12A3-4F2F-AAB3-3994CF2B529E}" srcOrd="0" destOrd="0" presId="urn:microsoft.com/office/officeart/2005/8/layout/matrix2"/>
    <dgm:cxn modelId="{1D95A9DF-9830-4308-B76A-541928952A61}" type="presOf" srcId="{257F28D4-AA80-47B8-80AB-A9C3C92B78C4}" destId="{8AFE57D1-8E67-4DFD-9811-9FB58DD0C132}" srcOrd="0" destOrd="0" presId="urn:microsoft.com/office/officeart/2005/8/layout/matrix2"/>
    <dgm:cxn modelId="{B28B7930-60B0-4A98-9EC8-6918FC6336A3}" srcId="{904CC420-5112-4AAB-881D-D0C9E28A80C1}" destId="{921CBA1C-DF6B-4826-95AB-BCC504300752}" srcOrd="0" destOrd="0" parTransId="{3343F78F-4800-43A0-A2BD-2051F2EF11DA}" sibTransId="{2376A820-6AF7-4D2C-8BB1-759FBE4E31A2}"/>
    <dgm:cxn modelId="{2CA77C2F-D2AB-45A2-9FEA-75EC3F59199F}" type="presOf" srcId="{61BB7344-C07D-47D7-9AB1-0C9073C7334B}" destId="{2871284F-AC2B-4E62-8ED3-FDBEB949E88E}" srcOrd="0" destOrd="0" presId="urn:microsoft.com/office/officeart/2005/8/layout/matrix2"/>
    <dgm:cxn modelId="{5F068294-7539-42F4-95B4-EB50D17B0A1F}" type="presOf" srcId="{921CBA1C-DF6B-4826-95AB-BCC504300752}" destId="{B73C49AA-A034-4E0E-9399-0E1FCA180BC1}" srcOrd="0" destOrd="0" presId="urn:microsoft.com/office/officeart/2005/8/layout/matrix2"/>
    <dgm:cxn modelId="{EBBE3FFB-FEDC-4E7E-B083-BE8C622E8A2C}" srcId="{904CC420-5112-4AAB-881D-D0C9E28A80C1}" destId="{8EE83C62-AC94-4821-9362-77DEA436FC76}" srcOrd="3" destOrd="0" parTransId="{6236ACBE-143E-4F5C-B1FF-C061436255E6}" sibTransId="{E875EE68-0F10-4CA1-9CD9-CC7B5255D885}"/>
    <dgm:cxn modelId="{53D1439C-A980-4EC6-89AD-0CFF531E634E}" type="presOf" srcId="{904CC420-5112-4AAB-881D-D0C9E28A80C1}" destId="{E6FAAE15-3DAF-44D0-B4F8-8DF372646873}" srcOrd="0" destOrd="0" presId="urn:microsoft.com/office/officeart/2005/8/layout/matrix2"/>
    <dgm:cxn modelId="{4B824B03-CFD1-4946-BFC4-7B44E28A2D7A}" srcId="{904CC420-5112-4AAB-881D-D0C9E28A80C1}" destId="{61BB7344-C07D-47D7-9AB1-0C9073C7334B}" srcOrd="1" destOrd="0" parTransId="{9583F8BE-4C59-4FAE-BE6C-AFB9E6A54B41}" sibTransId="{1BDBD0F5-9EF4-47AA-97F3-1F56605783FA}"/>
    <dgm:cxn modelId="{22E3EE47-CF75-4598-AC64-8698DD8BD83C}" srcId="{904CC420-5112-4AAB-881D-D0C9E28A80C1}" destId="{257F28D4-AA80-47B8-80AB-A9C3C92B78C4}" srcOrd="2" destOrd="0" parTransId="{2A506904-DDA5-4E58-93F2-62B37F5BC354}" sibTransId="{796D9B47-CF85-4AE3-B7FF-6B944EA8CD0A}"/>
    <dgm:cxn modelId="{268CD6C7-CCCF-4FCE-951B-BF42C8B9923C}" type="presParOf" srcId="{E6FAAE15-3DAF-44D0-B4F8-8DF372646873}" destId="{9E8511C4-E6DF-4A15-AEE5-7BD72901A277}" srcOrd="0" destOrd="0" presId="urn:microsoft.com/office/officeart/2005/8/layout/matrix2"/>
    <dgm:cxn modelId="{394F6953-E9CE-41EE-9F18-DE10984EFF00}" type="presParOf" srcId="{E6FAAE15-3DAF-44D0-B4F8-8DF372646873}" destId="{B73C49AA-A034-4E0E-9399-0E1FCA180BC1}" srcOrd="1" destOrd="0" presId="urn:microsoft.com/office/officeart/2005/8/layout/matrix2"/>
    <dgm:cxn modelId="{6D7CF0EE-ACDB-445C-B91A-109EE15D0D7E}" type="presParOf" srcId="{E6FAAE15-3DAF-44D0-B4F8-8DF372646873}" destId="{2871284F-AC2B-4E62-8ED3-FDBEB949E88E}" srcOrd="2" destOrd="0" presId="urn:microsoft.com/office/officeart/2005/8/layout/matrix2"/>
    <dgm:cxn modelId="{9205513E-C223-47E6-9FC8-C42B6B5D058F}" type="presParOf" srcId="{E6FAAE15-3DAF-44D0-B4F8-8DF372646873}" destId="{8AFE57D1-8E67-4DFD-9811-9FB58DD0C132}" srcOrd="3" destOrd="0" presId="urn:microsoft.com/office/officeart/2005/8/layout/matrix2"/>
    <dgm:cxn modelId="{F2BBE76E-C232-4A45-A663-C878F99495CC}" type="presParOf" srcId="{E6FAAE15-3DAF-44D0-B4F8-8DF372646873}" destId="{BB572773-12A3-4F2F-AAB3-3994CF2B529E}" srcOrd="4" destOrd="0" presId="urn:microsoft.com/office/officeart/2005/8/layout/matrix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Commissioner of Income Tax (TDS), Mumbai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4D90AD-FE59-42B4-8389-3697A602E603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109713-D42E-46A6-B6C4-52CD525A1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Commissioner of Income Tax (TDS), Mumbai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794589-6828-4242-A2C5-BD6A8001DF9E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58A60-5F9A-4016-8A21-A63D656BCD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BB2FB56-0075-4C11-9053-DCB404D8AA72}" type="slidenum">
              <a:rPr lang="en-GB" sz="1200">
                <a:latin typeface="Calibri" pitchFamily="34" charset="0"/>
              </a:rPr>
              <a:pPr algn="r"/>
              <a:t>3</a:t>
            </a:fld>
            <a:endParaRPr lang="en-GB" sz="1200">
              <a:latin typeface="Calibri" pitchFamily="34" charset="0"/>
            </a:endParaRPr>
          </a:p>
        </p:txBody>
      </p:sp>
      <p:sp>
        <p:nvSpPr>
          <p:cNvPr id="293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38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>
              <a:spcBef>
                <a:spcPct val="0"/>
              </a:spcBef>
            </a:pPr>
            <a:r>
              <a:rPr lang="en-US" smtClean="0"/>
              <a:t>Concept </a:t>
            </a:r>
            <a:r>
              <a:rPr lang="en-US" b="1" smtClean="0"/>
              <a:t>‘PAY AS YOU EARN’</a:t>
            </a:r>
          </a:p>
          <a:p>
            <a:pPr algn="just">
              <a:spcBef>
                <a:spcPct val="0"/>
              </a:spcBef>
            </a:pPr>
            <a:r>
              <a:rPr lang="en-US" smtClean="0"/>
              <a:t>To have a regular flow of cash</a:t>
            </a:r>
          </a:p>
          <a:p>
            <a:pPr algn="just">
              <a:spcBef>
                <a:spcPct val="0"/>
              </a:spcBef>
            </a:pPr>
            <a:r>
              <a:rPr lang="en-US" smtClean="0"/>
              <a:t>To pre-pone  collection of taxes</a:t>
            </a:r>
          </a:p>
          <a:p>
            <a:pPr algn="just">
              <a:spcBef>
                <a:spcPct val="0"/>
              </a:spcBef>
            </a:pPr>
            <a:r>
              <a:rPr lang="en-US" smtClean="0"/>
              <a:t>To prevent evasion of taxes</a:t>
            </a:r>
          </a:p>
          <a:p>
            <a:pPr algn="just">
              <a:spcBef>
                <a:spcPct val="0"/>
              </a:spcBef>
            </a:pPr>
            <a:r>
              <a:rPr lang="en-US" smtClean="0"/>
              <a:t>To widen the network for collection of tax</a:t>
            </a:r>
          </a:p>
          <a:p>
            <a:pPr algn="just">
              <a:spcBef>
                <a:spcPct val="0"/>
              </a:spcBef>
            </a:pPr>
            <a:r>
              <a:rPr lang="en-US" smtClean="0"/>
              <a:t>     (i.e. to increase Tax Net) </a:t>
            </a:r>
          </a:p>
          <a:p>
            <a:pPr algn="just">
              <a:spcBef>
                <a:spcPct val="0"/>
              </a:spcBef>
            </a:pPr>
            <a:r>
              <a:rPr lang="en-US" smtClean="0"/>
              <a:t>To shift the responsibility of deducting and depositing of taxes to person other than tax payers</a:t>
            </a:r>
            <a:endParaRPr lang="en-GB" smtClean="0"/>
          </a:p>
          <a:p>
            <a:pPr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5ABF2-7B7E-4549-B056-385C12F87967}" type="datetime2">
              <a:rPr lang="en-US" smtClean="0"/>
              <a:pPr/>
              <a:t>Friday, May 24, 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E934-980F-4B60-B9FD-672E88ED53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0DBD6-CE95-4A4B-8FDF-DA05F34A9384}" type="datetime2">
              <a:rPr lang="en-US" smtClean="0"/>
              <a:pPr/>
              <a:t>Friday, May 24,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E934-980F-4B60-B9FD-672E88ED53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FF77-9DBE-4EAE-A3FB-282E68A563CB}" type="datetime2">
              <a:rPr lang="en-US" smtClean="0"/>
              <a:pPr/>
              <a:t>Friday, May 24,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E934-980F-4B60-B9FD-672E88ED53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D9470-834F-496E-AFEE-19540D40934B}" type="datetime2">
              <a:rPr lang="en-US" smtClean="0"/>
              <a:pPr/>
              <a:t>Friday, May 24,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E934-980F-4B60-B9FD-672E88ED53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C88AF-C1AC-4F2E-94C3-44A993596F47}" type="datetime2">
              <a:rPr lang="en-US" smtClean="0"/>
              <a:pPr/>
              <a:t>Friday, May 24,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E934-980F-4B60-B9FD-672E88ED53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6D02B-7759-4448-AE03-BEF12A9E259C}" type="datetime2">
              <a:rPr lang="en-US" smtClean="0"/>
              <a:pPr/>
              <a:t>Friday, May 24,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E934-980F-4B60-B9FD-672E88ED53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60E78-7B1B-452E-AD04-F25B520419BD}" type="datetime2">
              <a:rPr lang="en-US" smtClean="0"/>
              <a:pPr/>
              <a:t>Friday, May 24, 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E934-980F-4B60-B9FD-672E88ED53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30823-DC99-449D-BF3C-988EB231513F}" type="datetime2">
              <a:rPr lang="en-US" smtClean="0"/>
              <a:pPr/>
              <a:t>Friday, May 24, 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E934-980F-4B60-B9FD-672E88ED53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6D384-2508-4C00-87BA-7FFE156B578D}" type="datetime2">
              <a:rPr lang="en-US" smtClean="0"/>
              <a:pPr/>
              <a:t>Friday, May 24, 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E934-980F-4B60-B9FD-672E88ED53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C72B6-10D2-429C-9D23-577D68F4678B}" type="datetime2">
              <a:rPr lang="en-US" smtClean="0"/>
              <a:pPr/>
              <a:t>Friday, May 24,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E934-980F-4B60-B9FD-672E88ED53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0FF02-4BA7-4D8C-A88F-517F8BFC2DF6}" type="datetime2">
              <a:rPr lang="en-US" smtClean="0"/>
              <a:pPr/>
              <a:t>Friday, May 24,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9A6E934-980F-4B60-B9FD-672E88ED534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B89E02-6FCB-4CC8-BC9D-15084348EF3F}" type="datetime2">
              <a:rPr lang="en-US" smtClean="0"/>
              <a:pPr/>
              <a:t>Friday, May 24, 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By -- K. M. SHAHI, I.T.O. 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9A6E934-980F-4B60-B9FD-672E88ED534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gi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gif"/><Relationship Id="rId4" Type="http://schemas.openxmlformats.org/officeDocument/2006/relationships/image" Target="NUL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file:///C:\Program%20Files\Taxmann\ITACT2009\ITACT2009.exe" TargetMode="Externa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90600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en-US" sz="11500" dirty="0" smtClean="0"/>
              <a:t>TDS / TCS</a:t>
            </a:r>
            <a:endParaRPr lang="en-US" sz="11500" dirty="0"/>
          </a:p>
        </p:txBody>
      </p:sp>
      <p:pic>
        <p:nvPicPr>
          <p:cNvPr id="4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343400" y="6019800"/>
            <a:ext cx="45720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ITC Garamond" pitchFamily="2" charset="0"/>
                <a:ea typeface="Arial Unicode MS" pitchFamily="34" charset="-128"/>
                <a:cs typeface="Arial Unicode MS" pitchFamily="34" charset="-128"/>
              </a:rPr>
              <a:t>K.M. SHAHI, I.T.O. 6(1)-1, MUMBAI</a:t>
            </a:r>
            <a:endParaRPr lang="en-US" sz="2400" b="1" dirty="0">
              <a:latin typeface="ITC Garamond" pitchFamily="2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24200" y="54864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Brush Script MT" pitchFamily="66" charset="0"/>
              </a:rPr>
              <a:t>A Presentation by </a:t>
            </a:r>
            <a:r>
              <a:rPr lang="en-US" sz="2400" dirty="0" smtClean="0">
                <a:latin typeface="Brush Script MT" pitchFamily="66" charset="0"/>
                <a:sym typeface="Wingdings" pitchFamily="2" charset="2"/>
              </a:rPr>
              <a:t></a:t>
            </a:r>
            <a:endParaRPr lang="en-US" sz="2400" dirty="0">
              <a:latin typeface="Brush Script MT" pitchFamily="66" charset="0"/>
            </a:endParaRPr>
          </a:p>
        </p:txBody>
      </p:sp>
      <p:sp>
        <p:nvSpPr>
          <p:cNvPr id="8" name="Title 5"/>
          <p:cNvSpPr txBox="1">
            <a:spLocks/>
          </p:cNvSpPr>
          <p:nvPr/>
        </p:nvSpPr>
        <p:spPr>
          <a:xfrm>
            <a:off x="1752600" y="2971800"/>
            <a:ext cx="5562600" cy="221599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0" tIns="0" rIns="18288" bIns="0" rtlCol="0" anchor="b">
            <a:sp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Controversies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&amp; 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800" b="1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Issues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  <p:sp>
        <p:nvSpPr>
          <p:cNvPr id="7" name="Title 2"/>
          <p:cNvSpPr txBox="1">
            <a:spLocks/>
          </p:cNvSpPr>
          <p:nvPr/>
        </p:nvSpPr>
        <p:spPr>
          <a:xfrm>
            <a:off x="0" y="228600"/>
            <a:ext cx="8001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TDS PROVISIONS: AT A GLANCE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228600" y="1371600"/>
            <a:ext cx="8534400" cy="4572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		   </a:t>
            </a:r>
            <a:r>
              <a:rPr lang="en-US" sz="1600" b="1" dirty="0" smtClean="0">
                <a:solidFill>
                  <a:schemeClr val="tx1"/>
                </a:solidFill>
              </a:rPr>
              <a:t>Events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		         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Events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 b="1" dirty="0" smtClean="0">
                <a:solidFill>
                  <a:schemeClr val="tx1"/>
                </a:solidFill>
              </a:rPr>
              <a:t>          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1257181"/>
            <a:ext cx="1447800" cy="800219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Failure to</a:t>
            </a:r>
          </a:p>
          <a:p>
            <a:r>
              <a:rPr lang="en-US" sz="1400" b="1" dirty="0" smtClean="0"/>
              <a:t>Furnish</a:t>
            </a:r>
          </a:p>
          <a:p>
            <a:r>
              <a:rPr lang="en-US" sz="1400" b="1" dirty="0" smtClean="0"/>
              <a:t>Form 16/ 16A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657600" y="1219200"/>
            <a:ext cx="1447800" cy="76200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203A- Failure to Apply for / Quote TAN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477000" y="1219200"/>
            <a:ext cx="1447800" cy="646331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Failure to Deduct Tax</a:t>
            </a:r>
            <a:endParaRPr lang="en-US" b="1" dirty="0"/>
          </a:p>
        </p:txBody>
      </p:sp>
      <p:sp>
        <p:nvSpPr>
          <p:cNvPr id="16" name="Down Arrow 15"/>
          <p:cNvSpPr/>
          <p:nvPr/>
        </p:nvSpPr>
        <p:spPr>
          <a:xfrm>
            <a:off x="1408044" y="2083904"/>
            <a:ext cx="228600" cy="38100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>
            <a:off x="4227444" y="2057400"/>
            <a:ext cx="228600" cy="38100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7046844" y="2070652"/>
            <a:ext cx="228600" cy="38100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228600" y="2514600"/>
            <a:ext cx="2819400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1600" dirty="0" smtClean="0"/>
              <a:t>Penalty u/s. 272A(2)(g)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1600" dirty="0" smtClean="0"/>
              <a:t> </a:t>
            </a:r>
            <a:r>
              <a:rPr lang="en-US" sz="1600" b="1" dirty="0" smtClean="0"/>
              <a:t>@100/- per day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1600" b="1" dirty="0" smtClean="0"/>
              <a:t>Till default continues</a:t>
            </a:r>
            <a:endParaRPr lang="en-US" sz="1400" b="1" dirty="0" smtClean="0"/>
          </a:p>
        </p:txBody>
      </p:sp>
      <p:sp>
        <p:nvSpPr>
          <p:cNvPr id="32" name="TextBox 31"/>
          <p:cNvSpPr txBox="1"/>
          <p:nvPr/>
        </p:nvSpPr>
        <p:spPr>
          <a:xfrm>
            <a:off x="3309732" y="2489537"/>
            <a:ext cx="2176668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1600" dirty="0" smtClean="0"/>
              <a:t> Penalty u/s. 272BB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1600" b="1" dirty="0" smtClean="0"/>
              <a:t> Rs. 10,000/</a:t>
            </a:r>
            <a:r>
              <a:rPr lang="en-US" sz="1600" dirty="0" smtClean="0"/>
              <a:t>-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943600" y="2501348"/>
            <a:ext cx="2743200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1600" dirty="0" smtClean="0"/>
              <a:t> Disallowance u/s. 40(a)(</a:t>
            </a:r>
            <a:r>
              <a:rPr lang="en-US" sz="1600" dirty="0" err="1" smtClean="0"/>
              <a:t>ia</a:t>
            </a:r>
            <a:r>
              <a:rPr lang="en-US" sz="1600" dirty="0" smtClean="0"/>
              <a:t>)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1600" dirty="0" smtClean="0"/>
              <a:t> Entire Expense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1600" dirty="0" smtClean="0"/>
              <a:t> @ applicable rate</a:t>
            </a:r>
            <a:endParaRPr lang="en-US" sz="1600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K. M. SHAHI, I.T.O.</a:t>
            </a:r>
            <a:endParaRPr lang="en-US" dirty="0"/>
          </a:p>
        </p:txBody>
      </p:sp>
      <p:pic>
        <p:nvPicPr>
          <p:cNvPr id="15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3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4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2" grpId="0" animBg="1"/>
      <p:bldP spid="16" grpId="0" animBg="1"/>
      <p:bldP spid="17" grpId="0" animBg="1"/>
      <p:bldP spid="18" grpId="0" animBg="1"/>
      <p:bldP spid="31" grpId="0" animBg="1"/>
      <p:bldP spid="32" grpId="0" animBg="1"/>
      <p:bldP spid="3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00A6-6A38-4937-99FC-C5D441898765}" type="datetime2">
              <a:rPr lang="en-US" smtClean="0"/>
              <a:pPr/>
              <a:t>Friday, May 24, 2013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/>
          </a:p>
        </p:txBody>
      </p:sp>
      <p:sp>
        <p:nvSpPr>
          <p:cNvPr id="294914" name="Title 1"/>
          <p:cNvSpPr>
            <a:spLocks noGrp="1"/>
          </p:cNvSpPr>
          <p:nvPr>
            <p:ph type="title" idx="4294967295"/>
          </p:nvPr>
        </p:nvSpPr>
        <p:spPr>
          <a:xfrm>
            <a:off x="76200" y="808037"/>
            <a:ext cx="7772400" cy="6397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000" b="1" dirty="0" smtClean="0">
                <a:solidFill>
                  <a:schemeClr val="tx1"/>
                </a:solidFill>
              </a:rPr>
              <a:t>Some Points of Concerns of Deductors</a:t>
            </a:r>
            <a:endParaRPr lang="en-GB" b="1" dirty="0" smtClean="0">
              <a:solidFill>
                <a:schemeClr val="tx1"/>
              </a:solidFill>
            </a:endParaRPr>
          </a:p>
        </p:txBody>
      </p:sp>
      <p:sp>
        <p:nvSpPr>
          <p:cNvPr id="294915" name="Content Placeholder 2"/>
          <p:cNvSpPr>
            <a:spLocks noGrp="1"/>
          </p:cNvSpPr>
          <p:nvPr>
            <p:ph idx="4294967295"/>
          </p:nvPr>
        </p:nvSpPr>
        <p:spPr>
          <a:xfrm>
            <a:off x="838200" y="1600200"/>
            <a:ext cx="7464425" cy="3657600"/>
          </a:xfrm>
        </p:spPr>
        <p:txBody>
          <a:bodyPr/>
          <a:lstStyle/>
          <a:p>
            <a:pPr eaLnBrk="1" hangingPunct="1"/>
            <a:r>
              <a:rPr lang="en-GB" sz="2400" dirty="0" smtClean="0"/>
              <a:t>Agents of Government without remuneration.</a:t>
            </a:r>
          </a:p>
          <a:p>
            <a:pPr eaLnBrk="1" hangingPunct="1"/>
            <a:r>
              <a:rPr lang="en-GB" sz="2400" dirty="0" smtClean="0"/>
              <a:t>No reward for Collection of Revenue for Govt.</a:t>
            </a:r>
          </a:p>
          <a:p>
            <a:pPr eaLnBrk="1" hangingPunct="1"/>
            <a:r>
              <a:rPr lang="en-GB" sz="2400" dirty="0" smtClean="0"/>
              <a:t>Onerous and Complex Responsibility.</a:t>
            </a:r>
          </a:p>
          <a:p>
            <a:pPr eaLnBrk="1" hangingPunct="1"/>
            <a:r>
              <a:rPr lang="en-GB" sz="2400" dirty="0" smtClean="0"/>
              <a:t>Penal Consequence in case of default:-</a:t>
            </a:r>
          </a:p>
          <a:p>
            <a:pPr lvl="1"/>
            <a:r>
              <a:rPr lang="en-GB" sz="2200" dirty="0" smtClean="0"/>
              <a:t>Interest u/s. 201(1A) of the Act.</a:t>
            </a:r>
          </a:p>
          <a:p>
            <a:pPr lvl="1"/>
            <a:r>
              <a:rPr lang="en-GB" sz="2200" dirty="0" smtClean="0"/>
              <a:t>Penalties.</a:t>
            </a:r>
          </a:p>
          <a:p>
            <a:pPr lvl="1"/>
            <a:r>
              <a:rPr lang="en-GB" sz="2200" dirty="0" smtClean="0"/>
              <a:t>Prosecution u/s. 276</a:t>
            </a:r>
          </a:p>
          <a:p>
            <a:pPr lvl="1"/>
            <a:r>
              <a:rPr lang="en-GB" sz="2200" dirty="0" smtClean="0"/>
              <a:t>Disallowance of Expenses u/s. 40(a)(</a:t>
            </a:r>
            <a:r>
              <a:rPr lang="en-GB" sz="2200" dirty="0" err="1" smtClean="0"/>
              <a:t>ia</a:t>
            </a:r>
            <a:r>
              <a:rPr lang="en-GB" sz="2200" dirty="0" smtClean="0"/>
              <a:t>)</a:t>
            </a:r>
          </a:p>
        </p:txBody>
      </p:sp>
      <p:sp>
        <p:nvSpPr>
          <p:cNvPr id="294916" name="Slide Number Placeholder 3"/>
          <p:cNvSpPr txBox="1">
            <a:spLocks noGrp="1"/>
          </p:cNvSpPr>
          <p:nvPr/>
        </p:nvSpPr>
        <p:spPr bwMode="auto">
          <a:xfrm>
            <a:off x="8467725" y="6397625"/>
            <a:ext cx="6127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E2AF5C7C-5D24-4229-A2A1-3CB337D206C8}" type="slidenum">
              <a:rPr lang="en-US" sz="2200">
                <a:solidFill>
                  <a:schemeClr val="bg1"/>
                </a:solidFill>
                <a:latin typeface="Calibri" pitchFamily="34" charset="0"/>
              </a:rPr>
              <a:pPr algn="r"/>
              <a:t>11</a:t>
            </a:fld>
            <a:endParaRPr lang="en-US" sz="220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7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  <p:pic>
        <p:nvPicPr>
          <p:cNvPr id="8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4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4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4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4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4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4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4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4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4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4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4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4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4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4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4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4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00A6-6A38-4937-99FC-C5D441898765}" type="datetime2">
              <a:rPr lang="en-US" smtClean="0"/>
              <a:pPr/>
              <a:t>Friday, May 24, 2013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/>
          </a:p>
        </p:txBody>
      </p:sp>
      <p:sp>
        <p:nvSpPr>
          <p:cNvPr id="294914" name="Title 1"/>
          <p:cNvSpPr>
            <a:spLocks noGrp="1"/>
          </p:cNvSpPr>
          <p:nvPr>
            <p:ph type="title" idx="4294967295"/>
          </p:nvPr>
        </p:nvSpPr>
        <p:spPr>
          <a:xfrm>
            <a:off x="228600" y="808037"/>
            <a:ext cx="7772400" cy="6397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000" b="1" dirty="0" smtClean="0">
                <a:solidFill>
                  <a:schemeClr val="tx1"/>
                </a:solidFill>
              </a:rPr>
              <a:t>Some Points of Concerns for Department</a:t>
            </a:r>
            <a:endParaRPr lang="en-GB" b="1" dirty="0" smtClean="0">
              <a:solidFill>
                <a:schemeClr val="tx1"/>
              </a:solidFill>
            </a:endParaRPr>
          </a:p>
        </p:txBody>
      </p:sp>
      <p:sp>
        <p:nvSpPr>
          <p:cNvPr id="294915" name="Content Placeholder 2"/>
          <p:cNvSpPr>
            <a:spLocks noGrp="1"/>
          </p:cNvSpPr>
          <p:nvPr>
            <p:ph idx="4294967295"/>
          </p:nvPr>
        </p:nvSpPr>
        <p:spPr>
          <a:xfrm>
            <a:off x="838200" y="1600200"/>
            <a:ext cx="7464425" cy="36576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2400" dirty="0" smtClean="0"/>
              <a:t>Claim for commission/ reward as remuneration.</a:t>
            </a:r>
          </a:p>
          <a:p>
            <a:pPr eaLnBrk="1" hangingPunct="1"/>
            <a:r>
              <a:rPr lang="en-GB" sz="2400" dirty="0" smtClean="0"/>
              <a:t>Erroneous Interpretation of legal provisions</a:t>
            </a:r>
          </a:p>
          <a:p>
            <a:pPr eaLnBrk="1" hangingPunct="1"/>
            <a:r>
              <a:rPr lang="en-GB" sz="2400" dirty="0" smtClean="0"/>
              <a:t>Errors in Data Uploading by deductors</a:t>
            </a:r>
          </a:p>
          <a:p>
            <a:pPr eaLnBrk="1" hangingPunct="1"/>
            <a:r>
              <a:rPr lang="en-GB" sz="2400" dirty="0" smtClean="0"/>
              <a:t>Lack of technical skill/ knowledge</a:t>
            </a:r>
          </a:p>
          <a:p>
            <a:pPr eaLnBrk="1" hangingPunct="1"/>
            <a:r>
              <a:rPr lang="en-GB" sz="2400" dirty="0" smtClean="0"/>
              <a:t>Poor response of deductor to TDS Notices/ Letters</a:t>
            </a:r>
          </a:p>
          <a:p>
            <a:pPr eaLnBrk="1" hangingPunct="1"/>
            <a:r>
              <a:rPr lang="en-GB" sz="2400" dirty="0" smtClean="0"/>
              <a:t>Huge TDS database to handle with very less resource</a:t>
            </a:r>
          </a:p>
          <a:p>
            <a:pPr lvl="1"/>
            <a:r>
              <a:rPr lang="en-GB" sz="2200" dirty="0" smtClean="0"/>
              <a:t>Skilled Manpower</a:t>
            </a:r>
          </a:p>
          <a:p>
            <a:pPr lvl="1"/>
            <a:r>
              <a:rPr lang="en-GB" sz="2200" dirty="0" smtClean="0"/>
              <a:t>Infrastructure</a:t>
            </a:r>
          </a:p>
        </p:txBody>
      </p:sp>
      <p:sp>
        <p:nvSpPr>
          <p:cNvPr id="294916" name="Slide Number Placeholder 3"/>
          <p:cNvSpPr txBox="1">
            <a:spLocks noGrp="1"/>
          </p:cNvSpPr>
          <p:nvPr/>
        </p:nvSpPr>
        <p:spPr bwMode="auto">
          <a:xfrm>
            <a:off x="8467725" y="6397625"/>
            <a:ext cx="6127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E2AF5C7C-5D24-4229-A2A1-3CB337D206C8}" type="slidenum">
              <a:rPr lang="en-US" sz="2200">
                <a:solidFill>
                  <a:schemeClr val="bg1"/>
                </a:solidFill>
                <a:latin typeface="Calibri" pitchFamily="34" charset="0"/>
              </a:rPr>
              <a:pPr algn="r"/>
              <a:t>12</a:t>
            </a:fld>
            <a:endParaRPr lang="en-US" sz="220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7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  <p:pic>
        <p:nvPicPr>
          <p:cNvPr id="8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4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4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4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4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4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4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4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4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4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4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4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4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4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4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4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4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ular Callout 11"/>
          <p:cNvSpPr/>
          <p:nvPr/>
        </p:nvSpPr>
        <p:spPr>
          <a:xfrm>
            <a:off x="838200" y="1295400"/>
            <a:ext cx="7086600" cy="1905000"/>
          </a:xfrm>
          <a:prstGeom prst="wedgeRectCallout">
            <a:avLst>
              <a:gd name="adj1" fmla="val -35395"/>
              <a:gd name="adj2" fmla="val 76136"/>
            </a:avLst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 smtClean="0"/>
              <a:t> </a:t>
            </a:r>
            <a:endParaRPr lang="en-US" u="sng" dirty="0"/>
          </a:p>
        </p:txBody>
      </p:sp>
      <p:pic>
        <p:nvPicPr>
          <p:cNvPr id="2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066800" y="1676400"/>
            <a:ext cx="624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TYPES OF</a:t>
            </a:r>
          </a:p>
          <a:p>
            <a:pPr algn="ctr"/>
            <a:r>
              <a:rPr lang="en-US" sz="3600" b="1" dirty="0" smtClean="0"/>
              <a:t>CONTROVERSIES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19200" y="3962400"/>
            <a:ext cx="1981200" cy="461665"/>
          </a:xfrm>
          <a:prstGeom prst="rect">
            <a:avLst/>
          </a:prstGeom>
          <a:gradFill>
            <a:gsLst>
              <a:gs pos="0">
                <a:schemeClr val="accent2">
                  <a:lumMod val="20000"/>
                  <a:lumOff val="80000"/>
                  <a:alpha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LEGAL</a:t>
            </a:r>
            <a:endParaRPr 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410200" y="3962400"/>
            <a:ext cx="1981200" cy="461665"/>
          </a:xfrm>
          <a:prstGeom prst="rect">
            <a:avLst/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TECHNICAL </a:t>
            </a:r>
            <a:endParaRPr lang="en-US" sz="2400" b="1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1B5B4-4B9F-4926-901F-CB271C44B843}" type="datetime2">
              <a:rPr lang="en-US" smtClean="0"/>
              <a:pPr/>
              <a:t>Friday, May 24, 2013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257800" y="4648200"/>
            <a:ext cx="2286000" cy="461665"/>
          </a:xfrm>
          <a:prstGeom prst="rect">
            <a:avLst/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PROCEDURAL </a:t>
            </a:r>
            <a:endParaRPr lang="en-US" sz="2400" b="1" dirty="0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8" grpId="0" animBg="1"/>
      <p:bldP spid="11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ular Callout 11"/>
          <p:cNvSpPr/>
          <p:nvPr/>
        </p:nvSpPr>
        <p:spPr>
          <a:xfrm>
            <a:off x="838200" y="838200"/>
            <a:ext cx="7086600" cy="1905000"/>
          </a:xfrm>
          <a:prstGeom prst="wedgeRectCallout">
            <a:avLst>
              <a:gd name="adj1" fmla="val -35395"/>
              <a:gd name="adj2" fmla="val 76136"/>
            </a:avLst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 smtClean="0"/>
              <a:t> </a:t>
            </a:r>
            <a:endParaRPr lang="en-US" u="sng" dirty="0"/>
          </a:p>
        </p:txBody>
      </p:sp>
      <p:pic>
        <p:nvPicPr>
          <p:cNvPr id="2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066800" y="1066800"/>
            <a:ext cx="624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LEGAL</a:t>
            </a:r>
          </a:p>
          <a:p>
            <a:pPr algn="ctr"/>
            <a:r>
              <a:rPr lang="en-US" sz="3600" b="1" dirty="0" smtClean="0"/>
              <a:t>CONTROVERSIES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" y="3429000"/>
            <a:ext cx="7772400" cy="2492990"/>
          </a:xfrm>
          <a:prstGeom prst="rect">
            <a:avLst/>
          </a:prstGeom>
          <a:gradFill>
            <a:gsLst>
              <a:gs pos="0">
                <a:schemeClr val="accent2">
                  <a:lumMod val="20000"/>
                  <a:lumOff val="80000"/>
                  <a:alpha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GB" sz="2400" b="1" i="1" dirty="0" smtClean="0"/>
              <a:t>“I am the country’s draftsman, I draft the country’s laws and for more than half the litigation I am responsible”</a:t>
            </a:r>
          </a:p>
          <a:p>
            <a:endParaRPr lang="en-GB" sz="2400" dirty="0" smtClean="0"/>
          </a:p>
          <a:p>
            <a:pPr algn="r"/>
            <a:r>
              <a:rPr lang="en-GB" sz="2400" dirty="0" smtClean="0">
                <a:sym typeface="Wingdings" pitchFamily="2" charset="2"/>
              </a:rPr>
              <a:t> Justice </a:t>
            </a:r>
            <a:r>
              <a:rPr lang="en-GB" sz="2400" dirty="0" err="1" smtClean="0">
                <a:sym typeface="Wingdings" pitchFamily="2" charset="2"/>
              </a:rPr>
              <a:t>Sujata</a:t>
            </a:r>
            <a:r>
              <a:rPr lang="en-GB" sz="2400" dirty="0" smtClean="0">
                <a:sym typeface="Wingdings" pitchFamily="2" charset="2"/>
              </a:rPr>
              <a:t> </a:t>
            </a:r>
            <a:r>
              <a:rPr lang="en-GB" sz="2400" dirty="0" err="1" smtClean="0">
                <a:sym typeface="Wingdings" pitchFamily="2" charset="2"/>
              </a:rPr>
              <a:t>Manohar</a:t>
            </a:r>
            <a:endParaRPr lang="en-US" sz="2400" b="1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1B5B4-4B9F-4926-901F-CB271C44B843}" type="datetime2">
              <a:rPr lang="en-US" smtClean="0"/>
              <a:pPr/>
              <a:t>Friday, May 24, 2013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1B5B4-4B9F-4926-901F-CB271C44B843}" type="datetime2">
              <a:rPr lang="en-US" smtClean="0"/>
              <a:pPr/>
              <a:t>Friday, May 24, 2013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3400" y="762000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LEGAL CONTROVERSIES : PLAYERS</a:t>
            </a:r>
          </a:p>
        </p:txBody>
      </p:sp>
      <p:graphicFrame>
        <p:nvGraphicFramePr>
          <p:cNvPr id="16" name="Diagram 15"/>
          <p:cNvGraphicFramePr/>
          <p:nvPr/>
        </p:nvGraphicFramePr>
        <p:xfrm>
          <a:off x="1295400" y="14478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ular Callout 11"/>
          <p:cNvSpPr/>
          <p:nvPr/>
        </p:nvSpPr>
        <p:spPr>
          <a:xfrm>
            <a:off x="838200" y="1295400"/>
            <a:ext cx="7086600" cy="1905000"/>
          </a:xfrm>
          <a:prstGeom prst="wedgeRectCallout">
            <a:avLst>
              <a:gd name="adj1" fmla="val -35395"/>
              <a:gd name="adj2" fmla="val 76136"/>
            </a:avLst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pic>
        <p:nvPicPr>
          <p:cNvPr id="2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066800" y="1676400"/>
            <a:ext cx="624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CAUSES FOR </a:t>
            </a:r>
          </a:p>
          <a:p>
            <a:pPr algn="ctr"/>
            <a:r>
              <a:rPr lang="en-US" sz="3600" b="1" dirty="0" smtClean="0"/>
              <a:t>LEGAL CONTROVERSIES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1000" y="3962400"/>
            <a:ext cx="1981200" cy="830997"/>
          </a:xfrm>
          <a:prstGeom prst="rect">
            <a:avLst/>
          </a:prstGeom>
          <a:gradFill>
            <a:gsLst>
              <a:gs pos="0">
                <a:schemeClr val="accent2">
                  <a:lumMod val="20000"/>
                  <a:lumOff val="80000"/>
                  <a:alpha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Frequent Amendments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648200" y="3962400"/>
            <a:ext cx="2209800" cy="830997"/>
          </a:xfrm>
          <a:prstGeom prst="rect">
            <a:avLst/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Prejudiced</a:t>
            </a:r>
          </a:p>
          <a:p>
            <a:pPr algn="ctr"/>
            <a:r>
              <a:rPr lang="en-US" sz="2400" dirty="0" smtClean="0"/>
              <a:t>Interpretations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7010400" y="3962400"/>
            <a:ext cx="1828800" cy="83099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Legal Precedents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14600" y="3962400"/>
            <a:ext cx="1905000" cy="830997"/>
          </a:xfrm>
          <a:prstGeom prst="rect">
            <a:avLst/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Circulars &amp; Notifications </a:t>
            </a:r>
            <a:endParaRPr lang="en-US" sz="2400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1B5B4-4B9F-4926-901F-CB271C44B843}" type="datetime2">
              <a:rPr lang="en-US" smtClean="0"/>
              <a:pPr/>
              <a:t>Friday, May 24, 2013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ular Callout 11"/>
          <p:cNvSpPr/>
          <p:nvPr/>
        </p:nvSpPr>
        <p:spPr>
          <a:xfrm>
            <a:off x="838200" y="1295400"/>
            <a:ext cx="7086600" cy="838200"/>
          </a:xfrm>
          <a:prstGeom prst="wedgeRectCallout">
            <a:avLst>
              <a:gd name="adj1" fmla="val -20095"/>
              <a:gd name="adj2" fmla="val 119253"/>
            </a:avLst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pic>
        <p:nvPicPr>
          <p:cNvPr id="2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219200" y="1371600"/>
            <a:ext cx="624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SOME LEGAL CONTROVERSIES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3962400"/>
            <a:ext cx="1981200" cy="830997"/>
          </a:xfrm>
          <a:prstGeom prst="rect">
            <a:avLst/>
          </a:prstGeom>
          <a:gradFill>
            <a:gsLst>
              <a:gs pos="0">
                <a:schemeClr val="accent2">
                  <a:lumMod val="20000"/>
                  <a:lumOff val="80000"/>
                  <a:alpha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194c versus Other Sec.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495800" y="3962400"/>
            <a:ext cx="2057400" cy="830997"/>
          </a:xfrm>
          <a:prstGeom prst="rect">
            <a:avLst/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Interest on Interest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2438400" y="3962400"/>
            <a:ext cx="1905000" cy="830997"/>
          </a:xfrm>
          <a:prstGeom prst="rect">
            <a:avLst/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Demand u/s.201(1)</a:t>
            </a:r>
            <a:endParaRPr lang="en-US" sz="2400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1B5B4-4B9F-4926-901F-CB271C44B843}" type="datetime2">
              <a:rPr lang="en-US" smtClean="0"/>
              <a:pPr/>
              <a:t>Friday, May 24, 2013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705600" y="3962400"/>
            <a:ext cx="2057400" cy="830997"/>
          </a:xfrm>
          <a:prstGeom prst="rect">
            <a:avLst/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TDS Survey/ Inspection</a:t>
            </a:r>
            <a:endParaRPr lang="en-US" sz="2400" dirty="0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8" grpId="0" animBg="1"/>
      <p:bldP spid="9" grpId="0" animBg="1"/>
      <p:bldP spid="11" grpId="0" animBg="1"/>
      <p:bldP spid="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ular Callout 11"/>
          <p:cNvSpPr/>
          <p:nvPr/>
        </p:nvSpPr>
        <p:spPr>
          <a:xfrm>
            <a:off x="838200" y="1295400"/>
            <a:ext cx="7086600" cy="1905000"/>
          </a:xfrm>
          <a:prstGeom prst="wedgeRectCallout">
            <a:avLst>
              <a:gd name="adj1" fmla="val -35395"/>
              <a:gd name="adj2" fmla="val 76136"/>
            </a:avLst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pic>
        <p:nvPicPr>
          <p:cNvPr id="2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066800" y="1676400"/>
            <a:ext cx="624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How to reduce</a:t>
            </a:r>
          </a:p>
          <a:p>
            <a:pPr algn="ctr"/>
            <a:r>
              <a:rPr lang="en-US" sz="3600" b="1" dirty="0" smtClean="0"/>
              <a:t>LEGAL CONTROVERSIES 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" y="3962400"/>
            <a:ext cx="2057400" cy="830997"/>
          </a:xfrm>
          <a:prstGeom prst="rect">
            <a:avLst/>
          </a:prstGeom>
          <a:gradFill>
            <a:gsLst>
              <a:gs pos="0">
                <a:schemeClr val="accent2">
                  <a:lumMod val="20000"/>
                  <a:lumOff val="80000"/>
                  <a:alpha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Simplification of Act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724400" y="3962400"/>
            <a:ext cx="2209800" cy="830997"/>
          </a:xfrm>
          <a:prstGeom prst="rect">
            <a:avLst/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Liberal</a:t>
            </a:r>
          </a:p>
          <a:p>
            <a:pPr algn="ctr"/>
            <a:r>
              <a:rPr lang="en-US" sz="2400" dirty="0" smtClean="0"/>
              <a:t>Interpretations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7010400" y="3962400"/>
            <a:ext cx="1828800" cy="83099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Positive Approach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86000" y="3962400"/>
            <a:ext cx="2362200" cy="830997"/>
          </a:xfrm>
          <a:prstGeom prst="rect">
            <a:avLst/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Standardization of TDS Rates </a:t>
            </a:r>
            <a:endParaRPr lang="en-US" sz="2400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1B5B4-4B9F-4926-901F-CB271C44B843}" type="datetime2">
              <a:rPr lang="en-US" smtClean="0"/>
              <a:pPr/>
              <a:t>Friday, May 24, 2013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78526" y="5029200"/>
            <a:ext cx="2057400" cy="461665"/>
          </a:xfrm>
          <a:prstGeom prst="rect">
            <a:avLst/>
          </a:prstGeom>
          <a:gradFill>
            <a:gsLst>
              <a:gs pos="0">
                <a:schemeClr val="accent2">
                  <a:lumMod val="20000"/>
                  <a:lumOff val="80000"/>
                  <a:alpha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DTC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2362200" y="5029200"/>
            <a:ext cx="2362200" cy="461665"/>
          </a:xfrm>
          <a:prstGeom prst="rect">
            <a:avLst/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x % ? 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4850674" y="5024735"/>
            <a:ext cx="2057400" cy="461665"/>
          </a:xfrm>
          <a:prstGeom prst="rect">
            <a:avLst/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Pro-revenue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010400" y="5029200"/>
            <a:ext cx="1905000" cy="43088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Participative</a:t>
            </a: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8" grpId="0" animBg="1"/>
      <p:bldP spid="9" grpId="0" animBg="1"/>
      <p:bldP spid="10" grpId="0" animBg="1"/>
      <p:bldP spid="11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C3AD4-C291-4971-9CCD-E831ACDCFC76}" type="datetime2">
              <a:rPr lang="en-US" smtClean="0"/>
              <a:pPr/>
              <a:t>Friday, May 24, 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/>
          </a:p>
        </p:txBody>
      </p:sp>
      <p:sp>
        <p:nvSpPr>
          <p:cNvPr id="290818" name="Title 1"/>
          <p:cNvSpPr>
            <a:spLocks noGrp="1"/>
          </p:cNvSpPr>
          <p:nvPr>
            <p:ph type="ctrTitle" idx="4294967295"/>
          </p:nvPr>
        </p:nvSpPr>
        <p:spPr>
          <a:xfrm>
            <a:off x="1219200" y="1066800"/>
            <a:ext cx="6172200" cy="10668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GB" sz="6600" b="1" dirty="0" smtClean="0">
                <a:solidFill>
                  <a:schemeClr val="tx1"/>
                </a:solidFill>
              </a:rPr>
              <a:t>VISION 2020</a:t>
            </a:r>
          </a:p>
        </p:txBody>
      </p:sp>
      <p:pic>
        <p:nvPicPr>
          <p:cNvPr id="6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  <p:pic>
        <p:nvPicPr>
          <p:cNvPr id="7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  <p:sp>
        <p:nvSpPr>
          <p:cNvPr id="101377" name="Rectangle 1"/>
          <p:cNvSpPr>
            <a:spLocks noChangeArrowheads="1"/>
          </p:cNvSpPr>
          <p:nvPr/>
        </p:nvSpPr>
        <p:spPr bwMode="auto">
          <a:xfrm>
            <a:off x="533400" y="2362200"/>
            <a:ext cx="7924800" cy="221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To partner in Nation building process through-</a:t>
            </a:r>
            <a:endParaRPr kumimoji="0" lang="en-US" sz="3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n-US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Progressive tax policy,</a:t>
            </a:r>
          </a:p>
          <a:p>
            <a:pPr marL="0" marR="0" lvl="0" indent="457200" algn="just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n-US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efficient</a:t>
            </a:r>
            <a:r>
              <a:rPr kumimoji="0" lang="en-US" sz="26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and effective </a:t>
            </a:r>
            <a:r>
              <a:rPr kumimoji="0" lang="en-US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administration &amp;</a:t>
            </a:r>
          </a:p>
          <a:p>
            <a:pPr marL="0" marR="0" lvl="0" indent="457200" algn="just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n-US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improving voluntary compliance.</a:t>
            </a:r>
            <a:endParaRPr kumimoji="0" lang="en-US" sz="9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Title 1"/>
          <p:cNvSpPr>
            <a:spLocks noGrp="1"/>
          </p:cNvSpPr>
          <p:nvPr>
            <p:ph type="ctrTitle" idx="4294967295"/>
          </p:nvPr>
        </p:nvSpPr>
        <p:spPr>
          <a:xfrm>
            <a:off x="533400" y="457200"/>
            <a:ext cx="7391400" cy="10668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GB" sz="6600" b="1" dirty="0" smtClean="0">
                <a:solidFill>
                  <a:schemeClr val="tx1"/>
                </a:solidFill>
              </a:rPr>
              <a:t>TDS / TCS : SCOPE</a:t>
            </a:r>
          </a:p>
        </p:txBody>
      </p:sp>
      <p:graphicFrame>
        <p:nvGraphicFramePr>
          <p:cNvPr id="9" name="Diagram 8"/>
          <p:cNvGraphicFramePr/>
          <p:nvPr/>
        </p:nvGraphicFramePr>
        <p:xfrm>
          <a:off x="990600" y="1828800"/>
          <a:ext cx="6934200" cy="350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K. M. SHAHI, ITO(TDS)</a:t>
            </a:r>
            <a:endParaRPr lang="en-US"/>
          </a:p>
        </p:txBody>
      </p:sp>
      <p:pic>
        <p:nvPicPr>
          <p:cNvPr id="7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FC2CC33-2828-4DE2-9FA4-DAB4CB5A6F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graphicEl>
                                              <a:dgm id="{AFC2CC33-2828-4DE2-9FA4-DAB4CB5A6F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graphicEl>
                                              <a:dgm id="{AFC2CC33-2828-4DE2-9FA4-DAB4CB5A6F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ED11324-90CC-43A4-BC1C-5F528E18E1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>
                                            <p:graphicEl>
                                              <a:dgm id="{3ED11324-90CC-43A4-BC1C-5F528E18E1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graphicEl>
                                              <a:dgm id="{3ED11324-90CC-43A4-BC1C-5F528E18E1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F0F425A-2EA2-4490-ABC0-93444A9572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graphicEl>
                                              <a:dgm id="{BF0F425A-2EA2-4490-ABC0-93444A9572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graphicEl>
                                              <a:dgm id="{BF0F425A-2EA2-4490-ABC0-93444A9572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9177C86-4C32-446A-B0E7-9BCDE1FE57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>
                                            <p:graphicEl>
                                              <a:dgm id="{09177C86-4C32-446A-B0E7-9BCDE1FE57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>
                                            <p:graphicEl>
                                              <a:dgm id="{09177C86-4C32-446A-B0E7-9BCDE1FE57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D91E920-841F-43C3-B24C-EEA101B4C3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>
                                            <p:graphicEl>
                                              <a:dgm id="{CD91E920-841F-43C3-B24C-EEA101B4C3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>
                                            <p:graphicEl>
                                              <a:dgm id="{CD91E920-841F-43C3-B24C-EEA101B4C3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24201CF-AF24-4795-8695-BCC1BF544F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graphicEl>
                                              <a:dgm id="{224201CF-AF24-4795-8695-BCC1BF544F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graphicEl>
                                              <a:dgm id="{224201CF-AF24-4795-8695-BCC1BF544F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28EB8CF-1375-4690-BC87-300ACA5982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graphicEl>
                                              <a:dgm id="{A28EB8CF-1375-4690-BC87-300ACA5982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graphicEl>
                                              <a:dgm id="{A28EB8CF-1375-4690-BC87-300ACA5982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8DA158D-F4B4-4988-BAEB-9CF20A0488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>
                                            <p:graphicEl>
                                              <a:dgm id="{38DA158D-F4B4-4988-BAEB-9CF20A0488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>
                                            <p:graphicEl>
                                              <a:dgm id="{38DA158D-F4B4-4988-BAEB-9CF20A0488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888796A-6F88-4BDF-B19D-C7B7EA43A0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>
                                            <p:graphicEl>
                                              <a:dgm id="{C888796A-6F88-4BDF-B19D-C7B7EA43A0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>
                                            <p:graphicEl>
                                              <a:dgm id="{C888796A-6F88-4BDF-B19D-C7B7EA43A0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D43F4C6-8CB8-4248-82BD-B097B2B218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>
                                            <p:graphicEl>
                                              <a:dgm id="{ED43F4C6-8CB8-4248-82BD-B097B2B218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>
                                            <p:graphicEl>
                                              <a:dgm id="{ED43F4C6-8CB8-4248-82BD-B097B2B218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C3AD4-C291-4971-9CCD-E831ACDCFC76}" type="datetime2">
              <a:rPr lang="en-US" smtClean="0"/>
              <a:pPr/>
              <a:t>Friday, May 24, 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/>
          </a:p>
        </p:txBody>
      </p:sp>
      <p:sp>
        <p:nvSpPr>
          <p:cNvPr id="290818" name="Title 1"/>
          <p:cNvSpPr>
            <a:spLocks noGrp="1"/>
          </p:cNvSpPr>
          <p:nvPr>
            <p:ph type="ctrTitle" idx="4294967295"/>
          </p:nvPr>
        </p:nvSpPr>
        <p:spPr>
          <a:xfrm>
            <a:off x="1219200" y="838200"/>
            <a:ext cx="6172200" cy="10668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GB" sz="6600" b="1" dirty="0" smtClean="0">
                <a:solidFill>
                  <a:schemeClr val="tx1"/>
                </a:solidFill>
              </a:rPr>
              <a:t>OUR VALUES</a:t>
            </a:r>
          </a:p>
        </p:txBody>
      </p:sp>
      <p:pic>
        <p:nvPicPr>
          <p:cNvPr id="6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  <p:pic>
        <p:nvPicPr>
          <p:cNvPr id="7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81000" y="2209800"/>
          <a:ext cx="8534400" cy="2263140"/>
        </p:xfrm>
        <a:graphic>
          <a:graphicData uri="http://schemas.openxmlformats.org/drawingml/2006/table">
            <a:tbl>
              <a:tblPr/>
              <a:tblGrid>
                <a:gridCol w="1801625"/>
                <a:gridCol w="6732775"/>
              </a:tblGrid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latin typeface="Lucida Bright" pitchFamily="18" charset="0"/>
                          <a:ea typeface="Times New Roman"/>
                          <a:cs typeface="Times New Roman"/>
                        </a:rPr>
                        <a:t>Integrity</a:t>
                      </a:r>
                      <a:endParaRPr lang="en-US" sz="1400" dirty="0">
                        <a:latin typeface="Lucida Bright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latin typeface="Lucida Bright" pitchFamily="18" charset="0"/>
                          <a:ea typeface="Times New Roman"/>
                          <a:cs typeface="Times New Roman"/>
                        </a:rPr>
                        <a:t>Being honest and transparent in our dealings with taxpayers and others.</a:t>
                      </a:r>
                      <a:endParaRPr lang="en-US" sz="1400" dirty="0">
                        <a:latin typeface="Lucida Bright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latin typeface="Lucida Bright" pitchFamily="18" charset="0"/>
                          <a:ea typeface="Times New Roman"/>
                          <a:cs typeface="Times New Roman"/>
                        </a:rPr>
                        <a:t>Responsiveness</a:t>
                      </a:r>
                      <a:endParaRPr lang="en-US" sz="1400" dirty="0">
                        <a:latin typeface="Lucida Bright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latin typeface="Lucida Bright" pitchFamily="18" charset="0"/>
                          <a:ea typeface="Times New Roman"/>
                          <a:cs typeface="Times New Roman"/>
                        </a:rPr>
                        <a:t>Being sensitive, </a:t>
                      </a:r>
                      <a:r>
                        <a:rPr lang="en-IN" sz="1600" b="1" dirty="0" smtClean="0">
                          <a:latin typeface="Lucida Bright" pitchFamily="18" charset="0"/>
                          <a:ea typeface="Times New Roman"/>
                          <a:cs typeface="Times New Roman"/>
                        </a:rPr>
                        <a:t> prompt and </a:t>
                      </a:r>
                      <a:r>
                        <a:rPr lang="en-IN" sz="1600" b="1" dirty="0">
                          <a:latin typeface="Lucida Bright" pitchFamily="18" charset="0"/>
                          <a:ea typeface="Times New Roman"/>
                          <a:cs typeface="Times New Roman"/>
                        </a:rPr>
                        <a:t>understanding in all our dealings so as to foster mutual trust.</a:t>
                      </a:r>
                      <a:endParaRPr lang="en-US" sz="1400" dirty="0">
                        <a:latin typeface="Lucida Bright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latin typeface="Lucida Bright" pitchFamily="18" charset="0"/>
                          <a:ea typeface="Times New Roman"/>
                          <a:cs typeface="Times New Roman"/>
                        </a:rPr>
                        <a:t>Fairness</a:t>
                      </a:r>
                      <a:endParaRPr lang="en-US" sz="1400" dirty="0">
                        <a:latin typeface="Lucida Bright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>
                          <a:latin typeface="Lucida Bright" pitchFamily="18" charset="0"/>
                          <a:ea typeface="Times New Roman"/>
                          <a:cs typeface="Times New Roman"/>
                        </a:rPr>
                        <a:t>Being objective and reasonable in our actions and decisions.</a:t>
                      </a:r>
                      <a:endParaRPr lang="en-US" sz="1400">
                        <a:latin typeface="Lucida Bright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latin typeface="Lucida Bright" pitchFamily="18" charset="0"/>
                          <a:ea typeface="Times New Roman"/>
                          <a:cs typeface="Times New Roman"/>
                        </a:rPr>
                        <a:t>Accountability</a:t>
                      </a:r>
                      <a:endParaRPr lang="en-US" sz="1400" dirty="0">
                        <a:latin typeface="Lucida Bright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latin typeface="Lucida Bright" pitchFamily="18" charset="0"/>
                          <a:ea typeface="Times New Roman"/>
                          <a:cs typeface="Times New Roman"/>
                        </a:rPr>
                        <a:t>Ensuring that our actions stand the test of </a:t>
                      </a:r>
                      <a:r>
                        <a:rPr lang="en-IN" sz="1600" b="1" dirty="0" smtClean="0">
                          <a:latin typeface="Lucida Bright" pitchFamily="18" charset="0"/>
                          <a:ea typeface="Times New Roman"/>
                          <a:cs typeface="Times New Roman"/>
                        </a:rPr>
                        <a:t>scrutiny &amp; review.</a:t>
                      </a:r>
                      <a:endParaRPr lang="en-US" sz="1400" dirty="0">
                        <a:latin typeface="Lucida Bright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latin typeface="Lucida Bright" pitchFamily="18" charset="0"/>
                          <a:ea typeface="Times New Roman"/>
                          <a:cs typeface="Times New Roman"/>
                        </a:rPr>
                        <a:t>Innovation</a:t>
                      </a:r>
                      <a:endParaRPr lang="en-US" sz="1400" dirty="0">
                        <a:latin typeface="Lucida Bright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latin typeface="Lucida Bright" pitchFamily="18" charset="0"/>
                          <a:ea typeface="Times New Roman"/>
                          <a:cs typeface="Times New Roman"/>
                        </a:rPr>
                        <a:t>Continuously seeking new ways to achieve our mission.</a:t>
                      </a:r>
                      <a:endParaRPr lang="en-US" sz="1400" dirty="0">
                        <a:latin typeface="Lucida Bright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>
                          <a:latin typeface="Lucida Bright" pitchFamily="18" charset="0"/>
                          <a:ea typeface="Times New Roman"/>
                          <a:cs typeface="Times New Roman"/>
                        </a:rPr>
                        <a:t>Professionalism</a:t>
                      </a:r>
                      <a:endParaRPr lang="en-US" sz="1400">
                        <a:latin typeface="Lucida Bright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 smtClean="0">
                          <a:latin typeface="Lucida Bright" pitchFamily="18" charset="0"/>
                          <a:ea typeface="Times New Roman"/>
                          <a:cs typeface="Times New Roman"/>
                        </a:rPr>
                        <a:t>Strive to improve performance</a:t>
                      </a:r>
                      <a:r>
                        <a:rPr lang="en-IN" sz="1600" b="1" baseline="0" dirty="0" smtClean="0">
                          <a:latin typeface="Lucida Bright" pitchFamily="18" charset="0"/>
                          <a:ea typeface="Times New Roman"/>
                          <a:cs typeface="Times New Roman"/>
                        </a:rPr>
                        <a:t> and c</a:t>
                      </a:r>
                      <a:r>
                        <a:rPr lang="en-IN" sz="1600" b="1" dirty="0" smtClean="0">
                          <a:latin typeface="Lucida Bright" pitchFamily="18" charset="0"/>
                          <a:ea typeface="Times New Roman"/>
                          <a:cs typeface="Times New Roman"/>
                        </a:rPr>
                        <a:t>ompetence with focus on achieving excellence. </a:t>
                      </a:r>
                      <a:r>
                        <a:rPr lang="en-IN" sz="1600" b="1" baseline="0" dirty="0" smtClean="0">
                          <a:latin typeface="Lucida Bright" pitchFamily="18" charset="0"/>
                          <a:ea typeface="Times New Roman"/>
                          <a:cs typeface="Times New Roman"/>
                        </a:rPr>
                        <a:t> </a:t>
                      </a:r>
                      <a:endParaRPr lang="en-US" sz="1400" dirty="0">
                        <a:latin typeface="Lucida Bright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C3AD4-C291-4971-9CCD-E831ACDCFC76}" type="datetime2">
              <a:rPr lang="en-US" smtClean="0"/>
              <a:pPr/>
              <a:t>Friday, May 24, 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/>
          </a:p>
        </p:txBody>
      </p:sp>
      <p:sp>
        <p:nvSpPr>
          <p:cNvPr id="290818" name="Title 1"/>
          <p:cNvSpPr>
            <a:spLocks noGrp="1"/>
          </p:cNvSpPr>
          <p:nvPr>
            <p:ph type="ctrTitle" idx="4294967295"/>
          </p:nvPr>
        </p:nvSpPr>
        <p:spPr>
          <a:xfrm>
            <a:off x="1143000" y="685800"/>
            <a:ext cx="6172200" cy="6858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GB" sz="4800" b="1" dirty="0" smtClean="0">
                <a:solidFill>
                  <a:schemeClr val="tx1"/>
                </a:solidFill>
              </a:rPr>
              <a:t>STRATEGIES</a:t>
            </a:r>
          </a:p>
        </p:txBody>
      </p:sp>
      <p:pic>
        <p:nvPicPr>
          <p:cNvPr id="6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  <p:pic>
        <p:nvPicPr>
          <p:cNvPr id="7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609600" y="1426028"/>
            <a:ext cx="792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1. Strategic Technology Initiative (Automation/Computerization)</a:t>
            </a:r>
            <a:endParaRPr lang="en-US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09600" y="1959428"/>
            <a:ext cx="769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2. Real Time Knowledge Management &amp; Sharing</a:t>
            </a:r>
            <a:endParaRPr lang="en-US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09600" y="2492828"/>
            <a:ext cx="822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3. Incorporating Taxpayer Perspectives to Improve Service Delivery</a:t>
            </a:r>
            <a:endParaRPr lang="en-US" sz="2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09600" y="3048000"/>
            <a:ext cx="792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4. Creating Suitable Channel Strategy for Taxpayers ( I am here)</a:t>
            </a:r>
            <a:endParaRPr lang="en-US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09600" y="3616718"/>
            <a:ext cx="769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5. Single Window Facility for Taxpayers (ASKs/ Call </a:t>
            </a:r>
            <a:r>
              <a:rPr lang="en-US" sz="2000" b="1" dirty="0" err="1" smtClean="0"/>
              <a:t>Centres</a:t>
            </a:r>
            <a:r>
              <a:rPr lang="en-US" sz="2000" b="1" dirty="0" smtClean="0"/>
              <a:t>)</a:t>
            </a:r>
            <a:endParaRPr lang="en-US" sz="2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09600" y="4169228"/>
            <a:ext cx="8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6. Strengthening Partnership with Tax Practitioners/ Deductors</a:t>
            </a:r>
          </a:p>
          <a:p>
            <a:r>
              <a:rPr lang="en-US" sz="2000" b="1" dirty="0" smtClean="0"/>
              <a:t>	(Forming Tax Advisory Councils….)</a:t>
            </a:r>
            <a:endParaRPr lang="en-US" sz="2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35726" y="4953000"/>
            <a:ext cx="769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7. Litigation Management ( JRS/ DRP/ Transfer Pricing etc.)</a:t>
            </a:r>
            <a:endParaRPr lang="en-US" sz="2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  <p:sp>
        <p:nvSpPr>
          <p:cNvPr id="8" name="Title 5"/>
          <p:cNvSpPr txBox="1">
            <a:spLocks/>
          </p:cNvSpPr>
          <p:nvPr/>
        </p:nvSpPr>
        <p:spPr>
          <a:xfrm>
            <a:off x="530352" y="2104072"/>
            <a:ext cx="7772400" cy="14773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0" tIns="0" rIns="18288" bIns="0" rtlCol="0" anchor="b">
            <a:sp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DEFAULT U/S. 201(1)/</a:t>
            </a:r>
            <a:br>
              <a:rPr kumimoji="0" lang="en-US" sz="4800" b="1" i="0" u="none" strike="noStrike" kern="1200" cap="none" spc="0" normalizeH="0" baseline="0" noProof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800" b="1" i="0" u="none" strike="noStrike" kern="1200" cap="none" spc="0" normalizeH="0" baseline="0" noProof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MISMATCH U/S. 200A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ext Placeholder 6"/>
          <p:cNvSpPr txBox="1">
            <a:spLocks/>
          </p:cNvSpPr>
          <p:nvPr/>
        </p:nvSpPr>
        <p:spPr>
          <a:xfrm>
            <a:off x="3200400" y="3810000"/>
            <a:ext cx="2514600" cy="1348061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0" rIns="18288" rtlCol="0">
            <a:sp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NATURE   </a:t>
            </a: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&amp;   </a:t>
            </a: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REMEDIES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ular Callout 11"/>
          <p:cNvSpPr/>
          <p:nvPr/>
        </p:nvSpPr>
        <p:spPr>
          <a:xfrm>
            <a:off x="838200" y="1371600"/>
            <a:ext cx="7010400" cy="3048000"/>
          </a:xfrm>
          <a:prstGeom prst="wedgeRectCallout">
            <a:avLst>
              <a:gd name="adj1" fmla="val -35395"/>
              <a:gd name="adj2" fmla="val 76136"/>
            </a:avLst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pic>
        <p:nvPicPr>
          <p:cNvPr id="2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066800" y="1903274"/>
            <a:ext cx="6248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DEFAULTS  u/s. 201(1) </a:t>
            </a:r>
          </a:p>
          <a:p>
            <a:pPr algn="ctr"/>
            <a:r>
              <a:rPr lang="en-US" sz="3600" b="1" dirty="0" smtClean="0"/>
              <a:t>or </a:t>
            </a:r>
          </a:p>
          <a:p>
            <a:pPr algn="ctr"/>
            <a:r>
              <a:rPr lang="en-US" sz="3600" b="1" dirty="0" smtClean="0"/>
              <a:t>MISMATCHES u/s. 200A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" y="5410201"/>
            <a:ext cx="1676400" cy="830997"/>
          </a:xfrm>
          <a:prstGeom prst="rect">
            <a:avLst/>
          </a:prstGeom>
          <a:gradFill>
            <a:gsLst>
              <a:gs pos="0">
                <a:schemeClr val="accent2">
                  <a:lumMod val="20000"/>
                  <a:lumOff val="80000"/>
                  <a:alpha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 Reasons for Default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343400" y="5417403"/>
            <a:ext cx="1600200" cy="830997"/>
          </a:xfrm>
          <a:prstGeom prst="rect">
            <a:avLst/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How to Correct?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172200" y="5410200"/>
            <a:ext cx="1752600" cy="83099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What is the Advantage?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40874" y="5417403"/>
            <a:ext cx="1447800" cy="830997"/>
          </a:xfrm>
          <a:prstGeom prst="rect">
            <a:avLst/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 Types of Default </a:t>
            </a:r>
            <a:endParaRPr lang="en-US" sz="2400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1B5B4-4B9F-4926-901F-CB271C44B843}" type="datetime2">
              <a:rPr lang="en-US" smtClean="0"/>
              <a:pPr/>
              <a:t>Friday, May 24, 2013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232EF-7670-4345-953F-F26EB83F209A}" type="datetime2">
              <a:rPr lang="en-US" smtClean="0"/>
              <a:pPr/>
              <a:t>Friday, May 24, 2013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1066801"/>
            <a:ext cx="7924800" cy="5137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-23948" y="533400"/>
            <a:ext cx="800100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/>
              <a:t>Show Cause Notice U/s. 201(1) of I.T. Act, 1961</a:t>
            </a:r>
            <a:endParaRPr lang="en-US" sz="2400" b="1" dirty="0"/>
          </a:p>
        </p:txBody>
      </p:sp>
      <p:sp>
        <p:nvSpPr>
          <p:cNvPr id="16" name="Rectangle 15"/>
          <p:cNvSpPr/>
          <p:nvPr/>
        </p:nvSpPr>
        <p:spPr>
          <a:xfrm>
            <a:off x="3555274" y="4317274"/>
            <a:ext cx="3276600" cy="381000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3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28600" y="2209800"/>
            <a:ext cx="3733800" cy="830997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A. Treat it like any other Notice.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3200400"/>
            <a:ext cx="3810000" cy="830997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C. SCN is a mischief by Assessing Officer (TDS)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800600" y="3200400"/>
            <a:ext cx="3810000" cy="830997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D. No need to bother, once the dues have been paid.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00600" y="2209800"/>
            <a:ext cx="3810000" cy="830997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B. SCN is outcome of ‘system’ trouble. </a:t>
            </a:r>
            <a:endParaRPr lang="en-US" sz="2400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B7D-5A99-4E4F-90A3-0E11934356DF}" type="datetime2">
              <a:rPr lang="en-US" smtClean="0"/>
              <a:pPr/>
              <a:t>Friday, May 24, 2013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/>
          </a:p>
        </p:txBody>
      </p:sp>
      <p:sp>
        <p:nvSpPr>
          <p:cNvPr id="15" name="Down Arrow Callout 14"/>
          <p:cNvSpPr/>
          <p:nvPr/>
        </p:nvSpPr>
        <p:spPr>
          <a:xfrm>
            <a:off x="609600" y="533400"/>
            <a:ext cx="7391400" cy="2057400"/>
          </a:xfrm>
          <a:prstGeom prst="downArrowCallou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How do we react to Show Cause Notice (SCN) from TDS </a:t>
            </a:r>
            <a:r>
              <a:rPr lang="en-US" sz="8800" b="1" dirty="0" smtClean="0">
                <a:solidFill>
                  <a:schemeClr val="tx1"/>
                </a:solidFill>
              </a:rPr>
              <a:t>?</a:t>
            </a:r>
            <a:endParaRPr lang="en-US" dirty="0"/>
          </a:p>
        </p:txBody>
      </p:sp>
      <p:graphicFrame>
        <p:nvGraphicFramePr>
          <p:cNvPr id="12" name="Chart 11"/>
          <p:cNvGraphicFramePr/>
          <p:nvPr/>
        </p:nvGraphicFramePr>
        <p:xfrm>
          <a:off x="838200" y="4114800"/>
          <a:ext cx="7239000" cy="195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1" dur="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Graphic spid="12" grpId="0">
        <p:bldAsOne/>
      </p:bldGraphic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A3A1C-95E6-495C-B48A-91E75B31A709}" type="datetime2">
              <a:rPr lang="en-US" smtClean="0"/>
              <a:pPr/>
              <a:t>Friday, May 24, 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838200" y="986135"/>
            <a:ext cx="708660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err="1" smtClean="0"/>
              <a:t>Deductor’s</a:t>
            </a:r>
            <a:r>
              <a:rPr lang="en-US" sz="2400" b="1" dirty="0" smtClean="0"/>
              <a:t> Response to Show-Cause Notice? </a:t>
            </a:r>
            <a:endParaRPr lang="en-US" sz="2400" b="1" dirty="0"/>
          </a:p>
        </p:txBody>
      </p:sp>
      <p:pic>
        <p:nvPicPr>
          <p:cNvPr id="1026" name="Picture 2" descr="http://t2.gstatic.com/images?q=tbn:ANd9GcSKF8MvnxMrPYgdS3acmwoUSNV3weFtsNFno1n4tLywIP5ySCt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2057400"/>
            <a:ext cx="2002656" cy="3048000"/>
          </a:xfrm>
          <a:prstGeom prst="rect">
            <a:avLst/>
          </a:prstGeom>
          <a:noFill/>
        </p:spPr>
      </p:pic>
      <p:sp>
        <p:nvSpPr>
          <p:cNvPr id="12" name="Rounded Rectangle 11"/>
          <p:cNvSpPr/>
          <p:nvPr/>
        </p:nvSpPr>
        <p:spPr>
          <a:xfrm>
            <a:off x="2884715" y="2133600"/>
            <a:ext cx="5334000" cy="457200"/>
          </a:xfrm>
          <a:prstGeom prst="roundRect">
            <a:avLst/>
          </a:prstGeom>
          <a:blipFill>
            <a:blip r:embed="rId4"/>
            <a:tile tx="0" ty="0" sx="100000" sy="100000" flip="none" algn="tl"/>
          </a:blip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Response is very poor: In about 20</a:t>
            </a:r>
            <a:r>
              <a:rPr lang="en-US" b="1" dirty="0" smtClean="0">
                <a:solidFill>
                  <a:srgbClr val="C00000"/>
                </a:solidFill>
                <a:sym typeface="Wingdings" pitchFamily="2" charset="2"/>
              </a:rPr>
              <a:t>25% cases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2895600" y="2743200"/>
            <a:ext cx="5334000" cy="457200"/>
          </a:xfrm>
          <a:prstGeom prst="roundRect">
            <a:avLst/>
          </a:prstGeom>
          <a:blipFill>
            <a:blip r:embed="rId4"/>
            <a:tile tx="0" ty="0" sx="100000" sy="100000" flip="none" algn="tl"/>
          </a:blip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Photocopy of Return/ Challans are enclosed.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2895600" y="3352800"/>
            <a:ext cx="5334000" cy="457200"/>
          </a:xfrm>
          <a:prstGeom prst="roundRect">
            <a:avLst/>
          </a:prstGeom>
          <a:blipFill>
            <a:blip r:embed="rId4"/>
            <a:tile tx="0" ty="0" sx="100000" sy="100000" flip="none" algn="tl"/>
          </a:blip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No attention paid to the direction in  SCN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2895600" y="3962400"/>
            <a:ext cx="5334000" cy="457200"/>
          </a:xfrm>
          <a:prstGeom prst="roundRect">
            <a:avLst/>
          </a:prstGeom>
          <a:blipFill>
            <a:blip r:embed="rId4"/>
            <a:tile tx="0" ty="0" sx="100000" sy="100000" flip="none" algn="tl"/>
          </a:blip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Person who attends, knows nothing about TDS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895600" y="4572000"/>
            <a:ext cx="5334000" cy="457200"/>
          </a:xfrm>
          <a:prstGeom prst="roundRect">
            <a:avLst/>
          </a:prstGeom>
          <a:blipFill>
            <a:blip r:embed="rId4"/>
            <a:tile tx="0" ty="0" sx="100000" sy="100000" flip="none" algn="tl"/>
          </a:blip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 Generally, system is blamed………….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75E2-9090-4C37-89B4-64711FB8DAB3}" type="datetime2">
              <a:rPr lang="en-US" smtClean="0"/>
              <a:pPr/>
              <a:t>Friday, May 24, 2013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1066801"/>
            <a:ext cx="7924800" cy="5137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533400" y="533400"/>
            <a:ext cx="708660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/>
              <a:t>Show Cause Notice U/s. 201(1) of I.T. Act, 1961</a:t>
            </a:r>
            <a:endParaRPr lang="en-US" sz="2400" b="1" dirty="0"/>
          </a:p>
        </p:txBody>
      </p:sp>
      <p:sp>
        <p:nvSpPr>
          <p:cNvPr id="16" name="Rectangle 15"/>
          <p:cNvSpPr/>
          <p:nvPr/>
        </p:nvSpPr>
        <p:spPr>
          <a:xfrm>
            <a:off x="3555274" y="4317274"/>
            <a:ext cx="3276600" cy="381000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304800" y="5486400"/>
            <a:ext cx="914400" cy="533400"/>
          </a:xfrm>
          <a:prstGeom prst="rightArrow">
            <a:avLst/>
          </a:prstGeom>
          <a:solidFill>
            <a:srgbClr val="FF0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3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AB90F-7CEC-4C35-A339-EA4FE617848A}" type="datetime2">
              <a:rPr lang="en-US" smtClean="0"/>
              <a:pPr/>
              <a:t>Friday, May 24, 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/>
          </a:p>
        </p:txBody>
      </p:sp>
      <p:sp>
        <p:nvSpPr>
          <p:cNvPr id="4" name="Title 2"/>
          <p:cNvSpPr txBox="1">
            <a:spLocks/>
          </p:cNvSpPr>
          <p:nvPr/>
        </p:nvSpPr>
        <p:spPr>
          <a:xfrm>
            <a:off x="457200" y="274638"/>
            <a:ext cx="7620000" cy="6397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Default details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1295401"/>
            <a:ext cx="8229600" cy="3200400"/>
          </a:xfrm>
          <a:prstGeom prst="rect">
            <a:avLst/>
          </a:prstGeom>
        </p:spPr>
        <p:txBody>
          <a:bodyPr/>
          <a:lstStyle/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of default - Generated in Excel format from TIN-NSDL site</a:t>
            </a: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Facility available for registered TANs</a:t>
            </a: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Default details contains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640080" marR="0" lvl="1" indent="-246888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List of </a:t>
            </a:r>
            <a:r>
              <a:rPr kumimoji="0" lang="en-US" sz="2400" b="1" i="0" u="none" strike="noStrike" kern="1200" cap="all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short deduction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records</a:t>
            </a:r>
          </a:p>
          <a:p>
            <a:pPr marL="640080" marR="0" lvl="1" indent="-246888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List of </a:t>
            </a:r>
            <a:r>
              <a:rPr kumimoji="0" lang="en-US" sz="2400" b="1" i="0" u="none" strike="noStrike" kern="1200" cap="all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short payment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records</a:t>
            </a:r>
          </a:p>
          <a:p>
            <a:pPr marL="640080" marR="0" lvl="1" indent="-246888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List of </a:t>
            </a:r>
            <a:r>
              <a:rPr kumimoji="0" lang="en-US" sz="2400" b="1" i="0" u="none" strike="noStrike" kern="1200" cap="all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late payment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records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ight Arrow 56"/>
          <p:cNvSpPr/>
          <p:nvPr/>
        </p:nvSpPr>
        <p:spPr>
          <a:xfrm>
            <a:off x="2667000" y="3733800"/>
            <a:ext cx="5410200" cy="351100"/>
          </a:xfrm>
          <a:prstGeom prst="rightArrow">
            <a:avLst/>
          </a:prstGeom>
          <a:solidFill>
            <a:schemeClr val="bg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900" b="1" dirty="0" smtClean="0">
                <a:solidFill>
                  <a:schemeClr val="tx1"/>
                </a:solidFill>
              </a:rPr>
              <a:t>26AS VIEW / FORM 16A </a:t>
            </a:r>
            <a:r>
              <a:rPr lang="en-US" sz="1050" b="1" dirty="0" smtClean="0">
                <a:solidFill>
                  <a:schemeClr val="tx1"/>
                </a:solidFill>
              </a:rPr>
              <a:t> 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2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  <p:sp>
        <p:nvSpPr>
          <p:cNvPr id="3893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228600" y="381000"/>
            <a:ext cx="7696200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/>
              <a:t>Reasons for Default – Steps involved (TDS Statement)</a:t>
            </a:r>
            <a:endParaRPr lang="en-US" sz="2000" b="1" dirty="0"/>
          </a:p>
        </p:txBody>
      </p:sp>
      <p:sp>
        <p:nvSpPr>
          <p:cNvPr id="29" name="Flowchart: Process 28"/>
          <p:cNvSpPr/>
          <p:nvPr/>
        </p:nvSpPr>
        <p:spPr>
          <a:xfrm>
            <a:off x="304800" y="1219200"/>
            <a:ext cx="304800" cy="3733800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DEDUCTOR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31" name="Flowchart: Terminator 30"/>
          <p:cNvSpPr/>
          <p:nvPr/>
        </p:nvSpPr>
        <p:spPr>
          <a:xfrm>
            <a:off x="6248400" y="3269850"/>
            <a:ext cx="685800" cy="381000"/>
          </a:xfrm>
          <a:prstGeom prst="flowChartTerminator">
            <a:avLst/>
          </a:prstGeom>
          <a:solidFill>
            <a:srgbClr val="00B050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END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2" name="Flowchart: Decision 31"/>
          <p:cNvSpPr/>
          <p:nvPr/>
        </p:nvSpPr>
        <p:spPr>
          <a:xfrm>
            <a:off x="4343400" y="3276600"/>
            <a:ext cx="609600" cy="381000"/>
          </a:xfrm>
          <a:prstGeom prst="flowChartDecision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Flowchart: Summing Junction 32"/>
          <p:cNvSpPr/>
          <p:nvPr/>
        </p:nvSpPr>
        <p:spPr>
          <a:xfrm>
            <a:off x="1828800" y="2133600"/>
            <a:ext cx="838200" cy="2209800"/>
          </a:xfrm>
          <a:prstGeom prst="flowChartSummingJunction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TIN-FC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@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NSDL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4" name="Flowchart: Process 33"/>
          <p:cNvSpPr/>
          <p:nvPr/>
        </p:nvSpPr>
        <p:spPr>
          <a:xfrm>
            <a:off x="1828800" y="1265500"/>
            <a:ext cx="838200" cy="457200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Banks 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35" name="Right Arrow 34"/>
          <p:cNvSpPr/>
          <p:nvPr/>
        </p:nvSpPr>
        <p:spPr>
          <a:xfrm>
            <a:off x="609600" y="1295400"/>
            <a:ext cx="1219200" cy="381000"/>
          </a:xfrm>
          <a:prstGeom prst="rightArrow">
            <a:avLst/>
          </a:prstGeom>
          <a:solidFill>
            <a:schemeClr val="bg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 smtClean="0">
                <a:solidFill>
                  <a:schemeClr val="tx1"/>
                </a:solidFill>
              </a:rPr>
              <a:t>Deposits TDS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7" name="Right Arrow 36"/>
          <p:cNvSpPr/>
          <p:nvPr/>
        </p:nvSpPr>
        <p:spPr>
          <a:xfrm>
            <a:off x="609600" y="2133600"/>
            <a:ext cx="1371600" cy="304800"/>
          </a:xfrm>
          <a:prstGeom prst="rightArrow">
            <a:avLst/>
          </a:prstGeom>
          <a:solidFill>
            <a:schemeClr val="bg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TDS </a:t>
            </a:r>
            <a:r>
              <a:rPr lang="en-US" sz="800" b="1" dirty="0" smtClean="0">
                <a:solidFill>
                  <a:schemeClr val="tx1"/>
                </a:solidFill>
              </a:rPr>
              <a:t>Statement</a:t>
            </a:r>
            <a:r>
              <a:rPr lang="en-US" sz="1000" b="1" dirty="0" smtClean="0">
                <a:solidFill>
                  <a:schemeClr val="tx1"/>
                </a:solidFill>
              </a:rPr>
              <a:t> 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8" name="Down Arrow 37"/>
          <p:cNvSpPr/>
          <p:nvPr/>
        </p:nvSpPr>
        <p:spPr>
          <a:xfrm>
            <a:off x="2168325" y="1741025"/>
            <a:ext cx="152400" cy="381000"/>
          </a:xfrm>
          <a:prstGeom prst="downArrow">
            <a:avLst/>
          </a:prstGeom>
          <a:solidFill>
            <a:schemeClr val="bg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40" name="Right Arrow 39"/>
          <p:cNvSpPr/>
          <p:nvPr/>
        </p:nvSpPr>
        <p:spPr>
          <a:xfrm>
            <a:off x="2567650" y="2128775"/>
            <a:ext cx="1623350" cy="351100"/>
          </a:xfrm>
          <a:prstGeom prst="rightArrow">
            <a:avLst/>
          </a:prstGeom>
          <a:solidFill>
            <a:schemeClr val="bg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Statement+OLTAS</a:t>
            </a:r>
            <a:r>
              <a:rPr lang="en-US" sz="1050" b="1" dirty="0" smtClean="0">
                <a:solidFill>
                  <a:schemeClr val="tx1"/>
                </a:solidFill>
              </a:rPr>
              <a:t> 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1" name="Flowchart: Internal Storage 40"/>
          <p:cNvSpPr/>
          <p:nvPr/>
        </p:nvSpPr>
        <p:spPr>
          <a:xfrm>
            <a:off x="4191000" y="2057400"/>
            <a:ext cx="838200" cy="457200"/>
          </a:xfrm>
          <a:prstGeom prst="flowChartInternalStorage">
            <a:avLst/>
          </a:prstGeom>
          <a:solidFill>
            <a:schemeClr val="bg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ITD SYSTEM</a:t>
            </a:r>
            <a:endParaRPr lang="en-US" sz="900" b="1" dirty="0">
              <a:solidFill>
                <a:schemeClr val="tx1"/>
              </a:solidFill>
            </a:endParaRPr>
          </a:p>
        </p:txBody>
      </p:sp>
      <p:sp>
        <p:nvSpPr>
          <p:cNvPr id="42" name="Flowchart: Predefined Process 41"/>
          <p:cNvSpPr/>
          <p:nvPr/>
        </p:nvSpPr>
        <p:spPr>
          <a:xfrm>
            <a:off x="3886200" y="2514600"/>
            <a:ext cx="1524000" cy="381000"/>
          </a:xfrm>
          <a:prstGeom prst="flowChartPredefinedProcess">
            <a:avLst/>
          </a:prstGeom>
          <a:solidFill>
            <a:schemeClr val="bg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PROCESSING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3" name="Right Arrow 42"/>
          <p:cNvSpPr/>
          <p:nvPr/>
        </p:nvSpPr>
        <p:spPr>
          <a:xfrm>
            <a:off x="5022450" y="3306500"/>
            <a:ext cx="1143000" cy="304800"/>
          </a:xfrm>
          <a:prstGeom prst="rightArrow">
            <a:avLst/>
          </a:prstGeom>
          <a:solidFill>
            <a:schemeClr val="bg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MATCHED… 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44" name="Down Arrow 43"/>
          <p:cNvSpPr/>
          <p:nvPr/>
        </p:nvSpPr>
        <p:spPr>
          <a:xfrm>
            <a:off x="4565250" y="2930325"/>
            <a:ext cx="152400" cy="304800"/>
          </a:xfrm>
          <a:prstGeom prst="downArrow">
            <a:avLst/>
          </a:prstGeom>
          <a:solidFill>
            <a:schemeClr val="bg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45" name="Down Arrow 44"/>
          <p:cNvSpPr/>
          <p:nvPr/>
        </p:nvSpPr>
        <p:spPr>
          <a:xfrm>
            <a:off x="4495800" y="3680750"/>
            <a:ext cx="304800" cy="381000"/>
          </a:xfrm>
          <a:prstGeom prst="downArrow">
            <a:avLst/>
          </a:prstGeom>
          <a:solidFill>
            <a:schemeClr val="bg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NO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46" name="Line Callout 1 45"/>
          <p:cNvSpPr/>
          <p:nvPr/>
        </p:nvSpPr>
        <p:spPr>
          <a:xfrm>
            <a:off x="3886200" y="990600"/>
            <a:ext cx="1828800" cy="841248"/>
          </a:xfrm>
          <a:prstGeom prst="borderCallout1">
            <a:avLst>
              <a:gd name="adj1" fmla="val 18750"/>
              <a:gd name="adj2" fmla="val -8333"/>
              <a:gd name="adj3" fmla="val 116279"/>
              <a:gd name="adj4" fmla="val -81371"/>
            </a:avLst>
          </a:prstGeom>
          <a:solidFill>
            <a:srgbClr val="FFC00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 smtClean="0">
                <a:solidFill>
                  <a:schemeClr val="tx1"/>
                </a:solidFill>
              </a:rPr>
              <a:t>OLTAS [ Containing </a:t>
            </a:r>
            <a:r>
              <a:rPr lang="en-US" sz="900" b="1" dirty="0" smtClean="0">
                <a:solidFill>
                  <a:schemeClr val="tx1"/>
                </a:solidFill>
              </a:rPr>
              <a:t>CIN]</a:t>
            </a:r>
          </a:p>
          <a:p>
            <a:pPr algn="l">
              <a:buFont typeface="Arial" pitchFamily="34" charset="0"/>
              <a:buChar char="•"/>
            </a:pPr>
            <a:r>
              <a:rPr lang="en-US" sz="900" b="1" dirty="0" smtClean="0">
                <a:solidFill>
                  <a:schemeClr val="tx1"/>
                </a:solidFill>
              </a:rPr>
              <a:t> TAN</a:t>
            </a:r>
          </a:p>
          <a:p>
            <a:pPr algn="l">
              <a:buFont typeface="Arial" pitchFamily="34" charset="0"/>
              <a:buChar char="•"/>
            </a:pPr>
            <a:r>
              <a:rPr lang="en-US" sz="900" b="1" dirty="0" smtClean="0">
                <a:solidFill>
                  <a:schemeClr val="tx1"/>
                </a:solidFill>
              </a:rPr>
              <a:t>AMOUNT</a:t>
            </a:r>
          </a:p>
          <a:p>
            <a:pPr algn="l">
              <a:buFont typeface="Arial" pitchFamily="34" charset="0"/>
              <a:buChar char="•"/>
            </a:pPr>
            <a:r>
              <a:rPr lang="en-US" sz="900" b="1" dirty="0" smtClean="0">
                <a:solidFill>
                  <a:schemeClr val="tx1"/>
                </a:solidFill>
              </a:rPr>
              <a:t>BSR CODE</a:t>
            </a:r>
          </a:p>
          <a:p>
            <a:pPr algn="l">
              <a:buFont typeface="Arial" pitchFamily="34" charset="0"/>
              <a:buChar char="•"/>
            </a:pPr>
            <a:r>
              <a:rPr lang="en-US" sz="900" b="1" dirty="0" smtClean="0">
                <a:solidFill>
                  <a:schemeClr val="tx1"/>
                </a:solidFill>
              </a:rPr>
              <a:t>CHALLAN SR. NO.</a:t>
            </a:r>
          </a:p>
          <a:p>
            <a:pPr algn="l">
              <a:buFont typeface="Arial" pitchFamily="34" charset="0"/>
              <a:buChar char="•"/>
            </a:pPr>
            <a:r>
              <a:rPr lang="en-US" sz="900" b="1" dirty="0" smtClean="0">
                <a:solidFill>
                  <a:schemeClr val="tx1"/>
                </a:solidFill>
              </a:rPr>
              <a:t>DATE OF DEPOSIT</a:t>
            </a:r>
          </a:p>
        </p:txBody>
      </p:sp>
      <p:sp>
        <p:nvSpPr>
          <p:cNvPr id="47" name="Flowchart: Manual Operation 46"/>
          <p:cNvSpPr/>
          <p:nvPr/>
        </p:nvSpPr>
        <p:spPr>
          <a:xfrm>
            <a:off x="3581400" y="4114800"/>
            <a:ext cx="2133600" cy="609600"/>
          </a:xfrm>
          <a:prstGeom prst="flowChartManualOperation">
            <a:avLst/>
          </a:prstGeom>
          <a:solidFill>
            <a:srgbClr val="FF000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SHOWCAUSE/</a:t>
            </a:r>
          </a:p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INTIMATION BY A.O.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8" name="Right Arrow 47"/>
          <p:cNvSpPr/>
          <p:nvPr/>
        </p:nvSpPr>
        <p:spPr>
          <a:xfrm>
            <a:off x="609600" y="4091650"/>
            <a:ext cx="1447800" cy="304800"/>
          </a:xfrm>
          <a:prstGeom prst="rightArrow">
            <a:avLst/>
          </a:prstGeom>
          <a:solidFill>
            <a:schemeClr val="bg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</a:rPr>
              <a:t>Correction Statement 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49" name="Left Arrow 48"/>
          <p:cNvSpPr/>
          <p:nvPr/>
        </p:nvSpPr>
        <p:spPr>
          <a:xfrm>
            <a:off x="685800" y="4343400"/>
            <a:ext cx="3048000" cy="304800"/>
          </a:xfrm>
          <a:prstGeom prst="leftArrow">
            <a:avLst/>
          </a:prstGeom>
          <a:solidFill>
            <a:schemeClr val="bg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Showcause 201(1)/ Intimation 200A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0" name="Left Arrow 49"/>
          <p:cNvSpPr/>
          <p:nvPr/>
        </p:nvSpPr>
        <p:spPr>
          <a:xfrm>
            <a:off x="632750" y="2971800"/>
            <a:ext cx="1143000" cy="304800"/>
          </a:xfrm>
          <a:prstGeom prst="leftArrow">
            <a:avLst/>
          </a:prstGeom>
          <a:solidFill>
            <a:schemeClr val="bg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Consol File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1" name="Left Arrow 50"/>
          <p:cNvSpPr/>
          <p:nvPr/>
        </p:nvSpPr>
        <p:spPr>
          <a:xfrm>
            <a:off x="609600" y="2438400"/>
            <a:ext cx="1219200" cy="304800"/>
          </a:xfrm>
          <a:prstGeom prst="leftArrow">
            <a:avLst/>
          </a:prstGeom>
          <a:solidFill>
            <a:schemeClr val="bg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Challan Status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52" name="Left Arrow 51"/>
          <p:cNvSpPr/>
          <p:nvPr/>
        </p:nvSpPr>
        <p:spPr>
          <a:xfrm>
            <a:off x="609600" y="2720050"/>
            <a:ext cx="1219200" cy="304800"/>
          </a:xfrm>
          <a:prstGeom prst="leftArrow">
            <a:avLst/>
          </a:prstGeom>
          <a:solidFill>
            <a:schemeClr val="bg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Stmt Status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3" name="Left Arrow 52"/>
          <p:cNvSpPr/>
          <p:nvPr/>
        </p:nvSpPr>
        <p:spPr>
          <a:xfrm>
            <a:off x="662650" y="3223550"/>
            <a:ext cx="1143000" cy="304800"/>
          </a:xfrm>
          <a:prstGeom prst="leftArrow">
            <a:avLst/>
          </a:prstGeom>
          <a:solidFill>
            <a:schemeClr val="bg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Form 16A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4" name="Left Arrow 53"/>
          <p:cNvSpPr/>
          <p:nvPr/>
        </p:nvSpPr>
        <p:spPr>
          <a:xfrm>
            <a:off x="632750" y="3505200"/>
            <a:ext cx="1219200" cy="304800"/>
          </a:xfrm>
          <a:prstGeom prst="leftArrow">
            <a:avLst/>
          </a:prstGeom>
          <a:solidFill>
            <a:schemeClr val="bg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Default Detail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5" name="Flowchart: Process 54"/>
          <p:cNvSpPr/>
          <p:nvPr/>
        </p:nvSpPr>
        <p:spPr>
          <a:xfrm>
            <a:off x="8153400" y="1143000"/>
            <a:ext cx="304800" cy="3733800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DEDUCTEE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56" name="Right Arrow 55"/>
          <p:cNvSpPr/>
          <p:nvPr/>
        </p:nvSpPr>
        <p:spPr>
          <a:xfrm>
            <a:off x="7010400" y="3276600"/>
            <a:ext cx="1143000" cy="304800"/>
          </a:xfrm>
          <a:prstGeom prst="rightArrow">
            <a:avLst/>
          </a:prstGeom>
          <a:solidFill>
            <a:schemeClr val="bg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CREDIT… 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58" name="Left Arrow 57"/>
          <p:cNvSpPr/>
          <p:nvPr/>
        </p:nvSpPr>
        <p:spPr>
          <a:xfrm>
            <a:off x="609600" y="3810000"/>
            <a:ext cx="1219200" cy="304800"/>
          </a:xfrm>
          <a:prstGeom prst="leftArrow">
            <a:avLst/>
          </a:prstGeom>
          <a:solidFill>
            <a:schemeClr val="bg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Wrong PAN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9" name="Date Placeholder 3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790E1-B7E4-4EE2-8219-9EBD1FB910A4}" type="datetime2">
              <a:rPr lang="en-US" smtClean="0"/>
              <a:pPr/>
              <a:t>Friday, May 24, 2013</a:t>
            </a:fld>
            <a:endParaRPr lang="en-US"/>
          </a:p>
        </p:txBody>
      </p:sp>
      <p:sp>
        <p:nvSpPr>
          <p:cNvPr id="36" name="Footer Placeholder 3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3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3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3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4" dur="5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3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3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49" dur="3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3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3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3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3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3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3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29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7" grpId="0" animBg="1"/>
      <p:bldP spid="38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674C3-0EA1-4AD6-95CA-9C88EDE00EE4}" type="datetime2">
              <a:rPr lang="en-US" smtClean="0"/>
              <a:pPr/>
              <a:t>Friday, May 24, 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1"/>
          </p:nvPr>
        </p:nvSpPr>
        <p:spPr>
          <a:xfrm>
            <a:off x="5410200" y="6324600"/>
            <a:ext cx="3352800" cy="365125"/>
          </a:xfrm>
        </p:spPr>
        <p:txBody>
          <a:bodyPr/>
          <a:lstStyle/>
          <a:p>
            <a:pPr algn="r"/>
            <a:r>
              <a:rPr lang="en-US" smtClean="0"/>
              <a:t>By -- K. M. SHAHI, I.T.O. </a:t>
            </a:r>
            <a:endParaRPr lang="en-US" dirty="0"/>
          </a:p>
        </p:txBody>
      </p:sp>
      <p:sp>
        <p:nvSpPr>
          <p:cNvPr id="2928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990600"/>
            <a:ext cx="6553200" cy="60642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GB" b="1" dirty="0" smtClean="0">
                <a:solidFill>
                  <a:schemeClr val="tx1"/>
                </a:solidFill>
              </a:rPr>
              <a:t>Objective behind TDS</a:t>
            </a: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457200" y="2209800"/>
            <a:ext cx="23622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+mn-lt"/>
              </a:rPr>
              <a:t>Pay as you Earn</a:t>
            </a:r>
          </a:p>
        </p:txBody>
      </p:sp>
      <p:sp>
        <p:nvSpPr>
          <p:cNvPr id="81925" name="Rectangle 5"/>
          <p:cNvSpPr>
            <a:spLocks noChangeArrowheads="1"/>
          </p:cNvSpPr>
          <p:nvPr/>
        </p:nvSpPr>
        <p:spPr bwMode="auto">
          <a:xfrm>
            <a:off x="762000" y="3200400"/>
            <a:ext cx="23622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+mn-lt"/>
              </a:rPr>
              <a:t>Regular Cash Inflow</a:t>
            </a:r>
          </a:p>
        </p:txBody>
      </p:sp>
      <p:sp>
        <p:nvSpPr>
          <p:cNvPr id="292869" name="Line 9"/>
          <p:cNvSpPr>
            <a:spLocks noChangeShapeType="1"/>
          </p:cNvSpPr>
          <p:nvPr/>
        </p:nvSpPr>
        <p:spPr bwMode="auto">
          <a:xfrm>
            <a:off x="6019800" y="3733800"/>
            <a:ext cx="1447800" cy="91440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2870" name="Line 10"/>
          <p:cNvSpPr>
            <a:spLocks noChangeShapeType="1"/>
          </p:cNvSpPr>
          <p:nvPr/>
        </p:nvSpPr>
        <p:spPr bwMode="auto">
          <a:xfrm flipH="1">
            <a:off x="3200400" y="3124200"/>
            <a:ext cx="16002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2871" name="Line 12"/>
          <p:cNvSpPr>
            <a:spLocks noChangeShapeType="1"/>
          </p:cNvSpPr>
          <p:nvPr/>
        </p:nvSpPr>
        <p:spPr bwMode="auto">
          <a:xfrm flipH="1">
            <a:off x="4876800" y="3886200"/>
            <a:ext cx="22860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2872" name="Line 14"/>
          <p:cNvSpPr>
            <a:spLocks noChangeShapeType="1"/>
          </p:cNvSpPr>
          <p:nvPr/>
        </p:nvSpPr>
        <p:spPr bwMode="auto">
          <a:xfrm flipH="1">
            <a:off x="2895600" y="2590800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92873" name="Picture 15" descr="invest32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14850" y="1765300"/>
            <a:ext cx="2078038" cy="221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36" name="Rectangle 16"/>
          <p:cNvSpPr>
            <a:spLocks noChangeArrowheads="1"/>
          </p:cNvSpPr>
          <p:nvPr/>
        </p:nvSpPr>
        <p:spPr bwMode="auto">
          <a:xfrm>
            <a:off x="1143000" y="4191000"/>
            <a:ext cx="23622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+mn-lt"/>
              </a:rPr>
              <a:t>Avoid Evasion</a:t>
            </a:r>
          </a:p>
        </p:txBody>
      </p:sp>
      <p:sp>
        <p:nvSpPr>
          <p:cNvPr id="292875" name="Line 17"/>
          <p:cNvSpPr>
            <a:spLocks noChangeShapeType="1"/>
          </p:cNvSpPr>
          <p:nvPr/>
        </p:nvSpPr>
        <p:spPr bwMode="auto">
          <a:xfrm flipH="1">
            <a:off x="3352800" y="3505200"/>
            <a:ext cx="1447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38" name="Rectangle 18"/>
          <p:cNvSpPr>
            <a:spLocks noChangeArrowheads="1"/>
          </p:cNvSpPr>
          <p:nvPr/>
        </p:nvSpPr>
        <p:spPr bwMode="auto">
          <a:xfrm>
            <a:off x="3657600" y="4876800"/>
            <a:ext cx="23622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>
                <a:latin typeface="+mn-lt"/>
              </a:rPr>
              <a:t>Widening of Tax Base</a:t>
            </a:r>
          </a:p>
        </p:txBody>
      </p:sp>
      <p:sp>
        <p:nvSpPr>
          <p:cNvPr id="81939" name="Rectangle 19"/>
          <p:cNvSpPr>
            <a:spLocks noChangeArrowheads="1"/>
          </p:cNvSpPr>
          <p:nvPr/>
        </p:nvSpPr>
        <p:spPr bwMode="auto">
          <a:xfrm>
            <a:off x="6172200" y="4495800"/>
            <a:ext cx="2590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>
                <a:latin typeface="+mn-lt"/>
              </a:rPr>
              <a:t>Shift the Responsibility</a:t>
            </a:r>
          </a:p>
        </p:txBody>
      </p:sp>
      <p:sp>
        <p:nvSpPr>
          <p:cNvPr id="292878" name="Line 20"/>
          <p:cNvSpPr>
            <a:spLocks noChangeShapeType="1"/>
          </p:cNvSpPr>
          <p:nvPr/>
        </p:nvSpPr>
        <p:spPr bwMode="auto">
          <a:xfrm>
            <a:off x="6172200" y="3733800"/>
            <a:ext cx="83820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2879" name="Slide Number Placeholder 14"/>
          <p:cNvSpPr txBox="1">
            <a:spLocks noGrp="1"/>
          </p:cNvSpPr>
          <p:nvPr/>
        </p:nvSpPr>
        <p:spPr bwMode="auto">
          <a:xfrm>
            <a:off x="8467725" y="6397625"/>
            <a:ext cx="6127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F77D6053-D51C-4A5C-8B55-C27CB7F57789}" type="slidenum">
              <a:rPr lang="en-US" sz="2200">
                <a:solidFill>
                  <a:schemeClr val="bg1"/>
                </a:solidFill>
                <a:latin typeface="Calibri" pitchFamily="34" charset="0"/>
              </a:rPr>
              <a:pPr algn="r"/>
              <a:t>3</a:t>
            </a:fld>
            <a:endParaRPr lang="en-US" sz="220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18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  <p:pic>
        <p:nvPicPr>
          <p:cNvPr id="19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6705600" y="3200400"/>
            <a:ext cx="22860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/>
              <a:t>Participative Action</a:t>
            </a:r>
            <a:endParaRPr lang="en-US" sz="1600" b="1" dirty="0">
              <a:latin typeface="+mn-lt"/>
            </a:endParaRPr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6324600" y="3352800"/>
            <a:ext cx="30480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1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292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81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292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81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292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81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292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81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292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4" grpId="0" animBg="1"/>
      <p:bldP spid="81925" grpId="0" animBg="1"/>
      <p:bldP spid="292870" grpId="0" animBg="1"/>
      <p:bldP spid="292871" grpId="0" animBg="1"/>
      <p:bldP spid="292872" grpId="0" animBg="1"/>
      <p:bldP spid="81936" grpId="0" animBg="1"/>
      <p:bldP spid="292875" grpId="0" animBg="1"/>
      <p:bldP spid="81938" grpId="0" animBg="1"/>
      <p:bldP spid="81939" grpId="0" animBg="1"/>
      <p:bldP spid="292878" grpId="0" animBg="1"/>
      <p:bldP spid="21" grpId="0" animBg="1"/>
      <p:bldP spid="2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905000" y="4572000"/>
            <a:ext cx="5105400" cy="838200"/>
            <a:chOff x="1905000" y="4648200"/>
            <a:chExt cx="5105400" cy="838200"/>
          </a:xfrm>
        </p:grpSpPr>
        <p:sp>
          <p:nvSpPr>
            <p:cNvPr id="14" name="Up Arrow 13"/>
            <p:cNvSpPr/>
            <p:nvPr/>
          </p:nvSpPr>
          <p:spPr>
            <a:xfrm flipV="1">
              <a:off x="6324600" y="4648200"/>
              <a:ext cx="76200" cy="381000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Up Arrow 12"/>
            <p:cNvSpPr/>
            <p:nvPr/>
          </p:nvSpPr>
          <p:spPr>
            <a:xfrm flipV="1">
              <a:off x="2514600" y="4648200"/>
              <a:ext cx="76200" cy="381000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1905000" y="5029200"/>
              <a:ext cx="5105400" cy="457200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TIN - NSDL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905000" y="5410200"/>
            <a:ext cx="5105400" cy="838200"/>
            <a:chOff x="1905000" y="4648200"/>
            <a:chExt cx="5105400" cy="838200"/>
          </a:xfrm>
        </p:grpSpPr>
        <p:sp>
          <p:nvSpPr>
            <p:cNvPr id="17" name="Up Arrow 16"/>
            <p:cNvSpPr/>
            <p:nvPr/>
          </p:nvSpPr>
          <p:spPr>
            <a:xfrm flipV="1">
              <a:off x="6324600" y="4648200"/>
              <a:ext cx="76200" cy="381000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Up Arrow 17"/>
            <p:cNvSpPr/>
            <p:nvPr/>
          </p:nvSpPr>
          <p:spPr>
            <a:xfrm flipV="1">
              <a:off x="2514600" y="4648200"/>
              <a:ext cx="76200" cy="381000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1905000" y="5029200"/>
              <a:ext cx="5105400" cy="457200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BULK PROCESSING ON ITD SYSTEM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1" name="Up Arrow 10"/>
          <p:cNvSpPr/>
          <p:nvPr/>
        </p:nvSpPr>
        <p:spPr>
          <a:xfrm flipV="1">
            <a:off x="2514600" y="2336074"/>
            <a:ext cx="76200" cy="381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 Arrow 9"/>
          <p:cNvSpPr/>
          <p:nvPr/>
        </p:nvSpPr>
        <p:spPr>
          <a:xfrm flipV="1">
            <a:off x="6172200" y="2338252"/>
            <a:ext cx="76200" cy="381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914400" y="838200"/>
            <a:ext cx="678180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The Responsibility of Data Handling</a:t>
            </a:r>
            <a:endParaRPr lang="en-US" sz="24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1143000" y="1752600"/>
            <a:ext cx="2743200" cy="609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BANKS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800600" y="1752600"/>
            <a:ext cx="2743200" cy="609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DEDUCTORS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219200" y="2743200"/>
            <a:ext cx="2743200" cy="1981200"/>
          </a:xfrm>
          <a:prstGeom prst="round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/>
              <a:t>CIN Details –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TAN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AMOUNT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BSR Code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Challan Sr. No.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Date of Deposit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876800" y="2743200"/>
            <a:ext cx="2743200" cy="1981200"/>
          </a:xfrm>
          <a:prstGeom prst="round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CIN Details –</a:t>
            </a:r>
          </a:p>
          <a:p>
            <a:pPr algn="ctr"/>
            <a:r>
              <a:rPr lang="en-US" b="1" dirty="0" smtClean="0"/>
              <a:t>+</a:t>
            </a:r>
          </a:p>
          <a:p>
            <a:pPr algn="ctr"/>
            <a:r>
              <a:rPr lang="en-US" b="1" dirty="0" smtClean="0"/>
              <a:t>Deductee Details</a:t>
            </a:r>
          </a:p>
          <a:p>
            <a:pPr algn="ctr"/>
            <a:r>
              <a:rPr lang="en-US" b="1" dirty="0" smtClean="0"/>
              <a:t>(in Annexure)</a:t>
            </a:r>
            <a:endParaRPr lang="en-US" dirty="0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034B3-A7F5-4D1E-B328-055750998E45}" type="datetime2">
              <a:rPr lang="en-US" smtClean="0"/>
              <a:pPr/>
              <a:t>Friday, May 24, 2013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1295400" y="4724400"/>
            <a:ext cx="2667000" cy="1029789"/>
            <a:chOff x="1905000" y="4456611"/>
            <a:chExt cx="2667000" cy="10297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8" name="Up Arrow 17"/>
            <p:cNvSpPr/>
            <p:nvPr/>
          </p:nvSpPr>
          <p:spPr>
            <a:xfrm flipV="1">
              <a:off x="3200400" y="4456611"/>
              <a:ext cx="76200" cy="381000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1905000" y="4876800"/>
              <a:ext cx="2667000" cy="609600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Computerized </a:t>
              </a: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  <a:sym typeface="Wingdings" pitchFamily="2" charset="2"/>
                </a:rPr>
                <a:t> Less probable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1" name="Up Arrow 10"/>
          <p:cNvSpPr/>
          <p:nvPr/>
        </p:nvSpPr>
        <p:spPr>
          <a:xfrm flipV="1">
            <a:off x="2514600" y="2336074"/>
            <a:ext cx="76200" cy="381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 Arrow 9"/>
          <p:cNvSpPr/>
          <p:nvPr/>
        </p:nvSpPr>
        <p:spPr>
          <a:xfrm flipV="1">
            <a:off x="6172200" y="2338252"/>
            <a:ext cx="76200" cy="381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219200" y="909935"/>
            <a:ext cx="609600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Possibility of Error while Data Handling</a:t>
            </a:r>
            <a:endParaRPr lang="en-US" sz="24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1143000" y="1752600"/>
            <a:ext cx="2743200" cy="609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BANKS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800600" y="1752600"/>
            <a:ext cx="2743200" cy="609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DEDUCTORS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219200" y="2743200"/>
            <a:ext cx="2743200" cy="19812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ysClr val="windowText" lastClr="000000"/>
                </a:solidFill>
              </a:rPr>
              <a:t>CIN Details –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ysClr val="windowText" lastClr="000000"/>
                </a:solidFill>
              </a:rPr>
              <a:t> TAN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ysClr val="windowText" lastClr="000000"/>
                </a:solidFill>
              </a:rPr>
              <a:t>AMOUNT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ysClr val="windowText" lastClr="000000"/>
                </a:solidFill>
              </a:rPr>
              <a:t>BSR Code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ysClr val="windowText" lastClr="000000"/>
                </a:solidFill>
              </a:rPr>
              <a:t>Challan Sr. No.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ysClr val="windowText" lastClr="000000"/>
                </a:solidFill>
              </a:rPr>
              <a:t>Date of Deposit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876800" y="2743200"/>
            <a:ext cx="2743200" cy="19812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CIN Details </a:t>
            </a:r>
          </a:p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+</a:t>
            </a:r>
          </a:p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Deductee Details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grpSp>
        <p:nvGrpSpPr>
          <p:cNvPr id="20" name="Group 15"/>
          <p:cNvGrpSpPr/>
          <p:nvPr/>
        </p:nvGrpSpPr>
        <p:grpSpPr>
          <a:xfrm>
            <a:off x="4876800" y="4724400"/>
            <a:ext cx="2667000" cy="1029789"/>
            <a:chOff x="1905000" y="4456611"/>
            <a:chExt cx="2667000" cy="10297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1" name="Up Arrow 20"/>
            <p:cNvSpPr/>
            <p:nvPr/>
          </p:nvSpPr>
          <p:spPr>
            <a:xfrm flipV="1">
              <a:off x="3200400" y="4456611"/>
              <a:ext cx="76200" cy="381000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1905000" y="4876800"/>
              <a:ext cx="2667000" cy="609600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Manual </a:t>
              </a: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  <a:sym typeface="Wingdings" pitchFamily="2" charset="2"/>
                </a:rPr>
                <a:t> More probable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86583-F220-4CBD-9173-4A34CC12A2BC}" type="datetime2">
              <a:rPr lang="en-US" smtClean="0"/>
              <a:pPr/>
              <a:t>Friday, May 24, 2013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0" grpId="0" animBg="1"/>
      <p:bldP spid="3" grpId="0" animBg="1"/>
      <p:bldP spid="5" grpId="0" animBg="1"/>
      <p:bldP spid="6" grpId="1" animBg="1"/>
      <p:bldP spid="7" grpId="0" animBg="1"/>
      <p:bldP spid="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Up Arrow 10"/>
          <p:cNvSpPr/>
          <p:nvPr/>
        </p:nvSpPr>
        <p:spPr>
          <a:xfrm flipV="1">
            <a:off x="1981200" y="2336074"/>
            <a:ext cx="76200" cy="381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219200" y="909935"/>
            <a:ext cx="609600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Possibility of Error while Data Handling</a:t>
            </a:r>
            <a:endParaRPr lang="en-US" sz="24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1143000" y="1752600"/>
            <a:ext cx="6629400" cy="6096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BANKS (10%) [</a:t>
            </a:r>
            <a:r>
              <a:rPr lang="en-US" sz="1400" b="1" dirty="0" smtClean="0">
                <a:solidFill>
                  <a:schemeClr val="tx1"/>
                </a:solidFill>
              </a:rPr>
              <a:t>Assigning Equal Weightage to Each Variables ]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066800" y="2743200"/>
            <a:ext cx="2057400" cy="26670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ysClr val="windowText" lastClr="000000"/>
                </a:solidFill>
              </a:rPr>
              <a:t> TAN</a:t>
            </a:r>
          </a:p>
          <a:p>
            <a:endParaRPr lang="en-US" dirty="0" smtClean="0">
              <a:solidFill>
                <a:sysClr val="windowText" lastClr="00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ysClr val="windowText" lastClr="000000"/>
                </a:solidFill>
              </a:rPr>
              <a:t>AMOUNT</a:t>
            </a:r>
          </a:p>
          <a:p>
            <a:endParaRPr lang="en-US" dirty="0" smtClean="0">
              <a:solidFill>
                <a:sysClr val="windowText" lastClr="00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ysClr val="windowText" lastClr="000000"/>
                </a:solidFill>
              </a:rPr>
              <a:t>BSR Code</a:t>
            </a:r>
          </a:p>
          <a:p>
            <a:endParaRPr lang="en-US" dirty="0" smtClean="0">
              <a:solidFill>
                <a:sysClr val="windowText" lastClr="00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ysClr val="windowText" lastClr="000000"/>
                </a:solidFill>
              </a:rPr>
              <a:t>Challan Sr. No.</a:t>
            </a:r>
          </a:p>
          <a:p>
            <a:endParaRPr lang="en-US" dirty="0" smtClean="0">
              <a:solidFill>
                <a:sysClr val="windowText" lastClr="00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ysClr val="windowText" lastClr="000000"/>
                </a:solidFill>
              </a:rPr>
              <a:t>Date of Deposit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3581400" y="3810000"/>
            <a:ext cx="4343400" cy="3810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BSR Code </a:t>
            </a:r>
            <a:r>
              <a:rPr lang="en-US" b="1" dirty="0" smtClean="0">
                <a:solidFill>
                  <a:schemeClr val="tx1"/>
                </a:solidFill>
                <a:sym typeface="Wingdings" pitchFamily="2" charset="2"/>
              </a:rPr>
              <a:t> Computerized 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594463" y="4419600"/>
            <a:ext cx="4343400" cy="3810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  <a:sym typeface="Wingdings" pitchFamily="2" charset="2"/>
              </a:rPr>
              <a:t>Challan Sr. No.  Computerized 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3620589" y="4953000"/>
            <a:ext cx="4343400" cy="3810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  <a:sym typeface="Wingdings" pitchFamily="2" charset="2"/>
              </a:rPr>
              <a:t>Date  Computerized 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3657600" y="3276600"/>
            <a:ext cx="4343400" cy="3810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  <a:sym typeface="Wingdings" pitchFamily="2" charset="2"/>
              </a:rPr>
              <a:t>Amount  Computerized/Matched 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3581400" y="2743200"/>
            <a:ext cx="4343400" cy="381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TAN Manual : Bank/Assessee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EF6CF-8157-41DC-9D4C-EB5B4A4D27C6}" type="datetime2">
              <a:rPr lang="en-US" smtClean="0"/>
              <a:pPr/>
              <a:t>Friday, May 24, 2013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3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" grpId="0" animBg="1"/>
      <p:bldP spid="5" grpId="0" animBg="1"/>
      <p:bldP spid="7" grpId="0" animBg="1"/>
      <p:bldP spid="20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219200" y="909935"/>
            <a:ext cx="609600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Possibility of Error while Data Handling</a:t>
            </a:r>
            <a:endParaRPr lang="en-US" sz="2400" b="1" dirty="0"/>
          </a:p>
        </p:txBody>
      </p:sp>
      <p:sp>
        <p:nvSpPr>
          <p:cNvPr id="11" name="Up Arrow 10"/>
          <p:cNvSpPr/>
          <p:nvPr/>
        </p:nvSpPr>
        <p:spPr>
          <a:xfrm flipV="1">
            <a:off x="1981200" y="2183674"/>
            <a:ext cx="76200" cy="381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1143000" y="1600200"/>
            <a:ext cx="1828800" cy="6096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Deductor</a:t>
            </a:r>
            <a:r>
              <a:rPr lang="en-US" b="1" dirty="0" smtClean="0">
                <a:solidFill>
                  <a:schemeClr val="tx1"/>
                </a:solidFill>
              </a:rPr>
              <a:t> (90%)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990600" y="2590800"/>
            <a:ext cx="2286000" cy="35814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US" u="sng" dirty="0" smtClean="0">
                <a:solidFill>
                  <a:sysClr val="windowText" lastClr="000000"/>
                </a:solidFill>
              </a:rPr>
              <a:t> CIN Info-Manual</a:t>
            </a:r>
          </a:p>
          <a:p>
            <a:r>
              <a:rPr lang="en-US" dirty="0" smtClean="0">
                <a:solidFill>
                  <a:sysClr val="windowText" lastClr="000000"/>
                </a:solidFill>
              </a:rPr>
              <a:t>TAN</a:t>
            </a:r>
          </a:p>
          <a:p>
            <a:r>
              <a:rPr lang="en-US" dirty="0" smtClean="0">
                <a:solidFill>
                  <a:sysClr val="windowText" lastClr="000000"/>
                </a:solidFill>
              </a:rPr>
              <a:t>AMOUNT</a:t>
            </a:r>
          </a:p>
          <a:p>
            <a:r>
              <a:rPr lang="en-US" dirty="0" smtClean="0">
                <a:solidFill>
                  <a:sysClr val="windowText" lastClr="000000"/>
                </a:solidFill>
              </a:rPr>
              <a:t>BSR Code</a:t>
            </a:r>
          </a:p>
          <a:p>
            <a:r>
              <a:rPr lang="en-US" dirty="0" smtClean="0">
                <a:solidFill>
                  <a:sysClr val="windowText" lastClr="000000"/>
                </a:solidFill>
              </a:rPr>
              <a:t>Challan Sr. No.</a:t>
            </a:r>
          </a:p>
          <a:p>
            <a:r>
              <a:rPr lang="en-US" dirty="0" smtClean="0">
                <a:solidFill>
                  <a:sysClr val="windowText" lastClr="000000"/>
                </a:solidFill>
              </a:rPr>
              <a:t>Date of Deposit</a:t>
            </a:r>
          </a:p>
          <a:p>
            <a:pPr>
              <a:buFont typeface="Arial" pitchFamily="34" charset="0"/>
              <a:buChar char="•"/>
            </a:pPr>
            <a:r>
              <a:rPr lang="en-US" u="sng" dirty="0" smtClean="0">
                <a:solidFill>
                  <a:sysClr val="windowText" lastClr="000000"/>
                </a:solidFill>
              </a:rPr>
              <a:t>Deductee Details-</a:t>
            </a:r>
          </a:p>
          <a:p>
            <a:r>
              <a:rPr lang="en-US" dirty="0" smtClean="0">
                <a:solidFill>
                  <a:sysClr val="windowText" lastClr="000000"/>
                </a:solidFill>
              </a:rPr>
              <a:t>PAN</a:t>
            </a:r>
          </a:p>
          <a:p>
            <a:r>
              <a:rPr lang="en-US" dirty="0" smtClean="0">
                <a:solidFill>
                  <a:sysClr val="windowText" lastClr="000000"/>
                </a:solidFill>
              </a:rPr>
              <a:t>Section</a:t>
            </a:r>
          </a:p>
          <a:p>
            <a:r>
              <a:rPr lang="en-US" dirty="0" smtClean="0">
                <a:solidFill>
                  <a:sysClr val="windowText" lastClr="000000"/>
                </a:solidFill>
              </a:rPr>
              <a:t>Amount</a:t>
            </a:r>
          </a:p>
          <a:p>
            <a:r>
              <a:rPr lang="en-US" dirty="0" smtClean="0">
                <a:solidFill>
                  <a:sysClr val="windowText" lastClr="000000"/>
                </a:solidFill>
              </a:rPr>
              <a:t>Date of Deduction</a:t>
            </a:r>
          </a:p>
          <a:p>
            <a:r>
              <a:rPr lang="en-US" dirty="0" smtClean="0">
                <a:solidFill>
                  <a:sysClr val="windowText" lastClr="000000"/>
                </a:solidFill>
              </a:rPr>
              <a:t>Date of Deposit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3581400" y="2590800"/>
            <a:ext cx="4343400" cy="3810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Some Common Errors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594463" y="3124200"/>
            <a:ext cx="4343400" cy="3810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  <a:sym typeface="Wingdings" pitchFamily="2" charset="2"/>
              </a:rPr>
              <a:t> Challan Splitting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3620589" y="3505200"/>
            <a:ext cx="4343400" cy="3810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  <a:sym typeface="Wingdings" pitchFamily="2" charset="2"/>
              </a:rPr>
              <a:t> Challan Combining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3618411" y="3886200"/>
            <a:ext cx="4343400" cy="3810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  <a:sym typeface="Wingdings" pitchFamily="2" charset="2"/>
              </a:rPr>
              <a:t> Wrong TAN/PAN 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631474" y="4267200"/>
            <a:ext cx="4343400" cy="3810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  <a:sym typeface="Wingdings" pitchFamily="2" charset="2"/>
              </a:rPr>
              <a:t> Wrong Amount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631474" y="4585063"/>
            <a:ext cx="4343400" cy="3810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  <a:sym typeface="Wingdings" pitchFamily="2" charset="2"/>
              </a:rPr>
              <a:t> Wrong Challan Sr. No.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644537" y="4953000"/>
            <a:ext cx="4343400" cy="3810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  <a:sym typeface="Wingdings" pitchFamily="2" charset="2"/>
              </a:rPr>
              <a:t> Wrong Date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631474" y="5334000"/>
            <a:ext cx="4343400" cy="3810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  <a:sym typeface="Wingdings" pitchFamily="2" charset="2"/>
              </a:rPr>
              <a:t> Wrong Section/Sub-section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3633652" y="5715000"/>
            <a:ext cx="4343400" cy="3810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  <a:sym typeface="Wingdings" pitchFamily="2" charset="2"/>
              </a:rPr>
              <a:t> Non-Marking  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“A”/ “P”/ “B”/ “C” etc.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2DF95-F09A-49B6-8C15-68B0ED9E5EA7}" type="datetime2">
              <a:rPr lang="en-US" smtClean="0"/>
              <a:pPr/>
              <a:t>Friday, May 24, 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5" dur="5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3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 animBg="1"/>
      <p:bldP spid="5" grpId="0" animBg="1"/>
      <p:bldP spid="7" grpId="0" animBg="1"/>
      <p:bldP spid="20" grpId="0" animBg="1"/>
      <p:bldP spid="23" grpId="0" animBg="1"/>
      <p:bldP spid="24" grpId="0" animBg="1"/>
      <p:bldP spid="25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219200" y="909935"/>
            <a:ext cx="609600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Types of Default</a:t>
            </a:r>
            <a:endParaRPr lang="en-US" sz="2400" b="1" dirty="0"/>
          </a:p>
        </p:txBody>
      </p:sp>
      <p:sp>
        <p:nvSpPr>
          <p:cNvPr id="23" name="Rounded Rectangle 22"/>
          <p:cNvSpPr/>
          <p:nvPr/>
        </p:nvSpPr>
        <p:spPr>
          <a:xfrm>
            <a:off x="2551611" y="1739537"/>
            <a:ext cx="4745886" cy="3810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  <a:sym typeface="Wingdings" pitchFamily="2" charset="2"/>
              </a:rPr>
              <a:t> Non-marking of “A” deduction (197 Cases)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540726" y="2209800"/>
            <a:ext cx="4745886" cy="3810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Quoting Incorrect Section/Sub-section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533400" y="1689462"/>
            <a:ext cx="1524000" cy="4177938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Short</a:t>
            </a:r>
          </a:p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deduction</a:t>
            </a: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9AC8A-5091-4558-9FBE-9B9F29911FA3}" type="datetime2">
              <a:rPr lang="en-US" smtClean="0"/>
              <a:pPr/>
              <a:t>Friday, May 24, 2013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2514600" y="2667000"/>
            <a:ext cx="4745886" cy="3810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Referring to an outdated Rate chart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2514600" y="3124200"/>
            <a:ext cx="4745886" cy="3810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Considering wrong amount of payment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2514600" y="3581400"/>
            <a:ext cx="4745886" cy="3810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Wrong amount of Payment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2514600" y="4038600"/>
            <a:ext cx="4745886" cy="3810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Indicating wrong Deductee code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2514600" y="4495800"/>
            <a:ext cx="4745886" cy="3810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Wrong gender of Employee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2514600" y="4953000"/>
            <a:ext cx="4745886" cy="3810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Wrong Salary / Exemption information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2514600" y="5421085"/>
            <a:ext cx="4745886" cy="3810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Quoting Invalid PAN (FY 2010-11 onwards)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3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3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3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3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3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3" grpId="0" animBg="1"/>
      <p:bldP spid="24" grpId="0" animBg="1"/>
      <p:bldP spid="17" grpId="0" animBg="1"/>
      <p:bldP spid="22" grpId="0" animBg="1"/>
      <p:bldP spid="25" grpId="0" animBg="1"/>
      <p:bldP spid="26" grpId="0" animBg="1"/>
      <p:bldP spid="27" grpId="0" animBg="1"/>
      <p:bldP spid="30" grpId="0" animBg="1"/>
      <p:bldP spid="31" grpId="0" animBg="1"/>
      <p:bldP spid="1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219200" y="909935"/>
            <a:ext cx="609600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Types of Default</a:t>
            </a:r>
            <a:endParaRPr lang="en-US" sz="2400" b="1" dirty="0"/>
          </a:p>
        </p:txBody>
      </p:sp>
      <p:sp>
        <p:nvSpPr>
          <p:cNvPr id="18" name="Rounded Rectangle 17"/>
          <p:cNvSpPr/>
          <p:nvPr/>
        </p:nvSpPr>
        <p:spPr>
          <a:xfrm>
            <a:off x="533401" y="1905000"/>
            <a:ext cx="1371600" cy="38100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Late</a:t>
            </a:r>
          </a:p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Payment</a:t>
            </a: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C972D-6294-4985-9976-3E01994EA4D7}" type="datetime2">
              <a:rPr lang="en-US" smtClean="0"/>
              <a:pPr/>
              <a:t>Friday, May 24, 2013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2209800" y="1905000"/>
            <a:ext cx="5334000" cy="3810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Non-marking of “B” for 4</a:t>
            </a:r>
            <a:r>
              <a:rPr lang="en-US" b="1" baseline="30000" dirty="0" smtClean="0">
                <a:solidFill>
                  <a:schemeClr val="tx1"/>
                </a:solidFill>
              </a:rPr>
              <a:t>th</a:t>
            </a:r>
            <a:r>
              <a:rPr lang="en-US" b="1" dirty="0" smtClean="0">
                <a:solidFill>
                  <a:schemeClr val="tx1"/>
                </a:solidFill>
              </a:rPr>
              <a:t> Quarter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209800" y="2362200"/>
            <a:ext cx="5334000" cy="3810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  <a:sym typeface="Wingdings" pitchFamily="2" charset="2"/>
              </a:rPr>
              <a:t>E-payment after 11:00 p.m.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2209800" y="2819400"/>
            <a:ext cx="5334000" cy="3810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No interest paid in case of delay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2209800" y="3276600"/>
            <a:ext cx="5334000" cy="3810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Less interest paid for delayed payment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2209800" y="3733800"/>
            <a:ext cx="5334000" cy="3810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Wrong CIN quoted for Interest Challans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2209800" y="4191000"/>
            <a:ext cx="5334000" cy="3810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Wrong linking of Challan – Deductions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2209800" y="4648200"/>
            <a:ext cx="5334000" cy="3810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TDS paid by cheque, realized after due date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209800" y="5181600"/>
            <a:ext cx="5334000" cy="3810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TDS paid 1 day late, bank holiday on due date.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8" grpId="0" animBg="1"/>
      <p:bldP spid="12" grpId="0" animBg="1"/>
      <p:bldP spid="13" grpId="0" animBg="1"/>
      <p:bldP spid="15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219200" y="909935"/>
            <a:ext cx="609600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Types of Default</a:t>
            </a:r>
            <a:endParaRPr lang="en-US" sz="2400" b="1" dirty="0"/>
          </a:p>
        </p:txBody>
      </p:sp>
      <p:sp>
        <p:nvSpPr>
          <p:cNvPr id="16" name="Rounded Rectangle 15"/>
          <p:cNvSpPr/>
          <p:nvPr/>
        </p:nvSpPr>
        <p:spPr>
          <a:xfrm>
            <a:off x="2328820" y="1828800"/>
            <a:ext cx="5791200" cy="3810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  <a:sym typeface="Wingdings" pitchFamily="2" charset="2"/>
              </a:rPr>
              <a:t>Splitting of Challan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609600" y="1752600"/>
            <a:ext cx="1295400" cy="29718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Short Payment / Non-</a:t>
            </a:r>
          </a:p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Payment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2340714" y="2362200"/>
            <a:ext cx="5791200" cy="3810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  <a:sym typeface="Wingdings" pitchFamily="2" charset="2"/>
              </a:rPr>
              <a:t>Combining of Challan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EA691-C804-4A86-9102-80E296837849}" type="datetime2">
              <a:rPr lang="en-US" smtClean="0"/>
              <a:pPr/>
              <a:t>Friday, May 24, 2013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2362200" y="2971800"/>
            <a:ext cx="5791200" cy="3810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Practically not paid and applied some dummy CIN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2362200" y="3581400"/>
            <a:ext cx="5791200" cy="3810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Mistake in quoting the </a:t>
            </a:r>
            <a:r>
              <a:rPr lang="en-US" b="1" dirty="0" smtClean="0">
                <a:solidFill>
                  <a:srgbClr val="FF0000"/>
                </a:solidFill>
              </a:rPr>
              <a:t>CIN</a:t>
            </a:r>
            <a:r>
              <a:rPr lang="en-US" b="1" dirty="0" smtClean="0">
                <a:solidFill>
                  <a:schemeClr val="tx1"/>
                </a:solidFill>
              </a:rPr>
              <a:t>*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2362200" y="4191000"/>
            <a:ext cx="5791200" cy="3810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Wrong Minor Code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3324496" y="4902926"/>
            <a:ext cx="5105400" cy="1676400"/>
          </a:xfrm>
          <a:prstGeom prst="wedgeRoundRectCallout">
            <a:avLst>
              <a:gd name="adj1" fmla="val -13280"/>
              <a:gd name="adj2" fmla="val -112068"/>
              <a:gd name="adj3" fmla="val 16667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*</a:t>
            </a:r>
            <a:r>
              <a:rPr lang="en-US" b="1" u="sng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Challan Identification Number </a:t>
            </a:r>
            <a:r>
              <a:rPr lang="en-US" b="1" u="sng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Mangal" pitchFamily="18" charset="0"/>
                <a:sym typeface="Wingdings" pitchFamily="2" charset="2"/>
              </a:rPr>
              <a:t>Contains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Mangal" pitchFamily="18" charset="0"/>
                <a:sym typeface="Wingdings" pitchFamily="2" charset="2"/>
              </a:rPr>
              <a:t>	TAN + </a:t>
            </a:r>
            <a:endParaRPr lang="en-US" sz="1600" b="1" dirty="0" smtClean="0">
              <a:solidFill>
                <a:srgbClr val="FF0000"/>
              </a:solidFill>
              <a:latin typeface="Times New Roman" pitchFamily="18" charset="0"/>
              <a:cs typeface="Arial" pitchFamily="34" charset="0"/>
              <a:sym typeface="Wingdings" pitchFamily="2" charset="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Mangal" pitchFamily="18" charset="0"/>
                <a:sym typeface="Wingdings" pitchFamily="2" charset="2"/>
              </a:rPr>
              <a:t>	AMOUNT + </a:t>
            </a:r>
            <a:endParaRPr lang="en-US" sz="1600" b="1" dirty="0" smtClean="0">
              <a:solidFill>
                <a:srgbClr val="FF0000"/>
              </a:solidFill>
              <a:latin typeface="Times New Roman" pitchFamily="18" charset="0"/>
              <a:cs typeface="Arial" pitchFamily="34" charset="0"/>
              <a:sym typeface="Wingdings" pitchFamily="2" charset="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Mangal" pitchFamily="18" charset="0"/>
                <a:sym typeface="Wingdings" pitchFamily="2" charset="2"/>
              </a:rPr>
              <a:t>	DATE OF DEPOSIT + </a:t>
            </a:r>
            <a:endParaRPr lang="en-US" sz="1600" b="1" dirty="0" smtClean="0">
              <a:solidFill>
                <a:srgbClr val="FF0000"/>
              </a:solidFill>
              <a:latin typeface="Times New Roman" pitchFamily="18" charset="0"/>
              <a:cs typeface="Arial" pitchFamily="34" charset="0"/>
              <a:sym typeface="Wingdings" pitchFamily="2" charset="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Mangal" pitchFamily="18" charset="0"/>
                <a:sym typeface="Wingdings" pitchFamily="2" charset="2"/>
              </a:rPr>
              <a:t>	BSR CODE + </a:t>
            </a:r>
            <a:endParaRPr lang="en-US" sz="1600" b="1" dirty="0" smtClean="0">
              <a:solidFill>
                <a:srgbClr val="FF0000"/>
              </a:solidFill>
              <a:latin typeface="Times New Roman" pitchFamily="18" charset="0"/>
              <a:cs typeface="Arial" pitchFamily="34" charset="0"/>
              <a:sym typeface="Wingdings" pitchFamily="2" charset="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Mangal" pitchFamily="18" charset="0"/>
                <a:sym typeface="Wingdings" pitchFamily="2" charset="2"/>
              </a:rPr>
              <a:t>	CHALLAN SR. NO.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Mangal" pitchFamily="18" charset="0"/>
              <a:sym typeface="Wingdings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6" grpId="0" animBg="1"/>
      <p:bldP spid="19" grpId="0" animBg="1"/>
      <p:bldP spid="21" grpId="0" animBg="1"/>
      <p:bldP spid="25" grpId="0" animBg="1"/>
      <p:bldP spid="26" grpId="0" animBg="1"/>
      <p:bldP spid="27" grpId="0" animBg="1"/>
      <p:bldP spid="12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Up Arrow 21"/>
          <p:cNvSpPr/>
          <p:nvPr/>
        </p:nvSpPr>
        <p:spPr>
          <a:xfrm flipV="1">
            <a:off x="5826033" y="4826726"/>
            <a:ext cx="76200" cy="381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219200" y="909935"/>
            <a:ext cx="609600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Rectification of Errors</a:t>
            </a:r>
            <a:endParaRPr lang="en-US" sz="2400" b="1" dirty="0"/>
          </a:p>
        </p:txBody>
      </p:sp>
      <p:sp>
        <p:nvSpPr>
          <p:cNvPr id="18" name="Up Arrow 17"/>
          <p:cNvSpPr/>
          <p:nvPr/>
        </p:nvSpPr>
        <p:spPr>
          <a:xfrm flipV="1">
            <a:off x="5791200" y="3455126"/>
            <a:ext cx="76200" cy="381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Up Arrow 10"/>
          <p:cNvSpPr/>
          <p:nvPr/>
        </p:nvSpPr>
        <p:spPr>
          <a:xfrm flipV="1">
            <a:off x="5791200" y="2183674"/>
            <a:ext cx="76200" cy="381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953000" y="1600200"/>
            <a:ext cx="1828800" cy="6096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Deductor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800600" y="2590800"/>
            <a:ext cx="2286000" cy="9906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Files</a:t>
            </a:r>
          </a:p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CORRECTION</a:t>
            </a:r>
          </a:p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STATEMENT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4800600" y="3886200"/>
            <a:ext cx="2286000" cy="9906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RETURN </a:t>
            </a:r>
          </a:p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IS</a:t>
            </a:r>
          </a:p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PROCESSED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4800600" y="5257800"/>
            <a:ext cx="2286000" cy="9906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Default </a:t>
            </a:r>
          </a:p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Is</a:t>
            </a:r>
          </a:p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Removed</a:t>
            </a: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5472-EF95-4076-9F2B-B3C8C819510C}" type="datetime2">
              <a:rPr lang="en-US" smtClean="0"/>
              <a:pPr/>
              <a:t>Friday, May 24, 2013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/>
          </a:p>
        </p:txBody>
      </p:sp>
      <p:sp>
        <p:nvSpPr>
          <p:cNvPr id="72705" name="Rectangle 1"/>
          <p:cNvSpPr>
            <a:spLocks noChangeArrowheads="1"/>
          </p:cNvSpPr>
          <p:nvPr/>
        </p:nvSpPr>
        <p:spPr bwMode="auto">
          <a:xfrm>
            <a:off x="305229" y="2819400"/>
            <a:ext cx="4342971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Times New Roman" pitchFamily="18" charset="0"/>
              <a:cs typeface="Mangal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hi-IN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Mangal" pitchFamily="18" charset="0"/>
              </a:rPr>
              <a:t>मदिरालय जाने को घर से चलता है </a:t>
            </a:r>
            <a:r>
              <a:rPr kumimoji="0" lang="hi-IN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Mangal" pitchFamily="18" charset="0"/>
              </a:rPr>
              <a:t>पीनेवाला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 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hi-IN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Mangal" pitchFamily="18" charset="0"/>
              </a:rPr>
              <a:t>किस पथ से </a:t>
            </a:r>
            <a:r>
              <a:rPr kumimoji="0" lang="hi-IN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Mangal" pitchFamily="18" charset="0"/>
              </a:rPr>
              <a:t>जाऊँ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? </a:t>
            </a:r>
            <a:r>
              <a:rPr kumimoji="0" lang="hi-IN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Mangal" pitchFamily="18" charset="0"/>
              </a:rPr>
              <a:t>असमंजस में है वह भोलाभाला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 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hi-IN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Mangal" pitchFamily="18" charset="0"/>
              </a:rPr>
              <a:t>अलग- अलग पथ बतलाते सब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 </a:t>
            </a:r>
            <a:r>
              <a:rPr kumimoji="0" lang="hi-IN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Mangal" pitchFamily="18" charset="0"/>
              </a:rPr>
              <a:t>पर मैं यह बतलाता हूँ -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hi-IN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angal" pitchFamily="18" charset="0"/>
                <a:ea typeface="Times New Roman" pitchFamily="18" charset="0"/>
                <a:cs typeface="Mangal" pitchFamily="18" charset="0"/>
              </a:rPr>
              <a:t>राह पकड़ तू एक चला चल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 </a:t>
            </a:r>
            <a:r>
              <a:rPr kumimoji="0" lang="hi-IN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angal" pitchFamily="18" charset="0"/>
                <a:ea typeface="Times New Roman" pitchFamily="18" charset="0"/>
                <a:cs typeface="Mangal" pitchFamily="18" charset="0"/>
              </a:rPr>
              <a:t>पा जाएगा मधुशाला.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'</a:t>
            </a: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3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3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" grpId="0" animBg="1"/>
      <p:bldP spid="18" grpId="0" animBg="1"/>
      <p:bldP spid="11" grpId="0" animBg="1"/>
      <p:bldP spid="5" grpId="0" animBg="1"/>
      <p:bldP spid="7" grpId="0" animBg="1"/>
      <p:bldP spid="17" grpId="0" animBg="1"/>
      <p:bldP spid="21" grpId="0" animBg="1"/>
      <p:bldP spid="7270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Up Arrow 21"/>
          <p:cNvSpPr/>
          <p:nvPr/>
        </p:nvSpPr>
        <p:spPr>
          <a:xfrm flipV="1">
            <a:off x="2743200" y="1752600"/>
            <a:ext cx="76200" cy="381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219200" y="685800"/>
            <a:ext cx="609600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/>
              <a:t>Rectification of Errors</a:t>
            </a:r>
            <a:endParaRPr lang="en-US" sz="2400" b="1" u="sng" dirty="0"/>
          </a:p>
        </p:txBody>
      </p:sp>
      <p:sp>
        <p:nvSpPr>
          <p:cNvPr id="7" name="Rounded Rectangle 6"/>
          <p:cNvSpPr/>
          <p:nvPr/>
        </p:nvSpPr>
        <p:spPr>
          <a:xfrm>
            <a:off x="1219200" y="1295400"/>
            <a:ext cx="6172200" cy="4572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TYPES    OF     CORRECTIONS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1600200" y="2209800"/>
            <a:ext cx="2286000" cy="9906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ysClr val="windowText" lastClr="000000"/>
                </a:solidFill>
              </a:rPr>
              <a:t>CHALLAN DETAILS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5334000" y="2209800"/>
            <a:ext cx="2286000" cy="9906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ysClr val="windowText" lastClr="000000"/>
                </a:solidFill>
              </a:rPr>
              <a:t>TDS</a:t>
            </a:r>
          </a:p>
          <a:p>
            <a:pPr algn="ctr"/>
            <a:r>
              <a:rPr lang="en-US" sz="2400" b="1" dirty="0" smtClean="0">
                <a:solidFill>
                  <a:sysClr val="windowText" lastClr="000000"/>
                </a:solidFill>
              </a:rPr>
              <a:t>STATEMENTS</a:t>
            </a: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8FE27-BFC3-4EBD-8D38-FD87F60681B6}" type="datetime2">
              <a:rPr lang="en-US" smtClean="0"/>
              <a:pPr/>
              <a:t>Friday, May 24, 2013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/>
          </a:p>
        </p:txBody>
      </p:sp>
      <p:sp>
        <p:nvSpPr>
          <p:cNvPr id="14" name="Up Arrow 13"/>
          <p:cNvSpPr/>
          <p:nvPr/>
        </p:nvSpPr>
        <p:spPr>
          <a:xfrm flipV="1">
            <a:off x="6400800" y="1752600"/>
            <a:ext cx="76200" cy="381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609600" y="3657600"/>
            <a:ext cx="1905000" cy="8382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ASSESSING </a:t>
            </a:r>
          </a:p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OFFICER</a:t>
            </a:r>
          </a:p>
        </p:txBody>
      </p:sp>
      <p:sp>
        <p:nvSpPr>
          <p:cNvPr id="16" name="Up Arrow 15"/>
          <p:cNvSpPr/>
          <p:nvPr/>
        </p:nvSpPr>
        <p:spPr>
          <a:xfrm flipV="1">
            <a:off x="1981200" y="3200400"/>
            <a:ext cx="76200" cy="381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Up Arrow 18"/>
          <p:cNvSpPr/>
          <p:nvPr/>
        </p:nvSpPr>
        <p:spPr>
          <a:xfrm flipV="1">
            <a:off x="6400800" y="3200400"/>
            <a:ext cx="76200" cy="381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Up Arrow 19"/>
          <p:cNvSpPr/>
          <p:nvPr/>
        </p:nvSpPr>
        <p:spPr>
          <a:xfrm flipV="1">
            <a:off x="3276600" y="3200400"/>
            <a:ext cx="76200" cy="381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2667000" y="3657600"/>
            <a:ext cx="1905000" cy="8382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BANK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5562600" y="3657600"/>
            <a:ext cx="1905000" cy="8382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DEDUCTOR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" grpId="0" animBg="1"/>
      <p:bldP spid="7" grpId="0" animBg="1"/>
      <p:bldP spid="17" grpId="0" animBg="1"/>
      <p:bldP spid="21" grpId="0" animBg="1"/>
      <p:bldP spid="14" grpId="0" animBg="1"/>
      <p:bldP spid="15" grpId="0" animBg="1"/>
      <p:bldP spid="16" grpId="0" animBg="1"/>
      <p:bldP spid="19" grpId="0" animBg="1"/>
      <p:bldP spid="20" grpId="0" animBg="1"/>
      <p:bldP spid="23" grpId="0" animBg="1"/>
      <p:bldP spid="24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219200" y="685800"/>
            <a:ext cx="609600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Rectification of Errors</a:t>
            </a:r>
            <a:endParaRPr lang="en-US" sz="2400" b="1" dirty="0"/>
          </a:p>
        </p:txBody>
      </p:sp>
      <p:sp>
        <p:nvSpPr>
          <p:cNvPr id="17" name="Rounded Rectangle 16"/>
          <p:cNvSpPr/>
          <p:nvPr/>
        </p:nvSpPr>
        <p:spPr>
          <a:xfrm>
            <a:off x="1219200" y="1295400"/>
            <a:ext cx="6172200" cy="5334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CORRECTIONS  IN CHALLAN DETAILS</a:t>
            </a: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0F2DE-917F-4FA3-BD48-0340B2E06225}" type="datetime2">
              <a:rPr lang="en-US" smtClean="0"/>
              <a:pPr/>
              <a:t>Friday, May 24, 2013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457200" y="1981200"/>
            <a:ext cx="1905000" cy="18288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ASSESSING </a:t>
            </a:r>
          </a:p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OFFICERS</a:t>
            </a:r>
          </a:p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(TDS)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457200" y="3886200"/>
            <a:ext cx="1905000" cy="17526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BANKS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3733800" y="1981200"/>
            <a:ext cx="4191000" cy="17526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ü"/>
            </a:pPr>
            <a:r>
              <a:rPr lang="en-US" b="1" dirty="0" smtClean="0">
                <a:solidFill>
                  <a:sysClr val="windowText" lastClr="000000"/>
                </a:solidFill>
              </a:rPr>
              <a:t>ASSESSMENT YEAR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>
                <a:solidFill>
                  <a:sysClr val="windowText" lastClr="000000"/>
                </a:solidFill>
              </a:rPr>
              <a:t>TAN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>
                <a:solidFill>
                  <a:sysClr val="windowText" lastClr="000000"/>
                </a:solidFill>
              </a:rPr>
              <a:t>SECTION CODE (94C/94J etc.)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>
                <a:solidFill>
                  <a:sysClr val="windowText" lastClr="000000"/>
                </a:solidFill>
              </a:rPr>
              <a:t>MINOR HEAD CODE (400/200)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3733800" y="3886200"/>
            <a:ext cx="4267200" cy="17526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ü"/>
            </a:pPr>
            <a:r>
              <a:rPr lang="en-US" b="1" dirty="0" smtClean="0">
                <a:solidFill>
                  <a:sysClr val="windowText" lastClr="000000"/>
                </a:solidFill>
              </a:rPr>
              <a:t>NAME OF THE DEDUCTOR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>
                <a:solidFill>
                  <a:sysClr val="windowText" lastClr="000000"/>
                </a:solidFill>
              </a:rPr>
              <a:t>AMOUNT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>
                <a:solidFill>
                  <a:sysClr val="windowText" lastClr="000000"/>
                </a:solidFill>
              </a:rPr>
              <a:t>MAJOR HEAD CODE (20/21)</a:t>
            </a:r>
          </a:p>
        </p:txBody>
      </p:sp>
      <p:sp>
        <p:nvSpPr>
          <p:cNvPr id="26" name="Right Arrow 25"/>
          <p:cNvSpPr/>
          <p:nvPr/>
        </p:nvSpPr>
        <p:spPr>
          <a:xfrm>
            <a:off x="2514600" y="2590800"/>
            <a:ext cx="914400" cy="762000"/>
          </a:xfrm>
          <a:prstGeom prst="rightArrow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Arrow 26"/>
          <p:cNvSpPr/>
          <p:nvPr/>
        </p:nvSpPr>
        <p:spPr>
          <a:xfrm>
            <a:off x="2514600" y="4267200"/>
            <a:ext cx="914400" cy="762000"/>
          </a:xfrm>
          <a:prstGeom prst="rightArrow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533400" y="5715000"/>
            <a:ext cx="7543800" cy="838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ysClr val="windowText" lastClr="000000"/>
                </a:solidFill>
              </a:rPr>
              <a:t> From Sept ‘2011, the Banks  are allowed to correct A.Y. , TAN  Section Code &amp; Minor Head code , if approached within 7 days.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7" grpId="0" animBg="1"/>
      <p:bldP spid="15" grpId="0" animBg="1"/>
      <p:bldP spid="23" grpId="0" animBg="1"/>
      <p:bldP spid="18" grpId="0" animBg="1"/>
      <p:bldP spid="25" grpId="0" animBg="1"/>
      <p:bldP spid="26" grpId="0" animBg="1"/>
      <p:bldP spid="27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6B6D2-16ED-4B3A-BF10-C85E0C373E64}" type="datetime2">
              <a:rPr lang="en-US" smtClean="0"/>
              <a:pPr/>
              <a:t>Friday, May 24, 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/>
          </a:p>
        </p:txBody>
      </p:sp>
      <p:pic>
        <p:nvPicPr>
          <p:cNvPr id="4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133600" y="685800"/>
            <a:ext cx="4572000" cy="762000"/>
          </a:xfrm>
          <a:prstGeom prst="rect">
            <a:avLst/>
          </a:prstGeom>
        </p:spPr>
        <p:txBody>
          <a:bodyPr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5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PROLOGUE……</a:t>
            </a:r>
            <a:endParaRPr kumimoji="0" lang="en-US" sz="115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6200" y="1828800"/>
            <a:ext cx="8991600" cy="1676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TDS</a:t>
            </a:r>
            <a:r>
              <a:rPr kumimoji="0" lang="en-US" sz="4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IS SIMPLE &amp;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NOT TEDIOUS/CONTROVERSIAL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13" name="Group 14"/>
          <p:cNvGrpSpPr/>
          <p:nvPr/>
        </p:nvGrpSpPr>
        <p:grpSpPr>
          <a:xfrm>
            <a:off x="1219200" y="3311433"/>
            <a:ext cx="6324600" cy="1371600"/>
            <a:chOff x="1219200" y="2473233"/>
            <a:chExt cx="6324600" cy="1371600"/>
          </a:xfrm>
        </p:grpSpPr>
        <p:sp>
          <p:nvSpPr>
            <p:cNvPr id="7" name="Title 1"/>
            <p:cNvSpPr txBox="1">
              <a:spLocks/>
            </p:cNvSpPr>
            <p:nvPr/>
          </p:nvSpPr>
          <p:spPr>
            <a:xfrm>
              <a:off x="1219200" y="2473233"/>
              <a:ext cx="990600" cy="137160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6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T</a:t>
              </a:r>
              <a:endParaRPr kumimoji="0" lang="en-US" sz="9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8" name="Title 1"/>
            <p:cNvSpPr txBox="1">
              <a:spLocks/>
            </p:cNvSpPr>
            <p:nvPr/>
          </p:nvSpPr>
          <p:spPr>
            <a:xfrm>
              <a:off x="3657600" y="2599507"/>
              <a:ext cx="990600" cy="1184367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D</a:t>
              </a:r>
              <a:endParaRPr kumimoji="0" lang="en-US" sz="8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9" name="Title 1"/>
            <p:cNvSpPr txBox="1">
              <a:spLocks/>
            </p:cNvSpPr>
            <p:nvPr/>
          </p:nvSpPr>
          <p:spPr>
            <a:xfrm>
              <a:off x="5560417" y="2566852"/>
              <a:ext cx="990600" cy="114300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8800" b="1" dirty="0" smtClean="0">
                  <a:solidFill>
                    <a:srgbClr val="FF0000"/>
                  </a:solidFill>
                  <a:latin typeface="+mj-lt"/>
                  <a:ea typeface="+mj-ea"/>
                  <a:cs typeface="+mj-cs"/>
                </a:rPr>
                <a:t>S</a:t>
              </a:r>
              <a:endParaRPr kumimoji="0" lang="en-US" sz="8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10" name="Title 1"/>
            <p:cNvSpPr txBox="1">
              <a:spLocks/>
            </p:cNvSpPr>
            <p:nvPr/>
          </p:nvSpPr>
          <p:spPr>
            <a:xfrm>
              <a:off x="1905000" y="3352800"/>
              <a:ext cx="990600" cy="457200"/>
            </a:xfrm>
            <a:prstGeom prst="rect">
              <a:avLst/>
            </a:prstGeom>
          </p:spPr>
          <p:txBody>
            <a:bodyPr>
              <a:normAutofit fontScale="25000" lnSpcReduction="200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500" b="1" dirty="0" smtClean="0">
                  <a:solidFill>
                    <a:schemeClr val="tx2"/>
                  </a:solidFill>
                  <a:latin typeface="+mj-lt"/>
                  <a:ea typeface="+mj-ea"/>
                  <a:cs typeface="+mj-cs"/>
                </a:rPr>
                <a:t>HREE</a:t>
              </a:r>
              <a:endParaRPr kumimoji="0" lang="en-US" sz="115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11" name="Title 1"/>
            <p:cNvSpPr txBox="1">
              <a:spLocks/>
            </p:cNvSpPr>
            <p:nvPr/>
          </p:nvSpPr>
          <p:spPr>
            <a:xfrm>
              <a:off x="4495800" y="3352800"/>
              <a:ext cx="762000" cy="457200"/>
            </a:xfrm>
            <a:prstGeom prst="rect">
              <a:avLst/>
            </a:prstGeom>
          </p:spPr>
          <p:txBody>
            <a:bodyPr>
              <a:normAutofit fontScale="25000" lnSpcReduction="20000"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500" b="1" dirty="0" smtClean="0">
                  <a:solidFill>
                    <a:schemeClr val="tx2"/>
                  </a:solidFill>
                  <a:latin typeface="+mj-lt"/>
                  <a:ea typeface="+mj-ea"/>
                  <a:cs typeface="+mj-cs"/>
                </a:rPr>
                <a:t>EE</a:t>
              </a:r>
              <a:endParaRPr kumimoji="0" lang="en-US" sz="115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12" name="Title 1"/>
            <p:cNvSpPr txBox="1">
              <a:spLocks/>
            </p:cNvSpPr>
            <p:nvPr/>
          </p:nvSpPr>
          <p:spPr>
            <a:xfrm>
              <a:off x="6248400" y="3324496"/>
              <a:ext cx="1295400" cy="457200"/>
            </a:xfrm>
            <a:prstGeom prst="rect">
              <a:avLst/>
            </a:prstGeom>
          </p:spPr>
          <p:txBody>
            <a:bodyPr>
              <a:normAutofit fontScale="25000" lnSpcReduction="200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5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YSTEM</a:t>
              </a:r>
              <a:endParaRPr kumimoji="0" lang="en-US" sz="115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  <p:sp>
        <p:nvSpPr>
          <p:cNvPr id="93185" name="Rectangle 1"/>
          <p:cNvSpPr>
            <a:spLocks noChangeArrowheads="1"/>
          </p:cNvSpPr>
          <p:nvPr/>
        </p:nvSpPr>
        <p:spPr bwMode="auto">
          <a:xfrm>
            <a:off x="0" y="0"/>
            <a:ext cx="65" cy="89624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238050" rIns="0" bIns="2380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inheri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10D0-6762-49DB-8714-ECABD62C370C}" type="datetime2">
              <a:rPr lang="en-US" smtClean="0"/>
              <a:pPr/>
              <a:t>Friday, May 24, 2013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609600" y="762000"/>
            <a:ext cx="7315200" cy="6858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From 01</a:t>
            </a:r>
            <a:r>
              <a:rPr lang="en-US" b="1" baseline="30000" dirty="0" smtClean="0">
                <a:solidFill>
                  <a:sysClr val="windowText" lastClr="000000"/>
                </a:solidFill>
              </a:rPr>
              <a:t>st</a:t>
            </a:r>
            <a:r>
              <a:rPr lang="en-US" b="1" dirty="0" smtClean="0">
                <a:solidFill>
                  <a:sysClr val="windowText" lastClr="000000"/>
                </a:solidFill>
              </a:rPr>
              <a:t> Sept. 2011, the Banks  are allowed to correct  </a:t>
            </a:r>
          </a:p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Errors in PHYSICAL Challan as under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609600" y="1676400"/>
          <a:ext cx="7696200" cy="32004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8100"/>
                <a:gridCol w="3848100"/>
              </a:tblGrid>
              <a:tr h="77483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Correction Reqd.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Time-limit from Challan Deposit date</a:t>
                      </a:r>
                      <a:endParaRPr lang="en-US" sz="2000" dirty="0"/>
                    </a:p>
                  </a:txBody>
                  <a:tcPr/>
                </a:tc>
              </a:tr>
              <a:tr h="43795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TAN/PAN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Within 7 days</a:t>
                      </a:r>
                      <a:endParaRPr lang="en-US" sz="2000" dirty="0"/>
                    </a:p>
                  </a:txBody>
                  <a:tcPr/>
                </a:tc>
              </a:tr>
              <a:tr h="43795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Assessment Year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Within 7 days</a:t>
                      </a:r>
                      <a:endParaRPr lang="en-US" sz="2000" dirty="0"/>
                    </a:p>
                  </a:txBody>
                  <a:tcPr/>
                </a:tc>
              </a:tr>
              <a:tr h="43795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Amount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Within 7 days</a:t>
                      </a:r>
                      <a:endParaRPr lang="en-US" sz="2000" dirty="0"/>
                    </a:p>
                  </a:txBody>
                  <a:tcPr/>
                </a:tc>
              </a:tr>
              <a:tr h="1111718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Other fields </a:t>
                      </a:r>
                    </a:p>
                    <a:p>
                      <a:r>
                        <a:rPr lang="en-US" sz="2000" dirty="0" smtClean="0"/>
                        <a:t>(Major Head, Minor Head,</a:t>
                      </a:r>
                    </a:p>
                    <a:p>
                      <a:r>
                        <a:rPr lang="en-US" sz="2000" dirty="0" smtClean="0"/>
                        <a:t> Nature of payment)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Within 3 months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Rectangle 19"/>
          <p:cNvSpPr/>
          <p:nvPr/>
        </p:nvSpPr>
        <p:spPr>
          <a:xfrm>
            <a:off x="685800" y="4953000"/>
            <a:ext cx="7543800" cy="1200329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The time window for correction by the bank is 7 days from the date of receipt of correction request from the tax-payer.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219200" y="685800"/>
            <a:ext cx="609600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/>
              <a:t>Rectification of Errors</a:t>
            </a:r>
            <a:endParaRPr lang="en-US" sz="2400" b="1" u="sng" dirty="0"/>
          </a:p>
        </p:txBody>
      </p:sp>
      <p:sp>
        <p:nvSpPr>
          <p:cNvPr id="17" name="Rounded Rectangle 16"/>
          <p:cNvSpPr/>
          <p:nvPr/>
        </p:nvSpPr>
        <p:spPr>
          <a:xfrm>
            <a:off x="1219200" y="1295400"/>
            <a:ext cx="6172200" cy="5334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CORRECTIONS  IN  e-TDS STATEMENT</a:t>
            </a: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8FFF0-846D-4389-B86B-E67959BD9539}" type="datetime2">
              <a:rPr lang="en-US" smtClean="0"/>
              <a:pPr/>
              <a:t>Friday, May 24, 2013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457200" y="1981200"/>
            <a:ext cx="762000" cy="40386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D</a:t>
            </a:r>
          </a:p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E</a:t>
            </a:r>
          </a:p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D</a:t>
            </a:r>
          </a:p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U</a:t>
            </a:r>
          </a:p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C</a:t>
            </a:r>
          </a:p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T</a:t>
            </a:r>
          </a:p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O</a:t>
            </a:r>
          </a:p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R</a:t>
            </a:r>
          </a:p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S</a:t>
            </a:r>
          </a:p>
        </p:txBody>
      </p:sp>
      <p:sp>
        <p:nvSpPr>
          <p:cNvPr id="26" name="Right Arrow 25"/>
          <p:cNvSpPr/>
          <p:nvPr/>
        </p:nvSpPr>
        <p:spPr>
          <a:xfrm>
            <a:off x="1295400" y="3620589"/>
            <a:ext cx="609600" cy="762000"/>
          </a:xfrm>
          <a:prstGeom prst="rightArrow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981200" y="2374880"/>
            <a:ext cx="6781800" cy="341632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9144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Download consolidated TDS/TCS File.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tabLst>
                <a:tab pos="914400" algn="l"/>
              </a:tabLs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Register your TAN with NSDL (one-time)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tabLst>
                <a:tab pos="914400" algn="l"/>
              </a:tabLs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Log-in to obtain the following:-</a:t>
            </a:r>
          </a:p>
          <a:p>
            <a:pPr lvl="2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914400" algn="l"/>
              </a:tabLs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Consolidated TDS/TCS file</a:t>
            </a:r>
          </a:p>
          <a:p>
            <a:pPr lvl="2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914400" algn="l"/>
              </a:tabLst>
            </a:pP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Form 16A download</a:t>
            </a:r>
          </a:p>
          <a:p>
            <a:pPr lvl="2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914400" algn="l"/>
              </a:tabLs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Default Details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914400" algn="l"/>
              </a:tabLs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Prepare the correction in same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914400" algn="l"/>
              </a:tabLst>
            </a:pP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File the corrected file with TIN-FC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914400" algn="l"/>
              </a:tabLst>
            </a:pPr>
            <a:r>
              <a:rPr lang="en-US" sz="2400" baseline="0" dirty="0" smtClean="0">
                <a:latin typeface="Arial" pitchFamily="34" charset="0"/>
                <a:cs typeface="Arial" pitchFamily="34" charset="0"/>
              </a:rPr>
              <a:t> Check the status after filing 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5" grpId="0" animBg="1"/>
      <p:bldP spid="26" grpId="0" animBg="1"/>
      <p:bldP spid="2049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219200" y="681335"/>
            <a:ext cx="609600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Rectification of Errors</a:t>
            </a:r>
            <a:endParaRPr lang="en-US" sz="2400" b="1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ADC20-9338-42E0-9EFC-541018776591}" type="datetime2">
              <a:rPr lang="en-US" smtClean="0"/>
              <a:pPr/>
              <a:t>Friday, May 24, 2013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219200" y="1600200"/>
            <a:ext cx="6553200" cy="4308872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Points to be remember while depositing TDS/TCS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Select correct minor head code (200) while making TDS/TCS deposits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Select correct minor head code (400) while making regular TDS/TCS payments arising out of Order u/s. 201(1)/201(1A)/271C or 272A(2)(k) etc.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Ensure due diligence in quoting TAN, section code and </a:t>
            </a:r>
            <a:r>
              <a:rPr lang="en-US" dirty="0" smtClean="0">
                <a:latin typeface="Verdana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ssessment </a:t>
            </a:r>
            <a:r>
              <a:rPr lang="en-US" dirty="0" smtClean="0">
                <a:latin typeface="Verdana" pitchFamily="34" charset="0"/>
                <a:ea typeface="Times New Roman" pitchFamily="18" charset="0"/>
                <a:cs typeface="Arial" pitchFamily="34" charset="0"/>
              </a:rPr>
              <a:t>Y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ear while making TDS/TCS deposits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For deducting TDS/TCS refer to latest chart/rules for TDS/TCS rates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On due date, deposit tax before 23.00 hours ( i.e. 11:00 p.m.) to avoid interest for late payment.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3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25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685800" y="681335"/>
            <a:ext cx="731520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Reasons for Rejection of Correction Statement</a:t>
            </a:r>
            <a:endParaRPr lang="en-US" sz="2400" b="1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8367-0642-4664-ADDB-A9E20626A709}" type="datetime2">
              <a:rPr lang="en-US" smtClean="0"/>
              <a:pPr/>
              <a:t>Friday, May 24, 2013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600200"/>
            <a:ext cx="8305800" cy="4524375"/>
          </a:xfrm>
          <a:prstGeom prst="rect">
            <a:avLst/>
          </a:prstGeom>
        </p:spPr>
        <p:txBody>
          <a:bodyPr lIns="91440" tIns="45720" rIns="91440" bIns="45720"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Incorrect verification values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Incorrect quoting of provisional receipt number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Correction on booked transfer voucher / challan (other than section code)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Incorrect sequence no. of challan / deductee/ salary detail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Correction on deleted records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Correction on rejected regular statement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528935"/>
            <a:ext cx="792480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Rectification of Errors: Consolidated TDS/TCS File</a:t>
            </a:r>
            <a:endParaRPr lang="en-US" sz="2400" b="1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48681-C4FE-457E-9D0B-353D3277DD6B}" type="datetime2">
              <a:rPr lang="en-US" smtClean="0"/>
              <a:pPr/>
              <a:t>Friday, May 24, 2013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143000"/>
            <a:ext cx="8458200" cy="5105400"/>
          </a:xfrm>
          <a:prstGeom prst="rect">
            <a:avLst/>
          </a:prstGeom>
        </p:spPr>
        <p:txBody>
          <a:bodyPr lIns="91440" tIns="45720" rIns="91440" bIns="45720"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Available to registered TANs at TIN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Mandatory from June 2010-11 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prepare correction return with consolidated TDS/TCS file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Available on online request and successful verification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Consolidated file provided by TIN includes </a:t>
            </a:r>
          </a:p>
          <a:p>
            <a:pPr marL="640080" marR="0" lvl="1" indent="-2468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all the updates done vide correction statements (accepted at TIN central system) filed by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deductor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collector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Consolidated TDS/TCS file is </a:t>
            </a: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emailed at email ID in TAN account</a:t>
            </a: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available for instant download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eTutorial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on TAN registration and Consolidated file request on TIN website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C269A-0951-4DD1-B3A3-326C82D30000}" type="datetime2">
              <a:rPr lang="en-US" smtClean="0"/>
              <a:pPr/>
              <a:t>Friday, May 24, 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86836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TDS / TCS – Good Practice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371600"/>
            <a:ext cx="8229600" cy="4572000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Insist for PAN of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deductee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/ employee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Verify PAN of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deductee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/ employee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before quoting in TDS/TCS return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Report all transactions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where tax is deducted/collected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case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PAN of the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deductee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/ employee is not available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 </a:t>
            </a: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deduct tax at higher rate </a:t>
            </a: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report such transactions in the TDS/TCS return with flag ‘C’ indicating tax deducted at higher rate</a:t>
            </a: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File correction statement  to update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deductee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/ employee PAN if provided subsequently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Deduct tax as per the latest prescribed rates and correctly report the same in the TDS/TCS statement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995C4-5F2E-4A99-9C96-17958A4AD94C}" type="datetime2">
              <a:rPr lang="en-US" smtClean="0"/>
              <a:pPr/>
              <a:t>Friday, May 24, 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0" y="6356350"/>
            <a:ext cx="2438400" cy="365125"/>
          </a:xfrm>
        </p:spPr>
        <p:txBody>
          <a:bodyPr/>
          <a:lstStyle/>
          <a:p>
            <a:r>
              <a:rPr lang="en-US" smtClean="0"/>
              <a:t>By -- K. M. SHAHI, I.T.O. </a:t>
            </a:r>
            <a:endParaRPr lang="en-US"/>
          </a:p>
        </p:txBody>
      </p:sp>
      <p:pic>
        <p:nvPicPr>
          <p:cNvPr id="6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447801"/>
            <a:ext cx="8229600" cy="3962400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lnSpc>
                <a:spcPct val="90000"/>
              </a:lnSpc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en-US" sz="3600" b="1" u="sng" dirty="0" smtClean="0">
                <a:solidFill>
                  <a:srgbClr val="FF0000"/>
                </a:solidFill>
              </a:rPr>
              <a:t>BE PROACTIVE</a:t>
            </a:r>
            <a:endParaRPr lang="en-US" sz="2600" b="1" u="sng" dirty="0" smtClean="0">
              <a:solidFill>
                <a:srgbClr val="FF0000"/>
              </a:solidFill>
            </a:endParaRPr>
          </a:p>
          <a:p>
            <a:pPr marL="274320" lvl="0" indent="-274320">
              <a:lnSpc>
                <a:spcPct val="90000"/>
              </a:lnSpc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2600" dirty="0" smtClean="0"/>
              <a:t>Check status of </a:t>
            </a:r>
            <a:r>
              <a:rPr lang="en-US" sz="2600" b="1" u="sng" dirty="0" smtClean="0">
                <a:solidFill>
                  <a:srgbClr val="FF0000"/>
                </a:solidFill>
              </a:rPr>
              <a:t>CHALLANS </a:t>
            </a:r>
            <a:r>
              <a:rPr lang="en-US" sz="2600" dirty="0" smtClean="0"/>
              <a:t>at TIN website</a:t>
            </a:r>
          </a:p>
          <a:p>
            <a:pPr marL="274320" lvl="0" indent="-274320">
              <a:lnSpc>
                <a:spcPct val="90000"/>
              </a:lnSpc>
              <a:spcBef>
                <a:spcPct val="20000"/>
              </a:spcBef>
              <a:buClr>
                <a:schemeClr val="accent3"/>
              </a:buClr>
              <a:buSzPct val="95000"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Check status of </a:t>
            </a:r>
            <a:r>
              <a:rPr kumimoji="0" lang="en-US" sz="26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TDS STATEMENTS</a:t>
            </a:r>
            <a:r>
              <a:rPr kumimoji="0" lang="en-US" sz="2600" b="1" i="0" u="sng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 TIN website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‘Original’ return should be accepted at TIN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File correction return to make changes in the TDS /TCS return filed (original return should be accepted)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2" descr="Pink tissue paper"/>
          <p:cNvSpPr>
            <a:spLocks noChangeArrowheads="1"/>
          </p:cNvSpPr>
          <p:nvPr/>
        </p:nvSpPr>
        <p:spPr bwMode="auto">
          <a:xfrm>
            <a:off x="0" y="301625"/>
            <a:ext cx="8001000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93" tIns="45697" rIns="91393" bIns="45697" anchor="ctr"/>
          <a:lstStyle/>
          <a:p>
            <a:pPr algn="ctr" defTabSz="915988"/>
            <a:r>
              <a:rPr lang="en-US" sz="3600" b="1" dirty="0"/>
              <a:t>e-TDS/TCS Statements – Key points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219200" y="909935"/>
            <a:ext cx="655320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In Nutshell………Garbage In </a:t>
            </a:r>
            <a:r>
              <a:rPr lang="en-US" sz="2400" b="1" dirty="0" smtClean="0">
                <a:sym typeface="Wingdings" pitchFamily="2" charset="2"/>
              </a:rPr>
              <a:t>Garbage Out</a:t>
            </a:r>
            <a:endParaRPr lang="en-US" sz="2400" b="1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DE9E-7B58-4616-B1CE-09577FA27674}" type="datetime2">
              <a:rPr lang="en-US" smtClean="0"/>
              <a:pPr/>
              <a:t>Friday, May 24, 2013</a:t>
            </a:fld>
            <a:endParaRPr lang="en-US"/>
          </a:p>
        </p:txBody>
      </p:sp>
      <p:sp>
        <p:nvSpPr>
          <p:cNvPr id="30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/>
          </a:p>
        </p:txBody>
      </p:sp>
      <p:sp>
        <p:nvSpPr>
          <p:cNvPr id="1026" name="AutoShape 2" descr="data:image/jpg;base64,/9j/4AAQSkZJRgABAQAAAQABAAD/2wCEAAkGBhQREBUREBISFRUSGRgYEBcXGRUZGBoeGRUZFxwYGBMcHCgfGB0mGhUYHzEgIycpLCwsFx4xNTAqNSYrLCoBCQoKBQUFDQUFDSkYEhgpKSkpKSkpKSkpKSkpKSkpKSkpKSkpKSkpKSkpKSkpKSkpKSkpKSkpKSkpKSkpKSkpKf/AABEIAMABBgMBIgACEQEDEQH/xAAcAAACAgMBAQAAAAAAAAAAAAAABQQGAgMHAQj/xABTEAACAQMCAwIEDwwGCgMBAAABAgMABBESIQUTMQYiFkFRYQcUFyMyNDVUVXFykpPT1BUzc3SBkaSxs7TD0UJSU2Sy0iQlYmODoaPB4eJDgoR1/8QAFAEBAAAAAAAAAAAAAAAAAAAAAP/EABQRAQAAAAAAAAAAAAAAAAAAAAD/2gAMAwEAAhEDEQA/AO40UUUBSrg3aWG6knijLCS1cJOjDDKSMg+Qg4OCOuDTWucX3+hXK8UXaMXE1txD8FJOeXKfwcpG/XS5FBc+L9o4raSCGTUZLpikCKMlioyx6gAAYyT0zXlz2hUTNBFHLPIgBlWLRhA2663d1UMRuFzqxvjBBqp8XPNveHXWQRNdkQdPvSWs4Ug+R2LyZ8YdPJU30MchL5ZPvwvrnn565JUqfiKacY2xQWG37QxyQySoJCYciaPTiVCBkq0Zwc4II/rAgjIIyuj7ewGBbpo7lbd11CYxMUCnozacsq/7RAFKIlJ41xAx/exZwi4x/a98pnz8o/mI8tM/Q/kVeC2hkKhBbIXLY0gBNyxO2MZzmgn8V7Vw26wOdci3TpHbtEA4dnBKAHPjAJB6eetkPHtUgjaC4RmVmTUqgNoxldQYgNvsCRnfyGuWcOiccK4Vp7gbiim01qTiMtOYyVyCRg5Az0I3rqlis6SsbiaF0ZUWEIjR94GQvkNI+cro6H+idqD3s/2gS9iMsKyBAzJl10klGKsAM52YEfGKZ1UvQwP+r/8A9F3+9y1Znl1xFoiCWUmM9QcjunPjHSgXN2mRnkS3imuDCdMxiCaVYDJTW7qGYZ3VSxHQ4NSuD8YS6j5sWoAM6EOpRgyMUYMh3Ugg7Gq56EWPuPbjfUOYJg2dXM5z69Wd9WrPWn3FboW8MjwqpkYgIox3pX0ogbcdSUySem9Bs4bxuK4eZIn1NbScqbzNpVsef2WPjBHirTD2iRrxrMJKJEQSMSo0aGJCtrzvkgjHXY7bVUeG5seKw5hmihv4hA5kMJ1TwAsjs0cjd54+YDnBJA6702tD/r+4/Erf9vNQWW/v44ImmmdUjjBZ2Y4AA8ZNKLntesUfOlt7pITjEjIuN+haPXzIwc9XRQPHik3ooy5itRkGJL609OjxCMuT3/INRjO/m81XO4jVkZZACrAhwcYIIwQfNjNAvg7RI929mElEkah3JUaNLEhWD53yQRjrsemK3NxcCcwCOUsqczIC6SCSAAxbrkEY/wC29IbBh93roZ3NnbEecCaYEjyjJFN4/b7+aCPP5ZZMfqP5jQZ9n+0Ed7FzoVkCamUF10klWKthc52YEfGKZE4qpehYf9WJ+Guv3uamPaO91wpFCrS+mSARGUyYtjIwLMowUIXOesi0E7gnG4ry3S5t21RyZ0HBHRip2PTdTSoduotUC8i61XYY2wMYBcKnMOxbu4TfvYpX2LnaC/vLF43iWU+nLRHKEhZW0zKNDMoAmGQAeklb+1Xuvwj5d5+6NQMbntrFGkTvHcDnzel0Ux97m6ioRlztnSSG9jjfNTb/AI8kUiwhXkmdS6xRhS4UHBdiWCouTjLMMnYZNIPRH68N/wD6Nr+qSsOy2RxniokzqItDFn+y5TAafMH1A48ec0Fis+PpIZECSLNEAXhcKJMHOGXvaXUkEBlYjIIzkEUcC7QxXkTSwEnQ7RyKw0ujocMjod1YeQ+Iiq/xkE8fsOV1W3ujd468s6BHq83NG3nB8lLVsJLNfupaIXy0i8RgUbyxrNJiVB45ox0/rLkeSgtj9qolge4kWVEjcxYKZZnEnK0oikliZO6Mdfi3rdY8dEkxgaKaKQJrKyBcadWkESIzI2/iBJHjxkZrqWdvxHhuhpiI7i4na2ljOCH9NyyRujeXu53+KveznFbqG9Ww4kI5ZDG7Wl3GNPNRWXWskf8AQcZUnGx2+MhdKKKKAooooCiiigKWL2dg5UsBVmjuNfOV3kcHXnVjUxK5ydlx5sUzrVdISjBGKsVIVgFJBI2IDAgkHffaggX/AGbgmaF3Vs2xzb6JJUCHGnIVGAPdJG4OxI6E0XXZ2J5TMNccrAK7xOyFwucB9Jw+MnBYEjJwRk0p4xxK5sbd5XkWZ39LxW6sqqolcrEWJQAlCzByDvswGBit73D20sCzXvMMmrWjxoGfTG7HkLGgOQwB0ksdI67bgzg4DCkLQIrKkmoyEPJrYt7Jmm1ayx6ai2dhvtS9OwtoIlgMcjQpgLE81w8WB0BieQqwHkIIrTJ29hRHZ4rhTGLYshRdeLptER0Bsg68qVOGBHToSv4f26ZJrkXUVwsaXEUSsyRAQCWGEqJmV9wZJCNS6sArnAOaCxcV7MwXIiEyNiBleEJJLGEZRhWAjZdwCQPJmiLs3Csgl9eZ0DBC89w+nUMEqHkIVsbagM4J33qJP20gjcrMssYCXEgd0wCtswEpCgl8DOQSo1DcZ2rWO3MQZkeOZGQQkK3KGrnhjGFPMxk6JM5IA5bZOMEhttuxNtHGYo/TCo2olVubsDLklj996kkk+cmncUQVQqgBVACgdAAMAAfFUHhXF1u4TJFrTvOjAhdSsjFT01KdxkEFlIIIyDVd7Nds2a0sWnWWae+jeRRGsYGUXWy7soXbpn89A8PZaESvNHzImlOZuVI6K5/rMinTq29mAGPlqRNwOJzESHzA2uLEko7xBUs2G75IZh3s+yPlNYWHaGGa3S5VwEkjEqhtm0ldeSnXYZ/NS637cRP7GK4JMUM6AIrFknfRGQqsSMsDnONIGTgb0DHjXZ+G7CC4VmETiSPS8iFXX2LAoynIycfHWmXsnA07XB54ldQjOs9yuVUkhcLIAACScAeM+U1Aft5F3VSK4eR5Z4FRFjLcyBWdlyXC7quQc43GSN8QeyfbkvDEt2s2uU3OiXlrocwSy5jVUJbWIkzjSNWlsEkGgskPAIFikhKa0mLGYSM8ussADqaQsW2AG52AAHStdj2ciiAVWnKLjQjyyugx0GGY5A8QbIG2OgqEnbeHvB0mR1NsBGyqHJujpiGNWFJYMpDFSpU5wME4eHkOlsRyl1eZDH6yrZgYLJgtIFIDMg9lk6hgHfANOIcBimkWVtayoCqSRsyPpJBKFlPeUkA6WyM79d62WfCY4g4XVmT745ZmdtsAmQnOw6AYA8WKVdoe1PLtIZrbDNePBFalwwUG4YBXddmwFJbTsTjG2a0cR4lNYz2wkle4iunaFgyxLIsnLaRChRUUqeWykN5VOoYIISrfsRbRxGGP0wsZ1ZRbm7A75Jb/AOXxliT5yaYpwWITLOAwdE5aYeTQE2OkRatA3A3xnujyCkHEfRFiS3aaOORz6T9OxKQqhozgDLau6QWGR1xnGaava3LSa1nKoXiYRlYjhQpEiFgCcNkEHJIYddO1Buu+z0MtxHdOr82EERMJJVADY1DQrBSDgZBB6UX/AGehnniuJFcyW+owMJJV06hpbCqwU5GxyDtSbtdxh4LqzjFyIIpzMJmIiwNERdSGcEAlsD8vlrTYdu+Xac67jlIQSO0qRMqGJZzEk2HIwXXEnLBLYBIG6gg/4x2ehujGZ1duS4kixJKml16P3GGSMnrnrWV/wKKZlkYMskYKpIjMkgB3K61ILKSAdLZGQDjIqCe1y82WJbe6YwSLFIyopXWwjKjOvOCJlOcYUAltO2cE7YxyqBCkzSO06aFVC6GB+XI5y2gqrFRkMcl1xnNAysOCRw6ygYvLjmyMztI2BgZkYkgDJwowBk4AzWzhvDEt4+XFq05J7zu5yxLHvOxbqSevjqp8A7bDkW8t3JICbA3c+ETlkKY9bgr39Q1YCgYIY+MCmc/bqKPmiSG4UwGBZRiMkemWCx4w5zlmwcdCDQT37L2xgFvy8RLIZUVWdNLmRpdSspBXDsWGCMbYxgVnY8BjilM3feUro1yOzsFznSuThQSATgDOBnOBhfF23iMgjaKdCbg2rFhHhZeXzFB0uchkIIIyNxnFWKgKKKKAooooCiiigKKKKBfx7gkd5bvbzatMgG6nDKVYMrq3iZWUMPOPHSi77KTztE0953rdZRE8UXLfVLC0OtiZGXIDlhpVRqA8W1WeigpR9Dxirg3CDmJaK2mHG9pM0wbeUkl2bvZJPXffZhddjuZNMWlBhupIZp4tHeLQrGABLq2Q8mPIKk+ywwztZaKCjcQ7FSxgzrM00ka3gQCNOa4uSCNUjvpZowqgZGkqoGkVq4d2UlkQIkhiEfLkt5fSwhdJYhy0zGXJlTlakZWCjBAU9cX6ighcPtJUi0yzc2U5LOU0rnxYiDd1Rgbas+fJzSHhnYcwCxAnyOHrIkeY/ZiRNHe7+xA8lWuigrFn2QjtLVNEEU9zawmO3l5cSzNpQqiiVs6SQcZJxudsbUk4L2YnMXISTRHoiDO9ryWJhkQrEyiUGSNkEisowuH2O7A9CooKlw/sIYp45hOCI7me5VRHgZniMRT2ewCscbeTrjctuwhWMRemWCQm5a0KoFkje4Eg1tJqIdkEzhcBRvuCQDVtooKBxPsbJCjFX1ib0ok3KgU6BbPJIJOUZC0gZ2AIB1DVqBOMVKsezVy4SZJxBJC0iwt6XUB4pdDSCW21+yMqaw2oNt3huc3WigV8U4AtxbC3leQldDJL3eYHjYMsoONOoMoPTHUYxtUbwdeWaKa7mWQ2+owLGhjQM6lDIwMjlmClgNwBqbYnBD2igo59DUmHktc7CyaxXEWO7kFXOXOWGkZ6A74xV0gVgoDkFsd4gFQT5lJOB5smtlFAo4nwIzXVtcCTT6VMhC6c6uYhjOW1DHdO23Xy9KX9q+xrX3MBn0JLAYdJTXoJYkyR98BWIIVtiSFXBHjs9FBWLjshIwuMXIBuZ4p29bOk8tY0MTrzMvGyRAEZHU9QcVHs+wskMiyw3QVxJcsx5IKmO6lWV49GvYq6KVYHAxupG1W+igocvYeS3tl5chmaGyeyVVjQFldkzIA7lSyhAdJ2bBHUjGVn2YmmheAuqQs0Dq5tuU+qGRHA0GTLLiKNctjAGBn+jeqKCrS9iSZC/Pxm8W9xo/pLEIdHs/YlVBz1zmrTRRQFFFFAUUUUFVh9ESF1DRwXrK3sWWByCPKD5Kz8PY/et/8AQP8Azqu9k/aMHyB+s02oJnh7H71v/oH/AJ0eHsfvW/8AoH/nUOigmeHsfvW/+gf+dHh7H71v/oH/AJ1DooJnh7H71v8A6B/5064PxZLqFZ4tWl841Aqw0sVIKnocqarS9aneh77nxfKm/eJaCyUUUUBRRRQUe+9GKwhlkhc3GqJ3jfETkakYq2D49wa0erdw7+8/QvXF+0nt67/Gbn94kpfQd49W7h395+hej1buHf3n6F64PRQd49W7h395+hej1buHf3n6F64PRQd49W7h395+hevD6N/DhuTc7dfWXrhFarr72/yW/wAJoPrtWyMjx17WEHsV+IfqrOgKKKKAqv8AEO2kUMzwcq5kaPTzOVEzqNS6gNQ8eDVgqhye6F78qD93Wga+HsfvW/8AoH/nR4ex+9b/AOgf+dQ6KCZ4ex+9b/6B/wCdHh7H71v/AKB/51DooJnh7H71v/oH/nR4ex+9b/6B/wCdQ6KB5wTtNHdNIqJMjRaC6yoUOH1aSAeoOhvzUUl7Je3rz8Ha/wAeigS9l5QthAzEABBkkgDqR1Pnpmt0hUuHQqOrBhgY65bOBVe4NbubWxkQahFlpEBAJDRyIGGSASpbOMjYnG4AMn0jJKkkMydyeSUklY8cvAChwjAl28u/sN8bUDae/jQ6ZJI1OM4ZlU4zjOCemds0NfxhtBkjDDAKllDDV7EFc538XlqsXFldyrFlXWRLeeKViYwshZ4Ns6iU5qQsdQGULDyYrK/4ZLILgRxSoskFvHEjcrSTGZjokOslVGtAWVgcElSSBQWsuM4yMnJA8eBjJx5sj848tazeIG0F01f1dS56Z9jnPTf4qU8RhlMyXKRktDIF0d3U8Td2TDFwoB1awCAcwp0rCxtZ40toipJilLTv62wdcSNzFzurszLkAAjW46YNA4tb+OQjlyRvncaWVtsgZ2PTJG/nFNfQ99z4vlTfvEtVXsvayRxxJKsgKoQQ3K0oeYWwGU5JYMvlHc69M7uzvbL0rbrBydegyHVrxnVK79NJ/rY6+Kg6RWMkgVSzHAUEk+QDcmqX6pP93/6n/pWq79ELXG6cjGtWXOvpkEZxo89Bd4LhXUMjBlPQggg/lFbK45w7issDaoXK+UeI/Gp2NXPhHogo3duV0H+uuSv5R1X/AJ0HCe0Y/wBOu/xq5/eJK0vwecMFMEwZjpUGNwScZ0gYyTjfHXFZ9oXD3l2VIIa4uSp8RBuJMHPk3q0XHaeP7pIySR+lzNZyzSBZMt6XRBuCMjSRJgKozkdaCqDhE56QTdGP3t+i41Hp0GRnyZGaxHDJSWUQy5QAuND5UHoWGO6DnqfLVk4fxGBZZXLwor29zGsY5xUu8WgMx05BkJGd9tJyRhRUj7uW+uVw6GJrJYbeBxLlcSxPyHcDLewkPM1YOodOgCrfcaf+wm66fvb9cA6enXBBx13Fao7GRhqWOQgEgkKxGR1GQOoyM+TNWG24rE1m0bNGHe4d0D8z1pTbcpHBVSMocADc4XYDao/GeJpIts0Mug20XLYEOG1CR2Mq4BB5gcE75zkHbBoFLcKmC6zDKFxnVofGNIbOcYxpIPxEGoF197f5Lf4TT6a9U8OjjEg5ouJXZe9q0vDFGDqxg55bDGemPLSG6+9v8lv8JoPrmD2K/EP1VnVGi9Ejuj/R/EP/AJPN8is/VJ/u/wD1P/Sgu1are6SQao2Vh0yCDv5PjqneqT/d/wDqf+lVG34lJFIZInZCSTsfPnBHRvy0HZKocnuhe/Kg/d1rfwj0QhstyuP9tBt+VOv5s/FSfiq+mZeIi3dfXViEbA7ZNsBuRuB4j4xv4xQNYbtHOEdGI3IVlJx0zgHpXkt4ijUzoozpyWUDVnTpyT1yCMdcjFL3km5xkWJgiwkKmIdXMLjCBs+wAAJ3A2HxUruuFzIJIUR3R5bWdHTQMMs8bTDDudyIhL0wWd6CxNxGIBSZY8PnQda97HXTvvjBzjpitonUqGDLpONLZGDqIAwehySAPLkVW4uHzK0OUk1x3Ess8qcrD6reaMSqpO2rWg0ae7v4hqOUXBpHtRauCg9ebXgE5MrtGxCybS94S4XuhgMdAAFgmukT2bouempgOnxnzj89YfdGLVo5seoEArqXOW9iMZzk5GB480kRbkpPI0REtxAgQetEJIsbKYmUsVMZc6gdwRIwOCBnZbWkqzysVk0t6WAwIdL8uMq2fGoViDtj2OwPQhYeyXt68/B2v8eijsl7evPwdr/Hr2gTdk/aMHyB+s0yuXKozLjIUkZGRkDO4yM/nFLeyftGD5A/WaaSxhlKnOGBBwcHcY2PioFNhxh29LGUJi7i1qVDDQwiWUqQWOV0lu9tjT0OdtnDOLG45ipy1eOQA/0hy3AdGwCNyjYxnAZXHirYnAogoUB8LHykOt8qmFBVDnu5CLkjc6RknFb/ALnrzTMNQdkCEhiBgEkd3pkFmIOMjJoFtnxiVrJbkiLXLEjwrui63TOlmLHbJ6+QGmlherNEk0fsZFDL5cEZwfOOh84Na7ThaRLEiagsA0xDUxAGnTg5PewNhnOKzsbFYVKpqwWZsEk4LsWbGegLEnA23NBJXrUTsl2UhubRJpdepmlzhsDuzOo2x5FFS161O9D33Pi+VN+8S0Hnqf23+9+f/wCK0X/Ya3SJ3HMyqsw73jCk+TzVbK8IzsfH1oOT8I7NT3OCiYT+u2y/k8bfkq7cI7EQw4aT11/Kw7o+JOn581YgK9oPljtH7eu/xm5/eJKw4LbxSTolwzrEc8xkxqUBS2rcEHGOlZ9pPb13+M3P7xJUOCcocgKchl7wBGGUqdj5id6CxxdjCBcJISJoZoYYxsEPNmMQdiQTpJGRjG2awPZqIyXcaNITZHvE6AJFWZYXIGPWzltQzryNjvSyTtDOySIz6hKIhISq6iIQBHhsZXTjxYyck5zXknH5mLEsMyMrTHSuZCp1AyEDv97vYOxO5yd6Bzd9lYg1xoaXFpdJbyhimWWSV41dGCjS2U3UgjfOfFW0dkoRxBLJjKBJLKqsHiYlEeaMMcJhX1Qbrvs3iIpHcdo5nYlmXvS89wEQBpMk63AHeO5wDsMnA3NbI+1E6zc9TGJOY0pblx5Ltqyx2/23OOgLE4oFOc7joenj/wCfjrVdfe3+S3+E1Lnui4VSFAQEKFAA3OSdup858QA6AVEuvvb/ACW/wmg+lIewFtpH33oP6fm+Ks/U/tv978//AMVYoPYr8Q/VWdBWvAC2/wB78/8A8VSrDs9NO5EKHSGI1nZRg49l4/yZNdarwLjYUFY4R2Dijw0x5reQ7IP/AK/0vy/mpUygX96AAADb4A6e118VX2qHJ7oXvyoP3daBVFx5zdNBhGKzFNIVweWIIpTLrLFTpaZVIxvlemaLLjU0kTOqo8iifEYV01GKZolxIzFTnTuPON6nngcRYvh9Rk5urW4IfQI8qc90GMBCBsQMEV5HwKNU5Y5mjvHTzJMZdi7HrnOpic+LJxigiQccZ5YVUxlZJJUbuurry4g+GRmzG+rIKkHbB8dbk4jJ6ZjiPLKuLgkhWB9ZkjRQDrI35mTt4vPtI+48edWG1azJr1Nr1FOWTqz00ALp6YAGNhXr8KQur5cNGrKpDMDhyrNnfckopJO+1BHnvJhcpCOVh0lkBKvkCOSBcE6+pEzHONsDrRwjijysySKqOgBePcOpLMBuTiRCFGJF2J1bDGKlR8MRXjkGrVEhjj7zYCnSSCM94kxocnJ7ory04XHEQUByEEalmZsIpyFBYnAz+fAz0GAm9kvb15+Dtf49e152S9vXn4O1/j17QJuyftGD5A/WabVttfQ+5SCOO/u1RdkXTZnA8mTbkn8prb4Dv8IXnzLH7NQRaKleA7/CF58yx+zUeA7/AAhefMsfs1BFoqV4Dv8ACF58yx+zUeA7/CF58yx+zUEZetTvQ99z4vlTfvEtavAh/hG8+ZY/ZqdcC4OtpbpAjO4TV3n06iWdnJOkAdWPQCgn0UUUBRRRQfLHaT29d/jNz+8SUvrufEPQStZppZjcXamaR5GCmDAMjlyBmInGWPUmo/qDWnvq9/Pb/U0HFKK7X6g1p76vfz2/1NHqDWnvq9/Pb/U0HFKK7X6g1p76vfz2/wBTR6g1p76vfz2/1NBxStV197f5Lf4TXcPUGtPfV7+e3+prx/QEtCCDdXuCMHe38f8AwaDpUHsV+IfqrOvEXAA8le0BRRRQFUOT3QvflQfu61fKrnEOxnMnknS7uITNo1qgtiuUXQCOZCxGw8tAvoqV4Dv8IXnzLH7NR4Dv8IXnzLH7NQRaKleA7/CF58yx+zUeA7/CF58yx+zUEWipXgO/whefMsfs1HgO/wAIXnzLH7NQR+yXt68/B2v8evabcB7MC1eWQzzTPMEDGQRDAj1aQBHGg/pnqKKB1RRRQFFFFAUUUUBRRRQFFFFAUUUUBRRRQFFFFAUUUUBRRRQFFFFAUUUUBRRRQFFFFAUUUUBRRRQFFFFAUVzTglxdT28cz392GkXUwX0qFGSegMBOPymp3IuPhC9/RPs9BfaKoXIuPhC9/RPs9HIuPhC9/RPs9BfaKoXIuPhC9/RPs9HIuPhC9/RPs9BfaKoXIuPhC9/RPs9WfslePNw+0mlbU8tvC8jbDLNErE4G25JO1A2ooooCiiigKK+Zu1foscThv7qKK8ZUinmSNdEJwqysoGSmdgB1pV6svFvfr/Mg+roPq6ivlH1ZeLe/X+ZB9XR6svFvfr/Mg+roPq6ivlH1ZeLe/X+ZB9XR6svFvfr/ADIPq6D6uor5R9WXi3v1/mQfV0erLxb36/zIPq6D6uoqr+hlxeW64VbXFw5eWQOXYhRnErqNlAHQAdPFVooCiiigKKKonErmeS+uUW7uIkhMQRY+RjvRBiTriYk5PloL3RVC5Fx8IXv6J9no5Fx8IXv6J9noL7RVC5Fx8IXv6J9no5Fx8IXv6J9noL7RVC5Fx8IXv6J9no5Fx8IXv6J9noL7RVS7H3cxuLqGWeWZY1gaMycrUNfN1boijHcXqKKBH2T9owfIH6zTakXAZinDI3XGUhZhnOMqGODgjyVoXtLKeVhY9MptxrCyFQZkkZkA1d5k0KdiQRIOhG4WSiq5e9pXjKgcptcLSQjTIDI3NCRxKM91nDKNwcN5RUteLSG5kgHLUq0QTKyNkOhkbLBsAhUbHiO3TNA4oqv2HaVngilIQtMsGFAddLztpUFmJDIO8SRv3em4qRxbiE8EM02mErDGXU9/vYUkqV1d3cdcnYjz4BxTfsL7l2P4rb/sEpLEGGQ+nIJxpyBjO2xJwcddzTrsL7l2P4rb/sEoHlFFaL+cpE7r1VWIz0yFJoN9FVPhHogRvhbgctv6wyUP/df+Y89WmOUMoZSGB6EEEH4iKD477c+6l7+NXH7Z6R097bLnit6B47q4x9O9S+L9lUt5ri2/0iSS1X1ySNNUesAFlKgZRM5AcnfT7EZ2Cr0U+n7NaLOC71MweUx3CgYMZKrJGNRyDrjZiDjbSR4jTzi3YKKCcRu0qhrz0tFkxkzRh2R5kwO7oYKCCCCXAzkGgotFWztN2MFuEMbP37i4gAbSwxCygSa02XOo5Q7jQTuCKyl7DBbm4Uyk29vbi6WQKQ0sThDHpU7BmMqqc7LhuuMEKjRVr4R2XinIJW5QG3uJhqCqCYYzIAkpXDqwXrgYz48ZKTjlksMzQqGDRFkmDFWw6OysFdQAy7Ag4HX8tB9P+g37iWnyZP28lXSqX6DfuHafJk/byVdKAooqocO7frqKXC6cEgOuSuxxuvUfkz+Sgt9UOT3QvflQfu61d7e5WRQ8bKynoQQR+euf8WvhBdcRmYEiPksQOpxbjYfGcD8tAyoqFHeMJuTI0OrQXIXWGGGAzg5BTr3ttwNt6WydpTyndQgaOeKNgct3JpIwj90g50TA4/rKy+LNA/opCvaByIGAj0TyyRq+l2DIsMkqSooYHDcvGDnrnOMZybtJizFyVUnvEqG2Kxu2tlzvnlozBTvkqpwc0DyildxxjebQ0YW3VWd31aTqTmDdT3VCaSX39l02NaYONM07R5jwDBo7sh1CVC7d7OAQFbBI32oHnZL29efg7X+PXtedkvb15+Dtf49FAj7NwB+HRI2cPFpbBwcHIOD4tjUyfhkfLiVmZVtyrRkvjGhSqlmPXAJ61H7J+0YPkD9ZqVxqMtbTqqlmaKRVUbklo2UDHxmgjNwaCYsxZpdSNG/rmoYdxJjY7EMFIIwV0rjGBW+GyjiLycxsy6Q7O46oCq7nYMN/j8dLlikV45Uiccq3Mcnd3dm5WhdPVlQq7FvFkgZyaysLN4ufCyFkGZYGCkjU6sJFGf6Wss//ABiPEaCVa8LgESxo5aONVRBzMhQpVlIZTsw0IQ2cjHXfeRd8LSWJ4ZC7LINL94gkeTI6ePpjrSq34YXsoLV4yuuBEuCRjGiFYypI/pZAwemE+LLPg08jwIZ1KygYlyMZZdi4HkbGofHg7g0EwD4z5z1qkdneFXJs7crFOVMMRUgPgjlrjHmq8U37C+5dj+K2/wCwSgoH3Hu/7K4+a9eScKugCWinAAJOVfGPHmuuVovYNcToMAurKM+dSP8AvQcZp92Xt7wtm11Kp9kW+9n4wfZfkGatPB+wkMWGl9dfzjCD4k8f5c/FVlC4GBsB0oPjbtpn7pXmrGr0zPqxnGec+cA74zWQ7TXMrMM65J41hlbQDJIilCFY4yxzGne9kdO56172591L38auP2z1A4M+LiI6gmmRDqJxpwwOdXixjNAxh4/ckTwhA6ylXmjMZYLymJBVesYBYjbGxI6bVvl7V3jeuuoYSTi4UmIaOdnd02wCxXdRs2ncbVYl7Q28jXc3NRJbyxYXIOwNxqRCqkDB1mN5c9PXBvkVhf8AaO3a6vrkSAwXdqYbaHHeDMiLHG0fRBCyatXT1sac5FAg4h2jvSvLlQoskksgXlFMyygB5BsCXwQPMDgAZoPGb8coaJAY43t1zESXSTUzRSageYCSzBWzjcjGBix9puPwMeJYnSVbwWy2qAsRrjEWqYkjEekK65OCdWOmTW/inHbd+Lx3KTxLEt5DLK4djzVVoyGKdV0KknUf0tgSxoKYvam4iIQhVEcUsCoyDuJMWMi797LF33JyNRxjall7fGUqWCDSNICgDxk5PjYksdzk1K45CvMeUSo5kkkIVTkhcghiene1Hbr3TnxUsoO1dhOG3DcOgaOOYqQ2CofH3x+mKffce7/srj5r1ZvQb9xLT5Mn7eSrrQck+493/ZXHzXpaw336+Ou24qr8O7BxKxec8wkkheiDJzuOrfl281BUeztvdF82msf1m6J/9s90/FuaY+ly91epcBHLclZQAdDA24BGD4iDiuhxxhQFUAAdABgD4hVFk90L35UH7utBFFhCzMBIS5QxH13LhQ2or1z16k5PlNYT8Nt5pC/MyxEerlyAD1mTmIxUf1XOc+fHTalosZBdPI0bmL00JMBQGyLWKNZQerIGR1ZRg7q24BB8suHt6WaKWGZg/pkcsKqECW4d8rKSMEow2z8eMUDNeFwa0KyEHmPJEqyDGt1ZXKJv1EjnA2y5ON622trArYSQEnmDTzAxJd9cjFSTly25P5OlLILKUSxSOhYRzTZcKFkdXtwgleMePUNJ0gZCq2kAnEhoGF1DJy30hLrUQpODLNC6ggeMhGz5MeegzTg9sicnXgGMQsDL3mQAgI2+TgOQD7IBsA1Kj4bHrdkdsuU5gV/7PZVIG4A6EbZyc1FNsWu4XMJCmGbmZAIV5JLdwGI2LetN5d1HlFYcAs2jcjlssfKTRzNPMQ62Jg1g+uouSQx3GrGps7A/7Je3rz8Ha/x6K87Je3rz8Ha/x69oE3ZP2jB8gfrNNqrnZ7jEcVrFHIJldFw68i52IJ2yI8Uw8I4PLL9BdfVUDOilnhHB5ZfoLr6qjwjg8sv0F19VQM6KWeEcHll+guvqqPCODyy/QXX1VAzpv2F9y7H8Vt/2CVVfCODyy/QXX1VWzsVEV4bZKwKsttAGBBBBEKAgg7g58VA6ooooCiiig+OO3Pupe/jVx+2ekdW3tp2cum4leMtrcMrXM5UiKQggzOQQQu4xSbwXu/elz9FL/loFdFNPBe796XP0Uv8Alo8F7v3pc/RS/wCWgV0U08F7v3pc/RS/5aPBe796XP0Uv+WgV0U08F7v3pc/RS/5aPBe796XP0Uv+Wg+m/Qb9xLT5Mn7eSrpVP8AQjtmj4NapIjIyq+pWBVh69Id1O4q4UBRRRQFUOT3QvflQfu61fK53xO/WDiF3zRKNZgKERTOCBAAcMiEddutAxopZ4RweWX6C6+qo8I4PLL9BdfVUDOilnhHB5ZfoLr6qjwjg8sv0F19VQM6KWeEcHll+guvqqPCODyy/QXX1VA17Je3rz8Ha/x69rX2InEl1dyIH0FLYKWSRMledkAOoJxqH568o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data:image/jpg;base64,/9j/4AAQSkZJRgABAQAAAQABAAD/2wCEAAkGBhQREBUREBISFRUSGRgYEBcXGRUZGBoeGRUZFxwYGBMcHCgfGB0mGhUYHzEgIycpLCwsFx4xNTAqNSYrLCoBCQoKBQUFDQUFDSkYEhgpKSkpKSkpKSkpKSkpKSkpKSkpKSkpKSkpKSkpKSkpKSkpKSkpKSkpKSkpKSkpKSkpKf/AABEIAMABBgMBIgACEQEDEQH/xAAcAAACAgMBAQAAAAAAAAAAAAAABQQGAgMHAQj/xABTEAACAQMCAwIEDwwGCgMBAAABAgMABBESIQUTMQYiFkFRYQcUFyMyNDVUVXFykpPT1BUzc3SBkaSxs7TD0UJSU2Sy0iQlYmODoaPB4eJDgoR1/8QAFAEBAAAAAAAAAAAAAAAAAAAAAP/EABQRAQAAAAAAAAAAAAAAAAAAAAD/2gAMAwEAAhEDEQA/AO40UUUBSrg3aWG6knijLCS1cJOjDDKSMg+Qg4OCOuDTWucX3+hXK8UXaMXE1txD8FJOeXKfwcpG/XS5FBc+L9o4raSCGTUZLpikCKMlioyx6gAAYyT0zXlz2hUTNBFHLPIgBlWLRhA2663d1UMRuFzqxvjBBqp8XPNveHXWQRNdkQdPvSWs4Ug+R2LyZ8YdPJU30MchL5ZPvwvrnn565JUqfiKacY2xQWG37QxyQySoJCYciaPTiVCBkq0Zwc4II/rAgjIIyuj7ewGBbpo7lbd11CYxMUCnozacsq/7RAFKIlJ41xAx/exZwi4x/a98pnz8o/mI8tM/Q/kVeC2hkKhBbIXLY0gBNyxO2MZzmgn8V7Vw26wOdci3TpHbtEA4dnBKAHPjAJB6eetkPHtUgjaC4RmVmTUqgNoxldQYgNvsCRnfyGuWcOiccK4Vp7gbiim01qTiMtOYyVyCRg5Az0I3rqlis6SsbiaF0ZUWEIjR94GQvkNI+cro6H+idqD3s/2gS9iMsKyBAzJl10klGKsAM52YEfGKZ1UvQwP+r/8A9F3+9y1Znl1xFoiCWUmM9QcjunPjHSgXN2mRnkS3imuDCdMxiCaVYDJTW7qGYZ3VSxHQ4NSuD8YS6j5sWoAM6EOpRgyMUYMh3Ugg7Gq56EWPuPbjfUOYJg2dXM5z69Wd9WrPWn3FboW8MjwqpkYgIox3pX0ogbcdSUySem9Bs4bxuK4eZIn1NbScqbzNpVsef2WPjBHirTD2iRrxrMJKJEQSMSo0aGJCtrzvkgjHXY7bVUeG5seKw5hmihv4hA5kMJ1TwAsjs0cjd54+YDnBJA6702tD/r+4/Erf9vNQWW/v44ImmmdUjjBZ2Y4AA8ZNKLntesUfOlt7pITjEjIuN+haPXzIwc9XRQPHik3ooy5itRkGJL609OjxCMuT3/INRjO/m81XO4jVkZZACrAhwcYIIwQfNjNAvg7RI929mElEkah3JUaNLEhWD53yQRjrsemK3NxcCcwCOUsqczIC6SCSAAxbrkEY/wC29IbBh93roZ3NnbEecCaYEjyjJFN4/b7+aCPP5ZZMfqP5jQZ9n+0Ed7FzoVkCamUF10klWKthc52YEfGKZE4qpehYf9WJ+Guv3uamPaO91wpFCrS+mSARGUyYtjIwLMowUIXOesi0E7gnG4ry3S5t21RyZ0HBHRip2PTdTSoduotUC8i61XYY2wMYBcKnMOxbu4TfvYpX2LnaC/vLF43iWU+nLRHKEhZW0zKNDMoAmGQAeklb+1Xuvwj5d5+6NQMbntrFGkTvHcDnzel0Ux97m6ioRlztnSSG9jjfNTb/AI8kUiwhXkmdS6xRhS4UHBdiWCouTjLMMnYZNIPRH68N/wD6Nr+qSsOy2RxniokzqItDFn+y5TAafMH1A48ec0Fis+PpIZECSLNEAXhcKJMHOGXvaXUkEBlYjIIzkEUcC7QxXkTSwEnQ7RyKw0ujocMjod1YeQ+Iiq/xkE8fsOV1W3ujd468s6BHq83NG3nB8lLVsJLNfupaIXy0i8RgUbyxrNJiVB45ox0/rLkeSgtj9qolge4kWVEjcxYKZZnEnK0oikliZO6Mdfi3rdY8dEkxgaKaKQJrKyBcadWkESIzI2/iBJHjxkZrqWdvxHhuhpiI7i4na2ljOCH9NyyRujeXu53+KveznFbqG9Ww4kI5ZDG7Wl3GNPNRWXWskf8AQcZUnGx2+MhdKKKKAooooCiiigKWL2dg5UsBVmjuNfOV3kcHXnVjUxK5ydlx5sUzrVdISjBGKsVIVgFJBI2IDAgkHffaggX/AGbgmaF3Vs2xzb6JJUCHGnIVGAPdJG4OxI6E0XXZ2J5TMNccrAK7xOyFwucB9Jw+MnBYEjJwRk0p4xxK5sbd5XkWZ39LxW6sqqolcrEWJQAlCzByDvswGBit73D20sCzXvMMmrWjxoGfTG7HkLGgOQwB0ksdI67bgzg4DCkLQIrKkmoyEPJrYt7Jmm1ayx6ai2dhvtS9OwtoIlgMcjQpgLE81w8WB0BieQqwHkIIrTJ29hRHZ4rhTGLYshRdeLptER0Bsg68qVOGBHToSv4f26ZJrkXUVwsaXEUSsyRAQCWGEqJmV9wZJCNS6sArnAOaCxcV7MwXIiEyNiBleEJJLGEZRhWAjZdwCQPJmiLs3Csgl9eZ0DBC89w+nUMEqHkIVsbagM4J33qJP20gjcrMssYCXEgd0wCtswEpCgl8DOQSo1DcZ2rWO3MQZkeOZGQQkK3KGrnhjGFPMxk6JM5IA5bZOMEhttuxNtHGYo/TCo2olVubsDLklj996kkk+cmncUQVQqgBVACgdAAMAAfFUHhXF1u4TJFrTvOjAhdSsjFT01KdxkEFlIIIyDVd7Nds2a0sWnWWae+jeRRGsYGUXWy7soXbpn89A8PZaESvNHzImlOZuVI6K5/rMinTq29mAGPlqRNwOJzESHzA2uLEko7xBUs2G75IZh3s+yPlNYWHaGGa3S5VwEkjEqhtm0ldeSnXYZ/NS637cRP7GK4JMUM6AIrFknfRGQqsSMsDnONIGTgb0DHjXZ+G7CC4VmETiSPS8iFXX2LAoynIycfHWmXsnA07XB54ldQjOs9yuVUkhcLIAACScAeM+U1Aft5F3VSK4eR5Z4FRFjLcyBWdlyXC7quQc43GSN8QeyfbkvDEt2s2uU3OiXlrocwSy5jVUJbWIkzjSNWlsEkGgskPAIFikhKa0mLGYSM8ussADqaQsW2AG52AAHStdj2ciiAVWnKLjQjyyugx0GGY5A8QbIG2OgqEnbeHvB0mR1NsBGyqHJujpiGNWFJYMpDFSpU5wME4eHkOlsRyl1eZDH6yrZgYLJgtIFIDMg9lk6hgHfANOIcBimkWVtayoCqSRsyPpJBKFlPeUkA6WyM79d62WfCY4g4XVmT745ZmdtsAmQnOw6AYA8WKVdoe1PLtIZrbDNePBFalwwUG4YBXddmwFJbTsTjG2a0cR4lNYz2wkle4iunaFgyxLIsnLaRChRUUqeWykN5VOoYIISrfsRbRxGGP0wsZ1ZRbm7A75Jb/AOXxliT5yaYpwWITLOAwdE5aYeTQE2OkRatA3A3xnujyCkHEfRFiS3aaOORz6T9OxKQqhozgDLau6QWGR1xnGaava3LSa1nKoXiYRlYjhQpEiFgCcNkEHJIYddO1Buu+z0MtxHdOr82EERMJJVADY1DQrBSDgZBB6UX/AGehnniuJFcyW+owMJJV06hpbCqwU5GxyDtSbtdxh4LqzjFyIIpzMJmIiwNERdSGcEAlsD8vlrTYdu+Xac67jlIQSO0qRMqGJZzEk2HIwXXEnLBLYBIG6gg/4x2ehujGZ1duS4kixJKml16P3GGSMnrnrWV/wKKZlkYMskYKpIjMkgB3K61ILKSAdLZGQDjIqCe1y82WJbe6YwSLFIyopXWwjKjOvOCJlOcYUAltO2cE7YxyqBCkzSO06aFVC6GB+XI5y2gqrFRkMcl1xnNAysOCRw6ygYvLjmyMztI2BgZkYkgDJwowBk4AzWzhvDEt4+XFq05J7zu5yxLHvOxbqSevjqp8A7bDkW8t3JICbA3c+ETlkKY9bgr39Q1YCgYIY+MCmc/bqKPmiSG4UwGBZRiMkemWCx4w5zlmwcdCDQT37L2xgFvy8RLIZUVWdNLmRpdSspBXDsWGCMbYxgVnY8BjilM3feUro1yOzsFznSuThQSATgDOBnOBhfF23iMgjaKdCbg2rFhHhZeXzFB0uchkIIIyNxnFWKgKKKKAooooCiiigKKKKBfx7gkd5bvbzatMgG6nDKVYMrq3iZWUMPOPHSi77KTztE0953rdZRE8UXLfVLC0OtiZGXIDlhpVRqA8W1WeigpR9Dxirg3CDmJaK2mHG9pM0wbeUkl2bvZJPXffZhddjuZNMWlBhupIZp4tHeLQrGABLq2Q8mPIKk+ywwztZaKCjcQ7FSxgzrM00ka3gQCNOa4uSCNUjvpZowqgZGkqoGkVq4d2UlkQIkhiEfLkt5fSwhdJYhy0zGXJlTlakZWCjBAU9cX6ighcPtJUi0yzc2U5LOU0rnxYiDd1Rgbas+fJzSHhnYcwCxAnyOHrIkeY/ZiRNHe7+xA8lWuigrFn2QjtLVNEEU9zawmO3l5cSzNpQqiiVs6SQcZJxudsbUk4L2YnMXISTRHoiDO9ryWJhkQrEyiUGSNkEisowuH2O7A9CooKlw/sIYp45hOCI7me5VRHgZniMRT2ewCscbeTrjctuwhWMRemWCQm5a0KoFkje4Eg1tJqIdkEzhcBRvuCQDVtooKBxPsbJCjFX1ib0ok3KgU6BbPJIJOUZC0gZ2AIB1DVqBOMVKsezVy4SZJxBJC0iwt6XUB4pdDSCW21+yMqaw2oNt3huc3WigV8U4AtxbC3leQldDJL3eYHjYMsoONOoMoPTHUYxtUbwdeWaKa7mWQ2+owLGhjQM6lDIwMjlmClgNwBqbYnBD2igo59DUmHktc7CyaxXEWO7kFXOXOWGkZ6A74xV0gVgoDkFsd4gFQT5lJOB5smtlFAo4nwIzXVtcCTT6VMhC6c6uYhjOW1DHdO23Xy9KX9q+xrX3MBn0JLAYdJTXoJYkyR98BWIIVtiSFXBHjs9FBWLjshIwuMXIBuZ4p29bOk8tY0MTrzMvGyRAEZHU9QcVHs+wskMiyw3QVxJcsx5IKmO6lWV49GvYq6KVYHAxupG1W+igocvYeS3tl5chmaGyeyVVjQFldkzIA7lSyhAdJ2bBHUjGVn2YmmheAuqQs0Dq5tuU+qGRHA0GTLLiKNctjAGBn+jeqKCrS9iSZC/Pxm8W9xo/pLEIdHs/YlVBz1zmrTRRQFFFFAUUUUFVh9ESF1DRwXrK3sWWByCPKD5Kz8PY/et/8AQP8Azqu9k/aMHyB+s02oJnh7H71v/oH/AJ0eHsfvW/8AoH/nUOigmeHsfvW/+gf+dHh7H71v/oH/AJ1DooJnh7H71v8A6B/5064PxZLqFZ4tWl841Aqw0sVIKnocqarS9aneh77nxfKm/eJaCyUUUUBRRRQUe+9GKwhlkhc3GqJ3jfETkakYq2D49wa0erdw7+8/QvXF+0nt67/Gbn94kpfQd49W7h395+hej1buHf3n6F64PRQd49W7h395+hej1buHf3n6F64PRQd49W7h395+hevD6N/DhuTc7dfWXrhFarr72/yW/wAJoPrtWyMjx17WEHsV+IfqrOgKKKKAqv8AEO2kUMzwcq5kaPTzOVEzqNS6gNQ8eDVgqhye6F78qD93Wga+HsfvW/8AoH/nR4ex+9b/AOgf+dQ6KCZ4ex+9b/6B/wCdHh7H71v/AKB/51DooJnh7H71v/oH/nR4ex+9b/6B/wCdQ6KB5wTtNHdNIqJMjRaC6yoUOH1aSAeoOhvzUUl7Je3rz8Ha/wAeigS9l5QthAzEABBkkgDqR1Pnpmt0hUuHQqOrBhgY65bOBVe4NbubWxkQahFlpEBAJDRyIGGSASpbOMjYnG4AMn0jJKkkMydyeSUklY8cvAChwjAl28u/sN8bUDae/jQ6ZJI1OM4ZlU4zjOCemds0NfxhtBkjDDAKllDDV7EFc538XlqsXFldyrFlXWRLeeKViYwshZ4Ns6iU5qQsdQGULDyYrK/4ZLILgRxSoskFvHEjcrSTGZjokOslVGtAWVgcElSSBQWsuM4yMnJA8eBjJx5sj848tazeIG0F01f1dS56Z9jnPTf4qU8RhlMyXKRktDIF0d3U8Td2TDFwoB1awCAcwp0rCxtZ40toipJilLTv62wdcSNzFzurszLkAAjW46YNA4tb+OQjlyRvncaWVtsgZ2PTJG/nFNfQ99z4vlTfvEtVXsvayRxxJKsgKoQQ3K0oeYWwGU5JYMvlHc69M7uzvbL0rbrBydegyHVrxnVK79NJ/rY6+Kg6RWMkgVSzHAUEk+QDcmqX6pP93/6n/pWq79ELXG6cjGtWXOvpkEZxo89Bd4LhXUMjBlPQggg/lFbK45w7issDaoXK+UeI/Gp2NXPhHogo3duV0H+uuSv5R1X/AJ0HCe0Y/wBOu/xq5/eJK0vwecMFMEwZjpUGNwScZ0gYyTjfHXFZ9oXD3l2VIIa4uSp8RBuJMHPk3q0XHaeP7pIySR+lzNZyzSBZMt6XRBuCMjSRJgKozkdaCqDhE56QTdGP3t+i41Hp0GRnyZGaxHDJSWUQy5QAuND5UHoWGO6DnqfLVk4fxGBZZXLwor29zGsY5xUu8WgMx05BkJGd9tJyRhRUj7uW+uVw6GJrJYbeBxLlcSxPyHcDLewkPM1YOodOgCrfcaf+wm66fvb9cA6enXBBx13Fao7GRhqWOQgEgkKxGR1GQOoyM+TNWG24rE1m0bNGHe4d0D8z1pTbcpHBVSMocADc4XYDao/GeJpIts0Mug20XLYEOG1CR2Mq4BB5gcE75zkHbBoFLcKmC6zDKFxnVofGNIbOcYxpIPxEGoF197f5Lf4TT6a9U8OjjEg5ouJXZe9q0vDFGDqxg55bDGemPLSG6+9v8lv8JoPrmD2K/EP1VnVGi9Ejuj/R/EP/AJPN8is/VJ/u/wD1P/Sgu1are6SQao2Vh0yCDv5PjqneqT/d/wDqf+lVG34lJFIZInZCSTsfPnBHRvy0HZKocnuhe/Kg/d1rfwj0QhstyuP9tBt+VOv5s/FSfiq+mZeIi3dfXViEbA7ZNsBuRuB4j4xv4xQNYbtHOEdGI3IVlJx0zgHpXkt4ijUzoozpyWUDVnTpyT1yCMdcjFL3km5xkWJgiwkKmIdXMLjCBs+wAAJ3A2HxUruuFzIJIUR3R5bWdHTQMMs8bTDDudyIhL0wWd6CxNxGIBSZY8PnQda97HXTvvjBzjpitonUqGDLpONLZGDqIAwehySAPLkVW4uHzK0OUk1x3Ess8qcrD6reaMSqpO2rWg0ae7v4hqOUXBpHtRauCg9ebXgE5MrtGxCybS94S4XuhgMdAAFgmukT2bouempgOnxnzj89YfdGLVo5seoEArqXOW9iMZzk5GB480kRbkpPI0REtxAgQetEJIsbKYmUsVMZc6gdwRIwOCBnZbWkqzysVk0t6WAwIdL8uMq2fGoViDtj2OwPQhYeyXt68/B2v8eijsl7evPwdr/Hr2gTdk/aMHyB+s0yuXKozLjIUkZGRkDO4yM/nFLeyftGD5A/WaaSxhlKnOGBBwcHcY2PioFNhxh29LGUJi7i1qVDDQwiWUqQWOV0lu9tjT0OdtnDOLG45ipy1eOQA/0hy3AdGwCNyjYxnAZXHirYnAogoUB8LHykOt8qmFBVDnu5CLkjc6RknFb/ALnrzTMNQdkCEhiBgEkd3pkFmIOMjJoFtnxiVrJbkiLXLEjwrui63TOlmLHbJ6+QGmlherNEk0fsZFDL5cEZwfOOh84Na7ThaRLEiagsA0xDUxAGnTg5PewNhnOKzsbFYVKpqwWZsEk4LsWbGegLEnA23NBJXrUTsl2UhubRJpdepmlzhsDuzOo2x5FFS161O9D33Pi+VN+8S0Hnqf23+9+f/wCK0X/Ya3SJ3HMyqsw73jCk+TzVbK8IzsfH1oOT8I7NT3OCiYT+u2y/k8bfkq7cI7EQw4aT11/Kw7o+JOn581YgK9oPljtH7eu/xm5/eJKw4LbxSTolwzrEc8xkxqUBS2rcEHGOlZ9pPb13+M3P7xJUOCcocgKchl7wBGGUqdj5id6CxxdjCBcJISJoZoYYxsEPNmMQdiQTpJGRjG2awPZqIyXcaNITZHvE6AJFWZYXIGPWzltQzryNjvSyTtDOySIz6hKIhISq6iIQBHhsZXTjxYyck5zXknH5mLEsMyMrTHSuZCp1AyEDv97vYOxO5yd6Bzd9lYg1xoaXFpdJbyhimWWSV41dGCjS2U3UgjfOfFW0dkoRxBLJjKBJLKqsHiYlEeaMMcJhX1Qbrvs3iIpHcdo5nYlmXvS89wEQBpMk63AHeO5wDsMnA3NbI+1E6zc9TGJOY0pblx5Ltqyx2/23OOgLE4oFOc7joenj/wCfjrVdfe3+S3+E1Lnui4VSFAQEKFAA3OSdup858QA6AVEuvvb/ACW/wmg+lIewFtpH33oP6fm+Ks/U/tv978//AMVYoPYr8Q/VWdBWvAC2/wB78/8A8VSrDs9NO5EKHSGI1nZRg49l4/yZNdarwLjYUFY4R2Dijw0x5reQ7IP/AK/0vy/mpUygX96AAADb4A6e118VX2qHJ7oXvyoP3daBVFx5zdNBhGKzFNIVweWIIpTLrLFTpaZVIxvlemaLLjU0kTOqo8iifEYV01GKZolxIzFTnTuPON6nngcRYvh9Rk5urW4IfQI8qc90GMBCBsQMEV5HwKNU5Y5mjvHTzJMZdi7HrnOpic+LJxigiQccZ5YVUxlZJJUbuurry4g+GRmzG+rIKkHbB8dbk4jJ6ZjiPLKuLgkhWB9ZkjRQDrI35mTt4vPtI+48edWG1azJr1Nr1FOWTqz00ALp6YAGNhXr8KQur5cNGrKpDMDhyrNnfckopJO+1BHnvJhcpCOVh0lkBKvkCOSBcE6+pEzHONsDrRwjijysySKqOgBePcOpLMBuTiRCFGJF2J1bDGKlR8MRXjkGrVEhjj7zYCnSSCM94kxocnJ7ory04XHEQUByEEalmZsIpyFBYnAz+fAz0GAm9kvb15+Dtf49e152S9vXn4O1/j17QJuyftGD5A/WabVttfQ+5SCOO/u1RdkXTZnA8mTbkn8prb4Dv8IXnzLH7NQRaKleA7/CF58yx+zUeA7/AAhefMsfs1BFoqV4Dv8ACF58yx+zUeA7/CF58yx+zUEZetTvQ99z4vlTfvEtavAh/hG8+ZY/ZqdcC4OtpbpAjO4TV3n06iWdnJOkAdWPQCgn0UUUBRRRQfLHaT29d/jNz+8SUvrufEPQStZppZjcXamaR5GCmDAMjlyBmInGWPUmo/qDWnvq9/Pb/U0HFKK7X6g1p76vfz2/1NHqDWnvq9/Pb/U0HFKK7X6g1p76vfz2/wBTR6g1p76vfz2/1NBxStV197f5Lf4TXcPUGtPfV7+e3+prx/QEtCCDdXuCMHe38f8AwaDpUHsV+IfqrOvEXAA8le0BRRRQFUOT3QvflQfu61fKrnEOxnMnknS7uITNo1qgtiuUXQCOZCxGw8tAvoqV4Dv8IXnzLH7NR4Dv8IXnzLH7NQRaKleA7/CF58yx+zUeA7/CF58yx+zUEWipXgO/whefMsfs1HgO/wAIXnzLH7NQR+yXt68/B2v8evabcB7MC1eWQzzTPMEDGQRDAj1aQBHGg/pnqKKB1RRRQFFFFAUUUUBRRRQFFFFAUUUUBRRRQFFFFAUUUUBRRRQFFFFAUUUUBRRRQFFFFAUUUUBRRRQFFFFAUVzTglxdT28cz392GkXUwX0qFGSegMBOPymp3IuPhC9/RPs9BfaKoXIuPhC9/RPs9HIuPhC9/RPs9BfaKoXIuPhC9/RPs9HIuPhC9/RPs9BfaKoXIuPhC9/RPs9WfslePNw+0mlbU8tvC8jbDLNErE4G25JO1A2ooooCiiigKK+Zu1foscThv7qKK8ZUinmSNdEJwqysoGSmdgB1pV6svFvfr/Mg+roPq6ivlH1ZeLe/X+ZB9XR6svFvfr/Mg+roPq6ivlH1ZeLe/X+ZB9XR6svFvfr/ADIPq6D6uor5R9WXi3v1/mQfV0erLxb36/zIPq6D6uoqr+hlxeW64VbXFw5eWQOXYhRnErqNlAHQAdPFVooCiiigKKKonErmeS+uUW7uIkhMQRY+RjvRBiTriYk5PloL3RVC5Fx8IXv6J9no5Fx8IXv6J9noL7RVC5Fx8IXv6J9no5Fx8IXv6J9noL7RVC5Fx8IXv6J9no5Fx8IXv6J9noL7RVS7H3cxuLqGWeWZY1gaMycrUNfN1boijHcXqKKBH2T9owfIH6zTakXAZinDI3XGUhZhnOMqGODgjyVoXtLKeVhY9MptxrCyFQZkkZkA1d5k0KdiQRIOhG4WSiq5e9pXjKgcptcLSQjTIDI3NCRxKM91nDKNwcN5RUteLSG5kgHLUq0QTKyNkOhkbLBsAhUbHiO3TNA4oqv2HaVngilIQtMsGFAddLztpUFmJDIO8SRv3em4qRxbiE8EM02mErDGXU9/vYUkqV1d3cdcnYjz4BxTfsL7l2P4rb/sEpLEGGQ+nIJxpyBjO2xJwcddzTrsL7l2P4rb/sEoHlFFaL+cpE7r1VWIz0yFJoN9FVPhHogRvhbgctv6wyUP/df+Y89WmOUMoZSGB6EEEH4iKD477c+6l7+NXH7Z6R097bLnit6B47q4x9O9S+L9lUt5ri2/0iSS1X1ySNNUesAFlKgZRM5AcnfT7EZ2Cr0U+n7NaLOC71MweUx3CgYMZKrJGNRyDrjZiDjbSR4jTzi3YKKCcRu0qhrz0tFkxkzRh2R5kwO7oYKCCCCXAzkGgotFWztN2MFuEMbP37i4gAbSwxCygSa02XOo5Q7jQTuCKyl7DBbm4Uyk29vbi6WQKQ0sThDHpU7BmMqqc7LhuuMEKjRVr4R2XinIJW5QG3uJhqCqCYYzIAkpXDqwXrgYz48ZKTjlksMzQqGDRFkmDFWw6OysFdQAy7Ag4HX8tB9P+g37iWnyZP28lXSqX6DfuHafJk/byVdKAooqocO7frqKXC6cEgOuSuxxuvUfkz+Sgt9UOT3QvflQfu61d7e5WRQ8bKynoQQR+euf8WvhBdcRmYEiPksQOpxbjYfGcD8tAyoqFHeMJuTI0OrQXIXWGGGAzg5BTr3ttwNt6WydpTyndQgaOeKNgct3JpIwj90g50TA4/rKy+LNA/opCvaByIGAj0TyyRq+l2DIsMkqSooYHDcvGDnrnOMZybtJizFyVUnvEqG2Kxu2tlzvnlozBTvkqpwc0DyildxxjebQ0YW3VWd31aTqTmDdT3VCaSX39l02NaYONM07R5jwDBo7sh1CVC7d7OAQFbBI32oHnZL29efg7X+PXtedkvb15+Dtf49FAj7NwB+HRI2cPFpbBwcHIOD4tjUyfhkfLiVmZVtyrRkvjGhSqlmPXAJ61H7J+0YPkD9ZqVxqMtbTqqlmaKRVUbklo2UDHxmgjNwaCYsxZpdSNG/rmoYdxJjY7EMFIIwV0rjGBW+GyjiLycxsy6Q7O46oCq7nYMN/j8dLlikV45Uiccq3Mcnd3dm5WhdPVlQq7FvFkgZyaysLN4ufCyFkGZYGCkjU6sJFGf6Wss//ABiPEaCVa8LgESxo5aONVRBzMhQpVlIZTsw0IQ2cjHXfeRd8LSWJ4ZC7LINL94gkeTI6ePpjrSq34YXsoLV4yuuBEuCRjGiFYypI/pZAwemE+LLPg08jwIZ1KygYlyMZZdi4HkbGofHg7g0EwD4z5z1qkdneFXJs7crFOVMMRUgPgjlrjHmq8U37C+5dj+K2/wCwSgoH3Hu/7K4+a9eScKugCWinAAJOVfGPHmuuVovYNcToMAurKM+dSP8AvQcZp92Xt7wtm11Kp9kW+9n4wfZfkGatPB+wkMWGl9dfzjCD4k8f5c/FVlC4GBsB0oPjbtpn7pXmrGr0zPqxnGec+cA74zWQ7TXMrMM65J41hlbQDJIilCFY4yxzGne9kdO56172591L38auP2z1A4M+LiI6gmmRDqJxpwwOdXixjNAxh4/ckTwhA6ylXmjMZYLymJBVesYBYjbGxI6bVvl7V3jeuuoYSTi4UmIaOdnd02wCxXdRs2ncbVYl7Q28jXc3NRJbyxYXIOwNxqRCqkDB1mN5c9PXBvkVhf8AaO3a6vrkSAwXdqYbaHHeDMiLHG0fRBCyatXT1sac5FAg4h2jvSvLlQoskksgXlFMyygB5BsCXwQPMDgAZoPGb8coaJAY43t1zESXSTUzRSageYCSzBWzjcjGBix9puPwMeJYnSVbwWy2qAsRrjEWqYkjEekK65OCdWOmTW/inHbd+Lx3KTxLEt5DLK4djzVVoyGKdV0KknUf0tgSxoKYvam4iIQhVEcUsCoyDuJMWMi797LF33JyNRxjall7fGUqWCDSNICgDxk5PjYksdzk1K45CvMeUSo5kkkIVTkhcghiene1Hbr3TnxUsoO1dhOG3DcOgaOOYqQ2CofH3x+mKffce7/srj5r1ZvQb9xLT5Mn7eSrrQck+493/ZXHzXpaw336+Ou24qr8O7BxKxec8wkkheiDJzuOrfl281BUeztvdF82msf1m6J/9s90/FuaY+ly91epcBHLclZQAdDA24BGD4iDiuhxxhQFUAAdABgD4hVFk90L35UH7utBFFhCzMBIS5QxH13LhQ2or1z16k5PlNYT8Nt5pC/MyxEerlyAD1mTmIxUf1XOc+fHTalosZBdPI0bmL00JMBQGyLWKNZQerIGR1ZRg7q24BB8suHt6WaKWGZg/pkcsKqECW4d8rKSMEow2z8eMUDNeFwa0KyEHmPJEqyDGt1ZXKJv1EjnA2y5ON622trArYSQEnmDTzAxJd9cjFSTly25P5OlLILKUSxSOhYRzTZcKFkdXtwgleMePUNJ0gZCq2kAnEhoGF1DJy30hLrUQpODLNC6ggeMhGz5MeegzTg9sicnXgGMQsDL3mQAgI2+TgOQD7IBsA1Kj4bHrdkdsuU5gV/7PZVIG4A6EbZyc1FNsWu4XMJCmGbmZAIV5JLdwGI2LetN5d1HlFYcAs2jcjlssfKTRzNPMQ62Jg1g+uouSQx3GrGps7A/7Je3rz8Ha/x6K87Je3rz8Ha/x69oE3ZP2jB8gfrNNqrnZ7jEcVrFHIJldFw68i52IJ2yI8Uw8I4PLL9BdfVUDOilnhHB5ZfoLr6qjwjg8sv0F19VQM6KWeEcHll+guvqqPCODyy/QXX1VAzpv2F9y7H8Vt/2CVVfCODyy/QXX1VWzsVEV4bZKwKsttAGBBBBEKAgg7g58VA6ooooCiiig+OO3Pupe/jVx+2ekdW3tp2cum4leMtrcMrXM5UiKQggzOQQQu4xSbwXu/elz9FL/loFdFNPBe796XP0Uv8Alo8F7v3pc/RS/wCWgV0U08F7v3pc/RS/5aPBe796XP0Uv+WgV0U08F7v3pc/RS/5aPBe796XP0Uv+Wg+m/Qb9xLT5Mn7eSrpVP8AQjtmj4NapIjIyq+pWBVh69Id1O4q4UBRRRQFUOT3QvflQfu61fK53xO/WDiF3zRKNZgKERTOCBAAcMiEddutAxopZ4RweWX6C6+qo8I4PLL9BdfVUDOilnhHB5ZfoLr6qjwjg8sv0F19VQM6KWeEcHll+guvqqPCODyy/QXX1VA17Je3rz8Ha/x69rX2InEl1dyIH0FLYKWSRMledkAOoJxqH568o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data:image/jpg;base64,/9j/4AAQSkZJRgABAQAAAQABAAD/2wCEAAkGBhQQERQTEhQWFRQWGR0YFxgWFx0eGRgbHRcWFx8cGh8bGyYhIBwvGxcXIC8hJTMqLCwsGB8xNTAqOCYrLioBCQoKDgwOGA8PGTUkHh4sLC01LikqKSw2NSkqKS0tMS4pNS4sLTEpLCk1LDQ1KiwsLCkpLDU1NSwwLCksNTUpKf/AABEIAHwAvwMBIgACEQEDEQH/xAAcAAACAgMBAQAAAAAAAAAAAAAABgQFAgMHAQj/xABBEAACAQMCBAQCCAIJAgcAAAABAgMABBESIQUGMUETIlFxMmEHFCNCUoGRoTOxFUNiY3KCwtHwwdIWJDRUZJKy/8QAGQEBAQEBAQEAAAAAAAAAAAAAAAECBAMF/8QAJREBAAICAQMEAgMAAAAAAAAAAAECAxEhBBIxMkFRodHwI2Fx/9oADAMBAAIRAxEAPwDuNFFJ/PfO5tB4FsPEunwAANXh6tlJX7zk7Km2cEkhQTQaefefzaMtpZp4/EJto4xuIwfvyegxuAfc7VP5F5vW+hCSMBdxKBcIFK6XyynTnqNSkZXIzXMoLSSJ3gtvteITki4nDZZM41RI+PiHWWYYC7BRkqFbeF8mWsISDxCt6qhxNGSko7fZZyDEMadHmH4gSckOj0UqQczyWhCX4Bj6LdouIz8pl38Jvnuh9V6U1I4IBByDuCOhoPaKKKAooooCiiigKKKKAooooCiiigKKKKAooooCiiigVPpB5wbh8SCNczTHRGSPIp8oyckAtlhpUkZOdwATXOY1kik8GNmmvpWYSSocmNiBrjifGDNjHiTnaNcKoHlWuzcW4Yl1BJBKMpIpRh8iMbZ79wfWue8tcqxWrXNhNq8VlBSYHS8lvnylCPhZHzqA+8QxzqoPLDgUNli1uEIFyqqLhGKr4gJZYUx5oiDhkJJLtkk6usniK402/EiSmofVr1ToYOdgHZf4U3bUMI/oOlT7OYTiSwvlDyhPNkYS4izgSoB0OcalG6N8sGvI5fAb6nd/awS+SGWTBDg/1ExPWTHwsfjH9obhq/pSexGm+Hj2/QXMabqP/kxjp85FGn1ArGV/6Ph+tWUsZtMa3gkf7HST8UD7+Gcn4d0Oei1skMvDdxqmsh1G7TWw+XeSEenxKOmodNNzy0rRtLw9o9Ey5aBt7S4VhvsM+GxH3079R6BVT8/teXVi9u0qJLOEjjGArIpUTPLudQ8xVMbfZsd87dVrkrcOtUtFurdZ0ui3hWoMmqWOVS0YhQnKmINrLdQV1MT6MnJ/O5k+yu2GrVoiuQmiC5IwrCM5I1B9QHTWACudwAdqKKKAooooCiiigKKKKAooooInEeLQ26hppUjB6F2Az7Z6/lVCefUlb/ycT3aLkyyRbIgBAIVmwJH76F3wPbOHAwLviF3cSKuq2b6rEDksgA8R332BfxEAx92Mb700qoGw2FB5b3CyIroQysAykdCCMgj5YrZSqeT3t2L8PnaAuSZI5dUsPmYsWRC40OCSRpIBzgjoRu4PzIyuba98k4kKRyeGyRTg7oUJyusqcFAc5Bx6UDJRRRQFUfNXBGnRZIMLdQHXAx6E4w0bf2HXyn0yD2q8ooEyWNeI28c0JMUyEtExHmhlXKtHIO4yCjr3H5VvtJ0v4JIp4wGH2dxCTko3XY+h2ZXHYgjcVq4/jhszXe/1Wb/1AA/hyAYWYD0YAI3z0H1qlvONK6LxS1DgxYW7hZcO0OxIde7oG8RDv5S2NjQXfCr2SCUWk5LHGYJj/XKo3Vv75R1/EPMO+K8PFYz3QPksvDDyKQdCTO2NEY7mRDkxr97H48Vv5vvowLXJyfGWWNUGqeQoMhYV76tWGY4CqTnrS9aW9xxaYSO+mNCcPGcxwHddNuTtJcdQ0+6puE33oMbCzk4jMwx4MaKY2VdhaxEYMEekafrDj+Iw/hqdA3OzZzHPFa2ZjEKSAgQw2+BiRz5UjA9O59ApPapipBYW22IoIVJPyHUn1LE+5JPcmkq9vXvLnScxylCAufNZ27YyxH/upAQP7tSPzza0UibT4hYiZnUKHgPO78Pla3gzIi6Fkc6mRnw2uRcn4S+pBj7sSnB3Id7b6Tm/rIR7qf8Aeudce4egiijeVYp7aQQHp54N3jkweoVCHJ26OM71zZeLzQuxSVvi9djvnofasYssZI21ek1fUlr9Its/xak9xtVza8w28vwSqfzr5k5f43eXDaE0SuclIyMM+MZC4wPy74OOlM3A7yWS48CeB4ZAQTqz3YDuAR129cfKvVh9CJIG6EH2NZUlKTnb9qvLfixQYYM/t1H6mibXNFQI+NRnrqX3U1Kiulb4WB9jRW2tF9diGN5G+FFLNj0UEn9hW+onFuJJbQyTSnCRqWYgZOB2A7nsB3JFAr8u8RFnaJLcgGe7laRVhBkeQyHWg2HmKxaQW2UKnXApo4m7iGUxlA4Ripk+DUFONW48ueu42pI5A4POjwm5jeJYoNNqinyBGxrE3fxzhCVPlH3ehw181IxsrkJIsR8J/tHXKr5TksPTGfX2PSgTfov518SO3s3RciLCusnmyqBsSRModNjsd1Ixg01c7xubGYx41Jpk3ONo5ElbSfxaUOPniqr6OuUBaxLPKG+syIq4di5hiAGmEM2+3f557AV5zZzzHDObM20lwhQ/WNAACo6kADURrJGcgHYfPapa0V5lcdLW4iNz/RxgmDqrL0YAj2IyK2Ugcsc+WcELRySTxqjvoWeOVmWMdBr0nIxkjckAgZ2pt4DzBFexmSHVgEDDoVO6q4ODvgqykH0NImJ8Latq+Y0sqKKKrLlHHuD8Wu5NDw61JbOuVVtk8506Y1OZPLpOZQ2/3ar7u9ks1fh0yJNcMwdpTrfxgygjEK4eVgAU0+WLCDOBkV2eqTmvhQlgaRcLPCDJDJjdXUEgE9dJ3Vh3DGgTOC8lySlpLssokADqWzPMB0WZ1wqR/wBxF5ezFqar/iUNnGurYbJFHGuXcjokSLufYbDvgUqX30iHwkYqtoXRWBmIkl8yg/ZwRtqbrs0hRehpI4zxm7dbmS3jkRYwEubmZs3JDHAUkDRFH3Kx9Bgk709trETPK95j5xV7hUkliSZN0QuDFanpqc/DLdeg+CP5nrQcuX6TpDHpeaZJLgSLHJh5Q6mTVr1jPmVctn7oPpSbxThxtTH47DDqZFRG1Yy2MEg75ABHbc04/RjyQl+Zby5AitoMquQMtJp3LAjGF2yO5wDnBrl3GeI44+fp0T/HGtco3MHDdMjEqgk0+VIjJN21DVL5i5G2y4UEfLNc8trgxshB0lCXB7EjBHT5jH510Lmwyv4iSFmmdSSFxoHQINGnCkqNh67ALXN5Og2O2xJ9zt+/yrorERGo9nN3bl2H6POR7eXh2biNZDMxbJ6qB5QAeoOdR29asrLhoj4gkUcsrxwrkrI2rSzA7AkZwFAJGTuw9K5Fy/zjc2O0MhCk5KHdT17HYH5j0rqf0a3DXBkuH+JyzH3JC/6TXyOn6LqMfV3zXybpO9RufuPHEOjJkpOOKxHJ+jG4rZeRykp4Tqoz59S5yP7Poaxtx5qmV9mHIxQHAycnucY/asqKKo2vxD7JojDdEEEa4lwcHIyjBsggdx+VJXM3D1jiX7biyx+LGZi+twEDg5GpSQ2pUwV39+lOUXLtrcZmhd1dsB3t52XJH4grac+4zVHzpwaVYo7f+kp1+tSLCgeKKQ6viyCBGy40ltWSRgY3xUbPFnb+HGqF2fSManILN82IAGar73htvesNbeJ4D4ZFkbRrGh9MqKdLEeU6WzjI23qojtuLwxg+NZ3Lgbq0UkZOM4wyuRk7dVG/61Z8nWBhs4g2rxGBkl1gBvEkJd8gD8TEewG5oJVlxyKWWSFSwlj+JHVlJGca11AakztqXIzSjzJybcz8QaS38KOGSNPEeQljrUuuURSCT4egblR0+dXP1nxOLKEdXWK2cOq9YmeSMjxD08wTZdiNBO+RTGHGSMjIwSO4znH8j+hrN6VvHbaOHpjyWxW7qTqXNoOSQt79WnuZ2EkXiRlFWNfKdLoTpOTuGGDkAb+peOX+XY7JCqMzZCDU+M6Y41jQbADAVR7kk96ic5MEgWYuEMEqSjP3yDjwx/acMUGM7sNjV+DUpjrT0xoyZb5Ob2mf9l7RRRW3mK8ZcjB6V7RQKHNF9BwyIBLJGil1CQqqRxL5QPtSFOM9BkY260i36pdpHYWsDQs7K0ke7uiFlBuUmVsSJpAjKMemnbauq8z2sktncRw48R42VQTjJIxjPbIyM9s1Q8g8IdWluZYmhLqkUaOAHVEyTkAkDLsfyUfKvGZvGSIj0zE7esRXsmZ88Ebnjkybh9mjJMpRXWNFEQ1prHwLKdwusBVwA2GGTtTfxi08ThCHhbQKgxIA5yj43Opid317+bqy7008w8AjvYTDKWC6lcMhwysrBgRkEdR3qp4LbQ2sTW6aXg82FAZmbUSW1s7YOcnOMda1XHWkz2xrbFr2t6pcgtbPw9Ycs0hYmUyfGX76s9Paq265ajm8xUqWyVf1BGASP1Ibvgb11q44BauEEsTStH5VZ2KkoCdCSaT5wowMnqBUq7sI3XHgRquc+Ve539dq5en6WcWS15tvf7y+Z03SThy3yTeZ7v3l8633Js0bEqNa9iP+orrv0bWJitACMHAB98Fj/wDqpt7y3HnyMV+R3H+9WHB7XwYwpIJyScdP3+WK7tvoTK2tRualVGtXGCcit3jD1oyzqNxDiCwRmR84BAwoyzFmCqqjuSxAHvUgMMgE4z65q4tOHJsSQ5/ahBP4vzDwtJW+tOLS8Chn8JmWUatwC0Qw52GQdWK1cjXEl9dfW9TT2cSPFBLcKizayy62UIOmF06mCtj1ya5R9I9qycSuycguxZSdhgZGx9Af5g9xXXOWeKxjh9oOFQpD9YcqBNqIUqGMjOVIZ2+zIByM7dKxFtzMfDsyYYpjpfe+7f1Jm43xR4pbWJCq+PJpLuMgBVLlQMjzsBhfTc4OMGwvrYyIUDvGT99Mahv2yCPlVbxHhLSXdrNhHSISAhicozBCsqDBBYaGTsQJDg9QbHiN8IInlZWYIpYhFyxA9B3NbcyouLu04PCms+FHJKFLsckySZJeRjuckbsem3YVF4TdpcX1xdQSLJCkCQExkMGkVpJT5gd8K6j/ADmuU8b4+/FdBmEk8ep2gjjVUXdiBk6tUjhMKSuQp1DrmrXlOzFi72t401hZXADKrMgSRwPOpmBJQFAmRlScMK1NdRvbwrm7rdsVnXz7fn6dA4fC3Ep7e8kiMdvEhaCOXHiNI+nErKCQoCDC/e85O21NlQuF8RgmQfV5InRfKPCZSowNh5Tgbdqm1l7ivCa9ooFjiHNb5+wWMAd52KFvYbED3/SveEcw3M0ojMMRUbu6SZCj9D5j2FWV1x6NB+L+Rqom5jbpGoUfIYomzS7gDJOBWEV0rbAg0lycQaT42PuP+tbI7pl3PmX1FQ2b7s+RvY9PakqO4B+Rq2tr5H+IB/8AF1/elriUE8MjsIvGgJJUw58VF9GQ7tj1XPtREybjSRECVgMnA1DY9+uMVPRh2OD6Gl+3vorlcArIoOSpG6keoO4NbrnWUIhfQ+Bp1DK9e5OT0FBeNHn4lB9q22/DIyMu2PkFGaqLS9kSLVKMMoy2MEHAzkb1Z21xrUHGMjI/nVExY4F6IW9ztWYvcfAqr7DeotGKG2cspY5Y5PrWtrgpuM5+RxWVaLroPeiIR4NBc3kM80SPIh2JzjpgFh8LEDoSM9PQYrrbhs+Y7+HzWsdw8sNqqa2WNy0UkqspBJKtJIsYB+LG/a7tIQ7hTnDZU4ODggjY/nW204k3DY4re4icwoqxxTwozqQoCgSIilo2xjpqU+o6UagyWtyJEV1zhgCNSlTg+qsAQfka8vGURuXbSgU6mzjSMHJz2wN81S/0jezMHt4I1hx0uS6SvnuAqt4YHowJOfu43rrvlZIobi5vHeeRi0siK7rEwUArCE1EFBpUYPxEnPXFFJlxbT2EbGx4nay6lVERQPGdUQIiIsfia2wBjGkaiW21GnheTZljSQXcst1GdaNKcRFiCGVkUHysCRncrsR039tuOSapRaWAZUbw9YljjVpFxrHTOlWJXVg5KtttU3g3F7kTeBeJEruhkjaFmKNpIDIQ4B1DUpyNiCemKz3RvQUuK2EbMrtYXdpdjJWe0iV9LZO5eM4dTqJIcAkHfeujWUpaNGOQSoJ1LpOcd17H5dq30VoFFFFBScQ5dBy0JCk7lD8Df9p+YpemtSraSCj/AIW7/wCE9CKfK0Xdmkq6XUMPn2+YPY0TRDZcHBr1JCpyDV1xDgLx7rmVPT+sX2/EP3qnMORlTqA6+o9xURmHVuvlPqOn6dqkJdOnxeYdiP8AeoFZxzFen5jt+lBIvuFW92QzriT7siHRKP8AMPiHvkVWT8KuoN1xdxj8ICTgfNfhf/KQflUqWxEx1KSsn5lf9xU+1LRrh21t/L86ChteJRzZVW3GQ8bAq47YZTgir+wmLDfscVLHL8F/GTOmXU4WRSVkUYGMON+5qv8A/AVyDoW/dYe32S+L7F+nTvihpth4vC6s6yLpUlWYnABGDjJx6iq2bnW21aIi87/hgRnP7DFW3D/otsYt3jaZvWZi2/8AhGF/ami1skiXTGiovoigD9BVXRFjk4jcfwbRYFP3rl9//om/86suF8o3IfXc3fibEeGkYVB8wc5z703UUNIVtweOMggEkdCTU2iiiivGXI33r2o/EYneKRY20SMjBGP3WKkA/kcGg5rarxCeW6hsJBFbm4kZZgilFDEMxDliWbWZPIqjDZy46VQ8d5XktfFVrtxcRyLJHI4ZTNG7Ro8sbI4IlXVIrDzHT0HmBpn5durqyT6lbWrknUU8UYFu5ILGZ/hliLFnV1JY/AQDvV/cfR5DOii7knuHDay7SuoD/iRVYKmOwXoPWsdseYFvy9etLD9pgSRs0T6SSNSMVyC2+CADv61Z1D4ZwtLdWVNR1MXYsxJLHGSSfYVMrYKKKKAooooCq7iHBElOoZST8a/6h3qxooEy+4e0ZxKuM9HUZRvcdj/zesIrZegBc/8AOwp1ZQRg7j51jHEF+EAewxRNF2HhErdgo+e37Cp0HLyj42LfIbCreihpqgtljGFGBW2iiiiiiigKKKKAooooCiiigKKKKAoooo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752600" y="2209800"/>
            <a:ext cx="1219200" cy="646331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GARBAGE</a:t>
            </a:r>
            <a:r>
              <a:rPr lang="en-US" dirty="0" smtClean="0"/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33800" y="2196353"/>
            <a:ext cx="1219200" cy="646331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PERFECT MODEL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15000" y="2209800"/>
            <a:ext cx="1219200" cy="646331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GARBAGE RESULTS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828800" y="3061447"/>
            <a:ext cx="1219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PERFECT DATA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10000" y="3048000"/>
            <a:ext cx="1219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GARBAGE MODEL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91200" y="3061447"/>
            <a:ext cx="1219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GARBAGE RESULTS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828800" y="3975847"/>
            <a:ext cx="1219200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PERFECT DATA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10000" y="3962400"/>
            <a:ext cx="1219200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PERFECT MODEL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91200" y="3975847"/>
            <a:ext cx="1219200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PERFECT RESULTS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Right Arrow 21"/>
          <p:cNvSpPr/>
          <p:nvPr/>
        </p:nvSpPr>
        <p:spPr>
          <a:xfrm>
            <a:off x="3048000" y="2438400"/>
            <a:ext cx="609600" cy="228600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/>
          <p:cNvSpPr/>
          <p:nvPr/>
        </p:nvSpPr>
        <p:spPr>
          <a:xfrm>
            <a:off x="5029200" y="2438400"/>
            <a:ext cx="609600" cy="228600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ight Arrow 23"/>
          <p:cNvSpPr/>
          <p:nvPr/>
        </p:nvSpPr>
        <p:spPr>
          <a:xfrm>
            <a:off x="3124200" y="3290919"/>
            <a:ext cx="609600" cy="228600"/>
          </a:xfrm>
          <a:prstGeom prst="rightArrow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>
            <a:off x="5105400" y="3290919"/>
            <a:ext cx="609600" cy="228600"/>
          </a:xfrm>
          <a:prstGeom prst="rightArrow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Arrow 25"/>
          <p:cNvSpPr/>
          <p:nvPr/>
        </p:nvSpPr>
        <p:spPr>
          <a:xfrm>
            <a:off x="3137647" y="4164978"/>
            <a:ext cx="609600" cy="228600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Arrow 26"/>
          <p:cNvSpPr/>
          <p:nvPr/>
        </p:nvSpPr>
        <p:spPr>
          <a:xfrm>
            <a:off x="5118847" y="4164978"/>
            <a:ext cx="609600" cy="228600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1828800" y="5269468"/>
            <a:ext cx="1371600" cy="338554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DEDUCTOR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810000" y="5269468"/>
            <a:ext cx="1219200" cy="369332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GOVT.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867400" y="5257800"/>
            <a:ext cx="1219200" cy="369332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Up Arrow 31"/>
          <p:cNvSpPr/>
          <p:nvPr/>
        </p:nvSpPr>
        <p:spPr>
          <a:xfrm>
            <a:off x="2133600" y="4800600"/>
            <a:ext cx="838200" cy="381000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Up Arrow 32"/>
          <p:cNvSpPr/>
          <p:nvPr/>
        </p:nvSpPr>
        <p:spPr>
          <a:xfrm>
            <a:off x="4038600" y="4800600"/>
            <a:ext cx="838200" cy="381000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Up Arrow 33"/>
          <p:cNvSpPr/>
          <p:nvPr/>
        </p:nvSpPr>
        <p:spPr>
          <a:xfrm>
            <a:off x="5943600" y="4800600"/>
            <a:ext cx="838200" cy="381000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  <p:bldP spid="11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609600" y="1905000"/>
            <a:ext cx="7848600" cy="4131900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70000"/>
                  <a:satMod val="130000"/>
                </a:schemeClr>
              </a:gs>
              <a:gs pos="43000">
                <a:schemeClr val="accent3">
                  <a:tint val="44000"/>
                  <a:satMod val="165000"/>
                </a:schemeClr>
              </a:gs>
              <a:gs pos="93000">
                <a:schemeClr val="accent3">
                  <a:tint val="15000"/>
                  <a:satMod val="165000"/>
                </a:schemeClr>
              </a:gs>
              <a:gs pos="100000">
                <a:schemeClr val="accent3">
                  <a:tint val="5000"/>
                  <a:satMod val="25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isometricOffAxis2Left"/>
            <a:lightRig rig="threePt" dir="t"/>
          </a:scene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dirty="0" smtClean="0"/>
              <a:t>It is an </a:t>
            </a:r>
            <a:r>
              <a:rPr lang="en-US" dirty="0"/>
              <a:t>initiative for the modernization of the current system for collection, processing, monitoring and accounting of direct taxes using modern </a:t>
            </a:r>
            <a:r>
              <a:rPr lang="en-US" dirty="0" smtClean="0"/>
              <a:t>technology  and is expected </a:t>
            </a:r>
            <a:r>
              <a:rPr lang="en-US" dirty="0"/>
              <a:t>to </a:t>
            </a:r>
            <a:r>
              <a:rPr lang="en-US" dirty="0" smtClean="0"/>
              <a:t>–</a:t>
            </a:r>
          </a:p>
          <a:p>
            <a:pPr algn="just"/>
            <a:endParaRPr lang="en-US" sz="1050" dirty="0" smtClean="0"/>
          </a:p>
          <a:p>
            <a:pPr algn="just">
              <a:buFont typeface="Wingdings" pitchFamily="2" charset="2"/>
              <a:buChar char="ü"/>
            </a:pPr>
            <a:r>
              <a:rPr lang="en-US" sz="2000" dirty="0" smtClean="0"/>
              <a:t>enhance </a:t>
            </a:r>
            <a:r>
              <a:rPr lang="en-US" sz="2000" b="1" dirty="0"/>
              <a:t>convenience in record keeping</a:t>
            </a:r>
            <a:r>
              <a:rPr lang="en-US" sz="2000" dirty="0"/>
              <a:t> and return preparation </a:t>
            </a:r>
            <a:endParaRPr lang="en-US" sz="2000" dirty="0" smtClean="0"/>
          </a:p>
          <a:p>
            <a:pPr algn="just">
              <a:buFont typeface="Wingdings" pitchFamily="2" charset="2"/>
              <a:buChar char="ü"/>
            </a:pPr>
            <a:r>
              <a:rPr lang="en-US" sz="2000" dirty="0" smtClean="0"/>
              <a:t>reduce </a:t>
            </a:r>
            <a:r>
              <a:rPr lang="en-US" sz="2000" b="1" dirty="0"/>
              <a:t>cost of compliance</a:t>
            </a:r>
            <a:r>
              <a:rPr lang="en-US" sz="2000" dirty="0"/>
              <a:t> </a:t>
            </a:r>
            <a:endParaRPr lang="en-US" sz="2000" dirty="0" smtClean="0"/>
          </a:p>
          <a:p>
            <a:pPr algn="just">
              <a:buFont typeface="Wingdings" pitchFamily="2" charset="2"/>
              <a:buChar char="ü"/>
            </a:pPr>
            <a:r>
              <a:rPr lang="en-US" sz="2000" b="1" dirty="0" smtClean="0"/>
              <a:t>improving </a:t>
            </a:r>
            <a:r>
              <a:rPr lang="en-US" sz="2000" b="1" dirty="0"/>
              <a:t>overall tax </a:t>
            </a:r>
            <a:r>
              <a:rPr lang="en-US" sz="2000" b="1" dirty="0" smtClean="0"/>
              <a:t>compliance</a:t>
            </a:r>
            <a:r>
              <a:rPr lang="en-US" sz="2000" dirty="0"/>
              <a:t>,</a:t>
            </a:r>
            <a:endParaRPr lang="en-US" sz="2000" dirty="0" smtClean="0"/>
          </a:p>
          <a:p>
            <a:pPr algn="just">
              <a:buFont typeface="Wingdings" pitchFamily="2" charset="2"/>
              <a:buChar char="ü"/>
            </a:pPr>
            <a:r>
              <a:rPr lang="en-US" sz="2000" b="1" dirty="0"/>
              <a:t>r</a:t>
            </a:r>
            <a:r>
              <a:rPr lang="en-US" sz="2000" b="1" dirty="0" smtClean="0"/>
              <a:t>educe </a:t>
            </a:r>
            <a:r>
              <a:rPr lang="en-US" sz="2000" b="1" dirty="0"/>
              <a:t>leakage of revenue</a:t>
            </a:r>
            <a:r>
              <a:rPr lang="en-US" sz="2000" dirty="0"/>
              <a:t>, </a:t>
            </a:r>
            <a:endParaRPr lang="en-US" sz="2000" dirty="0" smtClean="0"/>
          </a:p>
          <a:p>
            <a:pPr algn="just">
              <a:buFont typeface="Wingdings" pitchFamily="2" charset="2"/>
              <a:buChar char="ü"/>
            </a:pPr>
            <a:r>
              <a:rPr lang="en-US" sz="2000" b="1" dirty="0" smtClean="0"/>
              <a:t>increase </a:t>
            </a:r>
            <a:r>
              <a:rPr lang="en-US" sz="2000" b="1" dirty="0"/>
              <a:t>the tax base</a:t>
            </a:r>
            <a:r>
              <a:rPr lang="en-US" sz="2000" dirty="0"/>
              <a:t>, 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000" dirty="0" smtClean="0"/>
              <a:t>improve </a:t>
            </a:r>
            <a:r>
              <a:rPr lang="en-US" sz="2000" b="1" dirty="0"/>
              <a:t>process efficiency &amp; transparency</a:t>
            </a:r>
            <a:r>
              <a:rPr lang="en-US" sz="2000" dirty="0"/>
              <a:t>, </a:t>
            </a:r>
            <a:endParaRPr lang="en-US" sz="2000" dirty="0" smtClean="0"/>
          </a:p>
          <a:p>
            <a:pPr algn="just">
              <a:buFont typeface="Wingdings" pitchFamily="2" charset="2"/>
              <a:buChar char="ü"/>
            </a:pPr>
            <a:r>
              <a:rPr lang="en-US" sz="2000" dirty="0" smtClean="0"/>
              <a:t>enable </a:t>
            </a:r>
            <a:r>
              <a:rPr lang="en-US" sz="2000" b="1" dirty="0"/>
              <a:t>speedy reconciliation</a:t>
            </a:r>
            <a:r>
              <a:rPr lang="en-US" sz="2000" dirty="0"/>
              <a:t>, </a:t>
            </a:r>
            <a:endParaRPr lang="en-US" sz="2000" dirty="0" smtClean="0"/>
          </a:p>
          <a:p>
            <a:pPr algn="just">
              <a:buFont typeface="Wingdings" pitchFamily="2" charset="2"/>
              <a:buChar char="ü"/>
            </a:pPr>
            <a:r>
              <a:rPr lang="en-US" sz="2000" dirty="0" smtClean="0"/>
              <a:t>enable </a:t>
            </a:r>
            <a:r>
              <a:rPr lang="en-US" sz="2000" b="1" dirty="0"/>
              <a:t>faster transfer of tax collected to </a:t>
            </a:r>
            <a:r>
              <a:rPr lang="en-US" sz="2000" b="1" dirty="0" smtClean="0"/>
              <a:t>Govt. </a:t>
            </a:r>
            <a:r>
              <a:rPr lang="en-US" sz="2000" b="1" dirty="0"/>
              <a:t>coffers</a:t>
            </a:r>
            <a:r>
              <a:rPr lang="en-US" sz="2000" dirty="0"/>
              <a:t> </a:t>
            </a:r>
            <a:r>
              <a:rPr lang="en-US" sz="2000" dirty="0" smtClean="0"/>
              <a:t> &amp;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000" b="1" dirty="0" smtClean="0"/>
              <a:t>facilitate </a:t>
            </a:r>
            <a:r>
              <a:rPr lang="en-US" sz="2000" b="1" dirty="0"/>
              <a:t>data mining</a:t>
            </a:r>
            <a:r>
              <a:rPr lang="en-US" sz="2000" dirty="0"/>
              <a:t> to identify trends and making </a:t>
            </a:r>
            <a:r>
              <a:rPr lang="en-US" sz="2000" dirty="0" smtClean="0"/>
              <a:t>projections.</a:t>
            </a:r>
          </a:p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838200"/>
            <a:ext cx="685800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The Ultimate Advantage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3E380-F244-40CC-9AB9-FA1168AAB135}" type="datetime2">
              <a:rPr lang="en-US" smtClean="0"/>
              <a:pPr/>
              <a:t>Friday, May 24, 2013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219200" y="685800"/>
            <a:ext cx="6096000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For Details on e-TDS Statements</a:t>
            </a:r>
          </a:p>
          <a:p>
            <a:pPr algn="ctr"/>
            <a:r>
              <a:rPr lang="en-US" sz="2400" b="1" dirty="0" smtClean="0"/>
              <a:t>&amp; Various Other Queries</a:t>
            </a:r>
            <a:endParaRPr lang="en-US" sz="2400" b="1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AD74-184D-4A77-B5D2-B064B8A122DD}" type="datetime2">
              <a:rPr lang="en-US" smtClean="0"/>
              <a:pPr/>
              <a:t>Friday, May 24, 2013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838200" y="1828800"/>
            <a:ext cx="7162800" cy="31242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Please 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Log On To</a:t>
            </a:r>
          </a:p>
          <a:p>
            <a:pPr algn="ctr"/>
            <a:endParaRPr lang="en-US" sz="2800" dirty="0" smtClean="0">
              <a:solidFill>
                <a:schemeClr val="tx1"/>
              </a:solidFill>
            </a:endParaRPr>
          </a:p>
          <a:p>
            <a:pPr algn="ctr"/>
            <a:endParaRPr lang="en-US" sz="2800" dirty="0" smtClean="0">
              <a:solidFill>
                <a:schemeClr val="tx1"/>
              </a:solidFill>
            </a:endParaRPr>
          </a:p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http://www.tin-nsdl.com/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AEFE-4DFF-4C06-96F1-C3E974FCC1B7}" type="datetime2">
              <a:rPr lang="en-US" smtClean="0"/>
              <a:pPr/>
              <a:t>Friday, May 24, 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 dirty="0"/>
          </a:p>
        </p:txBody>
      </p:sp>
      <p:pic>
        <p:nvPicPr>
          <p:cNvPr id="4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219200" y="228600"/>
            <a:ext cx="990600" cy="1371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</a:t>
            </a:r>
            <a:endParaRPr kumimoji="0" lang="en-US" sz="9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657600" y="289559"/>
            <a:ext cx="990600" cy="1184367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</a:t>
            </a:r>
            <a:endParaRPr kumimoji="0" lang="en-US" sz="8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560417" y="256904"/>
            <a:ext cx="99060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8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S</a:t>
            </a:r>
            <a:endParaRPr kumimoji="0" lang="en-US" sz="8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05000" y="990600"/>
            <a:ext cx="990600" cy="4572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5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HREE</a:t>
            </a:r>
            <a:endParaRPr kumimoji="0" lang="en-US" sz="115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495800" y="990600"/>
            <a:ext cx="762000" cy="4572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5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EE</a:t>
            </a:r>
            <a:endParaRPr kumimoji="0" lang="en-US" sz="115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6248400" y="962296"/>
            <a:ext cx="1295400" cy="4572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YSTEM</a:t>
            </a:r>
            <a:endParaRPr kumimoji="0" lang="en-US" sz="115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304800" y="1905000"/>
            <a:ext cx="2133600" cy="1184367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educt</a:t>
            </a:r>
            <a:endParaRPr kumimoji="0" lang="en-US" sz="8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04800" y="3235233"/>
            <a:ext cx="2057400" cy="1184367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8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</a:t>
            </a:r>
            <a:r>
              <a:rPr lang="en-US" sz="3200" b="1" dirty="0" err="1" smtClean="0">
                <a:solidFill>
                  <a:srgbClr val="FF0000"/>
                </a:solidFill>
                <a:latin typeface="+mj-lt"/>
              </a:rPr>
              <a:t>eposit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1280158" y="4572000"/>
            <a:ext cx="1539241" cy="1184367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Striped Right Arrow 15"/>
          <p:cNvSpPr/>
          <p:nvPr/>
        </p:nvSpPr>
        <p:spPr>
          <a:xfrm>
            <a:off x="2438400" y="2286000"/>
            <a:ext cx="978408" cy="685800"/>
          </a:xfrm>
          <a:prstGeom prst="stripedRightArrow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triped Right Arrow 16"/>
          <p:cNvSpPr/>
          <p:nvPr/>
        </p:nvSpPr>
        <p:spPr>
          <a:xfrm>
            <a:off x="2462348" y="3657600"/>
            <a:ext cx="978408" cy="685800"/>
          </a:xfrm>
          <a:prstGeom prst="stripedRightArrow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triped Right Arrow 17"/>
          <p:cNvSpPr/>
          <p:nvPr/>
        </p:nvSpPr>
        <p:spPr>
          <a:xfrm>
            <a:off x="2514600" y="4953000"/>
            <a:ext cx="978408" cy="685800"/>
          </a:xfrm>
          <a:prstGeom prst="stripedRightArrow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3810000" y="2362200"/>
            <a:ext cx="4724400" cy="40011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4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4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AS PER PROVISIONS OF Ch. XVII-B</a:t>
            </a:r>
            <a:endParaRPr lang="en-US" sz="20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886200" y="3733800"/>
            <a:ext cx="4724400" cy="40011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4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4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WITHIN DUE DATEs</a:t>
            </a:r>
            <a:endParaRPr lang="en-US" sz="2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962400" y="5105400"/>
            <a:ext cx="4724400" cy="40011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4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4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By FILING TDS STATEMENTS</a:t>
            </a:r>
            <a:endParaRPr lang="en-US" sz="2000" b="1" dirty="0"/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381000" y="4572000"/>
            <a:ext cx="2057400" cy="1184367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8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</a:t>
            </a:r>
            <a:r>
              <a:rPr lang="en-US" sz="3200" b="1" dirty="0" err="1" smtClean="0">
                <a:solidFill>
                  <a:srgbClr val="FF0000"/>
                </a:solidFill>
                <a:latin typeface="+mj-lt"/>
              </a:rPr>
              <a:t>eclare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  <p:sp>
        <p:nvSpPr>
          <p:cNvPr id="1028" name="AutoShape 4" descr="data:image/jpg;base64,/9j/4AAQSkZJRgABAQAAAQABAAD/2wCEAAkGBhQSERUUExQWFRUWGBQYFxQXGRUXFxUXGBcVFBQVGBcYHCYeFxwlHBQXHy8gJCcpLCwsFx4xNTAqNSYsLCkBCQoKDgwOGg8PFykcHBwsLCkpKS4pLCksLCkpKSwpLCkpKSkpKSkpLCksLCksLSwsKiwpLSwpKSksLCwsKSwpLP/AABEIALcBEwMBIgACEQEDEQH/xAAcAAACAgMBAQAAAAAAAAAAAAAFBgQHAAEDAgj/xABFEAACAQICBggCCAMGBQUAAAABAgMAEQQhBQYSMVGBEyIyQWFxkaEHghRCUnKiscHRI2KSM0Oy4fDxJDRTY8IVFnOTs//EABsBAAMBAQEBAQAAAAAAAAAAAAABAgMEBQYH/8QAMREAAgIBAgQDBwMFAQAAAAAAAAECEQMEIRIxQVEFYaETIjJCcdHwM5HhFVKBwfEU/9oADAMBAAIRAxEAPwDlr9pfocMVB68t1Hgv1z6Zc6qR2ph13019IxTEG6J1F8hvPM39qWmamAd1N0SMTjY0c2RSXc/yp1vc2HOrAWFQSEFlBNh5m/60j6iYcmVpNwVfUk9UexPy09QCtYrYlndEqfClxXCNb1PgjtagAfjdWcNMD0kSXP1gNlh8y2NUzjcIFkZVO0AzAHiASAauPW/Sv0fCuwNmbqJ5tlfkLmqac1mxo4kVsUf0Hojpej2x1WL595RLbZ97edNq6JhYbJij2eGyMue/ne9NRCytVathbkDjT7itQYn7BaM+HWX0bP3ocfh/OhJUrJkbWOyfRsvelQWL/wBJ2DdTYi1iO626jWj9epEykUOOI6rfsfSgWktHSwtaWNkvu2gQD5HceVQ70DLP0frvhnyZjGf5xl/ULimTBYyOQXR1b7rA/lVGg1sPaiwHn4jaZVmSFGuFJZrZ9bcByF/WkcC5A45VstlUrRaDb2juQFjypAMODBmxMUe9MOgy7sus3qdkU3RR3zNJ2rOkUjZzIQDJbM5DeSQT3d3pTnBICAQQRxGY9RWkRM7IlqmRLXBEqXEtOxEDWPH9DhpH77bK/ebIfnflVQM1PPxI0j/Zwjxdv8K/rSbonCdNPHH9p1B8r9b2vUMaD+l9B/RcNhS1+knUyEfZXIrl8w9DRTRSEQrfe125HJfYX51C140kcVpAovZj2IE4DZyb8TN6UYCgWA3AADyAsPYU4rcGe4xRPAY2SM3R3Q/ysV9bHOoEYqbElWyRowOvGJTtMsg/nUX9Vt+tSJ/ijg2PR4zDkC9rlVmjvYHMHrDIjupYFIGOxXSNI3czEjy+r7WrNquRSL/0JgNGYpScL0ZH1liZ0Iv9pAQR6UxPo5OhMKgIhQoAosApBXIc6pH4PYZxjkYXF1fa8U2T6i+zTx8T/iO2j9iKBVMzjaLNmqLcgdUHMkg+lTbGLevuoM7woAhPQghHQFgVsBZgMx2QaprG4B42KupBH+txzq6NWfi1jZM5oYWQb3u0bcgNq/oKn434i4TEHZxOBWROJ2Hb0ZRbkau0+aEfP1qyryOh9Xn6xjkQn6v/ABAt4ZEj0NZRS/EBR0jVyNbDVkQz8qgZZGreAEWHQd7AO3zAbI5Lb1NHoI6rrReuLwgKyh1GQzswHC/fTZo3XTDPvfozwcWH9QyrTiRNDNGtTYhUPCTK4ujBhxUgj2rppHSCwQvKxyVSbcT9UczQ2BXvxJ0vtziIHqxDP77Zn0Fh60mE3NdsZiTI7MxuzEsT4k3NcoIyzgAXJIAHichWZQ+6DO1EGtYBRFGP5VO3I3zO3tRvCrnUPDYYIqoNyAL5n6x5tc86IwLurUkIqb1JjWokIqZGKQCv8Rp1XDKhALM4t4bOZPvbnVYiK5sKZtftK9LiioPViGwPPe3vlyqNqRq/9NxscRNlF3c8FUX9zYc6jmUCINFyOwVF2ie7LmTfcKlz6rYhRfY2vuEN7b/SmrQ2DUPM6dkuUjP8gNyefV9DR2NBzppCsqV0KmzAg8CCD6GiEKbMF/tn8Iz/AG9atJtHJILOqsODAEe9RMbqdBKoWxW17bBta/gb8KKAquaa5r3hcc8Zujsp/lJH+9GdatUjhNllfbRrgXFmBGdjbI5d9Lt6ljGbA6+4hO1sSD+YWPqtvyo3D8TVt1oWv4MCPcCq+vW70WAR0zpRp5Wkbe3d3AbgKIamqFeTENuhRm+a2Q/TnQAtlTCy9Fo9F3NiH2j9xLH89imBvViAvKZGzIBYnizZX9yeVNKCkvA6Y6A5DaBttDdu3WPM0xYLWeB97bB4Nl77qpNITDcS1MhWouGYMLqQRxBBHtU6JauyaIWsGK6PDue8jZHm2X5XpJwGFM0scK75HVB4bRAJ5C55Uc12xd2SMHcCxHnkv61I+Fejulx/SHswoW+Z+ovsWPKs2Ui3NTNBpFPKyiwVFQfMdq3oq+tVT8Rbz4t8QT1Xk6OIf9uIbO15G1/mq25cecPoybEDtyB3TzkIjgH9PR1UGurhZ4sOu7DxKD997M3sFoA44WWwIG4D88v1J5V5BrzhR1PM+wyHuTXULTQGr1lbER4it1QC3rTqUcIFZZNtGJGYswNr2yyOXfluoGuHIUm1N3xF0ttzCJT1Yxn99t/oLD1pXwmPMThhnYglTuYd4NZjIFbBq4tY9DYKSKP+ABI6RuSBssgdQ6qSu82I333jjSlidQ42/s3ZDwbrD9D+dHCIT8Pi3Q3RmU8VJB9qkYvTM0thLK7gbgzEgcqn4zUrEx7k6QcUNz/SbN7UGmhZDZgVPBgQfQ0qGaY0Z1TQfSFY920R94Dq++fKgld+k2QLb6EBaWHWp0KVWej9bp48iQ44Nv8AUZ0z6O1/hOUish4jrD2z9qviJoc4lrNJ44QQSSn6ikgeO5R6kVDwGnMPJ2JUPhcA+hzpY+IWsKMiwRsGz2nINwLdlb+/IUmxiJPKWYk5kkkniTmaM6vaTbDxzMnbkXoge+zb7f67qAk0yav4UGaMEZRjbPmOz+LZpIY2YTD9GqJ9kAH729vxE1NhGdcoVqTCtWSToakoKiwrUmSUIpY7lBJ8hmaQyvviLpHamWIboxc/ebP8retKmFw22xAF7AnyA3100pjjLK8h3sxPruFGdAlY8HM1ryTukScRGv8AElI8zsL61nKXCrNsOP2s1DueNFapiQbbsVW9gFtc23m53DlXTF6jkf2cl/Bx/wCS/tTThoNhFX7IA5729710vXmvUTu7PsY+EabgUXHfvbsQF1Wn2wpWwJzYEEAccs6n65PsTLGMhHFGFHgRtE+4Hy033qPisHHJk6K3mAT67xWsdX/cjhy+Ap/pT/f7r7FZM1avTritT4W7BZD57Q9Dn70HxWp0y9kq48Dsn0OXvW8c8JdaPLzeE6rF8vEvLf05+gHgxTIboxU8VJH5UWw+uOKUW6W/3gre5F6FYnAyR9tGXzBA9d1cK2T7HmSi4umqYX+mtIzO7bTHMmrT+GWiyuBdxk+KkCKe/Zv0QPK8jcqqHB3OQ3nIeZyHvX0pqjogRth4R2cNFtH75HRJ6/xjTQjprq6mTCYUWCBjM47hHCLID4bTD+mqMxeP6aaWc/3js3kpPVHJQByqyNfNL/8APzA7tjBxef8Aekc2f+mqkxOKCraq6ANCJYAcABz3n3JrsgpQwmtDrk42hx3H/OjmD1lhbe2yf5hb33UJoQZ2BWVzXFIRcOvqP3rKoCvMViC7szG5Ykk+JNzWsAitKgbs7Q2rbyozYedq4M1GdUMHtz7Z7MY2vmvZB65/KahcwH/ETtI5Z+0TdrbgT9UeCgBR4KK7QLUbDCiMArQR3hWu8uDSQbMiq44MAw9DWohWY/GCGJ5G3IpPme4czYUgKp1owMMOLkSMWUEZDMKSASBzrxFqlPNGZYFEqC99kjaW28FTnehuLxBdmZjdmJYnxJuacfhpiGjXGzE/wkgHV7nlLgQqPHtDnUFCNJCVNmBBHccq8Xq0IUtvA2vrkAZse1yG4eArxiNWsPN2owCfrL1T7ZHmDT4RWVnevQanPFfDYnOKXlIP/Jf2oFpDVHFQgloiyjMshDgDibZjmKVDBmEj2nHhnTBq/pdI2fby27dbha+XlmPSg0EZWNmtvsORqK8lHIC1cJMrjaVgwPAg/lRHDpVNwYlkN1YqeIJH5UcwGu2Ij3sJBwcXPqLGnxCotWGOgevekeiwpUHrSELy3t+g50HwfxNS38SFgf5GBHobWpd1m1kOLcNbZVQQq3uRfeSe8miwAjtTPq9hbvGDuQbR89/5lRS1ho9pwPHPy3mnrV+CyFjvY+w/zJ9K5NTKo0e54Ng48vE+gVrKytgdw315p9kea01Fcbq1PDD00q7C3AAYjaYndZd/jnwoTTaa5k48kZq4NNHk1o10liKkhgQRvByIrmRUmq3PJNAtOaDjZdpQEa+9RYG/EbqOGhmlpcwvM/kP1qoSlF7Mw1OHHlxtZI3+dCf8PNRw0yTSMGVCGVAN7A5Ek8Dnbwq7cJKuHw0+Jbg7/LGpCDmQT89V18LsOxw2Jk7g6BPGQrYgc2jHOnrXRbYeHCJ/euiH/wCOOzufwqPmr2IS4opn57qMSxZZQTtIqbX/AG4cFhFa/XaWWQ8ZWAYX8bO/oarOebaNXJrXrdBMHgWLpkGRZrCMkb9neTY7my8ONV/PqrGTvKngMwPDPM1oznFW9ZejeI1SlHYKv+E++XvQvE6Pkj7aMviQbeu6ppjOF6yvNZSA2TT5qvgtjDrxk658swg9M/mNIaC5pg0XrSYgFZdpRusbEDh4iqi6EP0CUQhWl3RmtOHkt19g8H6vvu96ZYGBAIII493tWliJMK0o/EnSuzGkAObddvujJRzNzypwUgC+4capvWbSv0jEPJ3E2X7oyX2F+dRJjQLkOdM2q0zbKxDsbXSuOJUWjB5kGlgC5p31cwWxEG73z8lBIHqbn0pIA1EKIYUVDhjqfBHWgiXEK7TTBEZ27Kgk+QFzXiFaX/iDpLo8MIwetKbfKti3vYVLAQ8PpQKx20DxtfajvY2Jv1WGakdx8N1FNNaoQiGPEYWV3jkFwsiqGUgkFSVNrggjlSw7VYk4VYcFg1+pH0s/i8hMhXkDb5hWU58EbOrS6d6jIoJ0JP8A7axGztCIkcrkcdkm/tQ+WJlNmBU8CCD6Grnx+q+Li6zwvbftKNsc9m9udqDTxK4s6hhwYA29d1cn/pafvRPe/omLJG8OW/2a9ORV169Bqd8XqlA/ZBjP8puPQ/pag8+psqnqMrDxup9N3vW0dRB9aPOy+E6rH8vF9Py/QgaKguSflA78/wDQHOn+GLYUL9kAfufW5oPoTQJiIL26uYAzu3E+V/YUbriz5FOWx9J4XpHp8XvLdmwawmtWrL1geqGpdb8QYo4tobMdxmFYOMrBlYEEC2Xn4Vyg0tDtq0uGGRBJhYx3tnmjbS+mzQq9YarjfcwWmxJUo1fbbn9D3i8S0sjyN2nZmPmSTblu5VxIr0a8GoZ0RSSpcjzS7jp7ux5chlR3GS7KE+GXn3UG0Tgennii+0wv90Zt7A1pjjbOTWZVCH03Lh+H2CKQYWC2Z2sRJysyg/M8X/1mta8ab2XxcgP/ACuHEaeE0/Dx6yelHtVkA+kTtkq2jB7gsQLyH+p2HyVUOuGky+HjByfFzyYlx/IDsxL5dYf017MVX+D89nJzk5PqBtGpkq928+QFz+VTVFzUXADJj4BfXM+y+9TI6aJJUSVLRbj9Kjx7qloKoRGbREJNzEhPHZX9qyplqymIql9HOtwQQ3Aix9DUWRCN4I8xarwbCK4s6hhwYA/7VXUusoQyQvGk0O0wUkDaAuQCDuOXhfxrNoYpXqVg9KSxG8cjJ90kD03UZw+ryYkFoLm29dzLfddf1GWVQMXq7Knd65GlQzvi9cMTKnRvKdk77BVLDgSBeg7tWSRFd4IrxegCRg0uwubXNr8L5XqyYUAyHZFgB4AWH5VWoFhRLR+tEsVhk6jubf6iqToRY0K1OiSlHRuvEJykDRnj2l9Rn7U1aO0jFLnG6v5EH23iqsQRjWqt160p0uKYDsx9QeY7R9b+lWJpvSq4eBpCRcA7IPe+4Dx41TM0hJJPfvP51LGj3hku6jxz8hTvoRSQ8p3sbDyFj+w+Wk/RkdyTyFP2Fg2EVPsi3O9z7k1waqfyn0/geDnlZZXw70pMyTyTSu0USiwY7VjYsxuc8lA7++gGmtdFxULLJhoxKbWlG9RcE7xcG1xv76LP/wALoQDc+IPs5v8A/mnvStqzo7p8XDHbIuC33V67ey251lKUkowXX/Z14MWKU8upktovatvhW/KuYS1q1bjwsGHILdNILupI2RZQWIFrjNgN9LNWXprWGJ9Iphzho5s0iZ3G0w2iCdkHIAbWfGx3WpU1v0IkWOMMGQYIQt7BWf6tychuOe69Tlxrdx5cjfQaqTUYZr4mnK3XK/QAXrVNc3w2xAB2XhdwATGrEML7t4A9bUrSxlWKsCpUkEHIgjeDesZQlHmj0cOoxZv05J0ZesvXm9bqTaj1asvXm9b2qANE1o1lYaBgrTcvZXmf0on8P8OBJNiGHViQjmes1vlW3zUu6Rm2nY8MvT/Rqx9QdE/wcNERnPIJH+4v8U38CqIvz12aaO9nzfjGeoNLrsNesu1hdELD/ezbERtvMk7Fpj7yVT2teID411HZgVIV+Qdb8TN6Vauv+kx9LjBzTCQy4lx3FyCsYPjZW9aoiTHEAsxu7ksx8WNyfUmvS6HyYx4YdRfG59ch7AVLiWlPA6ybNlcXA3Eb7eI76O4LTcT7nF+ByPvQmIORLUhFqLBIKlhqoDe1WUraU1l2JWUdxA9het1VCGbWfSfQYZ2B6zDZXzbK/IXPKqlY02fELSm3KIgcoxn95t/oLe9J7Gsmxjf8Psf0BnkFttkWKMHMbTsCWI7woUtR7pC5zzB45k+JvvPjStqlhjstId3ZXzI6x5Ll81NGHFWgOc2r8Uu9bHiuXtuoVPqEd8bA+Bup/b8qaYRU+JaGhWVziNTpybABW4MbBvusMifCgON0dJExWRSpHMeoq2NZ5VTCSlu9bAfzHs2558qrH/1NvrdccGzPJt9Q0MGV6VyDcGx47jTrhtS/pMCzRDJgcrZgg7LDLxBoLjNVnS+/LfuNKhgmfGO9tt2a27aJNvK9c2FdZsC691ZhoCzAWyvnQCD2reFG2gPdduYzHvamukxZipuDYiiWH1iYdpQfEZH9q8vKnN2fc6HJjwY1jew1zaSldFR5GZE7KsSQuVsr7sqKao6djwk5kkRn6pUbNrrcgk578hbf30p4fTcbd+yeBy991Tg4NZKUou+p3yxYs2NwXwvt/A1anYtH0gZp5FT+0cbZABdjYAE/ePpUvQujY9JY/EySklFJYIDYsL7CZ77bKjdxFJdSdH6RkgcPE5Rh3jh3gg5EeBqo5FspLa7ObNo5NynilUnFRXkl9ywtS4sM87yxYaWIxAjpHdiM+rskE77A5d1vKg+qMYxelJJrdUGSWx8TsR+zX5VCi+IWJtIshEgkUrmAuxcMLrsgC+feDuFb1V1iiwuHxAO100i2Q26uSkKL3y6zE7uFbKcW4rot+x589LnhHLKrlJKK3ctuu73DOAGBxmLlhGGI2tsiYORfZsCQosEHDf476XNF6DvpIYe+0qTEE8UjJY35LbnRn4clIlxOIYj+HHYC4vYAu2W/uUV7+GsN5cRipTkim7HuLEvIfRfehJT4b5t+gpTlp1mUZNxjFRVtv3n2sha8B8RjpFhjZ+iVVOwpJy6zE2HFrcqVpFKmxBB7wQQRyO6rJ1l050eCSbBWRJpG232euSdrO53ElTmcxluoLqRoWPERzzSJ9IlU9WJnI2iRtXJPeTlc8DUzx8U6T3e5tpdX7LTcc41GPu+d8nd0lv5iaDXDFzbKE+GVOGm8DhHgd0U4TERnrYZ2N2GWahs9xuLcDl30g6alyC8c/SsXCnR6mPULJBySarv+U/qgdhcKZZEjG92C+pzPpc1fOpWCBmkcDKJFiXwL2kcf0iL1NVJqFgdvEtIcliUm/Atl/hD1biYo4XRLzbpJVaQcduc2hHIMg+WvR08ajfc+N8Vy8WVR7CJrUz4nDaRxEfWMsmytt5ggZUy8wrG3nVMyzXq1tPazNhNjBwbI6JEEkjDaO0QGKgbu+5Jvmbd2aw+jI5f4ki3Zid1k8LnZtfO/pXUeQJV63emjEaqxnsMVPA9YfvQzE6rzLuUOP5Tn6HOppjIWG0lJH2HZfI5em6iaa44i1iynx2Rf2oLLAymzKVPAgj868XoAkSSkkk5k5k1lcb1lFgScbijI7O29iSeZvUYZm1bY1P1egDTrfct287C4HrahANuAwnRxpH3qM/vHNv2+WimHFRIhRCAVqiWS4RU6GokS1MDAAk7gLk8AN9AhM+Iuks0hB3ddvPco9LnnSQTUzTWkTNM8h+sTbwG5R6AVEw63YVkWWPJrH0WjYsJDk79ViN9idp7Hu2mYDyvXrCYcRqFWwA32yue8njelvQUJebaO6Mfi3D3uflpnBrREnibBI29R+VRV0FGDfMVPBrd6KAFaV1Vj2duGXPvjcWPJhkaW5cMy7xT0GrnLhUftKDyz9d9YywRfLY78evyR2luIldIcSydliPL9qZsRq4h7JI8Dn/tQvE6uyLuG0P5Tf231hLBJeZ34vEIX1i/zsaw+sLjtAN7GiWH0/G2+6nx/elx4CMiPXKudq5pYl9D1sWvnWzUkO6TqwyIPlXqkiOUrmCR5VPg07Iu+zDx3+tZPE+h3w10H8Sr1Gip2E03NHE8KORHJfbWwzuADna4yAGRpag1gQ9oFT6iiEWLVuyQaz96PkdV4syraQxw6xj6C+EdCbtto4PZO0rWKnuyOd/rHKi+r8cUkCHDSrhsahsxdmCzLn3G6m+RtY5jd30l7daJq1ka57mGTRRkmoNxt2+qb62ns0+xYXxBxCHCwiYxNiwRfozey2O14hTlke/dVO6Qm2nJ4ZelGsTMFUml1Yy7BR2mIA82Nh7mq4vaSs51hWkw+zu92/wDi6IftSdFn6KqjJsVIE8QjHYY8o1dqefiFjV6TCYfIIGaeQcI4Vy5XP4a4al6MH0hFA6mGhuPvyfw0/Ckn9VKHxG0ztS42QH/p4KP3ae3469WEaSR8Rmn7Sbl3EGfGGaSSZu1K7OfDaJIHIEDlRdltZfsgDmN/vehmjIrut9w6x8lz/S3OiJOdaIxOiCpUVcYkvXdRVCJPRKwsyhhwIBHvSXpzQ0CYkLcxowBJGYS+W7hTtEKr3WPF9JiHPcDYeQypS5DHTB/D3Bsinbd7/XDqAfKwtWU56A+HcK4aESBmfYUsdojrEbRFh3C9uVZWVMrYoA1Iw85jIIyIppn1XXaGymXeQdoLysGP9NDsXqtKxJjAbioIuP8AXjanRJJwGty7pFI8Vz9jTNo3SsUnYkUnhex9DVaYjDMhs6lTwItXMGmpBRdMNCtdNJdFhioPWk6o8t7H0y51X+B1lxEWSyNbg3WHvurjj9LSTttSsWO4dwA8AMhTcgoisal4BLAtUM0VwkFyiD6xA97fr7VIxm1fwmzFc7363LMD9+dFL14UWyG4ZDwG4D2r3WpJsGvVeAa3QI9g1sGvF69XpgexXquYNer0AeZcOrdoAjgQDQ7EavRtuup8Mx6Gim1WXpNJ8xqTW6dCviNWXHZIb2Pocvehk+DdO0pHmLU9Xryw/wBf5VjLBF+R2Q1uWPN39RBtW1a26m/EaHif6tjxXL23e1DMRqyfqMD4NkfUZVjLBLpud2PxCD+JUDYdKyL33886nw6f+0LeVQMRouRN6m3HePUZVEIrlliXVUevg18vknfr/IYxmkw4sN3fRDU3BdJi0PdGC58xkvub8qWomp+1FwbCCSRe3Kwjj879Gn439qrFj95Iz1+qbwuT5vYs/V/ELh8DiMW31jLIPFIx0cQ57F/nqktZp2th4W7Wy08h4yTE7/IA/wBVW78TJVgwOHwaZCV4ogP+1HZm/wAKjnVIaZ0iJMRLJ3FiF+6vUX2W/OvQPlCZo5eqx8l/8j+Q9alR0uYbTBQnK6nP/ai+E0xE31rHg2VUmIKoKkRi9cYbG1qlooqyTzjZ+jid+Cn/ACpB0DhenxcSHMNIC33QdpvYGmfXHF7MAXvY+wzobqFEFklnbdFGfVrk+yn1qJ9ikNWn/ifJFiJI03KQOeyNr3vWqrHE4gu7Od7Ek+ZN6yq9oltQqLLjqQEDbwD593kd45VyjFd0FAEPG6ASUdpgfHrj363vS9jtRnGagOP5Dn/Q1j6Xp0Suy1LiFlTYnQ7oSLZjuIKsORqG8LDeCKtDXBl+itt5kW2OIa+Vj3d9V9BpR13naHBhf33+9S0MjYOAs3hUjEYgo2WRU5eFv86c9XtEJiohIllsSGU7gRYkg8LGs0l8OvpBaTCTwu314tsHPvKst9/jbzooYDweuPdInzL+x/ejeE03DJ2XF+ByPvSVpHQ8sDFZEKkcx6jKodHEKi0Aa9VXGF0vLH2XIHA5j0NGsJroRYSID4rl7Gq4kFDbWUNwesMElrOFPBsj75e9EgR3VQj0prYNeDWUxHQGtE14BrW1TEeya1tV5rW1QB7vWjWr1gakM9ihulsErRs1gGAJDAfnxqezUO05PaO32j7DM/pSY099gZoHCxyzJHJkWIA32Y9wy3E1d+qmg1EkYsAsQ2wtsrgbKe7E+a1SGrmH6TG4de7pEY27lQ7bey19H6sLdXk7mbZHklwfxlxyrFRS5G0sk5KpNsQPi3DI+NgAvsrC5Q922zEMeQCVSU6FTssCCuRB7q+u9J6IixC7MqhgMwdxU8QRuqvtZfgys12ikF8+rIPYOuY9KqzM+f682p1098Ksbh7noXKj6yfxF/DmOYpSlwbrvXdw/akB5gxbp2WI8j+lE8NrXKm8K3mLH2oMTWiKLYEnS+l2na7WFtwG4Ubh/gaKJ3NOx9L2/JD60rqhYhRvJAHmchTLrq+z0OHXdGg9bbI9h70+oCwBWV3WKspAWYld0FcYzUhBWpJ2Wui14UVksoVWY7gCTnwoATNfNI3dYgcl6x8zu9vzpQNStJYwyyM5+sSf2qMBcgVkUMGjMa3QrhkNhI138Rle/hkP6aOAqMkUKBuyF/MtvJ8b0D0BF1mfgNkeZ3+1/WjSCrQjrMxkFmYn73X/AMXW/FQfF6t7WYAP3cj6G35mjapXVVoqwEbE6HKmwuD9lgVPvUKTCsu9TVl7FxYgEcCAR6GuMmg423XTyzH9LX9iKlxCytak4XSMkfYdh4Xy9N1H9M6NjiYCRbhhlIm/xupOR5mhq6FWS/QvtEC5UghgONt/peluhkzCa5OP7RQ3iOqf2o1hNaIX3tsHg2XvupNn0bIm9TUU01Jios5ZAwuCCOIz963eq1gxToboxXyJFF8LrbKvas48cj6j9qpSFQ5k1q9BMLrZE2TXTzzHqKKw4lXF1YMPAg/lV2KjsDWr1oGsvQFHoGgWnJ7vb7I9zmf0o0XsL8KVcbNe5PeSamQ0HtQYv4s0xF+jSyjizZ2/CB81fRmhcB0OHjjOZVFDHi1ruebEnnVNfC3Q+19GQj+0czP91LOvuIh81XjWRZusrKygRlCtLar4XE/20Ebn7RFm/rFm96K1lAFZ6a+BmGkuYJGjP2XAkX9GHqaQ9LfBLFxE7KiRftRHa/A1m9BX0RWUAfOWhNQlhYSyFmddykWCniR3kUsa6QsuJZiMmC2PdkLEe1X1rbNGjTyNkIxdrWzIUE8zcDzqjdL6TmxBJZVCncoF7DzO+rSpAxVM5rKMx6vMwvZRfxt7VlSAyYLTinI3B/1wozDiQaysrRbiJiNQDXHSOxBsje5ty3msrKT5AV6xr3AN5rVZUDG/R0GxEi+G0fNrH8rVOhWt1lWIkLXsVqsqhHZBXUGt1lAxL1wxm1KF7lHuc/2qJqmf+NhN7We58rG45jLnWVlZ9QGXSGsBxE5SCOIICRd1JLBe0xsRYZXsM65YjRMUnaQA8UNx6PYj1NbrKaQwRNqkGBaJ7geeXhnag+K0W8e8C3EEVqsqWBEr1HIVNwSDxBtWVlIAnhdZpk3kOODD9RnRfDa3oe2pXxGY/etVlVxMDvjdPRsuyhJLeBFh376ESxl3VB9ZgvqQKysptgj6A+GmjwGlktlGqQr4ZCR/YxD5afK3WVA2ZWVlZQIysrKygDK0zWF+FZWUAUPr9pxnjK/9aUk/dB2rf4aXcPh7rWVlaPmBDml6xtWVlZQI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data:image/jpg;base64,/9j/4AAQSkZJRgABAQAAAQABAAD/2wCEAAkGBhQSERUUExQWFRUWGBQYFxQXGRUXFxUXGBcVFBQVGBcYHCYeFxwlHBQXHy8gJCcpLCwsFx4xNTAqNSYsLCkBCQoKDgwOGg8PFykcHBwsLCkpKS4pLCksLCkpKSwpLCkpKSkpKSkpLCksLCksLSwsKiwpLSwpKSksLCwsKSwpLP/AABEIALcBEwMBIgACEQEDEQH/xAAcAAACAgMBAQAAAAAAAAAAAAAFBgQHAAEDAgj/xABFEAACAQICBggCCAMGBQUAAAABAgMAEQQhBQYSMVGBEyIyQWFxkaEHghRCUnKiscHRI2KSM0Oy4fDxJDRTY8IVFnOTs//EABsBAAMBAQEBAQAAAAAAAAAAAAABAgMEBQYH/8QAMREAAgIBAgQDBwMFAQAAAAAAAAECEQMEIRIxQVEFYaETIjJCcdHwM5HhFVKBwfEU/9oADAMBAAIRAxEAPwDlr9pfocMVB68t1Hgv1z6Zc6qR2ph13019IxTEG6J1F8hvPM39qWmamAd1N0SMTjY0c2RSXc/yp1vc2HOrAWFQSEFlBNh5m/60j6iYcmVpNwVfUk9UexPy09QCtYrYlndEqfClxXCNb1PgjtagAfjdWcNMD0kSXP1gNlh8y2NUzjcIFkZVO0AzAHiASAauPW/Sv0fCuwNmbqJ5tlfkLmqac1mxo4kVsUf0Hojpej2x1WL595RLbZ97edNq6JhYbJij2eGyMue/ne9NRCytVathbkDjT7itQYn7BaM+HWX0bP3ocfh/OhJUrJkbWOyfRsvelQWL/wBJ2DdTYi1iO626jWj9epEykUOOI6rfsfSgWktHSwtaWNkvu2gQD5HceVQ70DLP0frvhnyZjGf5xl/ULimTBYyOQXR1b7rA/lVGg1sPaiwHn4jaZVmSFGuFJZrZ9bcByF/WkcC5A45VstlUrRaDb2juQFjypAMODBmxMUe9MOgy7sus3qdkU3RR3zNJ2rOkUjZzIQDJbM5DeSQT3d3pTnBICAQQRxGY9RWkRM7IlqmRLXBEqXEtOxEDWPH9DhpH77bK/ebIfnflVQM1PPxI0j/Zwjxdv8K/rSbonCdNPHH9p1B8r9b2vUMaD+l9B/RcNhS1+knUyEfZXIrl8w9DRTRSEQrfe125HJfYX51C140kcVpAovZj2IE4DZyb8TN6UYCgWA3AADyAsPYU4rcGe4xRPAY2SM3R3Q/ysV9bHOoEYqbElWyRowOvGJTtMsg/nUX9Vt+tSJ/ijg2PR4zDkC9rlVmjvYHMHrDIjupYFIGOxXSNI3czEjy+r7WrNquRSL/0JgNGYpScL0ZH1liZ0Iv9pAQR6UxPo5OhMKgIhQoAosApBXIc6pH4PYZxjkYXF1fa8U2T6i+zTx8T/iO2j9iKBVMzjaLNmqLcgdUHMkg+lTbGLevuoM7woAhPQghHQFgVsBZgMx2QaprG4B42KupBH+txzq6NWfi1jZM5oYWQb3u0bcgNq/oKn434i4TEHZxOBWROJ2Hb0ZRbkau0+aEfP1qyryOh9Xn6xjkQn6v/ABAt4ZEj0NZRS/EBR0jVyNbDVkQz8qgZZGreAEWHQd7AO3zAbI5Lb1NHoI6rrReuLwgKyh1GQzswHC/fTZo3XTDPvfozwcWH9QyrTiRNDNGtTYhUPCTK4ujBhxUgj2rppHSCwQvKxyVSbcT9UczQ2BXvxJ0vtziIHqxDP77Zn0Fh60mE3NdsZiTI7MxuzEsT4k3NcoIyzgAXJIAHichWZQ+6DO1EGtYBRFGP5VO3I3zO3tRvCrnUPDYYIqoNyAL5n6x5tc86IwLurUkIqb1JjWokIqZGKQCv8Rp1XDKhALM4t4bOZPvbnVYiK5sKZtftK9LiioPViGwPPe3vlyqNqRq/9NxscRNlF3c8FUX9zYc6jmUCINFyOwVF2ie7LmTfcKlz6rYhRfY2vuEN7b/SmrQ2DUPM6dkuUjP8gNyefV9DR2NBzppCsqV0KmzAg8CCD6GiEKbMF/tn8Iz/AG9atJtHJILOqsODAEe9RMbqdBKoWxW17bBta/gb8KKAquaa5r3hcc8Zujsp/lJH+9GdatUjhNllfbRrgXFmBGdjbI5d9Lt6ljGbA6+4hO1sSD+YWPqtvyo3D8TVt1oWv4MCPcCq+vW70WAR0zpRp5Wkbe3d3AbgKIamqFeTENuhRm+a2Q/TnQAtlTCy9Fo9F3NiH2j9xLH89imBvViAvKZGzIBYnizZX9yeVNKCkvA6Y6A5DaBttDdu3WPM0xYLWeB97bB4Nl77qpNITDcS1MhWouGYMLqQRxBBHtU6JauyaIWsGK6PDue8jZHm2X5XpJwGFM0scK75HVB4bRAJ5C55Uc12xd2SMHcCxHnkv61I+Fejulx/SHswoW+Z+ovsWPKs2Ui3NTNBpFPKyiwVFQfMdq3oq+tVT8Rbz4t8QT1Xk6OIf9uIbO15G1/mq25cecPoybEDtyB3TzkIjgH9PR1UGurhZ4sOu7DxKD997M3sFoA44WWwIG4D88v1J5V5BrzhR1PM+wyHuTXULTQGr1lbER4it1QC3rTqUcIFZZNtGJGYswNr2yyOXfluoGuHIUm1N3xF0ttzCJT1Yxn99t/oLD1pXwmPMThhnYglTuYd4NZjIFbBq4tY9DYKSKP+ABI6RuSBssgdQ6qSu82I333jjSlidQ42/s3ZDwbrD9D+dHCIT8Pi3Q3RmU8VJB9qkYvTM0thLK7gbgzEgcqn4zUrEx7k6QcUNz/SbN7UGmhZDZgVPBgQfQ0qGaY0Z1TQfSFY920R94Dq++fKgld+k2QLb6EBaWHWp0KVWej9bp48iQ44Nv8AUZ0z6O1/hOUish4jrD2z9qviJoc4lrNJ44QQSSn6ikgeO5R6kVDwGnMPJ2JUPhcA+hzpY+IWsKMiwRsGz2nINwLdlb+/IUmxiJPKWYk5kkkniTmaM6vaTbDxzMnbkXoge+zb7f67qAk0yav4UGaMEZRjbPmOz+LZpIY2YTD9GqJ9kAH729vxE1NhGdcoVqTCtWSToakoKiwrUmSUIpY7lBJ8hmaQyvviLpHamWIboxc/ebP8retKmFw22xAF7AnyA3100pjjLK8h3sxPruFGdAlY8HM1ryTukScRGv8AElI8zsL61nKXCrNsOP2s1DueNFapiQbbsVW9gFtc23m53DlXTF6jkf2cl/Bx/wCS/tTThoNhFX7IA5729710vXmvUTu7PsY+EabgUXHfvbsQF1Wn2wpWwJzYEEAccs6n65PsTLGMhHFGFHgRtE+4Hy033qPisHHJk6K3mAT67xWsdX/cjhy+Ap/pT/f7r7FZM1avTritT4W7BZD57Q9Dn70HxWp0y9kq48Dsn0OXvW8c8JdaPLzeE6rF8vEvLf05+gHgxTIboxU8VJH5UWw+uOKUW6W/3gre5F6FYnAyR9tGXzBA9d1cK2T7HmSi4umqYX+mtIzO7bTHMmrT+GWiyuBdxk+KkCKe/Zv0QPK8jcqqHB3OQ3nIeZyHvX0pqjogRth4R2cNFtH75HRJ6/xjTQjprq6mTCYUWCBjM47hHCLID4bTD+mqMxeP6aaWc/3js3kpPVHJQByqyNfNL/8APzA7tjBxef8Aekc2f+mqkxOKCraq6ANCJYAcABz3n3JrsgpQwmtDrk42hx3H/OjmD1lhbe2yf5hb33UJoQZ2BWVzXFIRcOvqP3rKoCvMViC7szG5Ykk+JNzWsAitKgbs7Q2rbyozYedq4M1GdUMHtz7Z7MY2vmvZB65/KahcwH/ETtI5Z+0TdrbgT9UeCgBR4KK7QLUbDCiMArQR3hWu8uDSQbMiq44MAw9DWohWY/GCGJ5G3IpPme4czYUgKp1owMMOLkSMWUEZDMKSASBzrxFqlPNGZYFEqC99kjaW28FTnehuLxBdmZjdmJYnxJuacfhpiGjXGzE/wkgHV7nlLgQqPHtDnUFCNJCVNmBBHccq8Xq0IUtvA2vrkAZse1yG4eArxiNWsPN2owCfrL1T7ZHmDT4RWVnevQanPFfDYnOKXlIP/Jf2oFpDVHFQgloiyjMshDgDibZjmKVDBmEj2nHhnTBq/pdI2fby27dbha+XlmPSg0EZWNmtvsORqK8lHIC1cJMrjaVgwPAg/lRHDpVNwYlkN1YqeIJH5UcwGu2Ij3sJBwcXPqLGnxCotWGOgevekeiwpUHrSELy3t+g50HwfxNS38SFgf5GBHobWpd1m1kOLcNbZVQQq3uRfeSe8miwAjtTPq9hbvGDuQbR89/5lRS1ho9pwPHPy3mnrV+CyFjvY+w/zJ9K5NTKo0e54Ng48vE+gVrKytgdw315p9kea01Fcbq1PDD00q7C3AAYjaYndZd/jnwoTTaa5k48kZq4NNHk1o10liKkhgQRvByIrmRUmq3PJNAtOaDjZdpQEa+9RYG/EbqOGhmlpcwvM/kP1qoSlF7Mw1OHHlxtZI3+dCf8PNRw0yTSMGVCGVAN7A5Ek8Dnbwq7cJKuHw0+Jbg7/LGpCDmQT89V18LsOxw2Jk7g6BPGQrYgc2jHOnrXRbYeHCJ/euiH/wCOOzufwqPmr2IS4opn57qMSxZZQTtIqbX/AG4cFhFa/XaWWQ8ZWAYX8bO/oarOebaNXJrXrdBMHgWLpkGRZrCMkb9neTY7my8ONV/PqrGTvKngMwPDPM1oznFW9ZejeI1SlHYKv+E++XvQvE6Pkj7aMviQbeu6ppjOF6yvNZSA2TT5qvgtjDrxk658swg9M/mNIaC5pg0XrSYgFZdpRusbEDh4iqi6EP0CUQhWl3RmtOHkt19g8H6vvu96ZYGBAIII493tWliJMK0o/EnSuzGkAObddvujJRzNzypwUgC+4capvWbSv0jEPJ3E2X7oyX2F+dRJjQLkOdM2q0zbKxDsbXSuOJUWjB5kGlgC5p31cwWxEG73z8lBIHqbn0pIA1EKIYUVDhjqfBHWgiXEK7TTBEZ27Kgk+QFzXiFaX/iDpLo8MIwetKbfKti3vYVLAQ8PpQKx20DxtfajvY2Jv1WGakdx8N1FNNaoQiGPEYWV3jkFwsiqGUgkFSVNrggjlSw7VYk4VYcFg1+pH0s/i8hMhXkDb5hWU58EbOrS6d6jIoJ0JP8A7axGztCIkcrkcdkm/tQ+WJlNmBU8CCD6Grnx+q+Li6zwvbftKNsc9m9udqDTxK4s6hhwYA29d1cn/pafvRPe/omLJG8OW/2a9ORV169Bqd8XqlA/ZBjP8puPQ/pag8+psqnqMrDxup9N3vW0dRB9aPOy+E6rH8vF9Py/QgaKguSflA78/wDQHOn+GLYUL9kAfufW5oPoTQJiIL26uYAzu3E+V/YUbriz5FOWx9J4XpHp8XvLdmwawmtWrL1geqGpdb8QYo4tobMdxmFYOMrBlYEEC2Xn4Vyg0tDtq0uGGRBJhYx3tnmjbS+mzQq9YarjfcwWmxJUo1fbbn9D3i8S0sjyN2nZmPmSTblu5VxIr0a8GoZ0RSSpcjzS7jp7ux5chlR3GS7KE+GXn3UG0Tgennii+0wv90Zt7A1pjjbOTWZVCH03Lh+H2CKQYWC2Z2sRJysyg/M8X/1mta8ab2XxcgP/ACuHEaeE0/Dx6yelHtVkA+kTtkq2jB7gsQLyH+p2HyVUOuGky+HjByfFzyYlx/IDsxL5dYf017MVX+D89nJzk5PqBtGpkq928+QFz+VTVFzUXADJj4BfXM+y+9TI6aJJUSVLRbj9Kjx7qloKoRGbREJNzEhPHZX9qyplqymIql9HOtwQQ3Aix9DUWRCN4I8xarwbCK4s6hhwYA/7VXUusoQyQvGk0O0wUkDaAuQCDuOXhfxrNoYpXqVg9KSxG8cjJ90kD03UZw+ryYkFoLm29dzLfddf1GWVQMXq7Knd65GlQzvi9cMTKnRvKdk77BVLDgSBeg7tWSRFd4IrxegCRg0uwubXNr8L5XqyYUAyHZFgB4AWH5VWoFhRLR+tEsVhk6jubf6iqToRY0K1OiSlHRuvEJykDRnj2l9Rn7U1aO0jFLnG6v5EH23iqsQRjWqt160p0uKYDsx9QeY7R9b+lWJpvSq4eBpCRcA7IPe+4Dx41TM0hJJPfvP51LGj3hku6jxz8hTvoRSQ8p3sbDyFj+w+Wk/RkdyTyFP2Fg2EVPsi3O9z7k1waqfyn0/geDnlZZXw70pMyTyTSu0USiwY7VjYsxuc8lA7++gGmtdFxULLJhoxKbWlG9RcE7xcG1xv76LP/wALoQDc+IPs5v8A/mnvStqzo7p8XDHbIuC33V67ey251lKUkowXX/Z14MWKU8upktovatvhW/KuYS1q1bjwsGHILdNILupI2RZQWIFrjNgN9LNWXprWGJ9Iphzho5s0iZ3G0w2iCdkHIAbWfGx3WpU1v0IkWOMMGQYIQt7BWf6tychuOe69Tlxrdx5cjfQaqTUYZr4mnK3XK/QAXrVNc3w2xAB2XhdwATGrEML7t4A9bUrSxlWKsCpUkEHIgjeDesZQlHmj0cOoxZv05J0ZesvXm9bqTaj1asvXm9b2qANE1o1lYaBgrTcvZXmf0on8P8OBJNiGHViQjmes1vlW3zUu6Rm2nY8MvT/Rqx9QdE/wcNERnPIJH+4v8U38CqIvz12aaO9nzfjGeoNLrsNesu1hdELD/ezbERtvMk7Fpj7yVT2teID411HZgVIV+Qdb8TN6Vauv+kx9LjBzTCQy4lx3FyCsYPjZW9aoiTHEAsxu7ksx8WNyfUmvS6HyYx4YdRfG59ch7AVLiWlPA6ybNlcXA3Eb7eI76O4LTcT7nF+ByPvQmIORLUhFqLBIKlhqoDe1WUraU1l2JWUdxA9het1VCGbWfSfQYZ2B6zDZXzbK/IXPKqlY02fELSm3KIgcoxn95t/oLe9J7Gsmxjf8Psf0BnkFttkWKMHMbTsCWI7woUtR7pC5zzB45k+JvvPjStqlhjstId3ZXzI6x5Ll81NGHFWgOc2r8Uu9bHiuXtuoVPqEd8bA+Bup/b8qaYRU+JaGhWVziNTpybABW4MbBvusMifCgON0dJExWRSpHMeoq2NZ5VTCSlu9bAfzHs2558qrH/1NvrdccGzPJt9Q0MGV6VyDcGx47jTrhtS/pMCzRDJgcrZgg7LDLxBoLjNVnS+/LfuNKhgmfGO9tt2a27aJNvK9c2FdZsC691ZhoCzAWyvnQCD2reFG2gPdduYzHvamukxZipuDYiiWH1iYdpQfEZH9q8vKnN2fc6HJjwY1jew1zaSldFR5GZE7KsSQuVsr7sqKao6djwk5kkRn6pUbNrrcgk578hbf30p4fTcbd+yeBy991Tg4NZKUou+p3yxYs2NwXwvt/A1anYtH0gZp5FT+0cbZABdjYAE/ePpUvQujY9JY/EySklFJYIDYsL7CZ77bKjdxFJdSdH6RkgcPE5Rh3jh3gg5EeBqo5FspLa7ObNo5NynilUnFRXkl9ywtS4sM87yxYaWIxAjpHdiM+rskE77A5d1vKg+qMYxelJJrdUGSWx8TsR+zX5VCi+IWJtIshEgkUrmAuxcMLrsgC+feDuFb1V1iiwuHxAO100i2Q26uSkKL3y6zE7uFbKcW4rot+x589LnhHLKrlJKK3ctuu73DOAGBxmLlhGGI2tsiYORfZsCQosEHDf476XNF6DvpIYe+0qTEE8UjJY35LbnRn4clIlxOIYj+HHYC4vYAu2W/uUV7+GsN5cRipTkim7HuLEvIfRfehJT4b5t+gpTlp1mUZNxjFRVtv3n2sha8B8RjpFhjZ+iVVOwpJy6zE2HFrcqVpFKmxBB7wQQRyO6rJ1l050eCSbBWRJpG232euSdrO53ElTmcxluoLqRoWPERzzSJ9IlU9WJnI2iRtXJPeTlc8DUzx8U6T3e5tpdX7LTcc41GPu+d8nd0lv5iaDXDFzbKE+GVOGm8DhHgd0U4TERnrYZ2N2GWahs9xuLcDl30g6alyC8c/SsXCnR6mPULJBySarv+U/qgdhcKZZEjG92C+pzPpc1fOpWCBmkcDKJFiXwL2kcf0iL1NVJqFgdvEtIcliUm/Atl/hD1biYo4XRLzbpJVaQcduc2hHIMg+WvR08ajfc+N8Vy8WVR7CJrUz4nDaRxEfWMsmytt5ggZUy8wrG3nVMyzXq1tPazNhNjBwbI6JEEkjDaO0QGKgbu+5Jvmbd2aw+jI5f4ki3Zid1k8LnZtfO/pXUeQJV63emjEaqxnsMVPA9YfvQzE6rzLuUOP5Tn6HOppjIWG0lJH2HZfI5em6iaa44i1iynx2Rf2oLLAymzKVPAgj868XoAkSSkkk5k5k1lcb1lFgScbijI7O29iSeZvUYZm1bY1P1egDTrfct287C4HrahANuAwnRxpH3qM/vHNv2+WimHFRIhRCAVqiWS4RU6GokS1MDAAk7gLk8AN9AhM+Iuks0hB3ddvPco9LnnSQTUzTWkTNM8h+sTbwG5R6AVEw63YVkWWPJrH0WjYsJDk79ViN9idp7Hu2mYDyvXrCYcRqFWwA32yue8njelvQUJebaO6Mfi3D3uflpnBrREnibBI29R+VRV0FGDfMVPBrd6KAFaV1Vj2duGXPvjcWPJhkaW5cMy7xT0GrnLhUftKDyz9d9YywRfLY78evyR2luIldIcSydliPL9qZsRq4h7JI8Dn/tQvE6uyLuG0P5Tf231hLBJeZ34vEIX1i/zsaw+sLjtAN7GiWH0/G2+6nx/elx4CMiPXKudq5pYl9D1sWvnWzUkO6TqwyIPlXqkiOUrmCR5VPg07Iu+zDx3+tZPE+h3w10H8Sr1Gip2E03NHE8KORHJfbWwzuADna4yAGRpag1gQ9oFT6iiEWLVuyQaz96PkdV4syraQxw6xj6C+EdCbtto4PZO0rWKnuyOd/rHKi+r8cUkCHDSrhsahsxdmCzLn3G6m+RtY5jd30l7daJq1ka57mGTRRkmoNxt2+qb62ns0+xYXxBxCHCwiYxNiwRfozey2O14hTlke/dVO6Qm2nJ4ZelGsTMFUml1Yy7BR2mIA82Nh7mq4vaSs51hWkw+zu92/wDi6IftSdFn6KqjJsVIE8QjHYY8o1dqefiFjV6TCYfIIGaeQcI4Vy5XP4a4al6MH0hFA6mGhuPvyfw0/Ckn9VKHxG0ztS42QH/p4KP3ae3469WEaSR8Rmn7Sbl3EGfGGaSSZu1K7OfDaJIHIEDlRdltZfsgDmN/vehmjIrut9w6x8lz/S3OiJOdaIxOiCpUVcYkvXdRVCJPRKwsyhhwIBHvSXpzQ0CYkLcxowBJGYS+W7hTtEKr3WPF9JiHPcDYeQypS5DHTB/D3Bsinbd7/XDqAfKwtWU56A+HcK4aESBmfYUsdojrEbRFh3C9uVZWVMrYoA1Iw85jIIyIppn1XXaGymXeQdoLysGP9NDsXqtKxJjAbioIuP8AXjanRJJwGty7pFI8Vz9jTNo3SsUnYkUnhex9DVaYjDMhs6lTwItXMGmpBRdMNCtdNJdFhioPWk6o8t7H0y51X+B1lxEWSyNbg3WHvurjj9LSTttSsWO4dwA8AMhTcgoisal4BLAtUM0VwkFyiD6xA97fr7VIxm1fwmzFc7363LMD9+dFL14UWyG4ZDwG4D2r3WpJsGvVeAa3QI9g1sGvF69XpgexXquYNer0AeZcOrdoAjgQDQ7EavRtuup8Mx6Gim1WXpNJ8xqTW6dCviNWXHZIb2Pocvehk+DdO0pHmLU9Xryw/wBf5VjLBF+R2Q1uWPN39RBtW1a26m/EaHif6tjxXL23e1DMRqyfqMD4NkfUZVjLBLpud2PxCD+JUDYdKyL33886nw6f+0LeVQMRouRN6m3HePUZVEIrlliXVUevg18vknfr/IYxmkw4sN3fRDU3BdJi0PdGC58xkvub8qWomp+1FwbCCSRe3Kwjj879Gn439qrFj95Iz1+qbwuT5vYs/V/ELh8DiMW31jLIPFIx0cQ57F/nqktZp2th4W7Wy08h4yTE7/IA/wBVW78TJVgwOHwaZCV4ogP+1HZm/wAKjnVIaZ0iJMRLJ3FiF+6vUX2W/OvQPlCZo5eqx8l/8j+Q9alR0uYbTBQnK6nP/ai+E0xE31rHg2VUmIKoKkRi9cYbG1qlooqyTzjZ+jid+Cn/ACpB0DhenxcSHMNIC33QdpvYGmfXHF7MAXvY+wzobqFEFklnbdFGfVrk+yn1qJ9ikNWn/ifJFiJI03KQOeyNr3vWqrHE4gu7Od7Ek+ZN6yq9oltQqLLjqQEDbwD593kd45VyjFd0FAEPG6ASUdpgfHrj363vS9jtRnGagOP5Dn/Q1j6Xp0Suy1LiFlTYnQ7oSLZjuIKsORqG8LDeCKtDXBl+itt5kW2OIa+Vj3d9V9BpR13naHBhf33+9S0MjYOAs3hUjEYgo2WRU5eFv86c9XtEJiohIllsSGU7gRYkg8LGs0l8OvpBaTCTwu314tsHPvKst9/jbzooYDweuPdInzL+x/ejeE03DJ2XF+ByPvSVpHQ8sDFZEKkcx6jKodHEKi0Aa9VXGF0vLH2XIHA5j0NGsJroRYSID4rl7Gq4kFDbWUNwesMElrOFPBsj75e9EgR3VQj0prYNeDWUxHQGtE14BrW1TEeya1tV5rW1QB7vWjWr1gakM9ihulsErRs1gGAJDAfnxqezUO05PaO32j7DM/pSY099gZoHCxyzJHJkWIA32Y9wy3E1d+qmg1EkYsAsQ2wtsrgbKe7E+a1SGrmH6TG4de7pEY27lQ7bey19H6sLdXk7mbZHklwfxlxyrFRS5G0sk5KpNsQPi3DI+NgAvsrC5Q922zEMeQCVSU6FTssCCuRB7q+u9J6IixC7MqhgMwdxU8QRuqvtZfgys12ikF8+rIPYOuY9KqzM+f682p1098Ksbh7noXKj6yfxF/DmOYpSlwbrvXdw/akB5gxbp2WI8j+lE8NrXKm8K3mLH2oMTWiKLYEnS+l2na7WFtwG4Ubh/gaKJ3NOx9L2/JD60rqhYhRvJAHmchTLrq+z0OHXdGg9bbI9h70+oCwBWV3WKspAWYld0FcYzUhBWpJ2Wui14UVksoVWY7gCTnwoATNfNI3dYgcl6x8zu9vzpQNStJYwyyM5+sSf2qMBcgVkUMGjMa3QrhkNhI138Rle/hkP6aOAqMkUKBuyF/MtvJ8b0D0BF1mfgNkeZ3+1/WjSCrQjrMxkFmYn73X/AMXW/FQfF6t7WYAP3cj6G35mjapXVVoqwEbE6HKmwuD9lgVPvUKTCsu9TVl7FxYgEcCAR6GuMmg423XTyzH9LX9iKlxCytak4XSMkfYdh4Xy9N1H9M6NjiYCRbhhlIm/xupOR5mhq6FWS/QvtEC5UghgONt/peluhkzCa5OP7RQ3iOqf2o1hNaIX3tsHg2XvupNn0bIm9TUU01Jios5ZAwuCCOIz963eq1gxToboxXyJFF8LrbKvas48cj6j9qpSFQ5k1q9BMLrZE2TXTzzHqKKw4lXF1YMPAg/lV2KjsDWr1oGsvQFHoGgWnJ7vb7I9zmf0o0XsL8KVcbNe5PeSamQ0HtQYv4s0xF+jSyjizZ2/CB81fRmhcB0OHjjOZVFDHi1ruebEnnVNfC3Q+19GQj+0czP91LOvuIh81XjWRZusrKygRlCtLar4XE/20Ebn7RFm/rFm96K1lAFZ6a+BmGkuYJGjP2XAkX9GHqaQ9LfBLFxE7KiRftRHa/A1m9BX0RWUAfOWhNQlhYSyFmddykWCniR3kUsa6QsuJZiMmC2PdkLEe1X1rbNGjTyNkIxdrWzIUE8zcDzqjdL6TmxBJZVCncoF7DzO+rSpAxVM5rKMx6vMwvZRfxt7VlSAyYLTinI3B/1wozDiQaysrRbiJiNQDXHSOxBsje5ty3msrKT5AV6xr3AN5rVZUDG/R0GxEi+G0fNrH8rVOhWt1lWIkLXsVqsqhHZBXUGt1lAxL1wxm1KF7lHuc/2qJqmf+NhN7We58rG45jLnWVlZ9QGXSGsBxE5SCOIICRd1JLBe0xsRYZXsM65YjRMUnaQA8UNx6PYj1NbrKaQwRNqkGBaJ7geeXhnag+K0W8e8C3EEVqsqWBEr1HIVNwSDxBtWVlIAnhdZpk3kOODD9RnRfDa3oe2pXxGY/etVlVxMDvjdPRsuyhJLeBFh376ESxl3VB9ZgvqQKysptgj6A+GmjwGlktlGqQr4ZCR/YxD5afK3WVA2ZWVlZQIysrKygDK0zWF+FZWUAUPr9pxnjK/9aUk/dB2rf4aXcPh7rWVlaPmBDml6xtWVlZQI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ata:image/jpg;base64,/9j/4AAQSkZJRgABAQAAAQABAAD/2wCEAAkGBhQSERUUExQWFRUWGBQYFxQXGRUXFxUXGBcVFBQVGBcYHCYeFxwlHBQXHy8gJCcpLCwsFx4xNTAqNSYsLCkBCQoKDgwOGg8PFykcHBwsLCkpKS4pLCksLCkpKSwpLCkpKSkpKSkpLCksLCksLSwsKiwpLSwpKSksLCwsKSwpLP/AABEIALcBEwMBIgACEQEDEQH/xAAcAAACAgMBAQAAAAAAAAAAAAAFBgQHAAEDAgj/xABFEAACAQICBggCCAMGBQUAAAABAgMAEQQhBQYSMVGBEyIyQWFxkaEHghRCUnKiscHRI2KSM0Oy4fDxJDRTY8IVFnOTs//EABsBAAMBAQEBAQAAAAAAAAAAAAABAgMEBQYH/8QAMREAAgIBAgQDBwMFAQAAAAAAAAECEQMEIRIxQVEFYaETIjJCcdHwM5HhFVKBwfEU/9oADAMBAAIRAxEAPwDlr9pfocMVB68t1Hgv1z6Zc6qR2ph13019IxTEG6J1F8hvPM39qWmamAd1N0SMTjY0c2RSXc/yp1vc2HOrAWFQSEFlBNh5m/60j6iYcmVpNwVfUk9UexPy09QCtYrYlndEqfClxXCNb1PgjtagAfjdWcNMD0kSXP1gNlh8y2NUzjcIFkZVO0AzAHiASAauPW/Sv0fCuwNmbqJ5tlfkLmqac1mxo4kVsUf0Hojpej2x1WL595RLbZ97edNq6JhYbJij2eGyMue/ne9NRCytVathbkDjT7itQYn7BaM+HWX0bP3ocfh/OhJUrJkbWOyfRsvelQWL/wBJ2DdTYi1iO626jWj9epEykUOOI6rfsfSgWktHSwtaWNkvu2gQD5HceVQ70DLP0frvhnyZjGf5xl/ULimTBYyOQXR1b7rA/lVGg1sPaiwHn4jaZVmSFGuFJZrZ9bcByF/WkcC5A45VstlUrRaDb2juQFjypAMODBmxMUe9MOgy7sus3qdkU3RR3zNJ2rOkUjZzIQDJbM5DeSQT3d3pTnBICAQQRxGY9RWkRM7IlqmRLXBEqXEtOxEDWPH9DhpH77bK/ebIfnflVQM1PPxI0j/Zwjxdv8K/rSbonCdNPHH9p1B8r9b2vUMaD+l9B/RcNhS1+knUyEfZXIrl8w9DRTRSEQrfe125HJfYX51C140kcVpAovZj2IE4DZyb8TN6UYCgWA3AADyAsPYU4rcGe4xRPAY2SM3R3Q/ysV9bHOoEYqbElWyRowOvGJTtMsg/nUX9Vt+tSJ/ijg2PR4zDkC9rlVmjvYHMHrDIjupYFIGOxXSNI3czEjy+r7WrNquRSL/0JgNGYpScL0ZH1liZ0Iv9pAQR6UxPo5OhMKgIhQoAosApBXIc6pH4PYZxjkYXF1fa8U2T6i+zTx8T/iO2j9iKBVMzjaLNmqLcgdUHMkg+lTbGLevuoM7woAhPQghHQFgVsBZgMx2QaprG4B42KupBH+txzq6NWfi1jZM5oYWQb3u0bcgNq/oKn434i4TEHZxOBWROJ2Hb0ZRbkau0+aEfP1qyryOh9Xn6xjkQn6v/ABAt4ZEj0NZRS/EBR0jVyNbDVkQz8qgZZGreAEWHQd7AO3zAbI5Lb1NHoI6rrReuLwgKyh1GQzswHC/fTZo3XTDPvfozwcWH9QyrTiRNDNGtTYhUPCTK4ujBhxUgj2rppHSCwQvKxyVSbcT9UczQ2BXvxJ0vtziIHqxDP77Zn0Fh60mE3NdsZiTI7MxuzEsT4k3NcoIyzgAXJIAHichWZQ+6DO1EGtYBRFGP5VO3I3zO3tRvCrnUPDYYIqoNyAL5n6x5tc86IwLurUkIqb1JjWokIqZGKQCv8Rp1XDKhALM4t4bOZPvbnVYiK5sKZtftK9LiioPViGwPPe3vlyqNqRq/9NxscRNlF3c8FUX9zYc6jmUCINFyOwVF2ie7LmTfcKlz6rYhRfY2vuEN7b/SmrQ2DUPM6dkuUjP8gNyefV9DR2NBzppCsqV0KmzAg8CCD6GiEKbMF/tn8Iz/AG9atJtHJILOqsODAEe9RMbqdBKoWxW17bBta/gb8KKAquaa5r3hcc8Zujsp/lJH+9GdatUjhNllfbRrgXFmBGdjbI5d9Lt6ljGbA6+4hO1sSD+YWPqtvyo3D8TVt1oWv4MCPcCq+vW70WAR0zpRp5Wkbe3d3AbgKIamqFeTENuhRm+a2Q/TnQAtlTCy9Fo9F3NiH2j9xLH89imBvViAvKZGzIBYnizZX9yeVNKCkvA6Y6A5DaBttDdu3WPM0xYLWeB97bB4Nl77qpNITDcS1MhWouGYMLqQRxBBHtU6JauyaIWsGK6PDue8jZHm2X5XpJwGFM0scK75HVB4bRAJ5C55Uc12xd2SMHcCxHnkv61I+Fejulx/SHswoW+Z+ovsWPKs2Ui3NTNBpFPKyiwVFQfMdq3oq+tVT8Rbz4t8QT1Xk6OIf9uIbO15G1/mq25cecPoybEDtyB3TzkIjgH9PR1UGurhZ4sOu7DxKD997M3sFoA44WWwIG4D88v1J5V5BrzhR1PM+wyHuTXULTQGr1lbER4it1QC3rTqUcIFZZNtGJGYswNr2yyOXfluoGuHIUm1N3xF0ttzCJT1Yxn99t/oLD1pXwmPMThhnYglTuYd4NZjIFbBq4tY9DYKSKP+ABI6RuSBssgdQ6qSu82I333jjSlidQ42/s3ZDwbrD9D+dHCIT8Pi3Q3RmU8VJB9qkYvTM0thLK7gbgzEgcqn4zUrEx7k6QcUNz/SbN7UGmhZDZgVPBgQfQ0qGaY0Z1TQfSFY920R94Dq++fKgld+k2QLb6EBaWHWp0KVWej9bp48iQ44Nv8AUZ0z6O1/hOUish4jrD2z9qviJoc4lrNJ44QQSSn6ikgeO5R6kVDwGnMPJ2JUPhcA+hzpY+IWsKMiwRsGz2nINwLdlb+/IUmxiJPKWYk5kkkniTmaM6vaTbDxzMnbkXoge+zb7f67qAk0yav4UGaMEZRjbPmOz+LZpIY2YTD9GqJ9kAH729vxE1NhGdcoVqTCtWSToakoKiwrUmSUIpY7lBJ8hmaQyvviLpHamWIboxc/ebP8retKmFw22xAF7AnyA3100pjjLK8h3sxPruFGdAlY8HM1ryTukScRGv8AElI8zsL61nKXCrNsOP2s1DueNFapiQbbsVW9gFtc23m53DlXTF6jkf2cl/Bx/wCS/tTThoNhFX7IA5729710vXmvUTu7PsY+EabgUXHfvbsQF1Wn2wpWwJzYEEAccs6n65PsTLGMhHFGFHgRtE+4Hy033qPisHHJk6K3mAT67xWsdX/cjhy+Ap/pT/f7r7FZM1avTritT4W7BZD57Q9Dn70HxWp0y9kq48Dsn0OXvW8c8JdaPLzeE6rF8vEvLf05+gHgxTIboxU8VJH5UWw+uOKUW6W/3gre5F6FYnAyR9tGXzBA9d1cK2T7HmSi4umqYX+mtIzO7bTHMmrT+GWiyuBdxk+KkCKe/Zv0QPK8jcqqHB3OQ3nIeZyHvX0pqjogRth4R2cNFtH75HRJ6/xjTQjprq6mTCYUWCBjM47hHCLID4bTD+mqMxeP6aaWc/3js3kpPVHJQByqyNfNL/8APzA7tjBxef8Aekc2f+mqkxOKCraq6ANCJYAcABz3n3JrsgpQwmtDrk42hx3H/OjmD1lhbe2yf5hb33UJoQZ2BWVzXFIRcOvqP3rKoCvMViC7szG5Ykk+JNzWsAitKgbs7Q2rbyozYedq4M1GdUMHtz7Z7MY2vmvZB65/KahcwH/ETtI5Z+0TdrbgT9UeCgBR4KK7QLUbDCiMArQR3hWu8uDSQbMiq44MAw9DWohWY/GCGJ5G3IpPme4czYUgKp1owMMOLkSMWUEZDMKSASBzrxFqlPNGZYFEqC99kjaW28FTnehuLxBdmZjdmJYnxJuacfhpiGjXGzE/wkgHV7nlLgQqPHtDnUFCNJCVNmBBHccq8Xq0IUtvA2vrkAZse1yG4eArxiNWsPN2owCfrL1T7ZHmDT4RWVnevQanPFfDYnOKXlIP/Jf2oFpDVHFQgloiyjMshDgDibZjmKVDBmEj2nHhnTBq/pdI2fby27dbha+XlmPSg0EZWNmtvsORqK8lHIC1cJMrjaVgwPAg/lRHDpVNwYlkN1YqeIJH5UcwGu2Ij3sJBwcXPqLGnxCotWGOgevekeiwpUHrSELy3t+g50HwfxNS38SFgf5GBHobWpd1m1kOLcNbZVQQq3uRfeSe8miwAjtTPq9hbvGDuQbR89/5lRS1ho9pwPHPy3mnrV+CyFjvY+w/zJ9K5NTKo0e54Ng48vE+gVrKytgdw315p9kea01Fcbq1PDD00q7C3AAYjaYndZd/jnwoTTaa5k48kZq4NNHk1o10liKkhgQRvByIrmRUmq3PJNAtOaDjZdpQEa+9RYG/EbqOGhmlpcwvM/kP1qoSlF7Mw1OHHlxtZI3+dCf8PNRw0yTSMGVCGVAN7A5Ek8Dnbwq7cJKuHw0+Jbg7/LGpCDmQT89V18LsOxw2Jk7g6BPGQrYgc2jHOnrXRbYeHCJ/euiH/wCOOzufwqPmr2IS4opn57qMSxZZQTtIqbX/AG4cFhFa/XaWWQ8ZWAYX8bO/oarOebaNXJrXrdBMHgWLpkGRZrCMkb9neTY7my8ONV/PqrGTvKngMwPDPM1oznFW9ZejeI1SlHYKv+E++XvQvE6Pkj7aMviQbeu6ppjOF6yvNZSA2TT5qvgtjDrxk658swg9M/mNIaC5pg0XrSYgFZdpRusbEDh4iqi6EP0CUQhWl3RmtOHkt19g8H6vvu96ZYGBAIII493tWliJMK0o/EnSuzGkAObddvujJRzNzypwUgC+4capvWbSv0jEPJ3E2X7oyX2F+dRJjQLkOdM2q0zbKxDsbXSuOJUWjB5kGlgC5p31cwWxEG73z8lBIHqbn0pIA1EKIYUVDhjqfBHWgiXEK7TTBEZ27Kgk+QFzXiFaX/iDpLo8MIwetKbfKti3vYVLAQ8PpQKx20DxtfajvY2Jv1WGakdx8N1FNNaoQiGPEYWV3jkFwsiqGUgkFSVNrggjlSw7VYk4VYcFg1+pH0s/i8hMhXkDb5hWU58EbOrS6d6jIoJ0JP8A7axGztCIkcrkcdkm/tQ+WJlNmBU8CCD6Grnx+q+Li6zwvbftKNsc9m9udqDTxK4s6hhwYA29d1cn/pafvRPe/omLJG8OW/2a9ORV169Bqd8XqlA/ZBjP8puPQ/pag8+psqnqMrDxup9N3vW0dRB9aPOy+E6rH8vF9Py/QgaKguSflA78/wDQHOn+GLYUL9kAfufW5oPoTQJiIL26uYAzu3E+V/YUbriz5FOWx9J4XpHp8XvLdmwawmtWrL1geqGpdb8QYo4tobMdxmFYOMrBlYEEC2Xn4Vyg0tDtq0uGGRBJhYx3tnmjbS+mzQq9YarjfcwWmxJUo1fbbn9D3i8S0sjyN2nZmPmSTblu5VxIr0a8GoZ0RSSpcjzS7jp7ux5chlR3GS7KE+GXn3UG0Tgennii+0wv90Zt7A1pjjbOTWZVCH03Lh+H2CKQYWC2Z2sRJysyg/M8X/1mta8ab2XxcgP/ACuHEaeE0/Dx6yelHtVkA+kTtkq2jB7gsQLyH+p2HyVUOuGky+HjByfFzyYlx/IDsxL5dYf017MVX+D89nJzk5PqBtGpkq928+QFz+VTVFzUXADJj4BfXM+y+9TI6aJJUSVLRbj9Kjx7qloKoRGbREJNzEhPHZX9qyplqymIql9HOtwQQ3Aix9DUWRCN4I8xarwbCK4s6hhwYA/7VXUusoQyQvGk0O0wUkDaAuQCDuOXhfxrNoYpXqVg9KSxG8cjJ90kD03UZw+ryYkFoLm29dzLfddf1GWVQMXq7Knd65GlQzvi9cMTKnRvKdk77BVLDgSBeg7tWSRFd4IrxegCRg0uwubXNr8L5XqyYUAyHZFgB4AWH5VWoFhRLR+tEsVhk6jubf6iqToRY0K1OiSlHRuvEJykDRnj2l9Rn7U1aO0jFLnG6v5EH23iqsQRjWqt160p0uKYDsx9QeY7R9b+lWJpvSq4eBpCRcA7IPe+4Dx41TM0hJJPfvP51LGj3hku6jxz8hTvoRSQ8p3sbDyFj+w+Wk/RkdyTyFP2Fg2EVPsi3O9z7k1waqfyn0/geDnlZZXw70pMyTyTSu0USiwY7VjYsxuc8lA7++gGmtdFxULLJhoxKbWlG9RcE7xcG1xv76LP/wALoQDc+IPs5v8A/mnvStqzo7p8XDHbIuC33V67ey251lKUkowXX/Z14MWKU8upktovatvhW/KuYS1q1bjwsGHILdNILupI2RZQWIFrjNgN9LNWXprWGJ9Iphzho5s0iZ3G0w2iCdkHIAbWfGx3WpU1v0IkWOMMGQYIQt7BWf6tychuOe69Tlxrdx5cjfQaqTUYZr4mnK3XK/QAXrVNc3w2xAB2XhdwATGrEML7t4A9bUrSxlWKsCpUkEHIgjeDesZQlHmj0cOoxZv05J0ZesvXm9bqTaj1asvXm9b2qANE1o1lYaBgrTcvZXmf0on8P8OBJNiGHViQjmes1vlW3zUu6Rm2nY8MvT/Rqx9QdE/wcNERnPIJH+4v8U38CqIvz12aaO9nzfjGeoNLrsNesu1hdELD/ezbERtvMk7Fpj7yVT2teID411HZgVIV+Qdb8TN6Vauv+kx9LjBzTCQy4lx3FyCsYPjZW9aoiTHEAsxu7ksx8WNyfUmvS6HyYx4YdRfG59ch7AVLiWlPA6ybNlcXA3Eb7eI76O4LTcT7nF+ByPvQmIORLUhFqLBIKlhqoDe1WUraU1l2JWUdxA9het1VCGbWfSfQYZ2B6zDZXzbK/IXPKqlY02fELSm3KIgcoxn95t/oLe9J7Gsmxjf8Psf0BnkFttkWKMHMbTsCWI7woUtR7pC5zzB45k+JvvPjStqlhjstId3ZXzI6x5Ll81NGHFWgOc2r8Uu9bHiuXtuoVPqEd8bA+Bup/b8qaYRU+JaGhWVziNTpybABW4MbBvusMifCgON0dJExWRSpHMeoq2NZ5VTCSlu9bAfzHs2558qrH/1NvrdccGzPJt9Q0MGV6VyDcGx47jTrhtS/pMCzRDJgcrZgg7LDLxBoLjNVnS+/LfuNKhgmfGO9tt2a27aJNvK9c2FdZsC691ZhoCzAWyvnQCD2reFG2gPdduYzHvamukxZipuDYiiWH1iYdpQfEZH9q8vKnN2fc6HJjwY1jew1zaSldFR5GZE7KsSQuVsr7sqKao6djwk5kkRn6pUbNrrcgk578hbf30p4fTcbd+yeBy991Tg4NZKUou+p3yxYs2NwXwvt/A1anYtH0gZp5FT+0cbZABdjYAE/ePpUvQujY9JY/EySklFJYIDYsL7CZ77bKjdxFJdSdH6RkgcPE5Rh3jh3gg5EeBqo5FspLa7ObNo5NynilUnFRXkl9ywtS4sM87yxYaWIxAjpHdiM+rskE77A5d1vKg+qMYxelJJrdUGSWx8TsR+zX5VCi+IWJtIshEgkUrmAuxcMLrsgC+feDuFb1V1iiwuHxAO100i2Q26uSkKL3y6zE7uFbKcW4rot+x589LnhHLKrlJKK3ctuu73DOAGBxmLlhGGI2tsiYORfZsCQosEHDf476XNF6DvpIYe+0qTEE8UjJY35LbnRn4clIlxOIYj+HHYC4vYAu2W/uUV7+GsN5cRipTkim7HuLEvIfRfehJT4b5t+gpTlp1mUZNxjFRVtv3n2sha8B8RjpFhjZ+iVVOwpJy6zE2HFrcqVpFKmxBB7wQQRyO6rJ1l050eCSbBWRJpG232euSdrO53ElTmcxluoLqRoWPERzzSJ9IlU9WJnI2iRtXJPeTlc8DUzx8U6T3e5tpdX7LTcc41GPu+d8nd0lv5iaDXDFzbKE+GVOGm8DhHgd0U4TERnrYZ2N2GWahs9xuLcDl30g6alyC8c/SsXCnR6mPULJBySarv+U/qgdhcKZZEjG92C+pzPpc1fOpWCBmkcDKJFiXwL2kcf0iL1NVJqFgdvEtIcliUm/Atl/hD1biYo4XRLzbpJVaQcduc2hHIMg+WvR08ajfc+N8Vy8WVR7CJrUz4nDaRxEfWMsmytt5ggZUy8wrG3nVMyzXq1tPazNhNjBwbI6JEEkjDaO0QGKgbu+5Jvmbd2aw+jI5f4ki3Zid1k8LnZtfO/pXUeQJV63emjEaqxnsMVPA9YfvQzE6rzLuUOP5Tn6HOppjIWG0lJH2HZfI5em6iaa44i1iynx2Rf2oLLAymzKVPAgj868XoAkSSkkk5k5k1lcb1lFgScbijI7O29iSeZvUYZm1bY1P1egDTrfct287C4HrahANuAwnRxpH3qM/vHNv2+WimHFRIhRCAVqiWS4RU6GokS1MDAAk7gLk8AN9AhM+Iuks0hB3ddvPco9LnnSQTUzTWkTNM8h+sTbwG5R6AVEw63YVkWWPJrH0WjYsJDk79ViN9idp7Hu2mYDyvXrCYcRqFWwA32yue8njelvQUJebaO6Mfi3D3uflpnBrREnibBI29R+VRV0FGDfMVPBrd6KAFaV1Vj2duGXPvjcWPJhkaW5cMy7xT0GrnLhUftKDyz9d9YywRfLY78evyR2luIldIcSydliPL9qZsRq4h7JI8Dn/tQvE6uyLuG0P5Tf231hLBJeZ34vEIX1i/zsaw+sLjtAN7GiWH0/G2+6nx/elx4CMiPXKudq5pYl9D1sWvnWzUkO6TqwyIPlXqkiOUrmCR5VPg07Iu+zDx3+tZPE+h3w10H8Sr1Gip2E03NHE8KORHJfbWwzuADna4yAGRpag1gQ9oFT6iiEWLVuyQaz96PkdV4syraQxw6xj6C+EdCbtto4PZO0rWKnuyOd/rHKi+r8cUkCHDSrhsahsxdmCzLn3G6m+RtY5jd30l7daJq1ka57mGTRRkmoNxt2+qb62ns0+xYXxBxCHCwiYxNiwRfozey2O14hTlke/dVO6Qm2nJ4ZelGsTMFUml1Yy7BR2mIA82Nh7mq4vaSs51hWkw+zu92/wDi6IftSdFn6KqjJsVIE8QjHYY8o1dqefiFjV6TCYfIIGaeQcI4Vy5XP4a4al6MH0hFA6mGhuPvyfw0/Ckn9VKHxG0ztS42QH/p4KP3ae3469WEaSR8Rmn7Sbl3EGfGGaSSZu1K7OfDaJIHIEDlRdltZfsgDmN/vehmjIrut9w6x8lz/S3OiJOdaIxOiCpUVcYkvXdRVCJPRKwsyhhwIBHvSXpzQ0CYkLcxowBJGYS+W7hTtEKr3WPF9JiHPcDYeQypS5DHTB/D3Bsinbd7/XDqAfKwtWU56A+HcK4aESBmfYUsdojrEbRFh3C9uVZWVMrYoA1Iw85jIIyIppn1XXaGymXeQdoLysGP9NDsXqtKxJjAbioIuP8AXjanRJJwGty7pFI8Vz9jTNo3SsUnYkUnhex9DVaYjDMhs6lTwItXMGmpBRdMNCtdNJdFhioPWk6o8t7H0y51X+B1lxEWSyNbg3WHvurjj9LSTttSsWO4dwA8AMhTcgoisal4BLAtUM0VwkFyiD6xA97fr7VIxm1fwmzFc7363LMD9+dFL14UWyG4ZDwG4D2r3WpJsGvVeAa3QI9g1sGvF69XpgexXquYNer0AeZcOrdoAjgQDQ7EavRtuup8Mx6Gim1WXpNJ8xqTW6dCviNWXHZIb2Pocvehk+DdO0pHmLU9Xryw/wBf5VjLBF+R2Q1uWPN39RBtW1a26m/EaHif6tjxXL23e1DMRqyfqMD4NkfUZVjLBLpud2PxCD+JUDYdKyL33886nw6f+0LeVQMRouRN6m3HePUZVEIrlliXVUevg18vknfr/IYxmkw4sN3fRDU3BdJi0PdGC58xkvub8qWomp+1FwbCCSRe3Kwjj879Gn439qrFj95Iz1+qbwuT5vYs/V/ELh8DiMW31jLIPFIx0cQ57F/nqktZp2th4W7Wy08h4yTE7/IA/wBVW78TJVgwOHwaZCV4ogP+1HZm/wAKjnVIaZ0iJMRLJ3FiF+6vUX2W/OvQPlCZo5eqx8l/8j+Q9alR0uYbTBQnK6nP/ai+E0xE31rHg2VUmIKoKkRi9cYbG1qlooqyTzjZ+jid+Cn/ACpB0DhenxcSHMNIC33QdpvYGmfXHF7MAXvY+wzobqFEFklnbdFGfVrk+yn1qJ9ikNWn/ifJFiJI03KQOeyNr3vWqrHE4gu7Od7Ek+ZN6yq9oltQqLLjqQEDbwD593kd45VyjFd0FAEPG6ASUdpgfHrj363vS9jtRnGagOP5Dn/Q1j6Xp0Suy1LiFlTYnQ7oSLZjuIKsORqG8LDeCKtDXBl+itt5kW2OIa+Vj3d9V9BpR13naHBhf33+9S0MjYOAs3hUjEYgo2WRU5eFv86c9XtEJiohIllsSGU7gRYkg8LGs0l8OvpBaTCTwu314tsHPvKst9/jbzooYDweuPdInzL+x/ejeE03DJ2XF+ByPvSVpHQ8sDFZEKkcx6jKodHEKi0Aa9VXGF0vLH2XIHA5j0NGsJroRYSID4rl7Gq4kFDbWUNwesMElrOFPBsj75e9EgR3VQj0prYNeDWUxHQGtE14BrW1TEeya1tV5rW1QB7vWjWr1gakM9ihulsErRs1gGAJDAfnxqezUO05PaO32j7DM/pSY099gZoHCxyzJHJkWIA32Y9wy3E1d+qmg1EkYsAsQ2wtsrgbKe7E+a1SGrmH6TG4de7pEY27lQ7bey19H6sLdXk7mbZHklwfxlxyrFRS5G0sk5KpNsQPi3DI+NgAvsrC5Q922zEMeQCVSU6FTssCCuRB7q+u9J6IixC7MqhgMwdxU8QRuqvtZfgys12ikF8+rIPYOuY9KqzM+f682p1098Ksbh7noXKj6yfxF/DmOYpSlwbrvXdw/akB5gxbp2WI8j+lE8NrXKm8K3mLH2oMTWiKLYEnS+l2na7WFtwG4Ubh/gaKJ3NOx9L2/JD60rqhYhRvJAHmchTLrq+z0OHXdGg9bbI9h70+oCwBWV3WKspAWYld0FcYzUhBWpJ2Wui14UVksoVWY7gCTnwoATNfNI3dYgcl6x8zu9vzpQNStJYwyyM5+sSf2qMBcgVkUMGjMa3QrhkNhI138Rle/hkP6aOAqMkUKBuyF/MtvJ8b0D0BF1mfgNkeZ3+1/WjSCrQjrMxkFmYn73X/AMXW/FQfF6t7WYAP3cj6G35mjapXVVoqwEbE6HKmwuD9lgVPvUKTCsu9TVl7FxYgEcCAR6GuMmg423XTyzH9LX9iKlxCytak4XSMkfYdh4Xy9N1H9M6NjiYCRbhhlIm/xupOR5mhq6FWS/QvtEC5UghgONt/peluhkzCa5OP7RQ3iOqf2o1hNaIX3tsHg2XvupNn0bIm9TUU01Jios5ZAwuCCOIz963eq1gxToboxXyJFF8LrbKvas48cj6j9qpSFQ5k1q9BMLrZE2TXTzzHqKKw4lXF1YMPAg/lV2KjsDWr1oGsvQFHoGgWnJ7vb7I9zmf0o0XsL8KVcbNe5PeSamQ0HtQYv4s0xF+jSyjizZ2/CB81fRmhcB0OHjjOZVFDHi1ruebEnnVNfC3Q+19GQj+0czP91LOvuIh81XjWRZusrKygRlCtLar4XE/20Ebn7RFm/rFm96K1lAFZ6a+BmGkuYJGjP2XAkX9GHqaQ9LfBLFxE7KiRftRHa/A1m9BX0RWUAfOWhNQlhYSyFmddykWCniR3kUsa6QsuJZiMmC2PdkLEe1X1rbNGjTyNkIxdrWzIUE8zcDzqjdL6TmxBJZVCncoF7DzO+rSpAxVM5rKMx6vMwvZRfxt7VlSAyYLTinI3B/1wozDiQaysrRbiJiNQDXHSOxBsje5ty3msrKT5AV6xr3AN5rVZUDG/R0GxEi+G0fNrH8rVOhWt1lWIkLXsVqsqhHZBXUGt1lAxL1wxm1KF7lHuc/2qJqmf+NhN7We58rG45jLnWVlZ9QGXSGsBxE5SCOIICRd1JLBe0xsRYZXsM65YjRMUnaQA8UNx6PYj1NbrKaQwRNqkGBaJ7geeXhnag+K0W8e8C3EEVqsqWBEr1HIVNwSDxBtWVlIAnhdZpk3kOODD9RnRfDa3oe2pXxGY/etVlVxMDvjdPRsuyhJLeBFh376ESxl3VB9ZgvqQKysptgj6A+GmjwGlktlGqQr4ZCR/YxD5afK3WVA2ZWVlZQIysrKygDK0zWF+FZWUAUPr9pxnjK/9aUk/dB2rf4aXcPh7rWVlaPmBDml6xtWVlZQI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8176E-6300-4A82-832F-F5145A2447D8}" type="datetime2">
              <a:rPr lang="en-US" smtClean="0"/>
              <a:pPr/>
              <a:t>Friday, May 24, 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/>
          </a:p>
        </p:txBody>
      </p:sp>
      <p:pic>
        <p:nvPicPr>
          <p:cNvPr id="14" name="Picture 13" descr="KMS-Profi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41950" y="3429000"/>
            <a:ext cx="1692450" cy="158265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553200" y="4953000"/>
            <a:ext cx="2209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dwardian Script ITC" pitchFamily="66" charset="0"/>
              </a:rPr>
              <a:t>K.M. Shahi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dwardian Script ITC" pitchFamily="66" charset="0"/>
            </a:endParaRPr>
          </a:p>
        </p:txBody>
      </p:sp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2057400" y="1752600"/>
            <a:ext cx="48006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i-IN" sz="1600" b="1" dirty="0" smtClean="0"/>
              <a:t>मेरी हाला में </a:t>
            </a:r>
            <a:r>
              <a:rPr lang="hi-IN" sz="1600" b="1" dirty="0" err="1" smtClean="0"/>
              <a:t>सबने</a:t>
            </a:r>
            <a:r>
              <a:rPr lang="hi-IN" sz="1600" b="1" dirty="0" smtClean="0"/>
              <a:t> पाई अपनी- अपनी हाला</a:t>
            </a:r>
            <a:r>
              <a:rPr lang="en-US" sz="1600" b="1" dirty="0" smtClean="0"/>
              <a:t>, </a:t>
            </a:r>
          </a:p>
          <a:p>
            <a:pPr algn="ctr"/>
            <a:endParaRPr lang="en-US" sz="1600" b="1" dirty="0" smtClean="0"/>
          </a:p>
          <a:p>
            <a:pPr algn="ctr"/>
            <a:r>
              <a:rPr lang="hi-IN" sz="1600" b="1" dirty="0" smtClean="0"/>
              <a:t>मेरे प्याले में </a:t>
            </a:r>
            <a:r>
              <a:rPr lang="hi-IN" sz="1600" b="1" dirty="0" err="1" smtClean="0"/>
              <a:t>सबने</a:t>
            </a:r>
            <a:r>
              <a:rPr lang="hi-IN" sz="1600" b="1" dirty="0" smtClean="0"/>
              <a:t> पाया अपना- अपना प्याला</a:t>
            </a:r>
            <a:r>
              <a:rPr lang="en-US" sz="1600" b="1" dirty="0" smtClean="0"/>
              <a:t>,</a:t>
            </a:r>
          </a:p>
          <a:p>
            <a:pPr algn="ctr"/>
            <a:r>
              <a:rPr lang="en-US" sz="1600" b="1" dirty="0" smtClean="0"/>
              <a:t> </a:t>
            </a:r>
          </a:p>
          <a:p>
            <a:pPr algn="ctr"/>
            <a:r>
              <a:rPr lang="hi-IN" sz="1600" b="1" dirty="0" smtClean="0"/>
              <a:t>मेरे </a:t>
            </a:r>
            <a:r>
              <a:rPr lang="hi-IN" sz="1600" b="1" dirty="0" err="1" smtClean="0"/>
              <a:t>साकी</a:t>
            </a:r>
            <a:r>
              <a:rPr lang="hi-IN" sz="1600" b="1" dirty="0" smtClean="0"/>
              <a:t> में </a:t>
            </a:r>
            <a:r>
              <a:rPr lang="hi-IN" sz="1600" b="1" dirty="0" err="1" smtClean="0"/>
              <a:t>सबने</a:t>
            </a:r>
            <a:r>
              <a:rPr lang="hi-IN" sz="1600" b="1" dirty="0" smtClean="0"/>
              <a:t> अपना प्यारा </a:t>
            </a:r>
            <a:r>
              <a:rPr lang="hi-IN" sz="1600" b="1" dirty="0" err="1" smtClean="0"/>
              <a:t>साकी</a:t>
            </a:r>
            <a:r>
              <a:rPr lang="hi-IN" sz="1600" b="1" dirty="0" smtClean="0"/>
              <a:t> देखा</a:t>
            </a:r>
            <a:r>
              <a:rPr lang="en-US" sz="1600" b="1" dirty="0" smtClean="0"/>
              <a:t>, </a:t>
            </a:r>
          </a:p>
          <a:p>
            <a:pPr algn="ctr"/>
            <a:endParaRPr lang="en-US" sz="1600" b="1" dirty="0" smtClean="0"/>
          </a:p>
          <a:p>
            <a:pPr algn="ctr"/>
            <a:r>
              <a:rPr lang="hi-IN" sz="1600" b="1" dirty="0" smtClean="0"/>
              <a:t>जिसकी जैसी </a:t>
            </a:r>
            <a:r>
              <a:rPr lang="hi-IN" sz="1600" b="1" dirty="0" err="1" smtClean="0"/>
              <a:t>रूचि</a:t>
            </a:r>
            <a:r>
              <a:rPr lang="hi-IN" sz="1600" b="1" dirty="0" smtClean="0"/>
              <a:t> थी उसने </a:t>
            </a:r>
            <a:r>
              <a:rPr lang="hi-IN" sz="1600" b="1" dirty="0" err="1" smtClean="0"/>
              <a:t>वैसी</a:t>
            </a:r>
            <a:r>
              <a:rPr lang="hi-IN" sz="1600" b="1" dirty="0" smtClean="0"/>
              <a:t> देखी मधुशाला</a:t>
            </a:r>
            <a:r>
              <a:rPr lang="en-US" sz="1600" b="1" dirty="0" smtClean="0"/>
              <a:t>…….</a:t>
            </a: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  <p:sp>
        <p:nvSpPr>
          <p:cNvPr id="1028" name="AutoShape 4" descr="data:image/jpg;base64,/9j/4AAQSkZJRgABAQAAAQABAAD/2wCEAAkGBhQSERUUExQWFRUWGBQYFxQXGRUXFxUXGBcVFBQVGBcYHCYeFxwlHBQXHy8gJCcpLCwsFx4xNTAqNSYsLCkBCQoKDgwOGg8PFykcHBwsLCkpKS4pLCksLCkpKSwpLCkpKSkpKSkpLCksLCksLSwsKiwpLSwpKSksLCwsKSwpLP/AABEIALcBEwMBIgACEQEDEQH/xAAcAAACAgMBAQAAAAAAAAAAAAAFBgQHAAEDAgj/xABFEAACAQICBggCCAMGBQUAAAABAgMAEQQhBQYSMVGBEyIyQWFxkaEHghRCUnKiscHRI2KSM0Oy4fDxJDRTY8IVFnOTs//EABsBAAMBAQEBAQAAAAAAAAAAAAABAgMEBQYH/8QAMREAAgIBAgQDBwMFAQAAAAAAAAECEQMEIRIxQVEFYaETIjJCcdHwM5HhFVKBwfEU/9oADAMBAAIRAxEAPwDlr9pfocMVB68t1Hgv1z6Zc6qR2ph13019IxTEG6J1F8hvPM39qWmamAd1N0SMTjY0c2RSXc/yp1vc2HOrAWFQSEFlBNh5m/60j6iYcmVpNwVfUk9UexPy09QCtYrYlndEqfClxXCNb1PgjtagAfjdWcNMD0kSXP1gNlh8y2NUzjcIFkZVO0AzAHiASAauPW/Sv0fCuwNmbqJ5tlfkLmqac1mxo4kVsUf0Hojpej2x1WL595RLbZ97edNq6JhYbJij2eGyMue/ne9NRCytVathbkDjT7itQYn7BaM+HWX0bP3ocfh/OhJUrJkbWOyfRsvelQWL/wBJ2DdTYi1iO626jWj9epEykUOOI6rfsfSgWktHSwtaWNkvu2gQD5HceVQ70DLP0frvhnyZjGf5xl/ULimTBYyOQXR1b7rA/lVGg1sPaiwHn4jaZVmSFGuFJZrZ9bcByF/WkcC5A45VstlUrRaDb2juQFjypAMODBmxMUe9MOgy7sus3qdkU3RR3zNJ2rOkUjZzIQDJbM5DeSQT3d3pTnBICAQQRxGY9RWkRM7IlqmRLXBEqXEtOxEDWPH9DhpH77bK/ebIfnflVQM1PPxI0j/Zwjxdv8K/rSbonCdNPHH9p1B8r9b2vUMaD+l9B/RcNhS1+knUyEfZXIrl8w9DRTRSEQrfe125HJfYX51C140kcVpAovZj2IE4DZyb8TN6UYCgWA3AADyAsPYU4rcGe4xRPAY2SM3R3Q/ysV9bHOoEYqbElWyRowOvGJTtMsg/nUX9Vt+tSJ/ijg2PR4zDkC9rlVmjvYHMHrDIjupYFIGOxXSNI3czEjy+r7WrNquRSL/0JgNGYpScL0ZH1liZ0Iv9pAQR6UxPo5OhMKgIhQoAosApBXIc6pH4PYZxjkYXF1fa8U2T6i+zTx8T/iO2j9iKBVMzjaLNmqLcgdUHMkg+lTbGLevuoM7woAhPQghHQFgVsBZgMx2QaprG4B42KupBH+txzq6NWfi1jZM5oYWQb3u0bcgNq/oKn434i4TEHZxOBWROJ2Hb0ZRbkau0+aEfP1qyryOh9Xn6xjkQn6v/ABAt4ZEj0NZRS/EBR0jVyNbDVkQz8qgZZGreAEWHQd7AO3zAbI5Lb1NHoI6rrReuLwgKyh1GQzswHC/fTZo3XTDPvfozwcWH9QyrTiRNDNGtTYhUPCTK4ujBhxUgj2rppHSCwQvKxyVSbcT9UczQ2BXvxJ0vtziIHqxDP77Zn0Fh60mE3NdsZiTI7MxuzEsT4k3NcoIyzgAXJIAHichWZQ+6DO1EGtYBRFGP5VO3I3zO3tRvCrnUPDYYIqoNyAL5n6x5tc86IwLurUkIqb1JjWokIqZGKQCv8Rp1XDKhALM4t4bOZPvbnVYiK5sKZtftK9LiioPViGwPPe3vlyqNqRq/9NxscRNlF3c8FUX9zYc6jmUCINFyOwVF2ie7LmTfcKlz6rYhRfY2vuEN7b/SmrQ2DUPM6dkuUjP8gNyefV9DR2NBzppCsqV0KmzAg8CCD6GiEKbMF/tn8Iz/AG9atJtHJILOqsODAEe9RMbqdBKoWxW17bBta/gb8KKAquaa5r3hcc8Zujsp/lJH+9GdatUjhNllfbRrgXFmBGdjbI5d9Lt6ljGbA6+4hO1sSD+YWPqtvyo3D8TVt1oWv4MCPcCq+vW70WAR0zpRp5Wkbe3d3AbgKIamqFeTENuhRm+a2Q/TnQAtlTCy9Fo9F3NiH2j9xLH89imBvViAvKZGzIBYnizZX9yeVNKCkvA6Y6A5DaBttDdu3WPM0xYLWeB97bB4Nl77qpNITDcS1MhWouGYMLqQRxBBHtU6JauyaIWsGK6PDue8jZHm2X5XpJwGFM0scK75HVB4bRAJ5C55Uc12xd2SMHcCxHnkv61I+Fejulx/SHswoW+Z+ovsWPKs2Ui3NTNBpFPKyiwVFQfMdq3oq+tVT8Rbz4t8QT1Xk6OIf9uIbO15G1/mq25cecPoybEDtyB3TzkIjgH9PR1UGurhZ4sOu7DxKD997M3sFoA44WWwIG4D88v1J5V5BrzhR1PM+wyHuTXULTQGr1lbER4it1QC3rTqUcIFZZNtGJGYswNr2yyOXfluoGuHIUm1N3xF0ttzCJT1Yxn99t/oLD1pXwmPMThhnYglTuYd4NZjIFbBq4tY9DYKSKP+ABI6RuSBssgdQ6qSu82I333jjSlidQ42/s3ZDwbrD9D+dHCIT8Pi3Q3RmU8VJB9qkYvTM0thLK7gbgzEgcqn4zUrEx7k6QcUNz/SbN7UGmhZDZgVPBgQfQ0qGaY0Z1TQfSFY920R94Dq++fKgld+k2QLb6EBaWHWp0KVWej9bp48iQ44Nv8AUZ0z6O1/hOUish4jrD2z9qviJoc4lrNJ44QQSSn6ikgeO5R6kVDwGnMPJ2JUPhcA+hzpY+IWsKMiwRsGz2nINwLdlb+/IUmxiJPKWYk5kkkniTmaM6vaTbDxzMnbkXoge+zb7f67qAk0yav4UGaMEZRjbPmOz+LZpIY2YTD9GqJ9kAH729vxE1NhGdcoVqTCtWSToakoKiwrUmSUIpY7lBJ8hmaQyvviLpHamWIboxc/ebP8retKmFw22xAF7AnyA3100pjjLK8h3sxPruFGdAlY8HM1ryTukScRGv8AElI8zsL61nKXCrNsOP2s1DueNFapiQbbsVW9gFtc23m53DlXTF6jkf2cl/Bx/wCS/tTThoNhFX7IA5729710vXmvUTu7PsY+EabgUXHfvbsQF1Wn2wpWwJzYEEAccs6n65PsTLGMhHFGFHgRtE+4Hy033qPisHHJk6K3mAT67xWsdX/cjhy+Ap/pT/f7r7FZM1avTritT4W7BZD57Q9Dn70HxWp0y9kq48Dsn0OXvW8c8JdaPLzeE6rF8vEvLf05+gHgxTIboxU8VJH5UWw+uOKUW6W/3gre5F6FYnAyR9tGXzBA9d1cK2T7HmSi4umqYX+mtIzO7bTHMmrT+GWiyuBdxk+KkCKe/Zv0QPK8jcqqHB3OQ3nIeZyHvX0pqjogRth4R2cNFtH75HRJ6/xjTQjprq6mTCYUWCBjM47hHCLID4bTD+mqMxeP6aaWc/3js3kpPVHJQByqyNfNL/8APzA7tjBxef8Aekc2f+mqkxOKCraq6ANCJYAcABz3n3JrsgpQwmtDrk42hx3H/OjmD1lhbe2yf5hb33UJoQZ2BWVzXFIRcOvqP3rKoCvMViC7szG5Ykk+JNzWsAitKgbs7Q2rbyozYedq4M1GdUMHtz7Z7MY2vmvZB65/KahcwH/ETtI5Z+0TdrbgT9UeCgBR4KK7QLUbDCiMArQR3hWu8uDSQbMiq44MAw9DWohWY/GCGJ5G3IpPme4czYUgKp1owMMOLkSMWUEZDMKSASBzrxFqlPNGZYFEqC99kjaW28FTnehuLxBdmZjdmJYnxJuacfhpiGjXGzE/wkgHV7nlLgQqPHtDnUFCNJCVNmBBHccq8Xq0IUtvA2vrkAZse1yG4eArxiNWsPN2owCfrL1T7ZHmDT4RWVnevQanPFfDYnOKXlIP/Jf2oFpDVHFQgloiyjMshDgDibZjmKVDBmEj2nHhnTBq/pdI2fby27dbha+XlmPSg0EZWNmtvsORqK8lHIC1cJMrjaVgwPAg/lRHDpVNwYlkN1YqeIJH5UcwGu2Ij3sJBwcXPqLGnxCotWGOgevekeiwpUHrSELy3t+g50HwfxNS38SFgf5GBHobWpd1m1kOLcNbZVQQq3uRfeSe8miwAjtTPq9hbvGDuQbR89/5lRS1ho9pwPHPy3mnrV+CyFjvY+w/zJ9K5NTKo0e54Ng48vE+gVrKytgdw315p9kea01Fcbq1PDD00q7C3AAYjaYndZd/jnwoTTaa5k48kZq4NNHk1o10liKkhgQRvByIrmRUmq3PJNAtOaDjZdpQEa+9RYG/EbqOGhmlpcwvM/kP1qoSlF7Mw1OHHlxtZI3+dCf8PNRw0yTSMGVCGVAN7A5Ek8Dnbwq7cJKuHw0+Jbg7/LGpCDmQT89V18LsOxw2Jk7g6BPGQrYgc2jHOnrXRbYeHCJ/euiH/wCOOzufwqPmr2IS4opn57qMSxZZQTtIqbX/AG4cFhFa/XaWWQ8ZWAYX8bO/oarOebaNXJrXrdBMHgWLpkGRZrCMkb9neTY7my8ONV/PqrGTvKngMwPDPM1oznFW9ZejeI1SlHYKv+E++XvQvE6Pkj7aMviQbeu6ppjOF6yvNZSA2TT5qvgtjDrxk658swg9M/mNIaC5pg0XrSYgFZdpRusbEDh4iqi6EP0CUQhWl3RmtOHkt19g8H6vvu96ZYGBAIII493tWliJMK0o/EnSuzGkAObddvujJRzNzypwUgC+4capvWbSv0jEPJ3E2X7oyX2F+dRJjQLkOdM2q0zbKxDsbXSuOJUWjB5kGlgC5p31cwWxEG73z8lBIHqbn0pIA1EKIYUVDhjqfBHWgiXEK7TTBEZ27Kgk+QFzXiFaX/iDpLo8MIwetKbfKti3vYVLAQ8PpQKx20DxtfajvY2Jv1WGakdx8N1FNNaoQiGPEYWV3jkFwsiqGUgkFSVNrggjlSw7VYk4VYcFg1+pH0s/i8hMhXkDb5hWU58EbOrS6d6jIoJ0JP8A7axGztCIkcrkcdkm/tQ+WJlNmBU8CCD6Grnx+q+Li6zwvbftKNsc9m9udqDTxK4s6hhwYA29d1cn/pafvRPe/omLJG8OW/2a9ORV169Bqd8XqlA/ZBjP8puPQ/pag8+psqnqMrDxup9N3vW0dRB9aPOy+E6rH8vF9Py/QgaKguSflA78/wDQHOn+GLYUL9kAfufW5oPoTQJiIL26uYAzu3E+V/YUbriz5FOWx9J4XpHp8XvLdmwawmtWrL1geqGpdb8QYo4tobMdxmFYOMrBlYEEC2Xn4Vyg0tDtq0uGGRBJhYx3tnmjbS+mzQq9YarjfcwWmxJUo1fbbn9D3i8S0sjyN2nZmPmSTblu5VxIr0a8GoZ0RSSpcjzS7jp7ux5chlR3GS7KE+GXn3UG0Tgennii+0wv90Zt7A1pjjbOTWZVCH03Lh+H2CKQYWC2Z2sRJysyg/M8X/1mta8ab2XxcgP/ACuHEaeE0/Dx6yelHtVkA+kTtkq2jB7gsQLyH+p2HyVUOuGky+HjByfFzyYlx/IDsxL5dYf017MVX+D89nJzk5PqBtGpkq928+QFz+VTVFzUXADJj4BfXM+y+9TI6aJJUSVLRbj9Kjx7qloKoRGbREJNzEhPHZX9qyplqymIql9HOtwQQ3Aix9DUWRCN4I8xarwbCK4s6hhwYA/7VXUusoQyQvGk0O0wUkDaAuQCDuOXhfxrNoYpXqVg9KSxG8cjJ90kD03UZw+ryYkFoLm29dzLfddf1GWVQMXq7Knd65GlQzvi9cMTKnRvKdk77BVLDgSBeg7tWSRFd4IrxegCRg0uwubXNr8L5XqyYUAyHZFgB4AWH5VWoFhRLR+tEsVhk6jubf6iqToRY0K1OiSlHRuvEJykDRnj2l9Rn7U1aO0jFLnG6v5EH23iqsQRjWqt160p0uKYDsx9QeY7R9b+lWJpvSq4eBpCRcA7IPe+4Dx41TM0hJJPfvP51LGj3hku6jxz8hTvoRSQ8p3sbDyFj+w+Wk/RkdyTyFP2Fg2EVPsi3O9z7k1waqfyn0/geDnlZZXw70pMyTyTSu0USiwY7VjYsxuc8lA7++gGmtdFxULLJhoxKbWlG9RcE7xcG1xv76LP/wALoQDc+IPs5v8A/mnvStqzo7p8XDHbIuC33V67ey251lKUkowXX/Z14MWKU8upktovatvhW/KuYS1q1bjwsGHILdNILupI2RZQWIFrjNgN9LNWXprWGJ9Iphzho5s0iZ3G0w2iCdkHIAbWfGx3WpU1v0IkWOMMGQYIQt7BWf6tychuOe69Tlxrdx5cjfQaqTUYZr4mnK3XK/QAXrVNc3w2xAB2XhdwATGrEML7t4A9bUrSxlWKsCpUkEHIgjeDesZQlHmj0cOoxZv05J0ZesvXm9bqTaj1asvXm9b2qANE1o1lYaBgrTcvZXmf0on8P8OBJNiGHViQjmes1vlW3zUu6Rm2nY8MvT/Rqx9QdE/wcNERnPIJH+4v8U38CqIvz12aaO9nzfjGeoNLrsNesu1hdELD/ezbERtvMk7Fpj7yVT2teID411HZgVIV+Qdb8TN6Vauv+kx9LjBzTCQy4lx3FyCsYPjZW9aoiTHEAsxu7ksx8WNyfUmvS6HyYx4YdRfG59ch7AVLiWlPA6ybNlcXA3Eb7eI76O4LTcT7nF+ByPvQmIORLUhFqLBIKlhqoDe1WUraU1l2JWUdxA9het1VCGbWfSfQYZ2B6zDZXzbK/IXPKqlY02fELSm3KIgcoxn95t/oLe9J7Gsmxjf8Psf0BnkFttkWKMHMbTsCWI7woUtR7pC5zzB45k+JvvPjStqlhjstId3ZXzI6x5Ll81NGHFWgOc2r8Uu9bHiuXtuoVPqEd8bA+Bup/b8qaYRU+JaGhWVziNTpybABW4MbBvusMifCgON0dJExWRSpHMeoq2NZ5VTCSlu9bAfzHs2558qrH/1NvrdccGzPJt9Q0MGV6VyDcGx47jTrhtS/pMCzRDJgcrZgg7LDLxBoLjNVnS+/LfuNKhgmfGO9tt2a27aJNvK9c2FdZsC691ZhoCzAWyvnQCD2reFG2gPdduYzHvamukxZipuDYiiWH1iYdpQfEZH9q8vKnN2fc6HJjwY1jew1zaSldFR5GZE7KsSQuVsr7sqKao6djwk5kkRn6pUbNrrcgk578hbf30p4fTcbd+yeBy991Tg4NZKUou+p3yxYs2NwXwvt/A1anYtH0gZp5FT+0cbZABdjYAE/ePpUvQujY9JY/EySklFJYIDYsL7CZ77bKjdxFJdSdH6RkgcPE5Rh3jh3gg5EeBqo5FspLa7ObNo5NynilUnFRXkl9ywtS4sM87yxYaWIxAjpHdiM+rskE77A5d1vKg+qMYxelJJrdUGSWx8TsR+zX5VCi+IWJtIshEgkUrmAuxcMLrsgC+feDuFb1V1iiwuHxAO100i2Q26uSkKL3y6zE7uFbKcW4rot+x589LnhHLKrlJKK3ctuu73DOAGBxmLlhGGI2tsiYORfZsCQosEHDf476XNF6DvpIYe+0qTEE8UjJY35LbnRn4clIlxOIYj+HHYC4vYAu2W/uUV7+GsN5cRipTkim7HuLEvIfRfehJT4b5t+gpTlp1mUZNxjFRVtv3n2sha8B8RjpFhjZ+iVVOwpJy6zE2HFrcqVpFKmxBB7wQQRyO6rJ1l050eCSbBWRJpG232euSdrO53ElTmcxluoLqRoWPERzzSJ9IlU9WJnI2iRtXJPeTlc8DUzx8U6T3e5tpdX7LTcc41GPu+d8nd0lv5iaDXDFzbKE+GVOGm8DhHgd0U4TERnrYZ2N2GWahs9xuLcDl30g6alyC8c/SsXCnR6mPULJBySarv+U/qgdhcKZZEjG92C+pzPpc1fOpWCBmkcDKJFiXwL2kcf0iL1NVJqFgdvEtIcliUm/Atl/hD1biYo4XRLzbpJVaQcduc2hHIMg+WvR08ajfc+N8Vy8WVR7CJrUz4nDaRxEfWMsmytt5ggZUy8wrG3nVMyzXq1tPazNhNjBwbI6JEEkjDaO0QGKgbu+5Jvmbd2aw+jI5f4ki3Zid1k8LnZtfO/pXUeQJV63emjEaqxnsMVPA9YfvQzE6rzLuUOP5Tn6HOppjIWG0lJH2HZfI5em6iaa44i1iynx2Rf2oLLAymzKVPAgj868XoAkSSkkk5k5k1lcb1lFgScbijI7O29iSeZvUYZm1bY1P1egDTrfct287C4HrahANuAwnRxpH3qM/vHNv2+WimHFRIhRCAVqiWS4RU6GokS1MDAAk7gLk8AN9AhM+Iuks0hB3ddvPco9LnnSQTUzTWkTNM8h+sTbwG5R6AVEw63YVkWWPJrH0WjYsJDk79ViN9idp7Hu2mYDyvXrCYcRqFWwA32yue8njelvQUJebaO6Mfi3D3uflpnBrREnibBI29R+VRV0FGDfMVPBrd6KAFaV1Vj2duGXPvjcWPJhkaW5cMy7xT0GrnLhUftKDyz9d9YywRfLY78evyR2luIldIcSydliPL9qZsRq4h7JI8Dn/tQvE6uyLuG0P5Tf231hLBJeZ34vEIX1i/zsaw+sLjtAN7GiWH0/G2+6nx/elx4CMiPXKudq5pYl9D1sWvnWzUkO6TqwyIPlXqkiOUrmCR5VPg07Iu+zDx3+tZPE+h3w10H8Sr1Gip2E03NHE8KORHJfbWwzuADna4yAGRpag1gQ9oFT6iiEWLVuyQaz96PkdV4syraQxw6xj6C+EdCbtto4PZO0rWKnuyOd/rHKi+r8cUkCHDSrhsahsxdmCzLn3G6m+RtY5jd30l7daJq1ka57mGTRRkmoNxt2+qb62ns0+xYXxBxCHCwiYxNiwRfozey2O14hTlke/dVO6Qm2nJ4ZelGsTMFUml1Yy7BR2mIA82Nh7mq4vaSs51hWkw+zu92/wDi6IftSdFn6KqjJsVIE8QjHYY8o1dqefiFjV6TCYfIIGaeQcI4Vy5XP4a4al6MH0hFA6mGhuPvyfw0/Ckn9VKHxG0ztS42QH/p4KP3ae3469WEaSR8Rmn7Sbl3EGfGGaSSZu1K7OfDaJIHIEDlRdltZfsgDmN/vehmjIrut9w6x8lz/S3OiJOdaIxOiCpUVcYkvXdRVCJPRKwsyhhwIBHvSXpzQ0CYkLcxowBJGYS+W7hTtEKr3WPF9JiHPcDYeQypS5DHTB/D3Bsinbd7/XDqAfKwtWU56A+HcK4aESBmfYUsdojrEbRFh3C9uVZWVMrYoA1Iw85jIIyIppn1XXaGymXeQdoLysGP9NDsXqtKxJjAbioIuP8AXjanRJJwGty7pFI8Vz9jTNo3SsUnYkUnhex9DVaYjDMhs6lTwItXMGmpBRdMNCtdNJdFhioPWk6o8t7H0y51X+B1lxEWSyNbg3WHvurjj9LSTttSsWO4dwA8AMhTcgoisal4BLAtUM0VwkFyiD6xA97fr7VIxm1fwmzFc7363LMD9+dFL14UWyG4ZDwG4D2r3WpJsGvVeAa3QI9g1sGvF69XpgexXquYNer0AeZcOrdoAjgQDQ7EavRtuup8Mx6Gim1WXpNJ8xqTW6dCviNWXHZIb2Pocvehk+DdO0pHmLU9Xryw/wBf5VjLBF+R2Q1uWPN39RBtW1a26m/EaHif6tjxXL23e1DMRqyfqMD4NkfUZVjLBLpud2PxCD+JUDYdKyL33886nw6f+0LeVQMRouRN6m3HePUZVEIrlliXVUevg18vknfr/IYxmkw4sN3fRDU3BdJi0PdGC58xkvub8qWomp+1FwbCCSRe3Kwjj879Gn439qrFj95Iz1+qbwuT5vYs/V/ELh8DiMW31jLIPFIx0cQ57F/nqktZp2th4W7Wy08h4yTE7/IA/wBVW78TJVgwOHwaZCV4ogP+1HZm/wAKjnVIaZ0iJMRLJ3FiF+6vUX2W/OvQPlCZo5eqx8l/8j+Q9alR0uYbTBQnK6nP/ai+E0xE31rHg2VUmIKoKkRi9cYbG1qlooqyTzjZ+jid+Cn/ACpB0DhenxcSHMNIC33QdpvYGmfXHF7MAXvY+wzobqFEFklnbdFGfVrk+yn1qJ9ikNWn/ifJFiJI03KQOeyNr3vWqrHE4gu7Od7Ek+ZN6yq9oltQqLLjqQEDbwD593kd45VyjFd0FAEPG6ASUdpgfHrj363vS9jtRnGagOP5Dn/Q1j6Xp0Suy1LiFlTYnQ7oSLZjuIKsORqG8LDeCKtDXBl+itt5kW2OIa+Vj3d9V9BpR13naHBhf33+9S0MjYOAs3hUjEYgo2WRU5eFv86c9XtEJiohIllsSGU7gRYkg8LGs0l8OvpBaTCTwu314tsHPvKst9/jbzooYDweuPdInzL+x/ejeE03DJ2XF+ByPvSVpHQ8sDFZEKkcx6jKodHEKi0Aa9VXGF0vLH2XIHA5j0NGsJroRYSID4rl7Gq4kFDbWUNwesMElrOFPBsj75e9EgR3VQj0prYNeDWUxHQGtE14BrW1TEeya1tV5rW1QB7vWjWr1gakM9ihulsErRs1gGAJDAfnxqezUO05PaO32j7DM/pSY099gZoHCxyzJHJkWIA32Y9wy3E1d+qmg1EkYsAsQ2wtsrgbKe7E+a1SGrmH6TG4de7pEY27lQ7bey19H6sLdXk7mbZHklwfxlxyrFRS5G0sk5KpNsQPi3DI+NgAvsrC5Q922zEMeQCVSU6FTssCCuRB7q+u9J6IixC7MqhgMwdxU8QRuqvtZfgys12ikF8+rIPYOuY9KqzM+f682p1098Ksbh7noXKj6yfxF/DmOYpSlwbrvXdw/akB5gxbp2WI8j+lE8NrXKm8K3mLH2oMTWiKLYEnS+l2na7WFtwG4Ubh/gaKJ3NOx9L2/JD60rqhYhRvJAHmchTLrq+z0OHXdGg9bbI9h70+oCwBWV3WKspAWYld0FcYzUhBWpJ2Wui14UVksoVWY7gCTnwoATNfNI3dYgcl6x8zu9vzpQNStJYwyyM5+sSf2qMBcgVkUMGjMa3QrhkNhI138Rle/hkP6aOAqMkUKBuyF/MtvJ8b0D0BF1mfgNkeZ3+1/WjSCrQjrMxkFmYn73X/AMXW/FQfF6t7WYAP3cj6G35mjapXVVoqwEbE6HKmwuD9lgVPvUKTCsu9TVl7FxYgEcCAR6GuMmg423XTyzH9LX9iKlxCytak4XSMkfYdh4Xy9N1H9M6NjiYCRbhhlIm/xupOR5mhq6FWS/QvtEC5UghgONt/peluhkzCa5OP7RQ3iOqf2o1hNaIX3tsHg2XvupNn0bIm9TUU01Jios5ZAwuCCOIz963eq1gxToboxXyJFF8LrbKvas48cj6j9qpSFQ5k1q9BMLrZE2TXTzzHqKKw4lXF1YMPAg/lV2KjsDWr1oGsvQFHoGgWnJ7vb7I9zmf0o0XsL8KVcbNe5PeSamQ0HtQYv4s0xF+jSyjizZ2/CB81fRmhcB0OHjjOZVFDHi1ruebEnnVNfC3Q+19GQj+0czP91LOvuIh81XjWRZusrKygRlCtLar4XE/20Ebn7RFm/rFm96K1lAFZ6a+BmGkuYJGjP2XAkX9GHqaQ9LfBLFxE7KiRftRHa/A1m9BX0RWUAfOWhNQlhYSyFmddykWCniR3kUsa6QsuJZiMmC2PdkLEe1X1rbNGjTyNkIxdrWzIUE8zcDzqjdL6TmxBJZVCncoF7DzO+rSpAxVM5rKMx6vMwvZRfxt7VlSAyYLTinI3B/1wozDiQaysrRbiJiNQDXHSOxBsje5ty3msrKT5AV6xr3AN5rVZUDG/R0GxEi+G0fNrH8rVOhWt1lWIkLXsVqsqhHZBXUGt1lAxL1wxm1KF7lHuc/2qJqmf+NhN7We58rG45jLnWVlZ9QGXSGsBxE5SCOIICRd1JLBe0xsRYZXsM65YjRMUnaQA8UNx6PYj1NbrKaQwRNqkGBaJ7geeXhnag+K0W8e8C3EEVqsqWBEr1HIVNwSDxBtWVlIAnhdZpk3kOODD9RnRfDa3oe2pXxGY/etVlVxMDvjdPRsuyhJLeBFh376ESxl3VB9ZgvqQKysptgj6A+GmjwGlktlGqQr4ZCR/YxD5afK3WVA2ZWVlZQIysrKygDK0zWF+FZWUAUPr9pxnjK/9aUk/dB2rf4aXcPh7rWVlaPmBDml6xtWVlZQI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data:image/jpg;base64,/9j/4AAQSkZJRgABAQAAAQABAAD/2wCEAAkGBhQSERUUExQWFRUWGBQYFxQXGRUXFxUXGBcVFBQVGBcYHCYeFxwlHBQXHy8gJCcpLCwsFx4xNTAqNSYsLCkBCQoKDgwOGg8PFykcHBwsLCkpKS4pLCksLCkpKSwpLCkpKSkpKSkpLCksLCksLSwsKiwpLSwpKSksLCwsKSwpLP/AABEIALcBEwMBIgACEQEDEQH/xAAcAAACAgMBAQAAAAAAAAAAAAAFBgQHAAEDAgj/xABFEAACAQICBggCCAMGBQUAAAABAgMAEQQhBQYSMVGBEyIyQWFxkaEHghRCUnKiscHRI2KSM0Oy4fDxJDRTY8IVFnOTs//EABsBAAMBAQEBAQAAAAAAAAAAAAABAgMEBQYH/8QAMREAAgIBAgQDBwMFAQAAAAAAAAECEQMEIRIxQVEFYaETIjJCcdHwM5HhFVKBwfEU/9oADAMBAAIRAxEAPwDlr9pfocMVB68t1Hgv1z6Zc6qR2ph13019IxTEG6J1F8hvPM39qWmamAd1N0SMTjY0c2RSXc/yp1vc2HOrAWFQSEFlBNh5m/60j6iYcmVpNwVfUk9UexPy09QCtYrYlndEqfClxXCNb1PgjtagAfjdWcNMD0kSXP1gNlh8y2NUzjcIFkZVO0AzAHiASAauPW/Sv0fCuwNmbqJ5tlfkLmqac1mxo4kVsUf0Hojpej2x1WL595RLbZ97edNq6JhYbJij2eGyMue/ne9NRCytVathbkDjT7itQYn7BaM+HWX0bP3ocfh/OhJUrJkbWOyfRsvelQWL/wBJ2DdTYi1iO626jWj9epEykUOOI6rfsfSgWktHSwtaWNkvu2gQD5HceVQ70DLP0frvhnyZjGf5xl/ULimTBYyOQXR1b7rA/lVGg1sPaiwHn4jaZVmSFGuFJZrZ9bcByF/WkcC5A45VstlUrRaDb2juQFjypAMODBmxMUe9MOgy7sus3qdkU3RR3zNJ2rOkUjZzIQDJbM5DeSQT3d3pTnBICAQQRxGY9RWkRM7IlqmRLXBEqXEtOxEDWPH9DhpH77bK/ebIfnflVQM1PPxI0j/Zwjxdv8K/rSbonCdNPHH9p1B8r9b2vUMaD+l9B/RcNhS1+knUyEfZXIrl8w9DRTRSEQrfe125HJfYX51C140kcVpAovZj2IE4DZyb8TN6UYCgWA3AADyAsPYU4rcGe4xRPAY2SM3R3Q/ysV9bHOoEYqbElWyRowOvGJTtMsg/nUX9Vt+tSJ/ijg2PR4zDkC9rlVmjvYHMHrDIjupYFIGOxXSNI3czEjy+r7WrNquRSL/0JgNGYpScL0ZH1liZ0Iv9pAQR6UxPo5OhMKgIhQoAosApBXIc6pH4PYZxjkYXF1fa8U2T6i+zTx8T/iO2j9iKBVMzjaLNmqLcgdUHMkg+lTbGLevuoM7woAhPQghHQFgVsBZgMx2QaprG4B42KupBH+txzq6NWfi1jZM5oYWQb3u0bcgNq/oKn434i4TEHZxOBWROJ2Hb0ZRbkau0+aEfP1qyryOh9Xn6xjkQn6v/ABAt4ZEj0NZRS/EBR0jVyNbDVkQz8qgZZGreAEWHQd7AO3zAbI5Lb1NHoI6rrReuLwgKyh1GQzswHC/fTZo3XTDPvfozwcWH9QyrTiRNDNGtTYhUPCTK4ujBhxUgj2rppHSCwQvKxyVSbcT9UczQ2BXvxJ0vtziIHqxDP77Zn0Fh60mE3NdsZiTI7MxuzEsT4k3NcoIyzgAXJIAHichWZQ+6DO1EGtYBRFGP5VO3I3zO3tRvCrnUPDYYIqoNyAL5n6x5tc86IwLurUkIqb1JjWokIqZGKQCv8Rp1XDKhALM4t4bOZPvbnVYiK5sKZtftK9LiioPViGwPPe3vlyqNqRq/9NxscRNlF3c8FUX9zYc6jmUCINFyOwVF2ie7LmTfcKlz6rYhRfY2vuEN7b/SmrQ2DUPM6dkuUjP8gNyefV9DR2NBzppCsqV0KmzAg8CCD6GiEKbMF/tn8Iz/AG9atJtHJILOqsODAEe9RMbqdBKoWxW17bBta/gb8KKAquaa5r3hcc8Zujsp/lJH+9GdatUjhNllfbRrgXFmBGdjbI5d9Lt6ljGbA6+4hO1sSD+YWPqtvyo3D8TVt1oWv4MCPcCq+vW70WAR0zpRp5Wkbe3d3AbgKIamqFeTENuhRm+a2Q/TnQAtlTCy9Fo9F3NiH2j9xLH89imBvViAvKZGzIBYnizZX9yeVNKCkvA6Y6A5DaBttDdu3WPM0xYLWeB97bB4Nl77qpNITDcS1MhWouGYMLqQRxBBHtU6JauyaIWsGK6PDue8jZHm2X5XpJwGFM0scK75HVB4bRAJ5C55Uc12xd2SMHcCxHnkv61I+Fejulx/SHswoW+Z+ovsWPKs2Ui3NTNBpFPKyiwVFQfMdq3oq+tVT8Rbz4t8QT1Xk6OIf9uIbO15G1/mq25cecPoybEDtyB3TzkIjgH9PR1UGurhZ4sOu7DxKD997M3sFoA44WWwIG4D88v1J5V5BrzhR1PM+wyHuTXULTQGr1lbER4it1QC3rTqUcIFZZNtGJGYswNr2yyOXfluoGuHIUm1N3xF0ttzCJT1Yxn99t/oLD1pXwmPMThhnYglTuYd4NZjIFbBq4tY9DYKSKP+ABI6RuSBssgdQ6qSu82I333jjSlidQ42/s3ZDwbrD9D+dHCIT8Pi3Q3RmU8VJB9qkYvTM0thLK7gbgzEgcqn4zUrEx7k6QcUNz/SbN7UGmhZDZgVPBgQfQ0qGaY0Z1TQfSFY920R94Dq++fKgld+k2QLb6EBaWHWp0KVWej9bp48iQ44Nv8AUZ0z6O1/hOUish4jrD2z9qviJoc4lrNJ44QQSSn6ikgeO5R6kVDwGnMPJ2JUPhcA+hzpY+IWsKMiwRsGz2nINwLdlb+/IUmxiJPKWYk5kkkniTmaM6vaTbDxzMnbkXoge+zb7f67qAk0yav4UGaMEZRjbPmOz+LZpIY2YTD9GqJ9kAH729vxE1NhGdcoVqTCtWSToakoKiwrUmSUIpY7lBJ8hmaQyvviLpHamWIboxc/ebP8retKmFw22xAF7AnyA3100pjjLK8h3sxPruFGdAlY8HM1ryTukScRGv8AElI8zsL61nKXCrNsOP2s1DueNFapiQbbsVW9gFtc23m53DlXTF6jkf2cl/Bx/wCS/tTThoNhFX7IA5729710vXmvUTu7PsY+EabgUXHfvbsQF1Wn2wpWwJzYEEAccs6n65PsTLGMhHFGFHgRtE+4Hy033qPisHHJk6K3mAT67xWsdX/cjhy+Ap/pT/f7r7FZM1avTritT4W7BZD57Q9Dn70HxWp0y9kq48Dsn0OXvW8c8JdaPLzeE6rF8vEvLf05+gHgxTIboxU8VJH5UWw+uOKUW6W/3gre5F6FYnAyR9tGXzBA9d1cK2T7HmSi4umqYX+mtIzO7bTHMmrT+GWiyuBdxk+KkCKe/Zv0QPK8jcqqHB3OQ3nIeZyHvX0pqjogRth4R2cNFtH75HRJ6/xjTQjprq6mTCYUWCBjM47hHCLID4bTD+mqMxeP6aaWc/3js3kpPVHJQByqyNfNL/8APzA7tjBxef8Aekc2f+mqkxOKCraq6ANCJYAcABz3n3JrsgpQwmtDrk42hx3H/OjmD1lhbe2yf5hb33UJoQZ2BWVzXFIRcOvqP3rKoCvMViC7szG5Ykk+JNzWsAitKgbs7Q2rbyozYedq4M1GdUMHtz7Z7MY2vmvZB65/KahcwH/ETtI5Z+0TdrbgT9UeCgBR4KK7QLUbDCiMArQR3hWu8uDSQbMiq44MAw9DWohWY/GCGJ5G3IpPme4czYUgKp1owMMOLkSMWUEZDMKSASBzrxFqlPNGZYFEqC99kjaW28FTnehuLxBdmZjdmJYnxJuacfhpiGjXGzE/wkgHV7nlLgQqPHtDnUFCNJCVNmBBHccq8Xq0IUtvA2vrkAZse1yG4eArxiNWsPN2owCfrL1T7ZHmDT4RWVnevQanPFfDYnOKXlIP/Jf2oFpDVHFQgloiyjMshDgDibZjmKVDBmEj2nHhnTBq/pdI2fby27dbha+XlmPSg0EZWNmtvsORqK8lHIC1cJMrjaVgwPAg/lRHDpVNwYlkN1YqeIJH5UcwGu2Ij3sJBwcXPqLGnxCotWGOgevekeiwpUHrSELy3t+g50HwfxNS38SFgf5GBHobWpd1m1kOLcNbZVQQq3uRfeSe8miwAjtTPq9hbvGDuQbR89/5lRS1ho9pwPHPy3mnrV+CyFjvY+w/zJ9K5NTKo0e54Ng48vE+gVrKytgdw315p9kea01Fcbq1PDD00q7C3AAYjaYndZd/jnwoTTaa5k48kZq4NNHk1o10liKkhgQRvByIrmRUmq3PJNAtOaDjZdpQEa+9RYG/EbqOGhmlpcwvM/kP1qoSlF7Mw1OHHlxtZI3+dCf8PNRw0yTSMGVCGVAN7A5Ek8Dnbwq7cJKuHw0+Jbg7/LGpCDmQT89V18LsOxw2Jk7g6BPGQrYgc2jHOnrXRbYeHCJ/euiH/wCOOzufwqPmr2IS4opn57qMSxZZQTtIqbX/AG4cFhFa/XaWWQ8ZWAYX8bO/oarOebaNXJrXrdBMHgWLpkGRZrCMkb9neTY7my8ONV/PqrGTvKngMwPDPM1oznFW9ZejeI1SlHYKv+E++XvQvE6Pkj7aMviQbeu6ppjOF6yvNZSA2TT5qvgtjDrxk658swg9M/mNIaC5pg0XrSYgFZdpRusbEDh4iqi6EP0CUQhWl3RmtOHkt19g8H6vvu96ZYGBAIII493tWliJMK0o/EnSuzGkAObddvujJRzNzypwUgC+4capvWbSv0jEPJ3E2X7oyX2F+dRJjQLkOdM2q0zbKxDsbXSuOJUWjB5kGlgC5p31cwWxEG73z8lBIHqbn0pIA1EKIYUVDhjqfBHWgiXEK7TTBEZ27Kgk+QFzXiFaX/iDpLo8MIwetKbfKti3vYVLAQ8PpQKx20DxtfajvY2Jv1WGakdx8N1FNNaoQiGPEYWV3jkFwsiqGUgkFSVNrggjlSw7VYk4VYcFg1+pH0s/i8hMhXkDb5hWU58EbOrS6d6jIoJ0JP8A7axGztCIkcrkcdkm/tQ+WJlNmBU8CCD6Grnx+q+Li6zwvbftKNsc9m9udqDTxK4s6hhwYA29d1cn/pafvRPe/omLJG8OW/2a9ORV169Bqd8XqlA/ZBjP8puPQ/pag8+psqnqMrDxup9N3vW0dRB9aPOy+E6rH8vF9Py/QgaKguSflA78/wDQHOn+GLYUL9kAfufW5oPoTQJiIL26uYAzu3E+V/YUbriz5FOWx9J4XpHp8XvLdmwawmtWrL1geqGpdb8QYo4tobMdxmFYOMrBlYEEC2Xn4Vyg0tDtq0uGGRBJhYx3tnmjbS+mzQq9YarjfcwWmxJUo1fbbn9D3i8S0sjyN2nZmPmSTblu5VxIr0a8GoZ0RSSpcjzS7jp7ux5chlR3GS7KE+GXn3UG0Tgennii+0wv90Zt7A1pjjbOTWZVCH03Lh+H2CKQYWC2Z2sRJysyg/M8X/1mta8ab2XxcgP/ACuHEaeE0/Dx6yelHtVkA+kTtkq2jB7gsQLyH+p2HyVUOuGky+HjByfFzyYlx/IDsxL5dYf017MVX+D89nJzk5PqBtGpkq928+QFz+VTVFzUXADJj4BfXM+y+9TI6aJJUSVLRbj9Kjx7qloKoRGbREJNzEhPHZX9qyplqymIql9HOtwQQ3Aix9DUWRCN4I8xarwbCK4s6hhwYA/7VXUusoQyQvGk0O0wUkDaAuQCDuOXhfxrNoYpXqVg9KSxG8cjJ90kD03UZw+ryYkFoLm29dzLfddf1GWVQMXq7Knd65GlQzvi9cMTKnRvKdk77BVLDgSBeg7tWSRFd4IrxegCRg0uwubXNr8L5XqyYUAyHZFgB4AWH5VWoFhRLR+tEsVhk6jubf6iqToRY0K1OiSlHRuvEJykDRnj2l9Rn7U1aO0jFLnG6v5EH23iqsQRjWqt160p0uKYDsx9QeY7R9b+lWJpvSq4eBpCRcA7IPe+4Dx41TM0hJJPfvP51LGj3hku6jxz8hTvoRSQ8p3sbDyFj+w+Wk/RkdyTyFP2Fg2EVPsi3O9z7k1waqfyn0/geDnlZZXw70pMyTyTSu0USiwY7VjYsxuc8lA7++gGmtdFxULLJhoxKbWlG9RcE7xcG1xv76LP/wALoQDc+IPs5v8A/mnvStqzo7p8XDHbIuC33V67ey251lKUkowXX/Z14MWKU8upktovatvhW/KuYS1q1bjwsGHILdNILupI2RZQWIFrjNgN9LNWXprWGJ9Iphzho5s0iZ3G0w2iCdkHIAbWfGx3WpU1v0IkWOMMGQYIQt7BWf6tychuOe69Tlxrdx5cjfQaqTUYZr4mnK3XK/QAXrVNc3w2xAB2XhdwATGrEML7t4A9bUrSxlWKsCpUkEHIgjeDesZQlHmj0cOoxZv05J0ZesvXm9bqTaj1asvXm9b2qANE1o1lYaBgrTcvZXmf0on8P8OBJNiGHViQjmes1vlW3zUu6Rm2nY8MvT/Rqx9QdE/wcNERnPIJH+4v8U38CqIvz12aaO9nzfjGeoNLrsNesu1hdELD/ezbERtvMk7Fpj7yVT2teID411HZgVIV+Qdb8TN6Vauv+kx9LjBzTCQy4lx3FyCsYPjZW9aoiTHEAsxu7ksx8WNyfUmvS6HyYx4YdRfG59ch7AVLiWlPA6ybNlcXA3Eb7eI76O4LTcT7nF+ByPvQmIORLUhFqLBIKlhqoDe1WUraU1l2JWUdxA9het1VCGbWfSfQYZ2B6zDZXzbK/IXPKqlY02fELSm3KIgcoxn95t/oLe9J7Gsmxjf8Psf0BnkFttkWKMHMbTsCWI7woUtR7pC5zzB45k+JvvPjStqlhjstId3ZXzI6x5Ll81NGHFWgOc2r8Uu9bHiuXtuoVPqEd8bA+Bup/b8qaYRU+JaGhWVziNTpybABW4MbBvusMifCgON0dJExWRSpHMeoq2NZ5VTCSlu9bAfzHs2558qrH/1NvrdccGzPJt9Q0MGV6VyDcGx47jTrhtS/pMCzRDJgcrZgg7LDLxBoLjNVnS+/LfuNKhgmfGO9tt2a27aJNvK9c2FdZsC691ZhoCzAWyvnQCD2reFG2gPdduYzHvamukxZipuDYiiWH1iYdpQfEZH9q8vKnN2fc6HJjwY1jew1zaSldFR5GZE7KsSQuVsr7sqKao6djwk5kkRn6pUbNrrcgk578hbf30p4fTcbd+yeBy991Tg4NZKUou+p3yxYs2NwXwvt/A1anYtH0gZp5FT+0cbZABdjYAE/ePpUvQujY9JY/EySklFJYIDYsL7CZ77bKjdxFJdSdH6RkgcPE5Rh3jh3gg5EeBqo5FspLa7ObNo5NynilUnFRXkl9ywtS4sM87yxYaWIxAjpHdiM+rskE77A5d1vKg+qMYxelJJrdUGSWx8TsR+zX5VCi+IWJtIshEgkUrmAuxcMLrsgC+feDuFb1V1iiwuHxAO100i2Q26uSkKL3y6zE7uFbKcW4rot+x589LnhHLKrlJKK3ctuu73DOAGBxmLlhGGI2tsiYORfZsCQosEHDf476XNF6DvpIYe+0qTEE8UjJY35LbnRn4clIlxOIYj+HHYC4vYAu2W/uUV7+GsN5cRipTkim7HuLEvIfRfehJT4b5t+gpTlp1mUZNxjFRVtv3n2sha8B8RjpFhjZ+iVVOwpJy6zE2HFrcqVpFKmxBB7wQQRyO6rJ1l050eCSbBWRJpG232euSdrO53ElTmcxluoLqRoWPERzzSJ9IlU9WJnI2iRtXJPeTlc8DUzx8U6T3e5tpdX7LTcc41GPu+d8nd0lv5iaDXDFzbKE+GVOGm8DhHgd0U4TERnrYZ2N2GWahs9xuLcDl30g6alyC8c/SsXCnR6mPULJBySarv+U/qgdhcKZZEjG92C+pzPpc1fOpWCBmkcDKJFiXwL2kcf0iL1NVJqFgdvEtIcliUm/Atl/hD1biYo4XRLzbpJVaQcduc2hHIMg+WvR08ajfc+N8Vy8WVR7CJrUz4nDaRxEfWMsmytt5ggZUy8wrG3nVMyzXq1tPazNhNjBwbI6JEEkjDaO0QGKgbu+5Jvmbd2aw+jI5f4ki3Zid1k8LnZtfO/pXUeQJV63emjEaqxnsMVPA9YfvQzE6rzLuUOP5Tn6HOppjIWG0lJH2HZfI5em6iaa44i1iynx2Rf2oLLAymzKVPAgj868XoAkSSkkk5k5k1lcb1lFgScbijI7O29iSeZvUYZm1bY1P1egDTrfct287C4HrahANuAwnRxpH3qM/vHNv2+WimHFRIhRCAVqiWS4RU6GokS1MDAAk7gLk8AN9AhM+Iuks0hB3ddvPco9LnnSQTUzTWkTNM8h+sTbwG5R6AVEw63YVkWWPJrH0WjYsJDk79ViN9idp7Hu2mYDyvXrCYcRqFWwA32yue8njelvQUJebaO6Mfi3D3uflpnBrREnibBI29R+VRV0FGDfMVPBrd6KAFaV1Vj2duGXPvjcWPJhkaW5cMy7xT0GrnLhUftKDyz9d9YywRfLY78evyR2luIldIcSydliPL9qZsRq4h7JI8Dn/tQvE6uyLuG0P5Tf231hLBJeZ34vEIX1i/zsaw+sLjtAN7GiWH0/G2+6nx/elx4CMiPXKudq5pYl9D1sWvnWzUkO6TqwyIPlXqkiOUrmCR5VPg07Iu+zDx3+tZPE+h3w10H8Sr1Gip2E03NHE8KORHJfbWwzuADna4yAGRpag1gQ9oFT6iiEWLVuyQaz96PkdV4syraQxw6xj6C+EdCbtto4PZO0rWKnuyOd/rHKi+r8cUkCHDSrhsahsxdmCzLn3G6m+RtY5jd30l7daJq1ka57mGTRRkmoNxt2+qb62ns0+xYXxBxCHCwiYxNiwRfozey2O14hTlke/dVO6Qm2nJ4ZelGsTMFUml1Yy7BR2mIA82Nh7mq4vaSs51hWkw+zu92/wDi6IftSdFn6KqjJsVIE8QjHYY8o1dqefiFjV6TCYfIIGaeQcI4Vy5XP4a4al6MH0hFA6mGhuPvyfw0/Ckn9VKHxG0ztS42QH/p4KP3ae3469WEaSR8Rmn7Sbl3EGfGGaSSZu1K7OfDaJIHIEDlRdltZfsgDmN/vehmjIrut9w6x8lz/S3OiJOdaIxOiCpUVcYkvXdRVCJPRKwsyhhwIBHvSXpzQ0CYkLcxowBJGYS+W7hTtEKr3WPF9JiHPcDYeQypS5DHTB/D3Bsinbd7/XDqAfKwtWU56A+HcK4aESBmfYUsdojrEbRFh3C9uVZWVMrYoA1Iw85jIIyIppn1XXaGymXeQdoLysGP9NDsXqtKxJjAbioIuP8AXjanRJJwGty7pFI8Vz9jTNo3SsUnYkUnhex9DVaYjDMhs6lTwItXMGmpBRdMNCtdNJdFhioPWk6o8t7H0y51X+B1lxEWSyNbg3WHvurjj9LSTttSsWO4dwA8AMhTcgoisal4BLAtUM0VwkFyiD6xA97fr7VIxm1fwmzFc7363LMD9+dFL14UWyG4ZDwG4D2r3WpJsGvVeAa3QI9g1sGvF69XpgexXquYNer0AeZcOrdoAjgQDQ7EavRtuup8Mx6Gim1WXpNJ8xqTW6dCviNWXHZIb2Pocvehk+DdO0pHmLU9Xryw/wBf5VjLBF+R2Q1uWPN39RBtW1a26m/EaHif6tjxXL23e1DMRqyfqMD4NkfUZVjLBLpud2PxCD+JUDYdKyL33886nw6f+0LeVQMRouRN6m3HePUZVEIrlliXVUevg18vknfr/IYxmkw4sN3fRDU3BdJi0PdGC58xkvub8qWomp+1FwbCCSRe3Kwjj879Gn439qrFj95Iz1+qbwuT5vYs/V/ELh8DiMW31jLIPFIx0cQ57F/nqktZp2th4W7Wy08h4yTE7/IA/wBVW78TJVgwOHwaZCV4ogP+1HZm/wAKjnVIaZ0iJMRLJ3FiF+6vUX2W/OvQPlCZo5eqx8l/8j+Q9alR0uYbTBQnK6nP/ai+E0xE31rHg2VUmIKoKkRi9cYbG1qlooqyTzjZ+jid+Cn/ACpB0DhenxcSHMNIC33QdpvYGmfXHF7MAXvY+wzobqFEFklnbdFGfVrk+yn1qJ9ikNWn/ifJFiJI03KQOeyNr3vWqrHE4gu7Od7Ek+ZN6yq9oltQqLLjqQEDbwD593kd45VyjFd0FAEPG6ASUdpgfHrj363vS9jtRnGagOP5Dn/Q1j6Xp0Suy1LiFlTYnQ7oSLZjuIKsORqG8LDeCKtDXBl+itt5kW2OIa+Vj3d9V9BpR13naHBhf33+9S0MjYOAs3hUjEYgo2WRU5eFv86c9XtEJiohIllsSGU7gRYkg8LGs0l8OvpBaTCTwu314tsHPvKst9/jbzooYDweuPdInzL+x/ejeE03DJ2XF+ByPvSVpHQ8sDFZEKkcx6jKodHEKi0Aa9VXGF0vLH2XIHA5j0NGsJroRYSID4rl7Gq4kFDbWUNwesMElrOFPBsj75e9EgR3VQj0prYNeDWUxHQGtE14BrW1TEeya1tV5rW1QB7vWjWr1gakM9ihulsErRs1gGAJDAfnxqezUO05PaO32j7DM/pSY099gZoHCxyzJHJkWIA32Y9wy3E1d+qmg1EkYsAsQ2wtsrgbKe7E+a1SGrmH6TG4de7pEY27lQ7bey19H6sLdXk7mbZHklwfxlxyrFRS5G0sk5KpNsQPi3DI+NgAvsrC5Q922zEMeQCVSU6FTssCCuRB7q+u9J6IixC7MqhgMwdxU8QRuqvtZfgys12ikF8+rIPYOuY9KqzM+f682p1098Ksbh7noXKj6yfxF/DmOYpSlwbrvXdw/akB5gxbp2WI8j+lE8NrXKm8K3mLH2oMTWiKLYEnS+l2na7WFtwG4Ubh/gaKJ3NOx9L2/JD60rqhYhRvJAHmchTLrq+z0OHXdGg9bbI9h70+oCwBWV3WKspAWYld0FcYzUhBWpJ2Wui14UVksoVWY7gCTnwoATNfNI3dYgcl6x8zu9vzpQNStJYwyyM5+sSf2qMBcgVkUMGjMa3QrhkNhI138Rle/hkP6aOAqMkUKBuyF/MtvJ8b0D0BF1mfgNkeZ3+1/WjSCrQjrMxkFmYn73X/AMXW/FQfF6t7WYAP3cj6G35mjapXVVoqwEbE6HKmwuD9lgVPvUKTCsu9TVl7FxYgEcCAR6GuMmg423XTyzH9LX9iKlxCytak4XSMkfYdh4Xy9N1H9M6NjiYCRbhhlIm/xupOR5mhq6FWS/QvtEC5UghgONt/peluhkzCa5OP7RQ3iOqf2o1hNaIX3tsHg2XvupNn0bIm9TUU01Jios5ZAwuCCOIz963eq1gxToboxXyJFF8LrbKvas48cj6j9qpSFQ5k1q9BMLrZE2TXTzzHqKKw4lXF1YMPAg/lV2KjsDWr1oGsvQFHoGgWnJ7vb7I9zmf0o0XsL8KVcbNe5PeSamQ0HtQYv4s0xF+jSyjizZ2/CB81fRmhcB0OHjjOZVFDHi1ruebEnnVNfC3Q+19GQj+0czP91LOvuIh81XjWRZusrKygRlCtLar4XE/20Ebn7RFm/rFm96K1lAFZ6a+BmGkuYJGjP2XAkX9GHqaQ9LfBLFxE7KiRftRHa/A1m9BX0RWUAfOWhNQlhYSyFmddykWCniR3kUsa6QsuJZiMmC2PdkLEe1X1rbNGjTyNkIxdrWzIUE8zcDzqjdL6TmxBJZVCncoF7DzO+rSpAxVM5rKMx6vMwvZRfxt7VlSAyYLTinI3B/1wozDiQaysrRbiJiNQDXHSOxBsje5ty3msrKT5AV6xr3AN5rVZUDG/R0GxEi+G0fNrH8rVOhWt1lWIkLXsVqsqhHZBXUGt1lAxL1wxm1KF7lHuc/2qJqmf+NhN7We58rG45jLnWVlZ9QGXSGsBxE5SCOIICRd1JLBe0xsRYZXsM65YjRMUnaQA8UNx6PYj1NbrKaQwRNqkGBaJ7geeXhnag+K0W8e8C3EEVqsqWBEr1HIVNwSDxBtWVlIAnhdZpk3kOODD9RnRfDa3oe2pXxGY/etVlVxMDvjdPRsuyhJLeBFh376ESxl3VB9ZgvqQKysptgj6A+GmjwGlktlGqQr4ZCR/YxD5afK3WVA2ZWVlZQIysrKygDK0zWF+FZWUAUPr9pxnjK/9aUk/dB2rf4aXcPh7rWVlaPmBDml6xtWVlZQI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ata:image/jpg;base64,/9j/4AAQSkZJRgABAQAAAQABAAD/2wCEAAkGBhQSERUUExQWFRUWGBQYFxQXGRUXFxUXGBcVFBQVGBcYHCYeFxwlHBQXHy8gJCcpLCwsFx4xNTAqNSYsLCkBCQoKDgwOGg8PFykcHBwsLCkpKS4pLCksLCkpKSwpLCkpKSkpKSkpLCksLCksLSwsKiwpLSwpKSksLCwsKSwpLP/AABEIALcBEwMBIgACEQEDEQH/xAAcAAACAgMBAQAAAAAAAAAAAAAFBgQHAAEDAgj/xABFEAACAQICBggCCAMGBQUAAAABAgMAEQQhBQYSMVGBEyIyQWFxkaEHghRCUnKiscHRI2KSM0Oy4fDxJDRTY8IVFnOTs//EABsBAAMBAQEBAQAAAAAAAAAAAAABAgMEBQYH/8QAMREAAgIBAgQDBwMFAQAAAAAAAAECEQMEIRIxQVEFYaETIjJCcdHwM5HhFVKBwfEU/9oADAMBAAIRAxEAPwDlr9pfocMVB68t1Hgv1z6Zc6qR2ph13019IxTEG6J1F8hvPM39qWmamAd1N0SMTjY0c2RSXc/yp1vc2HOrAWFQSEFlBNh5m/60j6iYcmVpNwVfUk9UexPy09QCtYrYlndEqfClxXCNb1PgjtagAfjdWcNMD0kSXP1gNlh8y2NUzjcIFkZVO0AzAHiASAauPW/Sv0fCuwNmbqJ5tlfkLmqac1mxo4kVsUf0Hojpej2x1WL595RLbZ97edNq6JhYbJij2eGyMue/ne9NRCytVathbkDjT7itQYn7BaM+HWX0bP3ocfh/OhJUrJkbWOyfRsvelQWL/wBJ2DdTYi1iO626jWj9epEykUOOI6rfsfSgWktHSwtaWNkvu2gQD5HceVQ70DLP0frvhnyZjGf5xl/ULimTBYyOQXR1b7rA/lVGg1sPaiwHn4jaZVmSFGuFJZrZ9bcByF/WkcC5A45VstlUrRaDb2juQFjypAMODBmxMUe9MOgy7sus3qdkU3RR3zNJ2rOkUjZzIQDJbM5DeSQT3d3pTnBICAQQRxGY9RWkRM7IlqmRLXBEqXEtOxEDWPH9DhpH77bK/ebIfnflVQM1PPxI0j/Zwjxdv8K/rSbonCdNPHH9p1B8r9b2vUMaD+l9B/RcNhS1+knUyEfZXIrl8w9DRTRSEQrfe125HJfYX51C140kcVpAovZj2IE4DZyb8TN6UYCgWA3AADyAsPYU4rcGe4xRPAY2SM3R3Q/ysV9bHOoEYqbElWyRowOvGJTtMsg/nUX9Vt+tSJ/ijg2PR4zDkC9rlVmjvYHMHrDIjupYFIGOxXSNI3czEjy+r7WrNquRSL/0JgNGYpScL0ZH1liZ0Iv9pAQR6UxPo5OhMKgIhQoAosApBXIc6pH4PYZxjkYXF1fa8U2T6i+zTx8T/iO2j9iKBVMzjaLNmqLcgdUHMkg+lTbGLevuoM7woAhPQghHQFgVsBZgMx2QaprG4B42KupBH+txzq6NWfi1jZM5oYWQb3u0bcgNq/oKn434i4TEHZxOBWROJ2Hb0ZRbkau0+aEfP1qyryOh9Xn6xjkQn6v/ABAt4ZEj0NZRS/EBR0jVyNbDVkQz8qgZZGreAEWHQd7AO3zAbI5Lb1NHoI6rrReuLwgKyh1GQzswHC/fTZo3XTDPvfozwcWH9QyrTiRNDNGtTYhUPCTK4ujBhxUgj2rppHSCwQvKxyVSbcT9UczQ2BXvxJ0vtziIHqxDP77Zn0Fh60mE3NdsZiTI7MxuzEsT4k3NcoIyzgAXJIAHichWZQ+6DO1EGtYBRFGP5VO3I3zO3tRvCrnUPDYYIqoNyAL5n6x5tc86IwLurUkIqb1JjWokIqZGKQCv8Rp1XDKhALM4t4bOZPvbnVYiK5sKZtftK9LiioPViGwPPe3vlyqNqRq/9NxscRNlF3c8FUX9zYc6jmUCINFyOwVF2ie7LmTfcKlz6rYhRfY2vuEN7b/SmrQ2DUPM6dkuUjP8gNyefV9DR2NBzppCsqV0KmzAg8CCD6GiEKbMF/tn8Iz/AG9atJtHJILOqsODAEe9RMbqdBKoWxW17bBta/gb8KKAquaa5r3hcc8Zujsp/lJH+9GdatUjhNllfbRrgXFmBGdjbI5d9Lt6ljGbA6+4hO1sSD+YWPqtvyo3D8TVt1oWv4MCPcCq+vW70WAR0zpRp5Wkbe3d3AbgKIamqFeTENuhRm+a2Q/TnQAtlTCy9Fo9F3NiH2j9xLH89imBvViAvKZGzIBYnizZX9yeVNKCkvA6Y6A5DaBttDdu3WPM0xYLWeB97bB4Nl77qpNITDcS1MhWouGYMLqQRxBBHtU6JauyaIWsGK6PDue8jZHm2X5XpJwGFM0scK75HVB4bRAJ5C55Uc12xd2SMHcCxHnkv61I+Fejulx/SHswoW+Z+ovsWPKs2Ui3NTNBpFPKyiwVFQfMdq3oq+tVT8Rbz4t8QT1Xk6OIf9uIbO15G1/mq25cecPoybEDtyB3TzkIjgH9PR1UGurhZ4sOu7DxKD997M3sFoA44WWwIG4D88v1J5V5BrzhR1PM+wyHuTXULTQGr1lbER4it1QC3rTqUcIFZZNtGJGYswNr2yyOXfluoGuHIUm1N3xF0ttzCJT1Yxn99t/oLD1pXwmPMThhnYglTuYd4NZjIFbBq4tY9DYKSKP+ABI6RuSBssgdQ6qSu82I333jjSlidQ42/s3ZDwbrD9D+dHCIT8Pi3Q3RmU8VJB9qkYvTM0thLK7gbgzEgcqn4zUrEx7k6QcUNz/SbN7UGmhZDZgVPBgQfQ0qGaY0Z1TQfSFY920R94Dq++fKgld+k2QLb6EBaWHWp0KVWej9bp48iQ44Nv8AUZ0z6O1/hOUish4jrD2z9qviJoc4lrNJ44QQSSn6ikgeO5R6kVDwGnMPJ2JUPhcA+hzpY+IWsKMiwRsGz2nINwLdlb+/IUmxiJPKWYk5kkkniTmaM6vaTbDxzMnbkXoge+zb7f67qAk0yav4UGaMEZRjbPmOz+LZpIY2YTD9GqJ9kAH729vxE1NhGdcoVqTCtWSToakoKiwrUmSUIpY7lBJ8hmaQyvviLpHamWIboxc/ebP8retKmFw22xAF7AnyA3100pjjLK8h3sxPruFGdAlY8HM1ryTukScRGv8AElI8zsL61nKXCrNsOP2s1DueNFapiQbbsVW9gFtc23m53DlXTF6jkf2cl/Bx/wCS/tTThoNhFX7IA5729710vXmvUTu7PsY+EabgUXHfvbsQF1Wn2wpWwJzYEEAccs6n65PsTLGMhHFGFHgRtE+4Hy033qPisHHJk6K3mAT67xWsdX/cjhy+Ap/pT/f7r7FZM1avTritT4W7BZD57Q9Dn70HxWp0y9kq48Dsn0OXvW8c8JdaPLzeE6rF8vEvLf05+gHgxTIboxU8VJH5UWw+uOKUW6W/3gre5F6FYnAyR9tGXzBA9d1cK2T7HmSi4umqYX+mtIzO7bTHMmrT+GWiyuBdxk+KkCKe/Zv0QPK8jcqqHB3OQ3nIeZyHvX0pqjogRth4R2cNFtH75HRJ6/xjTQjprq6mTCYUWCBjM47hHCLID4bTD+mqMxeP6aaWc/3js3kpPVHJQByqyNfNL/8APzA7tjBxef8Aekc2f+mqkxOKCraq6ANCJYAcABz3n3JrsgpQwmtDrk42hx3H/OjmD1lhbe2yf5hb33UJoQZ2BWVzXFIRcOvqP3rKoCvMViC7szG5Ykk+JNzWsAitKgbs7Q2rbyozYedq4M1GdUMHtz7Z7MY2vmvZB65/KahcwH/ETtI5Z+0TdrbgT9UeCgBR4KK7QLUbDCiMArQR3hWu8uDSQbMiq44MAw9DWohWY/GCGJ5G3IpPme4czYUgKp1owMMOLkSMWUEZDMKSASBzrxFqlPNGZYFEqC99kjaW28FTnehuLxBdmZjdmJYnxJuacfhpiGjXGzE/wkgHV7nlLgQqPHtDnUFCNJCVNmBBHccq8Xq0IUtvA2vrkAZse1yG4eArxiNWsPN2owCfrL1T7ZHmDT4RWVnevQanPFfDYnOKXlIP/Jf2oFpDVHFQgloiyjMshDgDibZjmKVDBmEj2nHhnTBq/pdI2fby27dbha+XlmPSg0EZWNmtvsORqK8lHIC1cJMrjaVgwPAg/lRHDpVNwYlkN1YqeIJH5UcwGu2Ij3sJBwcXPqLGnxCotWGOgevekeiwpUHrSELy3t+g50HwfxNS38SFgf5GBHobWpd1m1kOLcNbZVQQq3uRfeSe8miwAjtTPq9hbvGDuQbR89/5lRS1ho9pwPHPy3mnrV+CyFjvY+w/zJ9K5NTKo0e54Ng48vE+gVrKytgdw315p9kea01Fcbq1PDD00q7C3AAYjaYndZd/jnwoTTaa5k48kZq4NNHk1o10liKkhgQRvByIrmRUmq3PJNAtOaDjZdpQEa+9RYG/EbqOGhmlpcwvM/kP1qoSlF7Mw1OHHlxtZI3+dCf8PNRw0yTSMGVCGVAN7A5Ek8Dnbwq7cJKuHw0+Jbg7/LGpCDmQT89V18LsOxw2Jk7g6BPGQrYgc2jHOnrXRbYeHCJ/euiH/wCOOzufwqPmr2IS4opn57qMSxZZQTtIqbX/AG4cFhFa/XaWWQ8ZWAYX8bO/oarOebaNXJrXrdBMHgWLpkGRZrCMkb9neTY7my8ONV/PqrGTvKngMwPDPM1oznFW9ZejeI1SlHYKv+E++XvQvE6Pkj7aMviQbeu6ppjOF6yvNZSA2TT5qvgtjDrxk658swg9M/mNIaC5pg0XrSYgFZdpRusbEDh4iqi6EP0CUQhWl3RmtOHkt19g8H6vvu96ZYGBAIII493tWliJMK0o/EnSuzGkAObddvujJRzNzypwUgC+4capvWbSv0jEPJ3E2X7oyX2F+dRJjQLkOdM2q0zbKxDsbXSuOJUWjB5kGlgC5p31cwWxEG73z8lBIHqbn0pIA1EKIYUVDhjqfBHWgiXEK7TTBEZ27Kgk+QFzXiFaX/iDpLo8MIwetKbfKti3vYVLAQ8PpQKx20DxtfajvY2Jv1WGakdx8N1FNNaoQiGPEYWV3jkFwsiqGUgkFSVNrggjlSw7VYk4VYcFg1+pH0s/i8hMhXkDb5hWU58EbOrS6d6jIoJ0JP8A7axGztCIkcrkcdkm/tQ+WJlNmBU8CCD6Grnx+q+Li6zwvbftKNsc9m9udqDTxK4s6hhwYA29d1cn/pafvRPe/omLJG8OW/2a9ORV169Bqd8XqlA/ZBjP8puPQ/pag8+psqnqMrDxup9N3vW0dRB9aPOy+E6rH8vF9Py/QgaKguSflA78/wDQHOn+GLYUL9kAfufW5oPoTQJiIL26uYAzu3E+V/YUbriz5FOWx9J4XpHp8XvLdmwawmtWrL1geqGpdb8QYo4tobMdxmFYOMrBlYEEC2Xn4Vyg0tDtq0uGGRBJhYx3tnmjbS+mzQq9YarjfcwWmxJUo1fbbn9D3i8S0sjyN2nZmPmSTblu5VxIr0a8GoZ0RSSpcjzS7jp7ux5chlR3GS7KE+GXn3UG0Tgennii+0wv90Zt7A1pjjbOTWZVCH03Lh+H2CKQYWC2Z2sRJysyg/M8X/1mta8ab2XxcgP/ACuHEaeE0/Dx6yelHtVkA+kTtkq2jB7gsQLyH+p2HyVUOuGky+HjByfFzyYlx/IDsxL5dYf017MVX+D89nJzk5PqBtGpkq928+QFz+VTVFzUXADJj4BfXM+y+9TI6aJJUSVLRbj9Kjx7qloKoRGbREJNzEhPHZX9qyplqymIql9HOtwQQ3Aix9DUWRCN4I8xarwbCK4s6hhwYA/7VXUusoQyQvGk0O0wUkDaAuQCDuOXhfxrNoYpXqVg9KSxG8cjJ90kD03UZw+ryYkFoLm29dzLfddf1GWVQMXq7Knd65GlQzvi9cMTKnRvKdk77BVLDgSBeg7tWSRFd4IrxegCRg0uwubXNr8L5XqyYUAyHZFgB4AWH5VWoFhRLR+tEsVhk6jubf6iqToRY0K1OiSlHRuvEJykDRnj2l9Rn7U1aO0jFLnG6v5EH23iqsQRjWqt160p0uKYDsx9QeY7R9b+lWJpvSq4eBpCRcA7IPe+4Dx41TM0hJJPfvP51LGj3hku6jxz8hTvoRSQ8p3sbDyFj+w+Wk/RkdyTyFP2Fg2EVPsi3O9z7k1waqfyn0/geDnlZZXw70pMyTyTSu0USiwY7VjYsxuc8lA7++gGmtdFxULLJhoxKbWlG9RcE7xcG1xv76LP/wALoQDc+IPs5v8A/mnvStqzo7p8XDHbIuC33V67ey251lKUkowXX/Z14MWKU8upktovatvhW/KuYS1q1bjwsGHILdNILupI2RZQWIFrjNgN9LNWXprWGJ9Iphzho5s0iZ3G0w2iCdkHIAbWfGx3WpU1v0IkWOMMGQYIQt7BWf6tychuOe69Tlxrdx5cjfQaqTUYZr4mnK3XK/QAXrVNc3w2xAB2XhdwATGrEML7t4A9bUrSxlWKsCpUkEHIgjeDesZQlHmj0cOoxZv05J0ZesvXm9bqTaj1asvXm9b2qANE1o1lYaBgrTcvZXmf0on8P8OBJNiGHViQjmes1vlW3zUu6Rm2nY8MvT/Rqx9QdE/wcNERnPIJH+4v8U38CqIvz12aaO9nzfjGeoNLrsNesu1hdELD/ezbERtvMk7Fpj7yVT2teID411HZgVIV+Qdb8TN6Vauv+kx9LjBzTCQy4lx3FyCsYPjZW9aoiTHEAsxu7ksx8WNyfUmvS6HyYx4YdRfG59ch7AVLiWlPA6ybNlcXA3Eb7eI76O4LTcT7nF+ByPvQmIORLUhFqLBIKlhqoDe1WUraU1l2JWUdxA9het1VCGbWfSfQYZ2B6zDZXzbK/IXPKqlY02fELSm3KIgcoxn95t/oLe9J7Gsmxjf8Psf0BnkFttkWKMHMbTsCWI7woUtR7pC5zzB45k+JvvPjStqlhjstId3ZXzI6x5Ll81NGHFWgOc2r8Uu9bHiuXtuoVPqEd8bA+Bup/b8qaYRU+JaGhWVziNTpybABW4MbBvusMifCgON0dJExWRSpHMeoq2NZ5VTCSlu9bAfzHs2558qrH/1NvrdccGzPJt9Q0MGV6VyDcGx47jTrhtS/pMCzRDJgcrZgg7LDLxBoLjNVnS+/LfuNKhgmfGO9tt2a27aJNvK9c2FdZsC691ZhoCzAWyvnQCD2reFG2gPdduYzHvamukxZipuDYiiWH1iYdpQfEZH9q8vKnN2fc6HJjwY1jew1zaSldFR5GZE7KsSQuVsr7sqKao6djwk5kkRn6pUbNrrcgk578hbf30p4fTcbd+yeBy991Tg4NZKUou+p3yxYs2NwXwvt/A1anYtH0gZp5FT+0cbZABdjYAE/ePpUvQujY9JY/EySklFJYIDYsL7CZ77bKjdxFJdSdH6RkgcPE5Rh3jh3gg5EeBqo5FspLa7ObNo5NynilUnFRXkl9ywtS4sM87yxYaWIxAjpHdiM+rskE77A5d1vKg+qMYxelJJrdUGSWx8TsR+zX5VCi+IWJtIshEgkUrmAuxcMLrsgC+feDuFb1V1iiwuHxAO100i2Q26uSkKL3y6zE7uFbKcW4rot+x589LnhHLKrlJKK3ctuu73DOAGBxmLlhGGI2tsiYORfZsCQosEHDf476XNF6DvpIYe+0qTEE8UjJY35LbnRn4clIlxOIYj+HHYC4vYAu2W/uUV7+GsN5cRipTkim7HuLEvIfRfehJT4b5t+gpTlp1mUZNxjFRVtv3n2sha8B8RjpFhjZ+iVVOwpJy6zE2HFrcqVpFKmxBB7wQQRyO6rJ1l050eCSbBWRJpG232euSdrO53ElTmcxluoLqRoWPERzzSJ9IlU9WJnI2iRtXJPeTlc8DUzx8U6T3e5tpdX7LTcc41GPu+d8nd0lv5iaDXDFzbKE+GVOGm8DhHgd0U4TERnrYZ2N2GWahs9xuLcDl30g6alyC8c/SsXCnR6mPULJBySarv+U/qgdhcKZZEjG92C+pzPpc1fOpWCBmkcDKJFiXwL2kcf0iL1NVJqFgdvEtIcliUm/Atl/hD1biYo4XRLzbpJVaQcduc2hHIMg+WvR08ajfc+N8Vy8WVR7CJrUz4nDaRxEfWMsmytt5ggZUy8wrG3nVMyzXq1tPazNhNjBwbI6JEEkjDaO0QGKgbu+5Jvmbd2aw+jI5f4ki3Zid1k8LnZtfO/pXUeQJV63emjEaqxnsMVPA9YfvQzE6rzLuUOP5Tn6HOppjIWG0lJH2HZfI5em6iaa44i1iynx2Rf2oLLAymzKVPAgj868XoAkSSkkk5k5k1lcb1lFgScbijI7O29iSeZvUYZm1bY1P1egDTrfct287C4HrahANuAwnRxpH3qM/vHNv2+WimHFRIhRCAVqiWS4RU6GokS1MDAAk7gLk8AN9AhM+Iuks0hB3ddvPco9LnnSQTUzTWkTNM8h+sTbwG5R6AVEw63YVkWWPJrH0WjYsJDk79ViN9idp7Hu2mYDyvXrCYcRqFWwA32yue8njelvQUJebaO6Mfi3D3uflpnBrREnibBI29R+VRV0FGDfMVPBrd6KAFaV1Vj2duGXPvjcWPJhkaW5cMy7xT0GrnLhUftKDyz9d9YywRfLY78evyR2luIldIcSydliPL9qZsRq4h7JI8Dn/tQvE6uyLuG0P5Tf231hLBJeZ34vEIX1i/zsaw+sLjtAN7GiWH0/G2+6nx/elx4CMiPXKudq5pYl9D1sWvnWzUkO6TqwyIPlXqkiOUrmCR5VPg07Iu+zDx3+tZPE+h3w10H8Sr1Gip2E03NHE8KORHJfbWwzuADna4yAGRpag1gQ9oFT6iiEWLVuyQaz96PkdV4syraQxw6xj6C+EdCbtto4PZO0rWKnuyOd/rHKi+r8cUkCHDSrhsahsxdmCzLn3G6m+RtY5jd30l7daJq1ka57mGTRRkmoNxt2+qb62ns0+xYXxBxCHCwiYxNiwRfozey2O14hTlke/dVO6Qm2nJ4ZelGsTMFUml1Yy7BR2mIA82Nh7mq4vaSs51hWkw+zu92/wDi6IftSdFn6KqjJsVIE8QjHYY8o1dqefiFjV6TCYfIIGaeQcI4Vy5XP4a4al6MH0hFA6mGhuPvyfw0/Ckn9VKHxG0ztS42QH/p4KP3ae3469WEaSR8Rmn7Sbl3EGfGGaSSZu1K7OfDaJIHIEDlRdltZfsgDmN/vehmjIrut9w6x8lz/S3OiJOdaIxOiCpUVcYkvXdRVCJPRKwsyhhwIBHvSXpzQ0CYkLcxowBJGYS+W7hTtEKr3WPF9JiHPcDYeQypS5DHTB/D3Bsinbd7/XDqAfKwtWU56A+HcK4aESBmfYUsdojrEbRFh3C9uVZWVMrYoA1Iw85jIIyIppn1XXaGymXeQdoLysGP9NDsXqtKxJjAbioIuP8AXjanRJJwGty7pFI8Vz9jTNo3SsUnYkUnhex9DVaYjDMhs6lTwItXMGmpBRdMNCtdNJdFhioPWk6o8t7H0y51X+B1lxEWSyNbg3WHvurjj9LSTttSsWO4dwA8AMhTcgoisal4BLAtUM0VwkFyiD6xA97fr7VIxm1fwmzFc7363LMD9+dFL14UWyG4ZDwG4D2r3WpJsGvVeAa3QI9g1sGvF69XpgexXquYNer0AeZcOrdoAjgQDQ7EavRtuup8Mx6Gim1WXpNJ8xqTW6dCviNWXHZIb2Pocvehk+DdO0pHmLU9Xryw/wBf5VjLBF+R2Q1uWPN39RBtW1a26m/EaHif6tjxXL23e1DMRqyfqMD4NkfUZVjLBLpud2PxCD+JUDYdKyL33886nw6f+0LeVQMRouRN6m3HePUZVEIrlliXVUevg18vknfr/IYxmkw4sN3fRDU3BdJi0PdGC58xkvub8qWomp+1FwbCCSRe3Kwjj879Gn439qrFj95Iz1+qbwuT5vYs/V/ELh8DiMW31jLIPFIx0cQ57F/nqktZp2th4W7Wy08h4yTE7/IA/wBVW78TJVgwOHwaZCV4ogP+1HZm/wAKjnVIaZ0iJMRLJ3FiF+6vUX2W/OvQPlCZo5eqx8l/8j+Q9alR0uYbTBQnK6nP/ai+E0xE31rHg2VUmIKoKkRi9cYbG1qlooqyTzjZ+jid+Cn/ACpB0DhenxcSHMNIC33QdpvYGmfXHF7MAXvY+wzobqFEFklnbdFGfVrk+yn1qJ9ikNWn/ifJFiJI03KQOeyNr3vWqrHE4gu7Od7Ek+ZN6yq9oltQqLLjqQEDbwD593kd45VyjFd0FAEPG6ASUdpgfHrj363vS9jtRnGagOP5Dn/Q1j6Xp0Suy1LiFlTYnQ7oSLZjuIKsORqG8LDeCKtDXBl+itt5kW2OIa+Vj3d9V9BpR13naHBhf33+9S0MjYOAs3hUjEYgo2WRU5eFv86c9XtEJiohIllsSGU7gRYkg8LGs0l8OvpBaTCTwu314tsHPvKst9/jbzooYDweuPdInzL+x/ejeE03DJ2XF+ByPvSVpHQ8sDFZEKkcx6jKodHEKi0Aa9VXGF0vLH2XIHA5j0NGsJroRYSID4rl7Gq4kFDbWUNwesMElrOFPBsj75e9EgR3VQj0prYNeDWUxHQGtE14BrW1TEeya1tV5rW1QB7vWjWr1gakM9ihulsErRs1gGAJDAfnxqezUO05PaO32j7DM/pSY099gZoHCxyzJHJkWIA32Y9wy3E1d+qmg1EkYsAsQ2wtsrgbKe7E+a1SGrmH6TG4de7pEY27lQ7bey19H6sLdXk7mbZHklwfxlxyrFRS5G0sk5KpNsQPi3DI+NgAvsrC5Q922zEMeQCVSU6FTssCCuRB7q+u9J6IixC7MqhgMwdxU8QRuqvtZfgys12ikF8+rIPYOuY9KqzM+f682p1098Ksbh7noXKj6yfxF/DmOYpSlwbrvXdw/akB5gxbp2WI8j+lE8NrXKm8K3mLH2oMTWiKLYEnS+l2na7WFtwG4Ubh/gaKJ3NOx9L2/JD60rqhYhRvJAHmchTLrq+z0OHXdGg9bbI9h70+oCwBWV3WKspAWYld0FcYzUhBWpJ2Wui14UVksoVWY7gCTnwoATNfNI3dYgcl6x8zu9vzpQNStJYwyyM5+sSf2qMBcgVkUMGjMa3QrhkNhI138Rle/hkP6aOAqMkUKBuyF/MtvJ8b0D0BF1mfgNkeZ3+1/WjSCrQjrMxkFmYn73X/AMXW/FQfF6t7WYAP3cj6G35mjapXVVoqwEbE6HKmwuD9lgVPvUKTCsu9TVl7FxYgEcCAR6GuMmg423XTyzH9LX9iKlxCytak4XSMkfYdh4Xy9N1H9M6NjiYCRbhhlIm/xupOR5mhq6FWS/QvtEC5UghgONt/peluhkzCa5OP7RQ3iOqf2o1hNaIX3tsHg2XvupNn0bIm9TUU01Jios5ZAwuCCOIz963eq1gxToboxXyJFF8LrbKvas48cj6j9qpSFQ5k1q9BMLrZE2TXTzzHqKKw4lXF1YMPAg/lV2KjsDWr1oGsvQFHoGgWnJ7vb7I9zmf0o0XsL8KVcbNe5PeSamQ0HtQYv4s0xF+jSyjizZ2/CB81fRmhcB0OHjjOZVFDHi1ruebEnnVNfC3Q+19GQj+0czP91LOvuIh81XjWRZusrKygRlCtLar4XE/20Ebn7RFm/rFm96K1lAFZ6a+BmGkuYJGjP2XAkX9GHqaQ9LfBLFxE7KiRftRHa/A1m9BX0RWUAfOWhNQlhYSyFmddykWCniR3kUsa6QsuJZiMmC2PdkLEe1X1rbNGjTyNkIxdrWzIUE8zcDzqjdL6TmxBJZVCncoF7DzO+rSpAxVM5rKMx6vMwvZRfxt7VlSAyYLTinI3B/1wozDiQaysrRbiJiNQDXHSOxBsje5ty3msrKT5AV6xr3AN5rVZUDG/R0GxEi+G0fNrH8rVOhWt1lWIkLXsVqsqhHZBXUGt1lAxL1wxm1KF7lHuc/2qJqmf+NhN7We58rG45jLnWVlZ9QGXSGsBxE5SCOIICRd1JLBe0xsRYZXsM65YjRMUnaQA8UNx6PYj1NbrKaQwRNqkGBaJ7geeXhnag+K0W8e8C3EEVqsqWBEr1HIVNwSDxBtWVlIAnhdZpk3kOODD9RnRfDa3oe2pXxGY/etVlVxMDvjdPRsuyhJLeBFh376ESxl3VB9ZgvqQKysptgj6A+GmjwGlktlGqQr4ZCR/YxD5afK3WVA2ZWVlZQIysrKygDK0zWF+FZWUAUPr9pxnjK/9aUk/dB2rf4aXcPh7rWVlaPmBDml6xtWVlZQI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8176E-6300-4A82-832F-F5145A2447D8}" type="datetime2">
              <a:rPr lang="en-US" smtClean="0"/>
              <a:pPr/>
              <a:t>Friday, May 24, 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/>
          </a:p>
        </p:txBody>
      </p:sp>
      <p:pic>
        <p:nvPicPr>
          <p:cNvPr id="4098" name="Picture 2" descr="http://t1.gstatic.com/images?q=tbn:ANd9GcRHMo4I8CfGnadjdxrHhuQr4J9bn51CLGnrKuPujWEA4Zhe411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19400" y="838200"/>
            <a:ext cx="2971800" cy="1616766"/>
          </a:xfrm>
          <a:prstGeom prst="rect">
            <a:avLst/>
          </a:prstGeom>
          <a:noFill/>
        </p:spPr>
      </p:pic>
      <p:pic>
        <p:nvPicPr>
          <p:cNvPr id="4100" name="Picture 4" descr="http://t1.gstatic.com/images?q=tbn:ANd9GcQwouNonkZQVpRuZS9AkU9po4eIBjVrgZH6Hj4dbrW1RPbFB2knQw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76400" y="3276600"/>
            <a:ext cx="5562600" cy="228600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5029200" y="2514600"/>
            <a:ext cx="3276600" cy="70788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</a:rPr>
              <a:t>………for being such a</a:t>
            </a:r>
          </a:p>
          <a:p>
            <a:pPr algn="ctr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</a:rPr>
              <a:t>wonderful audience………….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60F20-166D-48E1-89A5-3B15C75E23DB}" type="datetime2">
              <a:rPr lang="en-US" smtClean="0"/>
              <a:pPr/>
              <a:t>Friday, May 24, 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 dirty="0"/>
          </a:p>
        </p:txBody>
      </p:sp>
      <p:pic>
        <p:nvPicPr>
          <p:cNvPr id="4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219200" y="228600"/>
            <a:ext cx="990600" cy="1371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</a:t>
            </a:r>
            <a:endParaRPr kumimoji="0" lang="en-US" sz="9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657600" y="289559"/>
            <a:ext cx="990600" cy="1184367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</a:t>
            </a:r>
            <a:endParaRPr kumimoji="0" lang="en-US" sz="8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560417" y="256904"/>
            <a:ext cx="99060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8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S</a:t>
            </a:r>
            <a:endParaRPr kumimoji="0" lang="en-US" sz="8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05000" y="990600"/>
            <a:ext cx="990600" cy="4572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5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HREE</a:t>
            </a:r>
            <a:endParaRPr kumimoji="0" lang="en-US" sz="115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495800" y="990600"/>
            <a:ext cx="762000" cy="4572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5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EE</a:t>
            </a:r>
            <a:endParaRPr kumimoji="0" lang="en-US" sz="115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6248400" y="962296"/>
            <a:ext cx="1295400" cy="4572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YSTEM</a:t>
            </a:r>
            <a:endParaRPr kumimoji="0" lang="en-US" sz="115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304800" y="1905000"/>
            <a:ext cx="2133600" cy="1184367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educt</a:t>
            </a:r>
            <a:endParaRPr kumimoji="0" lang="en-US" sz="8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1280158" y="4572000"/>
            <a:ext cx="1539241" cy="1184367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Striped Right Arrow 15"/>
          <p:cNvSpPr/>
          <p:nvPr/>
        </p:nvSpPr>
        <p:spPr>
          <a:xfrm>
            <a:off x="2438400" y="2286000"/>
            <a:ext cx="978408" cy="685800"/>
          </a:xfrm>
          <a:prstGeom prst="stripedRightArrow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3810000" y="2362200"/>
            <a:ext cx="4724400" cy="40011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4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4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AS PER PROVISIONS OF Ch. XVII-B</a:t>
            </a:r>
            <a:endParaRPr lang="en-US" sz="2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3810000" y="2895600"/>
            <a:ext cx="4724400" cy="40011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4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4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DEDUCTORS NOT TO INTERPRET</a:t>
            </a:r>
            <a:endParaRPr lang="en-US" sz="20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3810000" y="3429000"/>
            <a:ext cx="4724400" cy="40011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4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4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AVOID NARROW INTERPRETATIONS</a:t>
            </a:r>
            <a:endParaRPr lang="en-US" sz="20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3810000" y="3984172"/>
            <a:ext cx="4724400" cy="40011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4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4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CONTACT A.O.(TDS) IN DOUBTS</a:t>
            </a:r>
            <a:endParaRPr lang="en-US" sz="2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3810000" y="4552890"/>
            <a:ext cx="4724400" cy="40011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4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4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AVOID PENAL PROVISIONS</a:t>
            </a:r>
            <a:endParaRPr lang="en-US" sz="2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3810000" y="5105400"/>
            <a:ext cx="4724400" cy="40011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4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4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AVOID PROSECUTIONS</a:t>
            </a:r>
            <a:endParaRPr lang="en-US" sz="2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6" grpId="0" animBg="1"/>
      <p:bldP spid="19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9640-1BFA-4878-9994-9DC21BDB464E}" type="datetime2">
              <a:rPr lang="en-US" smtClean="0"/>
              <a:pPr/>
              <a:t>Friday, May 24, 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 dirty="0"/>
          </a:p>
        </p:txBody>
      </p:sp>
      <p:pic>
        <p:nvPicPr>
          <p:cNvPr id="4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219200" y="228600"/>
            <a:ext cx="990600" cy="1371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</a:t>
            </a:r>
            <a:endParaRPr kumimoji="0" lang="en-US" sz="9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657600" y="289559"/>
            <a:ext cx="990600" cy="1184367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</a:t>
            </a:r>
            <a:endParaRPr kumimoji="0" lang="en-US" sz="8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560417" y="256904"/>
            <a:ext cx="99060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8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S</a:t>
            </a:r>
            <a:endParaRPr kumimoji="0" lang="en-US" sz="8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05000" y="990600"/>
            <a:ext cx="990600" cy="4572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5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HREE</a:t>
            </a:r>
            <a:endParaRPr kumimoji="0" lang="en-US" sz="115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495800" y="990600"/>
            <a:ext cx="762000" cy="4572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5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EE</a:t>
            </a:r>
            <a:endParaRPr kumimoji="0" lang="en-US" sz="115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6248400" y="962296"/>
            <a:ext cx="1295400" cy="4572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YSTEM</a:t>
            </a:r>
            <a:endParaRPr kumimoji="0" lang="en-US" sz="115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04800" y="1482633"/>
            <a:ext cx="2057400" cy="1184367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8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</a:t>
            </a:r>
            <a:r>
              <a:rPr lang="en-US" sz="3200" b="1" dirty="0" err="1" smtClean="0">
                <a:solidFill>
                  <a:srgbClr val="FF0000"/>
                </a:solidFill>
                <a:latin typeface="+mj-lt"/>
              </a:rPr>
              <a:t>eposit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1280158" y="4572000"/>
            <a:ext cx="1539241" cy="1184367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Striped Right Arrow 16"/>
          <p:cNvSpPr/>
          <p:nvPr/>
        </p:nvSpPr>
        <p:spPr>
          <a:xfrm>
            <a:off x="2462348" y="1905000"/>
            <a:ext cx="978408" cy="685800"/>
          </a:xfrm>
          <a:prstGeom prst="stripedRightArrow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886200" y="1981200"/>
            <a:ext cx="4724400" cy="40011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4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4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WITHIN DUE DATEs</a:t>
            </a:r>
            <a:endParaRPr lang="en-US" sz="2000" b="1" dirty="0"/>
          </a:p>
        </p:txBody>
      </p:sp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762000" y="2895600"/>
          <a:ext cx="7467600" cy="3160423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3235960"/>
                <a:gridCol w="2074333"/>
                <a:gridCol w="2157307"/>
              </a:tblGrid>
              <a:tr h="386658">
                <a:tc gridSpan="3">
                  <a:txBody>
                    <a:bodyPr/>
                    <a:lstStyle/>
                    <a:p>
                      <a:pPr algn="ctr" fontAlgn="t"/>
                      <a:r>
                        <a:rPr lang="en-US" sz="1800" b="1" u="none" strike="noStrike" dirty="0"/>
                        <a:t>Due date </a:t>
                      </a:r>
                      <a:r>
                        <a:rPr lang="en-US" sz="1800" b="1" u="none" strike="noStrike" dirty="0" smtClean="0"/>
                        <a:t>of</a:t>
                      </a:r>
                      <a:r>
                        <a:rPr lang="en-US" sz="1800" b="1" u="none" strike="noStrike" baseline="0" dirty="0" smtClean="0"/>
                        <a:t> deposit </a:t>
                      </a:r>
                      <a:r>
                        <a:rPr lang="en-US" sz="1800" b="1" u="none" strike="noStrike" dirty="0" smtClean="0"/>
                        <a:t>for </a:t>
                      </a:r>
                      <a:r>
                        <a:rPr lang="en-US" sz="1800" b="1" u="none" strike="noStrike" dirty="0"/>
                        <a:t>Non-Government </a:t>
                      </a:r>
                      <a:r>
                        <a:rPr lang="en-US" sz="1800" b="1" u="none" strike="noStrike" dirty="0" smtClean="0"/>
                        <a:t>deductors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T="91440" marB="9144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632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u="none" strike="noStrike" dirty="0"/>
                        <a:t>Type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T="91440" marB="914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u="none" strike="noStrike" dirty="0"/>
                        <a:t>Old due date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T="91440" marB="914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u="none" strike="noStrike" dirty="0"/>
                        <a:t>New Due date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T="91440" marB="91440"/>
                </a:tc>
              </a:tr>
              <a:tr h="674285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800" u="none" strike="noStrike" dirty="0"/>
                        <a:t>TDS </a:t>
                      </a:r>
                      <a:r>
                        <a:rPr lang="en-US" sz="1800" u="none" strike="noStrike" dirty="0" smtClean="0"/>
                        <a:t>for </a:t>
                      </a:r>
                      <a:r>
                        <a:rPr lang="en-US" sz="1800" u="none" strike="noStrike" dirty="0"/>
                        <a:t>the months of April to February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T="91440" marB="914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u="none" strike="noStrike" dirty="0"/>
                        <a:t>07</a:t>
                      </a:r>
                      <a:r>
                        <a:rPr lang="en-US" sz="1800" u="none" strike="noStrike" baseline="30000" dirty="0"/>
                        <a:t>th</a:t>
                      </a:r>
                      <a:r>
                        <a:rPr lang="en-US" sz="1800" u="none" strike="noStrike" dirty="0"/>
                        <a:t> of Next month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T="91440" marB="914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u="none" strike="noStrike" dirty="0"/>
                        <a:t>07</a:t>
                      </a:r>
                      <a:r>
                        <a:rPr lang="en-US" sz="1800" u="none" strike="noStrike" baseline="30000" dirty="0"/>
                        <a:t>th</a:t>
                      </a:r>
                      <a:r>
                        <a:rPr lang="en-US" sz="1800" u="none" strike="noStrike" dirty="0"/>
                        <a:t> of Next month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T="91440" marB="91440"/>
                </a:tc>
              </a:tr>
              <a:tr h="782983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800" u="none" strike="noStrike" dirty="0"/>
                        <a:t>TDS on normal entries of March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T="91440" marB="914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u="none" strike="noStrike" dirty="0"/>
                        <a:t>07</a:t>
                      </a:r>
                      <a:r>
                        <a:rPr lang="en-US" sz="1800" u="none" strike="noStrike" baseline="30000" dirty="0"/>
                        <a:t>th</a:t>
                      </a:r>
                      <a:r>
                        <a:rPr lang="en-US" sz="1800" u="none" strike="noStrike" dirty="0"/>
                        <a:t> of Next month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T="91440" marB="914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</a:rPr>
                        <a:t>30</a:t>
                      </a:r>
                      <a:r>
                        <a:rPr lang="en-US" sz="1800" u="none" strike="noStrike" baseline="30000" dirty="0">
                          <a:solidFill>
                            <a:srgbClr val="FF0000"/>
                          </a:solidFill>
                        </a:rPr>
                        <a:t>th</a:t>
                      </a:r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</a:rPr>
                        <a:t> April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T="91440" marB="91440"/>
                </a:tc>
              </a:tr>
              <a:tr h="588617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800" u="none" strike="noStrike" dirty="0"/>
                        <a:t>TDS on Provisional/Credit entries of March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T="91440" marB="914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u="none" strike="noStrike" dirty="0"/>
                        <a:t>30</a:t>
                      </a:r>
                      <a:r>
                        <a:rPr lang="en-US" sz="1800" u="none" strike="noStrike" baseline="30000" dirty="0"/>
                        <a:t>th</a:t>
                      </a:r>
                      <a:r>
                        <a:rPr lang="en-US" sz="1800" u="none" strike="noStrike" dirty="0"/>
                        <a:t> May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T="91440" marB="914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</a:rPr>
                        <a:t>30</a:t>
                      </a:r>
                      <a:r>
                        <a:rPr lang="en-US" sz="1800" u="none" strike="noStrike" baseline="30000" dirty="0">
                          <a:solidFill>
                            <a:srgbClr val="FF0000"/>
                          </a:solidFill>
                        </a:rPr>
                        <a:t>th</a:t>
                      </a:r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</a:rPr>
                        <a:t> April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T="91440" marB="9144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4" grpId="0"/>
      <p:bldP spid="17" grpId="0" animBg="1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8E321-5D31-45C9-905A-0874DEBC28FA}" type="datetime2">
              <a:rPr lang="en-US" smtClean="0"/>
              <a:pPr/>
              <a:t>Friday, May 24, 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-- K. M. SHAHI, I.T.O. </a:t>
            </a:r>
            <a:endParaRPr lang="en-US" dirty="0"/>
          </a:p>
        </p:txBody>
      </p:sp>
      <p:pic>
        <p:nvPicPr>
          <p:cNvPr id="4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219200" y="228600"/>
            <a:ext cx="990600" cy="1371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</a:t>
            </a:r>
            <a:endParaRPr kumimoji="0" lang="en-US" sz="9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657600" y="289559"/>
            <a:ext cx="990600" cy="1184367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</a:t>
            </a:r>
            <a:endParaRPr kumimoji="0" lang="en-US" sz="8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560417" y="256904"/>
            <a:ext cx="99060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8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S</a:t>
            </a:r>
            <a:endParaRPr kumimoji="0" lang="en-US" sz="8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05000" y="990600"/>
            <a:ext cx="990600" cy="4572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5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HREE</a:t>
            </a:r>
            <a:endParaRPr kumimoji="0" lang="en-US" sz="115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495800" y="990600"/>
            <a:ext cx="762000" cy="4572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5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EE</a:t>
            </a:r>
            <a:endParaRPr kumimoji="0" lang="en-US" sz="115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6248400" y="962296"/>
            <a:ext cx="1295400" cy="4572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YSTEM</a:t>
            </a:r>
            <a:endParaRPr kumimoji="0" lang="en-US" sz="115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1280158" y="4572000"/>
            <a:ext cx="1539241" cy="1184367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" name="Striped Right Arrow 17"/>
          <p:cNvSpPr/>
          <p:nvPr/>
        </p:nvSpPr>
        <p:spPr>
          <a:xfrm>
            <a:off x="2514600" y="1752600"/>
            <a:ext cx="978408" cy="685800"/>
          </a:xfrm>
          <a:prstGeom prst="stripedRightArrow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962400" y="1905000"/>
            <a:ext cx="4724400" cy="40011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4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4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By FILING TDS STATEMENTS</a:t>
            </a:r>
            <a:endParaRPr lang="en-US" sz="2000" b="1" dirty="0"/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381000" y="1371600"/>
            <a:ext cx="2057400" cy="1184367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8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</a:t>
            </a:r>
            <a:r>
              <a:rPr lang="en-US" sz="3200" b="1" dirty="0" err="1" smtClean="0">
                <a:solidFill>
                  <a:srgbClr val="FF0000"/>
                </a:solidFill>
                <a:latin typeface="+mj-lt"/>
              </a:rPr>
              <a:t>eclare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143000" y="2743200"/>
          <a:ext cx="6934201" cy="2964264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476297"/>
                <a:gridCol w="2928154"/>
                <a:gridCol w="2529750"/>
              </a:tblGrid>
              <a:tr h="346668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/>
                        <a:t>Due date for filing TDS statement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91440" marB="9144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666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91440" marB="9144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/>
                        <a:t> up to F.Y. 2009-10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91440" marB="9144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/>
                        <a:t>F.Y. 2010-11 onwards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91440" marB="91440"/>
                </a:tc>
              </a:tr>
              <a:tr h="51246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/>
                        <a:t>Quarter 1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91440" marB="9144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July 15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91440" marB="9144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July 15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91440" marB="91440"/>
                </a:tc>
              </a:tr>
              <a:tr h="51246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/>
                        <a:t>Quarter 2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91440" marB="9144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October 15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91440" marB="9144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October 15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91440" marB="91440"/>
                </a:tc>
              </a:tr>
              <a:tr h="51246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/>
                        <a:t>Quarter 3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91440" marB="9144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January 15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91440" marB="9144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January 15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91440" marB="91440"/>
                </a:tc>
              </a:tr>
              <a:tr h="51246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/>
                        <a:t>Quarter 4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91440" marB="9144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June 15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91440" marB="9144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May 15</a:t>
                      </a:r>
                      <a:endParaRPr lang="en-US" sz="18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91440" marB="9144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8" grpId="0" animBg="1"/>
      <p:bldP spid="21" grpId="0" animBg="1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  <p:sp>
        <p:nvSpPr>
          <p:cNvPr id="7" name="Title 2"/>
          <p:cNvSpPr txBox="1">
            <a:spLocks/>
          </p:cNvSpPr>
          <p:nvPr/>
        </p:nvSpPr>
        <p:spPr>
          <a:xfrm>
            <a:off x="0" y="228600"/>
            <a:ext cx="8001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TDS PROVISIONS: AT A GLANCE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228600" y="1371600"/>
            <a:ext cx="8534400" cy="4572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		   </a:t>
            </a:r>
            <a:r>
              <a:rPr lang="en-US" sz="1600" dirty="0" smtClean="0">
                <a:solidFill>
                  <a:schemeClr val="tx1"/>
                </a:solidFill>
              </a:rPr>
              <a:t>Timeline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		        </a:t>
            </a:r>
            <a:r>
              <a:rPr lang="en-US" sz="1600" dirty="0" smtClean="0">
                <a:solidFill>
                  <a:schemeClr val="tx1"/>
                </a:solidFill>
              </a:rPr>
              <a:t>Timeline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 b="1" dirty="0" smtClean="0">
                <a:solidFill>
                  <a:schemeClr val="tx1"/>
                </a:solidFill>
              </a:rPr>
              <a:t>          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1257181"/>
            <a:ext cx="1447800" cy="800219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DEDUCT</a:t>
            </a:r>
          </a:p>
          <a:p>
            <a:r>
              <a:rPr lang="en-US" sz="1400" b="1" dirty="0" smtClean="0"/>
              <a:t>AS PER </a:t>
            </a:r>
          </a:p>
          <a:p>
            <a:r>
              <a:rPr lang="en-US" sz="1400" b="1" dirty="0" smtClean="0"/>
              <a:t>CH.-XVII-B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657600" y="1219200"/>
            <a:ext cx="1447800" cy="800219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DEPOSIT</a:t>
            </a:r>
          </a:p>
          <a:p>
            <a:r>
              <a:rPr lang="en-US" sz="1400" b="1" dirty="0" smtClean="0"/>
              <a:t>BEFORE DUE DATES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477000" y="1219200"/>
            <a:ext cx="1447800" cy="800219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DECLARE</a:t>
            </a:r>
          </a:p>
          <a:p>
            <a:r>
              <a:rPr lang="en-US" sz="1400" b="1" dirty="0" smtClean="0"/>
              <a:t>BEFORE DUE DATES</a:t>
            </a:r>
            <a:endParaRPr lang="en-US" b="1" dirty="0"/>
          </a:p>
        </p:txBody>
      </p:sp>
      <p:sp>
        <p:nvSpPr>
          <p:cNvPr id="13" name="Flowchart: Decision 12"/>
          <p:cNvSpPr/>
          <p:nvPr/>
        </p:nvSpPr>
        <p:spPr>
          <a:xfrm>
            <a:off x="914400" y="2514600"/>
            <a:ext cx="1219200" cy="457200"/>
          </a:xfrm>
          <a:prstGeom prst="flowChartDecisi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OK?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4" name="Flowchart: Decision 13"/>
          <p:cNvSpPr/>
          <p:nvPr/>
        </p:nvSpPr>
        <p:spPr>
          <a:xfrm>
            <a:off x="3733800" y="2514600"/>
            <a:ext cx="1219200" cy="457200"/>
          </a:xfrm>
          <a:prstGeom prst="flowChartDecisi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OK?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5" name="Flowchart: Decision 14"/>
          <p:cNvSpPr/>
          <p:nvPr/>
        </p:nvSpPr>
        <p:spPr>
          <a:xfrm>
            <a:off x="6553200" y="2514600"/>
            <a:ext cx="1219200" cy="457200"/>
          </a:xfrm>
          <a:prstGeom prst="flowChartDecisi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OK?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6" name="Down Arrow 15"/>
          <p:cNvSpPr/>
          <p:nvPr/>
        </p:nvSpPr>
        <p:spPr>
          <a:xfrm>
            <a:off x="1408044" y="2083904"/>
            <a:ext cx="228600" cy="38100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>
            <a:off x="4227444" y="2057400"/>
            <a:ext cx="228600" cy="38100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7046844" y="2070652"/>
            <a:ext cx="228600" cy="38100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lowchart: Terminator 18"/>
          <p:cNvSpPr/>
          <p:nvPr/>
        </p:nvSpPr>
        <p:spPr>
          <a:xfrm>
            <a:off x="2667000" y="2590800"/>
            <a:ext cx="609600" cy="304800"/>
          </a:xfrm>
          <a:prstGeom prst="flowChartTermina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YES</a:t>
            </a:r>
            <a:endParaRPr lang="en-US" sz="1200" b="1" dirty="0"/>
          </a:p>
        </p:txBody>
      </p:sp>
      <p:sp>
        <p:nvSpPr>
          <p:cNvPr id="20" name="Flowchart: Terminator 19"/>
          <p:cNvSpPr/>
          <p:nvPr/>
        </p:nvSpPr>
        <p:spPr>
          <a:xfrm>
            <a:off x="5486400" y="2590800"/>
            <a:ext cx="609600" cy="304800"/>
          </a:xfrm>
          <a:prstGeom prst="flowChartTermina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YES</a:t>
            </a:r>
            <a:endParaRPr lang="en-US" sz="1200" b="1" dirty="0"/>
          </a:p>
        </p:txBody>
      </p:sp>
      <p:sp>
        <p:nvSpPr>
          <p:cNvPr id="21" name="Right Arrow 20"/>
          <p:cNvSpPr/>
          <p:nvPr/>
        </p:nvSpPr>
        <p:spPr>
          <a:xfrm>
            <a:off x="2286000" y="2667000"/>
            <a:ext cx="2286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>
            <a:off x="5105400" y="2667000"/>
            <a:ext cx="2286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lowchart: Process 24"/>
          <p:cNvSpPr/>
          <p:nvPr/>
        </p:nvSpPr>
        <p:spPr>
          <a:xfrm>
            <a:off x="1219200" y="3505200"/>
            <a:ext cx="609600" cy="304800"/>
          </a:xfrm>
          <a:prstGeom prst="flowChart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NO</a:t>
            </a:r>
            <a:endParaRPr lang="en-US" b="1" dirty="0"/>
          </a:p>
        </p:txBody>
      </p:sp>
      <p:sp>
        <p:nvSpPr>
          <p:cNvPr id="26" name="Flowchart: Process 25"/>
          <p:cNvSpPr/>
          <p:nvPr/>
        </p:nvSpPr>
        <p:spPr>
          <a:xfrm>
            <a:off x="4038600" y="3505200"/>
            <a:ext cx="609600" cy="304800"/>
          </a:xfrm>
          <a:prstGeom prst="flowChart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NO</a:t>
            </a:r>
            <a:endParaRPr lang="en-US" b="1" dirty="0"/>
          </a:p>
        </p:txBody>
      </p:sp>
      <p:sp>
        <p:nvSpPr>
          <p:cNvPr id="27" name="Flowchart: Process 26"/>
          <p:cNvSpPr/>
          <p:nvPr/>
        </p:nvSpPr>
        <p:spPr>
          <a:xfrm>
            <a:off x="6858000" y="3505200"/>
            <a:ext cx="609600" cy="304800"/>
          </a:xfrm>
          <a:prstGeom prst="flowChart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NO</a:t>
            </a:r>
            <a:endParaRPr lang="en-US" b="1" dirty="0"/>
          </a:p>
        </p:txBody>
      </p:sp>
      <p:sp>
        <p:nvSpPr>
          <p:cNvPr id="28" name="Down Arrow 27"/>
          <p:cNvSpPr/>
          <p:nvPr/>
        </p:nvSpPr>
        <p:spPr>
          <a:xfrm>
            <a:off x="1424608" y="3048000"/>
            <a:ext cx="228600" cy="38100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>
            <a:off x="4257260" y="3048000"/>
            <a:ext cx="228600" cy="38100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own Arrow 29"/>
          <p:cNvSpPr/>
          <p:nvPr/>
        </p:nvSpPr>
        <p:spPr>
          <a:xfrm>
            <a:off x="7076660" y="3048000"/>
            <a:ext cx="228600" cy="38100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228600" y="3810000"/>
            <a:ext cx="2819400" cy="10772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1600" dirty="0" smtClean="0"/>
              <a:t>Deemed default </a:t>
            </a:r>
            <a:r>
              <a:rPr lang="en-US" sz="1600" dirty="0" smtClean="0">
                <a:hlinkClick r:id="rId3" action="ppaction://program"/>
              </a:rPr>
              <a:t>u/s. 201(1)</a:t>
            </a:r>
            <a:r>
              <a:rPr lang="en-US" sz="1600" dirty="0" smtClean="0"/>
              <a:t> </a:t>
            </a:r>
          </a:p>
          <a:p>
            <a:pPr algn="l">
              <a:buFont typeface="Arial" pitchFamily="34" charset="0"/>
              <a:buChar char="•"/>
            </a:pPr>
            <a:r>
              <a:rPr lang="en-US" sz="1600" dirty="0" smtClean="0"/>
              <a:t>Penalty u/s. 271C/271CA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1600" dirty="0" smtClean="0"/>
              <a:t> </a:t>
            </a:r>
            <a:r>
              <a:rPr lang="en-US" sz="1400" b="1" dirty="0" smtClean="0"/>
              <a:t>To the extent of TDS</a:t>
            </a:r>
          </a:p>
          <a:p>
            <a:pPr algn="l">
              <a:buFont typeface="Arial" pitchFamily="34" charset="0"/>
              <a:buChar char="•"/>
            </a:pPr>
            <a:r>
              <a:rPr lang="en-US" sz="1600" dirty="0" smtClean="0"/>
              <a:t> 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157332" y="3825942"/>
            <a:ext cx="2912164" cy="126188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1600" dirty="0" smtClean="0"/>
              <a:t> Interest u/s. 201(1A)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1400" dirty="0" smtClean="0"/>
              <a:t> </a:t>
            </a:r>
            <a:r>
              <a:rPr lang="en-US" sz="1400" b="1" dirty="0" smtClean="0"/>
              <a:t>@1% till </a:t>
            </a:r>
            <a:r>
              <a:rPr lang="en-US" sz="1400" b="1" dirty="0" err="1" smtClean="0"/>
              <a:t>Dt</a:t>
            </a:r>
            <a:r>
              <a:rPr lang="en-US" sz="1400" b="1" dirty="0" smtClean="0"/>
              <a:t> of Deduction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1400" b="1" dirty="0" smtClean="0"/>
              <a:t>@1.5% till </a:t>
            </a:r>
            <a:r>
              <a:rPr lang="en-US" sz="1400" b="1" dirty="0" err="1" smtClean="0"/>
              <a:t>Dt</a:t>
            </a:r>
            <a:r>
              <a:rPr lang="en-US" sz="1400" b="1" dirty="0" smtClean="0"/>
              <a:t> of deposit</a:t>
            </a:r>
          </a:p>
          <a:p>
            <a:pPr algn="l">
              <a:buFont typeface="Arial" pitchFamily="34" charset="0"/>
              <a:buChar char="•"/>
            </a:pPr>
            <a:r>
              <a:rPr lang="en-US" sz="1600" dirty="0" smtClean="0"/>
              <a:t> Prosecution u/s. 276B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1600" dirty="0" smtClean="0"/>
              <a:t>RI :3 months to 7years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172200" y="3810000"/>
            <a:ext cx="2743200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1600" dirty="0" smtClean="0"/>
              <a:t> Penalty u/s. 272A(2)(k)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1400" b="1" dirty="0" smtClean="0"/>
              <a:t>@100/- per day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1400" b="1" dirty="0" smtClean="0"/>
              <a:t>To the extent of TDS</a:t>
            </a:r>
            <a:endParaRPr lang="en-US" sz="1600" b="1" dirty="0" smtClean="0"/>
          </a:p>
          <a:p>
            <a:pPr algn="l">
              <a:buFont typeface="Arial" pitchFamily="34" charset="0"/>
              <a:buChar char="•"/>
            </a:pPr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35" name="Flowchart: Terminator 34"/>
          <p:cNvSpPr/>
          <p:nvPr/>
        </p:nvSpPr>
        <p:spPr>
          <a:xfrm>
            <a:off x="8305800" y="2580860"/>
            <a:ext cx="609600" cy="304800"/>
          </a:xfrm>
          <a:prstGeom prst="flowChartTermina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YES</a:t>
            </a:r>
            <a:endParaRPr lang="en-US" sz="1200" b="1" dirty="0"/>
          </a:p>
        </p:txBody>
      </p:sp>
      <p:sp>
        <p:nvSpPr>
          <p:cNvPr id="36" name="Right Arrow 35"/>
          <p:cNvSpPr/>
          <p:nvPr/>
        </p:nvSpPr>
        <p:spPr>
          <a:xfrm>
            <a:off x="7924800" y="2657060"/>
            <a:ext cx="2286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ooter Placeholder 3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K. M. SHAHI, ITO</a:t>
            </a:r>
            <a:endParaRPr lang="en-US" dirty="0"/>
          </a:p>
        </p:txBody>
      </p:sp>
      <p:pic>
        <p:nvPicPr>
          <p:cNvPr id="37" name="Picture 10" descr="http://pmrco.org/images/income-tax-logo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83417" y="0"/>
            <a:ext cx="1160583" cy="8382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3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4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5" grpId="0" animBg="1"/>
      <p:bldP spid="3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2271</TotalTime>
  <Words>2896</Words>
  <Application>Microsoft Office PowerPoint</Application>
  <PresentationFormat>On-screen Show (4:3)</PresentationFormat>
  <Paragraphs>667</Paragraphs>
  <Slides>51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Flow</vt:lpstr>
      <vt:lpstr>TDS / TCS</vt:lpstr>
      <vt:lpstr>TDS / TCS : SCOPE</vt:lpstr>
      <vt:lpstr>Objective behind TDS</vt:lpstr>
      <vt:lpstr>Slide 4</vt:lpstr>
      <vt:lpstr>Slide 5</vt:lpstr>
      <vt:lpstr>Slide 6</vt:lpstr>
      <vt:lpstr>Slide 7</vt:lpstr>
      <vt:lpstr>Slide 8</vt:lpstr>
      <vt:lpstr>Slide 9</vt:lpstr>
      <vt:lpstr>Slide 10</vt:lpstr>
      <vt:lpstr>Some Points of Concerns of Deductors</vt:lpstr>
      <vt:lpstr>Some Points of Concerns for Department</vt:lpstr>
      <vt:lpstr>Slide 13</vt:lpstr>
      <vt:lpstr>Slide 14</vt:lpstr>
      <vt:lpstr>Slide 15</vt:lpstr>
      <vt:lpstr>Slide 16</vt:lpstr>
      <vt:lpstr>Slide 17</vt:lpstr>
      <vt:lpstr>Slide 18</vt:lpstr>
      <vt:lpstr>VISION 2020</vt:lpstr>
      <vt:lpstr>OUR VALUES</vt:lpstr>
      <vt:lpstr>STRATEGIES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xyz</dc:creator>
  <cp:lastModifiedBy>Shahi</cp:lastModifiedBy>
  <cp:revision>334</cp:revision>
  <dcterms:created xsi:type="dcterms:W3CDTF">2010-09-13T08:12:10Z</dcterms:created>
  <dcterms:modified xsi:type="dcterms:W3CDTF">2013-05-24T06:19:23Z</dcterms:modified>
</cp:coreProperties>
</file>