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slides/slide4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Default Extension="jpeg" ContentType="image/jpeg"/>
  <Override PartName="/ppt/slideLayouts/slideLayout3.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sldIdLst>
    <p:sldId id="256" r:id="rId2"/>
    <p:sldId id="257" r:id="rId3"/>
    <p:sldId id="262" r:id="rId4"/>
    <p:sldId id="258" r:id="rId5"/>
    <p:sldId id="259" r:id="rId6"/>
    <p:sldId id="260" r:id="rId7"/>
    <p:sldId id="261" r:id="rId8"/>
    <p:sldId id="264" r:id="rId9"/>
    <p:sldId id="263" r:id="rId10"/>
    <p:sldId id="297" r:id="rId11"/>
    <p:sldId id="293" r:id="rId12"/>
    <p:sldId id="295" r:id="rId13"/>
    <p:sldId id="296" r:id="rId14"/>
    <p:sldId id="265" r:id="rId15"/>
    <p:sldId id="266" r:id="rId16"/>
    <p:sldId id="267" r:id="rId17"/>
    <p:sldId id="268" r:id="rId18"/>
    <p:sldId id="269" r:id="rId19"/>
    <p:sldId id="270" r:id="rId20"/>
    <p:sldId id="271" r:id="rId21"/>
    <p:sldId id="272" r:id="rId22"/>
    <p:sldId id="273" r:id="rId23"/>
    <p:sldId id="274" r:id="rId24"/>
    <p:sldId id="275" r:id="rId25"/>
    <p:sldId id="277" r:id="rId26"/>
    <p:sldId id="278" r:id="rId27"/>
    <p:sldId id="279" r:id="rId28"/>
    <p:sldId id="276" r:id="rId29"/>
    <p:sldId id="280" r:id="rId30"/>
    <p:sldId id="281" r:id="rId31"/>
    <p:sldId id="286" r:id="rId32"/>
    <p:sldId id="282" r:id="rId33"/>
    <p:sldId id="283" r:id="rId34"/>
    <p:sldId id="284" r:id="rId35"/>
    <p:sldId id="287" r:id="rId36"/>
    <p:sldId id="288" r:id="rId37"/>
    <p:sldId id="289" r:id="rId38"/>
    <p:sldId id="290" r:id="rId39"/>
    <p:sldId id="291" r:id="rId40"/>
    <p:sldId id="292" r:id="rId41"/>
    <p:sldId id="285" r:id="rId4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81" d="100"/>
          <a:sy n="81" d="100"/>
        </p:scale>
        <p:origin x="-186" y="-84"/>
      </p:cViewPr>
      <p:guideLst>
        <p:guide orient="horz" pos="2160"/>
        <p:guide pos="2880"/>
      </p:guideLst>
    </p:cSldViewPr>
  </p:slideViewPr>
  <p:notesTextViewPr>
    <p:cViewPr>
      <p:scale>
        <a:sx n="1" d="1"/>
        <a:sy n="1" d="1"/>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14" name="Title 13"/>
          <p:cNvSpPr>
            <a:spLocks noGrp="1"/>
          </p:cNvSpPr>
          <p:nvPr>
            <p:ph type="ctrTitle"/>
          </p:nvPr>
        </p:nvSpPr>
        <p:spPr>
          <a:xfrm>
            <a:off x="1432560" y="359898"/>
            <a:ext cx="7406640" cy="1472184"/>
          </a:xfrm>
        </p:spPr>
        <p:txBody>
          <a:bodyPr anchor="b"/>
          <a:lstStyle>
            <a:lvl1pPr algn="l">
              <a:defRPr/>
            </a:lvl1pPr>
            <a:extLst/>
          </a:lstStyle>
          <a:p>
            <a:r>
              <a:rPr kumimoji="0" lang="en-US" smtClean="0"/>
              <a:t>Click to edit Master title style</a:t>
            </a:r>
            <a:endParaRPr kumimoji="0" lang="en-US"/>
          </a:p>
        </p:txBody>
      </p:sp>
      <p:sp>
        <p:nvSpPr>
          <p:cNvPr id="22" name="Subtitle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7" name="Date Placeholder 6"/>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20" name="Footer Placeholder 19"/>
          <p:cNvSpPr>
            <a:spLocks noGrp="1"/>
          </p:cNvSpPr>
          <p:nvPr>
            <p:ph type="ftr" sz="quarter" idx="11"/>
          </p:nvPr>
        </p:nvSpPr>
        <p:spPr/>
        <p:txBody>
          <a:bodyPr/>
          <a:lstStyle>
            <a:extLst/>
          </a:lstStyle>
          <a:p>
            <a:endParaRPr lang="en-IN"/>
          </a:p>
        </p:txBody>
      </p:sp>
      <p:sp>
        <p:nvSpPr>
          <p:cNvPr id="10" name="Slide Number Placeholder 9"/>
          <p:cNvSpPr>
            <a:spLocks noGrp="1"/>
          </p:cNvSpPr>
          <p:nvPr>
            <p:ph type="sldNum" sz="quarter" idx="12"/>
          </p:nvPr>
        </p:nvSpPr>
        <p:spPr/>
        <p:txBody>
          <a:bodyPr/>
          <a:lstStyle>
            <a:extLst/>
          </a:lstStyle>
          <a:p>
            <a:fld id="{5EF0E81C-62AB-4D19-817F-1BECBEBC7634}" type="slidenum">
              <a:rPr lang="en-IN" smtClean="0"/>
              <a:pPr/>
              <a:t>‹#›</a:t>
            </a:fld>
            <a:endParaRPr lang="en-IN"/>
          </a:p>
        </p:txBody>
      </p:sp>
      <p:sp>
        <p:nvSpPr>
          <p:cNvPr id="8" name="Oval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5" name="Footer Placeholder 4"/>
          <p:cNvSpPr>
            <a:spLocks noGrp="1"/>
          </p:cNvSpPr>
          <p:nvPr>
            <p:ph type="ftr" sz="quarter" idx="11"/>
          </p:nvPr>
        </p:nvSpPr>
        <p:spPr/>
        <p:txBody>
          <a:bodyPr/>
          <a:lstStyle>
            <a:extLst/>
          </a:lstStyle>
          <a:p>
            <a:endParaRPr lang="en-IN"/>
          </a:p>
        </p:txBody>
      </p:sp>
      <p:sp>
        <p:nvSpPr>
          <p:cNvPr id="6" name="Slide Number Placeholder 5"/>
          <p:cNvSpPr>
            <a:spLocks noGrp="1"/>
          </p:cNvSpPr>
          <p:nvPr>
            <p:ph type="sldNum" sz="quarter" idx="12"/>
          </p:nvPr>
        </p:nvSpPr>
        <p:spPr/>
        <p:txBody>
          <a:bodyPr/>
          <a:lstStyle>
            <a:extLst/>
          </a:lstStyle>
          <a:p>
            <a:fld id="{5EF0E81C-62AB-4D19-817F-1BECBEBC7634}" type="slidenum">
              <a:rPr lang="en-IN" smtClean="0"/>
              <a:pPr/>
              <a:t>‹#›</a:t>
            </a:fld>
            <a:endParaRPr lang="en-I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58000" y="274639"/>
            <a:ext cx="1828800" cy="5851525"/>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1143000" y="274640"/>
            <a:ext cx="55626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5" name="Footer Placeholder 4"/>
          <p:cNvSpPr>
            <a:spLocks noGrp="1"/>
          </p:cNvSpPr>
          <p:nvPr>
            <p:ph type="ftr" sz="quarter" idx="11"/>
          </p:nvPr>
        </p:nvSpPr>
        <p:spPr/>
        <p:txBody>
          <a:bodyPr/>
          <a:lstStyle>
            <a:extLst/>
          </a:lstStyle>
          <a:p>
            <a:endParaRPr lang="en-IN"/>
          </a:p>
        </p:txBody>
      </p:sp>
      <p:sp>
        <p:nvSpPr>
          <p:cNvPr id="6" name="Slide Number Placeholder 5"/>
          <p:cNvSpPr>
            <a:spLocks noGrp="1"/>
          </p:cNvSpPr>
          <p:nvPr>
            <p:ph type="sldNum" sz="quarter" idx="12"/>
          </p:nvPr>
        </p:nvSpPr>
        <p:spPr/>
        <p:txBody>
          <a:bodyPr/>
          <a:lstStyle>
            <a:extLst/>
          </a:lstStyle>
          <a:p>
            <a:fld id="{5EF0E81C-62AB-4D19-817F-1BECBEBC7634}" type="slidenum">
              <a:rPr lang="en-IN" smtClean="0"/>
              <a:pPr/>
              <a:t>‹#›</a:t>
            </a:fld>
            <a:endParaRPr lang="en-I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5" name="Footer Placeholder 4"/>
          <p:cNvSpPr>
            <a:spLocks noGrp="1"/>
          </p:cNvSpPr>
          <p:nvPr>
            <p:ph type="ftr" sz="quarter" idx="11"/>
          </p:nvPr>
        </p:nvSpPr>
        <p:spPr/>
        <p:txBody>
          <a:bodyPr/>
          <a:lstStyle>
            <a:extLst/>
          </a:lstStyle>
          <a:p>
            <a:endParaRPr lang="en-IN"/>
          </a:p>
        </p:txBody>
      </p:sp>
      <p:sp>
        <p:nvSpPr>
          <p:cNvPr id="6" name="Slide Number Placeholder 5"/>
          <p:cNvSpPr>
            <a:spLocks noGrp="1"/>
          </p:cNvSpPr>
          <p:nvPr>
            <p:ph type="sldNum" sz="quarter" idx="12"/>
          </p:nvPr>
        </p:nvSpPr>
        <p:spPr/>
        <p:txBody>
          <a:bodyPr/>
          <a:lstStyle>
            <a:extLst/>
          </a:lstStyle>
          <a:p>
            <a:fld id="{5EF0E81C-62AB-4D19-817F-1BECBEBC7634}" type="slidenum">
              <a:rPr lang="en-IN" smtClean="0"/>
              <a:pPr/>
              <a:t>‹#›</a:t>
            </a:fld>
            <a:endParaRPr lang="en-I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5" name="Footer Placeholder 4"/>
          <p:cNvSpPr>
            <a:spLocks noGrp="1"/>
          </p:cNvSpPr>
          <p:nvPr>
            <p:ph type="ftr" sz="quarter" idx="11"/>
          </p:nvPr>
        </p:nvSpPr>
        <p:spPr/>
        <p:txBody>
          <a:bodyPr/>
          <a:lstStyle>
            <a:extLst/>
          </a:lstStyle>
          <a:p>
            <a:endParaRPr lang="en-IN"/>
          </a:p>
        </p:txBody>
      </p:sp>
      <p:sp>
        <p:nvSpPr>
          <p:cNvPr id="6" name="Slide Number Placeholder 5"/>
          <p:cNvSpPr>
            <a:spLocks noGrp="1"/>
          </p:cNvSpPr>
          <p:nvPr>
            <p:ph type="sldNum" sz="quarter" idx="12"/>
          </p:nvPr>
        </p:nvSpPr>
        <p:spPr/>
        <p:txBody>
          <a:bodyPr/>
          <a:lstStyle>
            <a:extLst/>
          </a:lstStyle>
          <a:p>
            <a:fld id="{5EF0E81C-62AB-4D19-817F-1BECBEBC7634}" type="slidenum">
              <a:rPr lang="en-IN" smtClean="0"/>
              <a:pPr/>
              <a:t>‹#›</a:t>
            </a:fld>
            <a:endParaRPr lang="en-IN"/>
          </a:p>
        </p:txBody>
      </p:sp>
      <p:sp>
        <p:nvSpPr>
          <p:cNvPr id="10" name="Rectangle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6" name="Footer Placeholder 5"/>
          <p:cNvSpPr>
            <a:spLocks noGrp="1"/>
          </p:cNvSpPr>
          <p:nvPr>
            <p:ph type="ftr" sz="quarter" idx="11"/>
          </p:nvPr>
        </p:nvSpPr>
        <p:spPr/>
        <p:txBody>
          <a:bodyPr/>
          <a:lstStyle>
            <a:extLst/>
          </a:lstStyle>
          <a:p>
            <a:endParaRPr lang="en-IN"/>
          </a:p>
        </p:txBody>
      </p:sp>
      <p:sp>
        <p:nvSpPr>
          <p:cNvPr id="7" name="Slide Number Placeholder 6"/>
          <p:cNvSpPr>
            <a:spLocks noGrp="1"/>
          </p:cNvSpPr>
          <p:nvPr>
            <p:ph type="sldNum" sz="quarter" idx="12"/>
          </p:nvPr>
        </p:nvSpPr>
        <p:spPr/>
        <p:txBody>
          <a:bodyPr/>
          <a:lstStyle>
            <a:extLst/>
          </a:lstStyle>
          <a:p>
            <a:fld id="{5EF0E81C-62AB-4D19-817F-1BECBEBC7634}" type="slidenum">
              <a:rPr lang="en-IN" smtClean="0"/>
              <a:pPr/>
              <a:t>‹#›</a:t>
            </a:fld>
            <a:endParaRPr lang="en-I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8" name="Footer Placeholder 7"/>
          <p:cNvSpPr>
            <a:spLocks noGrp="1"/>
          </p:cNvSpPr>
          <p:nvPr>
            <p:ph type="ftr" sz="quarter" idx="11"/>
          </p:nvPr>
        </p:nvSpPr>
        <p:spPr/>
        <p:txBody>
          <a:bodyPr/>
          <a:lstStyle>
            <a:extLst/>
          </a:lstStyle>
          <a:p>
            <a:endParaRPr lang="en-IN"/>
          </a:p>
        </p:txBody>
      </p:sp>
      <p:sp>
        <p:nvSpPr>
          <p:cNvPr id="9" name="Slide Number Placeholder 8"/>
          <p:cNvSpPr>
            <a:spLocks noGrp="1"/>
          </p:cNvSpPr>
          <p:nvPr>
            <p:ph type="sldNum" sz="quarter" idx="12"/>
          </p:nvPr>
        </p:nvSpPr>
        <p:spPr/>
        <p:txBody>
          <a:bodyPr/>
          <a:lstStyle>
            <a:extLst/>
          </a:lstStyle>
          <a:p>
            <a:fld id="{5EF0E81C-62AB-4D19-817F-1BECBEBC7634}" type="slidenum">
              <a:rPr lang="en-IN" smtClean="0"/>
              <a:pPr/>
              <a:t>‹#›</a:t>
            </a:fld>
            <a:endParaRPr lang="en-I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nchor="ct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4" name="Footer Placeholder 3"/>
          <p:cNvSpPr>
            <a:spLocks noGrp="1"/>
          </p:cNvSpPr>
          <p:nvPr>
            <p:ph type="ftr" sz="quarter" idx="11"/>
          </p:nvPr>
        </p:nvSpPr>
        <p:spPr/>
        <p:txBody>
          <a:bodyPr/>
          <a:lstStyle>
            <a:extLst/>
          </a:lstStyle>
          <a:p>
            <a:endParaRPr lang="en-IN"/>
          </a:p>
        </p:txBody>
      </p:sp>
      <p:sp>
        <p:nvSpPr>
          <p:cNvPr id="5" name="Slide Number Placeholder 4"/>
          <p:cNvSpPr>
            <a:spLocks noGrp="1"/>
          </p:cNvSpPr>
          <p:nvPr>
            <p:ph type="sldNum" sz="quarter" idx="12"/>
          </p:nvPr>
        </p:nvSpPr>
        <p:spPr/>
        <p:txBody>
          <a:bodyPr/>
          <a:lstStyle>
            <a:extLst/>
          </a:lstStyle>
          <a:p>
            <a:fld id="{5EF0E81C-62AB-4D19-817F-1BECBEBC7634}" type="slidenum">
              <a:rPr lang="en-IN" smtClean="0"/>
              <a:pPr/>
              <a:t>‹#›</a:t>
            </a:fld>
            <a:endParaRPr lang="en-I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Date Placeholder 1"/>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3" name="Footer Placeholder 2"/>
          <p:cNvSpPr>
            <a:spLocks noGrp="1"/>
          </p:cNvSpPr>
          <p:nvPr>
            <p:ph type="ftr" sz="quarter" idx="11"/>
          </p:nvPr>
        </p:nvSpPr>
        <p:spPr/>
        <p:txBody>
          <a:bodyPr/>
          <a:lstStyle>
            <a:extLst/>
          </a:lstStyle>
          <a:p>
            <a:endParaRPr lang="en-IN"/>
          </a:p>
        </p:txBody>
      </p:sp>
      <p:sp>
        <p:nvSpPr>
          <p:cNvPr id="4" name="Slide Number Placeholder 3"/>
          <p:cNvSpPr>
            <a:spLocks noGrp="1"/>
          </p:cNvSpPr>
          <p:nvPr>
            <p:ph type="sldNum" sz="quarter" idx="12"/>
          </p:nvPr>
        </p:nvSpPr>
        <p:spPr/>
        <p:txBody>
          <a:bodyPr/>
          <a:lstStyle>
            <a:extLst/>
          </a:lstStyle>
          <a:p>
            <a:fld id="{5EF0E81C-62AB-4D19-817F-1BECBEBC7634}" type="slidenum">
              <a:rPr lang="en-IN" smtClean="0"/>
              <a:pPr/>
              <a:t>‹#›</a:t>
            </a:fld>
            <a:endParaRPr lang="en-IN"/>
          </a:p>
        </p:txBody>
      </p:sp>
      <p:sp>
        <p:nvSpPr>
          <p:cNvPr id="6" name="Rectangle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6" name="Footer Placeholder 5"/>
          <p:cNvSpPr>
            <a:spLocks noGrp="1"/>
          </p:cNvSpPr>
          <p:nvPr>
            <p:ph type="ftr" sz="quarter" idx="11"/>
          </p:nvPr>
        </p:nvSpPr>
        <p:spPr/>
        <p:txBody>
          <a:bodyPr/>
          <a:lstStyle>
            <a:extLst/>
          </a:lstStyle>
          <a:p>
            <a:endParaRPr lang="en-IN"/>
          </a:p>
        </p:txBody>
      </p:sp>
      <p:sp>
        <p:nvSpPr>
          <p:cNvPr id="7" name="Slide Number Placeholder 6"/>
          <p:cNvSpPr>
            <a:spLocks noGrp="1"/>
          </p:cNvSpPr>
          <p:nvPr>
            <p:ph type="sldNum" sz="quarter" idx="12"/>
          </p:nvPr>
        </p:nvSpPr>
        <p:spPr/>
        <p:txBody>
          <a:bodyPr/>
          <a:lstStyle>
            <a:extLst/>
          </a:lstStyle>
          <a:p>
            <a:fld id="{5EF0E81C-62AB-4D19-817F-1BECBEBC7634}" type="slidenum">
              <a:rPr lang="en-IN" smtClean="0"/>
              <a:pPr/>
              <a:t>‹#›</a:t>
            </a:fld>
            <a:endParaRPr lang="en-I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extLst/>
          </a:lstStyle>
          <a:p>
            <a:fld id="{93043000-85FE-48D8-83C2-DD4D3700B8CA}" type="datetimeFigureOut">
              <a:rPr lang="en-IN" smtClean="0"/>
              <a:pPr/>
              <a:t>12-06-2015</a:t>
            </a:fld>
            <a:endParaRPr lang="en-IN"/>
          </a:p>
        </p:txBody>
      </p:sp>
      <p:sp>
        <p:nvSpPr>
          <p:cNvPr id="6" name="Footer Placeholder 5"/>
          <p:cNvSpPr>
            <a:spLocks noGrp="1"/>
          </p:cNvSpPr>
          <p:nvPr>
            <p:ph type="ftr" sz="quarter" idx="11"/>
          </p:nvPr>
        </p:nvSpPr>
        <p:spPr/>
        <p:txBody>
          <a:bodyPr/>
          <a:lstStyle>
            <a:extLst/>
          </a:lstStyle>
          <a:p>
            <a:endParaRPr lang="en-IN"/>
          </a:p>
        </p:txBody>
      </p:sp>
      <p:sp>
        <p:nvSpPr>
          <p:cNvPr id="7" name="Slide Number Placeholder 6"/>
          <p:cNvSpPr>
            <a:spLocks noGrp="1"/>
          </p:cNvSpPr>
          <p:nvPr>
            <p:ph type="sldNum" sz="quarter" idx="12"/>
          </p:nvPr>
        </p:nvSpPr>
        <p:spPr/>
        <p:txBody>
          <a:bodyPr/>
          <a:lstStyle>
            <a:extLst/>
          </a:lstStyle>
          <a:p>
            <a:fld id="{5EF0E81C-62AB-4D19-817F-1BECBEBC7634}" type="slidenum">
              <a:rPr lang="en-IN" smtClean="0"/>
              <a:pPr/>
              <a:t>‹#›</a:t>
            </a:fld>
            <a:endParaRPr lang="en-IN"/>
          </a:p>
        </p:txBody>
      </p:sp>
      <p:sp>
        <p:nvSpPr>
          <p:cNvPr id="8" name="Rectangle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extLst/>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Picture Placeholder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en-US" smtClean="0"/>
              <a:t>Click icon to add picture</a:t>
            </a:r>
            <a:endParaRPr kumimoji="0" lang="en-US" dirty="0"/>
          </a:p>
        </p:txBody>
      </p:sp>
      <p:sp>
        <p:nvSpPr>
          <p:cNvPr id="9" name="Flowchart: Process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Flowchart: Process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 name="Text Placeholder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Pie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Donut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2" name="Rectangle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Title Placeholder 4"/>
          <p:cNvSpPr>
            <a:spLocks noGrp="1"/>
          </p:cNvSpPr>
          <p:nvPr>
            <p:ph type="title"/>
          </p:nvPr>
        </p:nvSpPr>
        <p:spPr>
          <a:xfrm>
            <a:off x="1435608" y="274638"/>
            <a:ext cx="7498080" cy="1143000"/>
          </a:xfrm>
          <a:prstGeom prst="rect">
            <a:avLst/>
          </a:prstGeom>
        </p:spPr>
        <p:txBody>
          <a:bodyPr anchor="ctr">
            <a:normAutofit/>
          </a:bodyPr>
          <a:lstStyle>
            <a:extLst/>
          </a:lstStyle>
          <a:p>
            <a:r>
              <a:rPr kumimoji="0" lang="en-US" smtClean="0"/>
              <a:t>Click to edit Master title style</a:t>
            </a:r>
            <a:endParaRPr kumimoji="0" lang="en-US"/>
          </a:p>
        </p:txBody>
      </p:sp>
      <p:sp>
        <p:nvSpPr>
          <p:cNvPr id="9" name="Text Placeholder 8"/>
          <p:cNvSpPr>
            <a:spLocks noGrp="1"/>
          </p:cNvSpPr>
          <p:nvPr>
            <p:ph type="body" idx="1"/>
          </p:nvPr>
        </p:nvSpPr>
        <p:spPr>
          <a:xfrm>
            <a:off x="1435608" y="1447800"/>
            <a:ext cx="7498080" cy="4800600"/>
          </a:xfrm>
          <a:prstGeom prst="rect">
            <a:avLst/>
          </a:prstGeom>
        </p:spPr>
        <p:txBody>
          <a:bodyPr>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4" name="Date Placeholder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93043000-85FE-48D8-83C2-DD4D3700B8CA}" type="datetimeFigureOut">
              <a:rPr lang="en-IN" smtClean="0"/>
              <a:pPr/>
              <a:t>12-06-2015</a:t>
            </a:fld>
            <a:endParaRPr lang="en-IN"/>
          </a:p>
        </p:txBody>
      </p:sp>
      <p:sp>
        <p:nvSpPr>
          <p:cNvPr id="10" name="Footer Placeholder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en-IN"/>
          </a:p>
        </p:txBody>
      </p:sp>
      <p:sp>
        <p:nvSpPr>
          <p:cNvPr id="22" name="Slide Number Placeholder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5EF0E81C-62AB-4D19-817F-1BECBEBC7634}" type="slidenum">
              <a:rPr lang="en-IN" smtClean="0"/>
              <a:pPr/>
              <a:t>‹#›</a:t>
            </a:fld>
            <a:endParaRPr lang="en-IN"/>
          </a:p>
        </p:txBody>
      </p:sp>
      <p:sp>
        <p:nvSpPr>
          <p:cNvPr id="15" name="Rectangle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xStyles>
    <p:titleStyle>
      <a:lvl1pPr algn="l" rtl="0"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l" rtl="0"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l" rtl="0"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l" rtl="0"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l" rtl="0"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l" rtl="0"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l" rtl="0"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hyperlink" Target="ad&amp;pl%20case%20study.docx"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hyperlink" Target="contents%20of%20a%20DPR.docx"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3" Type="http://schemas.openxmlformats.org/officeDocument/2006/relationships/hyperlink" Target="Calculate%20MPBF.docx" TargetMode="External"/><Relationship Id="rId2" Type="http://schemas.openxmlformats.org/officeDocument/2006/relationships/hyperlink" Target="CA%20CL.xlsx" TargetMode="Externa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hyperlink" Target="mailto:amitgodseandassociates@gmail.com" TargetMode="Externa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IN" dirty="0" smtClean="0"/>
              <a:t>Project Finance &amp; Techniques</a:t>
            </a:r>
            <a:endParaRPr lang="en-IN" dirty="0"/>
          </a:p>
        </p:txBody>
      </p:sp>
      <p:sp>
        <p:nvSpPr>
          <p:cNvPr id="3" name="Subtitle 2"/>
          <p:cNvSpPr>
            <a:spLocks noGrp="1"/>
          </p:cNvSpPr>
          <p:nvPr>
            <p:ph type="subTitle" idx="1"/>
          </p:nvPr>
        </p:nvSpPr>
        <p:spPr/>
        <p:txBody>
          <a:bodyPr/>
          <a:lstStyle/>
          <a:p>
            <a:r>
              <a:rPr lang="en-IN" dirty="0" smtClean="0">
                <a:solidFill>
                  <a:schemeClr val="tx1"/>
                </a:solidFill>
              </a:rPr>
              <a:t>CA </a:t>
            </a:r>
            <a:r>
              <a:rPr lang="en-IN" dirty="0" err="1" smtClean="0">
                <a:solidFill>
                  <a:schemeClr val="tx1"/>
                </a:solidFill>
              </a:rPr>
              <a:t>Amit</a:t>
            </a:r>
            <a:r>
              <a:rPr lang="en-IN" dirty="0" smtClean="0">
                <a:solidFill>
                  <a:schemeClr val="tx1"/>
                </a:solidFill>
              </a:rPr>
              <a:t> </a:t>
            </a:r>
            <a:r>
              <a:rPr lang="en-IN" dirty="0" err="1" smtClean="0">
                <a:solidFill>
                  <a:schemeClr val="tx1"/>
                </a:solidFill>
              </a:rPr>
              <a:t>Godse</a:t>
            </a:r>
            <a:endParaRPr lang="en-IN" dirty="0" smtClean="0">
              <a:solidFill>
                <a:schemeClr val="tx1"/>
              </a:solidFill>
            </a:endParaRPr>
          </a:p>
          <a:p>
            <a:r>
              <a:rPr lang="en-IN" dirty="0" smtClean="0">
                <a:solidFill>
                  <a:schemeClr val="tx1"/>
                </a:solidFill>
              </a:rPr>
              <a:t>M/s. </a:t>
            </a:r>
            <a:r>
              <a:rPr lang="en-IN" dirty="0" err="1" smtClean="0">
                <a:solidFill>
                  <a:schemeClr val="tx1"/>
                </a:solidFill>
              </a:rPr>
              <a:t>Asmita</a:t>
            </a:r>
            <a:r>
              <a:rPr lang="en-IN" dirty="0" smtClean="0">
                <a:solidFill>
                  <a:schemeClr val="tx1"/>
                </a:solidFill>
              </a:rPr>
              <a:t> Consultants Pvt. Ltd.</a:t>
            </a:r>
          </a:p>
          <a:p>
            <a:r>
              <a:rPr lang="en-IN" dirty="0" smtClean="0">
                <a:solidFill>
                  <a:schemeClr val="tx1"/>
                </a:solidFill>
              </a:rPr>
              <a:t>Mumbai.</a:t>
            </a:r>
          </a:p>
          <a:p>
            <a:endParaRPr lang="en-IN" dirty="0">
              <a:solidFill>
                <a:schemeClr val="tx1"/>
              </a:solidFill>
            </a:endParaRPr>
          </a:p>
        </p:txBody>
      </p:sp>
    </p:spTree>
    <p:extLst>
      <p:ext uri="{BB962C8B-B14F-4D97-AF65-F5344CB8AC3E}">
        <p14:creationId xmlns:p14="http://schemas.microsoft.com/office/powerpoint/2010/main" xmlns="" val="95041267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Most preferred work area</a:t>
            </a:r>
            <a:endParaRPr lang="en-US" dirty="0"/>
          </a:p>
        </p:txBody>
      </p:sp>
      <p:sp>
        <p:nvSpPr>
          <p:cNvPr id="3" name="Content Placeholder 2"/>
          <p:cNvSpPr>
            <a:spLocks noGrp="1"/>
          </p:cNvSpPr>
          <p:nvPr>
            <p:ph idx="1"/>
          </p:nvPr>
        </p:nvSpPr>
        <p:spPr/>
        <p:txBody>
          <a:bodyPr/>
          <a:lstStyle/>
          <a:p>
            <a:r>
              <a:rPr lang="en-US" dirty="0" smtClean="0"/>
              <a:t>Arranging for debt / Bank finance</a:t>
            </a:r>
          </a:p>
          <a:p>
            <a:r>
              <a:rPr lang="en-US" dirty="0" smtClean="0"/>
              <a:t>Facets of Bank Finance:</a:t>
            </a:r>
          </a:p>
          <a:p>
            <a:pPr lvl="1"/>
            <a:r>
              <a:rPr lang="en-US" dirty="0" smtClean="0"/>
              <a:t>Debt is cheaper source of finance.</a:t>
            </a:r>
          </a:p>
          <a:p>
            <a:pPr lvl="1"/>
            <a:r>
              <a:rPr lang="en-US" dirty="0" smtClean="0"/>
              <a:t>Tax shield</a:t>
            </a:r>
          </a:p>
          <a:p>
            <a:pPr lvl="1"/>
            <a:r>
              <a:rPr lang="en-US" dirty="0" smtClean="0"/>
              <a:t>Easy access to Bank finance</a:t>
            </a:r>
          </a:p>
          <a:p>
            <a:pPr lvl="1"/>
            <a:r>
              <a:rPr lang="en-US" dirty="0" smtClean="0"/>
              <a:t>Government schemes implemented through </a:t>
            </a:r>
            <a:r>
              <a:rPr lang="en-US" dirty="0" err="1" smtClean="0"/>
              <a:t>nationalizsed</a:t>
            </a:r>
            <a:r>
              <a:rPr lang="en-US" dirty="0" smtClean="0"/>
              <a:t> banks</a:t>
            </a:r>
          </a:p>
          <a:p>
            <a:pPr lvl="1"/>
            <a:endParaRPr lang="en-US" dirty="0" smtClean="0"/>
          </a:p>
        </p:txBody>
      </p:sp>
    </p:spTree>
    <p:extLst>
      <p:ext uri="{BB962C8B-B14F-4D97-AF65-F5344CB8AC3E}">
        <p14:creationId xmlns:p14="http://schemas.microsoft.com/office/powerpoint/2010/main" xmlns="" val="256393163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Pre-requisites for the engagement</a:t>
            </a:r>
            <a:endParaRPr lang="en-US" dirty="0"/>
          </a:p>
        </p:txBody>
      </p:sp>
      <p:sp>
        <p:nvSpPr>
          <p:cNvPr id="3" name="Content Placeholder 2"/>
          <p:cNvSpPr>
            <a:spLocks noGrp="1"/>
          </p:cNvSpPr>
          <p:nvPr>
            <p:ph idx="1"/>
          </p:nvPr>
        </p:nvSpPr>
        <p:spPr/>
        <p:txBody>
          <a:bodyPr/>
          <a:lstStyle/>
          <a:p>
            <a:r>
              <a:rPr lang="en-US" dirty="0" smtClean="0"/>
              <a:t>Have you visited the site?</a:t>
            </a:r>
          </a:p>
          <a:p>
            <a:r>
              <a:rPr lang="en-US" dirty="0" smtClean="0"/>
              <a:t>Past experience of industry / make inquiries about the company product.</a:t>
            </a:r>
          </a:p>
          <a:p>
            <a:r>
              <a:rPr lang="en-US" dirty="0" smtClean="0"/>
              <a:t>Most Important:</a:t>
            </a:r>
          </a:p>
          <a:p>
            <a:r>
              <a:rPr lang="en-US" dirty="0" err="1" smtClean="0">
                <a:hlinkClick r:id="rId2" action="ppaction://hlinkfile"/>
              </a:rPr>
              <a:t>ad&amp;pl</a:t>
            </a:r>
            <a:r>
              <a:rPr lang="en-US" dirty="0" smtClean="0">
                <a:hlinkClick r:id="rId2" action="ppaction://hlinkfile"/>
              </a:rPr>
              <a:t> case study.docx</a:t>
            </a:r>
            <a:endParaRPr lang="en-US" dirty="0" smtClean="0"/>
          </a:p>
          <a:p>
            <a:r>
              <a:rPr lang="en-US" dirty="0" smtClean="0"/>
              <a:t>Study the financials of the clients thoroughly.</a:t>
            </a:r>
          </a:p>
          <a:p>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638"/>
            <a:ext cx="7498080" cy="944562"/>
          </a:xfrm>
        </p:spPr>
        <p:txBody>
          <a:bodyPr/>
          <a:lstStyle/>
          <a:p>
            <a:r>
              <a:rPr lang="en-US" dirty="0" smtClean="0"/>
              <a:t>Steps in Debt Finance</a:t>
            </a:r>
            <a:endParaRPr lang="en-US" dirty="0"/>
          </a:p>
        </p:txBody>
      </p:sp>
      <p:sp>
        <p:nvSpPr>
          <p:cNvPr id="3" name="Content Placeholder 2"/>
          <p:cNvSpPr>
            <a:spLocks noGrp="1"/>
          </p:cNvSpPr>
          <p:nvPr>
            <p:ph idx="1"/>
          </p:nvPr>
        </p:nvSpPr>
        <p:spPr>
          <a:xfrm>
            <a:off x="1435608" y="1295400"/>
            <a:ext cx="7498080" cy="5257800"/>
          </a:xfrm>
        </p:spPr>
        <p:txBody>
          <a:bodyPr>
            <a:normAutofit lnSpcReduction="10000"/>
          </a:bodyPr>
          <a:lstStyle/>
          <a:p>
            <a:r>
              <a:rPr lang="en-US" dirty="0" smtClean="0"/>
              <a:t>Approaching the Bank.</a:t>
            </a:r>
          </a:p>
          <a:p>
            <a:r>
              <a:rPr lang="en-US" dirty="0" smtClean="0"/>
              <a:t>Obtain the Approval in Principle / Activity Clearance if necessary.</a:t>
            </a:r>
          </a:p>
          <a:p>
            <a:r>
              <a:rPr lang="en-US" dirty="0" smtClean="0"/>
              <a:t>Understand the Bank hierarchy system for sanctioning of facilities</a:t>
            </a:r>
          </a:p>
          <a:p>
            <a:r>
              <a:rPr lang="en-US" dirty="0" smtClean="0"/>
              <a:t>Prepare a thorough project report.</a:t>
            </a:r>
          </a:p>
          <a:p>
            <a:r>
              <a:rPr lang="en-US" dirty="0" smtClean="0"/>
              <a:t>Identify the security that the client is willing to offer &amp; it fits the Bank’s FACR</a:t>
            </a:r>
          </a:p>
          <a:p>
            <a:r>
              <a:rPr lang="en-US" dirty="0" smtClean="0"/>
              <a:t>Prepare the file as per the checklist of the Bank.</a:t>
            </a:r>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Steps in Debt Raising</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Obtain copies of annual returns of the clients / promoters.</a:t>
            </a:r>
          </a:p>
          <a:p>
            <a:r>
              <a:rPr lang="en-US" dirty="0" smtClean="0"/>
              <a:t>Need for provisional financial statements. (ensure that the same is signed by the regular auditors)</a:t>
            </a:r>
          </a:p>
          <a:p>
            <a:r>
              <a:rPr lang="en-US" dirty="0" smtClean="0"/>
              <a:t>Bank has its own rating model.</a:t>
            </a:r>
          </a:p>
          <a:p>
            <a:r>
              <a:rPr lang="en-US" dirty="0" smtClean="0"/>
              <a:t>Get the sanction letter from Bank.</a:t>
            </a:r>
          </a:p>
          <a:p>
            <a:r>
              <a:rPr lang="en-US" dirty="0" smtClean="0"/>
              <a:t>Complete the documentation process and comply with the terms of sanction.</a:t>
            </a:r>
          </a:p>
          <a:p>
            <a:r>
              <a:rPr lang="en-US" dirty="0" smtClean="0"/>
              <a:t>Credit rating from external agencies may have to be done post disbursal.</a:t>
            </a:r>
            <a:endParaRPr lang="en-US"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lstStyle/>
          <a:p>
            <a:r>
              <a:rPr lang="en-IN" dirty="0" smtClean="0"/>
              <a:t>DPR / TEV Reports</a:t>
            </a:r>
            <a:endParaRPr lang="en-IN" dirty="0"/>
          </a:p>
        </p:txBody>
      </p:sp>
      <p:sp>
        <p:nvSpPr>
          <p:cNvPr id="3" name="Content Placeholder 2"/>
          <p:cNvSpPr>
            <a:spLocks noGrp="1"/>
          </p:cNvSpPr>
          <p:nvPr>
            <p:ph idx="1"/>
          </p:nvPr>
        </p:nvSpPr>
        <p:spPr>
          <a:xfrm>
            <a:off x="457200" y="1268760"/>
            <a:ext cx="8229600" cy="5256584"/>
          </a:xfrm>
        </p:spPr>
        <p:txBody>
          <a:bodyPr/>
          <a:lstStyle/>
          <a:p>
            <a:r>
              <a:rPr lang="en-IN" dirty="0" smtClean="0"/>
              <a:t>Major documents to firm up the decision on going ahead with a business venture or to drop dead the idea.</a:t>
            </a:r>
          </a:p>
          <a:p>
            <a:pPr marL="0" indent="0">
              <a:buNone/>
            </a:pPr>
            <a:endParaRPr lang="en-IN" dirty="0" smtClean="0"/>
          </a:p>
          <a:p>
            <a:r>
              <a:rPr lang="en-IN" dirty="0" smtClean="0"/>
              <a:t>Hence analysis has to be elaborate &amp; extensive.</a:t>
            </a:r>
          </a:p>
          <a:p>
            <a:endParaRPr lang="en-IN" dirty="0" smtClean="0"/>
          </a:p>
          <a:p>
            <a:r>
              <a:rPr lang="en-IN" dirty="0" smtClean="0"/>
              <a:t>The view needs to be really independent / unbiased / impartial.</a:t>
            </a:r>
            <a:endParaRPr lang="en-IN" dirty="0"/>
          </a:p>
        </p:txBody>
      </p:sp>
    </p:spTree>
    <p:extLst>
      <p:ext uri="{BB962C8B-B14F-4D97-AF65-F5344CB8AC3E}">
        <p14:creationId xmlns:p14="http://schemas.microsoft.com/office/powerpoint/2010/main" xmlns="" val="190697725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06090"/>
          </a:xfrm>
        </p:spPr>
        <p:txBody>
          <a:bodyPr>
            <a:normAutofit fontScale="90000"/>
          </a:bodyPr>
          <a:lstStyle/>
          <a:p>
            <a:r>
              <a:rPr lang="en-IN" dirty="0" smtClean="0"/>
              <a:t>Contents of DPR / TEV report</a:t>
            </a:r>
            <a:endParaRPr lang="en-IN" dirty="0"/>
          </a:p>
        </p:txBody>
      </p:sp>
      <p:sp>
        <p:nvSpPr>
          <p:cNvPr id="3" name="Content Placeholder 2"/>
          <p:cNvSpPr>
            <a:spLocks noGrp="1"/>
          </p:cNvSpPr>
          <p:nvPr>
            <p:ph idx="1"/>
          </p:nvPr>
        </p:nvSpPr>
        <p:spPr>
          <a:xfrm>
            <a:off x="457200" y="1052736"/>
            <a:ext cx="8229600" cy="5400600"/>
          </a:xfrm>
        </p:spPr>
        <p:txBody>
          <a:bodyPr/>
          <a:lstStyle/>
          <a:p>
            <a:r>
              <a:rPr lang="en-IN" dirty="0" smtClean="0"/>
              <a:t>DPR / TEV is a medium of communication between the borrower and the lender.</a:t>
            </a:r>
          </a:p>
          <a:p>
            <a:pPr algn="just"/>
            <a:r>
              <a:rPr lang="en-IN" dirty="0" smtClean="0"/>
              <a:t>It needs to give elaborative information about the borrower, their expertise / experience in the proposed venture, the proposed venture, the reasons for going ahead with the business venture, and the factors that have been evaluated to arrive at the decision for firming up on a business venture. </a:t>
            </a:r>
            <a:endParaRPr lang="en-IN" dirty="0"/>
          </a:p>
        </p:txBody>
      </p:sp>
    </p:spTree>
    <p:extLst>
      <p:ext uri="{BB962C8B-B14F-4D97-AF65-F5344CB8AC3E}">
        <p14:creationId xmlns:p14="http://schemas.microsoft.com/office/powerpoint/2010/main" xmlns="" val="125075846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50106"/>
          </a:xfrm>
        </p:spPr>
        <p:txBody>
          <a:bodyPr>
            <a:normAutofit fontScale="90000"/>
          </a:bodyPr>
          <a:lstStyle/>
          <a:p>
            <a:r>
              <a:rPr lang="en-IN" dirty="0" smtClean="0"/>
              <a:t>Table of Contents of a DPR /TEV report</a:t>
            </a:r>
            <a:endParaRPr lang="en-IN" dirty="0"/>
          </a:p>
        </p:txBody>
      </p:sp>
      <p:sp>
        <p:nvSpPr>
          <p:cNvPr id="3" name="Content Placeholder 2"/>
          <p:cNvSpPr>
            <a:spLocks noGrp="1"/>
          </p:cNvSpPr>
          <p:nvPr>
            <p:ph idx="1"/>
          </p:nvPr>
        </p:nvSpPr>
        <p:spPr/>
        <p:txBody>
          <a:bodyPr/>
          <a:lstStyle/>
          <a:p>
            <a:r>
              <a:rPr lang="en-IN" dirty="0" smtClean="0"/>
              <a:t>The standard table of content for a DPR is as under:</a:t>
            </a:r>
          </a:p>
          <a:p>
            <a:r>
              <a:rPr lang="en-IN" smtClean="0">
                <a:hlinkClick r:id="rId2" action="ppaction://hlinkfile"/>
              </a:rPr>
              <a:t>contents of a DPR.docx</a:t>
            </a:r>
            <a:endParaRPr lang="en-IN" smtClean="0"/>
          </a:p>
          <a:p>
            <a:endParaRPr lang="en-IN" dirty="0"/>
          </a:p>
        </p:txBody>
      </p:sp>
    </p:spTree>
    <p:extLst>
      <p:ext uri="{BB962C8B-B14F-4D97-AF65-F5344CB8AC3E}">
        <p14:creationId xmlns:p14="http://schemas.microsoft.com/office/powerpoint/2010/main" xmlns="" val="3791845999"/>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249362"/>
          </a:xfrm>
        </p:spPr>
        <p:txBody>
          <a:bodyPr>
            <a:normAutofit fontScale="90000"/>
          </a:bodyPr>
          <a:lstStyle/>
          <a:p>
            <a:r>
              <a:rPr lang="en-US" dirty="0" smtClean="0"/>
              <a:t>Facets of Project Analysis / Main Sections of a DPR</a:t>
            </a:r>
            <a:endParaRPr lang="en-US" dirty="0"/>
          </a:p>
        </p:txBody>
      </p:sp>
      <p:sp>
        <p:nvSpPr>
          <p:cNvPr id="3" name="Content Placeholder 2"/>
          <p:cNvSpPr>
            <a:spLocks noGrp="1"/>
          </p:cNvSpPr>
          <p:nvPr>
            <p:ph idx="1"/>
          </p:nvPr>
        </p:nvSpPr>
        <p:spPr>
          <a:xfrm>
            <a:off x="457200" y="2057400"/>
            <a:ext cx="8229600" cy="4068763"/>
          </a:xfrm>
        </p:spPr>
        <p:txBody>
          <a:bodyPr/>
          <a:lstStyle/>
          <a:p>
            <a:r>
              <a:rPr lang="en-US" dirty="0" smtClean="0"/>
              <a:t>Market Analysis / Commercial Feasibility</a:t>
            </a:r>
          </a:p>
          <a:p>
            <a:endParaRPr lang="en-US" dirty="0" smtClean="0"/>
          </a:p>
          <a:p>
            <a:r>
              <a:rPr lang="en-US" dirty="0" smtClean="0"/>
              <a:t>Technical Analysis</a:t>
            </a:r>
          </a:p>
          <a:p>
            <a:endParaRPr lang="en-US" dirty="0" smtClean="0"/>
          </a:p>
          <a:p>
            <a:r>
              <a:rPr lang="en-US" dirty="0" smtClean="0"/>
              <a:t>Economic / Financial Analysis</a:t>
            </a:r>
          </a:p>
          <a:p>
            <a:endParaRPr lang="en-US"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15962"/>
          </a:xfrm>
        </p:spPr>
        <p:txBody>
          <a:bodyPr>
            <a:normAutofit fontScale="90000"/>
          </a:bodyPr>
          <a:lstStyle/>
          <a:p>
            <a:r>
              <a:rPr lang="en-US" dirty="0" smtClean="0"/>
              <a:t>Market Analysis</a:t>
            </a:r>
            <a:endParaRPr lang="en-US" dirty="0"/>
          </a:p>
        </p:txBody>
      </p:sp>
      <p:sp>
        <p:nvSpPr>
          <p:cNvPr id="3" name="Content Placeholder 2"/>
          <p:cNvSpPr>
            <a:spLocks noGrp="1"/>
          </p:cNvSpPr>
          <p:nvPr>
            <p:ph idx="1"/>
          </p:nvPr>
        </p:nvSpPr>
        <p:spPr>
          <a:xfrm>
            <a:off x="457200" y="990600"/>
            <a:ext cx="8229600" cy="5562600"/>
          </a:xfrm>
        </p:spPr>
        <p:txBody>
          <a:bodyPr>
            <a:normAutofit/>
          </a:bodyPr>
          <a:lstStyle/>
          <a:p>
            <a:r>
              <a:rPr lang="en-US" sz="2400" dirty="0" smtClean="0">
                <a:latin typeface="Tahoma" pitchFamily="34" charset="0"/>
                <a:ea typeface="Tahoma" pitchFamily="34" charset="0"/>
                <a:cs typeface="Tahoma" pitchFamily="34" charset="0"/>
              </a:rPr>
              <a:t>To Include:</a:t>
            </a:r>
          </a:p>
          <a:p>
            <a:pPr lvl="1"/>
            <a:r>
              <a:rPr lang="en-US" sz="2400" dirty="0" smtClean="0">
                <a:latin typeface="Tahoma" pitchFamily="34" charset="0"/>
                <a:ea typeface="Tahoma" pitchFamily="34" charset="0"/>
                <a:cs typeface="Tahoma" pitchFamily="34" charset="0"/>
              </a:rPr>
              <a:t>Aggregate demand for the proposed product</a:t>
            </a:r>
          </a:p>
          <a:p>
            <a:pPr lvl="1"/>
            <a:r>
              <a:rPr lang="en-US" sz="2400" dirty="0" smtClean="0">
                <a:latin typeface="Tahoma" pitchFamily="34" charset="0"/>
                <a:ea typeface="Tahoma" pitchFamily="34" charset="0"/>
                <a:cs typeface="Tahoma" pitchFamily="34" charset="0"/>
              </a:rPr>
              <a:t>Market share of the project under appraisal</a:t>
            </a:r>
          </a:p>
          <a:p>
            <a:pPr lvl="1"/>
            <a:r>
              <a:rPr lang="en-US" sz="2400" dirty="0" smtClean="0">
                <a:latin typeface="Tahoma" pitchFamily="34" charset="0"/>
                <a:ea typeface="Tahoma" pitchFamily="34" charset="0"/>
                <a:cs typeface="Tahoma" pitchFamily="34" charset="0"/>
              </a:rPr>
              <a:t>Consumptions trends in the past</a:t>
            </a:r>
          </a:p>
          <a:p>
            <a:pPr lvl="1"/>
            <a:r>
              <a:rPr lang="en-US" sz="2400" dirty="0" smtClean="0">
                <a:latin typeface="Tahoma" pitchFamily="34" charset="0"/>
                <a:ea typeface="Tahoma" pitchFamily="34" charset="0"/>
                <a:cs typeface="Tahoma" pitchFamily="34" charset="0"/>
              </a:rPr>
              <a:t>Past &amp; present supply</a:t>
            </a:r>
          </a:p>
          <a:p>
            <a:pPr lvl="1"/>
            <a:r>
              <a:rPr lang="en-US" sz="2400" dirty="0" smtClean="0">
                <a:latin typeface="Tahoma" pitchFamily="34" charset="0"/>
                <a:ea typeface="Tahoma" pitchFamily="34" charset="0"/>
                <a:cs typeface="Tahoma" pitchFamily="34" charset="0"/>
              </a:rPr>
              <a:t>Production possibilities &amp; constraints</a:t>
            </a:r>
          </a:p>
          <a:p>
            <a:pPr lvl="1"/>
            <a:r>
              <a:rPr lang="en-US" sz="2400" dirty="0" smtClean="0">
                <a:latin typeface="Tahoma" pitchFamily="34" charset="0"/>
                <a:ea typeface="Tahoma" pitchFamily="34" charset="0"/>
                <a:cs typeface="Tahoma" pitchFamily="34" charset="0"/>
              </a:rPr>
              <a:t>Imports &amp; Exports situation</a:t>
            </a:r>
          </a:p>
          <a:p>
            <a:pPr lvl="1"/>
            <a:r>
              <a:rPr lang="en-US" sz="2400" dirty="0" smtClean="0">
                <a:latin typeface="Tahoma" pitchFamily="34" charset="0"/>
                <a:ea typeface="Tahoma" pitchFamily="34" charset="0"/>
                <a:cs typeface="Tahoma" pitchFamily="34" charset="0"/>
              </a:rPr>
              <a:t>Cost structure</a:t>
            </a:r>
          </a:p>
          <a:p>
            <a:pPr lvl="1"/>
            <a:r>
              <a:rPr lang="en-US" sz="2400" dirty="0" smtClean="0">
                <a:latin typeface="Tahoma" pitchFamily="34" charset="0"/>
                <a:ea typeface="Tahoma" pitchFamily="34" charset="0"/>
                <a:cs typeface="Tahoma" pitchFamily="34" charset="0"/>
              </a:rPr>
              <a:t>Elasticity of demand</a:t>
            </a:r>
          </a:p>
          <a:p>
            <a:pPr lvl="1"/>
            <a:r>
              <a:rPr lang="en-US" sz="2400" dirty="0" smtClean="0">
                <a:latin typeface="Tahoma" pitchFamily="34" charset="0"/>
                <a:ea typeface="Tahoma" pitchFamily="34" charset="0"/>
                <a:cs typeface="Tahoma" pitchFamily="34" charset="0"/>
              </a:rPr>
              <a:t>Structure of competition</a:t>
            </a:r>
          </a:p>
          <a:p>
            <a:pPr lvl="1"/>
            <a:r>
              <a:rPr lang="en-US" sz="2400" dirty="0" smtClean="0">
                <a:latin typeface="Tahoma" pitchFamily="34" charset="0"/>
                <a:ea typeface="Tahoma" pitchFamily="34" charset="0"/>
                <a:cs typeface="Tahoma" pitchFamily="34" charset="0"/>
              </a:rPr>
              <a:t>Distribution channels &amp; marketing policies</a:t>
            </a:r>
          </a:p>
          <a:p>
            <a:endParaRPr lang="en-US" sz="2400" dirty="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fontScale="90000"/>
          </a:bodyPr>
          <a:lstStyle/>
          <a:p>
            <a:r>
              <a:rPr lang="en-US" dirty="0" smtClean="0"/>
              <a:t>Source for Market related Information</a:t>
            </a:r>
            <a:endParaRPr lang="en-US" dirty="0"/>
          </a:p>
        </p:txBody>
      </p:sp>
      <p:sp>
        <p:nvSpPr>
          <p:cNvPr id="3" name="Content Placeholder 2"/>
          <p:cNvSpPr>
            <a:spLocks noGrp="1"/>
          </p:cNvSpPr>
          <p:nvPr>
            <p:ph idx="1"/>
          </p:nvPr>
        </p:nvSpPr>
        <p:spPr>
          <a:xfrm>
            <a:off x="457200" y="990600"/>
            <a:ext cx="8229600" cy="5486400"/>
          </a:xfrm>
        </p:spPr>
        <p:txBody>
          <a:bodyPr/>
          <a:lstStyle/>
          <a:p>
            <a:r>
              <a:rPr lang="en-US" dirty="0" smtClean="0"/>
              <a:t>Collection of Secondary Data</a:t>
            </a:r>
          </a:p>
          <a:p>
            <a:pPr lvl="1"/>
            <a:r>
              <a:rPr lang="en-US" dirty="0" smtClean="0"/>
              <a:t>Sources of secondary data: National Sample Survey report, census India, plan report, statistical abstracts, economic surveys industry potential reports by various agencies such as </a:t>
            </a:r>
            <a:r>
              <a:rPr lang="en-US" dirty="0" err="1" smtClean="0"/>
              <a:t>crisil</a:t>
            </a:r>
            <a:r>
              <a:rPr lang="en-US" dirty="0" smtClean="0"/>
              <a:t>, </a:t>
            </a:r>
            <a:r>
              <a:rPr lang="en-US" dirty="0" err="1" smtClean="0"/>
              <a:t>dunn</a:t>
            </a:r>
            <a:r>
              <a:rPr lang="en-US" dirty="0" smtClean="0"/>
              <a:t> &amp; </a:t>
            </a:r>
            <a:r>
              <a:rPr lang="en-US" dirty="0" err="1" smtClean="0"/>
              <a:t>bradstreet</a:t>
            </a:r>
            <a:r>
              <a:rPr lang="en-US" dirty="0" smtClean="0"/>
              <a:t>, ORG, &amp; website of industry associations, web-sites of relevant ministry, other information available in public domain, etc.</a:t>
            </a:r>
          </a:p>
          <a:p>
            <a:r>
              <a:rPr lang="en-US" dirty="0" smtClean="0"/>
              <a:t>Conducting a fresh market survey</a:t>
            </a:r>
          </a:p>
          <a:p>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4082"/>
          </a:xfrm>
        </p:spPr>
        <p:txBody>
          <a:bodyPr>
            <a:normAutofit fontScale="90000"/>
          </a:bodyPr>
          <a:lstStyle/>
          <a:p>
            <a:r>
              <a:rPr lang="en-IN" dirty="0" smtClean="0"/>
              <a:t>What is Project Finance?</a:t>
            </a:r>
            <a:endParaRPr lang="en-IN" dirty="0"/>
          </a:p>
        </p:txBody>
      </p:sp>
      <p:sp>
        <p:nvSpPr>
          <p:cNvPr id="3" name="Content Placeholder 2"/>
          <p:cNvSpPr>
            <a:spLocks noGrp="1"/>
          </p:cNvSpPr>
          <p:nvPr>
            <p:ph idx="1"/>
          </p:nvPr>
        </p:nvSpPr>
        <p:spPr>
          <a:xfrm>
            <a:off x="457200" y="980728"/>
            <a:ext cx="8229600" cy="5616624"/>
          </a:xfrm>
        </p:spPr>
        <p:txBody>
          <a:bodyPr>
            <a:normAutofit/>
          </a:bodyPr>
          <a:lstStyle/>
          <a:p>
            <a:pPr algn="just"/>
            <a:r>
              <a:rPr lang="en-IN" sz="2800" dirty="0" smtClean="0">
                <a:latin typeface="Tahoma" panose="020B0604030504040204" pitchFamily="34" charset="0"/>
                <a:ea typeface="Tahoma" panose="020B0604030504040204" pitchFamily="34" charset="0"/>
                <a:cs typeface="Tahoma" panose="020B0604030504040204" pitchFamily="34" charset="0"/>
              </a:rPr>
              <a:t>Project finance is the long-term financing of infrastructure and industrial projects based upon the projected cash flows of the project rather than the balance sheets of its sponsors.</a:t>
            </a:r>
          </a:p>
          <a:p>
            <a:pPr marL="0" indent="0" algn="just">
              <a:buNone/>
            </a:pPr>
            <a:endParaRPr lang="en-IN" sz="2800" dirty="0" smtClean="0">
              <a:latin typeface="Tahoma" panose="020B0604030504040204" pitchFamily="34" charset="0"/>
              <a:ea typeface="Tahoma" panose="020B0604030504040204" pitchFamily="34" charset="0"/>
              <a:cs typeface="Tahoma" panose="020B0604030504040204" pitchFamily="34" charset="0"/>
            </a:endParaRPr>
          </a:p>
          <a:p>
            <a:pPr algn="just"/>
            <a:r>
              <a:rPr lang="en-US" altLang="en-US" sz="2800" dirty="0" smtClean="0">
                <a:latin typeface="Tahoma" panose="020B0604030504040204" pitchFamily="34" charset="0"/>
                <a:ea typeface="Tahoma" panose="020B0604030504040204" pitchFamily="34" charset="0"/>
                <a:cs typeface="Tahoma" panose="020B0604030504040204" pitchFamily="34" charset="0"/>
              </a:rPr>
              <a:t>Project Finance is a process of evaluating and selecting long term investments that are consistent with the goal of shareholders (owners) wealth maximization.</a:t>
            </a:r>
          </a:p>
          <a:p>
            <a:pPr marL="0" indent="0" algn="just">
              <a:buNone/>
            </a:pPr>
            <a:endParaRPr lang="en-US" altLang="en-US" sz="2800" dirty="0" smtClean="0">
              <a:latin typeface="Tahoma" panose="020B0604030504040204" pitchFamily="34" charset="0"/>
              <a:ea typeface="Tahoma" panose="020B0604030504040204" pitchFamily="34" charset="0"/>
              <a:cs typeface="Tahoma" panose="020B0604030504040204" pitchFamily="34" charset="0"/>
            </a:endParaRPr>
          </a:p>
          <a:p>
            <a:pPr algn="just"/>
            <a:r>
              <a:rPr lang="en-IN" sz="2800" dirty="0" smtClean="0">
                <a:latin typeface="Tahoma" panose="020B0604030504040204" pitchFamily="34" charset="0"/>
                <a:ea typeface="Tahoma" panose="020B0604030504040204" pitchFamily="34" charset="0"/>
                <a:cs typeface="Tahoma" panose="020B0604030504040204" pitchFamily="34" charset="0"/>
              </a:rPr>
              <a:t>Project means a business venture.</a:t>
            </a:r>
          </a:p>
          <a:p>
            <a:pPr lvl="1" algn="just"/>
            <a:endParaRPr lang="en-IN" sz="2400" dirty="0" smtClean="0">
              <a:latin typeface="Tahoma" panose="020B0604030504040204" pitchFamily="34" charset="0"/>
              <a:ea typeface="Tahoma" panose="020B0604030504040204" pitchFamily="34" charset="0"/>
              <a:cs typeface="Tahoma" panose="020B0604030504040204" pitchFamily="34" charset="0"/>
            </a:endParaRPr>
          </a:p>
          <a:p>
            <a:pPr lvl="1" algn="just"/>
            <a:endParaRPr lang="en-IN" dirty="0">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xmlns="" val="3414195399"/>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15962"/>
          </a:xfrm>
        </p:spPr>
        <p:txBody>
          <a:bodyPr>
            <a:normAutofit fontScale="90000"/>
          </a:bodyPr>
          <a:lstStyle/>
          <a:p>
            <a:r>
              <a:rPr lang="en-US" dirty="0" smtClean="0"/>
              <a:t>Technical Analysis</a:t>
            </a:r>
            <a:endParaRPr lang="en-US" dirty="0"/>
          </a:p>
        </p:txBody>
      </p:sp>
      <p:sp>
        <p:nvSpPr>
          <p:cNvPr id="3" name="Content Placeholder 2"/>
          <p:cNvSpPr>
            <a:spLocks noGrp="1"/>
          </p:cNvSpPr>
          <p:nvPr>
            <p:ph idx="1"/>
          </p:nvPr>
        </p:nvSpPr>
        <p:spPr>
          <a:xfrm>
            <a:off x="457200" y="1371600"/>
            <a:ext cx="8229600" cy="5105400"/>
          </a:xfrm>
        </p:spPr>
        <p:txBody>
          <a:bodyPr>
            <a:normAutofit fontScale="92500"/>
          </a:bodyPr>
          <a:lstStyle/>
          <a:p>
            <a:r>
              <a:rPr lang="en-US" dirty="0" smtClean="0"/>
              <a:t>Choice of Technologies</a:t>
            </a:r>
          </a:p>
          <a:p>
            <a:pPr lvl="1"/>
            <a:r>
              <a:rPr lang="en-US" dirty="0" smtClean="0"/>
              <a:t>Plant Capacity</a:t>
            </a:r>
          </a:p>
          <a:p>
            <a:pPr lvl="1"/>
            <a:r>
              <a:rPr lang="en-US" dirty="0" smtClean="0"/>
              <a:t>Cost and total capital outlay </a:t>
            </a:r>
          </a:p>
          <a:p>
            <a:pPr lvl="1"/>
            <a:r>
              <a:rPr lang="en-US" dirty="0" smtClean="0"/>
              <a:t>Principal raw materials required</a:t>
            </a:r>
          </a:p>
          <a:p>
            <a:r>
              <a:rPr lang="en-US" dirty="0" smtClean="0"/>
              <a:t>Appropriateness of technology</a:t>
            </a:r>
          </a:p>
          <a:p>
            <a:r>
              <a:rPr lang="en-US" dirty="0" smtClean="0"/>
              <a:t>Technical arrangements for knowledge support.</a:t>
            </a:r>
          </a:p>
          <a:p>
            <a:r>
              <a:rPr lang="en-US" dirty="0" smtClean="0"/>
              <a:t>Information about the product &amp; its applications / target customer group</a:t>
            </a:r>
          </a:p>
          <a:p>
            <a:r>
              <a:rPr lang="en-US" dirty="0" smtClean="0"/>
              <a:t>Planned product mix (in case multiple product business)</a:t>
            </a:r>
          </a:p>
          <a:p>
            <a:endParaRPr lang="en-US"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15962"/>
          </a:xfrm>
        </p:spPr>
        <p:txBody>
          <a:bodyPr>
            <a:normAutofit fontScale="90000"/>
          </a:bodyPr>
          <a:lstStyle/>
          <a:p>
            <a:r>
              <a:rPr lang="en-US" dirty="0" smtClean="0"/>
              <a:t>Technical Analysis: Care to be taken</a:t>
            </a:r>
            <a:endParaRPr lang="en-US" dirty="0"/>
          </a:p>
        </p:txBody>
      </p:sp>
      <p:sp>
        <p:nvSpPr>
          <p:cNvPr id="3" name="Content Placeholder 2"/>
          <p:cNvSpPr>
            <a:spLocks noGrp="1"/>
          </p:cNvSpPr>
          <p:nvPr>
            <p:ph idx="1"/>
          </p:nvPr>
        </p:nvSpPr>
        <p:spPr>
          <a:xfrm>
            <a:off x="457200" y="1066800"/>
            <a:ext cx="8229600" cy="5059363"/>
          </a:xfrm>
        </p:spPr>
        <p:txBody>
          <a:bodyPr>
            <a:normAutofit/>
          </a:bodyPr>
          <a:lstStyle/>
          <a:p>
            <a:r>
              <a:rPr lang="en-US" sz="2200" dirty="0" smtClean="0">
                <a:latin typeface="Tahoma" pitchFamily="34" charset="0"/>
                <a:ea typeface="Tahoma" pitchFamily="34" charset="0"/>
                <a:cs typeface="Tahoma" pitchFamily="34" charset="0"/>
              </a:rPr>
              <a:t>Location &amp; Site</a:t>
            </a:r>
          </a:p>
          <a:p>
            <a:r>
              <a:rPr lang="en-US" sz="2200" dirty="0" smtClean="0">
                <a:latin typeface="Tahoma" pitchFamily="34" charset="0"/>
                <a:ea typeface="Tahoma" pitchFamily="34" charset="0"/>
                <a:cs typeface="Tahoma" pitchFamily="34" charset="0"/>
              </a:rPr>
              <a:t>Building &amp; Factory layout.</a:t>
            </a:r>
          </a:p>
          <a:p>
            <a:r>
              <a:rPr lang="en-US" sz="2200" dirty="0" smtClean="0">
                <a:latin typeface="Tahoma" pitchFamily="34" charset="0"/>
                <a:ea typeface="Tahoma" pitchFamily="34" charset="0"/>
                <a:cs typeface="Tahoma" pitchFamily="34" charset="0"/>
              </a:rPr>
              <a:t>Machinery layout plans</a:t>
            </a:r>
          </a:p>
          <a:p>
            <a:r>
              <a:rPr lang="en-US" sz="2200" dirty="0" smtClean="0">
                <a:latin typeface="Tahoma" pitchFamily="34" charset="0"/>
                <a:ea typeface="Tahoma" pitchFamily="34" charset="0"/>
                <a:cs typeface="Tahoma" pitchFamily="34" charset="0"/>
              </a:rPr>
              <a:t>Availability of necessary infrastructure:</a:t>
            </a:r>
          </a:p>
          <a:p>
            <a:pPr lvl="1"/>
            <a:r>
              <a:rPr lang="en-US" sz="2200" dirty="0" smtClean="0">
                <a:latin typeface="Tahoma" pitchFamily="34" charset="0"/>
                <a:ea typeface="Tahoma" pitchFamily="34" charset="0"/>
                <a:cs typeface="Tahoma" pitchFamily="34" charset="0"/>
              </a:rPr>
              <a:t>Power arrangements</a:t>
            </a:r>
          </a:p>
          <a:p>
            <a:pPr lvl="1"/>
            <a:r>
              <a:rPr lang="en-US" sz="2200" dirty="0" smtClean="0">
                <a:latin typeface="Tahoma" pitchFamily="34" charset="0"/>
                <a:ea typeface="Tahoma" pitchFamily="34" charset="0"/>
                <a:cs typeface="Tahoma" pitchFamily="34" charset="0"/>
              </a:rPr>
              <a:t>Water availability</a:t>
            </a:r>
          </a:p>
          <a:p>
            <a:r>
              <a:rPr lang="en-US" sz="2200" dirty="0" err="1" smtClean="0">
                <a:latin typeface="Tahoma" pitchFamily="34" charset="0"/>
                <a:ea typeface="Tahoma" pitchFamily="34" charset="0"/>
                <a:cs typeface="Tahoma" pitchFamily="34" charset="0"/>
              </a:rPr>
              <a:t>Labour</a:t>
            </a:r>
            <a:r>
              <a:rPr lang="en-US" sz="2200" dirty="0" smtClean="0">
                <a:latin typeface="Tahoma" pitchFamily="34" charset="0"/>
                <a:ea typeface="Tahoma" pitchFamily="34" charset="0"/>
                <a:cs typeface="Tahoma" pitchFamily="34" charset="0"/>
              </a:rPr>
              <a:t> situation</a:t>
            </a:r>
          </a:p>
          <a:p>
            <a:r>
              <a:rPr lang="en-US" sz="2200" dirty="0" smtClean="0">
                <a:latin typeface="Tahoma" pitchFamily="34" charset="0"/>
                <a:ea typeface="Tahoma" pitchFamily="34" charset="0"/>
                <a:cs typeface="Tahoma" pitchFamily="34" charset="0"/>
              </a:rPr>
              <a:t>Government policies &amp; political environment</a:t>
            </a:r>
          </a:p>
          <a:p>
            <a:r>
              <a:rPr lang="en-US" sz="2200" dirty="0" smtClean="0">
                <a:latin typeface="Tahoma" pitchFamily="34" charset="0"/>
                <a:ea typeface="Tahoma" pitchFamily="34" charset="0"/>
                <a:cs typeface="Tahoma" pitchFamily="34" charset="0"/>
              </a:rPr>
              <a:t>Legal environment</a:t>
            </a:r>
          </a:p>
          <a:p>
            <a:r>
              <a:rPr lang="en-US" sz="2200" dirty="0" smtClean="0">
                <a:latin typeface="Tahoma" pitchFamily="34" charset="0"/>
                <a:ea typeface="Tahoma" pitchFamily="34" charset="0"/>
                <a:cs typeface="Tahoma" pitchFamily="34" charset="0"/>
              </a:rPr>
              <a:t>Climatic factors</a:t>
            </a:r>
          </a:p>
          <a:p>
            <a:r>
              <a:rPr lang="en-US" sz="2200" dirty="0" smtClean="0">
                <a:latin typeface="Tahoma" pitchFamily="34" charset="0"/>
                <a:ea typeface="Tahoma" pitchFamily="34" charset="0"/>
                <a:cs typeface="Tahoma" pitchFamily="34" charset="0"/>
              </a:rPr>
              <a:t>Impact of each of the above aspects whether is considered in the estimation of project cost</a:t>
            </a:r>
            <a:endParaRPr lang="en-US" sz="2200" dirty="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txBody>
          <a:bodyPr>
            <a:normAutofit fontScale="90000"/>
          </a:bodyPr>
          <a:lstStyle/>
          <a:p>
            <a:r>
              <a:rPr lang="en-US" dirty="0" smtClean="0"/>
              <a:t>Technical Analysis: Land</a:t>
            </a:r>
            <a:endParaRPr lang="en-US" dirty="0"/>
          </a:p>
        </p:txBody>
      </p:sp>
      <p:sp>
        <p:nvSpPr>
          <p:cNvPr id="3" name="Content Placeholder 2"/>
          <p:cNvSpPr>
            <a:spLocks noGrp="1"/>
          </p:cNvSpPr>
          <p:nvPr>
            <p:ph idx="1"/>
          </p:nvPr>
        </p:nvSpPr>
        <p:spPr>
          <a:xfrm>
            <a:off x="457200" y="1143000"/>
            <a:ext cx="8229600" cy="4983163"/>
          </a:xfrm>
        </p:spPr>
        <p:txBody>
          <a:bodyPr>
            <a:normAutofit fontScale="92500" lnSpcReduction="10000"/>
          </a:bodyPr>
          <a:lstStyle/>
          <a:p>
            <a:r>
              <a:rPr lang="en-US" dirty="0" smtClean="0"/>
              <a:t>Proposed site, reasons for selection, </a:t>
            </a:r>
            <a:r>
              <a:rPr lang="en-US" dirty="0" err="1" smtClean="0"/>
              <a:t>locational</a:t>
            </a:r>
            <a:r>
              <a:rPr lang="en-US" dirty="0" smtClean="0"/>
              <a:t> advantages.</a:t>
            </a:r>
          </a:p>
          <a:p>
            <a:r>
              <a:rPr lang="en-US" dirty="0" smtClean="0"/>
              <a:t>Whether purchased / to be purchased.</a:t>
            </a:r>
          </a:p>
          <a:p>
            <a:r>
              <a:rPr lang="en-US" dirty="0" smtClean="0"/>
              <a:t>Whether purchased / proposed to be purchased from single owner / multiple owners.</a:t>
            </a:r>
          </a:p>
          <a:p>
            <a:r>
              <a:rPr lang="en-US" dirty="0" smtClean="0"/>
              <a:t>Title Clearance.</a:t>
            </a:r>
          </a:p>
          <a:p>
            <a:r>
              <a:rPr lang="en-US" dirty="0" smtClean="0"/>
              <a:t>Whether agricultural / NA</a:t>
            </a:r>
          </a:p>
          <a:p>
            <a:r>
              <a:rPr lang="en-US" dirty="0" smtClean="0"/>
              <a:t> Whether agreement is registered?</a:t>
            </a:r>
          </a:p>
          <a:p>
            <a:r>
              <a:rPr lang="en-US" dirty="0" smtClean="0"/>
              <a:t>Whether appropriate stamp-duty paid?</a:t>
            </a:r>
          </a:p>
          <a:p>
            <a:r>
              <a:rPr lang="en-US" dirty="0" smtClean="0"/>
              <a:t>Cost of Land to be considered as project cost.</a:t>
            </a:r>
            <a:endParaRPr lang="en-US" dirty="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15962"/>
          </a:xfrm>
        </p:spPr>
        <p:txBody>
          <a:bodyPr>
            <a:normAutofit fontScale="90000"/>
          </a:bodyPr>
          <a:lstStyle/>
          <a:p>
            <a:r>
              <a:rPr lang="en-US" dirty="0" smtClean="0"/>
              <a:t>Technical Analysis: Plant &amp; Machinery</a:t>
            </a:r>
            <a:endParaRPr lang="en-US" dirty="0"/>
          </a:p>
        </p:txBody>
      </p:sp>
      <p:sp>
        <p:nvSpPr>
          <p:cNvPr id="3" name="Content Placeholder 2"/>
          <p:cNvSpPr>
            <a:spLocks noGrp="1"/>
          </p:cNvSpPr>
          <p:nvPr>
            <p:ph idx="1"/>
          </p:nvPr>
        </p:nvSpPr>
        <p:spPr>
          <a:xfrm>
            <a:off x="457200" y="1143000"/>
            <a:ext cx="8229600" cy="5410200"/>
          </a:xfrm>
        </p:spPr>
        <p:txBody>
          <a:bodyPr>
            <a:normAutofit fontScale="92500" lnSpcReduction="10000"/>
          </a:bodyPr>
          <a:lstStyle/>
          <a:p>
            <a:pPr algn="just"/>
            <a:r>
              <a:rPr lang="en-US" dirty="0" smtClean="0"/>
              <a:t>Whether plant layout is prepared?</a:t>
            </a:r>
          </a:p>
          <a:p>
            <a:pPr lvl="1" algn="just"/>
            <a:r>
              <a:rPr lang="en-US" dirty="0" smtClean="0"/>
              <a:t>Necessary to ascertain the total area requirement for factory building &amp; the utility structures required</a:t>
            </a:r>
          </a:p>
          <a:p>
            <a:pPr algn="just"/>
            <a:r>
              <a:rPr lang="en-US" dirty="0" smtClean="0"/>
              <a:t>Manufacturing process-wise machinery requirement to be obtained.</a:t>
            </a:r>
          </a:p>
          <a:p>
            <a:pPr algn="just"/>
            <a:r>
              <a:rPr lang="en-US" dirty="0" smtClean="0"/>
              <a:t>Workings of plant installed Capacity.</a:t>
            </a:r>
          </a:p>
          <a:p>
            <a:pPr algn="just"/>
            <a:r>
              <a:rPr lang="en-US" dirty="0" smtClean="0"/>
              <a:t>List of all items of plant &amp; Machinery &amp; equipment required along-with the estimated cost of purchase. (Inclusive of all taxes &amp; installation charges)</a:t>
            </a:r>
          </a:p>
          <a:p>
            <a:pPr algn="just"/>
            <a:r>
              <a:rPr lang="en-US" dirty="0" smtClean="0"/>
              <a:t>To the best extent possible, ensure estimates have backing of pro-forma invoices from vendors.</a:t>
            </a:r>
          </a:p>
          <a:p>
            <a:endParaRPr lang="en-US" dirty="0" smtClean="0"/>
          </a:p>
          <a:p>
            <a:endParaRPr lang="en-US" dirty="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lstStyle/>
          <a:p>
            <a:r>
              <a:rPr lang="en-US" dirty="0" smtClean="0"/>
              <a:t>Technical Analysis: Building</a:t>
            </a:r>
            <a:endParaRPr lang="en-US" dirty="0"/>
          </a:p>
        </p:txBody>
      </p:sp>
      <p:sp>
        <p:nvSpPr>
          <p:cNvPr id="3" name="Content Placeholder 2"/>
          <p:cNvSpPr>
            <a:spLocks noGrp="1"/>
          </p:cNvSpPr>
          <p:nvPr>
            <p:ph idx="1"/>
          </p:nvPr>
        </p:nvSpPr>
        <p:spPr>
          <a:xfrm>
            <a:off x="457200" y="990600"/>
            <a:ext cx="8229600" cy="5486400"/>
          </a:xfrm>
        </p:spPr>
        <p:txBody>
          <a:bodyPr>
            <a:normAutofit/>
          </a:bodyPr>
          <a:lstStyle/>
          <a:p>
            <a:r>
              <a:rPr lang="en-US" dirty="0" smtClean="0"/>
              <a:t>Whether Architects Plans are prepared.</a:t>
            </a:r>
          </a:p>
          <a:p>
            <a:r>
              <a:rPr lang="en-US" dirty="0" smtClean="0"/>
              <a:t>Whether building plans are in line with the machinery lay-out.</a:t>
            </a:r>
          </a:p>
          <a:p>
            <a:r>
              <a:rPr lang="en-US" dirty="0" smtClean="0"/>
              <a:t>Status of approvals in respect of construction.</a:t>
            </a:r>
          </a:p>
          <a:p>
            <a:r>
              <a:rPr lang="en-US" dirty="0" smtClean="0"/>
              <a:t>Whether MOEF Clearance is required?</a:t>
            </a:r>
          </a:p>
          <a:p>
            <a:r>
              <a:rPr lang="en-US" dirty="0" smtClean="0"/>
              <a:t>Whether consent to establish has been obtained / status.</a:t>
            </a:r>
          </a:p>
          <a:p>
            <a:r>
              <a:rPr lang="en-US" dirty="0" smtClean="0"/>
              <a:t>Architects Estimate on the cost of construction of building &amp; other utilities.</a:t>
            </a:r>
          </a:p>
          <a:p>
            <a:r>
              <a:rPr lang="en-US" dirty="0" smtClean="0"/>
              <a:t>Correct estimation of project cost.</a:t>
            </a:r>
            <a:endParaRPr lang="en-US"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fontScale="90000"/>
          </a:bodyPr>
          <a:lstStyle/>
          <a:p>
            <a:r>
              <a:rPr lang="en-US" dirty="0" smtClean="0"/>
              <a:t>Technical Analysis: Power requirement</a:t>
            </a:r>
            <a:endParaRPr lang="en-US" dirty="0"/>
          </a:p>
        </p:txBody>
      </p:sp>
      <p:sp>
        <p:nvSpPr>
          <p:cNvPr id="3" name="Content Placeholder 2"/>
          <p:cNvSpPr>
            <a:spLocks noGrp="1"/>
          </p:cNvSpPr>
          <p:nvPr>
            <p:ph idx="1"/>
          </p:nvPr>
        </p:nvSpPr>
        <p:spPr/>
        <p:txBody>
          <a:bodyPr/>
          <a:lstStyle/>
          <a:p>
            <a:r>
              <a:rPr lang="en-US" dirty="0" smtClean="0"/>
              <a:t>Status of application for grant of power.</a:t>
            </a:r>
          </a:p>
          <a:p>
            <a:r>
              <a:rPr lang="en-US" dirty="0" smtClean="0"/>
              <a:t>Working of the power requirement.</a:t>
            </a:r>
          </a:p>
          <a:p>
            <a:r>
              <a:rPr lang="en-US" dirty="0" smtClean="0"/>
              <a:t>Check availability of power at the site location</a:t>
            </a:r>
          </a:p>
          <a:p>
            <a:r>
              <a:rPr lang="en-US" dirty="0" smtClean="0"/>
              <a:t>Through broad inquiries ensure that there is no power shortage in the area.</a:t>
            </a:r>
          </a:p>
          <a:p>
            <a:r>
              <a:rPr lang="en-US" dirty="0" smtClean="0"/>
              <a:t>For this personal visit to site is important.</a:t>
            </a:r>
            <a:endParaRPr lang="en-US"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dirty="0" smtClean="0"/>
              <a:t>Technical Analysis: </a:t>
            </a:r>
            <a:r>
              <a:rPr lang="en-US" dirty="0" err="1" smtClean="0"/>
              <a:t>Labour</a:t>
            </a:r>
            <a:endParaRPr lang="en-US" dirty="0"/>
          </a:p>
        </p:txBody>
      </p:sp>
      <p:sp>
        <p:nvSpPr>
          <p:cNvPr id="3" name="Content Placeholder 2"/>
          <p:cNvSpPr>
            <a:spLocks noGrp="1"/>
          </p:cNvSpPr>
          <p:nvPr>
            <p:ph idx="1"/>
          </p:nvPr>
        </p:nvSpPr>
        <p:spPr>
          <a:xfrm>
            <a:off x="457200" y="1066800"/>
            <a:ext cx="8229600" cy="5059363"/>
          </a:xfrm>
        </p:spPr>
        <p:txBody>
          <a:bodyPr/>
          <a:lstStyle/>
          <a:p>
            <a:r>
              <a:rPr lang="en-US" dirty="0" smtClean="0"/>
              <a:t>Kind &amp; Type of </a:t>
            </a:r>
            <a:r>
              <a:rPr lang="en-US" dirty="0" err="1" smtClean="0"/>
              <a:t>labour</a:t>
            </a:r>
            <a:r>
              <a:rPr lang="en-US" dirty="0" smtClean="0"/>
              <a:t> required.</a:t>
            </a:r>
          </a:p>
          <a:p>
            <a:r>
              <a:rPr lang="en-US" dirty="0" smtClean="0"/>
              <a:t>Availability of such </a:t>
            </a:r>
            <a:r>
              <a:rPr lang="en-US" dirty="0" err="1" smtClean="0"/>
              <a:t>labour</a:t>
            </a:r>
            <a:r>
              <a:rPr lang="en-US" dirty="0" smtClean="0"/>
              <a:t> to be assessed.</a:t>
            </a:r>
          </a:p>
          <a:p>
            <a:r>
              <a:rPr lang="en-US" dirty="0" smtClean="0"/>
              <a:t>Preparation of wage budget on the basis of planned capacity </a:t>
            </a:r>
            <a:r>
              <a:rPr lang="en-US" dirty="0" err="1" smtClean="0"/>
              <a:t>utilisation</a:t>
            </a:r>
            <a:r>
              <a:rPr lang="en-US" dirty="0" smtClean="0"/>
              <a:t>.</a:t>
            </a:r>
          </a:p>
          <a:p>
            <a:r>
              <a:rPr lang="en-US" dirty="0" smtClean="0"/>
              <a:t>This would be in context of the type of machinery used.</a:t>
            </a:r>
          </a:p>
          <a:p>
            <a:r>
              <a:rPr lang="en-US" dirty="0" smtClean="0"/>
              <a:t>This would also be required for determining the profitability.</a:t>
            </a:r>
            <a:endParaRPr lang="en-US"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Technical Analysis: Implementation Schedule</a:t>
            </a:r>
            <a:endParaRPr lang="en-US" dirty="0"/>
          </a:p>
        </p:txBody>
      </p:sp>
      <p:sp>
        <p:nvSpPr>
          <p:cNvPr id="3" name="Content Placeholder 2"/>
          <p:cNvSpPr>
            <a:spLocks noGrp="1"/>
          </p:cNvSpPr>
          <p:nvPr>
            <p:ph idx="1"/>
          </p:nvPr>
        </p:nvSpPr>
        <p:spPr>
          <a:xfrm>
            <a:off x="457200" y="1600200"/>
            <a:ext cx="8229600" cy="4800600"/>
          </a:xfrm>
        </p:spPr>
        <p:txBody>
          <a:bodyPr/>
          <a:lstStyle/>
          <a:p>
            <a:r>
              <a:rPr lang="en-US" dirty="0" smtClean="0"/>
              <a:t>Prepare implementation schedule for building construction and for purchase of plant &amp; machinery.</a:t>
            </a:r>
          </a:p>
          <a:p>
            <a:r>
              <a:rPr lang="en-US" dirty="0" smtClean="0"/>
              <a:t>The same would be necessary for deciding the quarter-wise cash outflow.</a:t>
            </a:r>
          </a:p>
          <a:p>
            <a:r>
              <a:rPr lang="en-US" dirty="0" smtClean="0"/>
              <a:t>Pre-construction interest and loan drawdown.</a:t>
            </a:r>
            <a:endParaRPr lang="en-US" dirty="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fontScale="90000"/>
          </a:bodyPr>
          <a:lstStyle/>
          <a:p>
            <a:r>
              <a:rPr lang="en-US" dirty="0" smtClean="0"/>
              <a:t>Technical Analysis: Project Cost </a:t>
            </a:r>
            <a:endParaRPr lang="en-US" dirty="0"/>
          </a:p>
        </p:txBody>
      </p:sp>
      <p:sp>
        <p:nvSpPr>
          <p:cNvPr id="3" name="Content Placeholder 2"/>
          <p:cNvSpPr>
            <a:spLocks noGrp="1"/>
          </p:cNvSpPr>
          <p:nvPr>
            <p:ph idx="1"/>
          </p:nvPr>
        </p:nvSpPr>
        <p:spPr>
          <a:xfrm>
            <a:off x="457200" y="990600"/>
            <a:ext cx="8229600" cy="5135563"/>
          </a:xfrm>
        </p:spPr>
        <p:txBody>
          <a:bodyPr>
            <a:normAutofit fontScale="92500" lnSpcReduction="10000"/>
          </a:bodyPr>
          <a:lstStyle/>
          <a:p>
            <a:r>
              <a:rPr lang="en-US" dirty="0" smtClean="0"/>
              <a:t>Land Cost: includes basic cost, registration charges, stamp-duty, other incidental charges</a:t>
            </a:r>
          </a:p>
          <a:p>
            <a:r>
              <a:rPr lang="en-US" dirty="0" smtClean="0"/>
              <a:t>Land development charges / cost appropriately considered.</a:t>
            </a:r>
          </a:p>
          <a:p>
            <a:r>
              <a:rPr lang="en-US" dirty="0" smtClean="0"/>
              <a:t>Plant &amp; Machinery cost to include all taxes &amp; duties along-with installation charges &amp; incidental expenses.</a:t>
            </a:r>
          </a:p>
          <a:p>
            <a:r>
              <a:rPr lang="en-US" dirty="0" smtClean="0"/>
              <a:t>Building: based on architects certificate, to include cost of hiring professionals, etc.</a:t>
            </a:r>
          </a:p>
          <a:p>
            <a:r>
              <a:rPr lang="en-US" dirty="0" smtClean="0"/>
              <a:t>Accurate Estimation of Project important for reliable financial analysis</a:t>
            </a:r>
            <a:endParaRPr lang="en-US" dirty="0"/>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096962"/>
          </a:xfrm>
        </p:spPr>
        <p:txBody>
          <a:bodyPr>
            <a:normAutofit fontScale="90000"/>
          </a:bodyPr>
          <a:lstStyle/>
          <a:p>
            <a:r>
              <a:rPr lang="en-US" dirty="0" smtClean="0"/>
              <a:t>Financial Feasibility: Estimated Project Cost</a:t>
            </a:r>
            <a:endParaRPr lang="en-US" dirty="0"/>
          </a:p>
        </p:txBody>
      </p:sp>
      <p:sp>
        <p:nvSpPr>
          <p:cNvPr id="3" name="Content Placeholder 2"/>
          <p:cNvSpPr>
            <a:spLocks noGrp="1"/>
          </p:cNvSpPr>
          <p:nvPr>
            <p:ph idx="1"/>
          </p:nvPr>
        </p:nvSpPr>
        <p:spPr>
          <a:xfrm>
            <a:off x="457200" y="1676400"/>
            <a:ext cx="8229600" cy="4449763"/>
          </a:xfrm>
        </p:spPr>
        <p:txBody>
          <a:bodyPr>
            <a:normAutofit fontScale="92500" lnSpcReduction="10000"/>
          </a:bodyPr>
          <a:lstStyle/>
          <a:p>
            <a:r>
              <a:rPr lang="en-US" sz="2400" dirty="0" smtClean="0">
                <a:latin typeface="Tahoma" pitchFamily="34" charset="0"/>
                <a:ea typeface="Tahoma" pitchFamily="34" charset="0"/>
                <a:cs typeface="Tahoma" pitchFamily="34" charset="0"/>
              </a:rPr>
              <a:t>Cost of project:</a:t>
            </a:r>
          </a:p>
          <a:p>
            <a:pPr lvl="1"/>
            <a:r>
              <a:rPr lang="en-US" sz="2400" dirty="0" smtClean="0">
                <a:latin typeface="Tahoma" pitchFamily="34" charset="0"/>
                <a:ea typeface="Tahoma" pitchFamily="34" charset="0"/>
                <a:cs typeface="Tahoma" pitchFamily="34" charset="0"/>
              </a:rPr>
              <a:t>Land &amp; Site Development</a:t>
            </a:r>
          </a:p>
          <a:p>
            <a:pPr lvl="1"/>
            <a:r>
              <a:rPr lang="en-US" sz="2400" dirty="0" smtClean="0">
                <a:latin typeface="Tahoma" pitchFamily="34" charset="0"/>
                <a:ea typeface="Tahoma" pitchFamily="34" charset="0"/>
                <a:cs typeface="Tahoma" pitchFamily="34" charset="0"/>
              </a:rPr>
              <a:t>Building &amp; Civil Works</a:t>
            </a:r>
          </a:p>
          <a:p>
            <a:pPr lvl="1"/>
            <a:r>
              <a:rPr lang="en-US" sz="2400" dirty="0" smtClean="0">
                <a:latin typeface="Tahoma" pitchFamily="34" charset="0"/>
                <a:ea typeface="Tahoma" pitchFamily="34" charset="0"/>
                <a:cs typeface="Tahoma" pitchFamily="34" charset="0"/>
              </a:rPr>
              <a:t>Plant &amp; Machinery</a:t>
            </a:r>
          </a:p>
          <a:p>
            <a:pPr lvl="1"/>
            <a:r>
              <a:rPr lang="en-US" sz="2400" dirty="0" smtClean="0">
                <a:latin typeface="Tahoma" pitchFamily="34" charset="0"/>
                <a:ea typeface="Tahoma" pitchFamily="34" charset="0"/>
                <a:cs typeface="Tahoma" pitchFamily="34" charset="0"/>
              </a:rPr>
              <a:t>Technical know how and engineering fees</a:t>
            </a:r>
          </a:p>
          <a:p>
            <a:pPr lvl="1"/>
            <a:r>
              <a:rPr lang="en-US" sz="2400" dirty="0" smtClean="0">
                <a:latin typeface="Tahoma" pitchFamily="34" charset="0"/>
                <a:ea typeface="Tahoma" pitchFamily="34" charset="0"/>
                <a:cs typeface="Tahoma" pitchFamily="34" charset="0"/>
              </a:rPr>
              <a:t>Cost incurred on foreign technicians for installation of plant</a:t>
            </a:r>
          </a:p>
          <a:p>
            <a:pPr lvl="1"/>
            <a:r>
              <a:rPr lang="en-US" sz="2400" dirty="0" smtClean="0">
                <a:latin typeface="Tahoma" pitchFamily="34" charset="0"/>
                <a:ea typeface="Tahoma" pitchFamily="34" charset="0"/>
                <a:cs typeface="Tahoma" pitchFamily="34" charset="0"/>
              </a:rPr>
              <a:t>Miscellaneous fixed assets</a:t>
            </a:r>
          </a:p>
          <a:p>
            <a:pPr lvl="1"/>
            <a:r>
              <a:rPr lang="en-US" sz="2400" dirty="0" smtClean="0">
                <a:latin typeface="Tahoma" pitchFamily="34" charset="0"/>
                <a:ea typeface="Tahoma" pitchFamily="34" charset="0"/>
                <a:cs typeface="Tahoma" pitchFamily="34" charset="0"/>
              </a:rPr>
              <a:t>Cost of trial runs</a:t>
            </a:r>
          </a:p>
          <a:p>
            <a:pPr lvl="1"/>
            <a:r>
              <a:rPr lang="en-US" sz="2400" dirty="0" smtClean="0">
                <a:latin typeface="Tahoma" pitchFamily="34" charset="0"/>
                <a:ea typeface="Tahoma" pitchFamily="34" charset="0"/>
                <a:cs typeface="Tahoma" pitchFamily="34" charset="0"/>
              </a:rPr>
              <a:t>Preliminary expenses &amp; capital issue expenses</a:t>
            </a:r>
          </a:p>
          <a:p>
            <a:pPr lvl="1"/>
            <a:r>
              <a:rPr lang="en-US" sz="2400" dirty="0" smtClean="0">
                <a:latin typeface="Tahoma" pitchFamily="34" charset="0"/>
                <a:ea typeface="Tahoma" pitchFamily="34" charset="0"/>
                <a:cs typeface="Tahoma" pitchFamily="34" charset="0"/>
              </a:rPr>
              <a:t>Pre-operative expenses</a:t>
            </a:r>
          </a:p>
          <a:p>
            <a:pPr lvl="1"/>
            <a:r>
              <a:rPr lang="en-US" sz="2400" dirty="0" smtClean="0">
                <a:latin typeface="Tahoma" pitchFamily="34" charset="0"/>
                <a:ea typeface="Tahoma" pitchFamily="34" charset="0"/>
                <a:cs typeface="Tahoma" pitchFamily="34" charset="0"/>
              </a:rPr>
              <a:t>Margin money for working capital</a:t>
            </a:r>
            <a:endParaRPr lang="en-US" sz="2400" dirty="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78098"/>
          </a:xfrm>
        </p:spPr>
        <p:txBody>
          <a:bodyPr/>
          <a:lstStyle/>
          <a:p>
            <a:r>
              <a:rPr lang="en-IN" dirty="0" smtClean="0"/>
              <a:t>Nature of project</a:t>
            </a:r>
            <a:endParaRPr lang="en-IN" dirty="0"/>
          </a:p>
        </p:txBody>
      </p:sp>
      <p:sp>
        <p:nvSpPr>
          <p:cNvPr id="3" name="Content Placeholder 2"/>
          <p:cNvSpPr>
            <a:spLocks noGrp="1"/>
          </p:cNvSpPr>
          <p:nvPr>
            <p:ph idx="1"/>
          </p:nvPr>
        </p:nvSpPr>
        <p:spPr>
          <a:xfrm>
            <a:off x="457200" y="1268760"/>
            <a:ext cx="8229600" cy="5328592"/>
          </a:xfrm>
        </p:spPr>
        <p:txBody>
          <a:bodyPr/>
          <a:lstStyle/>
          <a:p>
            <a:r>
              <a:rPr lang="en-IN" dirty="0" smtClean="0"/>
              <a:t>New / Green Field Project</a:t>
            </a:r>
          </a:p>
          <a:p>
            <a:r>
              <a:rPr lang="en-IN" dirty="0" smtClean="0"/>
              <a:t>Expansion of existing facilities at the same or different location</a:t>
            </a:r>
          </a:p>
          <a:p>
            <a:r>
              <a:rPr lang="en-IN" dirty="0" smtClean="0"/>
              <a:t>Forward / Backward Integration</a:t>
            </a:r>
          </a:p>
          <a:p>
            <a:r>
              <a:rPr lang="en-IN" dirty="0" smtClean="0"/>
              <a:t>Diversification</a:t>
            </a:r>
          </a:p>
          <a:p>
            <a:r>
              <a:rPr lang="en-IN" dirty="0" smtClean="0"/>
              <a:t>Drafting Debt Restructuring Schemes</a:t>
            </a:r>
            <a:endParaRPr lang="en-IN" dirty="0"/>
          </a:p>
        </p:txBody>
      </p:sp>
    </p:spTree>
    <p:extLst>
      <p:ext uri="{BB962C8B-B14F-4D97-AF65-F5344CB8AC3E}">
        <p14:creationId xmlns:p14="http://schemas.microsoft.com/office/powerpoint/2010/main" xmlns="" val="1660005842"/>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Means of Finance </a:t>
            </a:r>
            <a:endParaRPr lang="en-US" dirty="0"/>
          </a:p>
        </p:txBody>
      </p:sp>
      <p:sp>
        <p:nvSpPr>
          <p:cNvPr id="3" name="Content Placeholder 2"/>
          <p:cNvSpPr>
            <a:spLocks noGrp="1"/>
          </p:cNvSpPr>
          <p:nvPr>
            <p:ph idx="1"/>
          </p:nvPr>
        </p:nvSpPr>
        <p:spPr>
          <a:xfrm>
            <a:off x="457200" y="1295400"/>
            <a:ext cx="8229600" cy="4953000"/>
          </a:xfrm>
        </p:spPr>
        <p:txBody>
          <a:bodyPr>
            <a:normAutofit fontScale="92500" lnSpcReduction="20000"/>
          </a:bodyPr>
          <a:lstStyle/>
          <a:p>
            <a:pPr lvl="1"/>
            <a:r>
              <a:rPr lang="en-US" dirty="0" smtClean="0"/>
              <a:t>Equity capital</a:t>
            </a:r>
          </a:p>
          <a:p>
            <a:pPr lvl="1"/>
            <a:r>
              <a:rPr lang="en-US" dirty="0" smtClean="0"/>
              <a:t>Term loans</a:t>
            </a:r>
          </a:p>
          <a:p>
            <a:pPr lvl="1"/>
            <a:r>
              <a:rPr lang="en-US" dirty="0" smtClean="0"/>
              <a:t>Debenture capital</a:t>
            </a:r>
          </a:p>
          <a:p>
            <a:pPr lvl="1"/>
            <a:r>
              <a:rPr lang="en-US" dirty="0" smtClean="0"/>
              <a:t>Deferred credit</a:t>
            </a:r>
          </a:p>
          <a:p>
            <a:pPr lvl="1"/>
            <a:r>
              <a:rPr lang="en-US" dirty="0" smtClean="0"/>
              <a:t>Unsecured loans / quasi capital</a:t>
            </a:r>
          </a:p>
          <a:p>
            <a:pPr algn="just"/>
            <a:r>
              <a:rPr lang="en-US" dirty="0" smtClean="0"/>
              <a:t>Important aspect: Minimum promoters contribution to be based on the lender’s policies. The ratio between equity to quasi equity may have to be maintained as per lenders norms.</a:t>
            </a:r>
          </a:p>
          <a:p>
            <a:pPr algn="just"/>
            <a:r>
              <a:rPr lang="en-US" dirty="0" smtClean="0"/>
              <a:t>Revaluation Reserves not considered as equity. </a:t>
            </a:r>
          </a:p>
          <a:p>
            <a:pPr algn="just"/>
            <a:r>
              <a:rPr lang="en-US" dirty="0" smtClean="0"/>
              <a:t>Non-Cash elements in equity not considered by lenders for debt equity ratio. </a:t>
            </a:r>
            <a:endParaRPr lang="en-US" dirty="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Margin requirements</a:t>
            </a:r>
            <a:endParaRPr lang="en-US" dirty="0"/>
          </a:p>
        </p:txBody>
      </p:sp>
      <p:sp>
        <p:nvSpPr>
          <p:cNvPr id="3" name="Content Placeholder 2"/>
          <p:cNvSpPr>
            <a:spLocks noGrp="1"/>
          </p:cNvSpPr>
          <p:nvPr>
            <p:ph idx="1"/>
          </p:nvPr>
        </p:nvSpPr>
        <p:spPr/>
        <p:txBody>
          <a:bodyPr>
            <a:normAutofit lnSpcReduction="10000"/>
          </a:bodyPr>
          <a:lstStyle/>
          <a:p>
            <a:r>
              <a:rPr lang="en-US" dirty="0" smtClean="0"/>
              <a:t>In case of Bank Term Loans:</a:t>
            </a:r>
          </a:p>
          <a:p>
            <a:pPr lvl="1"/>
            <a:r>
              <a:rPr lang="en-US" dirty="0" smtClean="0"/>
              <a:t>Land &amp; Building: 30%</a:t>
            </a:r>
          </a:p>
          <a:p>
            <a:pPr lvl="1"/>
            <a:r>
              <a:rPr lang="en-US" dirty="0" smtClean="0"/>
              <a:t>Plant &amp; Machinery: 25%</a:t>
            </a:r>
          </a:p>
          <a:p>
            <a:pPr lvl="1"/>
            <a:r>
              <a:rPr lang="en-US" dirty="0" smtClean="0"/>
              <a:t>2</a:t>
            </a:r>
            <a:r>
              <a:rPr lang="en-US" baseline="30000" dirty="0" smtClean="0"/>
              <a:t>nd</a:t>
            </a:r>
            <a:r>
              <a:rPr lang="en-US" dirty="0" smtClean="0"/>
              <a:t> Hand Machinery: 40%</a:t>
            </a:r>
          </a:p>
          <a:p>
            <a:pPr lvl="1"/>
            <a:r>
              <a:rPr lang="en-US" dirty="0" smtClean="0"/>
              <a:t>Generally Banks there is apprehension about financing purchase cost of land.</a:t>
            </a:r>
          </a:p>
          <a:p>
            <a:pPr lvl="1"/>
            <a:r>
              <a:rPr lang="en-US" dirty="0" smtClean="0"/>
              <a:t>Reimbursement of cost incurred, higher margins may be stipulated.</a:t>
            </a:r>
          </a:p>
          <a:p>
            <a:pPr lvl="1"/>
            <a:r>
              <a:rPr lang="en-US" dirty="0" smtClean="0"/>
              <a:t>Generally cost incurred </a:t>
            </a:r>
            <a:r>
              <a:rPr lang="en-US" dirty="0" err="1" smtClean="0"/>
              <a:t>upto</a:t>
            </a:r>
            <a:r>
              <a:rPr lang="en-US" dirty="0" smtClean="0"/>
              <a:t> one year before are eligible for Bank finance </a:t>
            </a:r>
            <a:endParaRPr lang="en-US" dirty="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Financial Feasibility</a:t>
            </a:r>
            <a:endParaRPr lang="en-US" dirty="0"/>
          </a:p>
        </p:txBody>
      </p:sp>
      <p:sp>
        <p:nvSpPr>
          <p:cNvPr id="3" name="Content Placeholder 2"/>
          <p:cNvSpPr>
            <a:spLocks noGrp="1"/>
          </p:cNvSpPr>
          <p:nvPr>
            <p:ph idx="1"/>
          </p:nvPr>
        </p:nvSpPr>
        <p:spPr/>
        <p:txBody>
          <a:bodyPr>
            <a:normAutofit/>
          </a:bodyPr>
          <a:lstStyle/>
          <a:p>
            <a:r>
              <a:rPr lang="en-US" dirty="0" smtClean="0"/>
              <a:t>Prepare:</a:t>
            </a:r>
          </a:p>
          <a:p>
            <a:pPr lvl="1"/>
            <a:r>
              <a:rPr lang="en-US" dirty="0" smtClean="0"/>
              <a:t>Projected Income &amp; Expenditure Statement </a:t>
            </a:r>
          </a:p>
          <a:p>
            <a:pPr lvl="1"/>
            <a:r>
              <a:rPr lang="en-US" dirty="0" smtClean="0"/>
              <a:t>Project Balance-sheet </a:t>
            </a:r>
          </a:p>
          <a:p>
            <a:pPr lvl="1"/>
            <a:r>
              <a:rPr lang="en-US" dirty="0" smtClean="0"/>
              <a:t>Projected Cash-flow</a:t>
            </a:r>
          </a:p>
          <a:p>
            <a:r>
              <a:rPr lang="en-US" dirty="0" smtClean="0"/>
              <a:t>Elaborately state the basis of assumption.</a:t>
            </a:r>
          </a:p>
          <a:p>
            <a:r>
              <a:rPr lang="en-US" dirty="0" smtClean="0"/>
              <a:t>Comparables of other companies where-ever possible would be useful</a:t>
            </a:r>
          </a:p>
          <a:p>
            <a:r>
              <a:rPr lang="en-US" dirty="0" smtClean="0"/>
              <a:t>Past results of company may be used if expansion project.</a:t>
            </a:r>
            <a:endParaRPr lang="en-US" dirty="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Financial Feasibility</a:t>
            </a:r>
            <a:endParaRPr lang="en-US" dirty="0"/>
          </a:p>
        </p:txBody>
      </p:sp>
      <p:sp>
        <p:nvSpPr>
          <p:cNvPr id="3" name="Content Placeholder 2"/>
          <p:cNvSpPr>
            <a:spLocks noGrp="1"/>
          </p:cNvSpPr>
          <p:nvPr>
            <p:ph idx="1"/>
          </p:nvPr>
        </p:nvSpPr>
        <p:spPr/>
        <p:txBody>
          <a:bodyPr/>
          <a:lstStyle/>
          <a:p>
            <a:r>
              <a:rPr lang="en-US" dirty="0" smtClean="0"/>
              <a:t>Project Evaluation:</a:t>
            </a:r>
          </a:p>
          <a:p>
            <a:pPr lvl="1"/>
            <a:r>
              <a:rPr lang="en-US" dirty="0" smtClean="0"/>
              <a:t>IRR</a:t>
            </a:r>
          </a:p>
          <a:p>
            <a:pPr lvl="1"/>
            <a:r>
              <a:rPr lang="en-US" dirty="0" smtClean="0"/>
              <a:t>NPV</a:t>
            </a:r>
          </a:p>
          <a:p>
            <a:pPr lvl="1"/>
            <a:r>
              <a:rPr lang="en-US" dirty="0" smtClean="0"/>
              <a:t>Simple Payback Period</a:t>
            </a:r>
          </a:p>
          <a:p>
            <a:pPr lvl="1"/>
            <a:r>
              <a:rPr lang="en-US" dirty="0" smtClean="0"/>
              <a:t>Break-Even Point</a:t>
            </a:r>
          </a:p>
          <a:p>
            <a:pPr lvl="1"/>
            <a:r>
              <a:rPr lang="en-US" dirty="0" smtClean="0"/>
              <a:t>Cash Break Even Point </a:t>
            </a:r>
          </a:p>
          <a:p>
            <a:pPr lvl="1"/>
            <a:r>
              <a:rPr lang="en-US" dirty="0" smtClean="0"/>
              <a:t>DSCR</a:t>
            </a:r>
            <a:endParaRPr lang="en-US" dirty="0"/>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Financial Feasibility</a:t>
            </a:r>
            <a:endParaRPr lang="en-US" dirty="0"/>
          </a:p>
        </p:txBody>
      </p:sp>
      <p:sp>
        <p:nvSpPr>
          <p:cNvPr id="3" name="Content Placeholder 2"/>
          <p:cNvSpPr>
            <a:spLocks noGrp="1"/>
          </p:cNvSpPr>
          <p:nvPr>
            <p:ph idx="1"/>
          </p:nvPr>
        </p:nvSpPr>
        <p:spPr>
          <a:xfrm>
            <a:off x="457200" y="1219200"/>
            <a:ext cx="8229600" cy="5181600"/>
          </a:xfrm>
        </p:spPr>
        <p:txBody>
          <a:bodyPr/>
          <a:lstStyle/>
          <a:p>
            <a:r>
              <a:rPr lang="en-US" dirty="0" smtClean="0"/>
              <a:t>Sensitivity Analysis</a:t>
            </a:r>
          </a:p>
          <a:p>
            <a:pPr lvl="1"/>
            <a:r>
              <a:rPr lang="en-US" dirty="0" smtClean="0"/>
              <a:t>5 % increase in raw material costs.</a:t>
            </a:r>
          </a:p>
          <a:p>
            <a:pPr lvl="1"/>
            <a:r>
              <a:rPr lang="en-US" dirty="0" smtClean="0"/>
              <a:t>5% decrease in selling price.</a:t>
            </a:r>
          </a:p>
          <a:p>
            <a:pPr lvl="1"/>
            <a:r>
              <a:rPr lang="en-US" dirty="0" smtClean="0"/>
              <a:t>5% increase in raw material cost accompanied with 5% decrease in selling price.</a:t>
            </a:r>
          </a:p>
          <a:p>
            <a:pPr lvl="1"/>
            <a:r>
              <a:rPr lang="en-US" dirty="0" smtClean="0"/>
              <a:t>10% decrease in volume.</a:t>
            </a:r>
          </a:p>
          <a:p>
            <a:r>
              <a:rPr lang="en-US" dirty="0" smtClean="0"/>
              <a:t>Impact of the above scenarios on the financial parameters discussed earlier.</a:t>
            </a:r>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lstStyle/>
          <a:p>
            <a:r>
              <a:rPr lang="en-US" dirty="0" smtClean="0"/>
              <a:t>Working Capital Requirement</a:t>
            </a:r>
            <a:endParaRPr lang="en-US" dirty="0"/>
          </a:p>
        </p:txBody>
      </p:sp>
      <p:sp>
        <p:nvSpPr>
          <p:cNvPr id="3" name="Content Placeholder 2"/>
          <p:cNvSpPr>
            <a:spLocks noGrp="1"/>
          </p:cNvSpPr>
          <p:nvPr>
            <p:ph idx="1"/>
          </p:nvPr>
        </p:nvSpPr>
        <p:spPr>
          <a:xfrm>
            <a:off x="457200" y="1447800"/>
            <a:ext cx="8229600" cy="4953000"/>
          </a:xfrm>
        </p:spPr>
        <p:txBody>
          <a:bodyPr/>
          <a:lstStyle/>
          <a:p>
            <a:pPr algn="just"/>
            <a:r>
              <a:rPr lang="en-US" dirty="0" smtClean="0"/>
              <a:t>Based on trade receivables, inventory levels &amp; extent of trade credit available in the business.</a:t>
            </a:r>
          </a:p>
          <a:p>
            <a:pPr algn="just"/>
            <a:r>
              <a:rPr lang="en-US" dirty="0" smtClean="0"/>
              <a:t>Thumb rule: 25% to 25% of the estimated sales for the year.</a:t>
            </a:r>
          </a:p>
          <a:p>
            <a:pPr algn="just"/>
            <a:r>
              <a:rPr lang="en-US" dirty="0" smtClean="0"/>
              <a:t>Assessment &amp; review on a yearly basis. Short review possible.  </a:t>
            </a:r>
            <a:endParaRPr lang="en-US" dirty="0"/>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Assessment of Working Capital</a:t>
            </a:r>
            <a:endParaRPr lang="en-US" dirty="0"/>
          </a:p>
        </p:txBody>
      </p:sp>
      <p:sp>
        <p:nvSpPr>
          <p:cNvPr id="3" name="Content Placeholder 2"/>
          <p:cNvSpPr>
            <a:spLocks noGrp="1"/>
          </p:cNvSpPr>
          <p:nvPr>
            <p:ph idx="1"/>
          </p:nvPr>
        </p:nvSpPr>
        <p:spPr>
          <a:xfrm>
            <a:off x="457200" y="1600200"/>
            <a:ext cx="8229600" cy="4953000"/>
          </a:xfrm>
        </p:spPr>
        <p:txBody>
          <a:bodyPr/>
          <a:lstStyle/>
          <a:p>
            <a:r>
              <a:rPr lang="en-US" dirty="0" smtClean="0"/>
              <a:t>A.) Estimation of Level of Gross Working Capital</a:t>
            </a:r>
          </a:p>
          <a:p>
            <a:r>
              <a:rPr lang="en-US" dirty="0" smtClean="0"/>
              <a:t>B.) Estimation of level of current liabilities.</a:t>
            </a:r>
          </a:p>
          <a:p>
            <a:r>
              <a:rPr lang="en-US" dirty="0" smtClean="0"/>
              <a:t>C.) Determining Net Working Capital.</a:t>
            </a:r>
          </a:p>
          <a:p>
            <a:r>
              <a:rPr lang="en-US" dirty="0" smtClean="0"/>
              <a:t>D.) Determination of Promoter’s Margin.</a:t>
            </a:r>
          </a:p>
          <a:p>
            <a:r>
              <a:rPr lang="en-US" dirty="0" smtClean="0"/>
              <a:t>E.) Calculating MPBF.</a:t>
            </a:r>
            <a:endParaRPr lang="en-US" dirty="0"/>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Methods of lending</a:t>
            </a:r>
            <a:endParaRPr lang="en-US" dirty="0"/>
          </a:p>
        </p:txBody>
      </p:sp>
      <p:sp>
        <p:nvSpPr>
          <p:cNvPr id="3" name="Content Placeholder 2"/>
          <p:cNvSpPr>
            <a:spLocks noGrp="1"/>
          </p:cNvSpPr>
          <p:nvPr>
            <p:ph idx="1"/>
          </p:nvPr>
        </p:nvSpPr>
        <p:spPr/>
        <p:txBody>
          <a:bodyPr/>
          <a:lstStyle/>
          <a:p>
            <a:r>
              <a:rPr lang="en-US" dirty="0" smtClean="0"/>
              <a:t>First Method: 25% of WC Gap is promoters contribution. Thus 75% of WC Gap is MPBF</a:t>
            </a:r>
          </a:p>
          <a:p>
            <a:r>
              <a:rPr lang="en-US" dirty="0" smtClean="0"/>
              <a:t>Second Method: 25% of total Current Assets is to be promoters contribution. </a:t>
            </a:r>
          </a:p>
          <a:p>
            <a:r>
              <a:rPr lang="en-US" dirty="0" err="1" smtClean="0"/>
              <a:t>Nayak</a:t>
            </a:r>
            <a:r>
              <a:rPr lang="en-US" dirty="0" smtClean="0"/>
              <a:t> Committee: 25% of estimated sales, promoters margin at 20%.</a:t>
            </a:r>
          </a:p>
          <a:p>
            <a:r>
              <a:rPr lang="en-US" dirty="0" smtClean="0"/>
              <a:t>Each Lender Bank has its mechanics for WC Margin.</a:t>
            </a:r>
            <a:endParaRPr lang="en-US" dirty="0"/>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a:t>
            </a:r>
            <a:endParaRPr lang="en-US" dirty="0"/>
          </a:p>
        </p:txBody>
      </p:sp>
      <p:sp>
        <p:nvSpPr>
          <p:cNvPr id="3" name="Content Placeholder 2"/>
          <p:cNvSpPr>
            <a:spLocks noGrp="1"/>
          </p:cNvSpPr>
          <p:nvPr>
            <p:ph idx="1"/>
          </p:nvPr>
        </p:nvSpPr>
        <p:spPr/>
        <p:txBody>
          <a:bodyPr/>
          <a:lstStyle/>
          <a:p>
            <a:r>
              <a:rPr lang="en-US" dirty="0" smtClean="0"/>
              <a:t>Calculation of Current Ratio under two methods of financing:</a:t>
            </a:r>
          </a:p>
          <a:p>
            <a:r>
              <a:rPr lang="en-US" dirty="0" smtClean="0">
                <a:hlinkClick r:id="rId2" action="ppaction://hlinkfile"/>
              </a:rPr>
              <a:t>CA CL.xlsx</a:t>
            </a:r>
            <a:endParaRPr lang="en-US" dirty="0" smtClean="0"/>
          </a:p>
          <a:p>
            <a:r>
              <a:rPr lang="en-US" dirty="0" smtClean="0"/>
              <a:t>Your turn: Calculate MPBF</a:t>
            </a:r>
          </a:p>
          <a:p>
            <a:r>
              <a:rPr lang="en-US" dirty="0" smtClean="0">
                <a:hlinkClick r:id="rId3" action="ppaction://hlinkfile"/>
              </a:rPr>
              <a:t>Calculate MPBF.docx</a:t>
            </a:r>
            <a:endParaRPr lang="en-US" dirty="0"/>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Caution</a:t>
            </a:r>
            <a:endParaRPr lang="en-US" dirty="0"/>
          </a:p>
        </p:txBody>
      </p:sp>
      <p:sp>
        <p:nvSpPr>
          <p:cNvPr id="3" name="Content Placeholder 2"/>
          <p:cNvSpPr>
            <a:spLocks noGrp="1"/>
          </p:cNvSpPr>
          <p:nvPr>
            <p:ph idx="1"/>
          </p:nvPr>
        </p:nvSpPr>
        <p:spPr/>
        <p:txBody>
          <a:bodyPr/>
          <a:lstStyle/>
          <a:p>
            <a:r>
              <a:rPr lang="en-US" dirty="0" smtClean="0"/>
              <a:t>Eligible Drawing Power is limiting factor.</a:t>
            </a:r>
          </a:p>
          <a:p>
            <a:r>
              <a:rPr lang="en-US" dirty="0" smtClean="0"/>
              <a:t>Careful in projecting the need for WC &amp; Bank finance</a:t>
            </a:r>
          </a:p>
          <a:p>
            <a:r>
              <a:rPr lang="en-US" dirty="0" smtClean="0"/>
              <a:t>DP calculation monthly. Stock debtor statements required to be submitted to financing Bank.</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64704"/>
            <a:ext cx="8229600" cy="1224136"/>
          </a:xfrm>
        </p:spPr>
        <p:txBody>
          <a:bodyPr>
            <a:normAutofit fontScale="90000"/>
          </a:bodyPr>
          <a:lstStyle/>
          <a:p>
            <a:r>
              <a:rPr lang="en-IN" dirty="0" smtClean="0"/>
              <a:t>Importance of project finance decisions</a:t>
            </a:r>
            <a:endParaRPr lang="en-IN" dirty="0"/>
          </a:p>
        </p:txBody>
      </p:sp>
      <p:sp>
        <p:nvSpPr>
          <p:cNvPr id="3" name="Content Placeholder 2"/>
          <p:cNvSpPr>
            <a:spLocks noGrp="1"/>
          </p:cNvSpPr>
          <p:nvPr>
            <p:ph idx="1"/>
          </p:nvPr>
        </p:nvSpPr>
        <p:spPr>
          <a:xfrm>
            <a:off x="457200" y="2276872"/>
            <a:ext cx="8229600" cy="4320480"/>
          </a:xfrm>
        </p:spPr>
        <p:txBody>
          <a:bodyPr>
            <a:normAutofit/>
          </a:bodyPr>
          <a:lstStyle/>
          <a:p>
            <a:r>
              <a:rPr lang="en-IN" sz="2800" dirty="0" smtClean="0"/>
              <a:t>Irreversible in nature.</a:t>
            </a:r>
          </a:p>
          <a:p>
            <a:r>
              <a:rPr lang="en-IN" sz="2800" dirty="0" smtClean="0"/>
              <a:t>Impact long term profitability of the business.</a:t>
            </a:r>
          </a:p>
          <a:p>
            <a:r>
              <a:rPr lang="en-IN" sz="2800" dirty="0" smtClean="0"/>
              <a:t>Impact on competitive position of the business.</a:t>
            </a:r>
          </a:p>
          <a:p>
            <a:r>
              <a:rPr lang="en-IN" sz="2800" dirty="0" smtClean="0"/>
              <a:t>Impact on risk perception about the Company.</a:t>
            </a:r>
            <a:endParaRPr lang="en-IN" sz="2800" dirty="0"/>
          </a:p>
        </p:txBody>
      </p:sp>
    </p:spTree>
    <p:extLst>
      <p:ext uri="{BB962C8B-B14F-4D97-AF65-F5344CB8AC3E}">
        <p14:creationId xmlns:p14="http://schemas.microsoft.com/office/powerpoint/2010/main" xmlns="" val="676088854"/>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Points to Remembers</a:t>
            </a:r>
            <a:endParaRPr lang="en-US" dirty="0"/>
          </a:p>
        </p:txBody>
      </p:sp>
      <p:sp>
        <p:nvSpPr>
          <p:cNvPr id="3" name="Content Placeholder 2"/>
          <p:cNvSpPr>
            <a:spLocks noGrp="1"/>
          </p:cNvSpPr>
          <p:nvPr>
            <p:ph idx="1"/>
          </p:nvPr>
        </p:nvSpPr>
        <p:spPr>
          <a:xfrm>
            <a:off x="457200" y="1295400"/>
            <a:ext cx="8229600" cy="5029200"/>
          </a:xfrm>
        </p:spPr>
        <p:txBody>
          <a:bodyPr>
            <a:normAutofit fontScale="92500" lnSpcReduction="20000"/>
          </a:bodyPr>
          <a:lstStyle/>
          <a:p>
            <a:pPr algn="just"/>
            <a:r>
              <a:rPr lang="en-US" dirty="0" smtClean="0"/>
              <a:t>Most realistic estimation of project cost.</a:t>
            </a:r>
          </a:p>
          <a:p>
            <a:pPr algn="just"/>
            <a:r>
              <a:rPr lang="en-US" dirty="0" smtClean="0"/>
              <a:t>Avoid loose assumptions while building up projected financial statements.</a:t>
            </a:r>
          </a:p>
          <a:p>
            <a:pPr algn="just"/>
            <a:r>
              <a:rPr lang="en-US" dirty="0" smtClean="0"/>
              <a:t>Over / under estimation to be avoided.</a:t>
            </a:r>
          </a:p>
          <a:p>
            <a:pPr algn="just"/>
            <a:r>
              <a:rPr lang="en-US" dirty="0" smtClean="0"/>
              <a:t>What client wants may not always be required. Guide the client on the same. </a:t>
            </a:r>
          </a:p>
          <a:p>
            <a:pPr algn="just"/>
            <a:r>
              <a:rPr lang="en-US" dirty="0" smtClean="0"/>
              <a:t>Analyze the client before accepting the engagement.</a:t>
            </a:r>
          </a:p>
          <a:p>
            <a:pPr algn="just"/>
            <a:r>
              <a:rPr lang="en-US" dirty="0" smtClean="0"/>
              <a:t>Personally visit the site before accepting the engagement.</a:t>
            </a:r>
          </a:p>
          <a:p>
            <a:pPr algn="just"/>
            <a:r>
              <a:rPr lang="en-US" dirty="0" smtClean="0"/>
              <a:t>Confidence &amp; trust are hard to earn.</a:t>
            </a:r>
            <a:endParaRPr lang="en-US" dirty="0"/>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normAutofit fontScale="90000"/>
          </a:bodyPr>
          <a:lstStyle/>
          <a:p>
            <a:r>
              <a:rPr lang="en-US" dirty="0" smtClean="0"/>
              <a:t/>
            </a:r>
            <a:br>
              <a:rPr lang="en-US" dirty="0" smtClean="0"/>
            </a:br>
            <a:r>
              <a:rPr lang="en-US" dirty="0" smtClean="0"/>
              <a:t/>
            </a:r>
            <a:br>
              <a:rPr lang="en-US" dirty="0" smtClean="0"/>
            </a:br>
            <a:r>
              <a:rPr lang="en-US" dirty="0" smtClean="0"/>
              <a:t/>
            </a:r>
            <a:br>
              <a:rPr lang="en-US" dirty="0" smtClean="0"/>
            </a:br>
            <a:r>
              <a:rPr lang="en-US" dirty="0" smtClean="0"/>
              <a:t/>
            </a:r>
            <a:br>
              <a:rPr lang="en-US" dirty="0" smtClean="0"/>
            </a:br>
            <a:r>
              <a:rPr lang="en-US" dirty="0" smtClean="0"/>
              <a:t/>
            </a:r>
            <a:br>
              <a:rPr lang="en-US" dirty="0" smtClean="0"/>
            </a:br>
            <a:r>
              <a:rPr lang="en-US" dirty="0" smtClean="0"/>
              <a:t/>
            </a:r>
            <a:br>
              <a:rPr lang="en-US" dirty="0" smtClean="0"/>
            </a:br>
            <a:r>
              <a:rPr lang="en-US" dirty="0" smtClean="0"/>
              <a:t>Thank-You</a:t>
            </a:r>
            <a:br>
              <a:rPr lang="en-US" dirty="0" smtClean="0"/>
            </a:br>
            <a:r>
              <a:rPr lang="en-US" dirty="0" smtClean="0"/>
              <a:t>Contact: </a:t>
            </a:r>
            <a:r>
              <a:rPr lang="en-US" dirty="0" smtClean="0">
                <a:hlinkClick r:id="rId2"/>
              </a:rPr>
              <a:t>amitgodseandassociates@gmail.com</a:t>
            </a:r>
            <a:r>
              <a:rPr lang="en-US" dirty="0" smtClean="0"/>
              <a:t/>
            </a:r>
            <a:br>
              <a:rPr lang="en-US" dirty="0" smtClean="0"/>
            </a:br>
            <a:r>
              <a:rPr lang="en-US" dirty="0" smtClean="0"/>
              <a:t>Contact No.:9820349812</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06090"/>
          </a:xfrm>
        </p:spPr>
        <p:txBody>
          <a:bodyPr>
            <a:normAutofit fontScale="90000"/>
          </a:bodyPr>
          <a:lstStyle/>
          <a:p>
            <a:r>
              <a:rPr lang="en-IN" dirty="0" smtClean="0"/>
              <a:t>Process of project finance</a:t>
            </a:r>
            <a:endParaRPr lang="en-IN" dirty="0"/>
          </a:p>
        </p:txBody>
      </p:sp>
      <p:sp>
        <p:nvSpPr>
          <p:cNvPr id="3" name="Content Placeholder 2"/>
          <p:cNvSpPr>
            <a:spLocks noGrp="1"/>
          </p:cNvSpPr>
          <p:nvPr>
            <p:ph idx="1"/>
          </p:nvPr>
        </p:nvSpPr>
        <p:spPr>
          <a:xfrm>
            <a:off x="457200" y="1124744"/>
            <a:ext cx="8229600" cy="5328592"/>
          </a:xfrm>
        </p:spPr>
        <p:txBody>
          <a:bodyPr>
            <a:normAutofit lnSpcReduction="10000"/>
          </a:bodyPr>
          <a:lstStyle/>
          <a:p>
            <a:r>
              <a:rPr lang="en-US" altLang="en-US" sz="2000" dirty="0" smtClean="0">
                <a:latin typeface="Tahoma" panose="020B0604030504040204" pitchFamily="34" charset="0"/>
                <a:ea typeface="Tahoma" panose="020B0604030504040204" pitchFamily="34" charset="0"/>
                <a:cs typeface="Tahoma" panose="020B0604030504040204" pitchFamily="34" charset="0"/>
              </a:rPr>
              <a:t>Planning: basic analysis to determine whether a project is worthwhile to justify a feasibility study.</a:t>
            </a:r>
          </a:p>
          <a:p>
            <a:r>
              <a:rPr lang="en-US" altLang="en-US" sz="2000" dirty="0" smtClean="0">
                <a:latin typeface="Tahoma" panose="020B0604030504040204" pitchFamily="34" charset="0"/>
                <a:ea typeface="Tahoma" panose="020B0604030504040204" pitchFamily="34" charset="0"/>
                <a:cs typeface="Tahoma" panose="020B0604030504040204" pitchFamily="34" charset="0"/>
              </a:rPr>
              <a:t>Analysis: economical, commercial, technical, ecological, marketing analysis.</a:t>
            </a:r>
          </a:p>
          <a:p>
            <a:r>
              <a:rPr lang="en-US" altLang="en-US" sz="2000" dirty="0" smtClean="0">
                <a:latin typeface="Tahoma" panose="020B0604030504040204" pitchFamily="34" charset="0"/>
                <a:ea typeface="Tahoma" panose="020B0604030504040204" pitchFamily="34" charset="0"/>
                <a:cs typeface="Tahoma" panose="020B0604030504040204" pitchFamily="34" charset="0"/>
              </a:rPr>
              <a:t>Selection: final selection on he basis of findings in the analysis. Analysis of results of NPV, IRR, Payback period, sensitivity analysis, etc.</a:t>
            </a:r>
          </a:p>
          <a:p>
            <a:r>
              <a:rPr lang="en-US" altLang="en-US" sz="2000" dirty="0" smtClean="0">
                <a:latin typeface="Tahoma" panose="020B0604030504040204" pitchFamily="34" charset="0"/>
                <a:ea typeface="Tahoma" panose="020B0604030504040204" pitchFamily="34" charset="0"/>
                <a:cs typeface="Tahoma" panose="020B0604030504040204" pitchFamily="34" charset="0"/>
              </a:rPr>
              <a:t>Financing: debt / equity. </a:t>
            </a:r>
          </a:p>
          <a:p>
            <a:r>
              <a:rPr lang="en-US" altLang="en-US" sz="2000" dirty="0" smtClean="0">
                <a:latin typeface="Tahoma" panose="020B0604030504040204" pitchFamily="34" charset="0"/>
                <a:ea typeface="Tahoma" panose="020B0604030504040204" pitchFamily="34" charset="0"/>
                <a:cs typeface="Tahoma" panose="020B0604030504040204" pitchFamily="34" charset="0"/>
              </a:rPr>
              <a:t>Implementation: </a:t>
            </a:r>
          </a:p>
          <a:p>
            <a:pPr lvl="1"/>
            <a:r>
              <a:rPr lang="en-US" altLang="en-US" sz="2000" dirty="0" smtClean="0">
                <a:latin typeface="Tahoma" panose="020B0604030504040204" pitchFamily="34" charset="0"/>
                <a:ea typeface="Tahoma" panose="020B0604030504040204" pitchFamily="34" charset="0"/>
                <a:cs typeface="Tahoma" panose="020B0604030504040204" pitchFamily="34" charset="0"/>
              </a:rPr>
              <a:t>Project &amp; Engineering designs.</a:t>
            </a:r>
          </a:p>
          <a:p>
            <a:pPr lvl="1"/>
            <a:r>
              <a:rPr lang="en-US" altLang="en-US" sz="2000" dirty="0" smtClean="0">
                <a:latin typeface="Tahoma" panose="020B0604030504040204" pitchFamily="34" charset="0"/>
                <a:ea typeface="Tahoma" panose="020B0604030504040204" pitchFamily="34" charset="0"/>
                <a:cs typeface="Tahoma" panose="020B0604030504040204" pitchFamily="34" charset="0"/>
              </a:rPr>
              <a:t>Approvals &amp; permissions</a:t>
            </a:r>
          </a:p>
          <a:p>
            <a:pPr lvl="1"/>
            <a:r>
              <a:rPr lang="en-US" altLang="en-US" sz="2000" dirty="0" smtClean="0">
                <a:latin typeface="Tahoma" panose="020B0604030504040204" pitchFamily="34" charset="0"/>
                <a:ea typeface="Tahoma" panose="020B0604030504040204" pitchFamily="34" charset="0"/>
                <a:cs typeface="Tahoma" panose="020B0604030504040204" pitchFamily="34" charset="0"/>
              </a:rPr>
              <a:t>Negotiations &amp; Contracting</a:t>
            </a:r>
          </a:p>
          <a:p>
            <a:pPr lvl="1"/>
            <a:r>
              <a:rPr lang="en-US" altLang="en-US" sz="2000" dirty="0" smtClean="0">
                <a:latin typeface="Tahoma" panose="020B0604030504040204" pitchFamily="34" charset="0"/>
                <a:ea typeface="Tahoma" panose="020B0604030504040204" pitchFamily="34" charset="0"/>
                <a:cs typeface="Tahoma" panose="020B0604030504040204" pitchFamily="34" charset="0"/>
              </a:rPr>
              <a:t>Construction</a:t>
            </a:r>
          </a:p>
          <a:p>
            <a:pPr lvl="1"/>
            <a:r>
              <a:rPr lang="en-US" altLang="en-US" sz="2000" dirty="0" smtClean="0">
                <a:latin typeface="Tahoma" panose="020B0604030504040204" pitchFamily="34" charset="0"/>
                <a:ea typeface="Tahoma" panose="020B0604030504040204" pitchFamily="34" charset="0"/>
                <a:cs typeface="Tahoma" panose="020B0604030504040204" pitchFamily="34" charset="0"/>
              </a:rPr>
              <a:t>Training</a:t>
            </a:r>
          </a:p>
          <a:p>
            <a:pPr lvl="1"/>
            <a:r>
              <a:rPr lang="en-US" altLang="en-US" sz="2000" dirty="0" smtClean="0">
                <a:latin typeface="Tahoma" panose="020B0604030504040204" pitchFamily="34" charset="0"/>
                <a:ea typeface="Tahoma" panose="020B0604030504040204" pitchFamily="34" charset="0"/>
                <a:cs typeface="Tahoma" panose="020B0604030504040204" pitchFamily="34" charset="0"/>
              </a:rPr>
              <a:t>Plant Commissioning</a:t>
            </a:r>
            <a:endParaRPr lang="en-IN" altLang="en-US" sz="2000" dirty="0" smtClean="0">
              <a:latin typeface="Tahoma" panose="020B0604030504040204" pitchFamily="34" charset="0"/>
              <a:ea typeface="Tahoma" panose="020B0604030504040204" pitchFamily="34" charset="0"/>
              <a:cs typeface="Tahoma" panose="020B0604030504040204" pitchFamily="34" charset="0"/>
            </a:endParaRPr>
          </a:p>
          <a:p>
            <a:r>
              <a:rPr lang="en-US" altLang="en-US" sz="2000" dirty="0" smtClean="0">
                <a:latin typeface="Tahoma" panose="020B0604030504040204" pitchFamily="34" charset="0"/>
                <a:ea typeface="Tahoma" panose="020B0604030504040204" pitchFamily="34" charset="0"/>
                <a:cs typeface="Tahoma" panose="020B0604030504040204" pitchFamily="34" charset="0"/>
              </a:rPr>
              <a:t>Review: Periodic review once the project has commissioned.</a:t>
            </a:r>
          </a:p>
          <a:p>
            <a:endParaRPr lang="en-US" altLang="en-US" sz="1900" dirty="0" smtClean="0"/>
          </a:p>
        </p:txBody>
      </p:sp>
    </p:spTree>
    <p:extLst>
      <p:ext uri="{BB962C8B-B14F-4D97-AF65-F5344CB8AC3E}">
        <p14:creationId xmlns:p14="http://schemas.microsoft.com/office/powerpoint/2010/main" xmlns="" val="332861497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06090"/>
          </a:xfrm>
        </p:spPr>
        <p:txBody>
          <a:bodyPr>
            <a:normAutofit fontScale="90000"/>
          </a:bodyPr>
          <a:lstStyle/>
          <a:p>
            <a:r>
              <a:rPr lang="en-IN" dirty="0" smtClean="0"/>
              <a:t>Role of CA’s</a:t>
            </a:r>
            <a:endParaRPr lang="en-IN" dirty="0"/>
          </a:p>
        </p:txBody>
      </p:sp>
      <p:sp>
        <p:nvSpPr>
          <p:cNvPr id="3" name="Content Placeholder 2"/>
          <p:cNvSpPr>
            <a:spLocks noGrp="1"/>
          </p:cNvSpPr>
          <p:nvPr>
            <p:ph idx="1"/>
          </p:nvPr>
        </p:nvSpPr>
        <p:spPr>
          <a:xfrm>
            <a:off x="457200" y="1052736"/>
            <a:ext cx="8229600" cy="5472608"/>
          </a:xfrm>
        </p:spPr>
        <p:txBody>
          <a:bodyPr/>
          <a:lstStyle/>
          <a:p>
            <a:r>
              <a:rPr lang="en-IN" dirty="0" smtClean="0"/>
              <a:t>Before Commencement of project.</a:t>
            </a:r>
          </a:p>
          <a:p>
            <a:pPr lvl="1" indent="-342900"/>
            <a:r>
              <a:rPr lang="en-IN" sz="2200" dirty="0" smtClean="0">
                <a:latin typeface="Tahoma" panose="020B0604030504040204" pitchFamily="34" charset="0"/>
                <a:ea typeface="Tahoma" panose="020B0604030504040204" pitchFamily="34" charset="0"/>
                <a:cs typeface="Tahoma" panose="020B0604030504040204" pitchFamily="34" charset="0"/>
              </a:rPr>
              <a:t>Assist in project identification.</a:t>
            </a:r>
          </a:p>
          <a:p>
            <a:pPr lvl="1" indent="-342900"/>
            <a:r>
              <a:rPr lang="en-IN" sz="2200" dirty="0" smtClean="0">
                <a:latin typeface="Tahoma" panose="020B0604030504040204" pitchFamily="34" charset="0"/>
                <a:ea typeface="Tahoma" panose="020B0604030504040204" pitchFamily="34" charset="0"/>
                <a:cs typeface="Tahoma" panose="020B0604030504040204" pitchFamily="34" charset="0"/>
              </a:rPr>
              <a:t>Carrying out Technical, Commercial &amp; Financial Feasibility Study.</a:t>
            </a:r>
          </a:p>
          <a:p>
            <a:pPr lvl="1" indent="-342900"/>
            <a:r>
              <a:rPr lang="en-IN" sz="2200" dirty="0" smtClean="0">
                <a:latin typeface="Tahoma" panose="020B0604030504040204" pitchFamily="34" charset="0"/>
                <a:ea typeface="Tahoma" panose="020B0604030504040204" pitchFamily="34" charset="0"/>
                <a:cs typeface="Tahoma" panose="020B0604030504040204" pitchFamily="34" charset="0"/>
              </a:rPr>
              <a:t>Preparation of Detailed Project Report (“DPR”)</a:t>
            </a:r>
          </a:p>
          <a:p>
            <a:pPr lvl="1" indent="-342900"/>
            <a:r>
              <a:rPr lang="en-IN" sz="2200" dirty="0" smtClean="0">
                <a:latin typeface="Tahoma" panose="020B0604030504040204" pitchFamily="34" charset="0"/>
                <a:ea typeface="Tahoma" panose="020B0604030504040204" pitchFamily="34" charset="0"/>
                <a:cs typeface="Tahoma" panose="020B0604030504040204" pitchFamily="34" charset="0"/>
              </a:rPr>
              <a:t>Assisting in selecting optimal capital requirement / structure.</a:t>
            </a:r>
          </a:p>
          <a:p>
            <a:pPr lvl="1" indent="-342900"/>
            <a:r>
              <a:rPr lang="en-IN" sz="2200" dirty="0" smtClean="0">
                <a:latin typeface="Tahoma" panose="020B0604030504040204" pitchFamily="34" charset="0"/>
                <a:ea typeface="Tahoma" panose="020B0604030504040204" pitchFamily="34" charset="0"/>
                <a:cs typeface="Tahoma" panose="020B0604030504040204" pitchFamily="34" charset="0"/>
              </a:rPr>
              <a:t>Arranging for finance &amp; negotiations with the financers.</a:t>
            </a:r>
          </a:p>
          <a:p>
            <a:pPr lvl="2" indent="-342900"/>
            <a:r>
              <a:rPr lang="en-IN" sz="2200" dirty="0" smtClean="0">
                <a:latin typeface="Tahoma" panose="020B0604030504040204" pitchFamily="34" charset="0"/>
                <a:ea typeface="Tahoma" panose="020B0604030504040204" pitchFamily="34" charset="0"/>
                <a:cs typeface="Tahoma" panose="020B0604030504040204" pitchFamily="34" charset="0"/>
              </a:rPr>
              <a:t>Equity funding</a:t>
            </a:r>
          </a:p>
          <a:p>
            <a:pPr lvl="2" indent="-342900"/>
            <a:r>
              <a:rPr lang="en-IN" sz="2200" dirty="0" smtClean="0">
                <a:latin typeface="Tahoma" panose="020B0604030504040204" pitchFamily="34" charset="0"/>
                <a:ea typeface="Tahoma" panose="020B0604030504040204" pitchFamily="34" charset="0"/>
                <a:cs typeface="Tahoma" panose="020B0604030504040204" pitchFamily="34" charset="0"/>
              </a:rPr>
              <a:t>Debt Funding</a:t>
            </a:r>
          </a:p>
          <a:p>
            <a:pPr lvl="1" indent="-342900"/>
            <a:r>
              <a:rPr lang="en-IN" sz="2200" dirty="0" smtClean="0">
                <a:latin typeface="Tahoma" panose="020B0604030504040204" pitchFamily="34" charset="0"/>
                <a:ea typeface="Tahoma" panose="020B0604030504040204" pitchFamily="34" charset="0"/>
                <a:cs typeface="Tahoma" panose="020B0604030504040204" pitchFamily="34" charset="0"/>
              </a:rPr>
              <a:t>Negotiations with the vendors / contractors for the project.</a:t>
            </a:r>
          </a:p>
          <a:p>
            <a:pPr marL="400050" lvl="1" indent="0">
              <a:buNone/>
            </a:pPr>
            <a:r>
              <a:rPr lang="en-IN" sz="2400" dirty="0" smtClean="0">
                <a:latin typeface="Tahoma" panose="020B0604030504040204" pitchFamily="34" charset="0"/>
                <a:ea typeface="Tahoma" panose="020B0604030504040204" pitchFamily="34" charset="0"/>
                <a:cs typeface="Tahoma" panose="020B0604030504040204" pitchFamily="34" charset="0"/>
              </a:rPr>
              <a:t>(Beneficiary: Borrower)</a:t>
            </a:r>
            <a:endParaRPr lang="en-IN" sz="2200" dirty="0" smtClean="0">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xmlns="" val="188860100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dirty="0" smtClean="0"/>
              <a:t>Role of CA’s</a:t>
            </a:r>
            <a:endParaRPr lang="en-IN" dirty="0"/>
          </a:p>
        </p:txBody>
      </p:sp>
      <p:sp>
        <p:nvSpPr>
          <p:cNvPr id="3" name="Content Placeholder 2"/>
          <p:cNvSpPr>
            <a:spLocks noGrp="1"/>
          </p:cNvSpPr>
          <p:nvPr>
            <p:ph idx="1"/>
          </p:nvPr>
        </p:nvSpPr>
        <p:spPr>
          <a:xfrm>
            <a:off x="457200" y="1268760"/>
            <a:ext cx="8229600" cy="5328592"/>
          </a:xfrm>
        </p:spPr>
        <p:txBody>
          <a:bodyPr>
            <a:normAutofit/>
          </a:bodyPr>
          <a:lstStyle/>
          <a:p>
            <a:r>
              <a:rPr lang="en-IN" dirty="0" smtClean="0">
                <a:latin typeface="Tahoma" panose="020B0604030504040204" pitchFamily="34" charset="0"/>
                <a:ea typeface="Tahoma" panose="020B0604030504040204" pitchFamily="34" charset="0"/>
                <a:cs typeface="Tahoma" panose="020B0604030504040204" pitchFamily="34" charset="0"/>
              </a:rPr>
              <a:t>Before Commencement of project:</a:t>
            </a:r>
          </a:p>
          <a:p>
            <a:pPr lvl="1"/>
            <a:endParaRPr lang="en-IN" sz="2400" dirty="0" smtClean="0">
              <a:latin typeface="Tahoma" panose="020B0604030504040204" pitchFamily="34" charset="0"/>
              <a:ea typeface="Tahoma" panose="020B0604030504040204" pitchFamily="34" charset="0"/>
              <a:cs typeface="Tahoma" panose="020B0604030504040204" pitchFamily="34" charset="0"/>
            </a:endParaRPr>
          </a:p>
          <a:p>
            <a:pPr lvl="1"/>
            <a:r>
              <a:rPr lang="en-IN" sz="2400" dirty="0" smtClean="0">
                <a:latin typeface="Tahoma" panose="020B0604030504040204" pitchFamily="34" charset="0"/>
                <a:ea typeface="Tahoma" panose="020B0604030504040204" pitchFamily="34" charset="0"/>
                <a:cs typeface="Tahoma" panose="020B0604030504040204" pitchFamily="34" charset="0"/>
              </a:rPr>
              <a:t>Independent appraisal of the project.</a:t>
            </a:r>
          </a:p>
          <a:p>
            <a:pPr lvl="1"/>
            <a:endParaRPr lang="en-IN" sz="2400" dirty="0" smtClean="0">
              <a:latin typeface="Tahoma" panose="020B0604030504040204" pitchFamily="34" charset="0"/>
              <a:ea typeface="Tahoma" panose="020B0604030504040204" pitchFamily="34" charset="0"/>
              <a:cs typeface="Tahoma" panose="020B0604030504040204" pitchFamily="34" charset="0"/>
            </a:endParaRPr>
          </a:p>
          <a:p>
            <a:pPr lvl="1"/>
            <a:r>
              <a:rPr lang="en-IN" sz="2400" dirty="0" smtClean="0">
                <a:latin typeface="Tahoma" panose="020B0604030504040204" pitchFamily="34" charset="0"/>
                <a:ea typeface="Tahoma" panose="020B0604030504040204" pitchFamily="34" charset="0"/>
                <a:cs typeface="Tahoma" panose="020B0604030504040204" pitchFamily="34" charset="0"/>
              </a:rPr>
              <a:t>Vetting of DPR’s</a:t>
            </a:r>
          </a:p>
          <a:p>
            <a:pPr lvl="1"/>
            <a:endParaRPr lang="en-IN" sz="2400" dirty="0" smtClean="0">
              <a:latin typeface="Tahoma" panose="020B0604030504040204" pitchFamily="34" charset="0"/>
              <a:ea typeface="Tahoma" panose="020B0604030504040204" pitchFamily="34" charset="0"/>
              <a:cs typeface="Tahoma" panose="020B0604030504040204" pitchFamily="34" charset="0"/>
            </a:endParaRPr>
          </a:p>
          <a:p>
            <a:pPr lvl="1"/>
            <a:r>
              <a:rPr lang="en-IN" sz="2400" dirty="0" smtClean="0">
                <a:latin typeface="Tahoma" panose="020B0604030504040204" pitchFamily="34" charset="0"/>
                <a:ea typeface="Tahoma" panose="020B0604030504040204" pitchFamily="34" charset="0"/>
                <a:cs typeface="Tahoma" panose="020B0604030504040204" pitchFamily="34" charset="0"/>
              </a:rPr>
              <a:t>Carrying out TEV Studies of business ventures</a:t>
            </a:r>
          </a:p>
          <a:p>
            <a:pPr lvl="1"/>
            <a:endParaRPr lang="en-IN" sz="2400" dirty="0" smtClean="0">
              <a:latin typeface="Tahoma" panose="020B0604030504040204" pitchFamily="34" charset="0"/>
              <a:ea typeface="Tahoma" panose="020B0604030504040204" pitchFamily="34" charset="0"/>
              <a:cs typeface="Tahoma" panose="020B0604030504040204" pitchFamily="34" charset="0"/>
            </a:endParaRPr>
          </a:p>
          <a:p>
            <a:pPr lvl="1"/>
            <a:r>
              <a:rPr lang="en-IN" sz="2400" dirty="0" smtClean="0">
                <a:latin typeface="Tahoma" panose="020B0604030504040204" pitchFamily="34" charset="0"/>
                <a:ea typeface="Tahoma" panose="020B0604030504040204" pitchFamily="34" charset="0"/>
                <a:cs typeface="Tahoma" panose="020B0604030504040204" pitchFamily="34" charset="0"/>
              </a:rPr>
              <a:t>Certification about net worth of the borrowers</a:t>
            </a:r>
          </a:p>
          <a:p>
            <a:pPr marL="457200" lvl="1" indent="0">
              <a:buNone/>
            </a:pPr>
            <a:endParaRPr lang="en-IN" dirty="0" smtClean="0"/>
          </a:p>
          <a:p>
            <a:pPr marL="457200" lvl="1" indent="0">
              <a:buNone/>
            </a:pPr>
            <a:r>
              <a:rPr lang="en-IN" dirty="0" smtClean="0"/>
              <a:t>(Beneficiary: Lender)</a:t>
            </a:r>
          </a:p>
          <a:p>
            <a:pPr lvl="1"/>
            <a:endParaRPr lang="en-IN" dirty="0"/>
          </a:p>
        </p:txBody>
      </p:sp>
    </p:spTree>
    <p:extLst>
      <p:ext uri="{BB962C8B-B14F-4D97-AF65-F5344CB8AC3E}">
        <p14:creationId xmlns:p14="http://schemas.microsoft.com/office/powerpoint/2010/main" xmlns="" val="149059435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4082"/>
          </a:xfrm>
        </p:spPr>
        <p:txBody>
          <a:bodyPr>
            <a:normAutofit fontScale="90000"/>
          </a:bodyPr>
          <a:lstStyle/>
          <a:p>
            <a:r>
              <a:rPr lang="en-IN" dirty="0" smtClean="0"/>
              <a:t>Role of CA’s </a:t>
            </a:r>
            <a:endParaRPr lang="en-IN" dirty="0"/>
          </a:p>
        </p:txBody>
      </p:sp>
      <p:sp>
        <p:nvSpPr>
          <p:cNvPr id="3" name="Content Placeholder 2"/>
          <p:cNvSpPr>
            <a:spLocks noGrp="1"/>
          </p:cNvSpPr>
          <p:nvPr>
            <p:ph idx="1"/>
          </p:nvPr>
        </p:nvSpPr>
        <p:spPr>
          <a:xfrm>
            <a:off x="457200" y="980728"/>
            <a:ext cx="8229600" cy="5145435"/>
          </a:xfrm>
        </p:spPr>
        <p:txBody>
          <a:bodyPr/>
          <a:lstStyle/>
          <a:p>
            <a:r>
              <a:rPr lang="en-IN" dirty="0" smtClean="0"/>
              <a:t>During the implementation of the project</a:t>
            </a:r>
          </a:p>
          <a:p>
            <a:pPr marL="0" indent="0">
              <a:buNone/>
            </a:pPr>
            <a:r>
              <a:rPr lang="en-IN" dirty="0"/>
              <a:t> </a:t>
            </a:r>
            <a:r>
              <a:rPr lang="en-IN" dirty="0" smtClean="0"/>
              <a:t>   </a:t>
            </a:r>
            <a:r>
              <a:rPr lang="en-IN" i="1" dirty="0" smtClean="0"/>
              <a:t>Periodic reports / certifications:</a:t>
            </a:r>
          </a:p>
          <a:p>
            <a:pPr lvl="1"/>
            <a:r>
              <a:rPr lang="en-IN" dirty="0" smtClean="0"/>
              <a:t>Work Progress.</a:t>
            </a:r>
          </a:p>
          <a:p>
            <a:pPr lvl="1"/>
            <a:r>
              <a:rPr lang="en-IN" dirty="0" smtClean="0"/>
              <a:t>Cost Incurred.</a:t>
            </a:r>
          </a:p>
          <a:p>
            <a:pPr lvl="1"/>
            <a:r>
              <a:rPr lang="en-IN" dirty="0" smtClean="0"/>
              <a:t>Sources of Finance used in the Project.</a:t>
            </a:r>
          </a:p>
          <a:p>
            <a:pPr lvl="1"/>
            <a:r>
              <a:rPr lang="en-IN" dirty="0" smtClean="0"/>
              <a:t>Act as Lender Independent Engineer.</a:t>
            </a:r>
          </a:p>
          <a:p>
            <a:pPr marL="457200" lvl="1" indent="0">
              <a:buNone/>
            </a:pPr>
            <a:endParaRPr lang="en-IN" dirty="0" smtClean="0"/>
          </a:p>
          <a:p>
            <a:pPr marL="457200" lvl="1" indent="0">
              <a:buNone/>
            </a:pPr>
            <a:r>
              <a:rPr lang="en-IN" dirty="0" smtClean="0"/>
              <a:t>(Beneficiaries: Borrowers / Lenders)</a:t>
            </a:r>
            <a:endParaRPr lang="en-IN" dirty="0"/>
          </a:p>
        </p:txBody>
      </p:sp>
    </p:spTree>
    <p:extLst>
      <p:ext uri="{BB962C8B-B14F-4D97-AF65-F5344CB8AC3E}">
        <p14:creationId xmlns:p14="http://schemas.microsoft.com/office/powerpoint/2010/main" xmlns="" val="425747600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N" dirty="0" smtClean="0"/>
              <a:t>Role of CA’s </a:t>
            </a:r>
            <a:endParaRPr lang="en-IN" dirty="0"/>
          </a:p>
        </p:txBody>
      </p:sp>
      <p:sp>
        <p:nvSpPr>
          <p:cNvPr id="3" name="Content Placeholder 2"/>
          <p:cNvSpPr>
            <a:spLocks noGrp="1"/>
          </p:cNvSpPr>
          <p:nvPr>
            <p:ph idx="1"/>
          </p:nvPr>
        </p:nvSpPr>
        <p:spPr>
          <a:xfrm>
            <a:off x="457200" y="1772816"/>
            <a:ext cx="8229600" cy="4752528"/>
          </a:xfrm>
        </p:spPr>
        <p:txBody>
          <a:bodyPr/>
          <a:lstStyle/>
          <a:p>
            <a:r>
              <a:rPr lang="en-IN" dirty="0" smtClean="0"/>
              <a:t>At the Completion Stage</a:t>
            </a:r>
          </a:p>
          <a:p>
            <a:pPr marL="0" indent="0">
              <a:buNone/>
            </a:pPr>
            <a:endParaRPr lang="en-IN" dirty="0" smtClean="0"/>
          </a:p>
          <a:p>
            <a:pPr lvl="1"/>
            <a:r>
              <a:rPr lang="en-IN" dirty="0" smtClean="0"/>
              <a:t>End use of funds report</a:t>
            </a:r>
          </a:p>
          <a:p>
            <a:pPr marL="457200" lvl="1" indent="0">
              <a:buNone/>
            </a:pPr>
            <a:endParaRPr lang="en-IN" dirty="0" smtClean="0"/>
          </a:p>
          <a:p>
            <a:pPr marL="457200" lvl="1" indent="0">
              <a:buNone/>
            </a:pPr>
            <a:r>
              <a:rPr lang="en-IN" dirty="0" smtClean="0"/>
              <a:t>(Beneficiary: lenders) </a:t>
            </a:r>
          </a:p>
        </p:txBody>
      </p:sp>
    </p:spTree>
    <p:extLst>
      <p:ext uri="{BB962C8B-B14F-4D97-AF65-F5344CB8AC3E}">
        <p14:creationId xmlns:p14="http://schemas.microsoft.com/office/powerpoint/2010/main" xmlns="" val="1314305945"/>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Solstice">
  <a:themeElements>
    <a:clrScheme name="Solstice">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Solstice">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Solstice">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390</TotalTime>
  <Words>1980</Words>
  <Application>Microsoft Office PowerPoint</Application>
  <PresentationFormat>On-screen Show (4:3)</PresentationFormat>
  <Paragraphs>285</Paragraphs>
  <Slides>41</Slides>
  <Notes>0</Notes>
  <HiddenSlides>0</HiddenSlides>
  <MMClips>0</MMClips>
  <ScaleCrop>false</ScaleCrop>
  <HeadingPairs>
    <vt:vector size="4" baseType="variant">
      <vt:variant>
        <vt:lpstr>Theme</vt:lpstr>
      </vt:variant>
      <vt:variant>
        <vt:i4>1</vt:i4>
      </vt:variant>
      <vt:variant>
        <vt:lpstr>Slide Titles</vt:lpstr>
      </vt:variant>
      <vt:variant>
        <vt:i4>41</vt:i4>
      </vt:variant>
    </vt:vector>
  </HeadingPairs>
  <TitlesOfParts>
    <vt:vector size="42" baseType="lpstr">
      <vt:lpstr>Solstice</vt:lpstr>
      <vt:lpstr>Project Finance &amp; Techniques</vt:lpstr>
      <vt:lpstr>What is Project Finance?</vt:lpstr>
      <vt:lpstr>Nature of project</vt:lpstr>
      <vt:lpstr>Importance of project finance decisions</vt:lpstr>
      <vt:lpstr>Process of project finance</vt:lpstr>
      <vt:lpstr>Role of CA’s</vt:lpstr>
      <vt:lpstr>Role of CA’s</vt:lpstr>
      <vt:lpstr>Role of CA’s </vt:lpstr>
      <vt:lpstr>Role of CA’s </vt:lpstr>
      <vt:lpstr>Most preferred work area</vt:lpstr>
      <vt:lpstr>Pre-requisites for the engagement</vt:lpstr>
      <vt:lpstr>Steps in Debt Finance</vt:lpstr>
      <vt:lpstr>Steps in Debt Raising</vt:lpstr>
      <vt:lpstr>DPR / TEV Reports</vt:lpstr>
      <vt:lpstr>Contents of DPR / TEV report</vt:lpstr>
      <vt:lpstr>Table of Contents of a DPR /TEV report</vt:lpstr>
      <vt:lpstr>Facets of Project Analysis / Main Sections of a DPR</vt:lpstr>
      <vt:lpstr>Market Analysis</vt:lpstr>
      <vt:lpstr>Source for Market related Information</vt:lpstr>
      <vt:lpstr>Technical Analysis</vt:lpstr>
      <vt:lpstr>Technical Analysis: Care to be taken</vt:lpstr>
      <vt:lpstr>Technical Analysis: Land</vt:lpstr>
      <vt:lpstr>Technical Analysis: Plant &amp; Machinery</vt:lpstr>
      <vt:lpstr>Technical Analysis: Building</vt:lpstr>
      <vt:lpstr>Technical Analysis: Power requirement</vt:lpstr>
      <vt:lpstr>Technical Analysis: Labour</vt:lpstr>
      <vt:lpstr>Technical Analysis: Implementation Schedule</vt:lpstr>
      <vt:lpstr>Technical Analysis: Project Cost </vt:lpstr>
      <vt:lpstr>Financial Feasibility: Estimated Project Cost</vt:lpstr>
      <vt:lpstr>Means of Finance </vt:lpstr>
      <vt:lpstr>Margin requirements</vt:lpstr>
      <vt:lpstr>Financial Feasibility</vt:lpstr>
      <vt:lpstr>Financial Feasibility</vt:lpstr>
      <vt:lpstr>Financial Feasibility</vt:lpstr>
      <vt:lpstr>Working Capital Requirement</vt:lpstr>
      <vt:lpstr>Assessment of Working Capital</vt:lpstr>
      <vt:lpstr>Methods of lending</vt:lpstr>
      <vt:lpstr>EXAMPLE</vt:lpstr>
      <vt:lpstr>Caution</vt:lpstr>
      <vt:lpstr>Points to Remembers</vt:lpstr>
      <vt:lpstr>      Thank-You Contact: amitgodseandassociates@gmail.com Contact No.:9820349812</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Project Finance &amp; Techniques</dc:title>
  <dc:creator>AMIT</dc:creator>
  <cp:lastModifiedBy>AMIT</cp:lastModifiedBy>
  <cp:revision>160</cp:revision>
  <dcterms:created xsi:type="dcterms:W3CDTF">2014-07-15T07:25:39Z</dcterms:created>
  <dcterms:modified xsi:type="dcterms:W3CDTF">2015-06-12T04:36:05Z</dcterms:modified>
</cp:coreProperties>
</file>

<file path=docProps/thumbnail.jpeg>
</file>