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notesMasterIdLst>
    <p:notesMasterId r:id="rId27"/>
  </p:notesMasterIdLst>
  <p:handoutMasterIdLst>
    <p:handoutMasterId r:id="rId28"/>
  </p:handoutMasterIdLst>
  <p:sldIdLst>
    <p:sldId id="325" r:id="rId2"/>
    <p:sldId id="364" r:id="rId3"/>
    <p:sldId id="411" r:id="rId4"/>
    <p:sldId id="414" r:id="rId5"/>
    <p:sldId id="415" r:id="rId6"/>
    <p:sldId id="365" r:id="rId7"/>
    <p:sldId id="326" r:id="rId8"/>
    <p:sldId id="407" r:id="rId9"/>
    <p:sldId id="368" r:id="rId10"/>
    <p:sldId id="328" r:id="rId11"/>
    <p:sldId id="329" r:id="rId12"/>
    <p:sldId id="332" r:id="rId13"/>
    <p:sldId id="331" r:id="rId14"/>
    <p:sldId id="371" r:id="rId15"/>
    <p:sldId id="342" r:id="rId16"/>
    <p:sldId id="344" r:id="rId17"/>
    <p:sldId id="349" r:id="rId18"/>
    <p:sldId id="387" r:id="rId19"/>
    <p:sldId id="353" r:id="rId20"/>
    <p:sldId id="358" r:id="rId21"/>
    <p:sldId id="359" r:id="rId22"/>
    <p:sldId id="408" r:id="rId23"/>
    <p:sldId id="416" r:id="rId24"/>
    <p:sldId id="413" r:id="rId25"/>
    <p:sldId id="393" r:id="rId26"/>
  </p:sldIdLst>
  <p:sldSz cx="9144000" cy="6858000" type="screen4x3"/>
  <p:notesSz cx="6797675" cy="9928225"/>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393"/>
    <a:srgbClr val="F9F99D"/>
    <a:srgbClr val="C9F9B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C90C2F-C49E-4AD7-ADEA-85C655C256DC}" v="119" dt="2018-08-03T09:28:42.8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6" autoAdjust="0"/>
    <p:restoredTop sz="92804" autoAdjust="0"/>
  </p:normalViewPr>
  <p:slideViewPr>
    <p:cSldViewPr snapToGrid="0">
      <p:cViewPr varScale="1">
        <p:scale>
          <a:sx n="65" d="100"/>
          <a:sy n="65" d="100"/>
        </p:scale>
        <p:origin x="-588" y="-102"/>
      </p:cViewPr>
      <p:guideLst>
        <p:guide orient="horz" pos="2160"/>
        <p:guide pos="2880"/>
      </p:guideLst>
    </p:cSldViewPr>
  </p:slideViewPr>
  <p:outlineViewPr>
    <p:cViewPr>
      <p:scale>
        <a:sx n="33" d="100"/>
        <a:sy n="33" d="100"/>
      </p:scale>
      <p:origin x="0" y="-16134"/>
    </p:cViewPr>
  </p:outlin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49" d="100"/>
          <a:sy n="49" d="100"/>
        </p:scale>
        <p:origin x="-1944" y="-10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FCC369-A73C-4583-AAF7-BC29F5E16506}" type="doc">
      <dgm:prSet loTypeId="urn:microsoft.com/office/officeart/2005/8/layout/pList1#1" loCatId="list" qsTypeId="urn:microsoft.com/office/officeart/2005/8/quickstyle/simple1" qsCatId="simple" csTypeId="urn:microsoft.com/office/officeart/2005/8/colors/accent1_2" csCatId="accent1" phldr="1"/>
      <dgm:spPr/>
      <dgm:t>
        <a:bodyPr/>
        <a:lstStyle/>
        <a:p>
          <a:endParaRPr lang="en-IN"/>
        </a:p>
      </dgm:t>
    </dgm:pt>
    <dgm:pt modelId="{8C6D8B68-3D08-4CF1-8133-5925EFF32E84}">
      <dgm:prSet phldrT="[Text]"/>
      <dgm:spPr/>
      <dgm:t>
        <a:bodyPr/>
        <a:lstStyle/>
        <a:p>
          <a:r>
            <a:rPr lang="en-IN" dirty="0"/>
            <a:t>Where you are?</a:t>
          </a:r>
        </a:p>
      </dgm:t>
    </dgm:pt>
    <dgm:pt modelId="{B150D60C-8FDD-45AE-9385-373848D70DDB}" type="parTrans" cxnId="{1C5B74C3-62EF-4134-ABB1-6D3D833B9B6D}">
      <dgm:prSet/>
      <dgm:spPr/>
      <dgm:t>
        <a:bodyPr/>
        <a:lstStyle/>
        <a:p>
          <a:endParaRPr lang="en-IN"/>
        </a:p>
      </dgm:t>
    </dgm:pt>
    <dgm:pt modelId="{4E4A409B-3455-4E6A-A201-5AE69933B157}" type="sibTrans" cxnId="{1C5B74C3-62EF-4134-ABB1-6D3D833B9B6D}">
      <dgm:prSet/>
      <dgm:spPr/>
      <dgm:t>
        <a:bodyPr/>
        <a:lstStyle/>
        <a:p>
          <a:endParaRPr lang="en-IN"/>
        </a:p>
      </dgm:t>
    </dgm:pt>
    <dgm:pt modelId="{FE7C32A4-E955-48F7-A437-3AFF39523A4C}">
      <dgm:prSet phldrT="[Text]"/>
      <dgm:spPr/>
      <dgm:t>
        <a:bodyPr/>
        <a:lstStyle/>
        <a:p>
          <a:r>
            <a:rPr lang="en-IN" dirty="0"/>
            <a:t>What resources you have?</a:t>
          </a:r>
        </a:p>
      </dgm:t>
    </dgm:pt>
    <dgm:pt modelId="{A95C7C0D-A753-4B61-A28A-E7135858D4F0}" type="parTrans" cxnId="{6D91C958-6D65-4B7D-9FB5-3DB8A1393F21}">
      <dgm:prSet/>
      <dgm:spPr/>
      <dgm:t>
        <a:bodyPr/>
        <a:lstStyle/>
        <a:p>
          <a:endParaRPr lang="en-IN"/>
        </a:p>
      </dgm:t>
    </dgm:pt>
    <dgm:pt modelId="{67A0A7F7-3798-46B6-8D92-C248F52607D9}" type="sibTrans" cxnId="{6D91C958-6D65-4B7D-9FB5-3DB8A1393F21}">
      <dgm:prSet/>
      <dgm:spPr/>
      <dgm:t>
        <a:bodyPr/>
        <a:lstStyle/>
        <a:p>
          <a:endParaRPr lang="en-IN"/>
        </a:p>
      </dgm:t>
    </dgm:pt>
    <dgm:pt modelId="{B8AC1F63-4333-40AD-9299-370CA4AB8ABB}">
      <dgm:prSet phldrT="[Text]"/>
      <dgm:spPr/>
      <dgm:t>
        <a:bodyPr/>
        <a:lstStyle/>
        <a:p>
          <a:r>
            <a:rPr lang="en-IN" dirty="0"/>
            <a:t>Who you are ?</a:t>
          </a:r>
        </a:p>
        <a:p>
          <a:r>
            <a:rPr lang="en-IN" b="1" dirty="0"/>
            <a:t>(Risk Profile)</a:t>
          </a:r>
        </a:p>
      </dgm:t>
    </dgm:pt>
    <dgm:pt modelId="{2C9BBAA7-1F6C-4F5D-9756-4A48EA73B1CE}" type="parTrans" cxnId="{56559A62-03F7-458D-9990-7D96994522AB}">
      <dgm:prSet/>
      <dgm:spPr/>
      <dgm:t>
        <a:bodyPr/>
        <a:lstStyle/>
        <a:p>
          <a:endParaRPr lang="en-IN"/>
        </a:p>
      </dgm:t>
    </dgm:pt>
    <dgm:pt modelId="{BE894308-2895-4D55-9585-0BE8F059E6B5}" type="sibTrans" cxnId="{56559A62-03F7-458D-9990-7D96994522AB}">
      <dgm:prSet/>
      <dgm:spPr/>
      <dgm:t>
        <a:bodyPr/>
        <a:lstStyle/>
        <a:p>
          <a:endParaRPr lang="en-IN"/>
        </a:p>
      </dgm:t>
    </dgm:pt>
    <dgm:pt modelId="{1AACC59C-0C30-4FCA-A3B8-5876785E986C}">
      <dgm:prSet phldrT="[Text]"/>
      <dgm:spPr/>
      <dgm:t>
        <a:bodyPr/>
        <a:lstStyle/>
        <a:p>
          <a:r>
            <a:rPr lang="en-IN" dirty="0"/>
            <a:t>Where do you want to go? </a:t>
          </a:r>
          <a:r>
            <a:rPr lang="en-IN" b="1" dirty="0"/>
            <a:t>(Goals) </a:t>
          </a:r>
        </a:p>
        <a:p>
          <a:endParaRPr lang="en-IN" dirty="0"/>
        </a:p>
      </dgm:t>
    </dgm:pt>
    <dgm:pt modelId="{E370EB9E-36CC-496F-B628-A592D204FF58}" type="parTrans" cxnId="{714F9D8F-1E3F-4709-A05B-C9A8BC99576D}">
      <dgm:prSet/>
      <dgm:spPr/>
      <dgm:t>
        <a:bodyPr/>
        <a:lstStyle/>
        <a:p>
          <a:endParaRPr lang="en-IN"/>
        </a:p>
      </dgm:t>
    </dgm:pt>
    <dgm:pt modelId="{4027B83A-53A3-4BD4-8C48-8A45D57B9517}" type="sibTrans" cxnId="{714F9D8F-1E3F-4709-A05B-C9A8BC99576D}">
      <dgm:prSet/>
      <dgm:spPr/>
      <dgm:t>
        <a:bodyPr/>
        <a:lstStyle/>
        <a:p>
          <a:endParaRPr lang="en-IN"/>
        </a:p>
      </dgm:t>
    </dgm:pt>
    <dgm:pt modelId="{8A9897B4-1096-49C8-93F7-E176AC06FC57}" type="pres">
      <dgm:prSet presAssocID="{1EFCC369-A73C-4583-AAF7-BC29F5E16506}" presName="Name0" presStyleCnt="0">
        <dgm:presLayoutVars>
          <dgm:dir/>
          <dgm:resizeHandles val="exact"/>
        </dgm:presLayoutVars>
      </dgm:prSet>
      <dgm:spPr/>
      <dgm:t>
        <a:bodyPr/>
        <a:lstStyle/>
        <a:p>
          <a:endParaRPr lang="en-US"/>
        </a:p>
      </dgm:t>
    </dgm:pt>
    <dgm:pt modelId="{7959F6FE-1C3F-4AD6-A3DD-ABFC02650F8E}" type="pres">
      <dgm:prSet presAssocID="{8C6D8B68-3D08-4CF1-8133-5925EFF32E84}" presName="compNode" presStyleCnt="0"/>
      <dgm:spPr/>
    </dgm:pt>
    <dgm:pt modelId="{27C5C78C-6117-4158-BE0A-87F6968B6AC6}" type="pres">
      <dgm:prSet presAssocID="{8C6D8B68-3D08-4CF1-8133-5925EFF32E84}" presName="pictRect" presStyleLbl="node1" presStyleIdx="0" presStyleCnt="4" custLinFactNeighborX="6044" custLinFactNeighborY="-7017"/>
      <dgm:spPr/>
    </dgm:pt>
    <dgm:pt modelId="{62351E1B-F60A-45E9-B26A-683274855631}" type="pres">
      <dgm:prSet presAssocID="{8C6D8B68-3D08-4CF1-8133-5925EFF32E84}" presName="textRect" presStyleLbl="revTx" presStyleIdx="0" presStyleCnt="4">
        <dgm:presLayoutVars>
          <dgm:bulletEnabled val="1"/>
        </dgm:presLayoutVars>
      </dgm:prSet>
      <dgm:spPr/>
      <dgm:t>
        <a:bodyPr/>
        <a:lstStyle/>
        <a:p>
          <a:endParaRPr lang="en-US"/>
        </a:p>
      </dgm:t>
    </dgm:pt>
    <dgm:pt modelId="{AEC8ECC9-BFB9-4BE0-8056-AF8465923A0F}" type="pres">
      <dgm:prSet presAssocID="{4E4A409B-3455-4E6A-A201-5AE69933B157}" presName="sibTrans" presStyleLbl="sibTrans2D1" presStyleIdx="0" presStyleCnt="0"/>
      <dgm:spPr/>
      <dgm:t>
        <a:bodyPr/>
        <a:lstStyle/>
        <a:p>
          <a:endParaRPr lang="en-US"/>
        </a:p>
      </dgm:t>
    </dgm:pt>
    <dgm:pt modelId="{D71C77EC-8318-438D-9A63-7BFE3F35ACEE}" type="pres">
      <dgm:prSet presAssocID="{FE7C32A4-E955-48F7-A437-3AFF39523A4C}" presName="compNode" presStyleCnt="0"/>
      <dgm:spPr/>
    </dgm:pt>
    <dgm:pt modelId="{A8A23903-038C-4C33-B165-E387E19D3BAC}" type="pres">
      <dgm:prSet presAssocID="{FE7C32A4-E955-48F7-A437-3AFF39523A4C}" presName="pictRect" presStyleLbl="node1" presStyleIdx="1" presStyleCnt="4" custLinFactX="13013" custLinFactNeighborX="100000" custLinFactNeighborY="-4982"/>
      <dgm:spPr/>
    </dgm:pt>
    <dgm:pt modelId="{5AC09AFA-CB48-4169-8AC6-02C1A5659657}" type="pres">
      <dgm:prSet presAssocID="{FE7C32A4-E955-48F7-A437-3AFF39523A4C}" presName="textRect" presStyleLbl="revTx" presStyleIdx="1" presStyleCnt="4">
        <dgm:presLayoutVars>
          <dgm:bulletEnabled val="1"/>
        </dgm:presLayoutVars>
      </dgm:prSet>
      <dgm:spPr/>
      <dgm:t>
        <a:bodyPr/>
        <a:lstStyle/>
        <a:p>
          <a:endParaRPr lang="en-US"/>
        </a:p>
      </dgm:t>
    </dgm:pt>
    <dgm:pt modelId="{749ABB6E-57AB-4950-BF79-587D079F0DDD}" type="pres">
      <dgm:prSet presAssocID="{67A0A7F7-3798-46B6-8D92-C248F52607D9}" presName="sibTrans" presStyleLbl="sibTrans2D1" presStyleIdx="0" presStyleCnt="0"/>
      <dgm:spPr/>
      <dgm:t>
        <a:bodyPr/>
        <a:lstStyle/>
        <a:p>
          <a:endParaRPr lang="en-US"/>
        </a:p>
      </dgm:t>
    </dgm:pt>
    <dgm:pt modelId="{4DE254D9-5FBB-438D-A767-D37252D0C470}" type="pres">
      <dgm:prSet presAssocID="{B8AC1F63-4333-40AD-9299-370CA4AB8ABB}" presName="compNode" presStyleCnt="0"/>
      <dgm:spPr/>
    </dgm:pt>
    <dgm:pt modelId="{A9A80C3B-DC75-4D01-A386-F9C7667B646D}" type="pres">
      <dgm:prSet presAssocID="{B8AC1F63-4333-40AD-9299-370CA4AB8ABB}" presName="pictRect" presStyleLbl="node1" presStyleIdx="2" presStyleCnt="4" custLinFactX="-6366" custLinFactNeighborX="-100000" custLinFactNeighborY="-6140"/>
      <dgm:spPr/>
    </dgm:pt>
    <dgm:pt modelId="{C19C7C8D-1C21-4189-9962-72D987612F82}" type="pres">
      <dgm:prSet presAssocID="{B8AC1F63-4333-40AD-9299-370CA4AB8ABB}" presName="textRect" presStyleLbl="revTx" presStyleIdx="2" presStyleCnt="4">
        <dgm:presLayoutVars>
          <dgm:bulletEnabled val="1"/>
        </dgm:presLayoutVars>
      </dgm:prSet>
      <dgm:spPr/>
      <dgm:t>
        <a:bodyPr/>
        <a:lstStyle/>
        <a:p>
          <a:endParaRPr lang="en-US"/>
        </a:p>
      </dgm:t>
    </dgm:pt>
    <dgm:pt modelId="{DC684F0E-0FB3-48EB-A356-56B8A218F5BD}" type="pres">
      <dgm:prSet presAssocID="{BE894308-2895-4D55-9585-0BE8F059E6B5}" presName="sibTrans" presStyleLbl="sibTrans2D1" presStyleIdx="0" presStyleCnt="0"/>
      <dgm:spPr/>
      <dgm:t>
        <a:bodyPr/>
        <a:lstStyle/>
        <a:p>
          <a:endParaRPr lang="en-US"/>
        </a:p>
      </dgm:t>
    </dgm:pt>
    <dgm:pt modelId="{46C2C598-8FF2-43C1-ADE5-402A9E58673B}" type="pres">
      <dgm:prSet presAssocID="{1AACC59C-0C30-4FCA-A3B8-5876785E986C}" presName="compNode" presStyleCnt="0"/>
      <dgm:spPr/>
    </dgm:pt>
    <dgm:pt modelId="{D8997133-28D7-4E70-9D59-529D538D8A4B}" type="pres">
      <dgm:prSet presAssocID="{1AACC59C-0C30-4FCA-A3B8-5876785E986C}" presName="pictRect" presStyleLbl="node1" presStyleIdx="3" presStyleCnt="4"/>
      <dgm:spPr/>
    </dgm:pt>
    <dgm:pt modelId="{DAFE3F8B-DCBB-4614-8A77-D52646CF73AF}" type="pres">
      <dgm:prSet presAssocID="{1AACC59C-0C30-4FCA-A3B8-5876785E986C}" presName="textRect" presStyleLbl="revTx" presStyleIdx="3" presStyleCnt="4">
        <dgm:presLayoutVars>
          <dgm:bulletEnabled val="1"/>
        </dgm:presLayoutVars>
      </dgm:prSet>
      <dgm:spPr/>
      <dgm:t>
        <a:bodyPr/>
        <a:lstStyle/>
        <a:p>
          <a:endParaRPr lang="en-US"/>
        </a:p>
      </dgm:t>
    </dgm:pt>
  </dgm:ptLst>
  <dgm:cxnLst>
    <dgm:cxn modelId="{E6AB4BF5-C07C-4136-9818-D35B98F8FB7D}" type="presOf" srcId="{1AACC59C-0C30-4FCA-A3B8-5876785E986C}" destId="{DAFE3F8B-DCBB-4614-8A77-D52646CF73AF}" srcOrd="0" destOrd="0" presId="urn:microsoft.com/office/officeart/2005/8/layout/pList1#1"/>
    <dgm:cxn modelId="{2B873B6D-F41F-4F00-90E0-0D08CD6E09E6}" type="presOf" srcId="{B8AC1F63-4333-40AD-9299-370CA4AB8ABB}" destId="{C19C7C8D-1C21-4189-9962-72D987612F82}" srcOrd="0" destOrd="0" presId="urn:microsoft.com/office/officeart/2005/8/layout/pList1#1"/>
    <dgm:cxn modelId="{6D91C958-6D65-4B7D-9FB5-3DB8A1393F21}" srcId="{1EFCC369-A73C-4583-AAF7-BC29F5E16506}" destId="{FE7C32A4-E955-48F7-A437-3AFF39523A4C}" srcOrd="1" destOrd="0" parTransId="{A95C7C0D-A753-4B61-A28A-E7135858D4F0}" sibTransId="{67A0A7F7-3798-46B6-8D92-C248F52607D9}"/>
    <dgm:cxn modelId="{73E63141-C474-4748-B1D0-3DDCF59CB667}" type="presOf" srcId="{4E4A409B-3455-4E6A-A201-5AE69933B157}" destId="{AEC8ECC9-BFB9-4BE0-8056-AF8465923A0F}" srcOrd="0" destOrd="0" presId="urn:microsoft.com/office/officeart/2005/8/layout/pList1#1"/>
    <dgm:cxn modelId="{AE22E386-905D-4CA6-B518-1C514B62B5A4}" type="presOf" srcId="{BE894308-2895-4D55-9585-0BE8F059E6B5}" destId="{DC684F0E-0FB3-48EB-A356-56B8A218F5BD}" srcOrd="0" destOrd="0" presId="urn:microsoft.com/office/officeart/2005/8/layout/pList1#1"/>
    <dgm:cxn modelId="{2509F67F-A67F-4BC4-A4A7-96450A44C83B}" type="presOf" srcId="{8C6D8B68-3D08-4CF1-8133-5925EFF32E84}" destId="{62351E1B-F60A-45E9-B26A-683274855631}" srcOrd="0" destOrd="0" presId="urn:microsoft.com/office/officeart/2005/8/layout/pList1#1"/>
    <dgm:cxn modelId="{714F9D8F-1E3F-4709-A05B-C9A8BC99576D}" srcId="{1EFCC369-A73C-4583-AAF7-BC29F5E16506}" destId="{1AACC59C-0C30-4FCA-A3B8-5876785E986C}" srcOrd="3" destOrd="0" parTransId="{E370EB9E-36CC-496F-B628-A592D204FF58}" sibTransId="{4027B83A-53A3-4BD4-8C48-8A45D57B9517}"/>
    <dgm:cxn modelId="{4B058B34-C06A-4F5D-88A3-7BB4DC0D2E73}" type="presOf" srcId="{FE7C32A4-E955-48F7-A437-3AFF39523A4C}" destId="{5AC09AFA-CB48-4169-8AC6-02C1A5659657}" srcOrd="0" destOrd="0" presId="urn:microsoft.com/office/officeart/2005/8/layout/pList1#1"/>
    <dgm:cxn modelId="{0FDE699E-120E-48EE-B5CF-82770796C1E2}" type="presOf" srcId="{1EFCC369-A73C-4583-AAF7-BC29F5E16506}" destId="{8A9897B4-1096-49C8-93F7-E176AC06FC57}" srcOrd="0" destOrd="0" presId="urn:microsoft.com/office/officeart/2005/8/layout/pList1#1"/>
    <dgm:cxn modelId="{92C7F75A-8254-4786-8E98-366A95FD2F1F}" type="presOf" srcId="{67A0A7F7-3798-46B6-8D92-C248F52607D9}" destId="{749ABB6E-57AB-4950-BF79-587D079F0DDD}" srcOrd="0" destOrd="0" presId="urn:microsoft.com/office/officeart/2005/8/layout/pList1#1"/>
    <dgm:cxn modelId="{56559A62-03F7-458D-9990-7D96994522AB}" srcId="{1EFCC369-A73C-4583-AAF7-BC29F5E16506}" destId="{B8AC1F63-4333-40AD-9299-370CA4AB8ABB}" srcOrd="2" destOrd="0" parTransId="{2C9BBAA7-1F6C-4F5D-9756-4A48EA73B1CE}" sibTransId="{BE894308-2895-4D55-9585-0BE8F059E6B5}"/>
    <dgm:cxn modelId="{1C5B74C3-62EF-4134-ABB1-6D3D833B9B6D}" srcId="{1EFCC369-A73C-4583-AAF7-BC29F5E16506}" destId="{8C6D8B68-3D08-4CF1-8133-5925EFF32E84}" srcOrd="0" destOrd="0" parTransId="{B150D60C-8FDD-45AE-9385-373848D70DDB}" sibTransId="{4E4A409B-3455-4E6A-A201-5AE69933B157}"/>
    <dgm:cxn modelId="{56BF3698-7419-4D58-B8BF-E4527D2402D7}" type="presParOf" srcId="{8A9897B4-1096-49C8-93F7-E176AC06FC57}" destId="{7959F6FE-1C3F-4AD6-A3DD-ABFC02650F8E}" srcOrd="0" destOrd="0" presId="urn:microsoft.com/office/officeart/2005/8/layout/pList1#1"/>
    <dgm:cxn modelId="{932EE7F6-3959-497F-BC6A-5197573D478D}" type="presParOf" srcId="{7959F6FE-1C3F-4AD6-A3DD-ABFC02650F8E}" destId="{27C5C78C-6117-4158-BE0A-87F6968B6AC6}" srcOrd="0" destOrd="0" presId="urn:microsoft.com/office/officeart/2005/8/layout/pList1#1"/>
    <dgm:cxn modelId="{DF97CEB5-50B1-4F74-9113-9AF8B164C3A2}" type="presParOf" srcId="{7959F6FE-1C3F-4AD6-A3DD-ABFC02650F8E}" destId="{62351E1B-F60A-45E9-B26A-683274855631}" srcOrd="1" destOrd="0" presId="urn:microsoft.com/office/officeart/2005/8/layout/pList1#1"/>
    <dgm:cxn modelId="{753C6439-1977-480A-9A77-52EE8CA165B0}" type="presParOf" srcId="{8A9897B4-1096-49C8-93F7-E176AC06FC57}" destId="{AEC8ECC9-BFB9-4BE0-8056-AF8465923A0F}" srcOrd="1" destOrd="0" presId="urn:microsoft.com/office/officeart/2005/8/layout/pList1#1"/>
    <dgm:cxn modelId="{9EA6E8A3-7688-4367-8A0C-4EF565EBB5A0}" type="presParOf" srcId="{8A9897B4-1096-49C8-93F7-E176AC06FC57}" destId="{D71C77EC-8318-438D-9A63-7BFE3F35ACEE}" srcOrd="2" destOrd="0" presId="urn:microsoft.com/office/officeart/2005/8/layout/pList1#1"/>
    <dgm:cxn modelId="{831F603E-D31B-4DF0-AD1B-669BFD23DB4F}" type="presParOf" srcId="{D71C77EC-8318-438D-9A63-7BFE3F35ACEE}" destId="{A8A23903-038C-4C33-B165-E387E19D3BAC}" srcOrd="0" destOrd="0" presId="urn:microsoft.com/office/officeart/2005/8/layout/pList1#1"/>
    <dgm:cxn modelId="{373B34C3-EA32-450A-A598-F758D2C4F10D}" type="presParOf" srcId="{D71C77EC-8318-438D-9A63-7BFE3F35ACEE}" destId="{5AC09AFA-CB48-4169-8AC6-02C1A5659657}" srcOrd="1" destOrd="0" presId="urn:microsoft.com/office/officeart/2005/8/layout/pList1#1"/>
    <dgm:cxn modelId="{73368C8E-D0F7-4AF6-B6FF-ACED823F6C72}" type="presParOf" srcId="{8A9897B4-1096-49C8-93F7-E176AC06FC57}" destId="{749ABB6E-57AB-4950-BF79-587D079F0DDD}" srcOrd="3" destOrd="0" presId="urn:microsoft.com/office/officeart/2005/8/layout/pList1#1"/>
    <dgm:cxn modelId="{253F5169-7716-4061-A47C-2342591E6FDF}" type="presParOf" srcId="{8A9897B4-1096-49C8-93F7-E176AC06FC57}" destId="{4DE254D9-5FBB-438D-A767-D37252D0C470}" srcOrd="4" destOrd="0" presId="urn:microsoft.com/office/officeart/2005/8/layout/pList1#1"/>
    <dgm:cxn modelId="{4E64A1B6-7AFC-4009-B3B2-AFA9EFB807A2}" type="presParOf" srcId="{4DE254D9-5FBB-438D-A767-D37252D0C470}" destId="{A9A80C3B-DC75-4D01-A386-F9C7667B646D}" srcOrd="0" destOrd="0" presId="urn:microsoft.com/office/officeart/2005/8/layout/pList1#1"/>
    <dgm:cxn modelId="{EDAAFBB9-4169-44B4-A076-8B93CEE50310}" type="presParOf" srcId="{4DE254D9-5FBB-438D-A767-D37252D0C470}" destId="{C19C7C8D-1C21-4189-9962-72D987612F82}" srcOrd="1" destOrd="0" presId="urn:microsoft.com/office/officeart/2005/8/layout/pList1#1"/>
    <dgm:cxn modelId="{18198E48-5317-4C18-8A52-BA1DBD0BE212}" type="presParOf" srcId="{8A9897B4-1096-49C8-93F7-E176AC06FC57}" destId="{DC684F0E-0FB3-48EB-A356-56B8A218F5BD}" srcOrd="5" destOrd="0" presId="urn:microsoft.com/office/officeart/2005/8/layout/pList1#1"/>
    <dgm:cxn modelId="{1A230CA0-75FF-4F65-8141-51B30C83D559}" type="presParOf" srcId="{8A9897B4-1096-49C8-93F7-E176AC06FC57}" destId="{46C2C598-8FF2-43C1-ADE5-402A9E58673B}" srcOrd="6" destOrd="0" presId="urn:microsoft.com/office/officeart/2005/8/layout/pList1#1"/>
    <dgm:cxn modelId="{C4575B8B-AC72-4707-BF39-47A52DD2194D}" type="presParOf" srcId="{46C2C598-8FF2-43C1-ADE5-402A9E58673B}" destId="{D8997133-28D7-4E70-9D59-529D538D8A4B}" srcOrd="0" destOrd="0" presId="urn:microsoft.com/office/officeart/2005/8/layout/pList1#1"/>
    <dgm:cxn modelId="{89D32CE7-1733-4B40-945A-CEC11DF45046}" type="presParOf" srcId="{46C2C598-8FF2-43C1-ADE5-402A9E58673B}" destId="{DAFE3F8B-DCBB-4614-8A77-D52646CF73AF}" srcOrd="1" destOrd="0" presId="urn:microsoft.com/office/officeart/2005/8/layout/pList1#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C5C78C-6117-4158-BE0A-87F6968B6AC6}">
      <dsp:nvSpPr>
        <dsp:cNvPr id="0" name=""/>
        <dsp:cNvSpPr/>
      </dsp:nvSpPr>
      <dsp:spPr>
        <a:xfrm>
          <a:off x="105925" y="528981"/>
          <a:ext cx="1693689" cy="116695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351E1B-F60A-45E9-B26A-683274855631}">
      <dsp:nvSpPr>
        <dsp:cNvPr id="0" name=""/>
        <dsp:cNvSpPr/>
      </dsp:nvSpPr>
      <dsp:spPr>
        <a:xfrm>
          <a:off x="3559" y="1777818"/>
          <a:ext cx="1693689" cy="628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en-IN" sz="1200" kern="1200" dirty="0"/>
            <a:t>Where you are?</a:t>
          </a:r>
        </a:p>
      </dsp:txBody>
      <dsp:txXfrm>
        <a:off x="3559" y="1777818"/>
        <a:ext cx="1693689" cy="628358"/>
      </dsp:txXfrm>
    </dsp:sp>
    <dsp:sp modelId="{A8A23903-038C-4C33-B165-E387E19D3BAC}">
      <dsp:nvSpPr>
        <dsp:cNvPr id="0" name=""/>
        <dsp:cNvSpPr/>
      </dsp:nvSpPr>
      <dsp:spPr>
        <a:xfrm>
          <a:off x="3780778" y="552728"/>
          <a:ext cx="1693689" cy="116695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C09AFA-CB48-4169-8AC6-02C1A5659657}">
      <dsp:nvSpPr>
        <dsp:cNvPr id="0" name=""/>
        <dsp:cNvSpPr/>
      </dsp:nvSpPr>
      <dsp:spPr>
        <a:xfrm>
          <a:off x="1866688" y="1777818"/>
          <a:ext cx="1693689" cy="628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en-IN" sz="1200" kern="1200" dirty="0"/>
            <a:t>What resources you have?</a:t>
          </a:r>
        </a:p>
      </dsp:txBody>
      <dsp:txXfrm>
        <a:off x="1866688" y="1777818"/>
        <a:ext cx="1693689" cy="628358"/>
      </dsp:txXfrm>
    </dsp:sp>
    <dsp:sp modelId="{A9A80C3B-DC75-4D01-A386-F9C7667B646D}">
      <dsp:nvSpPr>
        <dsp:cNvPr id="0" name=""/>
        <dsp:cNvSpPr/>
      </dsp:nvSpPr>
      <dsp:spPr>
        <a:xfrm>
          <a:off x="1928308" y="539215"/>
          <a:ext cx="1693689" cy="116695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9C7C8D-1C21-4189-9962-72D987612F82}">
      <dsp:nvSpPr>
        <dsp:cNvPr id="0" name=""/>
        <dsp:cNvSpPr/>
      </dsp:nvSpPr>
      <dsp:spPr>
        <a:xfrm>
          <a:off x="3729818" y="1777818"/>
          <a:ext cx="1693689" cy="628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en-IN" sz="1200" kern="1200" dirty="0"/>
            <a:t>Who you are ?</a:t>
          </a:r>
        </a:p>
        <a:p>
          <a:pPr lvl="0" algn="ctr" defTabSz="533400">
            <a:lnSpc>
              <a:spcPct val="90000"/>
            </a:lnSpc>
            <a:spcBef>
              <a:spcPct val="0"/>
            </a:spcBef>
            <a:spcAft>
              <a:spcPct val="35000"/>
            </a:spcAft>
          </a:pPr>
          <a:r>
            <a:rPr lang="en-IN" sz="1200" b="1" kern="1200" dirty="0"/>
            <a:t>(Risk Profile)</a:t>
          </a:r>
        </a:p>
      </dsp:txBody>
      <dsp:txXfrm>
        <a:off x="3729818" y="1777818"/>
        <a:ext cx="1693689" cy="628358"/>
      </dsp:txXfrm>
    </dsp:sp>
    <dsp:sp modelId="{D8997133-28D7-4E70-9D59-529D538D8A4B}">
      <dsp:nvSpPr>
        <dsp:cNvPr id="0" name=""/>
        <dsp:cNvSpPr/>
      </dsp:nvSpPr>
      <dsp:spPr>
        <a:xfrm>
          <a:off x="5592948" y="610866"/>
          <a:ext cx="1693689" cy="1166952"/>
        </a:xfrm>
        <a:prstGeom prst="round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FE3F8B-DCBB-4614-8A77-D52646CF73AF}">
      <dsp:nvSpPr>
        <dsp:cNvPr id="0" name=""/>
        <dsp:cNvSpPr/>
      </dsp:nvSpPr>
      <dsp:spPr>
        <a:xfrm>
          <a:off x="5592948" y="1777818"/>
          <a:ext cx="1693689" cy="6283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0" numCol="1" spcCol="1270" anchor="t" anchorCtr="0">
          <a:noAutofit/>
        </a:bodyPr>
        <a:lstStyle/>
        <a:p>
          <a:pPr lvl="0" algn="ctr" defTabSz="533400">
            <a:lnSpc>
              <a:spcPct val="90000"/>
            </a:lnSpc>
            <a:spcBef>
              <a:spcPct val="0"/>
            </a:spcBef>
            <a:spcAft>
              <a:spcPct val="35000"/>
            </a:spcAft>
          </a:pPr>
          <a:r>
            <a:rPr lang="en-IN" sz="1200" kern="1200" dirty="0"/>
            <a:t>Where do you want to go? </a:t>
          </a:r>
          <a:r>
            <a:rPr lang="en-IN" sz="1200" b="1" kern="1200" dirty="0"/>
            <a:t>(Goals) </a:t>
          </a:r>
        </a:p>
        <a:p>
          <a:pPr lvl="0" algn="ctr" defTabSz="533400">
            <a:lnSpc>
              <a:spcPct val="90000"/>
            </a:lnSpc>
            <a:spcBef>
              <a:spcPct val="0"/>
            </a:spcBef>
            <a:spcAft>
              <a:spcPct val="35000"/>
            </a:spcAft>
          </a:pPr>
          <a:endParaRPr lang="en-IN" sz="1200" kern="1200" dirty="0"/>
        </a:p>
      </dsp:txBody>
      <dsp:txXfrm>
        <a:off x="5592948" y="1777818"/>
        <a:ext cx="1693689" cy="628358"/>
      </dsp:txXfrm>
    </dsp:sp>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pPr>
              <a:defRPr/>
            </a:pPr>
            <a:fld id="{25058081-133A-4FBD-8EA5-E8E000760C7B}" type="datetimeFigureOut">
              <a:rPr lang="en-IN"/>
              <a:pPr>
                <a:defRPr/>
              </a:pPr>
              <a:t>8/3/2018</a:t>
            </a:fld>
            <a:endParaRPr lang="en-IN"/>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EBCF0E1-536F-46E0-BDBB-354F01CD435C}" type="slidenum">
              <a:rPr lang="en-IN"/>
              <a:pPr>
                <a:defRPr/>
              </a:pPr>
              <a:t>‹#›</a:t>
            </a:fld>
            <a:endParaRPr lang="en-IN"/>
          </a:p>
        </p:txBody>
      </p:sp>
    </p:spTree>
    <p:extLst>
      <p:ext uri="{BB962C8B-B14F-4D97-AF65-F5344CB8AC3E}">
        <p14:creationId xmlns:p14="http://schemas.microsoft.com/office/powerpoint/2010/main" xmlns="" val="20361490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IN" noProof="0"/>
          </a:p>
        </p:txBody>
      </p:sp>
      <p:sp>
        <p:nvSpPr>
          <p:cNvPr id="9" name="Slide Image Placeholder 8"/>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IN"/>
          </a:p>
        </p:txBody>
      </p:sp>
      <p:sp>
        <p:nvSpPr>
          <p:cNvPr id="10" name="Footer Placeholder 9"/>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IN"/>
          </a:p>
        </p:txBody>
      </p:sp>
      <p:sp>
        <p:nvSpPr>
          <p:cNvPr id="11" name="Header Placeholder 10"/>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N"/>
          </a:p>
        </p:txBody>
      </p:sp>
      <p:sp>
        <p:nvSpPr>
          <p:cNvPr id="12" name="Date Placeholder 11"/>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E34748F7-F6A0-4CEE-8EAA-EFD2A9FB9F1D}" type="datetimeFigureOut">
              <a:rPr lang="en-IN" smtClean="0"/>
              <a:pPr/>
              <a:t>8/3/2018</a:t>
            </a:fld>
            <a:endParaRPr lang="en-IN"/>
          </a:p>
        </p:txBody>
      </p:sp>
      <p:sp>
        <p:nvSpPr>
          <p:cNvPr id="13" name="Slide Number Placeholder 12"/>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BACE4417-3A40-4CFB-BAB6-CAF6B2597104}" type="slidenum">
              <a:rPr lang="en-IN" smtClean="0"/>
              <a:pPr/>
              <a:t>‹#›</a:t>
            </a:fld>
            <a:endParaRPr lang="en-IN"/>
          </a:p>
        </p:txBody>
      </p:sp>
    </p:spTree>
    <p:extLst>
      <p:ext uri="{BB962C8B-B14F-4D97-AF65-F5344CB8AC3E}">
        <p14:creationId xmlns:p14="http://schemas.microsoft.com/office/powerpoint/2010/main" xmlns="" val="21695888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41DAE1E-CBF7-4028-A555-0D93268ACB39}" type="slidenum">
              <a:rPr lang="en-IN" smtClean="0"/>
              <a:pPr/>
              <a:t>1</a:t>
            </a:fld>
            <a:endParaRPr lang="en-IN"/>
          </a:p>
        </p:txBody>
      </p:sp>
    </p:spTree>
    <p:extLst>
      <p:ext uri="{BB962C8B-B14F-4D97-AF65-F5344CB8AC3E}">
        <p14:creationId xmlns:p14="http://schemas.microsoft.com/office/powerpoint/2010/main" xmlns="" val="3292173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a:t>I</a:t>
            </a:r>
            <a:r>
              <a:rPr lang="en-IN" baseline="0" dirty="0"/>
              <a:t> am so glad to be present here as a member of 2 communities the Chartered Accountants Fellows and as a member of the Financial Planners as well. I sense a deep synergy between these 2 professions, 1 connected to the tax and regulatory requirements and the other to investment advise along with all its requirements like insurance, retirement planning, portfolio management </a:t>
            </a:r>
            <a:r>
              <a:rPr lang="en-IN" baseline="0" dirty="0" err="1"/>
              <a:t>etc</a:t>
            </a:r>
            <a:r>
              <a:rPr lang="en-IN" baseline="0" dirty="0"/>
              <a:t> . </a:t>
            </a:r>
            <a:r>
              <a:rPr lang="en-IN" dirty="0"/>
              <a:t>However investment advise is based on certain presumptions and its numbers are more fuzzy than tax advise.</a:t>
            </a:r>
          </a:p>
          <a:p>
            <a:pPr marL="0" marR="0" indent="0" algn="l" defTabSz="914400" rtl="0" eaLnBrk="1" fontAlgn="auto" latinLnBrk="0" hangingPunct="1">
              <a:lnSpc>
                <a:spcPct val="100000"/>
              </a:lnSpc>
              <a:spcBef>
                <a:spcPts val="0"/>
              </a:spcBef>
              <a:spcAft>
                <a:spcPts val="0"/>
              </a:spcAft>
              <a:buClrTx/>
              <a:buSzTx/>
              <a:buFontTx/>
              <a:buNone/>
              <a:tabLst/>
              <a:defRPr/>
            </a:pPr>
            <a:r>
              <a:rPr lang="en-IN" dirty="0"/>
              <a:t>In</a:t>
            </a:r>
            <a:r>
              <a:rPr lang="en-IN" baseline="0" dirty="0"/>
              <a:t> fact it is very difficult to see any major financial area not covered by these 2 professionals in conjunction.</a:t>
            </a:r>
            <a:endParaRPr lang="en-IN" dirty="0"/>
          </a:p>
          <a:p>
            <a:endParaRPr lang="en-IN" dirty="0"/>
          </a:p>
        </p:txBody>
      </p:sp>
      <p:sp>
        <p:nvSpPr>
          <p:cNvPr id="4" name="Slide Number Placeholder 3"/>
          <p:cNvSpPr>
            <a:spLocks noGrp="1"/>
          </p:cNvSpPr>
          <p:nvPr>
            <p:ph type="sldNum" sz="quarter" idx="10"/>
          </p:nvPr>
        </p:nvSpPr>
        <p:spPr/>
        <p:txBody>
          <a:bodyPr/>
          <a:lstStyle/>
          <a:p>
            <a:fld id="{641DAE1E-CBF7-4028-A555-0D93268ACB39}" type="slidenum">
              <a:rPr lang="en-IN" smtClean="0"/>
              <a:pPr/>
              <a:t>7</a:t>
            </a:fld>
            <a:endParaRPr lang="en-IN"/>
          </a:p>
        </p:txBody>
      </p:sp>
    </p:spTree>
    <p:extLst>
      <p:ext uri="{BB962C8B-B14F-4D97-AF65-F5344CB8AC3E}">
        <p14:creationId xmlns:p14="http://schemas.microsoft.com/office/powerpoint/2010/main" xmlns="" val="1102538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41DAE1E-CBF7-4028-A555-0D93268ACB39}" type="slidenum">
              <a:rPr lang="en-IN" smtClean="0"/>
              <a:pPr/>
              <a:t>10</a:t>
            </a:fld>
            <a:endParaRPr lang="en-IN"/>
          </a:p>
        </p:txBody>
      </p:sp>
    </p:spTree>
    <p:extLst>
      <p:ext uri="{BB962C8B-B14F-4D97-AF65-F5344CB8AC3E}">
        <p14:creationId xmlns:p14="http://schemas.microsoft.com/office/powerpoint/2010/main" xmlns="" val="2994742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a:t>Click to edit Master title style</a:t>
            </a:r>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defRPr/>
            </a:pPr>
            <a:endParaRPr lang="en-US" altLang="en-US"/>
          </a:p>
        </p:txBody>
      </p:sp>
      <p:sp>
        <p:nvSpPr>
          <p:cNvPr id="16" name="Slide Number Placeholder 15"/>
          <p:cNvSpPr>
            <a:spLocks noGrp="1"/>
          </p:cNvSpPr>
          <p:nvPr>
            <p:ph type="sldNum" sz="quarter" idx="11"/>
          </p:nvPr>
        </p:nvSpPr>
        <p:spPr/>
        <p:txBody>
          <a:bodyPr/>
          <a:lstStyle/>
          <a:p>
            <a:pPr>
              <a:defRPr/>
            </a:pPr>
            <a:fld id="{5B76C0F7-3704-4A97-B48D-956C24BF3F9C}" type="slidenum">
              <a:rPr lang="en-US" altLang="en-US" smtClean="0"/>
              <a:pPr>
                <a:defRPr/>
              </a:pPr>
              <a:t>‹#›</a:t>
            </a:fld>
            <a:endParaRPr lang="en-US" altLang="en-US"/>
          </a:p>
        </p:txBody>
      </p:sp>
      <p:sp>
        <p:nvSpPr>
          <p:cNvPr id="17" name="Footer Placeholder 16"/>
          <p:cNvSpPr>
            <a:spLocks noGrp="1"/>
          </p:cNvSpPr>
          <p:nvPr>
            <p:ph type="ftr" sz="quarter" idx="12"/>
          </p:nvPr>
        </p:nvSpPr>
        <p:spPr/>
        <p:txBody>
          <a:bodyPr/>
          <a:lstStyle/>
          <a:p>
            <a:pPr>
              <a:defRPr/>
            </a:pPr>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58BEC92-D26D-4FB9-AD88-F7BBF796DFE2}" type="slidenum">
              <a:rPr lang="en-US" altLang="en-US" smtClean="0"/>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3DE54957-81E8-4A22-9B66-22332399EBDF}" type="slidenum">
              <a:rPr lang="en-US" altLang="en-US" smtClean="0"/>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4" name="Date Placeholder 13"/>
          <p:cNvSpPr>
            <a:spLocks noGrp="1"/>
          </p:cNvSpPr>
          <p:nvPr>
            <p:ph type="dt" sz="half" idx="14"/>
          </p:nvPr>
        </p:nvSpPr>
        <p:spPr/>
        <p:txBody>
          <a:bodyPr/>
          <a:lstStyle/>
          <a:p>
            <a:pPr>
              <a:defRPr/>
            </a:pPr>
            <a:endParaRPr lang="en-US" altLang="en-US" dirty="0"/>
          </a:p>
        </p:txBody>
      </p:sp>
      <p:sp>
        <p:nvSpPr>
          <p:cNvPr id="15" name="Slide Number Placeholder 14"/>
          <p:cNvSpPr>
            <a:spLocks noGrp="1"/>
          </p:cNvSpPr>
          <p:nvPr>
            <p:ph type="sldNum" sz="quarter" idx="15"/>
          </p:nvPr>
        </p:nvSpPr>
        <p:spPr/>
        <p:txBody>
          <a:bodyPr/>
          <a:lstStyle>
            <a:lvl1pPr algn="ctr">
              <a:defRPr/>
            </a:lvl1pPr>
          </a:lstStyle>
          <a:p>
            <a:pPr>
              <a:defRPr/>
            </a:pPr>
            <a:fld id="{ED490D56-86A6-44DE-A8CF-C3D50AB431D6}" type="slidenum">
              <a:rPr lang="en-US" altLang="en-US" smtClean="0"/>
              <a:pPr>
                <a:defRPr/>
              </a:pPr>
              <a:t>‹#›</a:t>
            </a:fld>
            <a:endParaRPr lang="en-US" altLang="en-US"/>
          </a:p>
        </p:txBody>
      </p:sp>
      <p:sp>
        <p:nvSpPr>
          <p:cNvPr id="16" name="Footer Placeholder 15"/>
          <p:cNvSpPr>
            <a:spLocks noGrp="1"/>
          </p:cNvSpPr>
          <p:nvPr>
            <p:ph type="ftr" sz="quarter" idx="16"/>
          </p:nvPr>
        </p:nvSpPr>
        <p:spPr/>
        <p:txBody>
          <a:bodyPr/>
          <a:lstStyle/>
          <a:p>
            <a:pPr>
              <a:defRPr/>
            </a:pPr>
            <a:endParaRPr lang="en-US" altLang="en-US" dirty="0"/>
          </a:p>
        </p:txBody>
      </p:sp>
      <p:sp>
        <p:nvSpPr>
          <p:cNvPr id="17" name="Title 16"/>
          <p:cNvSpPr>
            <a:spLocks noGrp="1"/>
          </p:cNvSpPr>
          <p:nvPr>
            <p:ph type="title"/>
          </p:nvPr>
        </p:nvSpPr>
        <p:spPr/>
        <p:txBody>
          <a:bodyPr rtlCol="0" anchor="b" anchorCtr="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20689DB3-D67B-4CB8-988C-9AC311F84402}" type="slidenum">
              <a:rPr lang="en-US" altLang="en-US" smtClean="0"/>
              <a:pPr>
                <a:defRPr/>
              </a:pPr>
              <a:t>‹#›</a:t>
            </a:fld>
            <a:endParaRPr lang="en-US" alt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a:t>Click to edit Master title style</a:t>
            </a:r>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F188ADDA-F1C1-43F2-99DD-00ED933A1002}" type="slidenum">
              <a:rPr lang="en-US" altLang="en-US" smtClean="0"/>
              <a:pPr>
                <a:defRPr/>
              </a:pPr>
              <a:t>‹#›</a:t>
            </a:fld>
            <a:endParaRPr lang="en-US" altLang="en-US"/>
          </a:p>
        </p:txBody>
      </p:sp>
      <p:sp>
        <p:nvSpPr>
          <p:cNvPr id="2" name="Title 1"/>
          <p:cNvSpPr>
            <a:spLocks noGrp="1"/>
          </p:cNvSpPr>
          <p:nvPr>
            <p:ph type="title"/>
          </p:nvPr>
        </p:nvSpPr>
        <p:spPr/>
        <p:txBody>
          <a:bodyPr/>
          <a:lstStyle/>
          <a:p>
            <a:r>
              <a:rPr kumimoji="0" lang="en-US"/>
              <a:t>Click to edit Master title style</a:t>
            </a:r>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B0F7FBBB-C950-42DE-B9C6-4B16CE1E9646}" type="slidenum">
              <a:rPr lang="en-US" altLang="en-US" smtClean="0"/>
              <a:pPr>
                <a:defRPr/>
              </a:pPr>
              <a:t>‹#›</a:t>
            </a:fld>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7" name="Date Placeholder 6"/>
          <p:cNvSpPr>
            <a:spLocks noGrp="1"/>
          </p:cNvSpPr>
          <p:nvPr>
            <p:ph type="dt" sz="half" idx="10"/>
          </p:nvPr>
        </p:nvSpPr>
        <p:spPr/>
        <p:txBody>
          <a:bodyPr/>
          <a:lstStyle/>
          <a:p>
            <a:pPr>
              <a:defRPr/>
            </a:pPr>
            <a:endParaRPr lang="en-US" alt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a:t>Click to edit Master title style</a:t>
            </a:r>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05D79286-AA94-455A-AD66-A957DA409BBA}" type="slidenum">
              <a:rPr lang="en-US" altLang="en-US" smtClean="0"/>
              <a:pPr>
                <a:defRPr/>
              </a:pPr>
              <a:t>‹#›</a:t>
            </a:fld>
            <a:endParaRPr lang="en-US" altLang="en-US"/>
          </a:p>
        </p:txBody>
      </p:sp>
      <p:sp>
        <p:nvSpPr>
          <p:cNvPr id="2" name="Title 1"/>
          <p:cNvSpPr>
            <a:spLocks noGrp="1"/>
          </p:cNvSpPr>
          <p:nvPr>
            <p:ph type="title"/>
          </p:nvPr>
        </p:nvSpPr>
        <p:spPr/>
        <p:txBody>
          <a:bodyPr/>
          <a:lstStyle/>
          <a:p>
            <a:r>
              <a:rPr kumimoji="0"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375E69A7-41D3-409B-AB3B-97D6157F6AC2}"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8" name="Date Placeholder 7"/>
          <p:cNvSpPr>
            <a:spLocks noGrp="1"/>
          </p:cNvSpPr>
          <p:nvPr>
            <p:ph type="dt" sz="half" idx="14"/>
          </p:nvPr>
        </p:nvSpPr>
        <p:spPr/>
        <p:txBody>
          <a:bodyPr/>
          <a:lstStyle/>
          <a:p>
            <a:pPr>
              <a:defRPr/>
            </a:pPr>
            <a:endParaRPr lang="en-US" altLang="en-US"/>
          </a:p>
        </p:txBody>
      </p:sp>
      <p:sp>
        <p:nvSpPr>
          <p:cNvPr id="9" name="Slide Number Placeholder 8"/>
          <p:cNvSpPr>
            <a:spLocks noGrp="1"/>
          </p:cNvSpPr>
          <p:nvPr>
            <p:ph type="sldNum" sz="quarter" idx="15"/>
          </p:nvPr>
        </p:nvSpPr>
        <p:spPr/>
        <p:txBody>
          <a:bodyPr/>
          <a:lstStyle/>
          <a:p>
            <a:pPr>
              <a:defRPr/>
            </a:pPr>
            <a:fld id="{473CAB9C-8253-4CCF-A996-959EB3AB9430}" type="slidenum">
              <a:rPr lang="en-US" altLang="en-US" smtClean="0"/>
              <a:pPr>
                <a:defRPr/>
              </a:pPr>
              <a:t>‹#›</a:t>
            </a:fld>
            <a:endParaRPr lang="en-US" altLang="en-US"/>
          </a:p>
        </p:txBody>
      </p:sp>
      <p:sp>
        <p:nvSpPr>
          <p:cNvPr id="10" name="Footer Placeholder 9"/>
          <p:cNvSpPr>
            <a:spLocks noGrp="1"/>
          </p:cNvSpPr>
          <p:nvPr>
            <p:ph type="ftr" sz="quarter" idx="16"/>
          </p:nvPr>
        </p:nvSpPr>
        <p:spPr/>
        <p:txBody>
          <a:bodyPr/>
          <a:lstStyle/>
          <a:p>
            <a:pPr>
              <a:defRPr/>
            </a:pPr>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a:t>Click to edit Master title style</a:t>
            </a:r>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a:t>Click icon to add picture</a:t>
            </a:r>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8" name="Date Placeholder 7"/>
          <p:cNvSpPr>
            <a:spLocks noGrp="1"/>
          </p:cNvSpPr>
          <p:nvPr>
            <p:ph type="dt" sz="half" idx="10"/>
          </p:nvPr>
        </p:nvSpPr>
        <p:spPr/>
        <p:txBody>
          <a:bodyPr/>
          <a:lstStyle/>
          <a:p>
            <a:pPr>
              <a:defRPr/>
            </a:pPr>
            <a:endParaRPr lang="en-US" altLang="en-US"/>
          </a:p>
        </p:txBody>
      </p:sp>
      <p:sp>
        <p:nvSpPr>
          <p:cNvPr id="9" name="Slide Number Placeholder 8"/>
          <p:cNvSpPr>
            <a:spLocks noGrp="1"/>
          </p:cNvSpPr>
          <p:nvPr>
            <p:ph type="sldNum" sz="quarter" idx="11"/>
          </p:nvPr>
        </p:nvSpPr>
        <p:spPr/>
        <p:txBody>
          <a:bodyPr/>
          <a:lstStyle/>
          <a:p>
            <a:pPr>
              <a:defRPr/>
            </a:pPr>
            <a:fld id="{DF32950C-8520-4FFA-8BF1-3E4ACE681637}" type="slidenum">
              <a:rPr lang="en-US" altLang="en-US" smtClean="0"/>
              <a:pPr>
                <a:defRPr/>
              </a:pPr>
              <a:t>‹#›</a:t>
            </a:fld>
            <a:endParaRPr lang="en-US" altLang="en-US"/>
          </a:p>
        </p:txBody>
      </p:sp>
      <p:sp>
        <p:nvSpPr>
          <p:cNvPr id="10" name="Footer Placeholder 9"/>
          <p:cNvSpPr>
            <a:spLocks noGrp="1"/>
          </p:cNvSpPr>
          <p:nvPr>
            <p:ph type="ftr" sz="quarter" idx="12"/>
          </p:nvPr>
        </p:nvSpPr>
        <p:spPr/>
        <p:txBody>
          <a:bodyPr/>
          <a:lstStyle/>
          <a:p>
            <a:pPr>
              <a:defRPr/>
            </a:pPr>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8/3/2018</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a:t>Click to edit Master title style</a:t>
            </a:r>
          </a:p>
        </p:txBody>
      </p:sp>
      <p:pic>
        <p:nvPicPr>
          <p:cNvPr id="7" name="Picture 2"/>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19050" y="0"/>
            <a:ext cx="9163050" cy="5715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userDrawn="1"/>
        </p:nvSpPr>
        <p:spPr>
          <a:xfrm>
            <a:off x="6516216" y="6340678"/>
            <a:ext cx="2327753" cy="338554"/>
          </a:xfrm>
          <a:prstGeom prst="rect">
            <a:avLst/>
          </a:prstGeom>
          <a:noFill/>
        </p:spPr>
        <p:txBody>
          <a:bodyPr wrap="none" rtlCol="0">
            <a:spAutoFit/>
          </a:bodyPr>
          <a:lstStyle/>
          <a:p>
            <a:r>
              <a:rPr lang="en-IN" sz="1600" dirty="0">
                <a:latin typeface="Arial" panose="020B0604020202020204" pitchFamily="34" charset="0"/>
                <a:cs typeface="Arial" panose="020B0604020202020204" pitchFamily="34" charset="0"/>
              </a:rPr>
              <a:t>www.harshroongta.com</a:t>
            </a:r>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N" dirty="0"/>
              <a:t>Financial Planning and Wealth Management</a:t>
            </a:r>
          </a:p>
        </p:txBody>
      </p:sp>
      <p:sp>
        <p:nvSpPr>
          <p:cNvPr id="3" name="Subtitle 2"/>
          <p:cNvSpPr>
            <a:spLocks noGrp="1"/>
          </p:cNvSpPr>
          <p:nvPr>
            <p:ph type="subTitle" idx="1"/>
          </p:nvPr>
        </p:nvSpPr>
        <p:spPr/>
        <p:txBody>
          <a:bodyPr/>
          <a:lstStyle/>
          <a:p>
            <a:r>
              <a:rPr lang="en-IN" dirty="0"/>
              <a:t>Why a career in Financial Planning and investment advisory practise can be rewarding for Chartered Accountants?</a:t>
            </a:r>
          </a:p>
        </p:txBody>
      </p:sp>
    </p:spTree>
    <p:extLst>
      <p:ext uri="{BB962C8B-B14F-4D97-AF65-F5344CB8AC3E}">
        <p14:creationId xmlns:p14="http://schemas.microsoft.com/office/powerpoint/2010/main" xmlns="" val="2159591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055" y="574430"/>
            <a:ext cx="8229600" cy="1219200"/>
          </a:xfrm>
        </p:spPr>
        <p:txBody>
          <a:bodyPr>
            <a:normAutofit fontScale="90000"/>
          </a:bodyPr>
          <a:lstStyle/>
          <a:p>
            <a:r>
              <a:rPr lang="en-US" dirty="0">
                <a:solidFill>
                  <a:srgbClr val="0070C0"/>
                </a:solidFill>
              </a:rPr>
              <a:t>C</a:t>
            </a:r>
            <a:r>
              <a:rPr lang="en-IN" dirty="0" err="1">
                <a:solidFill>
                  <a:srgbClr val="0070C0"/>
                </a:solidFill>
              </a:rPr>
              <a:t>ollecting</a:t>
            </a:r>
            <a:r>
              <a:rPr lang="en-IN" dirty="0">
                <a:solidFill>
                  <a:srgbClr val="0070C0"/>
                </a:solidFill>
              </a:rPr>
              <a:t> data about Clients current situation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738479600"/>
              </p:ext>
            </p:extLst>
          </p:nvPr>
        </p:nvGraphicFramePr>
        <p:xfrm>
          <a:off x="767953" y="2571750"/>
          <a:ext cx="7290197" cy="30170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Straight Arrow Connector 8"/>
          <p:cNvCxnSpPr/>
          <p:nvPr/>
        </p:nvCxnSpPr>
        <p:spPr>
          <a:xfrm>
            <a:off x="1003111" y="5033466"/>
            <a:ext cx="3244755" cy="3070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14902" y="5238182"/>
            <a:ext cx="2354239" cy="369332"/>
          </a:xfrm>
          <a:prstGeom prst="rect">
            <a:avLst/>
          </a:prstGeom>
          <a:noFill/>
        </p:spPr>
        <p:txBody>
          <a:bodyPr wrap="square" rtlCol="0">
            <a:spAutoFit/>
          </a:bodyPr>
          <a:lstStyle/>
          <a:p>
            <a:r>
              <a:rPr lang="en-IN" sz="1800" dirty="0"/>
              <a:t>          Protection </a:t>
            </a:r>
          </a:p>
        </p:txBody>
      </p:sp>
    </p:spTree>
    <p:extLst>
      <p:ext uri="{BB962C8B-B14F-4D97-AF65-F5344CB8AC3E}">
        <p14:creationId xmlns:p14="http://schemas.microsoft.com/office/powerpoint/2010/main" xmlns="" val="3111989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highlight>
                  <a:srgbClr val="0000FF"/>
                </a:highlight>
              </a:rPr>
              <a:t>Where you are-Clients financial status</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N" sz="2400" dirty="0"/>
              <a:t>A clients status can be ascertained by gathering data like Income , Assets ,Liabilities and Asset Ownership.</a:t>
            </a:r>
          </a:p>
          <a:p>
            <a:pPr>
              <a:buFont typeface="Wingdings" panose="05000000000000000000" pitchFamily="2" charset="2"/>
              <a:buChar char="Ø"/>
            </a:pPr>
            <a:r>
              <a:rPr lang="en-IN" sz="2400" dirty="0"/>
              <a:t>Data Gathering is a place where CA’s have a big advantage as full information is shared with tax advisors.</a:t>
            </a:r>
          </a:p>
          <a:p>
            <a:pPr>
              <a:buFont typeface="Wingdings" panose="05000000000000000000" pitchFamily="2" charset="2"/>
              <a:buChar char="Ø"/>
            </a:pPr>
            <a:r>
              <a:rPr lang="en-IN" sz="2400" dirty="0"/>
              <a:t>Comprehensive Services are preferred by clients </a:t>
            </a:r>
          </a:p>
          <a:p>
            <a:pPr>
              <a:buFont typeface="Wingdings" panose="05000000000000000000" pitchFamily="2" charset="2"/>
              <a:buChar char="Ø"/>
            </a:pPr>
            <a:r>
              <a:rPr lang="en-US" sz="2400" dirty="0"/>
              <a:t>S</a:t>
            </a:r>
            <a:r>
              <a:rPr lang="en-IN" sz="2400" dirty="0"/>
              <a:t>ample Data Sheet is enclosed </a:t>
            </a:r>
          </a:p>
          <a:p>
            <a:pPr>
              <a:buFont typeface="Wingdings" panose="05000000000000000000" pitchFamily="2" charset="2"/>
              <a:buChar char="Ø"/>
            </a:pPr>
            <a:endParaRPr lang="en-IN" sz="2400" dirty="0"/>
          </a:p>
          <a:p>
            <a:pPr marL="0" indent="0">
              <a:buNone/>
            </a:pPr>
            <a:endParaRPr lang="en-IN" dirty="0"/>
          </a:p>
        </p:txBody>
      </p:sp>
    </p:spTree>
    <p:extLst>
      <p:ext uri="{BB962C8B-B14F-4D97-AF65-F5344CB8AC3E}">
        <p14:creationId xmlns:p14="http://schemas.microsoft.com/office/powerpoint/2010/main" xmlns="" val="2515679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dirty="0">
                <a:solidFill>
                  <a:srgbClr val="0070C0"/>
                </a:solidFill>
              </a:rPr>
              <a:t>Analyse and assess</a:t>
            </a:r>
          </a:p>
        </p:txBody>
      </p:sp>
      <p:sp>
        <p:nvSpPr>
          <p:cNvPr id="4" name="TextBox 3"/>
          <p:cNvSpPr txBox="1"/>
          <p:nvPr/>
        </p:nvSpPr>
        <p:spPr>
          <a:xfrm>
            <a:off x="1105319" y="1758462"/>
            <a:ext cx="6644768" cy="1200329"/>
          </a:xfrm>
          <a:prstGeom prst="rect">
            <a:avLst/>
          </a:prstGeom>
          <a:noFill/>
        </p:spPr>
        <p:txBody>
          <a:bodyPr wrap="none" rtlCol="0">
            <a:spAutoFit/>
          </a:bodyPr>
          <a:lstStyle/>
          <a:p>
            <a:pPr marL="342900" indent="-342900">
              <a:buFont typeface="Arial" panose="020B0604020202020204" pitchFamily="34" charset="0"/>
              <a:buChar char="•"/>
            </a:pPr>
            <a:r>
              <a:rPr lang="en-US" dirty="0"/>
              <a:t>Risk taking ability </a:t>
            </a:r>
          </a:p>
          <a:p>
            <a:pPr marL="342900" indent="-342900">
              <a:buFont typeface="Arial" panose="020B0604020202020204" pitchFamily="34" charset="0"/>
              <a:buChar char="•"/>
            </a:pPr>
            <a:r>
              <a:rPr lang="en-US" dirty="0"/>
              <a:t>Choice of Investments</a:t>
            </a:r>
          </a:p>
          <a:p>
            <a:pPr marL="342900" indent="-342900">
              <a:buFont typeface="Arial" panose="020B0604020202020204" pitchFamily="34" charset="0"/>
              <a:buChar char="•"/>
            </a:pPr>
            <a:r>
              <a:rPr lang="en-US" dirty="0"/>
              <a:t>Risk – Return – Liquidity and Ease of Investment</a:t>
            </a:r>
            <a:endParaRPr lang="en-IN" dirty="0"/>
          </a:p>
        </p:txBody>
      </p:sp>
    </p:spTree>
    <p:extLst>
      <p:ext uri="{BB962C8B-B14F-4D97-AF65-F5344CB8AC3E}">
        <p14:creationId xmlns:p14="http://schemas.microsoft.com/office/powerpoint/2010/main" xmlns="" val="20899399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a:solidFill>
                  <a:srgbClr val="0070C0"/>
                </a:solidFill>
              </a:rPr>
              <a:t>Willingness and ability to take risks</a:t>
            </a:r>
          </a:p>
        </p:txBody>
      </p:sp>
      <p:sp>
        <p:nvSpPr>
          <p:cNvPr id="3" name="Content Placeholder 2"/>
          <p:cNvSpPr>
            <a:spLocks noGrp="1"/>
          </p:cNvSpPr>
          <p:nvPr>
            <p:ph sz="half" idx="1"/>
          </p:nvPr>
        </p:nvSpPr>
        <p:spPr/>
        <p:txBody>
          <a:bodyPr>
            <a:normAutofit lnSpcReduction="10000"/>
          </a:bodyPr>
          <a:lstStyle/>
          <a:p>
            <a:r>
              <a:rPr lang="en-IN" sz="2400" dirty="0"/>
              <a:t>WILLINGNESS TO TAKE RISKS</a:t>
            </a:r>
          </a:p>
          <a:p>
            <a:pPr>
              <a:buFont typeface="Wingdings" panose="05000000000000000000" pitchFamily="2" charset="2"/>
              <a:buChar char="Ø"/>
            </a:pPr>
            <a:r>
              <a:rPr lang="en-IN" sz="2400" dirty="0"/>
              <a:t>Willingness to take risk is measured through various tests</a:t>
            </a:r>
          </a:p>
          <a:p>
            <a:pPr>
              <a:buFont typeface="Wingdings" panose="05000000000000000000" pitchFamily="2" charset="2"/>
              <a:buChar char="Ø"/>
            </a:pPr>
            <a:r>
              <a:rPr lang="en-IN" sz="2400" dirty="0"/>
              <a:t>What they do is more important than what they say they will do</a:t>
            </a:r>
          </a:p>
          <a:p>
            <a:pPr>
              <a:buFont typeface="Wingdings" panose="05000000000000000000" pitchFamily="2" charset="2"/>
              <a:buChar char="Ø"/>
            </a:pPr>
            <a:r>
              <a:rPr lang="en-IN" sz="2400" dirty="0"/>
              <a:t>It can change due to Financial Literacy.</a:t>
            </a:r>
          </a:p>
        </p:txBody>
      </p:sp>
      <p:sp>
        <p:nvSpPr>
          <p:cNvPr id="4" name="Content Placeholder 3"/>
          <p:cNvSpPr>
            <a:spLocks noGrp="1"/>
          </p:cNvSpPr>
          <p:nvPr>
            <p:ph sz="half" idx="2"/>
          </p:nvPr>
        </p:nvSpPr>
        <p:spPr/>
        <p:txBody>
          <a:bodyPr>
            <a:normAutofit lnSpcReduction="10000"/>
          </a:bodyPr>
          <a:lstStyle/>
          <a:p>
            <a:r>
              <a:rPr lang="en-IN" sz="2625" dirty="0"/>
              <a:t>ABILITY TO TAKE RISKS</a:t>
            </a:r>
          </a:p>
          <a:p>
            <a:pPr>
              <a:buFont typeface="Wingdings" panose="05000000000000000000" pitchFamily="2" charset="2"/>
              <a:buChar char="Ø"/>
            </a:pPr>
            <a:r>
              <a:rPr lang="en-IN" sz="2625" dirty="0"/>
              <a:t>Ability to take Risks can be measured based on an individuals ability to withstand shocks and still achieve all his Goals.</a:t>
            </a:r>
          </a:p>
          <a:p>
            <a:pPr>
              <a:buFont typeface="Wingdings" panose="05000000000000000000" pitchFamily="2" charset="2"/>
              <a:buChar char="Ø"/>
            </a:pPr>
            <a:r>
              <a:rPr lang="en-IN" sz="2625" dirty="0"/>
              <a:t>It is based on Financial information and can also change over time.</a:t>
            </a:r>
          </a:p>
          <a:p>
            <a:pPr>
              <a:buFont typeface="Wingdings" panose="05000000000000000000" pitchFamily="2" charset="2"/>
              <a:buChar char="Ø"/>
            </a:pPr>
            <a:endParaRPr lang="en-IN" dirty="0"/>
          </a:p>
        </p:txBody>
      </p:sp>
    </p:spTree>
    <p:extLst>
      <p:ext uri="{BB962C8B-B14F-4D97-AF65-F5344CB8AC3E}">
        <p14:creationId xmlns:p14="http://schemas.microsoft.com/office/powerpoint/2010/main" xmlns="" val="1127021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219200"/>
          </a:xfrm>
        </p:spPr>
        <p:txBody>
          <a:bodyPr>
            <a:normAutofit/>
          </a:bodyPr>
          <a:lstStyle/>
          <a:p>
            <a:r>
              <a:rPr lang="en-US" dirty="0">
                <a:solidFill>
                  <a:srgbClr val="0070C0"/>
                </a:solidFill>
              </a:rPr>
              <a:t>Choice of Investment</a:t>
            </a:r>
            <a:endParaRPr lang="en-IN" dirty="0">
              <a:solidFill>
                <a:srgbClr val="0070C0"/>
              </a:solidFill>
            </a:endParaRPr>
          </a:p>
        </p:txBody>
      </p:sp>
      <p:sp>
        <p:nvSpPr>
          <p:cNvPr id="3" name="Content Placeholder 2"/>
          <p:cNvSpPr>
            <a:spLocks noGrp="1"/>
          </p:cNvSpPr>
          <p:nvPr>
            <p:ph sz="half" idx="1"/>
          </p:nvPr>
        </p:nvSpPr>
        <p:spPr>
          <a:xfrm>
            <a:off x="457199" y="1524000"/>
            <a:ext cx="7732207" cy="4572000"/>
          </a:xfrm>
        </p:spPr>
        <p:txBody>
          <a:bodyPr/>
          <a:lstStyle/>
          <a:p>
            <a:r>
              <a:rPr lang="en-US" dirty="0"/>
              <a:t>Risk </a:t>
            </a:r>
          </a:p>
          <a:p>
            <a:r>
              <a:rPr lang="en-US" dirty="0"/>
              <a:t>Returns </a:t>
            </a:r>
          </a:p>
          <a:p>
            <a:r>
              <a:rPr lang="en-US" dirty="0"/>
              <a:t>Liquidity </a:t>
            </a:r>
          </a:p>
          <a:p>
            <a:r>
              <a:rPr lang="en-US" dirty="0"/>
              <a:t>Ease of Use </a:t>
            </a:r>
          </a:p>
          <a:p>
            <a:pPr marL="0" indent="0">
              <a:buNone/>
            </a:pPr>
            <a:r>
              <a:rPr lang="en-US" dirty="0"/>
              <a:t> </a:t>
            </a:r>
            <a:endParaRPr lang="en-IN" dirty="0"/>
          </a:p>
        </p:txBody>
      </p:sp>
    </p:spTree>
    <p:extLst>
      <p:ext uri="{BB962C8B-B14F-4D97-AF65-F5344CB8AC3E}">
        <p14:creationId xmlns:p14="http://schemas.microsoft.com/office/powerpoint/2010/main" xmlns="" val="484956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475" y="683288"/>
            <a:ext cx="8686800" cy="750277"/>
          </a:xfrm>
        </p:spPr>
        <p:txBody>
          <a:bodyPr>
            <a:normAutofit fontScale="90000"/>
          </a:bodyPr>
          <a:lstStyle/>
          <a:p>
            <a:r>
              <a:rPr lang="en-IN" dirty="0">
                <a:solidFill>
                  <a:srgbClr val="0070C0"/>
                </a:solidFill>
              </a:rPr>
              <a:t>Your resources- your income : past &amp; future</a:t>
            </a:r>
            <a:r>
              <a:rPr lang="en-IN" dirty="0"/>
              <a:t>.</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IN" dirty="0"/>
              <a:t>The fuel for your journey is your Income- both present and future.</a:t>
            </a:r>
          </a:p>
          <a:p>
            <a:pPr>
              <a:buFont typeface="Wingdings" panose="05000000000000000000" pitchFamily="2" charset="2"/>
              <a:buChar char="Ø"/>
            </a:pPr>
            <a:r>
              <a:rPr lang="en-IN" dirty="0"/>
              <a:t>After removing your monthly expenses what is left is a surplus which can be used to fulfil your Goals.</a:t>
            </a:r>
          </a:p>
          <a:p>
            <a:pPr>
              <a:buFont typeface="Wingdings" panose="05000000000000000000" pitchFamily="2" charset="2"/>
              <a:buChar char="Ø"/>
            </a:pPr>
            <a:r>
              <a:rPr lang="en-IN" dirty="0"/>
              <a:t>Keep in mind that your surpluses might grow well into the future as your Salary grows.</a:t>
            </a:r>
          </a:p>
          <a:p>
            <a:pPr>
              <a:buFont typeface="Wingdings" panose="05000000000000000000" pitchFamily="2" charset="2"/>
              <a:buChar char="Ø"/>
            </a:pPr>
            <a:r>
              <a:rPr lang="en-IN" dirty="0"/>
              <a:t>However prudence demands that you do not depend too much on future income streams that may not materialize.</a:t>
            </a:r>
          </a:p>
          <a:p>
            <a:pPr>
              <a:buFont typeface="Wingdings" panose="05000000000000000000" pitchFamily="2" charset="2"/>
              <a:buChar char="Ø"/>
            </a:pPr>
            <a:endParaRPr lang="en-IN" dirty="0"/>
          </a:p>
        </p:txBody>
      </p:sp>
    </p:spTree>
    <p:extLst>
      <p:ext uri="{BB962C8B-B14F-4D97-AF65-F5344CB8AC3E}">
        <p14:creationId xmlns:p14="http://schemas.microsoft.com/office/powerpoint/2010/main" xmlns="" val="876007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620" y="544286"/>
            <a:ext cx="8229600" cy="1219200"/>
          </a:xfrm>
        </p:spPr>
        <p:txBody>
          <a:bodyPr>
            <a:normAutofit fontScale="90000"/>
          </a:bodyPr>
          <a:lstStyle/>
          <a:p>
            <a:r>
              <a:rPr lang="en-IN" dirty="0">
                <a:solidFill>
                  <a:srgbClr val="0070C0"/>
                </a:solidFill>
              </a:rPr>
              <a:t>Where do you want to be-YOUR GOALS AND OBJECTIVES</a:t>
            </a:r>
          </a:p>
        </p:txBody>
      </p:sp>
      <p:sp>
        <p:nvSpPr>
          <p:cNvPr id="3" name="Content Placeholder 2"/>
          <p:cNvSpPr>
            <a:spLocks noGrp="1"/>
          </p:cNvSpPr>
          <p:nvPr>
            <p:ph idx="1"/>
          </p:nvPr>
        </p:nvSpPr>
        <p:spPr>
          <a:xfrm>
            <a:off x="457200" y="1671643"/>
            <a:ext cx="8229600" cy="4572000"/>
          </a:xfrm>
        </p:spPr>
        <p:txBody>
          <a:bodyPr/>
          <a:lstStyle/>
          <a:p>
            <a:pPr>
              <a:buFont typeface="Wingdings" panose="05000000000000000000" pitchFamily="2" charset="2"/>
              <a:buChar char="Ø"/>
            </a:pPr>
            <a:r>
              <a:rPr lang="en-IN" sz="2400" dirty="0"/>
              <a:t>Important to prioritize Goals as all Goals may not be achieved.</a:t>
            </a:r>
          </a:p>
          <a:p>
            <a:pPr>
              <a:buFont typeface="Wingdings" panose="05000000000000000000" pitchFamily="2" charset="2"/>
              <a:buChar char="Ø"/>
            </a:pPr>
            <a:r>
              <a:rPr lang="en-IN" sz="2400" dirty="0"/>
              <a:t>Unstated Goals and Objectives need to be covered.</a:t>
            </a:r>
          </a:p>
          <a:p>
            <a:pPr marL="0" indent="0">
              <a:buNone/>
            </a:pPr>
            <a:endParaRPr lang="en-US" dirty="0"/>
          </a:p>
        </p:txBody>
      </p:sp>
    </p:spTree>
    <p:extLst>
      <p:ext uri="{BB962C8B-B14F-4D97-AF65-F5344CB8AC3E}">
        <p14:creationId xmlns:p14="http://schemas.microsoft.com/office/powerpoint/2010/main" xmlns="" val="279350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426" y="825639"/>
            <a:ext cx="8229600" cy="1219200"/>
          </a:xfrm>
        </p:spPr>
        <p:txBody>
          <a:bodyPr>
            <a:normAutofit fontScale="90000"/>
          </a:bodyPr>
          <a:lstStyle/>
          <a:p>
            <a:r>
              <a:rPr lang="en-IN" dirty="0">
                <a:solidFill>
                  <a:srgbClr val="0070C0"/>
                </a:solidFill>
              </a:rPr>
              <a:t>Protect your assets and income generating ability</a:t>
            </a:r>
          </a:p>
        </p:txBody>
      </p:sp>
      <p:sp>
        <p:nvSpPr>
          <p:cNvPr id="3" name="TextBox 2"/>
          <p:cNvSpPr txBox="1"/>
          <p:nvPr/>
        </p:nvSpPr>
        <p:spPr>
          <a:xfrm>
            <a:off x="733530" y="2032558"/>
            <a:ext cx="5259773" cy="4154984"/>
          </a:xfrm>
          <a:prstGeom prst="rect">
            <a:avLst/>
          </a:prstGeom>
          <a:noFill/>
        </p:spPr>
        <p:txBody>
          <a:bodyPr wrap="none" rtlCol="0">
            <a:spAutoFit/>
          </a:bodyPr>
          <a:lstStyle/>
          <a:p>
            <a:pPr marL="342900" indent="-342900">
              <a:buFont typeface="Arial" panose="020B0604020202020204" pitchFamily="34" charset="0"/>
              <a:buChar char="•"/>
            </a:pPr>
            <a:r>
              <a:rPr lang="en-US" dirty="0"/>
              <a:t>Risks that need to be protected against</a:t>
            </a:r>
          </a:p>
          <a:p>
            <a:pPr marL="800100" lvl="1" indent="-342900">
              <a:buFont typeface="Arial" panose="020B0604020202020204" pitchFamily="34" charset="0"/>
              <a:buChar char="•"/>
            </a:pPr>
            <a:r>
              <a:rPr lang="en-US" dirty="0"/>
              <a:t>Income generation</a:t>
            </a:r>
          </a:p>
          <a:p>
            <a:pPr marL="1257300" lvl="2" indent="-342900">
              <a:buFont typeface="Arial" panose="020B0604020202020204" pitchFamily="34" charset="0"/>
              <a:buChar char="•"/>
            </a:pPr>
            <a:r>
              <a:rPr lang="en-US" dirty="0"/>
              <a:t>Death</a:t>
            </a:r>
          </a:p>
          <a:p>
            <a:pPr marL="1257300" lvl="2" indent="-342900">
              <a:buFont typeface="Arial" panose="020B0604020202020204" pitchFamily="34" charset="0"/>
              <a:buChar char="•"/>
            </a:pPr>
            <a:r>
              <a:rPr lang="en-US" dirty="0"/>
              <a:t>Incapacity due to illness</a:t>
            </a:r>
          </a:p>
          <a:p>
            <a:pPr marL="1257300" lvl="2" indent="-342900">
              <a:buFont typeface="Arial" panose="020B0604020202020204" pitchFamily="34" charset="0"/>
              <a:buChar char="•"/>
            </a:pPr>
            <a:r>
              <a:rPr lang="en-US" dirty="0"/>
              <a:t>Incapacity due to accident</a:t>
            </a:r>
          </a:p>
          <a:p>
            <a:pPr marL="800100" lvl="1" indent="-342900">
              <a:buFont typeface="Arial" panose="020B0604020202020204" pitchFamily="34" charset="0"/>
              <a:buChar char="•"/>
            </a:pPr>
            <a:r>
              <a:rPr lang="en-US" dirty="0"/>
              <a:t>Unexpected Expenses </a:t>
            </a:r>
          </a:p>
          <a:p>
            <a:pPr marL="1257300" lvl="2" indent="-342900">
              <a:buFont typeface="Arial" panose="020B0604020202020204" pitchFamily="34" charset="0"/>
              <a:buChar char="•"/>
            </a:pPr>
            <a:r>
              <a:rPr lang="en-US" dirty="0" err="1"/>
              <a:t>Hospitalisation</a:t>
            </a:r>
            <a:endParaRPr lang="en-US" dirty="0"/>
          </a:p>
          <a:p>
            <a:pPr marL="342900" indent="-342900">
              <a:buFont typeface="Arial" panose="020B0604020202020204" pitchFamily="34" charset="0"/>
              <a:buChar char="•"/>
            </a:pPr>
            <a:r>
              <a:rPr lang="en-US" dirty="0"/>
              <a:t>Protecting your assets </a:t>
            </a:r>
          </a:p>
          <a:p>
            <a:pPr marL="800100" lvl="1" indent="-342900">
              <a:buFont typeface="Arial" panose="020B0604020202020204" pitchFamily="34" charset="0"/>
              <a:buChar char="•"/>
            </a:pPr>
            <a:r>
              <a:rPr lang="en-US" dirty="0"/>
              <a:t>Property Insurance</a:t>
            </a:r>
          </a:p>
          <a:p>
            <a:pPr marL="800100" lvl="1" indent="-342900">
              <a:buFont typeface="Arial" panose="020B0604020202020204" pitchFamily="34" charset="0"/>
              <a:buChar char="•"/>
            </a:pPr>
            <a:r>
              <a:rPr lang="en-US" dirty="0"/>
              <a:t>Vehicle Insurance</a:t>
            </a:r>
          </a:p>
          <a:p>
            <a:pPr marL="800100" lvl="1" indent="-342900">
              <a:buFont typeface="Arial" panose="020B0604020202020204" pitchFamily="34" charset="0"/>
              <a:buChar char="•"/>
            </a:pPr>
            <a:r>
              <a:rPr lang="en-US" dirty="0"/>
              <a:t>Valuables Insurance</a:t>
            </a:r>
            <a:endParaRPr lang="en-IN" dirty="0"/>
          </a:p>
        </p:txBody>
      </p:sp>
    </p:spTree>
    <p:extLst>
      <p:ext uri="{BB962C8B-B14F-4D97-AF65-F5344CB8AC3E}">
        <p14:creationId xmlns:p14="http://schemas.microsoft.com/office/powerpoint/2010/main" xmlns="" val="4266679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Asset Allocation – Most important Financial Planning principle </a:t>
            </a:r>
          </a:p>
          <a:p>
            <a:r>
              <a:rPr lang="en-US" dirty="0"/>
              <a:t>Standard Asset allocation matrix </a:t>
            </a:r>
          </a:p>
          <a:p>
            <a:r>
              <a:rPr lang="en-IN" sz="2800" dirty="0"/>
              <a:t>Different Portfolios to be constructed for different Goals based on Time Horizon to Goal in addition to Risk Profile.</a:t>
            </a:r>
          </a:p>
          <a:p>
            <a:endParaRPr lang="en-US" dirty="0"/>
          </a:p>
        </p:txBody>
      </p:sp>
      <p:sp>
        <p:nvSpPr>
          <p:cNvPr id="3" name="Title 2"/>
          <p:cNvSpPr>
            <a:spLocks noGrp="1"/>
          </p:cNvSpPr>
          <p:nvPr>
            <p:ph type="title"/>
          </p:nvPr>
        </p:nvSpPr>
        <p:spPr/>
        <p:txBody>
          <a:bodyPr/>
          <a:lstStyle/>
          <a:p>
            <a:r>
              <a:rPr lang="en-US" dirty="0">
                <a:solidFill>
                  <a:srgbClr val="0070C0"/>
                </a:solidFill>
              </a:rPr>
              <a:t>Developing recommendations</a:t>
            </a:r>
            <a:endParaRPr lang="en-IN" dirty="0">
              <a:solidFill>
                <a:srgbClr val="0070C0"/>
              </a:solidFill>
            </a:endParaRPr>
          </a:p>
        </p:txBody>
      </p:sp>
    </p:spTree>
    <p:extLst>
      <p:ext uri="{BB962C8B-B14F-4D97-AF65-F5344CB8AC3E}">
        <p14:creationId xmlns:p14="http://schemas.microsoft.com/office/powerpoint/2010/main" xmlns="" val="4381052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solidFill>
                  <a:srgbClr val="0070C0"/>
                </a:solidFill>
              </a:rPr>
              <a:t>DEVELOPING RECOMMENDATIONS</a:t>
            </a:r>
          </a:p>
        </p:txBody>
      </p:sp>
      <p:sp>
        <p:nvSpPr>
          <p:cNvPr id="3" name="Content Placeholder 2"/>
          <p:cNvSpPr>
            <a:spLocks noGrp="1"/>
          </p:cNvSpPr>
          <p:nvPr>
            <p:ph idx="1"/>
          </p:nvPr>
        </p:nvSpPr>
        <p:spPr/>
        <p:txBody>
          <a:bodyPr>
            <a:noAutofit/>
          </a:bodyPr>
          <a:lstStyle/>
          <a:p>
            <a:pPr>
              <a:buFont typeface="Wingdings" panose="05000000000000000000" pitchFamily="2" charset="2"/>
              <a:buChar char="Ø"/>
            </a:pPr>
            <a:r>
              <a:rPr lang="en-IN" sz="2100" dirty="0"/>
              <a:t>Recommendations need to give a practical guideline to achieving Goals.</a:t>
            </a:r>
          </a:p>
          <a:p>
            <a:pPr>
              <a:buFont typeface="Wingdings" panose="05000000000000000000" pitchFamily="2" charset="2"/>
              <a:buChar char="Ø"/>
            </a:pPr>
            <a:r>
              <a:rPr lang="en-IN" sz="2100" dirty="0"/>
              <a:t>Client should be informed of Goals which cannot be achieved with current resources</a:t>
            </a:r>
          </a:p>
          <a:p>
            <a:pPr>
              <a:buFont typeface="Wingdings" panose="05000000000000000000" pitchFamily="2" charset="2"/>
              <a:buChar char="Ø"/>
            </a:pPr>
            <a:r>
              <a:rPr lang="en-IN" sz="2100" dirty="0"/>
              <a:t>However, it should be clearly mentioned that these will be reviewed after a few years if the clients financial situation changes materially.</a:t>
            </a:r>
          </a:p>
          <a:p>
            <a:pPr marL="0" indent="0">
              <a:buNone/>
            </a:pPr>
            <a:endParaRPr lang="en-IN" sz="2100" dirty="0"/>
          </a:p>
        </p:txBody>
      </p:sp>
    </p:spTree>
    <p:extLst>
      <p:ext uri="{BB962C8B-B14F-4D97-AF65-F5344CB8AC3E}">
        <p14:creationId xmlns:p14="http://schemas.microsoft.com/office/powerpoint/2010/main" xmlns="" val="409389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Understanding Financial Planning </a:t>
            </a:r>
          </a:p>
          <a:p>
            <a:r>
              <a:rPr lang="en-US" dirty="0"/>
              <a:t>Is Financial Planning a rewarding career option</a:t>
            </a:r>
          </a:p>
          <a:p>
            <a:r>
              <a:rPr lang="en-US" dirty="0"/>
              <a:t>Financial planning qualifications and other requirements </a:t>
            </a:r>
            <a:endParaRPr lang="en-IN" dirty="0"/>
          </a:p>
        </p:txBody>
      </p:sp>
      <p:sp>
        <p:nvSpPr>
          <p:cNvPr id="3" name="Title 2"/>
          <p:cNvSpPr>
            <a:spLocks noGrp="1"/>
          </p:cNvSpPr>
          <p:nvPr>
            <p:ph type="title"/>
          </p:nvPr>
        </p:nvSpPr>
        <p:spPr/>
        <p:txBody>
          <a:bodyPr/>
          <a:lstStyle/>
          <a:p>
            <a:pPr algn="ctr"/>
            <a:r>
              <a:rPr lang="en-US" dirty="0">
                <a:highlight>
                  <a:srgbClr val="0000FF"/>
                </a:highlight>
              </a:rPr>
              <a:t>Agenda</a:t>
            </a:r>
            <a:r>
              <a:rPr lang="en-US" dirty="0"/>
              <a:t> </a:t>
            </a:r>
            <a:endParaRPr lang="en-IN" dirty="0"/>
          </a:p>
        </p:txBody>
      </p:sp>
    </p:spTree>
    <p:extLst>
      <p:ext uri="{BB962C8B-B14F-4D97-AF65-F5344CB8AC3E}">
        <p14:creationId xmlns:p14="http://schemas.microsoft.com/office/powerpoint/2010/main" xmlns="" val="324746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IMPLEMENT THE PLAN</a:t>
            </a:r>
          </a:p>
        </p:txBody>
      </p:sp>
      <p:sp>
        <p:nvSpPr>
          <p:cNvPr id="3" name="Content Placeholder 2"/>
          <p:cNvSpPr>
            <a:spLocks noGrp="1"/>
          </p:cNvSpPr>
          <p:nvPr>
            <p:ph idx="1"/>
          </p:nvPr>
        </p:nvSpPr>
        <p:spPr/>
        <p:txBody>
          <a:bodyPr>
            <a:normAutofit fontScale="92500"/>
          </a:bodyPr>
          <a:lstStyle/>
          <a:p>
            <a:pPr>
              <a:buFont typeface="Wingdings" panose="05000000000000000000" pitchFamily="2" charset="2"/>
              <a:buChar char="Ø"/>
            </a:pPr>
            <a:r>
              <a:rPr lang="en-IN" dirty="0"/>
              <a:t>The Financial Plan has specific product recommendations.</a:t>
            </a:r>
          </a:p>
          <a:p>
            <a:pPr>
              <a:buFont typeface="Wingdings" panose="05000000000000000000" pitchFamily="2" charset="2"/>
              <a:buChar char="Ø"/>
            </a:pPr>
            <a:r>
              <a:rPr lang="en-IN" dirty="0"/>
              <a:t>If there is no client buy in, these recommendations may remain only on paper.</a:t>
            </a:r>
          </a:p>
          <a:p>
            <a:pPr>
              <a:buFont typeface="Wingdings" panose="05000000000000000000" pitchFamily="2" charset="2"/>
              <a:buChar char="Ø"/>
            </a:pPr>
            <a:r>
              <a:rPr lang="en-IN" dirty="0"/>
              <a:t>There has to be clear demarcation of responsibilities for implementing the recommendations between the planner and the client.</a:t>
            </a:r>
          </a:p>
          <a:p>
            <a:pPr>
              <a:buFont typeface="Wingdings" panose="05000000000000000000" pitchFamily="2" charset="2"/>
              <a:buChar char="Ø"/>
            </a:pPr>
            <a:r>
              <a:rPr lang="en-IN" dirty="0"/>
              <a:t>The planner needs to assist in actual purchase of products if so required by the client.</a:t>
            </a:r>
          </a:p>
          <a:p>
            <a:pPr>
              <a:buFont typeface="Wingdings" panose="05000000000000000000" pitchFamily="2" charset="2"/>
              <a:buChar char="Ø"/>
            </a:pPr>
            <a:r>
              <a:rPr lang="en-IN" dirty="0"/>
              <a:t>It may be necessary to coordinate with other specialists to implement some of the recommendations.</a:t>
            </a:r>
          </a:p>
        </p:txBody>
      </p:sp>
    </p:spTree>
    <p:extLst>
      <p:ext uri="{BB962C8B-B14F-4D97-AF65-F5344CB8AC3E}">
        <p14:creationId xmlns:p14="http://schemas.microsoft.com/office/powerpoint/2010/main" xmlns="" val="1897757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52400"/>
            <a:ext cx="8998299" cy="1219200"/>
          </a:xfrm>
        </p:spPr>
        <p:txBody>
          <a:bodyPr>
            <a:normAutofit/>
          </a:bodyPr>
          <a:lstStyle/>
          <a:p>
            <a:r>
              <a:rPr lang="en-IN" dirty="0">
                <a:solidFill>
                  <a:srgbClr val="0070C0"/>
                </a:solidFill>
              </a:rPr>
              <a:t>REVIEW THE RECOMMENDATIONS</a:t>
            </a:r>
          </a:p>
        </p:txBody>
      </p:sp>
      <p:sp>
        <p:nvSpPr>
          <p:cNvPr id="3" name="Content Placeholder 2"/>
          <p:cNvSpPr>
            <a:spLocks noGrp="1"/>
          </p:cNvSpPr>
          <p:nvPr>
            <p:ph idx="1"/>
          </p:nvPr>
        </p:nvSpPr>
        <p:spPr/>
        <p:txBody>
          <a:bodyPr>
            <a:normAutofit fontScale="92500" lnSpcReduction="10000"/>
          </a:bodyPr>
          <a:lstStyle/>
          <a:p>
            <a:pPr>
              <a:buFont typeface="Wingdings" panose="05000000000000000000" pitchFamily="2" charset="2"/>
              <a:buChar char="Ø"/>
            </a:pPr>
            <a:r>
              <a:rPr lang="en-IN" dirty="0"/>
              <a:t>A Financial Plan is effective only if monitored and reviewed regularly.</a:t>
            </a:r>
          </a:p>
          <a:p>
            <a:pPr>
              <a:buFont typeface="Wingdings" panose="05000000000000000000" pitchFamily="2" charset="2"/>
              <a:buChar char="Ø"/>
            </a:pPr>
            <a:r>
              <a:rPr lang="en-IN" dirty="0"/>
              <a:t>Though the Financial Plan would have made certain projections, these now have to be compared with the actual result.</a:t>
            </a:r>
          </a:p>
          <a:p>
            <a:pPr>
              <a:buFont typeface="Wingdings" panose="05000000000000000000" pitchFamily="2" charset="2"/>
              <a:buChar char="Ø"/>
            </a:pPr>
            <a:r>
              <a:rPr lang="en-IN" dirty="0"/>
              <a:t>Asset Rebalancing and Adjustments in savings towards Goals are some of the obvious areas where Reviews are necessary.</a:t>
            </a:r>
          </a:p>
          <a:p>
            <a:pPr>
              <a:buFont typeface="Wingdings" panose="05000000000000000000" pitchFamily="2" charset="2"/>
              <a:buChar char="Ø"/>
            </a:pPr>
            <a:r>
              <a:rPr lang="en-IN" dirty="0"/>
              <a:t>Another area which needs to be reviewed is changes in tax laws which might have an impact on the recommendations made earlier </a:t>
            </a:r>
            <a:r>
              <a:rPr lang="en-IN" dirty="0" err="1"/>
              <a:t>i.e</a:t>
            </a:r>
            <a:r>
              <a:rPr lang="en-IN" dirty="0"/>
              <a:t> changes in capital gains treatment of debt funds.</a:t>
            </a:r>
          </a:p>
        </p:txBody>
      </p:sp>
    </p:spTree>
    <p:extLst>
      <p:ext uri="{BB962C8B-B14F-4D97-AF65-F5344CB8AC3E}">
        <p14:creationId xmlns:p14="http://schemas.microsoft.com/office/powerpoint/2010/main" xmlns="" val="218003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Financial Planning is an ongoing process</a:t>
            </a:r>
          </a:p>
          <a:p>
            <a:r>
              <a:rPr lang="en-US" dirty="0"/>
              <a:t>Continuous engagement </a:t>
            </a:r>
          </a:p>
          <a:p>
            <a:r>
              <a:rPr lang="en-US" dirty="0"/>
              <a:t>General Broad principles apply though each clients needs are unique</a:t>
            </a:r>
            <a:endParaRPr lang="en-IN" dirty="0"/>
          </a:p>
        </p:txBody>
      </p:sp>
      <p:sp>
        <p:nvSpPr>
          <p:cNvPr id="3" name="Title 2"/>
          <p:cNvSpPr>
            <a:spLocks noGrp="1"/>
          </p:cNvSpPr>
          <p:nvPr>
            <p:ph type="title"/>
          </p:nvPr>
        </p:nvSpPr>
        <p:spPr/>
        <p:txBody>
          <a:bodyPr/>
          <a:lstStyle/>
          <a:p>
            <a:endParaRPr lang="en-IN" dirty="0"/>
          </a:p>
        </p:txBody>
      </p:sp>
    </p:spTree>
    <p:extLst>
      <p:ext uri="{BB962C8B-B14F-4D97-AF65-F5344CB8AC3E}">
        <p14:creationId xmlns:p14="http://schemas.microsoft.com/office/powerpoint/2010/main" xmlns="" val="6552973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52684B8D-6D46-48C5-BC8C-9850FBC47681}"/>
              </a:ext>
            </a:extLst>
          </p:cNvPr>
          <p:cNvSpPr>
            <a:spLocks noGrp="1"/>
          </p:cNvSpPr>
          <p:nvPr>
            <p:ph idx="1"/>
          </p:nvPr>
        </p:nvSpPr>
        <p:spPr/>
        <p:txBody>
          <a:bodyPr/>
          <a:lstStyle/>
          <a:p>
            <a:pPr marL="0" indent="0">
              <a:buNone/>
            </a:pPr>
            <a:r>
              <a:rPr lang="en-US" dirty="0"/>
              <a:t>Most other practitioners face issues in terms of getting clients </a:t>
            </a:r>
          </a:p>
          <a:p>
            <a:pPr marL="0" indent="0">
              <a:buNone/>
            </a:pPr>
            <a:r>
              <a:rPr lang="en-US" dirty="0" err="1"/>
              <a:t>Practising</a:t>
            </a:r>
            <a:r>
              <a:rPr lang="en-US" dirty="0"/>
              <a:t> chartered accountants already have a ready base of clients </a:t>
            </a:r>
          </a:p>
          <a:p>
            <a:pPr marL="0" indent="0">
              <a:buNone/>
            </a:pPr>
            <a:r>
              <a:rPr lang="en-US" dirty="0"/>
              <a:t>Even corporate clients have individuals heading them</a:t>
            </a:r>
          </a:p>
          <a:p>
            <a:pPr marL="0" indent="0">
              <a:buNone/>
            </a:pPr>
            <a:r>
              <a:rPr lang="en-US" dirty="0"/>
              <a:t>Apart from their personal taxation this is a great value addition to them individually</a:t>
            </a:r>
          </a:p>
          <a:p>
            <a:pPr marL="0" indent="0">
              <a:buNone/>
            </a:pPr>
            <a:r>
              <a:rPr lang="en-US" dirty="0"/>
              <a:t>Over time this can become a source of new clients </a:t>
            </a:r>
          </a:p>
          <a:p>
            <a:pPr marL="0" indent="0">
              <a:buNone/>
            </a:pPr>
            <a:endParaRPr lang="en-US" dirty="0"/>
          </a:p>
          <a:p>
            <a:endParaRPr lang="en-IN" dirty="0"/>
          </a:p>
        </p:txBody>
      </p:sp>
      <p:sp>
        <p:nvSpPr>
          <p:cNvPr id="3" name="Title 2">
            <a:extLst>
              <a:ext uri="{FF2B5EF4-FFF2-40B4-BE49-F238E27FC236}">
                <a16:creationId xmlns:a16="http://schemas.microsoft.com/office/drawing/2014/main" xmlns="" id="{21254E11-747D-4E90-92D6-1EBAFF2476E9}"/>
              </a:ext>
            </a:extLst>
          </p:cNvPr>
          <p:cNvSpPr>
            <a:spLocks noGrp="1"/>
          </p:cNvSpPr>
          <p:nvPr>
            <p:ph type="title"/>
          </p:nvPr>
        </p:nvSpPr>
        <p:spPr/>
        <p:txBody>
          <a:bodyPr/>
          <a:lstStyle/>
          <a:p>
            <a:r>
              <a:rPr lang="en-US" dirty="0">
                <a:highlight>
                  <a:srgbClr val="0000FF"/>
                </a:highlight>
              </a:rPr>
              <a:t>Advantage Chartered Accountants </a:t>
            </a:r>
            <a:endParaRPr lang="en-IN" dirty="0">
              <a:highlight>
                <a:srgbClr val="0000FF"/>
              </a:highlight>
            </a:endParaRPr>
          </a:p>
        </p:txBody>
      </p:sp>
    </p:spTree>
    <p:extLst>
      <p:ext uri="{BB962C8B-B14F-4D97-AF65-F5344CB8AC3E}">
        <p14:creationId xmlns:p14="http://schemas.microsoft.com/office/powerpoint/2010/main" xmlns="" val="42244122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AA1B3B60-303C-41D2-ACA4-51D830E5C177}"/>
              </a:ext>
            </a:extLst>
          </p:cNvPr>
          <p:cNvSpPr>
            <a:spLocks noGrp="1"/>
          </p:cNvSpPr>
          <p:nvPr>
            <p:ph idx="1"/>
          </p:nvPr>
        </p:nvSpPr>
        <p:spPr>
          <a:xfrm>
            <a:off x="386861" y="1895789"/>
            <a:ext cx="8229600" cy="4572000"/>
          </a:xfrm>
        </p:spPr>
        <p:txBody>
          <a:bodyPr>
            <a:normAutofit/>
          </a:bodyPr>
          <a:lstStyle/>
          <a:p>
            <a:r>
              <a:rPr lang="en-US" dirty="0"/>
              <a:t>Lack of </a:t>
            </a:r>
            <a:r>
              <a:rPr lang="en-US" dirty="0" err="1"/>
              <a:t>specialised</a:t>
            </a:r>
            <a:r>
              <a:rPr lang="en-US" dirty="0"/>
              <a:t> knowledge</a:t>
            </a:r>
          </a:p>
          <a:p>
            <a:pPr lvl="1"/>
            <a:r>
              <a:rPr lang="en-US" dirty="0"/>
              <a:t>Specialised courses conducted by the Institute </a:t>
            </a:r>
          </a:p>
          <a:p>
            <a:pPr lvl="1"/>
            <a:r>
              <a:rPr lang="en-US" dirty="0"/>
              <a:t>Other courses conducted by other bodies</a:t>
            </a:r>
          </a:p>
          <a:p>
            <a:r>
              <a:rPr lang="en-US" dirty="0"/>
              <a:t>Clarity on regulations </a:t>
            </a:r>
          </a:p>
          <a:p>
            <a:pPr marL="0" indent="0">
              <a:buNone/>
            </a:pPr>
            <a:endParaRPr lang="en-IN" dirty="0"/>
          </a:p>
        </p:txBody>
      </p:sp>
      <p:sp>
        <p:nvSpPr>
          <p:cNvPr id="3" name="Title 2">
            <a:extLst>
              <a:ext uri="{FF2B5EF4-FFF2-40B4-BE49-F238E27FC236}">
                <a16:creationId xmlns:a16="http://schemas.microsoft.com/office/drawing/2014/main" xmlns="" id="{25F4D9B3-9BBF-43CA-9097-D2ED64790A4B}"/>
              </a:ext>
            </a:extLst>
          </p:cNvPr>
          <p:cNvSpPr>
            <a:spLocks noGrp="1"/>
          </p:cNvSpPr>
          <p:nvPr>
            <p:ph type="title"/>
          </p:nvPr>
        </p:nvSpPr>
        <p:spPr>
          <a:xfrm>
            <a:off x="386861" y="574430"/>
            <a:ext cx="9782071" cy="1219200"/>
          </a:xfrm>
        </p:spPr>
        <p:txBody>
          <a:bodyPr>
            <a:normAutofit fontScale="90000"/>
          </a:bodyPr>
          <a:lstStyle/>
          <a:p>
            <a:r>
              <a:rPr lang="en-US" dirty="0" err="1">
                <a:highlight>
                  <a:srgbClr val="0000FF"/>
                </a:highlight>
              </a:rPr>
              <a:t>Cosntraints</a:t>
            </a:r>
            <a:r>
              <a:rPr lang="en-US" dirty="0">
                <a:highlight>
                  <a:srgbClr val="0000FF"/>
                </a:highlight>
              </a:rPr>
              <a:t> to adding a financial planning </a:t>
            </a:r>
            <a:r>
              <a:rPr lang="en-US" dirty="0" err="1">
                <a:highlight>
                  <a:srgbClr val="0000FF"/>
                </a:highlight>
              </a:rPr>
              <a:t>practise</a:t>
            </a:r>
            <a:endParaRPr lang="en-IN" dirty="0">
              <a:highlight>
                <a:srgbClr val="0000FF"/>
              </a:highlight>
            </a:endParaRPr>
          </a:p>
        </p:txBody>
      </p:sp>
    </p:spTree>
    <p:extLst>
      <p:ext uri="{BB962C8B-B14F-4D97-AF65-F5344CB8AC3E}">
        <p14:creationId xmlns:p14="http://schemas.microsoft.com/office/powerpoint/2010/main" xmlns="" val="3739637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Questions ?</a:t>
            </a:r>
          </a:p>
          <a:p>
            <a:r>
              <a:rPr lang="en-US" dirty="0"/>
              <a:t>Best of luck </a:t>
            </a:r>
          </a:p>
          <a:p>
            <a:pPr marL="0" indent="0">
              <a:buNone/>
            </a:pPr>
            <a:endParaRPr lang="en-US" dirty="0"/>
          </a:p>
        </p:txBody>
      </p:sp>
      <p:sp>
        <p:nvSpPr>
          <p:cNvPr id="3" name="Title 2"/>
          <p:cNvSpPr>
            <a:spLocks noGrp="1"/>
          </p:cNvSpPr>
          <p:nvPr>
            <p:ph type="title"/>
          </p:nvPr>
        </p:nvSpPr>
        <p:spPr/>
        <p:txBody>
          <a:bodyPr/>
          <a:lstStyle/>
          <a:p>
            <a:endParaRPr lang="en-IN"/>
          </a:p>
        </p:txBody>
      </p:sp>
    </p:spTree>
    <p:extLst>
      <p:ext uri="{BB962C8B-B14F-4D97-AF65-F5344CB8AC3E}">
        <p14:creationId xmlns:p14="http://schemas.microsoft.com/office/powerpoint/2010/main" xmlns="" val="1441132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05D007C-0B2C-42F9-9767-464F11FF980B}"/>
              </a:ext>
            </a:extLst>
          </p:cNvPr>
          <p:cNvSpPr>
            <a:spLocks noGrp="1"/>
          </p:cNvSpPr>
          <p:nvPr>
            <p:ph idx="1"/>
          </p:nvPr>
        </p:nvSpPr>
        <p:spPr>
          <a:xfrm>
            <a:off x="356717" y="2016369"/>
            <a:ext cx="8229600" cy="4572000"/>
          </a:xfrm>
        </p:spPr>
        <p:txBody>
          <a:bodyPr>
            <a:normAutofit lnSpcReduction="10000"/>
          </a:bodyPr>
          <a:lstStyle/>
          <a:p>
            <a:r>
              <a:rPr lang="en-US" dirty="0"/>
              <a:t>Financial planning is a broad based term  </a:t>
            </a:r>
          </a:p>
          <a:p>
            <a:pPr lvl="1"/>
            <a:r>
              <a:rPr lang="en-US" dirty="0"/>
              <a:t>Understanding existing situation, developing goals, planning on risk and Investment </a:t>
            </a:r>
          </a:p>
          <a:p>
            <a:pPr lvl="1"/>
            <a:r>
              <a:rPr lang="en-US" dirty="0"/>
              <a:t>This service is needed by everybody</a:t>
            </a:r>
          </a:p>
          <a:p>
            <a:r>
              <a:rPr lang="en-US" dirty="0"/>
              <a:t>Wealth management – not defined formally </a:t>
            </a:r>
          </a:p>
          <a:p>
            <a:pPr lvl="1"/>
            <a:r>
              <a:rPr lang="en-US" dirty="0"/>
              <a:t>But you need to have wealth to require wealth management services </a:t>
            </a:r>
          </a:p>
          <a:p>
            <a:pPr lvl="1"/>
            <a:r>
              <a:rPr lang="en-US" dirty="0"/>
              <a:t>Preservation and augmentation of wealth </a:t>
            </a:r>
          </a:p>
          <a:p>
            <a:pPr lvl="1"/>
            <a:r>
              <a:rPr lang="en-US" dirty="0"/>
              <a:t>Estate and risk planning </a:t>
            </a:r>
          </a:p>
          <a:p>
            <a:r>
              <a:rPr lang="en-US" dirty="0"/>
              <a:t>Portfolio Management, Investment Management, wealth Management are all used interchangeably but could have different meanings </a:t>
            </a:r>
          </a:p>
          <a:p>
            <a:pPr lvl="1"/>
            <a:endParaRPr lang="en-US" dirty="0"/>
          </a:p>
          <a:p>
            <a:endParaRPr lang="en-IN" dirty="0"/>
          </a:p>
        </p:txBody>
      </p:sp>
      <p:sp>
        <p:nvSpPr>
          <p:cNvPr id="3" name="Title 2">
            <a:extLst>
              <a:ext uri="{FF2B5EF4-FFF2-40B4-BE49-F238E27FC236}">
                <a16:creationId xmlns:a16="http://schemas.microsoft.com/office/drawing/2014/main" xmlns="" id="{0F24E995-552C-4B44-ADE2-30479C69C111}"/>
              </a:ext>
            </a:extLst>
          </p:cNvPr>
          <p:cNvSpPr>
            <a:spLocks noGrp="1"/>
          </p:cNvSpPr>
          <p:nvPr>
            <p:ph type="title"/>
          </p:nvPr>
        </p:nvSpPr>
        <p:spPr>
          <a:xfrm>
            <a:off x="356716" y="634719"/>
            <a:ext cx="8887767" cy="1381650"/>
          </a:xfrm>
        </p:spPr>
        <p:txBody>
          <a:bodyPr>
            <a:normAutofit/>
          </a:bodyPr>
          <a:lstStyle/>
          <a:p>
            <a:r>
              <a:rPr lang="en-US" dirty="0">
                <a:highlight>
                  <a:srgbClr val="0000FF"/>
                </a:highlight>
              </a:rPr>
              <a:t>Financial Planning v/s Wealth management</a:t>
            </a:r>
            <a:endParaRPr lang="en-IN" dirty="0">
              <a:highlight>
                <a:srgbClr val="0000FF"/>
              </a:highlight>
            </a:endParaRPr>
          </a:p>
        </p:txBody>
      </p:sp>
    </p:spTree>
    <p:extLst>
      <p:ext uri="{BB962C8B-B14F-4D97-AF65-F5344CB8AC3E}">
        <p14:creationId xmlns:p14="http://schemas.microsoft.com/office/powerpoint/2010/main" xmlns="" val="3030359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C9306073-0632-43DA-BE4D-62152158AB57}"/>
              </a:ext>
            </a:extLst>
          </p:cNvPr>
          <p:cNvSpPr>
            <a:spLocks noGrp="1"/>
          </p:cNvSpPr>
          <p:nvPr>
            <p:ph idx="1"/>
          </p:nvPr>
        </p:nvSpPr>
        <p:spPr/>
        <p:txBody>
          <a:bodyPr>
            <a:normAutofit fontScale="85000" lnSpcReduction="20000"/>
          </a:bodyPr>
          <a:lstStyle/>
          <a:p>
            <a:r>
              <a:rPr lang="en-IN" dirty="0"/>
              <a:t>“Investment advice” means advice relating to investing in, purchasing, selling or otherwise dealing in securities or investment products, and advice on investment portfolio containing securities or investment products, whether written, oral or through any other means of communication for the benefit of the client and </a:t>
            </a:r>
            <a:r>
              <a:rPr lang="en-IN" b="1" u="sng" dirty="0"/>
              <a:t>shall include financial planning</a:t>
            </a:r>
            <a:r>
              <a:rPr lang="en-IN" dirty="0"/>
              <a:t>: Provided that investment advice given through newspaper, magazines, any electronic or broadcasting or telecommunications medium, which is widely available to the public shall not be considered as investment advice for the purpose of these regulations; </a:t>
            </a:r>
            <a:r>
              <a:rPr lang="en-IN" b="1" u="sng" dirty="0"/>
              <a:t>(emphasis supplied)</a:t>
            </a:r>
          </a:p>
          <a:p>
            <a:r>
              <a:rPr lang="en-IN" dirty="0"/>
              <a:t>“investment adviser” means any person, who for consideration, is engaged in the business of providing investment advice to clients or other persons or group of persons and includes any person who holds out himself as an investment adviser, by whatever name called; </a:t>
            </a:r>
          </a:p>
        </p:txBody>
      </p:sp>
      <p:sp>
        <p:nvSpPr>
          <p:cNvPr id="3" name="Title 2">
            <a:extLst>
              <a:ext uri="{FF2B5EF4-FFF2-40B4-BE49-F238E27FC236}">
                <a16:creationId xmlns:a16="http://schemas.microsoft.com/office/drawing/2014/main" xmlns="" id="{0EC03392-BD22-4E3D-A3B6-686A48272609}"/>
              </a:ext>
            </a:extLst>
          </p:cNvPr>
          <p:cNvSpPr>
            <a:spLocks noGrp="1"/>
          </p:cNvSpPr>
          <p:nvPr>
            <p:ph type="title"/>
          </p:nvPr>
        </p:nvSpPr>
        <p:spPr>
          <a:xfrm>
            <a:off x="457199" y="152400"/>
            <a:ext cx="9128927" cy="1219200"/>
          </a:xfrm>
        </p:spPr>
        <p:txBody>
          <a:bodyPr>
            <a:normAutofit fontScale="90000"/>
          </a:bodyPr>
          <a:lstStyle/>
          <a:p>
            <a:r>
              <a:rPr lang="en-US" dirty="0">
                <a:highlight>
                  <a:srgbClr val="0000FF"/>
                </a:highlight>
              </a:rPr>
              <a:t>SEBI regulations define Investment Advice </a:t>
            </a:r>
            <a:endParaRPr lang="en-IN" dirty="0">
              <a:highlight>
                <a:srgbClr val="0000FF"/>
              </a:highlight>
            </a:endParaRPr>
          </a:p>
        </p:txBody>
      </p:sp>
    </p:spTree>
    <p:extLst>
      <p:ext uri="{BB962C8B-B14F-4D97-AF65-F5344CB8AC3E}">
        <p14:creationId xmlns:p14="http://schemas.microsoft.com/office/powerpoint/2010/main" xmlns="" val="3643195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ACB5CAE0-468B-430B-8035-A85C4DEA3F62}"/>
              </a:ext>
            </a:extLst>
          </p:cNvPr>
          <p:cNvSpPr>
            <a:spLocks noGrp="1"/>
          </p:cNvSpPr>
          <p:nvPr>
            <p:ph idx="1"/>
          </p:nvPr>
        </p:nvSpPr>
        <p:spPr/>
        <p:txBody>
          <a:bodyPr/>
          <a:lstStyle/>
          <a:p>
            <a:r>
              <a:rPr lang="en-IN" dirty="0"/>
              <a:t>“Financial planning” shall include analysis of clients’ current financial situation, identification of their financial goals, and developing and recommending financial strategies to realise such goals; </a:t>
            </a:r>
          </a:p>
        </p:txBody>
      </p:sp>
      <p:sp>
        <p:nvSpPr>
          <p:cNvPr id="3" name="Title 2">
            <a:extLst>
              <a:ext uri="{FF2B5EF4-FFF2-40B4-BE49-F238E27FC236}">
                <a16:creationId xmlns:a16="http://schemas.microsoft.com/office/drawing/2014/main" xmlns="" id="{A5A4164D-8015-473E-89E1-9C5473C96811}"/>
              </a:ext>
            </a:extLst>
          </p:cNvPr>
          <p:cNvSpPr>
            <a:spLocks noGrp="1"/>
          </p:cNvSpPr>
          <p:nvPr>
            <p:ph type="title"/>
          </p:nvPr>
        </p:nvSpPr>
        <p:spPr/>
        <p:txBody>
          <a:bodyPr>
            <a:normAutofit fontScale="90000"/>
          </a:bodyPr>
          <a:lstStyle/>
          <a:p>
            <a:r>
              <a:rPr lang="en-US" dirty="0">
                <a:highlight>
                  <a:srgbClr val="0000FF"/>
                </a:highlight>
              </a:rPr>
              <a:t>Financial Planning has also been defined </a:t>
            </a:r>
            <a:endParaRPr lang="en-IN" dirty="0">
              <a:highlight>
                <a:srgbClr val="0000FF"/>
              </a:highlight>
            </a:endParaRPr>
          </a:p>
        </p:txBody>
      </p:sp>
    </p:spTree>
    <p:extLst>
      <p:ext uri="{BB962C8B-B14F-4D97-AF65-F5344CB8AC3E}">
        <p14:creationId xmlns:p14="http://schemas.microsoft.com/office/powerpoint/2010/main" xmlns="" val="317170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a:t>Analysing</a:t>
            </a:r>
            <a:r>
              <a:rPr lang="en-US" dirty="0"/>
              <a:t> Client situation </a:t>
            </a:r>
          </a:p>
          <a:p>
            <a:r>
              <a:rPr lang="en-US" dirty="0"/>
              <a:t>Developing Goals and objectives</a:t>
            </a:r>
          </a:p>
          <a:p>
            <a:r>
              <a:rPr lang="en-US" dirty="0"/>
              <a:t>Strategies to meet these goals</a:t>
            </a:r>
          </a:p>
          <a:p>
            <a:r>
              <a:rPr lang="en-US" dirty="0"/>
              <a:t>Risk Analysis and Insurance Planning </a:t>
            </a:r>
          </a:p>
          <a:p>
            <a:r>
              <a:rPr lang="en-US" dirty="0"/>
              <a:t>Retirement Planning</a:t>
            </a:r>
          </a:p>
          <a:p>
            <a:r>
              <a:rPr lang="en-US" dirty="0"/>
              <a:t>Investment Planning </a:t>
            </a:r>
          </a:p>
          <a:p>
            <a:r>
              <a:rPr lang="en-US" dirty="0"/>
              <a:t>Tax &amp; Estate Planning </a:t>
            </a:r>
          </a:p>
          <a:p>
            <a:pPr marL="0" indent="0">
              <a:buNone/>
            </a:pPr>
            <a:endParaRPr lang="en-IN" dirty="0"/>
          </a:p>
        </p:txBody>
      </p:sp>
      <p:sp>
        <p:nvSpPr>
          <p:cNvPr id="3" name="Title 2"/>
          <p:cNvSpPr>
            <a:spLocks noGrp="1"/>
          </p:cNvSpPr>
          <p:nvPr>
            <p:ph type="title"/>
          </p:nvPr>
        </p:nvSpPr>
        <p:spPr/>
        <p:txBody>
          <a:bodyPr/>
          <a:lstStyle/>
          <a:p>
            <a:r>
              <a:rPr lang="en-US" dirty="0">
                <a:highlight>
                  <a:srgbClr val="0000FF"/>
                </a:highlight>
              </a:rPr>
              <a:t>What Financial Planning entails</a:t>
            </a:r>
            <a:endParaRPr lang="en-IN" dirty="0">
              <a:highlight>
                <a:srgbClr val="0000FF"/>
              </a:highlight>
            </a:endParaRPr>
          </a:p>
        </p:txBody>
      </p:sp>
    </p:spTree>
    <p:extLst>
      <p:ext uri="{BB962C8B-B14F-4D97-AF65-F5344CB8AC3E}">
        <p14:creationId xmlns:p14="http://schemas.microsoft.com/office/powerpoint/2010/main" xmlns="" val="4236789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highlight>
                  <a:srgbClr val="0000FF"/>
                </a:highlight>
              </a:rPr>
              <a:t>Why are we here ?</a:t>
            </a:r>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r>
              <a:rPr lang="en-IN" sz="2100" dirty="0"/>
              <a:t>As Chartered Accountants we deal with hard numbers and clients repose faith in us.</a:t>
            </a:r>
          </a:p>
          <a:p>
            <a:pPr>
              <a:buFont typeface="Wingdings" panose="05000000000000000000" pitchFamily="2" charset="2"/>
              <a:buChar char="Ø"/>
            </a:pPr>
            <a:r>
              <a:rPr lang="en-IN" sz="2100" dirty="0"/>
              <a:t>Already have a professional and fiduciary relationship with our clients</a:t>
            </a:r>
          </a:p>
          <a:p>
            <a:pPr>
              <a:buFont typeface="Wingdings" panose="05000000000000000000" pitchFamily="2" charset="2"/>
              <a:buChar char="Ø"/>
            </a:pPr>
            <a:r>
              <a:rPr lang="en-IN" sz="2100" dirty="0"/>
              <a:t>However, while clients need tax advise they also need investment advise.</a:t>
            </a:r>
          </a:p>
          <a:p>
            <a:pPr>
              <a:buFont typeface="Wingdings" panose="05000000000000000000" pitchFamily="2" charset="2"/>
              <a:buChar char="Ø"/>
            </a:pPr>
            <a:r>
              <a:rPr lang="en-IN" sz="2100" dirty="0"/>
              <a:t>One of the options to deepen ones practise is to offer comprehensive financial planning advise</a:t>
            </a:r>
          </a:p>
          <a:p>
            <a:pPr>
              <a:buFont typeface="Wingdings" panose="05000000000000000000" pitchFamily="2" charset="2"/>
              <a:buChar char="Ø"/>
            </a:pPr>
            <a:r>
              <a:rPr lang="en-IN" sz="2100" dirty="0"/>
              <a:t>Financial Planning is for those Chartered Accountants who want to have a deeper role in the lives of their clients. Incidentally also earn larger fee from their clients </a:t>
            </a:r>
          </a:p>
          <a:p>
            <a:pPr>
              <a:buFont typeface="Wingdings" panose="05000000000000000000" pitchFamily="2" charset="2"/>
              <a:buChar char="Ø"/>
            </a:pPr>
            <a:r>
              <a:rPr lang="en-US" sz="2400" dirty="0"/>
              <a:t>Lets delve quickly into what financial planning is to get a better understanding </a:t>
            </a:r>
            <a:endParaRPr lang="en-IN" sz="2400" dirty="0"/>
          </a:p>
          <a:p>
            <a:pPr>
              <a:buFont typeface="Wingdings" panose="05000000000000000000" pitchFamily="2" charset="2"/>
              <a:buChar char="Ø"/>
            </a:pPr>
            <a:endParaRPr lang="en-IN" sz="2100" dirty="0"/>
          </a:p>
          <a:p>
            <a:pPr>
              <a:buFont typeface="Wingdings" panose="05000000000000000000" pitchFamily="2" charset="2"/>
              <a:buChar char="Ø"/>
            </a:pPr>
            <a:endParaRPr lang="en-IN" dirty="0"/>
          </a:p>
        </p:txBody>
      </p:sp>
    </p:spTree>
    <p:extLst>
      <p:ext uri="{BB962C8B-B14F-4D97-AF65-F5344CB8AC3E}">
        <p14:creationId xmlns:p14="http://schemas.microsoft.com/office/powerpoint/2010/main" xmlns="" val="3165912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stages of financial planning </a:t>
            </a:r>
            <a:endParaRPr lang="en-IN" dirty="0"/>
          </a:p>
        </p:txBody>
      </p:sp>
      <p:pic>
        <p:nvPicPr>
          <p:cNvPr id="4" name="Content Placeholder 3"/>
          <p:cNvPicPr>
            <a:picLocks noGrp="1" noChangeAspect="1"/>
          </p:cNvPicPr>
          <p:nvPr>
            <p:ph idx="1"/>
          </p:nvPr>
        </p:nvPicPr>
        <p:blipFill>
          <a:blip r:embed="rId2" cstate="print"/>
          <a:stretch>
            <a:fillRect/>
          </a:stretch>
        </p:blipFill>
        <p:spPr>
          <a:xfrm>
            <a:off x="1665486" y="1714499"/>
            <a:ext cx="5701669" cy="4318293"/>
          </a:xfrm>
          <a:prstGeom prst="rect">
            <a:avLst/>
          </a:prstGeom>
        </p:spPr>
      </p:pic>
    </p:spTree>
    <p:extLst>
      <p:ext uri="{BB962C8B-B14F-4D97-AF65-F5344CB8AC3E}">
        <p14:creationId xmlns:p14="http://schemas.microsoft.com/office/powerpoint/2010/main" xmlns="" val="928580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Expectation management</a:t>
            </a:r>
          </a:p>
          <a:p>
            <a:r>
              <a:rPr lang="en-US" dirty="0"/>
              <a:t>Engagement Letter</a:t>
            </a:r>
          </a:p>
          <a:p>
            <a:r>
              <a:rPr lang="en-US" dirty="0"/>
              <a:t>Duration of engagement</a:t>
            </a:r>
          </a:p>
          <a:p>
            <a:r>
              <a:rPr lang="en-US" dirty="0"/>
              <a:t>Fee basis</a:t>
            </a:r>
          </a:p>
          <a:p>
            <a:r>
              <a:rPr lang="en-US" dirty="0"/>
              <a:t>Establishing Roles and responsibility</a:t>
            </a:r>
          </a:p>
          <a:p>
            <a:r>
              <a:rPr lang="en-US" dirty="0"/>
              <a:t>Conflict of Interest</a:t>
            </a:r>
          </a:p>
          <a:p>
            <a:r>
              <a:rPr lang="en-US" dirty="0" err="1"/>
              <a:t>Fudiciary</a:t>
            </a:r>
            <a:r>
              <a:rPr lang="en-US" dirty="0"/>
              <a:t> relationship</a:t>
            </a:r>
          </a:p>
          <a:p>
            <a:pPr lvl="1"/>
            <a:r>
              <a:rPr lang="en-US" dirty="0" err="1"/>
              <a:t>Fudiciary</a:t>
            </a:r>
            <a:r>
              <a:rPr lang="en-US" dirty="0"/>
              <a:t> versus suitability </a:t>
            </a:r>
          </a:p>
          <a:p>
            <a:r>
              <a:rPr lang="en-US" dirty="0"/>
              <a:t>Regulatory Environment </a:t>
            </a:r>
            <a:endParaRPr lang="en-IN" dirty="0"/>
          </a:p>
        </p:txBody>
      </p:sp>
      <p:sp>
        <p:nvSpPr>
          <p:cNvPr id="3" name="Title 2"/>
          <p:cNvSpPr>
            <a:spLocks noGrp="1"/>
          </p:cNvSpPr>
          <p:nvPr>
            <p:ph type="title"/>
          </p:nvPr>
        </p:nvSpPr>
        <p:spPr/>
        <p:txBody>
          <a:bodyPr/>
          <a:lstStyle/>
          <a:p>
            <a:r>
              <a:rPr lang="en-US" dirty="0">
                <a:solidFill>
                  <a:srgbClr val="0070C0"/>
                </a:solidFill>
              </a:rPr>
              <a:t>Establish and Define the relationship</a:t>
            </a:r>
            <a:endParaRPr lang="en-IN" dirty="0">
              <a:solidFill>
                <a:srgbClr val="0070C0"/>
              </a:solidFill>
            </a:endParaRPr>
          </a:p>
        </p:txBody>
      </p:sp>
    </p:spTree>
    <p:extLst>
      <p:ext uri="{BB962C8B-B14F-4D97-AF65-F5344CB8AC3E}">
        <p14:creationId xmlns:p14="http://schemas.microsoft.com/office/powerpoint/2010/main" xmlns="" val="141235873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ustom 2">
      <a:majorFont>
        <a:latin typeface="Constantia"/>
        <a:ea typeface=""/>
        <a:cs typeface=""/>
      </a:majorFont>
      <a:minorFont>
        <a:latin typeface="Arial"/>
        <a:ea typeface=""/>
        <a:cs typeface=""/>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13621</TotalTime>
  <Words>1268</Words>
  <Application>Microsoft Office PowerPoint</Application>
  <PresentationFormat>On-screen Show (4:3)</PresentationFormat>
  <Paragraphs>136</Paragraphs>
  <Slides>25</Slides>
  <Notes>3</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Paper</vt:lpstr>
      <vt:lpstr>Financial Planning and Wealth Management</vt:lpstr>
      <vt:lpstr>Agenda </vt:lpstr>
      <vt:lpstr>Financial Planning v/s Wealth management</vt:lpstr>
      <vt:lpstr>SEBI regulations define Investment Advice </vt:lpstr>
      <vt:lpstr>Financial Planning has also been defined </vt:lpstr>
      <vt:lpstr>What Financial Planning entails</vt:lpstr>
      <vt:lpstr>Why are we here ?</vt:lpstr>
      <vt:lpstr>6 stages of financial planning </vt:lpstr>
      <vt:lpstr>Establish and Define the relationship</vt:lpstr>
      <vt:lpstr>Collecting data about Clients current situation </vt:lpstr>
      <vt:lpstr>Where you are-Clients financial status</vt:lpstr>
      <vt:lpstr> Analyse and assess</vt:lpstr>
      <vt:lpstr>Willingness and ability to take risks</vt:lpstr>
      <vt:lpstr>Choice of Investment</vt:lpstr>
      <vt:lpstr>Your resources- your income : past &amp; future.</vt:lpstr>
      <vt:lpstr>Where do you want to be-YOUR GOALS AND OBJECTIVES</vt:lpstr>
      <vt:lpstr>Protect your assets and income generating ability</vt:lpstr>
      <vt:lpstr>Developing recommendations</vt:lpstr>
      <vt:lpstr>DEVELOPING RECOMMENDATIONS</vt:lpstr>
      <vt:lpstr>IMPLEMENT THE PLAN</vt:lpstr>
      <vt:lpstr>REVIEW THE RECOMMENDATIONS</vt:lpstr>
      <vt:lpstr>Slide 22</vt:lpstr>
      <vt:lpstr>Advantage Chartered Accountants </vt:lpstr>
      <vt:lpstr>Cosntraints to adding a financial planning practise</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sachin.bobade</dc:creator>
  <cp:lastModifiedBy>Events</cp:lastModifiedBy>
  <cp:revision>543</cp:revision>
  <cp:lastPrinted>2015-04-02T09:42:37Z</cp:lastPrinted>
  <dcterms:created xsi:type="dcterms:W3CDTF">2015-03-31T08:44:41Z</dcterms:created>
  <dcterms:modified xsi:type="dcterms:W3CDTF">2018-08-03T14:25:33Z</dcterms:modified>
</cp:coreProperties>
</file>